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233"/>
  </p:notesMasterIdLst>
  <p:handoutMasterIdLst>
    <p:handoutMasterId r:id="rId234"/>
  </p:handoutMasterIdLst>
  <p:sldIdLst>
    <p:sldId id="783" r:id="rId2"/>
    <p:sldId id="782" r:id="rId3"/>
    <p:sldId id="634" r:id="rId4"/>
    <p:sldId id="635" r:id="rId5"/>
    <p:sldId id="636" r:id="rId6"/>
    <p:sldId id="637" r:id="rId7"/>
    <p:sldId id="639" r:id="rId8"/>
    <p:sldId id="638" r:id="rId9"/>
    <p:sldId id="640" r:id="rId10"/>
    <p:sldId id="641" r:id="rId11"/>
    <p:sldId id="642" r:id="rId12"/>
    <p:sldId id="643" r:id="rId13"/>
    <p:sldId id="644" r:id="rId14"/>
    <p:sldId id="645" r:id="rId15"/>
    <p:sldId id="646" r:id="rId16"/>
    <p:sldId id="647" r:id="rId17"/>
    <p:sldId id="648" r:id="rId18"/>
    <p:sldId id="649" r:id="rId19"/>
    <p:sldId id="650" r:id="rId20"/>
    <p:sldId id="683" r:id="rId21"/>
    <p:sldId id="651" r:id="rId22"/>
    <p:sldId id="652" r:id="rId23"/>
    <p:sldId id="653" r:id="rId24"/>
    <p:sldId id="654" r:id="rId25"/>
    <p:sldId id="655" r:id="rId26"/>
    <p:sldId id="656" r:id="rId27"/>
    <p:sldId id="657" r:id="rId28"/>
    <p:sldId id="658" r:id="rId29"/>
    <p:sldId id="659" r:id="rId30"/>
    <p:sldId id="660" r:id="rId31"/>
    <p:sldId id="661" r:id="rId32"/>
    <p:sldId id="662" r:id="rId33"/>
    <p:sldId id="663" r:id="rId34"/>
    <p:sldId id="664" r:id="rId35"/>
    <p:sldId id="678" r:id="rId36"/>
    <p:sldId id="679" r:id="rId37"/>
    <p:sldId id="680" r:id="rId38"/>
    <p:sldId id="681" r:id="rId39"/>
    <p:sldId id="752" r:id="rId40"/>
    <p:sldId id="753" r:id="rId41"/>
    <p:sldId id="754" r:id="rId42"/>
    <p:sldId id="666" r:id="rId43"/>
    <p:sldId id="790" r:id="rId44"/>
    <p:sldId id="791" r:id="rId45"/>
    <p:sldId id="665" r:id="rId46"/>
    <p:sldId id="792" r:id="rId47"/>
    <p:sldId id="793" r:id="rId48"/>
    <p:sldId id="794" r:id="rId49"/>
    <p:sldId id="795" r:id="rId50"/>
    <p:sldId id="796" r:id="rId51"/>
    <p:sldId id="797" r:id="rId52"/>
    <p:sldId id="798" r:id="rId53"/>
    <p:sldId id="799" r:id="rId54"/>
    <p:sldId id="800" r:id="rId55"/>
    <p:sldId id="801" r:id="rId56"/>
    <p:sldId id="802" r:id="rId57"/>
    <p:sldId id="803" r:id="rId58"/>
    <p:sldId id="804" r:id="rId59"/>
    <p:sldId id="805" r:id="rId60"/>
    <p:sldId id="806" r:id="rId61"/>
    <p:sldId id="807" r:id="rId62"/>
    <p:sldId id="808" r:id="rId63"/>
    <p:sldId id="809" r:id="rId64"/>
    <p:sldId id="667" r:id="rId65"/>
    <p:sldId id="671" r:id="rId66"/>
    <p:sldId id="672" r:id="rId67"/>
    <p:sldId id="673" r:id="rId68"/>
    <p:sldId id="674" r:id="rId69"/>
    <p:sldId id="675" r:id="rId70"/>
    <p:sldId id="676" r:id="rId71"/>
    <p:sldId id="677" r:id="rId72"/>
    <p:sldId id="684" r:id="rId73"/>
    <p:sldId id="685" r:id="rId74"/>
    <p:sldId id="686" r:id="rId75"/>
    <p:sldId id="687" r:id="rId76"/>
    <p:sldId id="688" r:id="rId77"/>
    <p:sldId id="689" r:id="rId78"/>
    <p:sldId id="724" r:id="rId79"/>
    <p:sldId id="690" r:id="rId80"/>
    <p:sldId id="691" r:id="rId81"/>
    <p:sldId id="692" r:id="rId82"/>
    <p:sldId id="693" r:id="rId83"/>
    <p:sldId id="694" r:id="rId84"/>
    <p:sldId id="786" r:id="rId85"/>
    <p:sldId id="787" r:id="rId86"/>
    <p:sldId id="788" r:id="rId87"/>
    <p:sldId id="789" r:id="rId88"/>
    <p:sldId id="695" r:id="rId89"/>
    <p:sldId id="696" r:id="rId90"/>
    <p:sldId id="698" r:id="rId91"/>
    <p:sldId id="699" r:id="rId92"/>
    <p:sldId id="700" r:id="rId93"/>
    <p:sldId id="701" r:id="rId94"/>
    <p:sldId id="702" r:id="rId95"/>
    <p:sldId id="703" r:id="rId96"/>
    <p:sldId id="704" r:id="rId97"/>
    <p:sldId id="705" r:id="rId98"/>
    <p:sldId id="706" r:id="rId99"/>
    <p:sldId id="707" r:id="rId100"/>
    <p:sldId id="709" r:id="rId101"/>
    <p:sldId id="710" r:id="rId102"/>
    <p:sldId id="711" r:id="rId103"/>
    <p:sldId id="712" r:id="rId104"/>
    <p:sldId id="713" r:id="rId105"/>
    <p:sldId id="714" r:id="rId106"/>
    <p:sldId id="715" r:id="rId107"/>
    <p:sldId id="721" r:id="rId108"/>
    <p:sldId id="716" r:id="rId109"/>
    <p:sldId id="717" r:id="rId110"/>
    <p:sldId id="718" r:id="rId111"/>
    <p:sldId id="719" r:id="rId112"/>
    <p:sldId id="720" r:id="rId113"/>
    <p:sldId id="722" r:id="rId114"/>
    <p:sldId id="723" r:id="rId115"/>
    <p:sldId id="725" r:id="rId116"/>
    <p:sldId id="726" r:id="rId117"/>
    <p:sldId id="727" r:id="rId118"/>
    <p:sldId id="728" r:id="rId119"/>
    <p:sldId id="729" r:id="rId120"/>
    <p:sldId id="730" r:id="rId121"/>
    <p:sldId id="731" r:id="rId122"/>
    <p:sldId id="732" r:id="rId123"/>
    <p:sldId id="733" r:id="rId124"/>
    <p:sldId id="734" r:id="rId125"/>
    <p:sldId id="735" r:id="rId126"/>
    <p:sldId id="736" r:id="rId127"/>
    <p:sldId id="737" r:id="rId128"/>
    <p:sldId id="738" r:id="rId129"/>
    <p:sldId id="739" r:id="rId130"/>
    <p:sldId id="740" r:id="rId131"/>
    <p:sldId id="741" r:id="rId132"/>
    <p:sldId id="742" r:id="rId133"/>
    <p:sldId id="743" r:id="rId134"/>
    <p:sldId id="744" r:id="rId135"/>
    <p:sldId id="745" r:id="rId136"/>
    <p:sldId id="746" r:id="rId137"/>
    <p:sldId id="747" r:id="rId138"/>
    <p:sldId id="748" r:id="rId139"/>
    <p:sldId id="749" r:id="rId140"/>
    <p:sldId id="756" r:id="rId141"/>
    <p:sldId id="757" r:id="rId142"/>
    <p:sldId id="758" r:id="rId143"/>
    <p:sldId id="759" r:id="rId144"/>
    <p:sldId id="760" r:id="rId145"/>
    <p:sldId id="761" r:id="rId146"/>
    <p:sldId id="762" r:id="rId147"/>
    <p:sldId id="763" r:id="rId148"/>
    <p:sldId id="750" r:id="rId149"/>
    <p:sldId id="768" r:id="rId150"/>
    <p:sldId id="769" r:id="rId151"/>
    <p:sldId id="770" r:id="rId152"/>
    <p:sldId id="771" r:id="rId153"/>
    <p:sldId id="772" r:id="rId154"/>
    <p:sldId id="773" r:id="rId155"/>
    <p:sldId id="774" r:id="rId156"/>
    <p:sldId id="775" r:id="rId157"/>
    <p:sldId id="755" r:id="rId158"/>
    <p:sldId id="764" r:id="rId159"/>
    <p:sldId id="765" r:id="rId160"/>
    <p:sldId id="766" r:id="rId161"/>
    <p:sldId id="784" r:id="rId162"/>
    <p:sldId id="785" r:id="rId163"/>
    <p:sldId id="767" r:id="rId164"/>
    <p:sldId id="751" r:id="rId165"/>
    <p:sldId id="776" r:id="rId166"/>
    <p:sldId id="777" r:id="rId167"/>
    <p:sldId id="778" r:id="rId168"/>
    <p:sldId id="779" r:id="rId169"/>
    <p:sldId id="780" r:id="rId170"/>
    <p:sldId id="781" r:id="rId171"/>
    <p:sldId id="810" r:id="rId172"/>
    <p:sldId id="811" r:id="rId173"/>
    <p:sldId id="812" r:id="rId174"/>
    <p:sldId id="813" r:id="rId175"/>
    <p:sldId id="814" r:id="rId176"/>
    <p:sldId id="815" r:id="rId177"/>
    <p:sldId id="816" r:id="rId178"/>
    <p:sldId id="817" r:id="rId179"/>
    <p:sldId id="818" r:id="rId180"/>
    <p:sldId id="819" r:id="rId181"/>
    <p:sldId id="820" r:id="rId182"/>
    <p:sldId id="821" r:id="rId183"/>
    <p:sldId id="822" r:id="rId184"/>
    <p:sldId id="823" r:id="rId185"/>
    <p:sldId id="824" r:id="rId186"/>
    <p:sldId id="825" r:id="rId187"/>
    <p:sldId id="826" r:id="rId188"/>
    <p:sldId id="827" r:id="rId189"/>
    <p:sldId id="828" r:id="rId190"/>
    <p:sldId id="829" r:id="rId191"/>
    <p:sldId id="830" r:id="rId192"/>
    <p:sldId id="831" r:id="rId193"/>
    <p:sldId id="832" r:id="rId194"/>
    <p:sldId id="833" r:id="rId195"/>
    <p:sldId id="834" r:id="rId196"/>
    <p:sldId id="835" r:id="rId197"/>
    <p:sldId id="836" r:id="rId198"/>
    <p:sldId id="837" r:id="rId199"/>
    <p:sldId id="838" r:id="rId200"/>
    <p:sldId id="839" r:id="rId201"/>
    <p:sldId id="840" r:id="rId202"/>
    <p:sldId id="841" r:id="rId203"/>
    <p:sldId id="842" r:id="rId204"/>
    <p:sldId id="843" r:id="rId205"/>
    <p:sldId id="844" r:id="rId206"/>
    <p:sldId id="845" r:id="rId207"/>
    <p:sldId id="846" r:id="rId208"/>
    <p:sldId id="847" r:id="rId209"/>
    <p:sldId id="848" r:id="rId210"/>
    <p:sldId id="849" r:id="rId211"/>
    <p:sldId id="850" r:id="rId212"/>
    <p:sldId id="851" r:id="rId213"/>
    <p:sldId id="852" r:id="rId214"/>
    <p:sldId id="853" r:id="rId215"/>
    <p:sldId id="854" r:id="rId216"/>
    <p:sldId id="855" r:id="rId217"/>
    <p:sldId id="856" r:id="rId218"/>
    <p:sldId id="857" r:id="rId219"/>
    <p:sldId id="858" r:id="rId220"/>
    <p:sldId id="859" r:id="rId221"/>
    <p:sldId id="860" r:id="rId222"/>
    <p:sldId id="861" r:id="rId223"/>
    <p:sldId id="862" r:id="rId224"/>
    <p:sldId id="863" r:id="rId225"/>
    <p:sldId id="864" r:id="rId226"/>
    <p:sldId id="865" r:id="rId227"/>
    <p:sldId id="866" r:id="rId228"/>
    <p:sldId id="867" r:id="rId229"/>
    <p:sldId id="868" r:id="rId230"/>
    <p:sldId id="869" r:id="rId231"/>
    <p:sldId id="870" r:id="rId23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FEB29A"/>
    <a:srgbClr val="000F2E"/>
    <a:srgbClr val="00194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12" autoAdjust="0"/>
    <p:restoredTop sz="94434" autoAdjust="0"/>
  </p:normalViewPr>
  <p:slideViewPr>
    <p:cSldViewPr>
      <p:cViewPr varScale="1">
        <p:scale>
          <a:sx n="73" d="100"/>
          <a:sy n="73" d="100"/>
        </p:scale>
        <p:origin x="-546"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notesMaster" Target="notesMasters/notesMaster1.xml"/><Relationship Id="rId238"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viewProps" Target="viewProp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163DD-12C9-4B8E-91F3-BECE4B548A1F}" type="datetimeFigureOut">
              <a:rPr lang="en-US" smtClean="0"/>
              <a:pPr/>
              <a:t>5/3/2023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84565-77A9-41BC-A3D1-C71554A711C1}" type="slidenum">
              <a:rPr lang="en-US" smtClean="0"/>
              <a:pPr/>
              <a:t>‹#›</a:t>
            </a:fld>
            <a:endParaRPr lang="en-US"/>
          </a:p>
        </p:txBody>
      </p:sp>
    </p:spTree>
    <p:extLst>
      <p:ext uri="{BB962C8B-B14F-4D97-AF65-F5344CB8AC3E}">
        <p14:creationId xmlns="" xmlns:p14="http://schemas.microsoft.com/office/powerpoint/2010/main" val="5344151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35E0ABE-3FD2-4491-A84F-F5DF78F574D2}" type="datetimeFigureOut">
              <a:rPr lang="en-US"/>
              <a:pPr>
                <a:defRPr/>
              </a:pPr>
              <a:t>5/3/2023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D763F7-5C11-4DBC-83B1-39D83E1FBE10}" type="slidenum">
              <a:rPr lang="en-US" altLang="en-US"/>
              <a:pPr>
                <a:defRPr/>
              </a:pPr>
              <a:t>‹#›</a:t>
            </a:fld>
            <a:endParaRPr lang="en-US" altLang="en-US"/>
          </a:p>
        </p:txBody>
      </p:sp>
    </p:spTree>
    <p:extLst>
      <p:ext uri="{BB962C8B-B14F-4D97-AF65-F5344CB8AC3E}">
        <p14:creationId xmlns="" xmlns:p14="http://schemas.microsoft.com/office/powerpoint/2010/main" val="217198571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2292E83-4E84-4740-8999-21B99A524EB4}" type="datetime1">
              <a:rPr lang="en-US" smtClean="0"/>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2A8AC2-F0C4-4335-A6D7-C22D8A222454}" type="slidenum">
              <a:rPr lang="en-US" altLang="en-US"/>
              <a:pPr>
                <a:defRPr/>
              </a:pPr>
              <a:t>‹#›</a:t>
            </a:fld>
            <a:endParaRPr lang="en-US" altLang="en-US"/>
          </a:p>
        </p:txBody>
      </p:sp>
    </p:spTree>
    <p:extLst>
      <p:ext uri="{BB962C8B-B14F-4D97-AF65-F5344CB8AC3E}">
        <p14:creationId xmlns="" xmlns:p14="http://schemas.microsoft.com/office/powerpoint/2010/main" val="209659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4AD883A-3962-435F-9831-24ADC35CB10C}" type="datetime1">
              <a:rPr lang="en-US" smtClean="0"/>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110372-953E-4601-976C-D82CD9FCE073}" type="slidenum">
              <a:rPr lang="en-US" altLang="en-US"/>
              <a:pPr>
                <a:defRPr/>
              </a:pPr>
              <a:t>‹#›</a:t>
            </a:fld>
            <a:endParaRPr lang="en-US" altLang="en-US"/>
          </a:p>
        </p:txBody>
      </p:sp>
    </p:spTree>
    <p:extLst>
      <p:ext uri="{BB962C8B-B14F-4D97-AF65-F5344CB8AC3E}">
        <p14:creationId xmlns="" xmlns:p14="http://schemas.microsoft.com/office/powerpoint/2010/main" val="231491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ADF5F9B-46DC-4E4F-98F8-47F377D811C8}" type="datetime1">
              <a:rPr lang="en-US" smtClean="0"/>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CDF80F-6F68-4B94-9701-0F2026993C48}" type="slidenum">
              <a:rPr lang="en-US" altLang="en-US"/>
              <a:pPr>
                <a:defRPr/>
              </a:pPr>
              <a:t>‹#›</a:t>
            </a:fld>
            <a:endParaRPr lang="en-US" altLang="en-US"/>
          </a:p>
        </p:txBody>
      </p:sp>
    </p:spTree>
    <p:extLst>
      <p:ext uri="{BB962C8B-B14F-4D97-AF65-F5344CB8AC3E}">
        <p14:creationId xmlns="" xmlns:p14="http://schemas.microsoft.com/office/powerpoint/2010/main" val="214401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3B847F-E800-49BB-B888-ECFD11F24C1D}" type="datetime1">
              <a:rPr lang="en-US" smtClean="0"/>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1CA5F2-CD08-4EF5-BAD9-872B7BB27165}" type="slidenum">
              <a:rPr lang="en-US" altLang="en-US"/>
              <a:pPr>
                <a:defRPr/>
              </a:pPr>
              <a:t>‹#›</a:t>
            </a:fld>
            <a:endParaRPr lang="en-US" altLang="en-US"/>
          </a:p>
        </p:txBody>
      </p:sp>
    </p:spTree>
    <p:extLst>
      <p:ext uri="{BB962C8B-B14F-4D97-AF65-F5344CB8AC3E}">
        <p14:creationId xmlns="" xmlns:p14="http://schemas.microsoft.com/office/powerpoint/2010/main" val="363367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A39EC45-EBE1-44DB-AD55-76A5CDEE8551}" type="datetime1">
              <a:rPr lang="en-US" smtClean="0"/>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B43365-358E-4EFB-9D2F-D6778ADA2A33}" type="slidenum">
              <a:rPr lang="en-US" altLang="en-US"/>
              <a:pPr>
                <a:defRPr/>
              </a:pPr>
              <a:t>‹#›</a:t>
            </a:fld>
            <a:endParaRPr lang="en-US" altLang="en-US"/>
          </a:p>
        </p:txBody>
      </p:sp>
    </p:spTree>
    <p:extLst>
      <p:ext uri="{BB962C8B-B14F-4D97-AF65-F5344CB8AC3E}">
        <p14:creationId xmlns="" xmlns:p14="http://schemas.microsoft.com/office/powerpoint/2010/main" val="8111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3A84E65-0CE4-4441-ACE8-8E023A7A741C}" type="datetime1">
              <a:rPr lang="en-US" smtClean="0"/>
              <a:pPr>
                <a:defRPr/>
              </a:pPr>
              <a:t>5/3/2023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61B66A-860D-4F77-A12A-57453AAB16AB}" type="slidenum">
              <a:rPr lang="en-US" altLang="en-US"/>
              <a:pPr>
                <a:defRPr/>
              </a:pPr>
              <a:t>‹#›</a:t>
            </a:fld>
            <a:endParaRPr lang="en-US" altLang="en-US"/>
          </a:p>
        </p:txBody>
      </p:sp>
    </p:spTree>
    <p:extLst>
      <p:ext uri="{BB962C8B-B14F-4D97-AF65-F5344CB8AC3E}">
        <p14:creationId xmlns="" xmlns:p14="http://schemas.microsoft.com/office/powerpoint/2010/main" val="39459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BC930A8-B92B-4AD0-9CA2-E3573C2D7B68}" type="datetime1">
              <a:rPr lang="en-US" smtClean="0"/>
              <a:pPr>
                <a:defRPr/>
              </a:pPr>
              <a:t>5/3/2023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19E9FAA-A59B-4AE0-A044-7FE2AB03AB9B}" type="slidenum">
              <a:rPr lang="en-US" altLang="en-US"/>
              <a:pPr>
                <a:defRPr/>
              </a:pPr>
              <a:t>‹#›</a:t>
            </a:fld>
            <a:endParaRPr lang="en-US" altLang="en-US"/>
          </a:p>
        </p:txBody>
      </p:sp>
    </p:spTree>
    <p:extLst>
      <p:ext uri="{BB962C8B-B14F-4D97-AF65-F5344CB8AC3E}">
        <p14:creationId xmlns="" xmlns:p14="http://schemas.microsoft.com/office/powerpoint/2010/main" val="97007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BFAF9F0-86F4-41BA-BF04-7A68BB35962C}" type="datetime1">
              <a:rPr lang="en-US" smtClean="0"/>
              <a:pPr>
                <a:defRPr/>
              </a:pPr>
              <a:t>5/3/2023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FF55CBD-5A35-43A0-8B72-DFEEFFF78235}" type="slidenum">
              <a:rPr lang="en-US" altLang="en-US"/>
              <a:pPr>
                <a:defRPr/>
              </a:pPr>
              <a:t>‹#›</a:t>
            </a:fld>
            <a:endParaRPr lang="en-US" altLang="en-US"/>
          </a:p>
        </p:txBody>
      </p:sp>
    </p:spTree>
    <p:extLst>
      <p:ext uri="{BB962C8B-B14F-4D97-AF65-F5344CB8AC3E}">
        <p14:creationId xmlns="" xmlns:p14="http://schemas.microsoft.com/office/powerpoint/2010/main" val="378413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284C8E-89B8-4DD1-9A54-0E190BA47E5D}" type="datetime1">
              <a:rPr lang="en-US" smtClean="0"/>
              <a:pPr>
                <a:defRPr/>
              </a:pPr>
              <a:t>5/3/2023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EDAE260-203A-48BA-B1E0-2820BBC6B005}" type="slidenum">
              <a:rPr lang="en-US" altLang="en-US"/>
              <a:pPr>
                <a:defRPr/>
              </a:pPr>
              <a:t>‹#›</a:t>
            </a:fld>
            <a:endParaRPr lang="en-US" altLang="en-US"/>
          </a:p>
        </p:txBody>
      </p:sp>
    </p:spTree>
    <p:extLst>
      <p:ext uri="{BB962C8B-B14F-4D97-AF65-F5344CB8AC3E}">
        <p14:creationId xmlns="" xmlns:p14="http://schemas.microsoft.com/office/powerpoint/2010/main" val="351190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53A74D-7B57-49DB-9938-D92105508A1C}" type="datetime1">
              <a:rPr lang="en-US" smtClean="0"/>
              <a:pPr>
                <a:defRPr/>
              </a:pPr>
              <a:t>5/3/2023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43378E-E05F-4D65-B4F7-A87FC0276302}" type="slidenum">
              <a:rPr lang="en-US" altLang="en-US"/>
              <a:pPr>
                <a:defRPr/>
              </a:pPr>
              <a:t>‹#›</a:t>
            </a:fld>
            <a:endParaRPr lang="en-US" altLang="en-US"/>
          </a:p>
        </p:txBody>
      </p:sp>
    </p:spTree>
    <p:extLst>
      <p:ext uri="{BB962C8B-B14F-4D97-AF65-F5344CB8AC3E}">
        <p14:creationId xmlns="" xmlns:p14="http://schemas.microsoft.com/office/powerpoint/2010/main" val="239891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F7E326-5233-47C9-9183-AB0FCA1C5179}" type="datetime1">
              <a:rPr lang="en-US" smtClean="0"/>
              <a:pPr>
                <a:defRPr/>
              </a:pPr>
              <a:t>5/3/2023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2A09E5-A14B-4738-A48E-EF064E453217}" type="slidenum">
              <a:rPr lang="en-US" altLang="en-US"/>
              <a:pPr>
                <a:defRPr/>
              </a:pPr>
              <a:t>‹#›</a:t>
            </a:fld>
            <a:endParaRPr lang="en-US" altLang="en-US"/>
          </a:p>
        </p:txBody>
      </p:sp>
    </p:spTree>
    <p:extLst>
      <p:ext uri="{BB962C8B-B14F-4D97-AF65-F5344CB8AC3E}">
        <p14:creationId xmlns="" xmlns:p14="http://schemas.microsoft.com/office/powerpoint/2010/main" val="39493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4A44C2B-9FC4-482D-A60E-5D6C377FC33F}" type="datetime1">
              <a:rPr lang="en-US" smtClean="0"/>
              <a:pPr>
                <a:defRPr/>
              </a:pPr>
              <a:t>5/3/2023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3391736-D1CD-4256-BC31-406FE5C1CD1F}" type="slidenum">
              <a:rPr lang="en-US" altLang="en-US"/>
              <a:pPr>
                <a:defRPr/>
              </a:pPr>
              <a:t>‹#›</a:t>
            </a:fld>
            <a:endParaRPr lang="en-US" altLang="en-US"/>
          </a:p>
        </p:txBody>
      </p:sp>
      <p:pic>
        <p:nvPicPr>
          <p:cNvPr id="1031" name="Picture 7"/>
          <p:cNvPicPr>
            <a:picLocks noChangeAspect="1"/>
          </p:cNvPicPr>
          <p:nvPr userDrawn="1"/>
        </p:nvPicPr>
        <p:blipFill>
          <a:blip r:embed="rId13">
            <a:extLst>
              <a:ext uri="{28A0092B-C50C-407E-A947-70E740481C1C}">
                <a14:useLocalDpi xmlns=""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www.javatpoint.com/jpa-finding-an-entity" TargetMode="External"/><Relationship Id="rId2" Type="http://schemas.openxmlformats.org/officeDocument/2006/relationships/hyperlink" Target="https://www.javatpoint.com/jpa-inserting-an-entity" TargetMode="External"/><Relationship Id="rId1" Type="http://schemas.openxmlformats.org/officeDocument/2006/relationships/slideLayout" Target="../slideLayouts/slideLayout2.xml"/><Relationship Id="rId5" Type="http://schemas.openxmlformats.org/officeDocument/2006/relationships/hyperlink" Target="https://www.javatpoint.com/jpa-deleting-an-entity" TargetMode="External"/><Relationship Id="rId4" Type="http://schemas.openxmlformats.org/officeDocument/2006/relationships/hyperlink" Target="https://www.javatpoint.com/jpa-updating-an-entity"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javatpoint.com/src/hb/hibernatejar.zip" TargetMode="Externa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avatpoint.com/src/jdbc/ojdbc14.jar" TargetMode="External"/><Relationship Id="rId2" Type="http://schemas.openxmlformats.org/officeDocument/2006/relationships/hyperlink" Target="https://www.javatpoint.com/src/hb/hibernatejar.zip" TargetMode="Externa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javatpoint.com/how-to-install-mave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javatpoint.com/interface-in-jav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Module 3 </a:t>
            </a:r>
            <a:endParaRPr lang="en-US" dirty="0"/>
          </a:p>
        </p:txBody>
      </p:sp>
      <p:sp>
        <p:nvSpPr>
          <p:cNvPr id="3" name="Content Placeholder 2"/>
          <p:cNvSpPr>
            <a:spLocks noGrp="1"/>
          </p:cNvSpPr>
          <p:nvPr>
            <p:ph type="subTitle" idx="1"/>
          </p:nvPr>
        </p:nvSpPr>
        <p:spPr/>
        <p:txBody>
          <a:bodyPr/>
          <a:lstStyle/>
          <a:p>
            <a:r>
              <a:rPr lang="en-US" sz="4400" dirty="0" smtClean="0"/>
              <a:t>Java Persistence using JPA and Hibernate </a:t>
            </a:r>
            <a:endParaRPr lang="en-US" sz="4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First Hibernate Example without IDE</a:t>
            </a:r>
            <a:endParaRPr lang="en-GB" dirty="0"/>
          </a:p>
        </p:txBody>
      </p:sp>
      <p:sp>
        <p:nvSpPr>
          <p:cNvPr id="3" name="Content Placeholder 2"/>
          <p:cNvSpPr>
            <a:spLocks noGrp="1"/>
          </p:cNvSpPr>
          <p:nvPr>
            <p:ph idx="1"/>
          </p:nvPr>
        </p:nvSpPr>
        <p:spPr>
          <a:xfrm>
            <a:off x="838200" y="1357298"/>
            <a:ext cx="10515600" cy="4819665"/>
          </a:xfrm>
        </p:spPr>
        <p:txBody>
          <a:bodyPr/>
          <a:lstStyle/>
          <a:p>
            <a:r>
              <a:rPr lang="en-GB" dirty="0" smtClean="0"/>
              <a:t>To create the first hibernate application without IDE. For creating the first hibernate application, we need to follow the following steps:</a:t>
            </a:r>
          </a:p>
          <a:p>
            <a:pPr marL="514350" indent="-514350">
              <a:buFont typeface="+mj-lt"/>
              <a:buAutoNum type="arabicPeriod"/>
            </a:pPr>
            <a:r>
              <a:rPr lang="en-GB" dirty="0" smtClean="0"/>
              <a:t>Create the Persistent class</a:t>
            </a:r>
          </a:p>
          <a:p>
            <a:pPr marL="514350" indent="-514350">
              <a:buFont typeface="+mj-lt"/>
              <a:buAutoNum type="arabicPeriod"/>
            </a:pPr>
            <a:r>
              <a:rPr lang="en-GB" dirty="0" smtClean="0"/>
              <a:t>Create the mapping file for Persistent class</a:t>
            </a:r>
          </a:p>
          <a:p>
            <a:pPr marL="514350" indent="-514350">
              <a:buFont typeface="+mj-lt"/>
              <a:buAutoNum type="arabicPeriod"/>
            </a:pPr>
            <a:r>
              <a:rPr lang="en-GB" dirty="0" smtClean="0"/>
              <a:t>Create the Configuration file</a:t>
            </a:r>
          </a:p>
          <a:p>
            <a:pPr marL="514350" indent="-514350">
              <a:buFont typeface="+mj-lt"/>
              <a:buAutoNum type="arabicPeriod"/>
            </a:pPr>
            <a:r>
              <a:rPr lang="en-GB" dirty="0" smtClean="0"/>
              <a:t>Create the class that retrieves or stores the persistent object</a:t>
            </a:r>
          </a:p>
          <a:p>
            <a:pPr marL="514350" indent="-514350">
              <a:buFont typeface="+mj-lt"/>
              <a:buAutoNum type="arabicPeriod"/>
            </a:pPr>
            <a:r>
              <a:rPr lang="en-GB" dirty="0" smtClean="0"/>
              <a:t>Load the jar file</a:t>
            </a:r>
          </a:p>
          <a:p>
            <a:pPr marL="514350" indent="-514350">
              <a:buFont typeface="+mj-lt"/>
              <a:buAutoNum type="arabicPeriod"/>
            </a:pPr>
            <a:r>
              <a:rPr lang="en-GB" dirty="0" smtClean="0"/>
              <a:t>Run the first hibernate application by using command prompt</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a:t>
            </a:fld>
            <a:endParaRPr lang="en-US"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JPA Installation</a:t>
            </a:r>
            <a:endParaRPr lang="en-US" dirty="0"/>
          </a:p>
        </p:txBody>
      </p:sp>
      <p:sp>
        <p:nvSpPr>
          <p:cNvPr id="3" name="Content Placeholder 2"/>
          <p:cNvSpPr>
            <a:spLocks noGrp="1"/>
          </p:cNvSpPr>
          <p:nvPr>
            <p:ph idx="1"/>
          </p:nvPr>
        </p:nvSpPr>
        <p:spPr/>
        <p:txBody>
          <a:bodyPr/>
          <a:lstStyle/>
          <a:p>
            <a:r>
              <a:rPr lang="en-GB" dirty="0" smtClean="0"/>
              <a:t>Click on download library icon (here, enclosed within black box).</a:t>
            </a:r>
          </a:p>
          <a:p>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100</a:t>
            </a:fld>
            <a:endParaRPr lang="en-US" altLang="en-US"/>
          </a:p>
        </p:txBody>
      </p:sp>
      <p:pic>
        <p:nvPicPr>
          <p:cNvPr id="5" name="Picture 4" descr="JPA Installation"/>
          <p:cNvPicPr/>
          <p:nvPr/>
        </p:nvPicPr>
        <p:blipFill>
          <a:blip r:embed="rId2"/>
          <a:srcRect/>
          <a:stretch>
            <a:fillRect/>
          </a:stretch>
        </p:blipFill>
        <p:spPr bwMode="auto">
          <a:xfrm>
            <a:off x="4738678" y="2214554"/>
            <a:ext cx="3710305" cy="4932680"/>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JPA Installation</a:t>
            </a: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smtClean="0"/>
              <a:t>Click on </a:t>
            </a:r>
            <a:r>
              <a:rPr lang="en-GB" dirty="0" err="1" smtClean="0"/>
              <a:t>EclipseLink</a:t>
            </a:r>
            <a:r>
              <a:rPr lang="en-GB" dirty="0" smtClean="0"/>
              <a:t> 2.5.2 and then next.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101</a:t>
            </a:fld>
            <a:endParaRPr lang="en-US" altLang="en-US"/>
          </a:p>
        </p:txBody>
      </p:sp>
      <p:pic>
        <p:nvPicPr>
          <p:cNvPr id="5" name="Picture 4" descr="JPA Installation"/>
          <p:cNvPicPr/>
          <p:nvPr/>
        </p:nvPicPr>
        <p:blipFill>
          <a:blip r:embed="rId2"/>
          <a:srcRect/>
          <a:stretch>
            <a:fillRect/>
          </a:stretch>
        </p:blipFill>
        <p:spPr bwMode="auto">
          <a:xfrm>
            <a:off x="3738546" y="1857364"/>
            <a:ext cx="5767705" cy="4264025"/>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JPA Installation</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102</a:t>
            </a:fld>
            <a:endParaRPr lang="en-US" altLang="en-US"/>
          </a:p>
        </p:txBody>
      </p:sp>
      <p:sp>
        <p:nvSpPr>
          <p:cNvPr id="6" name="Content Placeholder 5"/>
          <p:cNvSpPr>
            <a:spLocks noGrp="1"/>
          </p:cNvSpPr>
          <p:nvPr>
            <p:ph idx="1"/>
          </p:nvPr>
        </p:nvSpPr>
        <p:spPr>
          <a:xfrm>
            <a:off x="838200" y="1071546"/>
            <a:ext cx="10515600" cy="5105417"/>
          </a:xfrm>
        </p:spPr>
        <p:txBody>
          <a:bodyPr/>
          <a:lstStyle/>
          <a:p>
            <a:pPr lvl="0"/>
            <a:r>
              <a:rPr lang="en-US" dirty="0" smtClean="0"/>
              <a:t>Click on checkbox to accept the terms and then click finish. After that all the required jars will be downloaded.</a:t>
            </a:r>
          </a:p>
          <a:p>
            <a:endParaRPr lang="en-US" dirty="0"/>
          </a:p>
        </p:txBody>
      </p:sp>
      <p:pic>
        <p:nvPicPr>
          <p:cNvPr id="7" name="Picture 6" descr="JPA Installation"/>
          <p:cNvPicPr/>
          <p:nvPr/>
        </p:nvPicPr>
        <p:blipFill>
          <a:blip r:embed="rId2"/>
          <a:srcRect/>
          <a:stretch>
            <a:fillRect/>
          </a:stretch>
        </p:blipFill>
        <p:spPr bwMode="auto">
          <a:xfrm>
            <a:off x="4310050" y="1785926"/>
            <a:ext cx="5767705" cy="4246880"/>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GB" dirty="0" smtClean="0"/>
              <a:t>JPA Installation</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 </a:t>
            </a:r>
            <a:r>
              <a:rPr lang="en-US" dirty="0" err="1" smtClean="0"/>
              <a:t>Now,click</a:t>
            </a:r>
            <a:r>
              <a:rPr lang="en-US" dirty="0" smtClean="0"/>
              <a:t> finish.</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103</a:t>
            </a:fld>
            <a:endParaRPr lang="en-US" altLang="en-US"/>
          </a:p>
        </p:txBody>
      </p:sp>
      <p:pic>
        <p:nvPicPr>
          <p:cNvPr id="6" name="Picture 5" descr="JPA Installation"/>
          <p:cNvPicPr/>
          <p:nvPr/>
        </p:nvPicPr>
        <p:blipFill>
          <a:blip r:embed="rId2"/>
          <a:srcRect/>
          <a:stretch>
            <a:fillRect/>
          </a:stretch>
        </p:blipFill>
        <p:spPr bwMode="auto">
          <a:xfrm>
            <a:off x="4381488" y="785794"/>
            <a:ext cx="5038090" cy="6673215"/>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
            </a:r>
            <a:br>
              <a:rPr lang="en-GB" dirty="0" smtClean="0"/>
            </a:br>
            <a:r>
              <a:rPr lang="en-GB" dirty="0" smtClean="0"/>
              <a:t> J</a:t>
            </a:r>
            <a:r>
              <a:rPr lang="en-US" dirty="0" smtClean="0"/>
              <a:t>PA – ORM(Object Relational Mapping)</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Object Relational Mapping (ORM) is a functionality which is used to develop and maintain a relationship between an object and relational database by mapping an object state to database column. It is capable to handle various database operations easily such as inserting, updating, deleting etc.</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104</a:t>
            </a:fld>
            <a:endParaRPr lang="en-US" altLang="en-US"/>
          </a:p>
        </p:txBody>
      </p:sp>
      <p:pic>
        <p:nvPicPr>
          <p:cNvPr id="5" name="Picture 4" descr="JPA Object Relational Mapping"/>
          <p:cNvPicPr/>
          <p:nvPr/>
        </p:nvPicPr>
        <p:blipFill>
          <a:blip r:embed="rId2"/>
          <a:srcRect/>
          <a:stretch>
            <a:fillRect/>
          </a:stretch>
        </p:blipFill>
        <p:spPr bwMode="auto">
          <a:xfrm>
            <a:off x="3738546" y="3286124"/>
            <a:ext cx="4237990" cy="1380490"/>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t>
            </a:r>
            <a:br>
              <a:rPr lang="en-GB" dirty="0" smtClean="0"/>
            </a:br>
            <a:r>
              <a:rPr lang="en-US" dirty="0" smtClean="0"/>
              <a:t>ORM Frameworks</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the various frameworks that function on ORM mechanism: -</a:t>
            </a:r>
          </a:p>
          <a:p>
            <a:pPr marL="514350" indent="-514350">
              <a:buFont typeface="+mj-lt"/>
              <a:buAutoNum type="arabicPeriod"/>
            </a:pPr>
            <a:r>
              <a:rPr lang="en-GB" dirty="0" smtClean="0"/>
              <a:t>Hibernate</a:t>
            </a:r>
          </a:p>
          <a:p>
            <a:pPr marL="514350" indent="-514350">
              <a:buFont typeface="+mj-lt"/>
              <a:buAutoNum type="arabicPeriod"/>
            </a:pPr>
            <a:r>
              <a:rPr lang="en-GB" dirty="0" err="1" smtClean="0"/>
              <a:t>TopLink</a:t>
            </a:r>
            <a:endParaRPr lang="en-GB" dirty="0" smtClean="0"/>
          </a:p>
          <a:p>
            <a:pPr marL="514350" indent="-514350">
              <a:buFont typeface="+mj-lt"/>
              <a:buAutoNum type="arabicPeriod"/>
            </a:pPr>
            <a:r>
              <a:rPr lang="en-GB" dirty="0" err="1" smtClean="0"/>
              <a:t>ORMLite</a:t>
            </a:r>
            <a:endParaRPr lang="en-GB" dirty="0" smtClean="0"/>
          </a:p>
          <a:p>
            <a:pPr marL="514350" indent="-514350">
              <a:buFont typeface="+mj-lt"/>
              <a:buAutoNum type="arabicPeriod"/>
            </a:pPr>
            <a:r>
              <a:rPr lang="en-GB" dirty="0" err="1" smtClean="0"/>
              <a:t>iBATIS</a:t>
            </a:r>
            <a:endParaRPr lang="en-GB" dirty="0" smtClean="0"/>
          </a:p>
          <a:p>
            <a:pPr marL="514350" indent="-514350">
              <a:buFont typeface="+mj-lt"/>
              <a:buAutoNum type="arabicPeriod"/>
            </a:pPr>
            <a:r>
              <a:rPr lang="en-GB" dirty="0" smtClean="0"/>
              <a:t>JPOX</a:t>
            </a:r>
          </a:p>
          <a:p>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105</a:t>
            </a:fld>
            <a:endParaRPr lang="en-US"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44212" cy="1325563"/>
          </a:xfrm>
        </p:spPr>
        <p:txBody>
          <a:bodyPr/>
          <a:lstStyle/>
          <a:p>
            <a:r>
              <a:rPr lang="en-GB" dirty="0" smtClean="0"/>
              <a:t> </a:t>
            </a:r>
            <a:r>
              <a:rPr lang="en-US" dirty="0" smtClean="0"/>
              <a:t>Mapping Directions</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Mapping Directions are divided into two parts: -</a:t>
            </a:r>
          </a:p>
          <a:p>
            <a:pPr marL="514350" indent="-514350">
              <a:buFont typeface="+mj-lt"/>
              <a:buAutoNum type="arabicPeriod"/>
            </a:pPr>
            <a:r>
              <a:rPr lang="en-GB" b="1" dirty="0" smtClean="0"/>
              <a:t>Unidirectional relationship -</a:t>
            </a:r>
            <a:r>
              <a:rPr lang="en-GB" dirty="0" smtClean="0"/>
              <a:t> In this relationship, only one entity can refer the properties to another. It contains only one owing side that specifies how an update can be made in the database.</a:t>
            </a:r>
          </a:p>
          <a:p>
            <a:pPr marL="514350" indent="-514350">
              <a:buFont typeface="+mj-lt"/>
              <a:buAutoNum type="arabicPeriod"/>
            </a:pPr>
            <a:r>
              <a:rPr lang="en-GB" b="1" dirty="0" smtClean="0"/>
              <a:t>Bidirectional relationship -</a:t>
            </a:r>
            <a:r>
              <a:rPr lang="en-GB" dirty="0" smtClean="0"/>
              <a:t> This relationship contains an owning side as well as an inverse side. So here every entity has a relationship field or refer the property to other entity.</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106</a:t>
            </a:fld>
            <a:endParaRPr lang="en-US"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Mapping</a:t>
            </a:r>
            <a:endParaRPr lang="en-US" dirty="0"/>
          </a:p>
        </p:txBody>
      </p:sp>
      <p:sp>
        <p:nvSpPr>
          <p:cNvPr id="3" name="Content Placeholder 2"/>
          <p:cNvSpPr>
            <a:spLocks noGrp="1"/>
          </p:cNvSpPr>
          <p:nvPr>
            <p:ph idx="1"/>
          </p:nvPr>
        </p:nvSpPr>
        <p:spPr/>
        <p:txBody>
          <a:bodyPr/>
          <a:lstStyle/>
          <a:p>
            <a:r>
              <a:rPr lang="en-GB" b="1" dirty="0" smtClean="0"/>
              <a:t>One-to-one -</a:t>
            </a:r>
            <a:r>
              <a:rPr lang="en-GB" dirty="0" smtClean="0"/>
              <a:t> This association is represented by @</a:t>
            </a:r>
            <a:r>
              <a:rPr lang="en-GB" dirty="0" err="1" smtClean="0"/>
              <a:t>OneToOne</a:t>
            </a:r>
            <a:r>
              <a:rPr lang="en-GB" dirty="0" smtClean="0"/>
              <a:t> annotation. Here, instance of each entity is related to a single instance of another entity.</a:t>
            </a:r>
          </a:p>
          <a:p>
            <a:r>
              <a:rPr lang="en-GB" b="1" dirty="0" smtClean="0"/>
              <a:t>One-to-many -</a:t>
            </a:r>
            <a:r>
              <a:rPr lang="en-GB" dirty="0" smtClean="0"/>
              <a:t> This association is represented by @</a:t>
            </a:r>
            <a:r>
              <a:rPr lang="en-GB" dirty="0" err="1" smtClean="0"/>
              <a:t>OneToMany</a:t>
            </a:r>
            <a:r>
              <a:rPr lang="en-GB" dirty="0" smtClean="0"/>
              <a:t> annotation. In this relationship, an instance of one entity can be related to more than one instance of another entity.</a:t>
            </a:r>
          </a:p>
          <a:p>
            <a:r>
              <a:rPr lang="en-GB" b="1" dirty="0" smtClean="0"/>
              <a:t>Many-to-one -</a:t>
            </a:r>
            <a:r>
              <a:rPr lang="en-GB" dirty="0" smtClean="0"/>
              <a:t> This mapping is defined by @</a:t>
            </a:r>
            <a:r>
              <a:rPr lang="en-GB" dirty="0" err="1" smtClean="0"/>
              <a:t>ManyToOne</a:t>
            </a:r>
            <a:r>
              <a:rPr lang="en-GB" dirty="0" smtClean="0"/>
              <a:t> annotation. In this relationship, multiple instances of an entity can be related to single instance of another entity.</a:t>
            </a:r>
          </a:p>
          <a:p>
            <a:r>
              <a:rPr lang="en-GB" b="1" dirty="0" smtClean="0"/>
              <a:t>Many-to-many -</a:t>
            </a:r>
            <a:r>
              <a:rPr lang="en-GB" dirty="0" smtClean="0"/>
              <a:t> This association is represented by @</a:t>
            </a:r>
            <a:r>
              <a:rPr lang="en-GB" dirty="0" err="1" smtClean="0"/>
              <a:t>ManyToMany</a:t>
            </a:r>
            <a:r>
              <a:rPr lang="en-GB" dirty="0" smtClean="0"/>
              <a:t> annotation. Here, multiple instances of an entity can be related to multiple instances of another entity. In this mapping, any side can be the owing side.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107</a:t>
            </a:fld>
            <a:endParaRPr lang="en-US"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Entity</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entity is a group of states associated together in a single unit. </a:t>
            </a:r>
          </a:p>
          <a:p>
            <a:r>
              <a:rPr lang="en-GB" dirty="0" smtClean="0"/>
              <a:t>On adding behaviour, an entity behaves as an object and becomes a major constituent of object-oriented paradigm. </a:t>
            </a:r>
          </a:p>
          <a:p>
            <a:r>
              <a:rPr lang="en-GB" dirty="0" smtClean="0"/>
              <a:t>So, an entity is an application-defined object in Java Persistence Library.</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108</a:t>
            </a:fld>
            <a:endParaRPr lang="en-US"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Properties</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the properties of an entity that an object must have: -</a:t>
            </a:r>
          </a:p>
          <a:p>
            <a:pPr marL="514350" indent="-514350">
              <a:buFont typeface="+mj-lt"/>
              <a:buAutoNum type="arabicPeriod"/>
            </a:pPr>
            <a:r>
              <a:rPr lang="en-GB" b="1" dirty="0" err="1" smtClean="0"/>
              <a:t>Persistability</a:t>
            </a:r>
            <a:r>
              <a:rPr lang="en-GB" b="1" dirty="0" smtClean="0"/>
              <a:t> -</a:t>
            </a:r>
            <a:r>
              <a:rPr lang="en-GB" dirty="0" smtClean="0"/>
              <a:t> An object is called persistent if it is stored in the database and can be accessed anytime.</a:t>
            </a:r>
          </a:p>
          <a:p>
            <a:pPr marL="514350" indent="-514350">
              <a:buFont typeface="+mj-lt"/>
              <a:buAutoNum type="arabicPeriod"/>
            </a:pPr>
            <a:r>
              <a:rPr lang="en-GB" b="1" dirty="0" smtClean="0"/>
              <a:t>Persistent Identity -</a:t>
            </a:r>
            <a:r>
              <a:rPr lang="en-GB" dirty="0" smtClean="0"/>
              <a:t> In Java, each entity is unique and represents as an object identity. Similarly, when the object identity is stored in a database then it is represented as persistence identity. This object identity is equivalent to primary key in database.</a:t>
            </a:r>
          </a:p>
          <a:p>
            <a:pPr marL="514350" indent="-514350">
              <a:buFont typeface="+mj-lt"/>
              <a:buAutoNum type="arabicPeriod"/>
            </a:pPr>
            <a:r>
              <a:rPr lang="en-GB" b="1" dirty="0" err="1" smtClean="0"/>
              <a:t>Transactionality</a:t>
            </a:r>
            <a:r>
              <a:rPr lang="en-GB" b="1" dirty="0" smtClean="0"/>
              <a:t> -</a:t>
            </a:r>
            <a:r>
              <a:rPr lang="en-GB" dirty="0" smtClean="0"/>
              <a:t> Entity can perform various operations such as create, delete, update. Each operation makes some changes in the database. It ensures that whatever changes made in the database either be succeed or failed atomically.</a:t>
            </a:r>
          </a:p>
          <a:p>
            <a:pPr marL="514350" indent="-514350">
              <a:buFont typeface="+mj-lt"/>
              <a:buAutoNum type="arabicPeriod"/>
            </a:pPr>
            <a:r>
              <a:rPr lang="en-GB" b="1" dirty="0" err="1" smtClean="0"/>
              <a:t>Granuality</a:t>
            </a:r>
            <a:r>
              <a:rPr lang="en-GB" b="1" dirty="0" smtClean="0"/>
              <a:t> -</a:t>
            </a:r>
            <a:r>
              <a:rPr lang="en-GB" dirty="0" smtClean="0"/>
              <a:t> Entities should not be primitives, primitive wrappers or built-in objects with single dimensional state.</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109</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
            </a:r>
            <a:br>
              <a:rPr lang="en-GB" dirty="0" smtClean="0"/>
            </a:br>
            <a:r>
              <a:rPr lang="en-GB" dirty="0" smtClean="0"/>
              <a:t/>
            </a:r>
            <a:br>
              <a:rPr lang="en-GB" dirty="0" smtClean="0"/>
            </a:br>
            <a:r>
              <a:rPr lang="en-GB" dirty="0" smtClean="0"/>
              <a:t>1) Create the Persistent class</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A simple Persistent class should follow some rules:</a:t>
            </a:r>
          </a:p>
          <a:p>
            <a:pPr>
              <a:buFont typeface="Courier New" pitchFamily="49" charset="0"/>
              <a:buChar char="o"/>
            </a:pPr>
            <a:r>
              <a:rPr lang="en-GB" b="1" dirty="0" smtClean="0"/>
              <a:t>A no-</a:t>
            </a:r>
            <a:r>
              <a:rPr lang="en-GB" b="1" dirty="0" err="1" smtClean="0"/>
              <a:t>arg</a:t>
            </a:r>
            <a:r>
              <a:rPr lang="en-GB" b="1" dirty="0" smtClean="0"/>
              <a:t> constructor:</a:t>
            </a:r>
            <a:r>
              <a:rPr lang="en-GB" dirty="0" smtClean="0"/>
              <a:t> It is recommended that you have a default constructor at least package visibility so that hibernate can create the instance of the Persistent class by </a:t>
            </a:r>
            <a:r>
              <a:rPr lang="en-GB" dirty="0" err="1" smtClean="0"/>
              <a:t>newInstance</a:t>
            </a:r>
            <a:r>
              <a:rPr lang="en-GB" dirty="0" smtClean="0"/>
              <a:t>() method.</a:t>
            </a:r>
          </a:p>
          <a:p>
            <a:pPr>
              <a:buFont typeface="Courier New" pitchFamily="49" charset="0"/>
              <a:buChar char="o"/>
            </a:pPr>
            <a:r>
              <a:rPr lang="en-GB" b="1" dirty="0" smtClean="0"/>
              <a:t>Provide an identifier property:</a:t>
            </a:r>
            <a:r>
              <a:rPr lang="en-GB" dirty="0" smtClean="0"/>
              <a:t> It is better to assign an attribute as id. This attribute behaves as a primary key in database.</a:t>
            </a:r>
          </a:p>
          <a:p>
            <a:pPr>
              <a:buFont typeface="Courier New" pitchFamily="49" charset="0"/>
              <a:buChar char="o"/>
            </a:pPr>
            <a:r>
              <a:rPr lang="en-GB" b="1" dirty="0" smtClean="0"/>
              <a:t>Declare getter and setter methods:</a:t>
            </a:r>
            <a:r>
              <a:rPr lang="en-GB" dirty="0" smtClean="0"/>
              <a:t> The Hibernate recognizes the method by getter and setter method names by default.</a:t>
            </a:r>
          </a:p>
          <a:p>
            <a:pPr>
              <a:buFont typeface="Courier New" pitchFamily="49" charset="0"/>
              <a:buChar char="o"/>
            </a:pPr>
            <a:r>
              <a:rPr lang="en-GB" b="1" dirty="0" smtClean="0"/>
              <a:t>Prefer non-final class:</a:t>
            </a:r>
            <a:r>
              <a:rPr lang="en-GB" dirty="0" smtClean="0"/>
              <a:t> Hibernate uses the concept of proxies, that depends on the persistent class. The application programmer will not be able to use proxies for lazy association fetching.</a:t>
            </a:r>
          </a:p>
          <a:p>
            <a:r>
              <a:rPr lang="en-GB" dirty="0" smtClean="0"/>
              <a:t>Let's create the simple Persistent class:</a:t>
            </a:r>
          </a:p>
          <a:p>
            <a:r>
              <a:rPr lang="en-GB" u="sng" dirty="0" smtClean="0"/>
              <a:t>Employee.java</a:t>
            </a:r>
          </a:p>
          <a:p>
            <a:pPr>
              <a:spcBef>
                <a:spcPts val="0"/>
              </a:spcBef>
              <a:buNone/>
            </a:pPr>
            <a:r>
              <a:rPr lang="en-GB" b="1" dirty="0" smtClean="0"/>
              <a:t>package</a:t>
            </a:r>
            <a:r>
              <a:rPr lang="en-GB" dirty="0" smtClean="0"/>
              <a:t> </a:t>
            </a:r>
            <a:r>
              <a:rPr lang="en-GB" dirty="0" err="1" smtClean="0"/>
              <a:t>com.javatpoint.mypackage</a:t>
            </a:r>
            <a:r>
              <a:rPr lang="en-GB" dirty="0" smtClean="0"/>
              <a:t>;  </a:t>
            </a:r>
          </a:p>
          <a:p>
            <a:pPr>
              <a:spcBef>
                <a:spcPts val="0"/>
              </a:spcBef>
              <a:buNone/>
            </a:pPr>
            <a:r>
              <a:rPr lang="en-GB" dirty="0" smtClean="0"/>
              <a:t>  </a:t>
            </a:r>
          </a:p>
          <a:p>
            <a:pPr>
              <a:spcBef>
                <a:spcPts val="0"/>
              </a:spcBef>
              <a:buNone/>
            </a:pPr>
            <a:r>
              <a:rPr lang="en-GB" b="1" dirty="0" smtClean="0"/>
              <a:t>public</a:t>
            </a:r>
            <a:r>
              <a:rPr lang="en-GB" dirty="0" smtClean="0"/>
              <a:t> </a:t>
            </a:r>
            <a:r>
              <a:rPr lang="en-GB" b="1" dirty="0" smtClean="0"/>
              <a:t>class</a:t>
            </a:r>
            <a:r>
              <a:rPr lang="en-GB" dirty="0" smtClean="0"/>
              <a:t> Employee {  </a:t>
            </a:r>
          </a:p>
          <a:p>
            <a:pPr>
              <a:spcBef>
                <a:spcPts val="0"/>
              </a:spcBef>
              <a:buNone/>
            </a:pPr>
            <a:r>
              <a:rPr lang="en-GB" b="1" dirty="0" smtClean="0"/>
              <a:t>private</a:t>
            </a:r>
            <a:r>
              <a:rPr lang="en-GB" dirty="0" smtClean="0"/>
              <a:t> </a:t>
            </a:r>
            <a:r>
              <a:rPr lang="en-GB" b="1" dirty="0" err="1" smtClean="0"/>
              <a:t>int</a:t>
            </a:r>
            <a:r>
              <a:rPr lang="en-GB" dirty="0" smtClean="0"/>
              <a:t> id;  </a:t>
            </a:r>
          </a:p>
          <a:p>
            <a:pPr>
              <a:spcBef>
                <a:spcPts val="0"/>
              </a:spcBef>
              <a:buNone/>
            </a:pPr>
            <a:r>
              <a:rPr lang="en-GB" b="1" dirty="0" smtClean="0"/>
              <a:t>private</a:t>
            </a:r>
            <a:r>
              <a:rPr lang="en-GB" dirty="0" smtClean="0"/>
              <a:t> String </a:t>
            </a:r>
            <a:r>
              <a:rPr lang="en-GB" dirty="0" err="1" smtClean="0"/>
              <a:t>firstName,lastName</a:t>
            </a:r>
            <a:r>
              <a:rPr lang="en-GB" dirty="0" smtClean="0"/>
              <a:t>;  </a:t>
            </a:r>
          </a:p>
          <a:p>
            <a:pPr>
              <a:spcBef>
                <a:spcPts val="0"/>
              </a:spcBef>
              <a:buNone/>
            </a:pPr>
            <a:r>
              <a:rPr lang="en-GB" dirty="0" smtClean="0"/>
              <a:t>  </a:t>
            </a:r>
          </a:p>
          <a:p>
            <a:pPr>
              <a:spcBef>
                <a:spcPts val="0"/>
              </a:spcBef>
              <a:buNone/>
            </a:pPr>
            <a:r>
              <a:rPr lang="en-GB" b="1" dirty="0" smtClean="0"/>
              <a:t>public</a:t>
            </a:r>
            <a:r>
              <a:rPr lang="en-GB" dirty="0" smtClean="0"/>
              <a:t> </a:t>
            </a:r>
            <a:r>
              <a:rPr lang="en-GB" b="1" dirty="0" err="1" smtClean="0"/>
              <a:t>int</a:t>
            </a:r>
            <a:r>
              <a:rPr lang="en-GB" dirty="0" smtClean="0"/>
              <a:t> </a:t>
            </a:r>
            <a:r>
              <a:rPr lang="en-GB" dirty="0" err="1" smtClean="0"/>
              <a:t>getId</a:t>
            </a:r>
            <a:r>
              <a:rPr lang="en-GB" dirty="0" smtClean="0"/>
              <a:t>() {  </a:t>
            </a:r>
          </a:p>
          <a:p>
            <a:pPr>
              <a:spcBef>
                <a:spcPts val="0"/>
              </a:spcBef>
              <a:buNone/>
            </a:pPr>
            <a:r>
              <a:rPr lang="en-GB" dirty="0" smtClean="0"/>
              <a:t>    </a:t>
            </a:r>
            <a:r>
              <a:rPr lang="en-GB" b="1" dirty="0" smtClean="0"/>
              <a:t>return</a:t>
            </a:r>
            <a:r>
              <a:rPr lang="en-GB" dirty="0" smtClean="0"/>
              <a:t> id;  </a:t>
            </a:r>
          </a:p>
          <a:p>
            <a:pPr>
              <a:spcBef>
                <a:spcPts val="0"/>
              </a:spcBef>
              <a:buNone/>
            </a:pPr>
            <a:r>
              <a:rPr lang="en-GB" dirty="0" smtClean="0"/>
              <a:t>}  </a:t>
            </a:r>
          </a:p>
          <a:p>
            <a:pPr>
              <a:spcBef>
                <a:spcPts val="0"/>
              </a:spcBef>
              <a:buNone/>
            </a:pPr>
            <a:r>
              <a:rPr lang="en-GB" b="1" dirty="0" smtClean="0"/>
              <a:t>public</a:t>
            </a:r>
            <a:r>
              <a:rPr lang="en-GB" dirty="0" smtClean="0"/>
              <a:t> </a:t>
            </a:r>
            <a:r>
              <a:rPr lang="en-GB" b="1" dirty="0" smtClean="0"/>
              <a:t>void</a:t>
            </a:r>
            <a:r>
              <a:rPr lang="en-GB" dirty="0" smtClean="0"/>
              <a:t> </a:t>
            </a:r>
            <a:r>
              <a:rPr lang="en-GB" dirty="0" err="1" smtClean="0"/>
              <a:t>setId</a:t>
            </a:r>
            <a:r>
              <a:rPr lang="en-GB" dirty="0" smtClean="0"/>
              <a:t>(</a:t>
            </a:r>
            <a:r>
              <a:rPr lang="en-GB" b="1" dirty="0" err="1" smtClean="0"/>
              <a:t>int</a:t>
            </a:r>
            <a:r>
              <a:rPr lang="en-GB" dirty="0" smtClean="0"/>
              <a:t> id) {  </a:t>
            </a:r>
          </a:p>
          <a:p>
            <a:pPr>
              <a:spcBef>
                <a:spcPts val="0"/>
              </a:spcBef>
              <a:buNone/>
            </a:pPr>
            <a:r>
              <a:rPr lang="en-GB" dirty="0" smtClean="0"/>
              <a:t>    </a:t>
            </a:r>
            <a:r>
              <a:rPr lang="en-GB" b="1" dirty="0" smtClean="0"/>
              <a:t>this</a:t>
            </a:r>
            <a:r>
              <a:rPr lang="en-GB" dirty="0" smtClean="0"/>
              <a:t>.id = id;  </a:t>
            </a:r>
          </a:p>
          <a:p>
            <a:pPr>
              <a:spcBef>
                <a:spcPts val="0"/>
              </a:spcBef>
              <a:buNone/>
            </a:pPr>
            <a:r>
              <a:rPr lang="en-GB" dirty="0" smtClean="0"/>
              <a:t>}  </a:t>
            </a:r>
          </a:p>
          <a:p>
            <a:pPr>
              <a:spcBef>
                <a:spcPts val="0"/>
              </a:spcBef>
              <a:buNone/>
            </a:pPr>
            <a:r>
              <a:rPr lang="en-GB" b="1" dirty="0" smtClean="0"/>
              <a:t>public</a:t>
            </a:r>
            <a:r>
              <a:rPr lang="en-GB" dirty="0" smtClean="0"/>
              <a:t> String </a:t>
            </a:r>
            <a:r>
              <a:rPr lang="en-GB" dirty="0" err="1" smtClean="0"/>
              <a:t>getFirstName</a:t>
            </a:r>
            <a:r>
              <a:rPr lang="en-GB" dirty="0" smtClean="0"/>
              <a:t>() {  </a:t>
            </a:r>
          </a:p>
          <a:p>
            <a:pPr>
              <a:spcBef>
                <a:spcPts val="0"/>
              </a:spcBef>
              <a:buNone/>
            </a:pPr>
            <a:r>
              <a:rPr lang="en-GB" dirty="0" smtClean="0"/>
              <a:t>    </a:t>
            </a:r>
            <a:r>
              <a:rPr lang="en-GB" b="1" dirty="0" smtClean="0"/>
              <a:t>return</a:t>
            </a:r>
            <a:r>
              <a:rPr lang="en-GB" dirty="0" smtClean="0"/>
              <a:t> </a:t>
            </a:r>
            <a:r>
              <a:rPr lang="en-GB" dirty="0" err="1" smtClean="0"/>
              <a:t>firstName</a:t>
            </a:r>
            <a:r>
              <a:rPr lang="en-GB" dirty="0" smtClean="0"/>
              <a:t>;  </a:t>
            </a:r>
          </a:p>
          <a:p>
            <a:pPr>
              <a:spcBef>
                <a:spcPts val="0"/>
              </a:spcBef>
              <a:buNone/>
            </a:pPr>
            <a:r>
              <a:rPr lang="en-GB" dirty="0" smtClean="0"/>
              <a:t>}  </a:t>
            </a:r>
          </a:p>
          <a:p>
            <a:pPr>
              <a:spcBef>
                <a:spcPts val="0"/>
              </a:spcBef>
              <a:buNone/>
            </a:pPr>
            <a:r>
              <a:rPr lang="en-GB" b="1" dirty="0" smtClean="0"/>
              <a:t>public</a:t>
            </a:r>
            <a:r>
              <a:rPr lang="en-GB" dirty="0" smtClean="0"/>
              <a:t> </a:t>
            </a:r>
            <a:r>
              <a:rPr lang="en-GB" b="1" dirty="0" smtClean="0"/>
              <a:t>void</a:t>
            </a:r>
            <a:r>
              <a:rPr lang="en-GB" dirty="0" smtClean="0"/>
              <a:t> </a:t>
            </a:r>
            <a:r>
              <a:rPr lang="en-GB" dirty="0" err="1" smtClean="0"/>
              <a:t>setFirstName</a:t>
            </a:r>
            <a:r>
              <a:rPr lang="en-GB" dirty="0" smtClean="0"/>
              <a:t>(String </a:t>
            </a:r>
            <a:r>
              <a:rPr lang="en-GB" dirty="0" err="1" smtClean="0"/>
              <a:t>firstName</a:t>
            </a:r>
            <a:r>
              <a:rPr lang="en-GB" dirty="0" smtClean="0"/>
              <a:t>) {  </a:t>
            </a:r>
          </a:p>
          <a:p>
            <a:pPr>
              <a:spcBef>
                <a:spcPts val="0"/>
              </a:spcBef>
              <a:buNone/>
            </a:pPr>
            <a:r>
              <a:rPr lang="en-GB" dirty="0" smtClean="0"/>
              <a:t>    </a:t>
            </a:r>
            <a:r>
              <a:rPr lang="en-GB" b="1" dirty="0" err="1" smtClean="0"/>
              <a:t>this</a:t>
            </a:r>
            <a:r>
              <a:rPr lang="en-GB" dirty="0" err="1" smtClean="0"/>
              <a:t>.firstName</a:t>
            </a:r>
            <a:r>
              <a:rPr lang="en-GB" dirty="0" smtClean="0"/>
              <a:t> = </a:t>
            </a:r>
            <a:r>
              <a:rPr lang="en-GB" dirty="0" err="1" smtClean="0"/>
              <a:t>firstName</a:t>
            </a:r>
            <a:r>
              <a:rPr lang="en-GB" dirty="0" smtClean="0"/>
              <a:t>;  </a:t>
            </a:r>
          </a:p>
          <a:p>
            <a:pPr>
              <a:spcBef>
                <a:spcPts val="0"/>
              </a:spcBef>
              <a:buNone/>
            </a:pPr>
            <a:r>
              <a:rPr lang="en-GB" dirty="0" smtClean="0"/>
              <a:t>}  </a:t>
            </a:r>
          </a:p>
          <a:p>
            <a:pPr>
              <a:spcBef>
                <a:spcPts val="0"/>
              </a:spcBef>
              <a:buNone/>
            </a:pPr>
            <a:r>
              <a:rPr lang="en-GB" b="1" dirty="0" smtClean="0"/>
              <a:t>public</a:t>
            </a:r>
            <a:r>
              <a:rPr lang="en-GB" dirty="0" smtClean="0"/>
              <a:t> String </a:t>
            </a:r>
            <a:r>
              <a:rPr lang="en-GB" dirty="0" err="1" smtClean="0"/>
              <a:t>getLastName</a:t>
            </a:r>
            <a:r>
              <a:rPr lang="en-GB" dirty="0" smtClean="0"/>
              <a:t>() {  </a:t>
            </a:r>
          </a:p>
          <a:p>
            <a:pPr>
              <a:spcBef>
                <a:spcPts val="0"/>
              </a:spcBef>
              <a:buNone/>
            </a:pPr>
            <a:r>
              <a:rPr lang="en-GB" dirty="0" smtClean="0"/>
              <a:t>    </a:t>
            </a:r>
            <a:r>
              <a:rPr lang="en-GB" b="1" dirty="0" smtClean="0"/>
              <a:t>return</a:t>
            </a:r>
            <a:r>
              <a:rPr lang="en-GB" dirty="0" smtClean="0"/>
              <a:t> </a:t>
            </a:r>
            <a:r>
              <a:rPr lang="en-GB" dirty="0" err="1" smtClean="0"/>
              <a:t>lastName</a:t>
            </a:r>
            <a:r>
              <a:rPr lang="en-GB" dirty="0" smtClean="0"/>
              <a:t>;  </a:t>
            </a:r>
          </a:p>
          <a:p>
            <a:pPr>
              <a:spcBef>
                <a:spcPts val="0"/>
              </a:spcBef>
              <a:buNone/>
            </a:pPr>
            <a:r>
              <a:rPr lang="en-GB" dirty="0" smtClean="0"/>
              <a:t>}  </a:t>
            </a:r>
          </a:p>
          <a:p>
            <a:pPr>
              <a:spcBef>
                <a:spcPts val="0"/>
              </a:spcBef>
              <a:buNone/>
            </a:pPr>
            <a:r>
              <a:rPr lang="en-GB" b="1" dirty="0" smtClean="0"/>
              <a:t>public</a:t>
            </a:r>
            <a:r>
              <a:rPr lang="en-GB" dirty="0" smtClean="0"/>
              <a:t> </a:t>
            </a:r>
            <a:r>
              <a:rPr lang="en-GB" b="1" dirty="0" smtClean="0"/>
              <a:t>void</a:t>
            </a:r>
            <a:r>
              <a:rPr lang="en-GB" dirty="0" smtClean="0"/>
              <a:t> </a:t>
            </a:r>
            <a:r>
              <a:rPr lang="en-GB" dirty="0" err="1" smtClean="0"/>
              <a:t>setLastName</a:t>
            </a:r>
            <a:r>
              <a:rPr lang="en-GB" dirty="0" smtClean="0"/>
              <a:t>(String </a:t>
            </a:r>
            <a:r>
              <a:rPr lang="en-GB" dirty="0" err="1" smtClean="0"/>
              <a:t>lastName</a:t>
            </a:r>
            <a:r>
              <a:rPr lang="en-GB" dirty="0" smtClean="0"/>
              <a:t>) {  </a:t>
            </a:r>
          </a:p>
          <a:p>
            <a:pPr>
              <a:spcBef>
                <a:spcPts val="0"/>
              </a:spcBef>
              <a:buNone/>
            </a:pPr>
            <a:r>
              <a:rPr lang="en-GB" dirty="0" smtClean="0"/>
              <a:t>    </a:t>
            </a:r>
            <a:r>
              <a:rPr lang="en-GB" b="1" dirty="0" err="1" smtClean="0"/>
              <a:t>this</a:t>
            </a:r>
            <a:r>
              <a:rPr lang="en-GB" dirty="0" err="1" smtClean="0"/>
              <a:t>.lastName</a:t>
            </a:r>
            <a:r>
              <a:rPr lang="en-GB" dirty="0" smtClean="0"/>
              <a:t> = </a:t>
            </a:r>
            <a:r>
              <a:rPr lang="en-GB" dirty="0" err="1" smtClean="0"/>
              <a:t>lastName</a:t>
            </a:r>
            <a:r>
              <a:rPr lang="en-GB" dirty="0" smtClean="0"/>
              <a:t>;  </a:t>
            </a:r>
          </a:p>
          <a:p>
            <a:pPr>
              <a:spcBef>
                <a:spcPts val="0"/>
              </a:spcBef>
              <a:buNone/>
            </a:pPr>
            <a:r>
              <a:rPr lang="en-GB" dirty="0" smtClean="0"/>
              <a:t>}   </a:t>
            </a:r>
          </a:p>
          <a:p>
            <a:pPr>
              <a:spcBef>
                <a:spcPts val="0"/>
              </a:spcBef>
              <a:buNone/>
            </a:pPr>
            <a:r>
              <a:rPr lang="en-GB" dirty="0" smtClean="0"/>
              <a:t>  </a:t>
            </a:r>
          </a:p>
          <a:p>
            <a:pPr>
              <a:spcBef>
                <a:spcPts val="0"/>
              </a:spcBef>
              <a:buNone/>
            </a:pPr>
            <a:r>
              <a:rPr lang="en-GB" dirty="0" smtClean="0"/>
              <a:t>}  </a:t>
            </a:r>
          </a:p>
          <a:p>
            <a:pPr marL="514350" indent="-514350">
              <a:buNone/>
            </a:pPr>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a:t>
            </a:fld>
            <a:endParaRPr lang="en-US"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Entity Metadata</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Each entity is associated with some metadata that represents the information of it. Instead of database, this metadata is exist either inside or outside the class. This metadata can be in following forms: -</a:t>
            </a:r>
          </a:p>
          <a:p>
            <a:pPr>
              <a:buFont typeface="Wingdings" pitchFamily="2" charset="2"/>
              <a:buChar char="Ø"/>
            </a:pPr>
            <a:r>
              <a:rPr lang="en-GB" b="1" dirty="0" smtClean="0"/>
              <a:t>Annotation -</a:t>
            </a:r>
            <a:r>
              <a:rPr lang="en-GB" dirty="0" smtClean="0"/>
              <a:t> In Java, annotations are the form of tags that represents metadata. This metadata persist inside the class.</a:t>
            </a:r>
          </a:p>
          <a:p>
            <a:pPr>
              <a:buFont typeface="Wingdings" pitchFamily="2" charset="2"/>
              <a:buChar char="Ø"/>
            </a:pPr>
            <a:r>
              <a:rPr lang="en-GB" b="1" dirty="0" smtClean="0"/>
              <a:t>XML -</a:t>
            </a:r>
            <a:r>
              <a:rPr lang="en-GB" dirty="0" smtClean="0"/>
              <a:t> In this form, metadata persist outside the class in XML file.</a:t>
            </a:r>
          </a:p>
          <a:p>
            <a:pPr>
              <a:buNone/>
            </a:pP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110</a:t>
            </a:fld>
            <a:endParaRPr lang="en-US"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
            </a:r>
            <a:br>
              <a:rPr lang="en-US" dirty="0" smtClean="0"/>
            </a:br>
            <a:r>
              <a:rPr lang="en-US" dirty="0" smtClean="0"/>
              <a:t/>
            </a:r>
            <a:br>
              <a:rPr lang="en-US" dirty="0" smtClean="0"/>
            </a:br>
            <a:r>
              <a:rPr lang="en-US" dirty="0" smtClean="0"/>
              <a:t>JPA Creating an Entity</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A Java class can be easily transformed into an entity. For transformation the basic requirements are: -</a:t>
            </a:r>
          </a:p>
          <a:p>
            <a:pPr>
              <a:buFont typeface="Wingdings" pitchFamily="2" charset="2"/>
              <a:buChar char="v"/>
            </a:pPr>
            <a:r>
              <a:rPr lang="en-US" dirty="0" smtClean="0"/>
              <a:t>No-argument Constructor</a:t>
            </a:r>
          </a:p>
          <a:p>
            <a:pPr>
              <a:buFont typeface="Wingdings" pitchFamily="2" charset="2"/>
              <a:buChar char="v"/>
            </a:pPr>
            <a:r>
              <a:rPr lang="en-US" dirty="0" smtClean="0"/>
              <a:t>Annotation</a:t>
            </a:r>
          </a:p>
          <a:p>
            <a:r>
              <a:rPr lang="en-US" dirty="0" smtClean="0"/>
              <a:t>to transform a regular Java class into an entity class with the help of an example: -</a:t>
            </a:r>
          </a:p>
          <a:p>
            <a:endParaRPr lang="en-US" dirty="0" smtClean="0"/>
          </a:p>
          <a:p>
            <a:r>
              <a:rPr lang="en-US" u="sng" dirty="0" smtClean="0"/>
              <a:t>Simple Student class</a:t>
            </a:r>
          </a:p>
          <a:p>
            <a:pPr>
              <a:spcBef>
                <a:spcPts val="0"/>
              </a:spcBef>
              <a:buNone/>
            </a:pPr>
            <a:r>
              <a:rPr lang="en-US" sz="2000" b="1" dirty="0" smtClean="0"/>
              <a:t>public</a:t>
            </a:r>
            <a:r>
              <a:rPr lang="en-US" sz="2000" dirty="0" smtClean="0"/>
              <a:t> </a:t>
            </a:r>
            <a:r>
              <a:rPr lang="en-US" sz="2000" b="1" dirty="0" smtClean="0"/>
              <a:t>class</a:t>
            </a:r>
            <a:r>
              <a:rPr lang="en-US" sz="2000" dirty="0" smtClean="0"/>
              <a:t> Student {  </a:t>
            </a:r>
          </a:p>
          <a:p>
            <a:pPr>
              <a:spcBef>
                <a:spcPts val="0"/>
              </a:spcBef>
              <a:buNone/>
            </a:pP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id;  </a:t>
            </a:r>
          </a:p>
          <a:p>
            <a:pPr>
              <a:spcBef>
                <a:spcPts val="0"/>
              </a:spcBef>
              <a:buNone/>
            </a:pPr>
            <a:r>
              <a:rPr lang="en-US" sz="2000" dirty="0" smtClean="0"/>
              <a:t>    </a:t>
            </a:r>
            <a:r>
              <a:rPr lang="en-US" sz="2000" b="1" dirty="0" smtClean="0"/>
              <a:t>private</a:t>
            </a:r>
            <a:r>
              <a:rPr lang="en-US" sz="2000" dirty="0" smtClean="0"/>
              <a:t> String name;  </a:t>
            </a:r>
          </a:p>
          <a:p>
            <a:pPr>
              <a:spcBef>
                <a:spcPts val="0"/>
              </a:spcBef>
              <a:buNone/>
            </a:pPr>
            <a:r>
              <a:rPr lang="en-US" sz="2000" dirty="0" smtClean="0"/>
              <a:t>    </a:t>
            </a:r>
            <a:r>
              <a:rPr lang="en-US" sz="2000" b="1" dirty="0" smtClean="0"/>
              <a:t>private</a:t>
            </a:r>
            <a:r>
              <a:rPr lang="en-US" sz="2000" dirty="0" smtClean="0"/>
              <a:t> </a:t>
            </a:r>
            <a:r>
              <a:rPr lang="en-US" sz="2000" b="1" dirty="0" smtClean="0"/>
              <a:t>long</a:t>
            </a:r>
            <a:r>
              <a:rPr lang="en-US" sz="2000" dirty="0" smtClean="0"/>
              <a:t> fees;  </a:t>
            </a:r>
          </a:p>
          <a:p>
            <a:pPr>
              <a:spcBef>
                <a:spcPts val="0"/>
              </a:spcBef>
              <a:buNone/>
            </a:pPr>
            <a:r>
              <a:rPr lang="en-US" sz="2000" dirty="0" smtClean="0"/>
              <a:t>    </a:t>
            </a:r>
            <a:r>
              <a:rPr lang="en-US" sz="2000" b="1" dirty="0" smtClean="0"/>
              <a:t>public</a:t>
            </a:r>
            <a:r>
              <a:rPr lang="en-US" sz="2000" dirty="0" smtClean="0"/>
              <a:t> Student() {}  </a:t>
            </a:r>
          </a:p>
          <a:p>
            <a:pPr>
              <a:spcBef>
                <a:spcPts val="0"/>
              </a:spcBef>
              <a:buNone/>
            </a:pPr>
            <a:r>
              <a:rPr lang="en-US" sz="2000" dirty="0" smtClean="0"/>
              <a:t>    </a:t>
            </a:r>
            <a:r>
              <a:rPr lang="en-US" sz="2000" b="1" dirty="0" smtClean="0"/>
              <a:t>public</a:t>
            </a:r>
            <a:r>
              <a:rPr lang="en-US" sz="2000" dirty="0" smtClean="0"/>
              <a:t> Student(</a:t>
            </a:r>
            <a:r>
              <a:rPr lang="en-US" sz="2000" b="1" dirty="0" err="1" smtClean="0"/>
              <a:t>int</a:t>
            </a:r>
            <a:r>
              <a:rPr lang="en-US" sz="2000" dirty="0" smtClean="0"/>
              <a:t> id)   </a:t>
            </a:r>
          </a:p>
          <a:p>
            <a:pPr>
              <a:spcBef>
                <a:spcPts val="0"/>
              </a:spcBef>
              <a:buNone/>
            </a:pPr>
            <a:r>
              <a:rPr lang="en-US" sz="2000" dirty="0" smtClean="0"/>
              <a:t>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getId</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return</a:t>
            </a:r>
            <a:r>
              <a:rPr lang="en-US" sz="2000" dirty="0" smtClean="0"/>
              <a:t> id;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setId</a:t>
            </a:r>
            <a:r>
              <a:rPr lang="en-US" sz="2000" dirty="0" smtClean="0"/>
              <a:t>(</a:t>
            </a:r>
            <a:r>
              <a:rPr lang="en-US" sz="2000" b="1" dirty="0" err="1" smtClean="0"/>
              <a:t>int</a:t>
            </a:r>
            <a:r>
              <a:rPr lang="en-US" sz="2000" dirty="0" smtClean="0"/>
              <a:t> id)    </a:t>
            </a:r>
          </a:p>
          <a:p>
            <a:pPr>
              <a:spcBef>
                <a:spcPts val="0"/>
              </a:spcBef>
              <a:buNone/>
            </a:pPr>
            <a:r>
              <a:rPr lang="en-US" sz="2000" dirty="0" smtClean="0"/>
              <a:t>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String </a:t>
            </a:r>
            <a:r>
              <a:rPr lang="en-US" sz="2000" dirty="0" err="1" smtClean="0"/>
              <a:t>getName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return</a:t>
            </a:r>
            <a:r>
              <a:rPr lang="en-US" sz="2000" dirty="0" smtClean="0"/>
              <a:t> name;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setName</a:t>
            </a:r>
            <a:r>
              <a:rPr lang="en-US" sz="2000" dirty="0" smtClean="0"/>
              <a:t>(String name)   </a:t>
            </a:r>
          </a:p>
          <a:p>
            <a:pPr>
              <a:spcBef>
                <a:spcPts val="0"/>
              </a:spcBef>
              <a:buNone/>
            </a:pPr>
            <a:r>
              <a:rPr lang="en-US" sz="2000" dirty="0" smtClean="0"/>
              <a:t>     {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long</a:t>
            </a:r>
            <a:r>
              <a:rPr lang="en-US" sz="2000" dirty="0" smtClean="0"/>
              <a:t> </a:t>
            </a:r>
            <a:r>
              <a:rPr lang="en-US" sz="2000" dirty="0" err="1" smtClean="0"/>
              <a:t>getFees</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return</a:t>
            </a:r>
            <a:r>
              <a:rPr lang="en-US" sz="2000" dirty="0" smtClean="0"/>
              <a:t> fees;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setFees</a:t>
            </a:r>
            <a:r>
              <a:rPr lang="en-US" sz="2000" dirty="0" smtClean="0"/>
              <a:t> (</a:t>
            </a:r>
            <a:r>
              <a:rPr lang="en-US" sz="2000" b="1" dirty="0" smtClean="0"/>
              <a:t>long</a:t>
            </a:r>
            <a:r>
              <a:rPr lang="en-US" sz="2000" dirty="0" smtClean="0"/>
              <a:t> fees)  </a:t>
            </a:r>
          </a:p>
          <a:p>
            <a:pPr>
              <a:spcBef>
                <a:spcPts val="0"/>
              </a:spcBef>
              <a:buNone/>
            </a:pPr>
            <a:r>
              <a:rPr lang="en-US" sz="2000" dirty="0" smtClean="0"/>
              <a:t>     {  </a:t>
            </a:r>
          </a:p>
          <a:p>
            <a:pPr>
              <a:spcBef>
                <a:spcPts val="0"/>
              </a:spcBef>
              <a:buNone/>
            </a:pPr>
            <a:r>
              <a:rPr lang="en-US" sz="2000" dirty="0" smtClean="0"/>
              <a:t>        </a:t>
            </a:r>
            <a:r>
              <a:rPr lang="en-US" sz="2000" b="1" dirty="0" err="1" smtClean="0"/>
              <a:t>this</a:t>
            </a:r>
            <a:r>
              <a:rPr lang="en-US" sz="2000" dirty="0" err="1" smtClean="0"/>
              <a:t>.fees</a:t>
            </a:r>
            <a:r>
              <a:rPr lang="en-US" sz="2000" dirty="0" smtClean="0"/>
              <a:t> = fees;  </a:t>
            </a:r>
          </a:p>
          <a:p>
            <a:pPr>
              <a:spcBef>
                <a:spcPts val="0"/>
              </a:spcBef>
              <a:buNone/>
            </a:pPr>
            <a:r>
              <a:rPr lang="en-US" sz="2000" dirty="0" smtClean="0"/>
              <a:t>     }   </a:t>
            </a:r>
          </a:p>
          <a:p>
            <a:pPr>
              <a:spcBef>
                <a:spcPts val="0"/>
              </a:spcBef>
              <a:buNone/>
            </a:pPr>
            <a:r>
              <a:rPr lang="en-US" sz="2000" dirty="0" smtClean="0"/>
              <a:t>}  </a:t>
            </a:r>
          </a:p>
          <a:p>
            <a:pPr>
              <a:buNone/>
            </a:pPr>
            <a:endParaRPr lang="en-GB" sz="2000" dirty="0" smtClean="0"/>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111</a:t>
            </a:fld>
            <a:endParaRPr lang="en-US"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Above class is a regular java class having three attributes id, name and fees. To transform this class into an entity add @Entity and @Id annotation in it.</a:t>
            </a:r>
          </a:p>
          <a:p>
            <a:r>
              <a:rPr lang="en-GB" b="1" dirty="0" smtClean="0"/>
              <a:t>@Entity -</a:t>
            </a:r>
            <a:r>
              <a:rPr lang="en-GB" dirty="0" smtClean="0"/>
              <a:t> This is a marker annotation which indicates that this class is an entity. This annotation must be placed on the class name.</a:t>
            </a:r>
          </a:p>
          <a:p>
            <a:r>
              <a:rPr lang="en-GB" b="1" dirty="0" smtClean="0"/>
              <a:t>@Id -</a:t>
            </a:r>
            <a:r>
              <a:rPr lang="en-GB" dirty="0" smtClean="0"/>
              <a:t> This annotation is placed on a specific field that holds the persistent identifying properties. This field is treated as a primary key in database.</a:t>
            </a:r>
          </a:p>
          <a:p>
            <a:r>
              <a:rPr lang="fr-FR" u="sng" dirty="0" smtClean="0"/>
              <a:t>Simple </a:t>
            </a:r>
            <a:r>
              <a:rPr lang="fr-FR" u="sng" dirty="0" err="1" smtClean="0"/>
              <a:t>Entity</a:t>
            </a:r>
            <a:r>
              <a:rPr lang="fr-FR" u="sng" dirty="0" smtClean="0"/>
              <a:t> Class</a:t>
            </a:r>
          </a:p>
          <a:p>
            <a:pPr>
              <a:spcBef>
                <a:spcPts val="0"/>
              </a:spcBef>
              <a:buNone/>
            </a:pPr>
            <a:r>
              <a:rPr lang="fr-FR" sz="2000" b="1" dirty="0" smtClean="0"/>
              <a:t>import</a:t>
            </a:r>
            <a:r>
              <a:rPr lang="fr-FR" sz="2000" dirty="0" smtClean="0"/>
              <a:t> </a:t>
            </a:r>
            <a:r>
              <a:rPr lang="fr-FR" sz="2000" dirty="0" err="1" smtClean="0"/>
              <a:t>javax.persistence</a:t>
            </a:r>
            <a:r>
              <a:rPr lang="fr-FR" sz="2000" dirty="0" smtClean="0"/>
              <a:t>.*;  </a:t>
            </a:r>
          </a:p>
          <a:p>
            <a:pPr>
              <a:spcBef>
                <a:spcPts val="0"/>
              </a:spcBef>
              <a:buNone/>
            </a:pPr>
            <a:r>
              <a:rPr lang="fr-FR" sz="2000" dirty="0" smtClean="0"/>
              <a:t>@</a:t>
            </a:r>
            <a:r>
              <a:rPr lang="fr-FR" sz="2000" dirty="0" err="1" smtClean="0"/>
              <a:t>Entity</a:t>
            </a:r>
            <a:r>
              <a:rPr lang="fr-FR" sz="2000" dirty="0" smtClean="0"/>
              <a:t>  </a:t>
            </a:r>
          </a:p>
          <a:p>
            <a:pPr>
              <a:spcBef>
                <a:spcPts val="0"/>
              </a:spcBef>
              <a:buNone/>
            </a:pPr>
            <a:r>
              <a:rPr lang="fr-FR" sz="2000" b="1" dirty="0" smtClean="0"/>
              <a:t>public</a:t>
            </a:r>
            <a:r>
              <a:rPr lang="fr-FR" sz="2000" dirty="0" smtClean="0"/>
              <a:t> </a:t>
            </a:r>
            <a:r>
              <a:rPr lang="fr-FR" sz="2000" b="1" dirty="0" smtClean="0"/>
              <a:t>class</a:t>
            </a:r>
            <a:r>
              <a:rPr lang="fr-FR" sz="2000" dirty="0" smtClean="0"/>
              <a:t> </a:t>
            </a:r>
            <a:r>
              <a:rPr lang="fr-FR" sz="2000" dirty="0" err="1" smtClean="0"/>
              <a:t>Student</a:t>
            </a:r>
            <a:r>
              <a:rPr lang="fr-FR" sz="2000" dirty="0" smtClean="0"/>
              <a:t> {  </a:t>
            </a:r>
          </a:p>
          <a:p>
            <a:pPr>
              <a:spcBef>
                <a:spcPts val="0"/>
              </a:spcBef>
              <a:buNone/>
            </a:pPr>
            <a:r>
              <a:rPr lang="fr-FR" sz="2000" dirty="0" smtClean="0"/>
              <a:t>    @Id  </a:t>
            </a:r>
          </a:p>
          <a:p>
            <a:pPr>
              <a:spcBef>
                <a:spcPts val="0"/>
              </a:spcBef>
              <a:buNone/>
            </a:pPr>
            <a:r>
              <a:rPr lang="fr-FR" sz="2000" dirty="0" smtClean="0"/>
              <a:t>    </a:t>
            </a:r>
            <a:r>
              <a:rPr lang="fr-FR" sz="2000" b="1" dirty="0" err="1" smtClean="0"/>
              <a:t>private</a:t>
            </a:r>
            <a:r>
              <a:rPr lang="fr-FR" sz="2000" dirty="0" smtClean="0"/>
              <a:t> </a:t>
            </a:r>
            <a:r>
              <a:rPr lang="fr-FR" sz="2000" b="1" dirty="0" err="1" smtClean="0"/>
              <a:t>int</a:t>
            </a:r>
            <a:r>
              <a:rPr lang="fr-FR" sz="2000" dirty="0" smtClean="0"/>
              <a:t> id;  </a:t>
            </a:r>
          </a:p>
          <a:p>
            <a:pPr>
              <a:spcBef>
                <a:spcPts val="0"/>
              </a:spcBef>
              <a:buNone/>
            </a:pPr>
            <a:r>
              <a:rPr lang="fr-FR" sz="2000" dirty="0" smtClean="0"/>
              <a:t>    </a:t>
            </a:r>
            <a:r>
              <a:rPr lang="fr-FR" sz="2000" b="1" dirty="0" err="1" smtClean="0"/>
              <a:t>private</a:t>
            </a:r>
            <a:r>
              <a:rPr lang="fr-FR" sz="2000" dirty="0" smtClean="0"/>
              <a:t> String </a:t>
            </a:r>
            <a:r>
              <a:rPr lang="fr-FR" sz="2000" dirty="0" err="1" smtClean="0"/>
              <a:t>name</a:t>
            </a:r>
            <a:r>
              <a:rPr lang="fr-FR" sz="2000" dirty="0" smtClean="0"/>
              <a:t>;  </a:t>
            </a:r>
          </a:p>
          <a:p>
            <a:pPr>
              <a:spcBef>
                <a:spcPts val="0"/>
              </a:spcBef>
              <a:buNone/>
            </a:pPr>
            <a:r>
              <a:rPr lang="fr-FR" sz="2000" dirty="0" smtClean="0"/>
              <a:t>    </a:t>
            </a:r>
            <a:r>
              <a:rPr lang="fr-FR" sz="2000" b="1" dirty="0" err="1" smtClean="0"/>
              <a:t>private</a:t>
            </a:r>
            <a:r>
              <a:rPr lang="fr-FR" sz="2000" dirty="0" smtClean="0"/>
              <a:t> </a:t>
            </a:r>
            <a:r>
              <a:rPr lang="fr-FR" sz="2000" b="1" dirty="0" smtClean="0"/>
              <a:t>long</a:t>
            </a:r>
            <a:r>
              <a:rPr lang="fr-FR" sz="2000" dirty="0" smtClean="0"/>
              <a:t> </a:t>
            </a:r>
            <a:r>
              <a:rPr lang="fr-FR" sz="2000" dirty="0" err="1" smtClean="0"/>
              <a:t>fees</a:t>
            </a:r>
            <a:r>
              <a:rPr lang="fr-FR" sz="2000" dirty="0" smtClean="0"/>
              <a:t>;  </a:t>
            </a:r>
          </a:p>
          <a:p>
            <a:pPr>
              <a:spcBef>
                <a:spcPts val="0"/>
              </a:spcBef>
              <a:buNone/>
            </a:pPr>
            <a:r>
              <a:rPr lang="fr-FR" sz="2000" dirty="0" smtClean="0"/>
              <a:t>    </a:t>
            </a:r>
            <a:r>
              <a:rPr lang="fr-FR" sz="2000" b="1" dirty="0" smtClean="0"/>
              <a:t>public</a:t>
            </a:r>
            <a:r>
              <a:rPr lang="fr-FR" sz="2000" dirty="0" smtClean="0"/>
              <a:t> </a:t>
            </a:r>
            <a:r>
              <a:rPr lang="fr-FR" sz="2000" dirty="0" err="1" smtClean="0"/>
              <a:t>Student</a:t>
            </a:r>
            <a:r>
              <a:rPr lang="fr-FR" sz="2000" dirty="0" smtClean="0"/>
              <a:t>() {}  </a:t>
            </a:r>
          </a:p>
          <a:p>
            <a:pPr>
              <a:spcBef>
                <a:spcPts val="0"/>
              </a:spcBef>
              <a:buNone/>
            </a:pPr>
            <a:r>
              <a:rPr lang="fr-FR" sz="2000" dirty="0" smtClean="0"/>
              <a:t>    </a:t>
            </a:r>
            <a:r>
              <a:rPr lang="fr-FR" sz="2000" b="1" dirty="0" smtClean="0"/>
              <a:t>public</a:t>
            </a:r>
            <a:r>
              <a:rPr lang="fr-FR" sz="2000" dirty="0" smtClean="0"/>
              <a:t> </a:t>
            </a:r>
            <a:r>
              <a:rPr lang="fr-FR" sz="2000" dirty="0" err="1" smtClean="0"/>
              <a:t>Student</a:t>
            </a:r>
            <a:r>
              <a:rPr lang="fr-FR" sz="2000" dirty="0" smtClean="0"/>
              <a:t>(</a:t>
            </a:r>
            <a:r>
              <a:rPr lang="fr-FR" sz="2000" b="1" dirty="0" err="1" smtClean="0"/>
              <a:t>int</a:t>
            </a:r>
            <a:r>
              <a:rPr lang="fr-FR" sz="2000" dirty="0" smtClean="0"/>
              <a:t> id)   </a:t>
            </a:r>
          </a:p>
          <a:p>
            <a:pPr>
              <a:spcBef>
                <a:spcPts val="0"/>
              </a:spcBef>
              <a:buNone/>
            </a:pPr>
            <a:r>
              <a:rPr lang="fr-FR" sz="2000" dirty="0" smtClean="0"/>
              <a:t>     {  </a:t>
            </a:r>
          </a:p>
          <a:p>
            <a:pPr>
              <a:spcBef>
                <a:spcPts val="0"/>
              </a:spcBef>
              <a:buNone/>
            </a:pPr>
            <a:r>
              <a:rPr lang="fr-FR" sz="2000" dirty="0" smtClean="0"/>
              <a:t>        </a:t>
            </a:r>
            <a:r>
              <a:rPr lang="fr-FR" sz="2000" b="1" dirty="0" smtClean="0"/>
              <a:t>this</a:t>
            </a:r>
            <a:r>
              <a:rPr lang="fr-FR" sz="2000" dirty="0" smtClean="0"/>
              <a:t>.id = id;  </a:t>
            </a:r>
          </a:p>
          <a:p>
            <a:pPr>
              <a:spcBef>
                <a:spcPts val="0"/>
              </a:spcBef>
              <a:buNone/>
            </a:pPr>
            <a:r>
              <a:rPr lang="fr-FR" sz="2000" dirty="0" smtClean="0"/>
              <a:t>         }  </a:t>
            </a:r>
          </a:p>
          <a:p>
            <a:pPr>
              <a:spcBef>
                <a:spcPts val="0"/>
              </a:spcBef>
              <a:buNone/>
            </a:pPr>
            <a:r>
              <a:rPr lang="fr-FR" sz="2000" dirty="0" smtClean="0"/>
              <a:t>    </a:t>
            </a:r>
            <a:r>
              <a:rPr lang="fr-FR" sz="2000" b="1" dirty="0" smtClean="0"/>
              <a:t>public</a:t>
            </a:r>
            <a:r>
              <a:rPr lang="fr-FR" sz="2000" dirty="0" smtClean="0"/>
              <a:t> </a:t>
            </a:r>
            <a:r>
              <a:rPr lang="fr-FR" sz="2000" b="1" dirty="0" err="1" smtClean="0"/>
              <a:t>int</a:t>
            </a:r>
            <a:r>
              <a:rPr lang="fr-FR" sz="2000" dirty="0" smtClean="0"/>
              <a:t> </a:t>
            </a:r>
            <a:r>
              <a:rPr lang="fr-FR" sz="2000" dirty="0" err="1" smtClean="0"/>
              <a:t>getId</a:t>
            </a:r>
            <a:r>
              <a:rPr lang="fr-FR" sz="2000" dirty="0" smtClean="0"/>
              <a:t>()   </a:t>
            </a:r>
          </a:p>
          <a:p>
            <a:pPr>
              <a:spcBef>
                <a:spcPts val="0"/>
              </a:spcBef>
              <a:buNone/>
            </a:pPr>
            <a:r>
              <a:rPr lang="fr-FR" sz="2000" dirty="0" smtClean="0"/>
              <a:t>     {  </a:t>
            </a:r>
          </a:p>
          <a:p>
            <a:pPr>
              <a:spcBef>
                <a:spcPts val="0"/>
              </a:spcBef>
              <a:buNone/>
            </a:pPr>
            <a:r>
              <a:rPr lang="fr-FR" sz="2000" dirty="0" smtClean="0"/>
              <a:t>        </a:t>
            </a:r>
            <a:r>
              <a:rPr lang="fr-FR" sz="2000" b="1" dirty="0" smtClean="0"/>
              <a:t>return</a:t>
            </a:r>
            <a:r>
              <a:rPr lang="fr-FR" sz="2000" dirty="0" smtClean="0"/>
              <a:t> id;  </a:t>
            </a:r>
          </a:p>
          <a:p>
            <a:pPr>
              <a:spcBef>
                <a:spcPts val="0"/>
              </a:spcBef>
              <a:buNone/>
            </a:pPr>
            <a:r>
              <a:rPr lang="fr-FR" sz="2000" dirty="0" smtClean="0"/>
              <a:t>         }  </a:t>
            </a:r>
          </a:p>
          <a:p>
            <a:pPr>
              <a:spcBef>
                <a:spcPts val="0"/>
              </a:spcBef>
              <a:buNone/>
            </a:pPr>
            <a:r>
              <a:rPr lang="fr-FR" sz="2000" dirty="0" smtClean="0"/>
              <a:t>    </a:t>
            </a:r>
            <a:r>
              <a:rPr lang="fr-FR" sz="2000" b="1" dirty="0" smtClean="0"/>
              <a:t>public</a:t>
            </a:r>
            <a:r>
              <a:rPr lang="fr-FR" sz="2000" dirty="0" smtClean="0"/>
              <a:t> </a:t>
            </a:r>
            <a:r>
              <a:rPr lang="fr-FR" sz="2000" b="1" dirty="0" err="1" smtClean="0"/>
              <a:t>void</a:t>
            </a:r>
            <a:r>
              <a:rPr lang="fr-FR" sz="2000" dirty="0" smtClean="0"/>
              <a:t> </a:t>
            </a:r>
            <a:r>
              <a:rPr lang="fr-FR" sz="2000" dirty="0" err="1" smtClean="0"/>
              <a:t>setId</a:t>
            </a:r>
            <a:r>
              <a:rPr lang="fr-FR" sz="2000" dirty="0" smtClean="0"/>
              <a:t>(</a:t>
            </a:r>
            <a:r>
              <a:rPr lang="fr-FR" sz="2000" b="1" dirty="0" err="1" smtClean="0"/>
              <a:t>int</a:t>
            </a:r>
            <a:r>
              <a:rPr lang="fr-FR" sz="2000" dirty="0" smtClean="0"/>
              <a:t> id)   </a:t>
            </a:r>
          </a:p>
          <a:p>
            <a:pPr>
              <a:spcBef>
                <a:spcPts val="0"/>
              </a:spcBef>
              <a:buNone/>
            </a:pPr>
            <a:r>
              <a:rPr lang="fr-FR" sz="2000" dirty="0" smtClean="0"/>
              <a:t>     {  </a:t>
            </a:r>
          </a:p>
          <a:p>
            <a:pPr>
              <a:spcBef>
                <a:spcPts val="0"/>
              </a:spcBef>
              <a:buNone/>
            </a:pPr>
            <a:r>
              <a:rPr lang="fr-FR" sz="2000" dirty="0" smtClean="0"/>
              <a:t>        </a:t>
            </a:r>
            <a:r>
              <a:rPr lang="fr-FR" sz="2000" b="1" dirty="0" smtClean="0"/>
              <a:t>this</a:t>
            </a:r>
            <a:r>
              <a:rPr lang="fr-FR" sz="2000" dirty="0" smtClean="0"/>
              <a:t>.id = id;  </a:t>
            </a:r>
          </a:p>
          <a:p>
            <a:pPr>
              <a:spcBef>
                <a:spcPts val="0"/>
              </a:spcBef>
              <a:buNone/>
            </a:pPr>
            <a:r>
              <a:rPr lang="fr-FR" sz="2000" dirty="0" smtClean="0"/>
              <a:t>         }  </a:t>
            </a:r>
          </a:p>
          <a:p>
            <a:pPr>
              <a:spcBef>
                <a:spcPts val="0"/>
              </a:spcBef>
              <a:buNone/>
            </a:pPr>
            <a:r>
              <a:rPr lang="fr-FR" sz="2000" dirty="0" smtClean="0"/>
              <a:t>    </a:t>
            </a:r>
            <a:r>
              <a:rPr lang="fr-FR" sz="2000" b="1" dirty="0" smtClean="0"/>
              <a:t>public</a:t>
            </a:r>
            <a:r>
              <a:rPr lang="fr-FR" sz="2000" dirty="0" smtClean="0"/>
              <a:t> String </a:t>
            </a:r>
            <a:r>
              <a:rPr lang="fr-FR" sz="2000" dirty="0" err="1" smtClean="0"/>
              <a:t>getName</a:t>
            </a:r>
            <a:r>
              <a:rPr lang="fr-FR" sz="2000" dirty="0" smtClean="0"/>
              <a:t>()  </a:t>
            </a:r>
          </a:p>
          <a:p>
            <a:pPr>
              <a:spcBef>
                <a:spcPts val="0"/>
              </a:spcBef>
              <a:buNone/>
            </a:pPr>
            <a:r>
              <a:rPr lang="fr-FR" sz="2000" dirty="0" smtClean="0"/>
              <a:t>     {  </a:t>
            </a:r>
          </a:p>
          <a:p>
            <a:pPr>
              <a:spcBef>
                <a:spcPts val="0"/>
              </a:spcBef>
              <a:buNone/>
            </a:pPr>
            <a:r>
              <a:rPr lang="fr-FR" sz="2000" dirty="0" smtClean="0"/>
              <a:t>        </a:t>
            </a:r>
            <a:r>
              <a:rPr lang="fr-FR" sz="2000" b="1" dirty="0" smtClean="0"/>
              <a:t>return</a:t>
            </a:r>
            <a:r>
              <a:rPr lang="fr-FR" sz="2000" dirty="0" smtClean="0"/>
              <a:t> </a:t>
            </a:r>
            <a:r>
              <a:rPr lang="fr-FR" sz="2000" dirty="0" err="1" smtClean="0"/>
              <a:t>name</a:t>
            </a:r>
            <a:r>
              <a:rPr lang="fr-FR" sz="2000" dirty="0" smtClean="0"/>
              <a:t>;   </a:t>
            </a:r>
          </a:p>
          <a:p>
            <a:pPr>
              <a:spcBef>
                <a:spcPts val="0"/>
              </a:spcBef>
              <a:buNone/>
            </a:pPr>
            <a:r>
              <a:rPr lang="fr-FR" sz="2000" dirty="0" smtClean="0"/>
              <a:t>         }  </a:t>
            </a:r>
          </a:p>
          <a:p>
            <a:pPr>
              <a:spcBef>
                <a:spcPts val="0"/>
              </a:spcBef>
              <a:buNone/>
            </a:pPr>
            <a:r>
              <a:rPr lang="fr-FR" sz="2000" dirty="0" smtClean="0"/>
              <a:t>    </a:t>
            </a:r>
            <a:r>
              <a:rPr lang="fr-FR" sz="2000" b="1" dirty="0" smtClean="0"/>
              <a:t>public</a:t>
            </a:r>
            <a:r>
              <a:rPr lang="fr-FR" sz="2000" dirty="0" smtClean="0"/>
              <a:t> </a:t>
            </a:r>
            <a:r>
              <a:rPr lang="fr-FR" sz="2000" b="1" dirty="0" err="1" smtClean="0"/>
              <a:t>void</a:t>
            </a:r>
            <a:r>
              <a:rPr lang="fr-FR" sz="2000" dirty="0" smtClean="0"/>
              <a:t> </a:t>
            </a:r>
            <a:r>
              <a:rPr lang="fr-FR" sz="2000" dirty="0" err="1" smtClean="0"/>
              <a:t>setName</a:t>
            </a:r>
            <a:r>
              <a:rPr lang="fr-FR" sz="2000" dirty="0" smtClean="0"/>
              <a:t>(String </a:t>
            </a:r>
            <a:r>
              <a:rPr lang="fr-FR" sz="2000" dirty="0" err="1" smtClean="0"/>
              <a:t>name</a:t>
            </a:r>
            <a:r>
              <a:rPr lang="fr-FR" sz="2000" dirty="0" smtClean="0"/>
              <a:t>)   </a:t>
            </a:r>
          </a:p>
          <a:p>
            <a:pPr>
              <a:spcBef>
                <a:spcPts val="0"/>
              </a:spcBef>
              <a:buNone/>
            </a:pPr>
            <a:r>
              <a:rPr lang="fr-FR" sz="2000" dirty="0" smtClean="0"/>
              <a:t>     {  </a:t>
            </a:r>
          </a:p>
          <a:p>
            <a:pPr>
              <a:spcBef>
                <a:spcPts val="0"/>
              </a:spcBef>
              <a:buNone/>
            </a:pPr>
            <a:r>
              <a:rPr lang="fr-FR" sz="2000" dirty="0" smtClean="0"/>
              <a:t>        </a:t>
            </a:r>
            <a:r>
              <a:rPr lang="fr-FR" sz="2000" b="1" dirty="0" smtClean="0"/>
              <a:t>this</a:t>
            </a:r>
            <a:r>
              <a:rPr lang="fr-FR" sz="2000" dirty="0" smtClean="0"/>
              <a:t>.name = </a:t>
            </a:r>
            <a:r>
              <a:rPr lang="fr-FR" sz="2000" dirty="0" err="1" smtClean="0"/>
              <a:t>name</a:t>
            </a:r>
            <a:r>
              <a:rPr lang="fr-FR" sz="2000" dirty="0" smtClean="0"/>
              <a:t>;  </a:t>
            </a:r>
          </a:p>
          <a:p>
            <a:pPr>
              <a:spcBef>
                <a:spcPts val="0"/>
              </a:spcBef>
              <a:buNone/>
            </a:pPr>
            <a:r>
              <a:rPr lang="fr-FR" sz="2000" dirty="0" smtClean="0"/>
              <a:t>         }  </a:t>
            </a:r>
          </a:p>
          <a:p>
            <a:pPr>
              <a:spcBef>
                <a:spcPts val="0"/>
              </a:spcBef>
              <a:buNone/>
            </a:pPr>
            <a:r>
              <a:rPr lang="fr-FR" sz="2000" dirty="0" smtClean="0"/>
              <a:t>    </a:t>
            </a:r>
            <a:r>
              <a:rPr lang="fr-FR" sz="2000" b="1" dirty="0" smtClean="0"/>
              <a:t>public</a:t>
            </a:r>
            <a:r>
              <a:rPr lang="fr-FR" sz="2000" dirty="0" smtClean="0"/>
              <a:t> </a:t>
            </a:r>
            <a:r>
              <a:rPr lang="fr-FR" sz="2000" b="1" dirty="0" smtClean="0"/>
              <a:t>long</a:t>
            </a:r>
            <a:r>
              <a:rPr lang="fr-FR" sz="2000" dirty="0" smtClean="0"/>
              <a:t> </a:t>
            </a:r>
            <a:r>
              <a:rPr lang="fr-FR" sz="2000" dirty="0" err="1" smtClean="0"/>
              <a:t>getFees</a:t>
            </a:r>
            <a:r>
              <a:rPr lang="fr-FR" sz="2000" dirty="0" smtClean="0"/>
              <a:t>()  </a:t>
            </a:r>
          </a:p>
          <a:p>
            <a:pPr>
              <a:spcBef>
                <a:spcPts val="0"/>
              </a:spcBef>
              <a:buNone/>
            </a:pPr>
            <a:r>
              <a:rPr lang="fr-FR" sz="2000" dirty="0" smtClean="0"/>
              <a:t>     {  </a:t>
            </a:r>
          </a:p>
          <a:p>
            <a:pPr>
              <a:spcBef>
                <a:spcPts val="0"/>
              </a:spcBef>
              <a:buNone/>
            </a:pPr>
            <a:r>
              <a:rPr lang="fr-FR" sz="2000" dirty="0" smtClean="0"/>
              <a:t>        </a:t>
            </a:r>
            <a:r>
              <a:rPr lang="fr-FR" sz="2000" b="1" dirty="0" smtClean="0"/>
              <a:t>return</a:t>
            </a:r>
            <a:r>
              <a:rPr lang="fr-FR" sz="2000" dirty="0" smtClean="0"/>
              <a:t> </a:t>
            </a:r>
            <a:r>
              <a:rPr lang="fr-FR" sz="2000" dirty="0" err="1" smtClean="0"/>
              <a:t>fees</a:t>
            </a:r>
            <a:r>
              <a:rPr lang="fr-FR" sz="2000" dirty="0" smtClean="0"/>
              <a:t>;  </a:t>
            </a:r>
          </a:p>
          <a:p>
            <a:pPr>
              <a:spcBef>
                <a:spcPts val="0"/>
              </a:spcBef>
              <a:buNone/>
            </a:pPr>
            <a:r>
              <a:rPr lang="fr-FR" sz="2000" dirty="0" smtClean="0"/>
              <a:t>         }  </a:t>
            </a:r>
          </a:p>
          <a:p>
            <a:pPr>
              <a:spcBef>
                <a:spcPts val="0"/>
              </a:spcBef>
              <a:buNone/>
            </a:pPr>
            <a:r>
              <a:rPr lang="fr-FR" sz="2000" dirty="0" smtClean="0"/>
              <a:t>    </a:t>
            </a:r>
            <a:r>
              <a:rPr lang="fr-FR" sz="2000" b="1" dirty="0" smtClean="0"/>
              <a:t>public</a:t>
            </a:r>
            <a:r>
              <a:rPr lang="fr-FR" sz="2000" dirty="0" smtClean="0"/>
              <a:t> </a:t>
            </a:r>
            <a:r>
              <a:rPr lang="fr-FR" sz="2000" b="1" dirty="0" err="1" smtClean="0"/>
              <a:t>void</a:t>
            </a:r>
            <a:r>
              <a:rPr lang="fr-FR" sz="2000" dirty="0" smtClean="0"/>
              <a:t> </a:t>
            </a:r>
            <a:r>
              <a:rPr lang="fr-FR" sz="2000" dirty="0" err="1" smtClean="0"/>
              <a:t>setFees</a:t>
            </a:r>
            <a:r>
              <a:rPr lang="fr-FR" sz="2000" dirty="0" smtClean="0"/>
              <a:t> (</a:t>
            </a:r>
            <a:r>
              <a:rPr lang="fr-FR" sz="2000" b="1" dirty="0" smtClean="0"/>
              <a:t>long</a:t>
            </a:r>
            <a:r>
              <a:rPr lang="fr-FR" sz="2000" dirty="0" smtClean="0"/>
              <a:t> </a:t>
            </a:r>
            <a:r>
              <a:rPr lang="fr-FR" sz="2000" dirty="0" err="1" smtClean="0"/>
              <a:t>fees</a:t>
            </a:r>
            <a:r>
              <a:rPr lang="fr-FR" sz="2000" dirty="0" smtClean="0"/>
              <a:t>)  </a:t>
            </a:r>
          </a:p>
          <a:p>
            <a:pPr>
              <a:spcBef>
                <a:spcPts val="0"/>
              </a:spcBef>
              <a:buNone/>
            </a:pPr>
            <a:r>
              <a:rPr lang="fr-FR" sz="2000" dirty="0" smtClean="0"/>
              <a:t>     {  </a:t>
            </a:r>
          </a:p>
          <a:p>
            <a:pPr>
              <a:spcBef>
                <a:spcPts val="0"/>
              </a:spcBef>
              <a:buNone/>
            </a:pPr>
            <a:r>
              <a:rPr lang="fr-FR" sz="2000" dirty="0" smtClean="0"/>
              <a:t>        </a:t>
            </a:r>
            <a:r>
              <a:rPr lang="fr-FR" sz="2000" b="1" dirty="0" err="1" smtClean="0"/>
              <a:t>this</a:t>
            </a:r>
            <a:r>
              <a:rPr lang="fr-FR" sz="2000" dirty="0" err="1" smtClean="0"/>
              <a:t>.fees</a:t>
            </a:r>
            <a:r>
              <a:rPr lang="fr-FR" sz="2000" dirty="0" smtClean="0"/>
              <a:t> = </a:t>
            </a:r>
            <a:r>
              <a:rPr lang="fr-FR" sz="2000" dirty="0" err="1" smtClean="0"/>
              <a:t>fees</a:t>
            </a:r>
            <a:r>
              <a:rPr lang="fr-FR" sz="2000" dirty="0" smtClean="0"/>
              <a:t>;  </a:t>
            </a:r>
          </a:p>
          <a:p>
            <a:pPr>
              <a:spcBef>
                <a:spcPts val="0"/>
              </a:spcBef>
              <a:buNone/>
            </a:pPr>
            <a:r>
              <a:rPr lang="fr-FR" sz="2000" dirty="0" smtClean="0"/>
              <a:t>     }   </a:t>
            </a:r>
          </a:p>
          <a:p>
            <a:pPr>
              <a:spcBef>
                <a:spcPts val="0"/>
              </a:spcBef>
              <a:buNone/>
            </a:pPr>
            <a:r>
              <a:rPr lang="fr-FR" sz="2000" dirty="0" smtClean="0"/>
              <a:t>} </a:t>
            </a:r>
            <a:r>
              <a:rPr lang="fr-FR" dirty="0" smtClean="0"/>
              <a:t> </a:t>
            </a:r>
          </a:p>
          <a:p>
            <a:pPr>
              <a:buNone/>
            </a:pPr>
            <a:r>
              <a:rPr lang="fr-FR" dirty="0" smtClean="0"/>
              <a:t/>
            </a:r>
            <a:br>
              <a:rPr lang="fr-FR"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112</a:t>
            </a:fld>
            <a:endParaRPr lang="en-US"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Entity Manager</a:t>
            </a:r>
            <a:endParaRPr lang="en-US" dirty="0"/>
          </a:p>
        </p:txBody>
      </p:sp>
      <p:sp>
        <p:nvSpPr>
          <p:cNvPr id="3" name="Content Placeholder 2"/>
          <p:cNvSpPr>
            <a:spLocks noGrp="1"/>
          </p:cNvSpPr>
          <p:nvPr>
            <p:ph idx="1"/>
          </p:nvPr>
        </p:nvSpPr>
        <p:spPr/>
        <p:txBody>
          <a:bodyPr/>
          <a:lstStyle/>
          <a:p>
            <a:r>
              <a:rPr lang="en-GB" dirty="0" smtClean="0"/>
              <a:t>roles of an entity manager:</a:t>
            </a:r>
          </a:p>
          <a:p>
            <a:pPr>
              <a:buFont typeface="Courier New" pitchFamily="49" charset="0"/>
              <a:buChar char="o"/>
            </a:pPr>
            <a:r>
              <a:rPr lang="en-GB" dirty="0" smtClean="0"/>
              <a:t>The entity manager implements the API and encapsulates all of them within a single interface.</a:t>
            </a:r>
          </a:p>
          <a:p>
            <a:pPr>
              <a:buFont typeface="Courier New" pitchFamily="49" charset="0"/>
              <a:buChar char="o"/>
            </a:pPr>
            <a:r>
              <a:rPr lang="en-GB" dirty="0" smtClean="0"/>
              <a:t>Entity manager is used to read, delete and write an entity.</a:t>
            </a:r>
          </a:p>
          <a:p>
            <a:pPr>
              <a:buFont typeface="Courier New" pitchFamily="49" charset="0"/>
              <a:buChar char="o"/>
            </a:pPr>
            <a:r>
              <a:rPr lang="en-GB" dirty="0" smtClean="0"/>
              <a:t>An object referenced by an entity is managed by entity manager.</a:t>
            </a:r>
          </a:p>
          <a:p>
            <a:endParaRPr lang="en-GB" dirty="0" smtClean="0"/>
          </a:p>
          <a:p>
            <a:pPr>
              <a:buFont typeface="Courier New" pitchFamily="49" charset="0"/>
              <a:buChar char="o"/>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113</a:t>
            </a:fld>
            <a:endParaRPr lang="en-US"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Steps to persist an entity object.</a:t>
            </a:r>
            <a:br>
              <a:rPr lang="en-GB"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1) Creating an entity manager factory object</a:t>
            </a:r>
          </a:p>
          <a:p>
            <a:r>
              <a:rPr lang="en-GB" dirty="0" smtClean="0"/>
              <a:t>The </a:t>
            </a:r>
            <a:r>
              <a:rPr lang="en-GB" b="1" dirty="0" err="1" smtClean="0"/>
              <a:t>EntityManagerFactory</a:t>
            </a:r>
            <a:r>
              <a:rPr lang="en-GB" dirty="0" smtClean="0"/>
              <a:t> interface present in </a:t>
            </a:r>
            <a:r>
              <a:rPr lang="en-GB" b="1" dirty="0" err="1" smtClean="0"/>
              <a:t>java.persistence</a:t>
            </a:r>
            <a:r>
              <a:rPr lang="en-GB" dirty="0" smtClean="0"/>
              <a:t> package is used to provide an entity manager.</a:t>
            </a:r>
          </a:p>
          <a:p>
            <a:r>
              <a:rPr lang="en-GB" dirty="0" err="1" smtClean="0"/>
              <a:t>EntityManagerFactory</a:t>
            </a:r>
            <a:r>
              <a:rPr lang="en-GB" dirty="0" smtClean="0"/>
              <a:t> </a:t>
            </a:r>
            <a:r>
              <a:rPr lang="en-GB" dirty="0" err="1" smtClean="0"/>
              <a:t>emf</a:t>
            </a:r>
            <a:r>
              <a:rPr lang="en-GB" dirty="0" smtClean="0"/>
              <a:t>=</a:t>
            </a:r>
            <a:r>
              <a:rPr lang="en-GB" dirty="0" err="1" smtClean="0"/>
              <a:t>Persistence.createEntityManagerFactory</a:t>
            </a:r>
            <a:r>
              <a:rPr lang="en-GB" dirty="0" smtClean="0"/>
              <a:t>("</a:t>
            </a:r>
            <a:r>
              <a:rPr lang="en-GB" dirty="0" err="1" smtClean="0"/>
              <a:t>Student_details</a:t>
            </a:r>
            <a:r>
              <a:rPr lang="en-GB" dirty="0" smtClean="0"/>
              <a:t>");  </a:t>
            </a:r>
          </a:p>
          <a:p>
            <a:pPr>
              <a:buFont typeface="Wingdings" pitchFamily="2" charset="2"/>
              <a:buChar char="Ø"/>
            </a:pPr>
            <a:r>
              <a:rPr lang="en-GB" b="1" dirty="0" smtClean="0"/>
              <a:t>Persistence -</a:t>
            </a:r>
            <a:r>
              <a:rPr lang="en-GB" dirty="0" smtClean="0"/>
              <a:t> The Persistence is a bootstrap class which is used to obtain an </a:t>
            </a:r>
            <a:r>
              <a:rPr lang="en-GB" dirty="0" err="1" smtClean="0"/>
              <a:t>EntityManagerFactory</a:t>
            </a:r>
            <a:r>
              <a:rPr lang="en-GB" dirty="0" smtClean="0"/>
              <a:t> interface.</a:t>
            </a:r>
          </a:p>
          <a:p>
            <a:pPr>
              <a:buFont typeface="Wingdings" pitchFamily="2" charset="2"/>
              <a:buChar char="Ø"/>
            </a:pPr>
            <a:r>
              <a:rPr lang="en-GB" b="1" dirty="0" err="1" smtClean="0"/>
              <a:t>createEntityManagerFactory</a:t>
            </a:r>
            <a:r>
              <a:rPr lang="en-GB" b="1" dirty="0" smtClean="0"/>
              <a:t>() method -</a:t>
            </a:r>
            <a:r>
              <a:rPr lang="en-GB" dirty="0" smtClean="0"/>
              <a:t> The role of this method is to create and return an </a:t>
            </a:r>
            <a:r>
              <a:rPr lang="en-GB" dirty="0" err="1" smtClean="0"/>
              <a:t>EntityManagerFactory</a:t>
            </a:r>
            <a:r>
              <a:rPr lang="en-GB" dirty="0" smtClean="0"/>
              <a:t> for the named persistence unit. Thus, this method contains the name of persistence unit passed in the Persistence.xml file.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114</a:t>
            </a:fld>
            <a:endParaRPr lang="en-US"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US" dirty="0" smtClean="0"/>
              <a:t>2) Obtaining an entity manager from factory.</a:t>
            </a:r>
          </a:p>
          <a:p>
            <a:r>
              <a:rPr lang="en-US" dirty="0" err="1" smtClean="0"/>
              <a:t>EntityManager</a:t>
            </a:r>
            <a:r>
              <a:rPr lang="en-US" dirty="0" smtClean="0"/>
              <a:t> </a:t>
            </a:r>
            <a:r>
              <a:rPr lang="en-US" dirty="0" err="1" smtClean="0"/>
              <a:t>em</a:t>
            </a:r>
            <a:r>
              <a:rPr lang="en-US" dirty="0" smtClean="0"/>
              <a:t>=</a:t>
            </a:r>
            <a:r>
              <a:rPr lang="en-US" dirty="0" err="1" smtClean="0"/>
              <a:t>emf.createEntityManager</a:t>
            </a:r>
            <a:r>
              <a:rPr lang="en-US" dirty="0" smtClean="0"/>
              <a:t>();  </a:t>
            </a:r>
          </a:p>
          <a:p>
            <a:r>
              <a:rPr lang="en-US" b="1" dirty="0" err="1" smtClean="0"/>
              <a:t>EntityManager</a:t>
            </a:r>
            <a:r>
              <a:rPr lang="en-US" b="1" dirty="0" smtClean="0"/>
              <a:t> -</a:t>
            </a:r>
            <a:r>
              <a:rPr lang="en-US" dirty="0" smtClean="0"/>
              <a:t> An </a:t>
            </a:r>
            <a:r>
              <a:rPr lang="en-US" dirty="0" err="1" smtClean="0"/>
              <a:t>EntityManager</a:t>
            </a:r>
            <a:r>
              <a:rPr lang="en-US" dirty="0" smtClean="0"/>
              <a:t> is an interface</a:t>
            </a:r>
          </a:p>
          <a:p>
            <a:r>
              <a:rPr lang="en-US" b="1" dirty="0" err="1" smtClean="0"/>
              <a:t>createEntityManager</a:t>
            </a:r>
            <a:r>
              <a:rPr lang="en-US" b="1" dirty="0" smtClean="0"/>
              <a:t>() method -</a:t>
            </a:r>
            <a:r>
              <a:rPr lang="en-US" dirty="0" smtClean="0"/>
              <a:t> It creates new application-managed </a:t>
            </a:r>
            <a:r>
              <a:rPr lang="en-US" dirty="0" err="1" smtClean="0"/>
              <a:t>EntityManager</a:t>
            </a:r>
            <a:endParaRPr lang="en-US" dirty="0" smtClean="0"/>
          </a:p>
          <a:p>
            <a:r>
              <a:rPr lang="en-US" dirty="0" smtClean="0"/>
              <a:t>3) </a:t>
            </a:r>
            <a:r>
              <a:rPr lang="en-US" dirty="0" err="1" smtClean="0"/>
              <a:t>Intializing</a:t>
            </a:r>
            <a:r>
              <a:rPr lang="en-US" dirty="0" smtClean="0"/>
              <a:t> an entity manager.</a:t>
            </a:r>
          </a:p>
          <a:p>
            <a:r>
              <a:rPr lang="en-US" dirty="0" err="1" smtClean="0"/>
              <a:t>em.getTransaction</a:t>
            </a:r>
            <a:r>
              <a:rPr lang="en-US" dirty="0" smtClean="0"/>
              <a:t>().begin();  </a:t>
            </a:r>
          </a:p>
          <a:p>
            <a:r>
              <a:rPr lang="en-US" b="1" dirty="0" err="1" smtClean="0"/>
              <a:t>getTransaction</a:t>
            </a:r>
            <a:r>
              <a:rPr lang="en-US" b="1" dirty="0" smtClean="0"/>
              <a:t>() method -</a:t>
            </a:r>
            <a:r>
              <a:rPr lang="en-US" dirty="0" smtClean="0"/>
              <a:t> This method returns the resource-level </a:t>
            </a:r>
            <a:r>
              <a:rPr lang="en-US" dirty="0" err="1" smtClean="0"/>
              <a:t>EntityTransaction</a:t>
            </a:r>
            <a:r>
              <a:rPr lang="en-US" dirty="0" smtClean="0"/>
              <a:t> object.</a:t>
            </a:r>
          </a:p>
          <a:p>
            <a:r>
              <a:rPr lang="en-US" b="1" dirty="0" smtClean="0"/>
              <a:t>begin() method -</a:t>
            </a:r>
            <a:r>
              <a:rPr lang="en-US" dirty="0" smtClean="0"/>
              <a:t> This method is used to start the transaction.</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115</a:t>
            </a:fld>
            <a:endParaRPr lang="en-US"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Step</a:t>
            </a:r>
            <a:br>
              <a:rPr lang="en-US"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4) Persisting a data into relational database.</a:t>
            </a:r>
          </a:p>
          <a:p>
            <a:r>
              <a:rPr lang="en-GB" dirty="0" err="1" smtClean="0"/>
              <a:t>em.persist</a:t>
            </a:r>
            <a:r>
              <a:rPr lang="en-GB" dirty="0" smtClean="0"/>
              <a:t>(s1);  </a:t>
            </a:r>
          </a:p>
          <a:p>
            <a:r>
              <a:rPr lang="en-GB" b="1" dirty="0" smtClean="0"/>
              <a:t>persist() -</a:t>
            </a:r>
            <a:r>
              <a:rPr lang="en-GB" dirty="0" smtClean="0"/>
              <a:t> This method is used to make an instance managed and persistent. An entity instance is passed within this method.</a:t>
            </a:r>
          </a:p>
          <a:p>
            <a:r>
              <a:rPr lang="en-GB" dirty="0" smtClean="0"/>
              <a:t>5) Closing the transaction</a:t>
            </a:r>
          </a:p>
          <a:p>
            <a:r>
              <a:rPr lang="en-GB" dirty="0" err="1" smtClean="0"/>
              <a:t>em.getTransaction</a:t>
            </a:r>
            <a:r>
              <a:rPr lang="en-GB" dirty="0" smtClean="0"/>
              <a:t>().commit();  </a:t>
            </a:r>
          </a:p>
          <a:p>
            <a:r>
              <a:rPr lang="en-GB" dirty="0" smtClean="0"/>
              <a:t>6) Releasing the factory resources.</a:t>
            </a:r>
          </a:p>
          <a:p>
            <a:r>
              <a:rPr lang="en-GB" dirty="0" err="1" smtClean="0"/>
              <a:t>emf.close</a:t>
            </a:r>
            <a:r>
              <a:rPr lang="en-GB" dirty="0" smtClean="0"/>
              <a:t>();  </a:t>
            </a:r>
          </a:p>
          <a:p>
            <a:r>
              <a:rPr lang="en-GB" dirty="0" smtClean="0"/>
              <a:t>    </a:t>
            </a:r>
            <a:r>
              <a:rPr lang="en-GB" dirty="0" err="1" smtClean="0"/>
              <a:t>em.close</a:t>
            </a:r>
            <a:r>
              <a:rPr lang="en-GB" dirty="0" smtClean="0"/>
              <a:t>();  </a:t>
            </a:r>
          </a:p>
          <a:p>
            <a:r>
              <a:rPr lang="en-GB" b="1" dirty="0" smtClean="0"/>
              <a:t>close() -</a:t>
            </a:r>
            <a:r>
              <a:rPr lang="en-GB" dirty="0" smtClean="0"/>
              <a:t> This method is used to releasing the factory resources.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116</a:t>
            </a:fld>
            <a:endParaRPr lang="en-US"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285728"/>
            <a:ext cx="10515600" cy="777859"/>
          </a:xfrm>
        </p:spPr>
        <p:txBody>
          <a:bodyPr/>
          <a:lstStyle/>
          <a:p>
            <a:r>
              <a:rPr lang="en-GB" dirty="0" smtClean="0"/>
              <a:t/>
            </a:r>
            <a:br>
              <a:rPr lang="en-GB" dirty="0" smtClean="0"/>
            </a:br>
            <a:r>
              <a:rPr lang="en-US" dirty="0" smtClean="0"/>
              <a:t>Entity Operations</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hlinkClick r:id="rId2"/>
              </a:rPr>
              <a:t>Inserting an Entity</a:t>
            </a:r>
            <a:endParaRPr lang="en-GB" dirty="0" smtClean="0"/>
          </a:p>
          <a:p>
            <a:r>
              <a:rPr lang="en-GB" dirty="0" smtClean="0">
                <a:hlinkClick r:id="rId3"/>
              </a:rPr>
              <a:t>Finding an Entity</a:t>
            </a:r>
            <a:endParaRPr lang="en-GB" dirty="0" smtClean="0"/>
          </a:p>
          <a:p>
            <a:r>
              <a:rPr lang="en-GB" dirty="0" smtClean="0">
                <a:hlinkClick r:id="rId4"/>
              </a:rPr>
              <a:t>Updating an Entity</a:t>
            </a:r>
            <a:endParaRPr lang="en-GB" dirty="0" smtClean="0"/>
          </a:p>
          <a:p>
            <a:r>
              <a:rPr lang="en-GB" dirty="0" smtClean="0">
                <a:hlinkClick r:id="rId5"/>
              </a:rPr>
              <a:t>Deleting an Entity</a:t>
            </a:r>
            <a:endParaRPr lang="en-GB" dirty="0" smtClean="0"/>
          </a:p>
          <a:p>
            <a:r>
              <a:rPr lang="en-GB" dirty="0" smtClean="0"/>
              <a:t/>
            </a:r>
            <a:br>
              <a:rPr lang="en-GB" dirty="0" smtClean="0"/>
            </a:b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117</a:t>
            </a:fld>
            <a:endParaRPr lang="en-US"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US" dirty="0" smtClean="0"/>
              <a:t>Inserting an Entity</a:t>
            </a:r>
            <a:br>
              <a:rPr lang="en-US" dirty="0" smtClean="0"/>
            </a:br>
            <a:endParaRPr lang="en-US" dirty="0"/>
          </a:p>
        </p:txBody>
      </p:sp>
      <p:sp>
        <p:nvSpPr>
          <p:cNvPr id="3" name="Content Placeholder 2"/>
          <p:cNvSpPr>
            <a:spLocks noGrp="1"/>
          </p:cNvSpPr>
          <p:nvPr>
            <p:ph idx="1"/>
          </p:nvPr>
        </p:nvSpPr>
        <p:spPr/>
        <p:txBody>
          <a:bodyPr/>
          <a:lstStyle/>
          <a:p>
            <a:pPr>
              <a:spcBef>
                <a:spcPts val="0"/>
              </a:spcBef>
            </a:pPr>
            <a:r>
              <a:rPr lang="en-US" dirty="0" smtClean="0"/>
              <a:t> </a:t>
            </a:r>
            <a:r>
              <a:rPr lang="en-GB" dirty="0" smtClean="0"/>
              <a:t>In JPA, we can easily insert data into database through entities. The </a:t>
            </a:r>
            <a:r>
              <a:rPr lang="en-GB" dirty="0" err="1" smtClean="0"/>
              <a:t>EntityManager</a:t>
            </a:r>
            <a:r>
              <a:rPr lang="en-GB" dirty="0" smtClean="0"/>
              <a:t> provides persist() method to insert records.</a:t>
            </a:r>
          </a:p>
          <a:p>
            <a:r>
              <a:rPr lang="en-GB" u="sng" dirty="0" smtClean="0"/>
              <a:t>JPA Entity Insertion Example</a:t>
            </a:r>
          </a:p>
          <a:p>
            <a:r>
              <a:rPr lang="en-GB" dirty="0" smtClean="0"/>
              <a:t>Here, we will insert the record of students.</a:t>
            </a:r>
          </a:p>
          <a:p>
            <a:r>
              <a:rPr lang="en-GB" dirty="0" smtClean="0"/>
              <a:t>This example contains the following steps: -</a:t>
            </a:r>
          </a:p>
          <a:p>
            <a:r>
              <a:rPr lang="en-GB" dirty="0" smtClean="0"/>
              <a:t>Create an entity class named as StudentEntity.java under </a:t>
            </a:r>
            <a:r>
              <a:rPr lang="en-GB" dirty="0" err="1" smtClean="0"/>
              <a:t>com.javatpoint.jpa.student</a:t>
            </a:r>
            <a:r>
              <a:rPr lang="en-GB" dirty="0" smtClean="0"/>
              <a:t> package that contains attributes </a:t>
            </a:r>
            <a:r>
              <a:rPr lang="en-GB" dirty="0" err="1" smtClean="0"/>
              <a:t>s_id</a:t>
            </a:r>
            <a:r>
              <a:rPr lang="en-GB" dirty="0" smtClean="0"/>
              <a:t>, </a:t>
            </a:r>
            <a:r>
              <a:rPr lang="en-GB" dirty="0" err="1" smtClean="0"/>
              <a:t>s_name</a:t>
            </a:r>
            <a:r>
              <a:rPr lang="en-GB" dirty="0" smtClean="0"/>
              <a:t>, </a:t>
            </a:r>
            <a:r>
              <a:rPr lang="en-GB" dirty="0" err="1" smtClean="0"/>
              <a:t>s_age</a:t>
            </a:r>
            <a:r>
              <a:rPr lang="en-GB" dirty="0" smtClean="0"/>
              <a:t>.</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118</a:t>
            </a:fld>
            <a:endParaRPr lang="en-US"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US" b="1" dirty="0" smtClean="0"/>
              <a:t>StudentEntity.java</a:t>
            </a:r>
            <a:endParaRPr lang="en-US" dirty="0"/>
          </a:p>
        </p:txBody>
      </p:sp>
      <p:sp>
        <p:nvSpPr>
          <p:cNvPr id="3" name="Content Placeholder 2"/>
          <p:cNvSpPr>
            <a:spLocks noGrp="1"/>
          </p:cNvSpPr>
          <p:nvPr>
            <p:ph idx="1"/>
          </p:nvPr>
        </p:nvSpPr>
        <p:spPr/>
        <p:txBody>
          <a:bodyPr/>
          <a:lstStyle/>
          <a:p>
            <a:pPr>
              <a:spcBef>
                <a:spcPts val="0"/>
              </a:spcBef>
              <a:buNone/>
            </a:pPr>
            <a:r>
              <a:rPr lang="en-US" sz="2000" dirty="0" smtClean="0"/>
              <a:t> </a:t>
            </a:r>
            <a:r>
              <a:rPr lang="en-US" sz="2000" b="1" dirty="0" smtClean="0"/>
              <a:t>package</a:t>
            </a:r>
            <a:r>
              <a:rPr lang="en-US" sz="2000" dirty="0" smtClean="0"/>
              <a:t> </a:t>
            </a:r>
            <a:r>
              <a:rPr lang="en-US" sz="2000" dirty="0" err="1" smtClean="0"/>
              <a:t>com.javatpoint.jpa.student</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@Entity  </a:t>
            </a:r>
          </a:p>
          <a:p>
            <a:pPr>
              <a:spcBef>
                <a:spcPts val="0"/>
              </a:spcBef>
              <a:buNone/>
            </a:pPr>
            <a:r>
              <a:rPr lang="en-US" sz="2000" dirty="0" smtClean="0"/>
              <a:t>@Table(name="student")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StudentEntity</a:t>
            </a:r>
            <a:r>
              <a:rPr lang="en-US" sz="2000" dirty="0" smtClean="0"/>
              <a:t> {  </a:t>
            </a:r>
          </a:p>
          <a:p>
            <a:pPr>
              <a:spcBef>
                <a:spcPts val="0"/>
              </a:spcBef>
              <a:buNone/>
            </a:pPr>
            <a:r>
              <a:rPr lang="en-US" sz="2000" dirty="0" smtClean="0"/>
              <a:t>  </a:t>
            </a:r>
          </a:p>
          <a:p>
            <a:pPr>
              <a:spcBef>
                <a:spcPts val="0"/>
              </a:spcBef>
              <a:buNone/>
            </a:pPr>
            <a:r>
              <a:rPr lang="en-US" sz="2000" dirty="0" smtClean="0"/>
              <a:t>    @Id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s_id</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s_name</a:t>
            </a: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s_age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dirty="0" err="1" smtClean="0"/>
              <a:t>StudentEntity</a:t>
            </a:r>
            <a:r>
              <a:rPr lang="en-US" sz="2000" dirty="0" smtClean="0"/>
              <a:t>(</a:t>
            </a:r>
            <a:r>
              <a:rPr lang="en-US" sz="2000" b="1" dirty="0" err="1" smtClean="0"/>
              <a:t>int</a:t>
            </a:r>
            <a:r>
              <a:rPr lang="en-US" sz="2000" dirty="0" smtClean="0"/>
              <a:t> </a:t>
            </a:r>
            <a:r>
              <a:rPr lang="en-US" sz="2000" dirty="0" err="1" smtClean="0"/>
              <a:t>s_id</a:t>
            </a:r>
            <a:r>
              <a:rPr lang="en-US" sz="2000" dirty="0" smtClean="0"/>
              <a:t>, String </a:t>
            </a:r>
            <a:r>
              <a:rPr lang="en-US" sz="2000" dirty="0" err="1" smtClean="0"/>
              <a:t>s_name</a:t>
            </a:r>
            <a:r>
              <a:rPr lang="en-US" sz="2000" dirty="0" smtClean="0"/>
              <a:t>, </a:t>
            </a:r>
            <a:r>
              <a:rPr lang="en-US" sz="2000" b="1" dirty="0" err="1" smtClean="0"/>
              <a:t>int</a:t>
            </a:r>
            <a:r>
              <a:rPr lang="en-US" sz="2000" dirty="0" smtClean="0"/>
              <a:t> </a:t>
            </a:r>
            <a:r>
              <a:rPr lang="en-US" sz="2000" dirty="0" err="1" smtClean="0"/>
              <a:t>s_age</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a:t>
            </a:r>
            <a:r>
              <a:rPr lang="en-US" sz="2000" b="1" dirty="0" err="1" smtClean="0"/>
              <a:t>this</a:t>
            </a:r>
            <a:r>
              <a:rPr lang="en-US" sz="2000" dirty="0" err="1" smtClean="0"/>
              <a:t>.s_age</a:t>
            </a:r>
            <a:r>
              <a:rPr lang="en-US" sz="2000" dirty="0" smtClean="0"/>
              <a:t> =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dirty="0" err="1" smtClean="0"/>
              <a:t>StudentEntity</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setS_id</a:t>
            </a:r>
            <a:r>
              <a:rPr lang="en-US" sz="2000" dirty="0" smtClean="0"/>
              <a:t>(</a:t>
            </a:r>
            <a:r>
              <a:rPr lang="en-US" sz="2000" b="1" dirty="0" err="1" smtClean="0"/>
              <a:t>int</a:t>
            </a:r>
            <a:r>
              <a:rPr lang="en-US" sz="2000" dirty="0" smtClean="0"/>
              <a:t> </a:t>
            </a:r>
            <a:r>
              <a:rPr lang="en-US" sz="2000" dirty="0" err="1" smtClean="0"/>
              <a:t>s_id</a:t>
            </a:r>
            <a:r>
              <a:rPr lang="en-US" sz="2000" dirty="0" smtClean="0"/>
              <a:t>) {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String </a:t>
            </a:r>
            <a:r>
              <a:rPr lang="en-US" sz="2000" dirty="0" err="1" smtClean="0"/>
              <a:t>getS_name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setS_name</a:t>
            </a:r>
            <a:r>
              <a:rPr lang="en-US" sz="2000" dirty="0" smtClean="0"/>
              <a:t>(String </a:t>
            </a:r>
            <a:r>
              <a:rPr lang="en-US" sz="2000" dirty="0" err="1" smtClean="0"/>
              <a:t>s_name</a:t>
            </a:r>
            <a:r>
              <a:rPr lang="en-US" sz="2000" dirty="0" smtClean="0"/>
              <a:t>) {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getS_age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setS_age</a:t>
            </a:r>
            <a:r>
              <a:rPr lang="en-US" sz="2000" dirty="0" smtClean="0"/>
              <a:t>(</a:t>
            </a:r>
            <a:r>
              <a:rPr lang="en-US" sz="2000" b="1" dirty="0" err="1" smtClean="0"/>
              <a:t>int</a:t>
            </a:r>
            <a:r>
              <a:rPr lang="en-US" sz="2000" dirty="0" smtClean="0"/>
              <a:t> </a:t>
            </a:r>
            <a:r>
              <a:rPr lang="en-US" sz="2000" dirty="0" err="1" smtClean="0"/>
              <a:t>s_age</a:t>
            </a:r>
            <a:r>
              <a:rPr lang="en-US" sz="2000" dirty="0" smtClean="0"/>
              <a:t>) {  </a:t>
            </a:r>
          </a:p>
          <a:p>
            <a:pPr>
              <a:spcBef>
                <a:spcPts val="0"/>
              </a:spcBef>
              <a:buNone/>
            </a:pPr>
            <a:r>
              <a:rPr lang="en-US" sz="2000" dirty="0" smtClean="0"/>
              <a:t>        </a:t>
            </a:r>
            <a:r>
              <a:rPr lang="en-US" sz="2000" b="1" dirty="0" err="1" smtClean="0"/>
              <a:t>this</a:t>
            </a:r>
            <a:r>
              <a:rPr lang="en-US" sz="2000" dirty="0" err="1" smtClean="0"/>
              <a:t>.s_age</a:t>
            </a:r>
            <a:r>
              <a:rPr lang="en-US" sz="2000" dirty="0" smtClean="0"/>
              <a:t> =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119</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2) Create the mapping file for Persistent class</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The mapping file name conventionally, should be </a:t>
            </a:r>
            <a:r>
              <a:rPr lang="en-GB" dirty="0" err="1" smtClean="0"/>
              <a:t>class_name.hbm.xml</a:t>
            </a:r>
            <a:r>
              <a:rPr lang="en-GB" dirty="0" smtClean="0"/>
              <a:t>. There are many elements of the mapping file.</a:t>
            </a:r>
          </a:p>
          <a:p>
            <a:pPr>
              <a:buFont typeface="Courier New" pitchFamily="49" charset="0"/>
              <a:buChar char="o"/>
            </a:pPr>
            <a:r>
              <a:rPr lang="en-GB" b="1" dirty="0" smtClean="0"/>
              <a:t>hibernate-mapping :</a:t>
            </a:r>
            <a:r>
              <a:rPr lang="en-GB" dirty="0" smtClean="0"/>
              <a:t> It is the root element in the mapping file that contains all the mapping elements.</a:t>
            </a:r>
          </a:p>
          <a:p>
            <a:pPr>
              <a:buFont typeface="Courier New" pitchFamily="49" charset="0"/>
              <a:buChar char="o"/>
            </a:pPr>
            <a:r>
              <a:rPr lang="en-GB" b="1" dirty="0" smtClean="0"/>
              <a:t>class :</a:t>
            </a:r>
            <a:r>
              <a:rPr lang="en-GB" dirty="0" smtClean="0"/>
              <a:t> It is the sub-element of the hibernate-mapping element. It specifies the Persistent class.</a:t>
            </a:r>
          </a:p>
          <a:p>
            <a:pPr>
              <a:buFont typeface="Courier New" pitchFamily="49" charset="0"/>
              <a:buChar char="o"/>
            </a:pPr>
            <a:r>
              <a:rPr lang="en-GB" b="1" dirty="0" smtClean="0"/>
              <a:t>id :</a:t>
            </a:r>
            <a:r>
              <a:rPr lang="en-GB" dirty="0" smtClean="0"/>
              <a:t> It is the </a:t>
            </a:r>
            <a:r>
              <a:rPr lang="en-GB" dirty="0" err="1" smtClean="0"/>
              <a:t>subelement</a:t>
            </a:r>
            <a:r>
              <a:rPr lang="en-GB" dirty="0" smtClean="0"/>
              <a:t> of class. It specifies the primary key attribute in the class.</a:t>
            </a:r>
          </a:p>
          <a:p>
            <a:pPr>
              <a:buFont typeface="Courier New" pitchFamily="49" charset="0"/>
              <a:buChar char="o"/>
            </a:pPr>
            <a:r>
              <a:rPr lang="en-GB" b="1" dirty="0" smtClean="0"/>
              <a:t>generator :</a:t>
            </a:r>
            <a:r>
              <a:rPr lang="en-GB" dirty="0" smtClean="0"/>
              <a:t> It is the sub-element of id. It is used to generate the primary key. There are many generator classes such as assigned, increment, </a:t>
            </a:r>
            <a:r>
              <a:rPr lang="en-GB" dirty="0" err="1" smtClean="0"/>
              <a:t>hilo</a:t>
            </a:r>
            <a:r>
              <a:rPr lang="en-GB" dirty="0" smtClean="0"/>
              <a:t>, sequence, native etc. We will learn all the generator classes later.</a:t>
            </a:r>
          </a:p>
          <a:p>
            <a:pPr>
              <a:buFont typeface="Courier New" pitchFamily="49" charset="0"/>
              <a:buChar char="o"/>
            </a:pPr>
            <a:r>
              <a:rPr lang="en-GB" b="1" dirty="0" smtClean="0"/>
              <a:t>property :</a:t>
            </a:r>
            <a:r>
              <a:rPr lang="en-GB" dirty="0" smtClean="0"/>
              <a:t> It is the sub-element of class that specifies the property name of the Persistent class.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a:t>
            </a:fld>
            <a:endParaRPr lang="en-US"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GB" dirty="0" smtClean="0"/>
              <a:t> </a:t>
            </a:r>
            <a:r>
              <a:rPr lang="en-US" b="1" dirty="0" smtClean="0"/>
              <a:t>Persistence.xml</a:t>
            </a: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 Now, map the entity class and other databases </a:t>
            </a:r>
            <a:r>
              <a:rPr lang="en-GB" dirty="0" err="1" smtClean="0"/>
              <a:t>confiuguration</a:t>
            </a:r>
            <a:r>
              <a:rPr lang="en-GB" dirty="0" smtClean="0"/>
              <a:t> in Persistence.xml file.</a:t>
            </a:r>
          </a:p>
          <a:p>
            <a:pPr>
              <a:spcBef>
                <a:spcPts val="0"/>
              </a:spcBef>
              <a:buNone/>
            </a:pPr>
            <a:r>
              <a:rPr lang="en-US" sz="2000" dirty="0" smtClean="0"/>
              <a:t>&lt;persistence&gt;  </a:t>
            </a:r>
          </a:p>
          <a:p>
            <a:pPr>
              <a:spcBef>
                <a:spcPts val="0"/>
              </a:spcBef>
              <a:buNone/>
            </a:pPr>
            <a:r>
              <a:rPr lang="en-US" sz="2000" dirty="0" smtClean="0"/>
              <a:t>&lt;persistence-unit name="</a:t>
            </a:r>
            <a:r>
              <a:rPr lang="en-US" sz="2000" dirty="0" err="1" smtClean="0"/>
              <a:t>Student_details</a:t>
            </a:r>
            <a:r>
              <a:rPr lang="en-US" sz="2000" dirty="0" smtClean="0"/>
              <a:t>"&gt;  </a:t>
            </a:r>
          </a:p>
          <a:p>
            <a:pPr>
              <a:spcBef>
                <a:spcPts val="0"/>
              </a:spcBef>
              <a:buNone/>
            </a:pPr>
            <a:r>
              <a:rPr lang="en-US" sz="2000" dirty="0" smtClean="0"/>
              <a: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com.javatpoint.jpa.student.StudentEntity</a:t>
            </a:r>
            <a:r>
              <a:rPr lang="en-US" sz="2000" dirty="0" smtClean="0"/>
              <a:t>&lt;/</a:t>
            </a:r>
            <a:r>
              <a:rPr lang="en-US" sz="2000" b="1" dirty="0" smtClean="0"/>
              <a:t>class</a:t>
            </a:r>
            <a:r>
              <a:rPr lang="en-US" sz="2000" dirty="0" smtClean="0"/>
              <a:t>&gt;  </a:t>
            </a:r>
          </a:p>
          <a:p>
            <a:pPr>
              <a:spcBef>
                <a:spcPts val="0"/>
              </a:spcBef>
              <a:buNone/>
            </a:pPr>
            <a:r>
              <a:rPr lang="en-US" sz="2000" dirty="0" smtClean="0"/>
              <a:t>  </a:t>
            </a:r>
          </a:p>
          <a:p>
            <a:pPr>
              <a:spcBef>
                <a:spcPts val="0"/>
              </a:spcBef>
              <a:buNone/>
            </a:pPr>
            <a:r>
              <a:rPr lang="en-US" sz="2000" dirty="0" smtClean="0"/>
              <a:t>&lt;properties&gt;  </a:t>
            </a:r>
          </a:p>
          <a:p>
            <a:pPr>
              <a:spcBef>
                <a:spcPts val="0"/>
              </a:spcBef>
              <a:buNone/>
            </a:pPr>
            <a:r>
              <a:rPr lang="en-US" sz="2000" dirty="0" smtClean="0"/>
              <a:t>&lt;property name="</a:t>
            </a:r>
            <a:r>
              <a:rPr lang="en-US" sz="2000" dirty="0" err="1" smtClean="0"/>
              <a:t>javax.persistence.jdbc.driver</a:t>
            </a:r>
            <a:r>
              <a:rPr lang="en-US" sz="2000" dirty="0" smtClean="0"/>
              <a:t>" value="</a:t>
            </a:r>
            <a:r>
              <a:rPr lang="en-US" sz="2000" dirty="0" err="1" smtClean="0"/>
              <a:t>com.mysql.jdbc.Driver</a:t>
            </a:r>
            <a:r>
              <a:rPr lang="en-US" sz="2000" dirty="0" smtClean="0"/>
              <a:t>"/&gt;  </a:t>
            </a:r>
          </a:p>
          <a:p>
            <a:pPr>
              <a:spcBef>
                <a:spcPts val="0"/>
              </a:spcBef>
              <a:buNone/>
            </a:pPr>
            <a:r>
              <a:rPr lang="en-US" sz="2000" dirty="0" smtClean="0"/>
              <a:t>&lt;property name="</a:t>
            </a:r>
            <a:r>
              <a:rPr lang="en-US" sz="2000" dirty="0" err="1" smtClean="0"/>
              <a:t>javax.persistence.jdbc.url</a:t>
            </a:r>
            <a:r>
              <a:rPr lang="en-US" sz="2000" dirty="0" smtClean="0"/>
              <a:t>" value="</a:t>
            </a:r>
            <a:r>
              <a:rPr lang="en-US" sz="2000" dirty="0" err="1" smtClean="0"/>
              <a:t>jdbc:mysql</a:t>
            </a:r>
            <a:r>
              <a:rPr lang="en-US" sz="2000" dirty="0" smtClean="0"/>
              <a:t>://localhost:3306/</a:t>
            </a:r>
            <a:r>
              <a:rPr lang="en-US" sz="2000" dirty="0" err="1" smtClean="0"/>
              <a:t>studentdata</a:t>
            </a:r>
            <a:r>
              <a:rPr lang="en-US" sz="2000" dirty="0" smtClean="0"/>
              <a:t>"/&gt;  </a:t>
            </a:r>
          </a:p>
          <a:p>
            <a:pPr>
              <a:spcBef>
                <a:spcPts val="0"/>
              </a:spcBef>
              <a:buNone/>
            </a:pPr>
            <a:r>
              <a:rPr lang="en-US" sz="2000" dirty="0" smtClean="0"/>
              <a:t>&lt;property name="</a:t>
            </a:r>
            <a:r>
              <a:rPr lang="en-US" sz="2000" dirty="0" err="1" smtClean="0"/>
              <a:t>javax.persistence.jdbc.user</a:t>
            </a:r>
            <a:r>
              <a:rPr lang="en-US" sz="2000" dirty="0" smtClean="0"/>
              <a:t>" value="root"/&gt;  </a:t>
            </a:r>
          </a:p>
          <a:p>
            <a:pPr>
              <a:spcBef>
                <a:spcPts val="0"/>
              </a:spcBef>
              <a:buNone/>
            </a:pPr>
            <a:r>
              <a:rPr lang="en-US" sz="2000" dirty="0" smtClean="0"/>
              <a:t>&lt;property name="</a:t>
            </a:r>
            <a:r>
              <a:rPr lang="en-US" sz="2000" dirty="0" err="1" smtClean="0"/>
              <a:t>javax.persistence.jdbc.password</a:t>
            </a:r>
            <a:r>
              <a:rPr lang="en-US" sz="2000" dirty="0" smtClean="0"/>
              <a:t>" value=""/&gt;  </a:t>
            </a:r>
          </a:p>
          <a:p>
            <a:pPr>
              <a:spcBef>
                <a:spcPts val="0"/>
              </a:spcBef>
              <a:buNone/>
            </a:pPr>
            <a:r>
              <a:rPr lang="en-US" sz="2000" dirty="0" smtClean="0"/>
              <a:t>&lt;property name="</a:t>
            </a:r>
            <a:r>
              <a:rPr lang="en-US" sz="2000" dirty="0" err="1" smtClean="0"/>
              <a:t>eclipselink.logging.level</a:t>
            </a:r>
            <a:r>
              <a:rPr lang="en-US" sz="2000" dirty="0" smtClean="0"/>
              <a:t>" value="SEVERE"/&gt;  </a:t>
            </a:r>
          </a:p>
          <a:p>
            <a:pPr>
              <a:spcBef>
                <a:spcPts val="0"/>
              </a:spcBef>
              <a:buNone/>
            </a:pPr>
            <a:r>
              <a:rPr lang="en-US" sz="2000" dirty="0" smtClean="0"/>
              <a:t>&lt;property name="</a:t>
            </a:r>
            <a:r>
              <a:rPr lang="en-US" sz="2000" dirty="0" err="1" smtClean="0"/>
              <a:t>eclipselink.ddl</a:t>
            </a:r>
            <a:r>
              <a:rPr lang="en-US" sz="2000" dirty="0" smtClean="0"/>
              <a:t>-generation" value="create-or-extend-tables"/&gt;  </a:t>
            </a:r>
          </a:p>
          <a:p>
            <a:pPr>
              <a:spcBef>
                <a:spcPts val="0"/>
              </a:spcBef>
              <a:buNone/>
            </a:pPr>
            <a:r>
              <a:rPr lang="en-US" sz="2000" dirty="0" smtClean="0"/>
              <a:t>&lt;/properties&gt;  </a:t>
            </a:r>
          </a:p>
          <a:p>
            <a:pPr>
              <a:spcBef>
                <a:spcPts val="0"/>
              </a:spcBef>
              <a:buNone/>
            </a:pPr>
            <a:r>
              <a:rPr lang="en-US" sz="2000" dirty="0" smtClean="0"/>
              <a:t>  </a:t>
            </a:r>
          </a:p>
          <a:p>
            <a:pPr>
              <a:spcBef>
                <a:spcPts val="0"/>
              </a:spcBef>
              <a:buNone/>
            </a:pPr>
            <a:r>
              <a:rPr lang="en-US" sz="2000" dirty="0" smtClean="0"/>
              <a:t>    &lt;/persistence-unit&gt;  </a:t>
            </a:r>
          </a:p>
          <a:p>
            <a:pPr>
              <a:spcBef>
                <a:spcPts val="0"/>
              </a:spcBef>
              <a:buNone/>
            </a:pPr>
            <a:r>
              <a:rPr lang="en-US" sz="2000" dirty="0" smtClean="0"/>
              <a:t>&lt;/persistence&gt;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120</a:t>
            </a:fld>
            <a:endParaRPr lang="en-US"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b="1" dirty="0" smtClean="0"/>
              <a:t>PersistStudent.java</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121</a:t>
            </a:fld>
            <a:endParaRPr lang="en-US" altLang="en-US"/>
          </a:p>
        </p:txBody>
      </p:sp>
      <p:sp>
        <p:nvSpPr>
          <p:cNvPr id="6" name="Content Placeholder 5"/>
          <p:cNvSpPr>
            <a:spLocks noGrp="1"/>
          </p:cNvSpPr>
          <p:nvPr>
            <p:ph idx="1"/>
          </p:nvPr>
        </p:nvSpPr>
        <p:spPr/>
        <p:txBody>
          <a:bodyPr/>
          <a:lstStyle/>
          <a:p>
            <a:r>
              <a:rPr lang="en-US" dirty="0" smtClean="0"/>
              <a:t>Create a persistence class named as PersistStudent.java under </a:t>
            </a:r>
            <a:r>
              <a:rPr lang="en-US" dirty="0" err="1" smtClean="0"/>
              <a:t>com.javatpoint.jpa.persist</a:t>
            </a:r>
            <a:r>
              <a:rPr lang="en-US" dirty="0" smtClean="0"/>
              <a:t> package to persist the entity object with data.</a:t>
            </a:r>
          </a:p>
          <a:p>
            <a:pPr>
              <a:spcBef>
                <a:spcPts val="0"/>
              </a:spcBef>
              <a:buNone/>
            </a:pPr>
            <a:r>
              <a:rPr lang="en-US" sz="2000" b="1" dirty="0" smtClean="0"/>
              <a:t>package</a:t>
            </a:r>
            <a:r>
              <a:rPr lang="en-US" sz="2000" dirty="0" smtClean="0"/>
              <a:t> </a:t>
            </a:r>
            <a:r>
              <a:rPr lang="en-US" sz="2000" dirty="0" err="1" smtClean="0"/>
              <a:t>com.javatpoint.jpa.persist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com.javatpoint.jpa.student</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PersistStudent</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a:t>
            </a:r>
            <a:r>
              <a:rPr lang="en-US" sz="2000" dirty="0" err="1" smtClean="0"/>
              <a:t>Persistence.createEntityManagerFactory</a:t>
            </a:r>
            <a:r>
              <a:rPr lang="en-US" sz="2000" dirty="0" smtClean="0"/>
              <a:t>("</a:t>
            </a:r>
            <a:r>
              <a:rPr lang="en-US" sz="2000" dirty="0" err="1" smtClean="0"/>
              <a:t>Student_details</a:t>
            </a:r>
            <a:r>
              <a:rPr lang="en-US" sz="2000" dirty="0" smtClean="0"/>
              <a:t>");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a:t>
            </a:r>
            <a:r>
              <a:rPr lang="en-US" sz="2000" dirty="0" err="1" smtClean="0"/>
              <a:t>emf.createEntityManager</a:t>
            </a:r>
            <a:r>
              <a:rPr lang="en-US" sz="2000" dirty="0" smtClean="0"/>
              <a:t>();  </a:t>
            </a:r>
          </a:p>
          <a:p>
            <a:pPr>
              <a:spcBef>
                <a:spcPts val="0"/>
              </a:spcBef>
              <a:buNone/>
            </a:pPr>
            <a:r>
              <a:rPr lang="en-US" sz="2000" dirty="0" smtClean="0"/>
              <a:t>          </a:t>
            </a:r>
          </a:p>
          <a:p>
            <a:pPr>
              <a:spcBef>
                <a:spcPts val="0"/>
              </a:spcBef>
              <a:buNone/>
            </a:pPr>
            <a:r>
              <a:rPr lang="en-US" sz="2000" dirty="0" err="1" smtClean="0"/>
              <a:t>em.getTransaction</a:t>
            </a:r>
            <a:r>
              <a:rPr lang="en-US" sz="2000" dirty="0" smtClean="0"/>
              <a:t>().begin();  </a:t>
            </a:r>
          </a:p>
          <a:p>
            <a:pPr>
              <a:spcBef>
                <a:spcPts val="0"/>
              </a:spcBef>
              <a:buNone/>
            </a:pPr>
            <a:r>
              <a:rPr lang="en-US" sz="2000" dirty="0" smtClean="0"/>
              <a:t>          </a:t>
            </a:r>
          </a:p>
          <a:p>
            <a:pPr>
              <a:spcBef>
                <a:spcPts val="0"/>
              </a:spcBef>
              <a:buNone/>
            </a:pPr>
            <a:r>
              <a:rPr lang="en-US" sz="2000" dirty="0" smtClean="0"/>
              <a:t>        </a:t>
            </a:r>
            <a:r>
              <a:rPr lang="en-US" sz="2000" dirty="0" err="1" smtClean="0"/>
              <a:t>StudentEntity</a:t>
            </a:r>
            <a:r>
              <a:rPr lang="en-US" sz="2000" dirty="0" smtClean="0"/>
              <a:t> s1=</a:t>
            </a:r>
            <a:r>
              <a:rPr lang="en-US" sz="2000" b="1" dirty="0" smtClean="0"/>
              <a:t>new</a:t>
            </a:r>
            <a:r>
              <a:rPr lang="en-US" sz="2000" dirty="0" smtClean="0"/>
              <a:t> </a:t>
            </a:r>
            <a:r>
              <a:rPr lang="en-US" sz="2000" dirty="0" err="1" smtClean="0"/>
              <a:t>StudentEntity</a:t>
            </a:r>
            <a:r>
              <a:rPr lang="en-US" sz="2000" dirty="0" smtClean="0"/>
              <a:t>();  </a:t>
            </a:r>
          </a:p>
          <a:p>
            <a:pPr>
              <a:spcBef>
                <a:spcPts val="0"/>
              </a:spcBef>
              <a:buNone/>
            </a:pPr>
            <a:r>
              <a:rPr lang="en-US" sz="2000" dirty="0" smtClean="0"/>
              <a:t>        s1.setS_id(101);  </a:t>
            </a:r>
          </a:p>
          <a:p>
            <a:pPr>
              <a:spcBef>
                <a:spcPts val="0"/>
              </a:spcBef>
              <a:buNone/>
            </a:pPr>
            <a:r>
              <a:rPr lang="en-US" sz="2000" dirty="0" smtClean="0"/>
              <a:t>        s1.setS_name("</a:t>
            </a:r>
            <a:r>
              <a:rPr lang="en-US" sz="2000" dirty="0" err="1" smtClean="0"/>
              <a:t>Gaurav</a:t>
            </a:r>
            <a:r>
              <a:rPr lang="en-US" sz="2000" dirty="0" smtClean="0"/>
              <a:t>");  </a:t>
            </a:r>
          </a:p>
          <a:p>
            <a:pPr>
              <a:spcBef>
                <a:spcPts val="0"/>
              </a:spcBef>
              <a:buNone/>
            </a:pPr>
            <a:r>
              <a:rPr lang="en-US" sz="2000" dirty="0" smtClean="0"/>
              <a:t>        s1.setS_age(24);  </a:t>
            </a:r>
          </a:p>
          <a:p>
            <a:pPr>
              <a:spcBef>
                <a:spcPts val="0"/>
              </a:spcBef>
              <a:buNone/>
            </a:pPr>
            <a:r>
              <a:rPr lang="en-US" sz="2000" dirty="0" smtClean="0"/>
              <a:t>          </a:t>
            </a:r>
          </a:p>
          <a:p>
            <a:pPr>
              <a:spcBef>
                <a:spcPts val="0"/>
              </a:spcBef>
              <a:buNone/>
            </a:pPr>
            <a:r>
              <a:rPr lang="en-US" sz="2000" dirty="0" smtClean="0"/>
              <a:t>        </a:t>
            </a:r>
            <a:r>
              <a:rPr lang="en-US" sz="2000" dirty="0" err="1" smtClean="0"/>
              <a:t>StudentEntity</a:t>
            </a:r>
            <a:r>
              <a:rPr lang="en-US" sz="2000" dirty="0" smtClean="0"/>
              <a:t> s2=</a:t>
            </a:r>
            <a:r>
              <a:rPr lang="en-US" sz="2000" b="1" dirty="0" smtClean="0"/>
              <a:t>new</a:t>
            </a:r>
            <a:r>
              <a:rPr lang="en-US" sz="2000" dirty="0" smtClean="0"/>
              <a:t> </a:t>
            </a:r>
            <a:r>
              <a:rPr lang="en-US" sz="2000" dirty="0" err="1" smtClean="0"/>
              <a:t>StudentEntity</a:t>
            </a:r>
            <a:r>
              <a:rPr lang="en-US" sz="2000" dirty="0" smtClean="0"/>
              <a:t>();  </a:t>
            </a:r>
          </a:p>
          <a:p>
            <a:pPr>
              <a:spcBef>
                <a:spcPts val="0"/>
              </a:spcBef>
              <a:buNone/>
            </a:pPr>
            <a:r>
              <a:rPr lang="en-US" sz="2000" dirty="0" smtClean="0"/>
              <a:t>        s2.setS_id(102);  </a:t>
            </a:r>
          </a:p>
          <a:p>
            <a:pPr>
              <a:spcBef>
                <a:spcPts val="0"/>
              </a:spcBef>
              <a:buNone/>
            </a:pPr>
            <a:r>
              <a:rPr lang="en-US" sz="2000" dirty="0" smtClean="0"/>
              <a:t>        s2.setS_name("</a:t>
            </a:r>
            <a:r>
              <a:rPr lang="en-US" sz="2000" dirty="0" err="1" smtClean="0"/>
              <a:t>Ronit</a:t>
            </a:r>
            <a:r>
              <a:rPr lang="en-US" sz="2000" dirty="0" smtClean="0"/>
              <a:t>");  </a:t>
            </a:r>
          </a:p>
          <a:p>
            <a:pPr>
              <a:spcBef>
                <a:spcPts val="0"/>
              </a:spcBef>
              <a:buNone/>
            </a:pPr>
            <a:r>
              <a:rPr lang="en-US" sz="2000" dirty="0" smtClean="0"/>
              <a:t>        s2.setS_age(22);  </a:t>
            </a:r>
          </a:p>
          <a:p>
            <a:pPr>
              <a:spcBef>
                <a:spcPts val="0"/>
              </a:spcBef>
              <a:buNone/>
            </a:pPr>
            <a:r>
              <a:rPr lang="en-US" sz="2000" dirty="0" smtClean="0"/>
              <a:t>          </a:t>
            </a:r>
          </a:p>
          <a:p>
            <a:pPr>
              <a:spcBef>
                <a:spcPts val="0"/>
              </a:spcBef>
              <a:buNone/>
            </a:pPr>
            <a:r>
              <a:rPr lang="en-US" sz="2000" dirty="0" smtClean="0"/>
              <a:t>        </a:t>
            </a:r>
            <a:r>
              <a:rPr lang="en-US" sz="2000" dirty="0" err="1" smtClean="0"/>
              <a:t>StudentEntity</a:t>
            </a:r>
            <a:r>
              <a:rPr lang="en-US" sz="2000" dirty="0" smtClean="0"/>
              <a:t> s3=</a:t>
            </a:r>
            <a:r>
              <a:rPr lang="en-US" sz="2000" b="1" dirty="0" smtClean="0"/>
              <a:t>new</a:t>
            </a:r>
            <a:r>
              <a:rPr lang="en-US" sz="2000" dirty="0" smtClean="0"/>
              <a:t> </a:t>
            </a:r>
            <a:r>
              <a:rPr lang="en-US" sz="2000" dirty="0" err="1" smtClean="0"/>
              <a:t>StudentEntity</a:t>
            </a:r>
            <a:r>
              <a:rPr lang="en-US" sz="2000" dirty="0" smtClean="0"/>
              <a:t>();  </a:t>
            </a:r>
          </a:p>
          <a:p>
            <a:pPr>
              <a:spcBef>
                <a:spcPts val="0"/>
              </a:spcBef>
              <a:buNone/>
            </a:pPr>
            <a:r>
              <a:rPr lang="en-US" sz="2000" dirty="0" smtClean="0"/>
              <a:t>        s3.setS_id(103);  </a:t>
            </a:r>
          </a:p>
          <a:p>
            <a:pPr>
              <a:spcBef>
                <a:spcPts val="0"/>
              </a:spcBef>
              <a:buNone/>
            </a:pPr>
            <a:r>
              <a:rPr lang="en-US" sz="2000" dirty="0" smtClean="0"/>
              <a:t>        s3.setS_name("</a:t>
            </a:r>
            <a:r>
              <a:rPr lang="en-US" sz="2000" dirty="0" err="1" smtClean="0"/>
              <a:t>Rahul</a:t>
            </a:r>
            <a:r>
              <a:rPr lang="en-US" sz="2000" dirty="0" smtClean="0"/>
              <a:t>");  </a:t>
            </a:r>
          </a:p>
          <a:p>
            <a:pPr>
              <a:spcBef>
                <a:spcPts val="0"/>
              </a:spcBef>
              <a:buNone/>
            </a:pPr>
            <a:r>
              <a:rPr lang="en-US" sz="2000" dirty="0" smtClean="0"/>
              <a:t>        s3.setS_age(26);  </a:t>
            </a:r>
          </a:p>
          <a:p>
            <a:pPr>
              <a:spcBef>
                <a:spcPts val="0"/>
              </a:spcBef>
              <a:buNone/>
            </a:pPr>
            <a:r>
              <a:rPr lang="en-US" sz="2000" dirty="0" smtClean="0"/>
              <a:t>          </a:t>
            </a:r>
          </a:p>
          <a:p>
            <a:pPr>
              <a:spcBef>
                <a:spcPts val="0"/>
              </a:spcBef>
              <a:buNone/>
            </a:pPr>
            <a:r>
              <a:rPr lang="en-US" sz="2000" dirty="0" smtClean="0"/>
              <a:t>        </a:t>
            </a:r>
            <a:r>
              <a:rPr lang="en-US" sz="2000" dirty="0" err="1" smtClean="0"/>
              <a:t>em.persist</a:t>
            </a:r>
            <a:r>
              <a:rPr lang="en-US" sz="2000" dirty="0" smtClean="0"/>
              <a:t>(s1);  </a:t>
            </a:r>
          </a:p>
          <a:p>
            <a:pPr>
              <a:spcBef>
                <a:spcPts val="0"/>
              </a:spcBef>
              <a:buNone/>
            </a:pPr>
            <a:r>
              <a:rPr lang="en-US" sz="2000" dirty="0" smtClean="0"/>
              <a:t>        </a:t>
            </a:r>
            <a:r>
              <a:rPr lang="en-US" sz="2000" dirty="0" err="1" smtClean="0"/>
              <a:t>em.persist</a:t>
            </a:r>
            <a:r>
              <a:rPr lang="en-US" sz="2000" dirty="0" smtClean="0"/>
              <a:t>(s2);  </a:t>
            </a:r>
          </a:p>
          <a:p>
            <a:pPr>
              <a:spcBef>
                <a:spcPts val="0"/>
              </a:spcBef>
              <a:buNone/>
            </a:pPr>
            <a:r>
              <a:rPr lang="en-US" sz="2000" dirty="0" smtClean="0"/>
              <a:t>        </a:t>
            </a:r>
            <a:r>
              <a:rPr lang="en-US" sz="2000" dirty="0" err="1" smtClean="0"/>
              <a:t>em.persist</a:t>
            </a:r>
            <a:r>
              <a:rPr lang="en-US" sz="2000" dirty="0" smtClean="0"/>
              <a:t>(s3);       </a:t>
            </a:r>
          </a:p>
          <a:p>
            <a:pPr>
              <a:spcBef>
                <a:spcPts val="0"/>
              </a:spcBef>
              <a:buNone/>
            </a:pPr>
            <a:r>
              <a:rPr lang="en-US" sz="2000" dirty="0" smtClean="0"/>
              <a:t>  </a:t>
            </a:r>
          </a:p>
          <a:p>
            <a:pPr>
              <a:spcBef>
                <a:spcPts val="0"/>
              </a:spcBef>
              <a:buNone/>
            </a:pPr>
            <a:r>
              <a:rPr lang="en-US" sz="2000" dirty="0" err="1" smtClean="0"/>
              <a:t>em.getTransaction</a:t>
            </a:r>
            <a:r>
              <a:rPr lang="en-US" sz="2000" dirty="0" smtClean="0"/>
              <a:t>().commit();  </a:t>
            </a:r>
          </a:p>
          <a:p>
            <a:pPr>
              <a:spcBef>
                <a:spcPts val="0"/>
              </a:spcBef>
              <a:buNone/>
            </a:pP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b="1" dirty="0" smtClean="0"/>
              <a:t>Output</a:t>
            </a:r>
            <a:r>
              <a:rPr lang="en-US" dirty="0" smtClean="0"/>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 After the execution of the program, the student table is generated under </a:t>
            </a:r>
            <a:r>
              <a:rPr lang="en-GB" dirty="0" err="1" smtClean="0"/>
              <a:t>MySQL</a:t>
            </a:r>
            <a:r>
              <a:rPr lang="en-GB" dirty="0" smtClean="0"/>
              <a:t> </a:t>
            </a:r>
            <a:r>
              <a:rPr lang="en-GB" dirty="0" err="1" smtClean="0"/>
              <a:t>workbench.This</a:t>
            </a:r>
            <a:r>
              <a:rPr lang="en-GB" dirty="0" smtClean="0"/>
              <a:t> table contains the student </a:t>
            </a:r>
            <a:r>
              <a:rPr lang="en-GB" dirty="0" err="1" smtClean="0"/>
              <a:t>details.To</a:t>
            </a:r>
            <a:r>
              <a:rPr lang="en-GB" dirty="0" smtClean="0"/>
              <a:t> fetch data, run </a:t>
            </a:r>
            <a:r>
              <a:rPr lang="en-GB" b="1" dirty="0" smtClean="0"/>
              <a:t>select * from student</a:t>
            </a:r>
            <a:r>
              <a:rPr lang="en-GB" dirty="0" smtClean="0"/>
              <a:t> query in </a:t>
            </a:r>
            <a:r>
              <a:rPr lang="en-GB" dirty="0" err="1" smtClean="0"/>
              <a:t>MySQL</a:t>
            </a:r>
            <a:r>
              <a:rPr lang="en-GB" dirty="0" smtClean="0"/>
              <a:t>.</a:t>
            </a:r>
          </a:p>
          <a:p>
            <a:r>
              <a:rPr lang="en-GB" dirty="0" smtClean="0"/>
              <a:t/>
            </a:r>
            <a:br>
              <a:rPr lang="en-GB" dirty="0" smtClean="0"/>
            </a:br>
            <a:endParaRPr lang="en-US"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122</a:t>
            </a:fld>
            <a:endParaRPr lang="en-US" altLang="en-US"/>
          </a:p>
        </p:txBody>
      </p:sp>
      <p:pic>
        <p:nvPicPr>
          <p:cNvPr id="5" name="Picture 4" descr="JPA Inserting an Entity"/>
          <p:cNvPicPr/>
          <p:nvPr/>
        </p:nvPicPr>
        <p:blipFill>
          <a:blip r:embed="rId2"/>
          <a:srcRect/>
          <a:stretch>
            <a:fillRect/>
          </a:stretch>
        </p:blipFill>
        <p:spPr bwMode="auto">
          <a:xfrm>
            <a:off x="5234305" y="2914650"/>
            <a:ext cx="1723390" cy="1028700"/>
          </a:xfrm>
          <a:prstGeom prst="rect">
            <a:avLst/>
          </a:prstGeom>
          <a:noFill/>
          <a:ln w="9525">
            <a:noFill/>
            <a:miter lim="800000"/>
            <a:headEnd/>
            <a:tailEnd/>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an entity</a:t>
            </a:r>
            <a:endParaRPr lang="en-US" dirty="0"/>
          </a:p>
        </p:txBody>
      </p:sp>
      <p:sp>
        <p:nvSpPr>
          <p:cNvPr id="3" name="Content Placeholder 2"/>
          <p:cNvSpPr>
            <a:spLocks noGrp="1"/>
          </p:cNvSpPr>
          <p:nvPr>
            <p:ph idx="1"/>
          </p:nvPr>
        </p:nvSpPr>
        <p:spPr/>
        <p:txBody>
          <a:bodyPr/>
          <a:lstStyle/>
          <a:p>
            <a:r>
              <a:rPr lang="en-GB" dirty="0" smtClean="0"/>
              <a:t>To find an entity, </a:t>
            </a:r>
            <a:r>
              <a:rPr lang="en-GB" dirty="0" err="1" smtClean="0"/>
              <a:t>EntityManger</a:t>
            </a:r>
            <a:r>
              <a:rPr lang="en-GB" dirty="0" smtClean="0"/>
              <a:t> interface provides find() method that searches an element on the basis of primary key.</a:t>
            </a:r>
          </a:p>
          <a:p>
            <a:r>
              <a:rPr lang="en-GB" dirty="0" smtClean="0"/>
              <a:t>JPA Entity Finding Example</a:t>
            </a:r>
          </a:p>
          <a:p>
            <a:r>
              <a:rPr lang="en-GB" dirty="0" smtClean="0"/>
              <a:t>Here, we will search a particular record and fetch it on the console.</a:t>
            </a:r>
          </a:p>
          <a:p>
            <a:r>
              <a:rPr lang="en-GB" dirty="0" smtClean="0"/>
              <a:t>This example contains the following steps: -</a:t>
            </a:r>
          </a:p>
          <a:p>
            <a:r>
              <a:rPr lang="en-GB" dirty="0" smtClean="0"/>
              <a:t>Create an entity class named as StudentEntity.java under </a:t>
            </a:r>
            <a:r>
              <a:rPr lang="en-GB" dirty="0" err="1" smtClean="0"/>
              <a:t>com.javatpoint.jpa.student</a:t>
            </a:r>
            <a:r>
              <a:rPr lang="en-GB" dirty="0" smtClean="0"/>
              <a:t> package that contains attributes </a:t>
            </a:r>
            <a:r>
              <a:rPr lang="en-GB" dirty="0" err="1" smtClean="0"/>
              <a:t>s_id</a:t>
            </a:r>
            <a:r>
              <a:rPr lang="en-GB" dirty="0" smtClean="0"/>
              <a:t>, </a:t>
            </a:r>
            <a:r>
              <a:rPr lang="en-GB" dirty="0" err="1" smtClean="0"/>
              <a:t>s_name</a:t>
            </a:r>
            <a:r>
              <a:rPr lang="en-GB" dirty="0" smtClean="0"/>
              <a:t>, </a:t>
            </a:r>
            <a:r>
              <a:rPr lang="en-GB" dirty="0" err="1" smtClean="0"/>
              <a:t>s_age</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123</a:t>
            </a:fld>
            <a:endParaRPr lang="en-US"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smtClean="0"/>
              <a:t> </a:t>
            </a:r>
            <a:r>
              <a:rPr lang="en-US" b="1" dirty="0" smtClean="0"/>
              <a:t>StudentEntity.java</a:t>
            </a:r>
            <a:endParaRPr lang="en-US" dirty="0"/>
          </a:p>
        </p:txBody>
      </p:sp>
      <p:sp>
        <p:nvSpPr>
          <p:cNvPr id="3" name="Content Placeholder 2"/>
          <p:cNvSpPr>
            <a:spLocks noGrp="1"/>
          </p:cNvSpPr>
          <p:nvPr>
            <p:ph idx="1"/>
          </p:nvPr>
        </p:nvSpPr>
        <p:spPr>
          <a:xfrm>
            <a:off x="838200" y="928670"/>
            <a:ext cx="10515600" cy="5248293"/>
          </a:xfrm>
        </p:spPr>
        <p:txBody>
          <a:bodyPr/>
          <a:lstStyle/>
          <a:p>
            <a:pPr>
              <a:spcBef>
                <a:spcPts val="0"/>
              </a:spcBef>
              <a:buNone/>
            </a:pPr>
            <a:r>
              <a:rPr lang="en-US" sz="2000" b="1" dirty="0" smtClean="0"/>
              <a:t>package</a:t>
            </a:r>
            <a:r>
              <a:rPr lang="en-US" sz="2000" dirty="0" smtClean="0"/>
              <a:t> </a:t>
            </a:r>
            <a:r>
              <a:rPr lang="en-US" sz="2000" dirty="0" err="1" smtClean="0"/>
              <a:t>com.javatpoint.jpa.student</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@Entity  </a:t>
            </a:r>
          </a:p>
          <a:p>
            <a:pPr>
              <a:spcBef>
                <a:spcPts val="0"/>
              </a:spcBef>
              <a:buNone/>
            </a:pPr>
            <a:r>
              <a:rPr lang="en-US" sz="2000" dirty="0" smtClean="0"/>
              <a:t>@Table(name="student")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StudentEntity</a:t>
            </a:r>
            <a:r>
              <a:rPr lang="en-US" sz="2000" dirty="0" smtClean="0"/>
              <a:t> {  </a:t>
            </a:r>
          </a:p>
          <a:p>
            <a:pPr>
              <a:spcBef>
                <a:spcPts val="0"/>
              </a:spcBef>
              <a:buNone/>
            </a:pPr>
            <a:r>
              <a:rPr lang="en-US" sz="2000" dirty="0" smtClean="0"/>
              <a:t>  </a:t>
            </a:r>
          </a:p>
          <a:p>
            <a:pPr>
              <a:spcBef>
                <a:spcPts val="0"/>
              </a:spcBef>
              <a:buNone/>
            </a:pPr>
            <a:r>
              <a:rPr lang="en-US" sz="2000" dirty="0" smtClean="0"/>
              <a:t>    @Id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s_id</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s_name</a:t>
            </a: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s_age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dirty="0" err="1" smtClean="0"/>
              <a:t>StudentEntity</a:t>
            </a:r>
            <a:r>
              <a:rPr lang="en-US" sz="2000" dirty="0" smtClean="0"/>
              <a:t>(</a:t>
            </a:r>
            <a:r>
              <a:rPr lang="en-US" sz="2000" b="1" dirty="0" err="1" smtClean="0"/>
              <a:t>int</a:t>
            </a:r>
            <a:r>
              <a:rPr lang="en-US" sz="2000" dirty="0" smtClean="0"/>
              <a:t> </a:t>
            </a:r>
            <a:r>
              <a:rPr lang="en-US" sz="2000" dirty="0" err="1" smtClean="0"/>
              <a:t>s_id</a:t>
            </a:r>
            <a:r>
              <a:rPr lang="en-US" sz="2000" dirty="0" smtClean="0"/>
              <a:t>, String </a:t>
            </a:r>
            <a:r>
              <a:rPr lang="en-US" sz="2000" dirty="0" err="1" smtClean="0"/>
              <a:t>s_name</a:t>
            </a:r>
            <a:r>
              <a:rPr lang="en-US" sz="2000" dirty="0" smtClean="0"/>
              <a:t>, </a:t>
            </a:r>
            <a:r>
              <a:rPr lang="en-US" sz="2000" b="1" dirty="0" err="1" smtClean="0"/>
              <a:t>int</a:t>
            </a:r>
            <a:r>
              <a:rPr lang="en-US" sz="2000" dirty="0" smtClean="0"/>
              <a:t> </a:t>
            </a:r>
            <a:r>
              <a:rPr lang="en-US" sz="2000" dirty="0" err="1" smtClean="0"/>
              <a:t>s_age</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a:t>
            </a:r>
            <a:r>
              <a:rPr lang="en-US" sz="2000" b="1" dirty="0" err="1" smtClean="0"/>
              <a:t>this</a:t>
            </a:r>
            <a:r>
              <a:rPr lang="en-US" sz="2000" dirty="0" err="1" smtClean="0"/>
              <a:t>.s_age</a:t>
            </a:r>
            <a:r>
              <a:rPr lang="en-US" sz="2000" dirty="0" smtClean="0"/>
              <a:t> =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dirty="0" err="1" smtClean="0"/>
              <a:t>StudentEntity</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setS_id</a:t>
            </a:r>
            <a:r>
              <a:rPr lang="en-US" sz="2000" dirty="0" smtClean="0"/>
              <a:t>(</a:t>
            </a:r>
            <a:r>
              <a:rPr lang="en-US" sz="2000" b="1" dirty="0" err="1" smtClean="0"/>
              <a:t>int</a:t>
            </a:r>
            <a:r>
              <a:rPr lang="en-US" sz="2000" dirty="0" smtClean="0"/>
              <a:t> </a:t>
            </a:r>
            <a:r>
              <a:rPr lang="en-US" sz="2000" dirty="0" err="1" smtClean="0"/>
              <a:t>s_id</a:t>
            </a:r>
            <a:r>
              <a:rPr lang="en-US" sz="2000" dirty="0" smtClean="0"/>
              <a:t>) {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String </a:t>
            </a:r>
            <a:r>
              <a:rPr lang="en-US" sz="2000" dirty="0" err="1" smtClean="0"/>
              <a:t>getS_name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setS_name</a:t>
            </a:r>
            <a:r>
              <a:rPr lang="en-US" sz="2000" dirty="0" smtClean="0"/>
              <a:t>(String </a:t>
            </a:r>
            <a:r>
              <a:rPr lang="en-US" sz="2000" dirty="0" err="1" smtClean="0"/>
              <a:t>s_name</a:t>
            </a:r>
            <a:r>
              <a:rPr lang="en-US" sz="2000" dirty="0" smtClean="0"/>
              <a:t>) {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getS_age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setS_age</a:t>
            </a:r>
            <a:r>
              <a:rPr lang="en-US" sz="2000" dirty="0" smtClean="0"/>
              <a:t>(</a:t>
            </a:r>
            <a:r>
              <a:rPr lang="en-US" sz="2000" b="1" dirty="0" err="1" smtClean="0"/>
              <a:t>int</a:t>
            </a:r>
            <a:r>
              <a:rPr lang="en-US" sz="2000" dirty="0" smtClean="0"/>
              <a:t> </a:t>
            </a:r>
            <a:r>
              <a:rPr lang="en-US" sz="2000" dirty="0" err="1" smtClean="0"/>
              <a:t>s_age</a:t>
            </a:r>
            <a:r>
              <a:rPr lang="en-US" sz="2000" dirty="0" smtClean="0"/>
              <a:t>) {  </a:t>
            </a:r>
          </a:p>
          <a:p>
            <a:pPr>
              <a:spcBef>
                <a:spcPts val="0"/>
              </a:spcBef>
              <a:buNone/>
            </a:pPr>
            <a:r>
              <a:rPr lang="en-US" sz="2000" dirty="0" smtClean="0"/>
              <a:t>        </a:t>
            </a:r>
            <a:r>
              <a:rPr lang="en-US" sz="2000" b="1" dirty="0" err="1" smtClean="0"/>
              <a:t>this</a:t>
            </a:r>
            <a:r>
              <a:rPr lang="en-US" sz="2000" dirty="0" err="1" smtClean="0"/>
              <a:t>.s_age</a:t>
            </a:r>
            <a:r>
              <a:rPr lang="en-US" sz="2000" dirty="0" smtClean="0"/>
              <a:t> =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124</a:t>
            </a:fld>
            <a:endParaRPr lang="en-US"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Persistence.xml</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125</a:t>
            </a:fld>
            <a:endParaRPr lang="en-US" altLang="en-US"/>
          </a:p>
        </p:txBody>
      </p:sp>
      <p:sp>
        <p:nvSpPr>
          <p:cNvPr id="7" name="Content Placeholder 6"/>
          <p:cNvSpPr>
            <a:spLocks noGrp="1"/>
          </p:cNvSpPr>
          <p:nvPr>
            <p:ph idx="1"/>
          </p:nvPr>
        </p:nvSpPr>
        <p:spPr/>
        <p:txBody>
          <a:bodyPr/>
          <a:lstStyle/>
          <a:p>
            <a:r>
              <a:rPr lang="en-GB" dirty="0" smtClean="0"/>
              <a:t>Now, map the entity class and other databases </a:t>
            </a:r>
            <a:r>
              <a:rPr lang="en-GB" dirty="0" err="1" smtClean="0"/>
              <a:t>confiuguration</a:t>
            </a:r>
            <a:r>
              <a:rPr lang="en-GB" dirty="0" smtClean="0"/>
              <a:t> in Persistence.xml file.</a:t>
            </a:r>
          </a:p>
          <a:p>
            <a:pPr>
              <a:spcBef>
                <a:spcPts val="0"/>
              </a:spcBef>
              <a:buNone/>
            </a:pPr>
            <a:r>
              <a:rPr lang="en-US" sz="2000" dirty="0" smtClean="0"/>
              <a:t>&lt;persistence&gt;  </a:t>
            </a:r>
          </a:p>
          <a:p>
            <a:pPr>
              <a:spcBef>
                <a:spcPts val="0"/>
              </a:spcBef>
              <a:buNone/>
            </a:pPr>
            <a:r>
              <a:rPr lang="en-US" sz="2000" dirty="0" smtClean="0"/>
              <a:t>&lt;persistence-unit name="</a:t>
            </a:r>
            <a:r>
              <a:rPr lang="en-US" sz="2000" dirty="0" err="1" smtClean="0"/>
              <a:t>Student_details</a:t>
            </a:r>
            <a:r>
              <a:rPr lang="en-US" sz="2000" dirty="0" smtClean="0"/>
              <a:t>"&gt;  </a:t>
            </a:r>
          </a:p>
          <a:p>
            <a:pPr>
              <a:spcBef>
                <a:spcPts val="0"/>
              </a:spcBef>
              <a:buNone/>
            </a:pPr>
            <a:r>
              <a:rPr lang="en-US" sz="2000" dirty="0" smtClean="0"/>
              <a: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com.javatpoint.jpa.student.StudentEntity</a:t>
            </a:r>
            <a:r>
              <a:rPr lang="en-US" sz="2000" dirty="0" smtClean="0"/>
              <a:t>&lt;/</a:t>
            </a:r>
            <a:r>
              <a:rPr lang="en-US" sz="2000" b="1" dirty="0" smtClean="0"/>
              <a:t>class</a:t>
            </a:r>
            <a:r>
              <a:rPr lang="en-US" sz="2000" dirty="0" smtClean="0"/>
              <a:t>&gt;  </a:t>
            </a:r>
          </a:p>
          <a:p>
            <a:pPr>
              <a:spcBef>
                <a:spcPts val="0"/>
              </a:spcBef>
              <a:buNone/>
            </a:pPr>
            <a:r>
              <a:rPr lang="en-US" sz="2000" dirty="0" smtClean="0"/>
              <a:t>  </a:t>
            </a:r>
          </a:p>
          <a:p>
            <a:pPr>
              <a:spcBef>
                <a:spcPts val="0"/>
              </a:spcBef>
              <a:buNone/>
            </a:pPr>
            <a:r>
              <a:rPr lang="en-US" sz="2000" dirty="0" smtClean="0"/>
              <a:t>&lt;properties&gt;  </a:t>
            </a:r>
          </a:p>
          <a:p>
            <a:pPr>
              <a:spcBef>
                <a:spcPts val="0"/>
              </a:spcBef>
              <a:buNone/>
            </a:pPr>
            <a:r>
              <a:rPr lang="en-US" sz="2000" dirty="0" smtClean="0"/>
              <a:t>&lt;property name="</a:t>
            </a:r>
            <a:r>
              <a:rPr lang="en-US" sz="2000" dirty="0" err="1" smtClean="0"/>
              <a:t>javax.persistence.jdbc.driver</a:t>
            </a:r>
            <a:r>
              <a:rPr lang="en-US" sz="2000" dirty="0" smtClean="0"/>
              <a:t>" value="</a:t>
            </a:r>
            <a:r>
              <a:rPr lang="en-US" sz="2000" dirty="0" err="1" smtClean="0"/>
              <a:t>com.mysql.jdbc.Driver</a:t>
            </a:r>
            <a:r>
              <a:rPr lang="en-US" sz="2000" dirty="0" smtClean="0"/>
              <a:t>"/&gt;  </a:t>
            </a:r>
          </a:p>
          <a:p>
            <a:pPr>
              <a:spcBef>
                <a:spcPts val="0"/>
              </a:spcBef>
              <a:buNone/>
            </a:pPr>
            <a:r>
              <a:rPr lang="en-US" sz="2000" dirty="0" smtClean="0"/>
              <a:t>&lt;property name="</a:t>
            </a:r>
            <a:r>
              <a:rPr lang="en-US" sz="2000" dirty="0" err="1" smtClean="0"/>
              <a:t>javax.persistence.jdbc.url</a:t>
            </a:r>
            <a:r>
              <a:rPr lang="en-US" sz="2000" dirty="0" smtClean="0"/>
              <a:t>" value="</a:t>
            </a:r>
            <a:r>
              <a:rPr lang="en-US" sz="2000" dirty="0" err="1" smtClean="0"/>
              <a:t>jdbc:mysql</a:t>
            </a:r>
            <a:r>
              <a:rPr lang="en-US" sz="2000" dirty="0" smtClean="0"/>
              <a:t>://localhost:3306/</a:t>
            </a:r>
            <a:r>
              <a:rPr lang="en-US" sz="2000" dirty="0" err="1" smtClean="0"/>
              <a:t>studentdata</a:t>
            </a:r>
            <a:r>
              <a:rPr lang="en-US" sz="2000" dirty="0" smtClean="0"/>
              <a:t>"/&gt;  </a:t>
            </a:r>
          </a:p>
          <a:p>
            <a:pPr>
              <a:spcBef>
                <a:spcPts val="0"/>
              </a:spcBef>
              <a:buNone/>
            </a:pPr>
            <a:r>
              <a:rPr lang="en-US" sz="2000" dirty="0" smtClean="0"/>
              <a:t>&lt;property name="</a:t>
            </a:r>
            <a:r>
              <a:rPr lang="en-US" sz="2000" dirty="0" err="1" smtClean="0"/>
              <a:t>javax.persistence.jdbc.user</a:t>
            </a:r>
            <a:r>
              <a:rPr lang="en-US" sz="2000" dirty="0" smtClean="0"/>
              <a:t>" value="root"/&gt;  </a:t>
            </a:r>
          </a:p>
          <a:p>
            <a:pPr>
              <a:spcBef>
                <a:spcPts val="0"/>
              </a:spcBef>
              <a:buNone/>
            </a:pPr>
            <a:r>
              <a:rPr lang="en-US" sz="2000" dirty="0" smtClean="0"/>
              <a:t>&lt;property name="</a:t>
            </a:r>
            <a:r>
              <a:rPr lang="en-US" sz="2000" dirty="0" err="1" smtClean="0"/>
              <a:t>javax.persistence.jdbc.password</a:t>
            </a:r>
            <a:r>
              <a:rPr lang="en-US" sz="2000" dirty="0" smtClean="0"/>
              <a:t>" value=""/&gt;  </a:t>
            </a:r>
          </a:p>
          <a:p>
            <a:pPr>
              <a:spcBef>
                <a:spcPts val="0"/>
              </a:spcBef>
              <a:buNone/>
            </a:pPr>
            <a:r>
              <a:rPr lang="en-US" sz="2000" dirty="0" smtClean="0"/>
              <a:t>&lt;property name="</a:t>
            </a:r>
            <a:r>
              <a:rPr lang="en-US" sz="2000" dirty="0" err="1" smtClean="0"/>
              <a:t>eclipselink.logging.level</a:t>
            </a:r>
            <a:r>
              <a:rPr lang="en-US" sz="2000" dirty="0" smtClean="0"/>
              <a:t>" value="SEVERE"/&gt;  </a:t>
            </a:r>
          </a:p>
          <a:p>
            <a:pPr>
              <a:spcBef>
                <a:spcPts val="0"/>
              </a:spcBef>
              <a:buNone/>
            </a:pPr>
            <a:r>
              <a:rPr lang="en-US" sz="2000" dirty="0" smtClean="0"/>
              <a:t>&lt;property name="</a:t>
            </a:r>
            <a:r>
              <a:rPr lang="en-US" sz="2000" dirty="0" err="1" smtClean="0"/>
              <a:t>eclipselink.ddl</a:t>
            </a:r>
            <a:r>
              <a:rPr lang="en-US" sz="2000" dirty="0" smtClean="0"/>
              <a:t>-generation" value="create-or-extend-tables"/&gt;  </a:t>
            </a:r>
          </a:p>
          <a:p>
            <a:pPr>
              <a:spcBef>
                <a:spcPts val="0"/>
              </a:spcBef>
              <a:buNone/>
            </a:pPr>
            <a:r>
              <a:rPr lang="en-US" sz="2000" dirty="0" smtClean="0"/>
              <a:t>&lt;/properties&gt;  </a:t>
            </a:r>
          </a:p>
          <a:p>
            <a:pPr>
              <a:spcBef>
                <a:spcPts val="0"/>
              </a:spcBef>
              <a:buNone/>
            </a:pPr>
            <a:r>
              <a:rPr lang="en-US" sz="2000" dirty="0" smtClean="0"/>
              <a:t>  </a:t>
            </a:r>
          </a:p>
          <a:p>
            <a:pPr>
              <a:spcBef>
                <a:spcPts val="0"/>
              </a:spcBef>
              <a:buNone/>
            </a:pPr>
            <a:r>
              <a:rPr lang="en-US" sz="2000" dirty="0" smtClean="0"/>
              <a:t>    &lt;/persistence-unit&gt;  </a:t>
            </a:r>
          </a:p>
          <a:p>
            <a:pPr>
              <a:spcBef>
                <a:spcPts val="0"/>
              </a:spcBef>
              <a:buNone/>
            </a:pPr>
            <a:r>
              <a:rPr lang="en-US" sz="2000" dirty="0" smtClean="0"/>
              <a:t>&lt;/persistence&gt;  </a:t>
            </a:r>
          </a:p>
          <a:p>
            <a:pPr>
              <a:spcBef>
                <a:spcPts val="0"/>
              </a:spcBef>
              <a:buNone/>
            </a:pPr>
            <a:endParaRPr lang="en-US" sz="20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FindStudent.java</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Create a persistence class named as FindStudent.java under </a:t>
            </a:r>
            <a:r>
              <a:rPr lang="en-GB" dirty="0" err="1" smtClean="0"/>
              <a:t>com.javatpoint.jpa.find</a:t>
            </a:r>
            <a:r>
              <a:rPr lang="en-GB" dirty="0" smtClean="0"/>
              <a:t> package to persist the entity object with data.</a:t>
            </a:r>
          </a:p>
          <a:p>
            <a:pPr>
              <a:buNone/>
            </a:pPr>
            <a:r>
              <a:rPr lang="en-US" sz="2000" b="1" dirty="0" smtClean="0"/>
              <a:t>package</a:t>
            </a:r>
            <a:r>
              <a:rPr lang="en-US" sz="2000" dirty="0" smtClean="0"/>
              <a:t> </a:t>
            </a:r>
            <a:r>
              <a:rPr lang="en-US" sz="2000" dirty="0" err="1" smtClean="0"/>
              <a:t>com.javatpoint.jpa.find</a:t>
            </a:r>
            <a:r>
              <a:rPr lang="en-US" sz="2000" dirty="0" smtClean="0"/>
              <a:t>;  </a:t>
            </a:r>
          </a:p>
          <a:p>
            <a:pPr>
              <a:buNone/>
            </a:pPr>
            <a:r>
              <a:rPr lang="en-US" sz="2000" dirty="0" smtClean="0"/>
              <a:t> </a:t>
            </a:r>
            <a:r>
              <a:rPr lang="en-US" sz="2000" b="1" dirty="0" smtClean="0"/>
              <a:t>import</a:t>
            </a:r>
            <a:r>
              <a:rPr lang="en-US" sz="2000" dirty="0" smtClean="0"/>
              <a:t> </a:t>
            </a:r>
            <a:r>
              <a:rPr lang="en-US" sz="2000" dirty="0" err="1" smtClean="0"/>
              <a:t>javax.persistence</a:t>
            </a:r>
            <a:r>
              <a:rPr lang="en-US" sz="2000" dirty="0" smtClean="0"/>
              <a:t>.*;  </a:t>
            </a:r>
          </a:p>
          <a:p>
            <a:pPr>
              <a:buNone/>
            </a:pPr>
            <a:r>
              <a:rPr lang="en-US" sz="2000" dirty="0" smtClean="0"/>
              <a:t> </a:t>
            </a:r>
            <a:r>
              <a:rPr lang="en-US" sz="2000" b="1" dirty="0" smtClean="0"/>
              <a:t>import</a:t>
            </a:r>
            <a:r>
              <a:rPr lang="en-US" sz="2000" dirty="0" smtClean="0"/>
              <a:t> </a:t>
            </a:r>
            <a:r>
              <a:rPr lang="en-US" sz="2000" dirty="0" err="1" smtClean="0"/>
              <a:t>com.javatpoint.jpa.student</a:t>
            </a:r>
            <a:r>
              <a:rPr lang="en-US" sz="2000" dirty="0" smtClean="0"/>
              <a:t>.*;  </a:t>
            </a:r>
          </a:p>
          <a:p>
            <a:pPr>
              <a:buNone/>
            </a:pPr>
            <a:r>
              <a:rPr lang="en-US" sz="2000" dirty="0" smtClean="0"/>
              <a:t>  </a:t>
            </a:r>
            <a:r>
              <a:rPr lang="en-US" sz="2000" b="1" dirty="0" smtClean="0"/>
              <a:t>public</a:t>
            </a:r>
            <a:r>
              <a:rPr lang="en-US" sz="2000" dirty="0" smtClean="0"/>
              <a:t> </a:t>
            </a:r>
            <a:r>
              <a:rPr lang="en-US" sz="2000" b="1" dirty="0" smtClean="0"/>
              <a:t>class</a:t>
            </a:r>
            <a:r>
              <a:rPr lang="en-US" sz="2000" dirty="0" smtClean="0"/>
              <a:t> </a:t>
            </a:r>
            <a:r>
              <a:rPr lang="en-US" sz="2000" dirty="0" err="1" smtClean="0"/>
              <a:t>FindStudent</a:t>
            </a:r>
            <a:r>
              <a:rPr lang="en-US" sz="2000" dirty="0" smtClean="0"/>
              <a:t> {  </a:t>
            </a:r>
          </a:p>
          <a:p>
            <a:pPr>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buNone/>
            </a:pPr>
            <a:r>
              <a:rPr lang="en-US" sz="2000" dirty="0" smtClean="0"/>
              <a:t>    {  </a:t>
            </a:r>
          </a:p>
          <a:p>
            <a:pPr>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a:t>
            </a:r>
            <a:r>
              <a:rPr lang="en-US" sz="2000" dirty="0" err="1" smtClean="0"/>
              <a:t>Persistence.createEntityManagerFactory</a:t>
            </a:r>
            <a:r>
              <a:rPr lang="en-US" sz="2000" dirty="0" smtClean="0"/>
              <a:t>("</a:t>
            </a:r>
            <a:r>
              <a:rPr lang="en-US" sz="2000" dirty="0" err="1" smtClean="0"/>
              <a:t>Student_details</a:t>
            </a:r>
            <a:r>
              <a:rPr lang="en-US" sz="2000" dirty="0" smtClean="0"/>
              <a:t>");  </a:t>
            </a:r>
          </a:p>
          <a:p>
            <a:pPr>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a:t>
            </a:r>
            <a:r>
              <a:rPr lang="en-US" sz="2000" dirty="0" err="1" smtClean="0"/>
              <a:t>emf.createEntityManager</a:t>
            </a:r>
            <a:r>
              <a:rPr lang="en-US" sz="2000" dirty="0" smtClean="0"/>
              <a:t>();  </a:t>
            </a:r>
          </a:p>
          <a:p>
            <a:pPr>
              <a:buNone/>
            </a:pPr>
            <a:r>
              <a:rPr lang="en-US" sz="2000" dirty="0" smtClean="0"/>
              <a:t>                </a:t>
            </a:r>
          </a:p>
          <a:p>
            <a:pPr>
              <a:buNone/>
            </a:pPr>
            <a:r>
              <a:rPr lang="en-US" sz="2000" dirty="0" smtClean="0"/>
              <a:t>          </a:t>
            </a:r>
          </a:p>
          <a:p>
            <a:pPr>
              <a:buNone/>
            </a:pPr>
            <a:r>
              <a:rPr lang="en-US" sz="2000" dirty="0" smtClean="0"/>
              <a:t>        </a:t>
            </a:r>
            <a:r>
              <a:rPr lang="en-US" sz="2000" dirty="0" err="1" smtClean="0"/>
              <a:t>StudentEntity</a:t>
            </a:r>
            <a:r>
              <a:rPr lang="en-US" sz="2000" dirty="0" smtClean="0"/>
              <a:t> s=</a:t>
            </a:r>
            <a:r>
              <a:rPr lang="en-US" sz="2000" dirty="0" err="1" smtClean="0"/>
              <a:t>em.find</a:t>
            </a:r>
            <a:r>
              <a:rPr lang="en-US" sz="2000" dirty="0" smtClean="0"/>
              <a:t>(StudentEntity.</a:t>
            </a:r>
            <a:r>
              <a:rPr lang="en-US" sz="2000" b="1" dirty="0" smtClean="0"/>
              <a:t>class</a:t>
            </a:r>
            <a:r>
              <a:rPr lang="en-US" sz="2000" dirty="0" smtClean="0"/>
              <a:t>,101);  </a:t>
            </a:r>
          </a:p>
          <a:p>
            <a:pPr>
              <a:spcBef>
                <a:spcPts val="0"/>
              </a:spcBef>
              <a:buNone/>
            </a:pPr>
            <a:r>
              <a:rPr lang="en-US" sz="2000" dirty="0" smtClean="0"/>
              <a:t>          </a:t>
            </a:r>
          </a:p>
          <a:p>
            <a:pPr>
              <a:buNone/>
            </a:pPr>
            <a:r>
              <a:rPr lang="en-US" sz="2000" dirty="0" smtClean="0"/>
              <a:t>        </a:t>
            </a:r>
            <a:r>
              <a:rPr lang="en-US" sz="2000" dirty="0" err="1" smtClean="0"/>
              <a:t>System.out.println</a:t>
            </a:r>
            <a:r>
              <a:rPr lang="en-US" sz="2000" dirty="0" smtClean="0"/>
              <a:t>("Student id = "+</a:t>
            </a:r>
            <a:r>
              <a:rPr lang="en-US" sz="2000" dirty="0" err="1" smtClean="0"/>
              <a:t>s.getS_id</a:t>
            </a:r>
            <a:r>
              <a:rPr lang="en-US" sz="2000" dirty="0" smtClean="0"/>
              <a:t>());  </a:t>
            </a:r>
          </a:p>
          <a:p>
            <a:pPr>
              <a:buNone/>
            </a:pPr>
            <a:r>
              <a:rPr lang="en-US" sz="2000" dirty="0" smtClean="0"/>
              <a:t>        </a:t>
            </a:r>
            <a:r>
              <a:rPr lang="en-US" sz="2000" dirty="0" err="1" smtClean="0"/>
              <a:t>System.out.println</a:t>
            </a:r>
            <a:r>
              <a:rPr lang="en-US" sz="2000" dirty="0" smtClean="0"/>
              <a:t>("Student Name = "+</a:t>
            </a:r>
            <a:r>
              <a:rPr lang="en-US" sz="2000" dirty="0" err="1" smtClean="0"/>
              <a:t>s.getS_name</a:t>
            </a:r>
            <a:r>
              <a:rPr lang="en-US" sz="2000" dirty="0" smtClean="0"/>
              <a:t>());  </a:t>
            </a:r>
          </a:p>
          <a:p>
            <a:pPr>
              <a:buNone/>
            </a:pPr>
            <a:r>
              <a:rPr lang="en-US" sz="2000" dirty="0" smtClean="0"/>
              <a:t>        </a:t>
            </a:r>
            <a:r>
              <a:rPr lang="en-US" sz="2000" dirty="0" err="1" smtClean="0"/>
              <a:t>System.out.println</a:t>
            </a:r>
            <a:r>
              <a:rPr lang="en-US" sz="2000" dirty="0" smtClean="0"/>
              <a:t>("Student Age = "+</a:t>
            </a:r>
            <a:r>
              <a:rPr lang="en-US" sz="2000" dirty="0" err="1" smtClean="0"/>
              <a:t>s.getS_age</a:t>
            </a:r>
            <a:r>
              <a:rPr lang="en-US" sz="2000" dirty="0" smtClean="0"/>
              <a:t>());  </a:t>
            </a:r>
          </a:p>
          <a:p>
            <a:pPr>
              <a:buNone/>
            </a:pPr>
            <a:r>
              <a:rPr lang="en-US" sz="2000" dirty="0" smtClean="0"/>
              <a:t>        }  </a:t>
            </a:r>
          </a:p>
          <a:p>
            <a:pPr>
              <a:buNone/>
            </a:pPr>
            <a:r>
              <a:rPr lang="en-US" sz="2000" dirty="0" smtClean="0"/>
              <a:t>}  </a:t>
            </a:r>
          </a:p>
          <a:p>
            <a:pPr>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126</a:t>
            </a:fld>
            <a:endParaRPr lang="en-US"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b="1" dirty="0" smtClean="0"/>
              <a:t>Output</a:t>
            </a: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127</a:t>
            </a:fld>
            <a:endParaRPr lang="en-US" altLang="en-US"/>
          </a:p>
        </p:txBody>
      </p:sp>
      <p:pic>
        <p:nvPicPr>
          <p:cNvPr id="7" name="Picture 6" descr="JPA Finding an entity"/>
          <p:cNvPicPr/>
          <p:nvPr/>
        </p:nvPicPr>
        <p:blipFill>
          <a:blip r:embed="rId2"/>
          <a:srcRect/>
          <a:stretch>
            <a:fillRect/>
          </a:stretch>
        </p:blipFill>
        <p:spPr bwMode="auto">
          <a:xfrm>
            <a:off x="4289107" y="2620010"/>
            <a:ext cx="3613785" cy="1617980"/>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an Entity</a:t>
            </a:r>
            <a:endParaRPr lang="en-US" dirty="0"/>
          </a:p>
        </p:txBody>
      </p:sp>
      <p:sp>
        <p:nvSpPr>
          <p:cNvPr id="3" name="Content Placeholder 2"/>
          <p:cNvSpPr>
            <a:spLocks noGrp="1"/>
          </p:cNvSpPr>
          <p:nvPr>
            <p:ph idx="1"/>
          </p:nvPr>
        </p:nvSpPr>
        <p:spPr/>
        <p:txBody>
          <a:bodyPr/>
          <a:lstStyle/>
          <a:p>
            <a:r>
              <a:rPr lang="en-GB" dirty="0" smtClean="0"/>
              <a:t>JPA allows us to change the records in database by updating an entity.</a:t>
            </a:r>
          </a:p>
          <a:p>
            <a:r>
              <a:rPr lang="en-GB" dirty="0" smtClean="0"/>
              <a:t>JPA Entity Update Example</a:t>
            </a:r>
          </a:p>
          <a:p>
            <a:r>
              <a:rPr lang="en-GB" dirty="0" smtClean="0"/>
              <a:t>Here, we will update the age of a student on the basis of primary key.</a:t>
            </a:r>
          </a:p>
          <a:p>
            <a:r>
              <a:rPr lang="en-GB" dirty="0" smtClean="0"/>
              <a:t>This example contains the following steps: -</a:t>
            </a:r>
          </a:p>
          <a:p>
            <a:r>
              <a:rPr lang="en-GB" dirty="0" smtClean="0"/>
              <a:t>Create an entity class named as StudentEntity.java under </a:t>
            </a:r>
            <a:r>
              <a:rPr lang="en-GB" dirty="0" err="1" smtClean="0"/>
              <a:t>com.javatpoint.jpa.student</a:t>
            </a:r>
            <a:r>
              <a:rPr lang="en-GB" dirty="0" smtClean="0"/>
              <a:t> package that contains attributes </a:t>
            </a:r>
            <a:r>
              <a:rPr lang="en-GB" dirty="0" err="1" smtClean="0"/>
              <a:t>s_id</a:t>
            </a:r>
            <a:r>
              <a:rPr lang="en-GB" dirty="0" smtClean="0"/>
              <a:t>, </a:t>
            </a:r>
            <a:r>
              <a:rPr lang="en-GB" dirty="0" err="1" smtClean="0"/>
              <a:t>s_name</a:t>
            </a:r>
            <a:r>
              <a:rPr lang="en-GB" dirty="0" smtClean="0"/>
              <a:t> and </a:t>
            </a:r>
            <a:r>
              <a:rPr lang="en-GB" dirty="0" err="1" smtClean="0"/>
              <a:t>s_age</a:t>
            </a:r>
            <a:r>
              <a:rPr lang="en-GB" dirty="0" smtClean="0"/>
              <a:t>.</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128</a:t>
            </a:fld>
            <a:endParaRPr lang="en-US"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t>
            </a:r>
            <a:r>
              <a:rPr lang="en-US" b="1" dirty="0" smtClean="0"/>
              <a:t>StudentEntity.java</a:t>
            </a:r>
            <a:r>
              <a:rPr lang="en-US" dirty="0" smtClean="0"/>
              <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pPr>
            <a:r>
              <a:rPr lang="en-US" sz="2000" b="1" dirty="0" smtClean="0"/>
              <a:t> </a:t>
            </a:r>
            <a:r>
              <a:rPr lang="en-GB" dirty="0" smtClean="0"/>
              <a:t>Create an entity class named as StudentEntity.java under </a:t>
            </a:r>
            <a:r>
              <a:rPr lang="en-GB" dirty="0" err="1" smtClean="0"/>
              <a:t>com.javatpoint.jpa.student</a:t>
            </a:r>
            <a:r>
              <a:rPr lang="en-GB" dirty="0" smtClean="0"/>
              <a:t> package that contains attributes </a:t>
            </a:r>
            <a:r>
              <a:rPr lang="en-GB" dirty="0" err="1" smtClean="0"/>
              <a:t>s_id</a:t>
            </a:r>
            <a:r>
              <a:rPr lang="en-GB" dirty="0" smtClean="0"/>
              <a:t>, </a:t>
            </a:r>
            <a:r>
              <a:rPr lang="en-GB" dirty="0" err="1" smtClean="0"/>
              <a:t>s_name</a:t>
            </a:r>
            <a:r>
              <a:rPr lang="en-GB" dirty="0" smtClean="0"/>
              <a:t> and </a:t>
            </a:r>
            <a:r>
              <a:rPr lang="en-GB" dirty="0" err="1" smtClean="0"/>
              <a:t>s_age</a:t>
            </a:r>
            <a:r>
              <a:rPr lang="en-GB" dirty="0" smtClean="0"/>
              <a:t>.</a:t>
            </a:r>
          </a:p>
          <a:p>
            <a:pPr>
              <a:spcBef>
                <a:spcPts val="0"/>
              </a:spcBef>
              <a:buNone/>
            </a:pPr>
            <a:r>
              <a:rPr lang="en-US" sz="2000" b="1" dirty="0" smtClean="0"/>
              <a:t>package</a:t>
            </a:r>
            <a:r>
              <a:rPr lang="en-US" sz="2000" dirty="0" smtClean="0"/>
              <a:t> </a:t>
            </a:r>
            <a:r>
              <a:rPr lang="en-US" sz="2000" dirty="0" err="1" smtClean="0"/>
              <a:t>com.javatpoint.jpa.student</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@Entity  </a:t>
            </a:r>
          </a:p>
          <a:p>
            <a:pPr>
              <a:spcBef>
                <a:spcPts val="0"/>
              </a:spcBef>
              <a:buNone/>
            </a:pPr>
            <a:r>
              <a:rPr lang="en-US" sz="2000" dirty="0" smtClean="0"/>
              <a:t>@Table(name="student")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StudentEntity</a:t>
            </a:r>
            <a:r>
              <a:rPr lang="en-US" sz="2000" dirty="0" smtClean="0"/>
              <a:t> {  </a:t>
            </a:r>
          </a:p>
          <a:p>
            <a:pPr>
              <a:spcBef>
                <a:spcPts val="0"/>
              </a:spcBef>
              <a:buNone/>
            </a:pPr>
            <a:r>
              <a:rPr lang="en-US" sz="2000" dirty="0" smtClean="0"/>
              <a:t>  </a:t>
            </a:r>
          </a:p>
          <a:p>
            <a:pPr>
              <a:spcBef>
                <a:spcPts val="0"/>
              </a:spcBef>
              <a:buNone/>
            </a:pPr>
            <a:r>
              <a:rPr lang="en-US" sz="2000" dirty="0" smtClean="0"/>
              <a:t>    @Id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s_id</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s_name</a:t>
            </a: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s_age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dirty="0" err="1" smtClean="0"/>
              <a:t>StudentEntity</a:t>
            </a:r>
            <a:r>
              <a:rPr lang="en-US" sz="2000" dirty="0" smtClean="0"/>
              <a:t>(</a:t>
            </a:r>
            <a:r>
              <a:rPr lang="en-US" sz="2000" b="1" dirty="0" err="1" smtClean="0"/>
              <a:t>int</a:t>
            </a:r>
            <a:r>
              <a:rPr lang="en-US" sz="2000" dirty="0" smtClean="0"/>
              <a:t> </a:t>
            </a:r>
            <a:r>
              <a:rPr lang="en-US" sz="2000" dirty="0" err="1" smtClean="0"/>
              <a:t>s_id</a:t>
            </a:r>
            <a:r>
              <a:rPr lang="en-US" sz="2000" dirty="0" smtClean="0"/>
              <a:t>, String </a:t>
            </a:r>
            <a:r>
              <a:rPr lang="en-US" sz="2000" dirty="0" err="1" smtClean="0"/>
              <a:t>s_name</a:t>
            </a:r>
            <a:r>
              <a:rPr lang="en-US" sz="2000" dirty="0" smtClean="0"/>
              <a:t>, </a:t>
            </a:r>
            <a:r>
              <a:rPr lang="en-US" sz="2000" b="1" dirty="0" err="1" smtClean="0"/>
              <a:t>int</a:t>
            </a:r>
            <a:r>
              <a:rPr lang="en-US" sz="2000" dirty="0" smtClean="0"/>
              <a:t> </a:t>
            </a:r>
            <a:r>
              <a:rPr lang="en-US" sz="2000" dirty="0" err="1" smtClean="0"/>
              <a:t>s_age</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a:t>
            </a:r>
            <a:r>
              <a:rPr lang="en-US" sz="2000" b="1" dirty="0" err="1" smtClean="0"/>
              <a:t>this</a:t>
            </a:r>
            <a:r>
              <a:rPr lang="en-US" sz="2000" dirty="0" err="1" smtClean="0"/>
              <a:t>.s_age</a:t>
            </a:r>
            <a:r>
              <a:rPr lang="en-US" sz="2000" dirty="0" smtClean="0"/>
              <a:t> =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dirty="0" err="1" smtClean="0"/>
              <a:t>StudentEntity</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setS_id</a:t>
            </a:r>
            <a:r>
              <a:rPr lang="en-US" sz="2000" dirty="0" smtClean="0"/>
              <a:t>(</a:t>
            </a:r>
            <a:r>
              <a:rPr lang="en-US" sz="2000" b="1" dirty="0" err="1" smtClean="0"/>
              <a:t>int</a:t>
            </a:r>
            <a:r>
              <a:rPr lang="en-US" sz="2000" dirty="0" smtClean="0"/>
              <a:t> </a:t>
            </a:r>
            <a:r>
              <a:rPr lang="en-US" sz="2000" dirty="0" err="1" smtClean="0"/>
              <a:t>s_id</a:t>
            </a:r>
            <a:r>
              <a:rPr lang="en-US" sz="2000" dirty="0" smtClean="0"/>
              <a:t>) {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String </a:t>
            </a:r>
            <a:r>
              <a:rPr lang="en-US" sz="2000" dirty="0" err="1" smtClean="0"/>
              <a:t>getS_name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setS_name</a:t>
            </a:r>
            <a:r>
              <a:rPr lang="en-US" sz="2000" dirty="0" smtClean="0"/>
              <a:t>(String </a:t>
            </a:r>
            <a:r>
              <a:rPr lang="en-US" sz="2000" dirty="0" err="1" smtClean="0"/>
              <a:t>s_name</a:t>
            </a:r>
            <a:r>
              <a:rPr lang="en-US" sz="2000" dirty="0" smtClean="0"/>
              <a:t>) {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getS_age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setS_age</a:t>
            </a:r>
            <a:r>
              <a:rPr lang="en-US" sz="2000" dirty="0" smtClean="0"/>
              <a:t>(</a:t>
            </a:r>
            <a:r>
              <a:rPr lang="en-US" sz="2000" b="1" dirty="0" err="1" smtClean="0"/>
              <a:t>int</a:t>
            </a:r>
            <a:r>
              <a:rPr lang="en-US" sz="2000" dirty="0" smtClean="0"/>
              <a:t> </a:t>
            </a:r>
            <a:r>
              <a:rPr lang="en-US" sz="2000" dirty="0" err="1" smtClean="0"/>
              <a:t>s_age</a:t>
            </a:r>
            <a:r>
              <a:rPr lang="en-US" sz="2000" dirty="0" smtClean="0"/>
              <a:t>) {  </a:t>
            </a:r>
          </a:p>
          <a:p>
            <a:pPr>
              <a:spcBef>
                <a:spcPts val="0"/>
              </a:spcBef>
              <a:buNone/>
            </a:pPr>
            <a:r>
              <a:rPr lang="en-US" sz="2000" dirty="0" smtClean="0"/>
              <a:t>        </a:t>
            </a:r>
            <a:r>
              <a:rPr lang="en-US" sz="2000" b="1" dirty="0" err="1" smtClean="0"/>
              <a:t>this</a:t>
            </a:r>
            <a:r>
              <a:rPr lang="en-US" sz="2000" dirty="0" err="1" smtClean="0"/>
              <a:t>.s_age</a:t>
            </a:r>
            <a:r>
              <a:rPr lang="en-US" sz="2000" dirty="0" smtClean="0"/>
              <a:t> =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GB" sz="2000" dirty="0" smtClean="0"/>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129</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IN" dirty="0" smtClean="0"/>
              <a:t>Mapping file</a:t>
            </a: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The mapping file for the Employee class:</a:t>
            </a:r>
          </a:p>
          <a:p>
            <a:r>
              <a:rPr lang="en-GB" u="sng" dirty="0" err="1" smtClean="0"/>
              <a:t>employee.hbm.xml</a:t>
            </a:r>
            <a:endParaRPr lang="en-GB" u="sng" dirty="0" smtClean="0"/>
          </a:p>
          <a:p>
            <a:pPr>
              <a:spcBef>
                <a:spcPts val="0"/>
              </a:spcBef>
              <a:buNone/>
            </a:pPr>
            <a:r>
              <a:rPr lang="en-GB" dirty="0" smtClean="0"/>
              <a:t>&lt;?xml version='1.0' encoding='UTF-8'?&gt;  </a:t>
            </a:r>
          </a:p>
          <a:p>
            <a:pPr>
              <a:spcBef>
                <a:spcPts val="0"/>
              </a:spcBef>
              <a:buNone/>
            </a:pPr>
            <a:r>
              <a:rPr lang="en-GB" dirty="0" smtClean="0"/>
              <a:t>&lt;!DOCTYPE hibernate-mapping PUBLIC  </a:t>
            </a:r>
          </a:p>
          <a:p>
            <a:pPr>
              <a:spcBef>
                <a:spcPts val="0"/>
              </a:spcBef>
              <a:buNone/>
            </a:pPr>
            <a:r>
              <a:rPr lang="en-GB" dirty="0" smtClean="0"/>
              <a:t> "-//Hibernate/Hibernate Mapping DTD 5.3//EN"  </a:t>
            </a:r>
          </a:p>
          <a:p>
            <a:pPr>
              <a:spcBef>
                <a:spcPts val="0"/>
              </a:spcBef>
              <a:buNone/>
            </a:pPr>
            <a:r>
              <a:rPr lang="en-GB" dirty="0" smtClean="0"/>
              <a:t> "http://hibernate.sourceforge.net/hibernate-mapping-5.3.dtd"&gt;  </a:t>
            </a:r>
          </a:p>
          <a:p>
            <a:pPr>
              <a:spcBef>
                <a:spcPts val="0"/>
              </a:spcBef>
              <a:buNone/>
            </a:pPr>
            <a:r>
              <a:rPr lang="en-GB" dirty="0" smtClean="0"/>
              <a:t>  </a:t>
            </a:r>
          </a:p>
          <a:p>
            <a:pPr>
              <a:spcBef>
                <a:spcPts val="0"/>
              </a:spcBef>
              <a:buNone/>
            </a:pPr>
            <a:r>
              <a:rPr lang="en-GB" dirty="0" smtClean="0"/>
              <a:t> &lt;hibernate-mapping&gt;  </a:t>
            </a:r>
          </a:p>
          <a:p>
            <a:pPr>
              <a:spcBef>
                <a:spcPts val="0"/>
              </a:spcBef>
              <a:buNone/>
            </a:pPr>
            <a:r>
              <a:rPr lang="en-GB" dirty="0" smtClean="0"/>
              <a:t>  &lt;</a:t>
            </a:r>
            <a:r>
              <a:rPr lang="en-GB" b="1" dirty="0" smtClean="0"/>
              <a:t>class</a:t>
            </a:r>
            <a:r>
              <a:rPr lang="en-GB" dirty="0" smtClean="0"/>
              <a:t> name="</a:t>
            </a:r>
            <a:r>
              <a:rPr lang="en-GB" dirty="0" err="1" smtClean="0"/>
              <a:t>com.javatpoint.mypackage.Employee</a:t>
            </a:r>
            <a:r>
              <a:rPr lang="en-GB" dirty="0" smtClean="0"/>
              <a:t>" table="emp1000"&gt;  </a:t>
            </a:r>
          </a:p>
          <a:p>
            <a:pPr>
              <a:spcBef>
                <a:spcPts val="0"/>
              </a:spcBef>
              <a:buNone/>
            </a:pPr>
            <a:r>
              <a:rPr lang="en-GB" dirty="0" smtClean="0"/>
              <a:t>    &lt;id name="id"&gt;  </a:t>
            </a:r>
          </a:p>
          <a:p>
            <a:pPr>
              <a:spcBef>
                <a:spcPts val="0"/>
              </a:spcBef>
              <a:buNone/>
            </a:pPr>
            <a:r>
              <a:rPr lang="en-GB" dirty="0" smtClean="0"/>
              <a:t>     &lt;generator </a:t>
            </a:r>
            <a:r>
              <a:rPr lang="en-GB" b="1" dirty="0" smtClean="0"/>
              <a:t>class</a:t>
            </a:r>
            <a:r>
              <a:rPr lang="en-GB" dirty="0" smtClean="0"/>
              <a:t>="assigned"&gt;&lt;/generator&gt;  </a:t>
            </a:r>
          </a:p>
          <a:p>
            <a:pPr>
              <a:spcBef>
                <a:spcPts val="0"/>
              </a:spcBef>
              <a:buNone/>
            </a:pPr>
            <a:r>
              <a:rPr lang="en-GB" dirty="0" smtClean="0"/>
              <a:t>    &lt;/id&gt;  </a:t>
            </a:r>
          </a:p>
          <a:p>
            <a:pPr>
              <a:spcBef>
                <a:spcPts val="0"/>
              </a:spcBef>
              <a:buNone/>
            </a:pPr>
            <a:r>
              <a:rPr lang="en-GB" dirty="0" smtClean="0"/>
              <a:t>            </a:t>
            </a:r>
          </a:p>
          <a:p>
            <a:pPr>
              <a:spcBef>
                <a:spcPts val="0"/>
              </a:spcBef>
              <a:buNone/>
            </a:pPr>
            <a:r>
              <a:rPr lang="en-GB" dirty="0" smtClean="0"/>
              <a:t>    &lt;property name="</a:t>
            </a:r>
            <a:r>
              <a:rPr lang="en-GB" dirty="0" err="1" smtClean="0"/>
              <a:t>firstName</a:t>
            </a:r>
            <a:r>
              <a:rPr lang="en-GB" dirty="0" smtClean="0"/>
              <a:t>"&gt;&lt;/property&gt;  </a:t>
            </a:r>
          </a:p>
          <a:p>
            <a:pPr>
              <a:spcBef>
                <a:spcPts val="0"/>
              </a:spcBef>
              <a:buNone/>
            </a:pPr>
            <a:r>
              <a:rPr lang="en-GB" dirty="0" smtClean="0"/>
              <a:t>    &lt;property name="</a:t>
            </a:r>
            <a:r>
              <a:rPr lang="en-GB" dirty="0" err="1" smtClean="0"/>
              <a:t>lastName</a:t>
            </a:r>
            <a:r>
              <a:rPr lang="en-GB" dirty="0" smtClean="0"/>
              <a:t>"&gt;&lt;/property&gt;  </a:t>
            </a:r>
          </a:p>
          <a:p>
            <a:pPr>
              <a:spcBef>
                <a:spcPts val="0"/>
              </a:spcBef>
              <a:buNone/>
            </a:pPr>
            <a:r>
              <a:rPr lang="en-GB" dirty="0" smtClean="0"/>
              <a:t>            </a:t>
            </a:r>
          </a:p>
          <a:p>
            <a:pPr>
              <a:spcBef>
                <a:spcPts val="0"/>
              </a:spcBef>
              <a:buNone/>
            </a:pPr>
            <a:r>
              <a:rPr lang="en-GB" dirty="0" smtClean="0"/>
              <a:t>  &lt;/</a:t>
            </a:r>
            <a:r>
              <a:rPr lang="en-GB" b="1" dirty="0" smtClean="0"/>
              <a:t>class</a:t>
            </a:r>
            <a:r>
              <a:rPr lang="en-GB" dirty="0" smtClean="0"/>
              <a:t>&gt;  </a:t>
            </a:r>
          </a:p>
          <a:p>
            <a:pPr>
              <a:spcBef>
                <a:spcPts val="0"/>
              </a:spcBef>
              <a:buNone/>
            </a:pPr>
            <a:r>
              <a:rPr lang="en-GB" dirty="0" smtClean="0"/>
              <a:t>            </a:t>
            </a:r>
          </a:p>
          <a:p>
            <a:pPr>
              <a:spcBef>
                <a:spcPts val="0"/>
              </a:spcBef>
              <a:buNone/>
            </a:pPr>
            <a:r>
              <a:rPr lang="en-GB" dirty="0" smtClean="0"/>
              <a:t> &lt;/hibernate-mapping&gt;  </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a:t>
            </a:fld>
            <a:endParaRPr lang="en-US"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Persistence.xml</a:t>
            </a:r>
            <a:endParaRPr lang="en-US" dirty="0"/>
          </a:p>
        </p:txBody>
      </p:sp>
      <p:sp>
        <p:nvSpPr>
          <p:cNvPr id="3" name="Content Placeholder 2"/>
          <p:cNvSpPr>
            <a:spLocks noGrp="1"/>
          </p:cNvSpPr>
          <p:nvPr>
            <p:ph idx="1"/>
          </p:nvPr>
        </p:nvSpPr>
        <p:spPr/>
        <p:txBody>
          <a:bodyPr/>
          <a:lstStyle/>
          <a:p>
            <a:r>
              <a:rPr lang="en-GB" dirty="0" smtClean="0"/>
              <a:t> Now, map the entity class and other databases </a:t>
            </a:r>
            <a:r>
              <a:rPr lang="en-GB" dirty="0" err="1" smtClean="0"/>
              <a:t>confiuguration</a:t>
            </a:r>
            <a:r>
              <a:rPr lang="en-GB" dirty="0" smtClean="0"/>
              <a:t> in Persistence.xml file.</a:t>
            </a:r>
          </a:p>
          <a:p>
            <a:pPr>
              <a:spcBef>
                <a:spcPts val="0"/>
              </a:spcBef>
              <a:buNone/>
            </a:pPr>
            <a:r>
              <a:rPr lang="en-US" sz="2000" dirty="0" smtClean="0"/>
              <a:t>&lt;persistence&gt;  </a:t>
            </a:r>
          </a:p>
          <a:p>
            <a:pPr>
              <a:spcBef>
                <a:spcPts val="0"/>
              </a:spcBef>
              <a:buNone/>
            </a:pPr>
            <a:r>
              <a:rPr lang="en-US" sz="2000" dirty="0" smtClean="0"/>
              <a:t>&lt;persistence-unit name="</a:t>
            </a:r>
            <a:r>
              <a:rPr lang="en-US" sz="2000" dirty="0" err="1" smtClean="0"/>
              <a:t>Student_details</a:t>
            </a:r>
            <a:r>
              <a:rPr lang="en-US" sz="2000" dirty="0" smtClean="0"/>
              <a:t>"&gt;  </a:t>
            </a:r>
          </a:p>
          <a:p>
            <a:pPr>
              <a:spcBef>
                <a:spcPts val="0"/>
              </a:spcBef>
              <a:buNone/>
            </a:pPr>
            <a:r>
              <a:rPr lang="en-US" sz="2000" dirty="0" smtClean="0"/>
              <a: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com.javatpoint.jpa.student.StudentEntity</a:t>
            </a:r>
            <a:r>
              <a:rPr lang="en-US" sz="2000" dirty="0" smtClean="0"/>
              <a:t>&lt;/</a:t>
            </a:r>
            <a:r>
              <a:rPr lang="en-US" sz="2000" b="1" dirty="0" smtClean="0"/>
              <a:t>class</a:t>
            </a:r>
            <a:r>
              <a:rPr lang="en-US" sz="2000" dirty="0" smtClean="0"/>
              <a:t>&gt;  </a:t>
            </a:r>
          </a:p>
          <a:p>
            <a:pPr>
              <a:spcBef>
                <a:spcPts val="0"/>
              </a:spcBef>
              <a:buNone/>
            </a:pPr>
            <a:r>
              <a:rPr lang="en-US" sz="2000" dirty="0" smtClean="0"/>
              <a:t>  </a:t>
            </a:r>
          </a:p>
          <a:p>
            <a:pPr>
              <a:spcBef>
                <a:spcPts val="0"/>
              </a:spcBef>
              <a:buNone/>
            </a:pPr>
            <a:r>
              <a:rPr lang="en-US" sz="2000" dirty="0" smtClean="0"/>
              <a:t>&lt;properties&gt;  </a:t>
            </a:r>
          </a:p>
          <a:p>
            <a:pPr>
              <a:spcBef>
                <a:spcPts val="0"/>
              </a:spcBef>
              <a:buNone/>
            </a:pPr>
            <a:r>
              <a:rPr lang="en-US" sz="2000" dirty="0" smtClean="0"/>
              <a:t>&lt;property name="</a:t>
            </a:r>
            <a:r>
              <a:rPr lang="en-US" sz="2000" dirty="0" err="1" smtClean="0"/>
              <a:t>javax.persistence.jdbc.driver</a:t>
            </a:r>
            <a:r>
              <a:rPr lang="en-US" sz="2000" dirty="0" smtClean="0"/>
              <a:t>" value="</a:t>
            </a:r>
            <a:r>
              <a:rPr lang="en-US" sz="2000" dirty="0" err="1" smtClean="0"/>
              <a:t>com.mysql.jdbc.Driver</a:t>
            </a:r>
            <a:r>
              <a:rPr lang="en-US" sz="2000" dirty="0" smtClean="0"/>
              <a:t>"/&gt;  </a:t>
            </a:r>
          </a:p>
          <a:p>
            <a:pPr>
              <a:spcBef>
                <a:spcPts val="0"/>
              </a:spcBef>
              <a:buNone/>
            </a:pPr>
            <a:r>
              <a:rPr lang="en-US" sz="2000" dirty="0" smtClean="0"/>
              <a:t>&lt;property name="</a:t>
            </a:r>
            <a:r>
              <a:rPr lang="en-US" sz="2000" dirty="0" err="1" smtClean="0"/>
              <a:t>javax.persistence.jdbc.url</a:t>
            </a:r>
            <a:r>
              <a:rPr lang="en-US" sz="2000" dirty="0" smtClean="0"/>
              <a:t>" value="</a:t>
            </a:r>
            <a:r>
              <a:rPr lang="en-US" sz="2000" dirty="0" err="1" smtClean="0"/>
              <a:t>jdbc:mysql</a:t>
            </a:r>
            <a:r>
              <a:rPr lang="en-US" sz="2000" dirty="0" smtClean="0"/>
              <a:t>://localhost:3306/</a:t>
            </a:r>
            <a:r>
              <a:rPr lang="en-US" sz="2000" dirty="0" err="1" smtClean="0"/>
              <a:t>studentdata</a:t>
            </a:r>
            <a:r>
              <a:rPr lang="en-US" sz="2000" dirty="0" smtClean="0"/>
              <a:t>"/&gt;  </a:t>
            </a:r>
          </a:p>
          <a:p>
            <a:pPr>
              <a:spcBef>
                <a:spcPts val="0"/>
              </a:spcBef>
              <a:buNone/>
            </a:pPr>
            <a:r>
              <a:rPr lang="en-US" sz="2000" dirty="0" smtClean="0"/>
              <a:t>&lt;property name="</a:t>
            </a:r>
            <a:r>
              <a:rPr lang="en-US" sz="2000" dirty="0" err="1" smtClean="0"/>
              <a:t>javax.persistence.jdbc.user</a:t>
            </a:r>
            <a:r>
              <a:rPr lang="en-US" sz="2000" dirty="0" smtClean="0"/>
              <a:t>" value="root"/&gt;  </a:t>
            </a:r>
          </a:p>
          <a:p>
            <a:pPr>
              <a:spcBef>
                <a:spcPts val="0"/>
              </a:spcBef>
              <a:buNone/>
            </a:pPr>
            <a:r>
              <a:rPr lang="en-US" sz="2000" dirty="0" smtClean="0"/>
              <a:t>&lt;property name="</a:t>
            </a:r>
            <a:r>
              <a:rPr lang="en-US" sz="2000" dirty="0" err="1" smtClean="0"/>
              <a:t>javax.persistence.jdbc.password</a:t>
            </a:r>
            <a:r>
              <a:rPr lang="en-US" sz="2000" dirty="0" smtClean="0"/>
              <a:t>" value=""/&gt;  </a:t>
            </a:r>
          </a:p>
          <a:p>
            <a:pPr>
              <a:spcBef>
                <a:spcPts val="0"/>
              </a:spcBef>
              <a:buNone/>
            </a:pPr>
            <a:r>
              <a:rPr lang="en-US" sz="2000" dirty="0" smtClean="0"/>
              <a:t>&lt;property name="</a:t>
            </a:r>
            <a:r>
              <a:rPr lang="en-US" sz="2000" dirty="0" err="1" smtClean="0"/>
              <a:t>eclipselink.logging.level</a:t>
            </a:r>
            <a:r>
              <a:rPr lang="en-US" sz="2000" dirty="0" smtClean="0"/>
              <a:t>" value="SEVERE"/&gt;  </a:t>
            </a:r>
          </a:p>
          <a:p>
            <a:pPr>
              <a:spcBef>
                <a:spcPts val="0"/>
              </a:spcBef>
              <a:buNone/>
            </a:pPr>
            <a:r>
              <a:rPr lang="en-US" sz="2000" dirty="0" smtClean="0"/>
              <a:t>&lt;property name="</a:t>
            </a:r>
            <a:r>
              <a:rPr lang="en-US" sz="2000" dirty="0" err="1" smtClean="0"/>
              <a:t>eclipselink.ddl</a:t>
            </a:r>
            <a:r>
              <a:rPr lang="en-US" sz="2000" dirty="0" smtClean="0"/>
              <a:t>-generation" value="create-or-extend-tables"/&gt;  </a:t>
            </a:r>
          </a:p>
          <a:p>
            <a:pPr>
              <a:spcBef>
                <a:spcPts val="0"/>
              </a:spcBef>
              <a:buNone/>
            </a:pPr>
            <a:r>
              <a:rPr lang="en-US" sz="2000" dirty="0" smtClean="0"/>
              <a:t>&lt;/properties&gt;  </a:t>
            </a:r>
          </a:p>
          <a:p>
            <a:pPr>
              <a:spcBef>
                <a:spcPts val="0"/>
              </a:spcBef>
              <a:buNone/>
            </a:pPr>
            <a:r>
              <a:rPr lang="en-US" sz="2000" dirty="0" smtClean="0"/>
              <a:t>  </a:t>
            </a:r>
          </a:p>
          <a:p>
            <a:pPr>
              <a:spcBef>
                <a:spcPts val="0"/>
              </a:spcBef>
              <a:buNone/>
            </a:pPr>
            <a:r>
              <a:rPr lang="en-US" sz="2000" dirty="0" smtClean="0"/>
              <a:t>    &lt;/persistence-unit&gt;  </a:t>
            </a:r>
          </a:p>
          <a:p>
            <a:pPr>
              <a:spcBef>
                <a:spcPts val="0"/>
              </a:spcBef>
              <a:buNone/>
            </a:pPr>
            <a:r>
              <a:rPr lang="en-US" sz="2000" dirty="0" smtClean="0"/>
              <a:t>&lt;/persistence&gt;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130</a:t>
            </a:fld>
            <a:endParaRPr lang="en-US"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b="1" dirty="0" smtClean="0"/>
              <a:t>UpdateStudent.java</a:t>
            </a: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131</a:t>
            </a:fld>
            <a:endParaRPr lang="en-US" altLang="en-US"/>
          </a:p>
        </p:txBody>
      </p:sp>
      <p:sp>
        <p:nvSpPr>
          <p:cNvPr id="6" name="Content Placeholder 5"/>
          <p:cNvSpPr>
            <a:spLocks noGrp="1"/>
          </p:cNvSpPr>
          <p:nvPr>
            <p:ph idx="1"/>
          </p:nvPr>
        </p:nvSpPr>
        <p:spPr/>
        <p:txBody>
          <a:bodyPr/>
          <a:lstStyle/>
          <a:p>
            <a:r>
              <a:rPr lang="en-GB" dirty="0" smtClean="0"/>
              <a:t>Create a persistence class named as UpdateStudent.java under </a:t>
            </a:r>
            <a:r>
              <a:rPr lang="en-GB" dirty="0" err="1" smtClean="0"/>
              <a:t>com.javatpoint.jpa.update</a:t>
            </a:r>
            <a:r>
              <a:rPr lang="en-GB" dirty="0" smtClean="0"/>
              <a:t> package to persist the entity object with data.</a:t>
            </a:r>
          </a:p>
          <a:p>
            <a:pPr>
              <a:spcBef>
                <a:spcPts val="0"/>
              </a:spcBef>
              <a:buNone/>
            </a:pPr>
            <a:r>
              <a:rPr lang="en-US" sz="2000" b="1" dirty="0" smtClean="0"/>
              <a:t>package</a:t>
            </a:r>
            <a:r>
              <a:rPr lang="en-US" sz="2000" dirty="0" smtClean="0"/>
              <a:t> </a:t>
            </a:r>
            <a:r>
              <a:rPr lang="en-US" sz="2000" dirty="0" err="1" smtClean="0"/>
              <a:t>com.javatpoint.jpa.update</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com.javatpoint.jpa.student</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UpdateStudent</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a:t>
            </a:r>
            <a:r>
              <a:rPr lang="en-US" sz="2000" dirty="0" err="1" smtClean="0"/>
              <a:t>Persistence.createEntityManagerFactory</a:t>
            </a:r>
            <a:r>
              <a:rPr lang="en-US" sz="2000" dirty="0" smtClean="0"/>
              <a:t>("</a:t>
            </a:r>
            <a:r>
              <a:rPr lang="en-US" sz="2000" dirty="0" err="1" smtClean="0"/>
              <a:t>Student_details</a:t>
            </a:r>
            <a:r>
              <a:rPr lang="en-US" sz="2000" dirty="0" smtClean="0"/>
              <a:t>");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a:t>
            </a:r>
            <a:r>
              <a:rPr lang="en-US" sz="2000" dirty="0" err="1" smtClean="0"/>
              <a:t>emf.createEntityManager</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StudentEntity</a:t>
            </a:r>
            <a:r>
              <a:rPr lang="en-US" sz="2000" dirty="0" smtClean="0"/>
              <a:t> s=</a:t>
            </a:r>
            <a:r>
              <a:rPr lang="en-US" sz="2000" dirty="0" err="1" smtClean="0"/>
              <a:t>em.find</a:t>
            </a:r>
            <a:r>
              <a:rPr lang="en-US" sz="2000" dirty="0" smtClean="0"/>
              <a:t>(StudentEntity.</a:t>
            </a:r>
            <a:r>
              <a:rPr lang="en-US" sz="2000" b="1" dirty="0" smtClean="0"/>
              <a:t>class</a:t>
            </a:r>
            <a:r>
              <a:rPr lang="en-US" sz="2000" dirty="0" smtClean="0"/>
              <a:t>,102);  </a:t>
            </a:r>
          </a:p>
          <a:p>
            <a:pPr>
              <a:spcBef>
                <a:spcPts val="0"/>
              </a:spcBef>
              <a:buNone/>
            </a:pPr>
            <a:r>
              <a:rPr lang="en-US" sz="2000" dirty="0" smtClean="0"/>
              <a:t>        </a:t>
            </a:r>
            <a:r>
              <a:rPr lang="en-US" sz="2000" dirty="0" err="1" smtClean="0"/>
              <a:t>System.out.println</a:t>
            </a:r>
            <a:r>
              <a:rPr lang="en-US" sz="2000" dirty="0" smtClean="0"/>
              <a:t>("Before </a:t>
            </a:r>
            <a:r>
              <a:rPr lang="en-US" sz="2000" dirty="0" err="1" smtClean="0"/>
              <a:t>Updation</a:t>
            </a:r>
            <a:r>
              <a:rPr lang="en-US" sz="2000" dirty="0" smtClean="0"/>
              <a:t>");  </a:t>
            </a:r>
          </a:p>
          <a:p>
            <a:pPr>
              <a:spcBef>
                <a:spcPts val="0"/>
              </a:spcBef>
              <a:buNone/>
            </a:pPr>
            <a:r>
              <a:rPr lang="en-US" sz="2000" dirty="0" smtClean="0"/>
              <a:t>        </a:t>
            </a:r>
            <a:r>
              <a:rPr lang="en-US" sz="2000" dirty="0" err="1" smtClean="0"/>
              <a:t>System.out.println</a:t>
            </a:r>
            <a:r>
              <a:rPr lang="en-US" sz="2000" dirty="0" smtClean="0"/>
              <a:t>("Student id = "+</a:t>
            </a:r>
            <a:r>
              <a:rPr lang="en-US" sz="2000" dirty="0" err="1" smtClean="0"/>
              <a:t>s.getS_id</a:t>
            </a:r>
            <a:r>
              <a:rPr lang="en-US" sz="2000" dirty="0" smtClean="0"/>
              <a:t>());  </a:t>
            </a:r>
          </a:p>
          <a:p>
            <a:pPr>
              <a:spcBef>
                <a:spcPts val="0"/>
              </a:spcBef>
              <a:buNone/>
            </a:pPr>
            <a:r>
              <a:rPr lang="en-US" sz="2000" dirty="0" smtClean="0"/>
              <a:t>        </a:t>
            </a:r>
            <a:r>
              <a:rPr lang="en-US" sz="2000" dirty="0" err="1" smtClean="0"/>
              <a:t>System.out.println</a:t>
            </a:r>
            <a:r>
              <a:rPr lang="en-US" sz="2000" dirty="0" smtClean="0"/>
              <a:t>("Student Name = "+</a:t>
            </a:r>
            <a:r>
              <a:rPr lang="en-US" sz="2000" dirty="0" err="1" smtClean="0"/>
              <a:t>s.getS_name</a:t>
            </a:r>
            <a:r>
              <a:rPr lang="en-US" sz="2000" dirty="0" smtClean="0"/>
              <a:t>());  </a:t>
            </a:r>
          </a:p>
          <a:p>
            <a:pPr>
              <a:spcBef>
                <a:spcPts val="0"/>
              </a:spcBef>
              <a:buNone/>
            </a:pPr>
            <a:r>
              <a:rPr lang="en-US" sz="2000" dirty="0" smtClean="0"/>
              <a:t>        </a:t>
            </a:r>
            <a:r>
              <a:rPr lang="en-US" sz="2000" dirty="0" err="1" smtClean="0"/>
              <a:t>System.out.println</a:t>
            </a:r>
            <a:r>
              <a:rPr lang="en-US" sz="2000" dirty="0" smtClean="0"/>
              <a:t>("Student Age = "+</a:t>
            </a:r>
            <a:r>
              <a:rPr lang="en-US" sz="2000" dirty="0" err="1" smtClean="0"/>
              <a:t>s.getS_age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s.setS_age</a:t>
            </a:r>
            <a:r>
              <a:rPr lang="en-US" sz="2000" dirty="0" smtClean="0"/>
              <a:t>(30);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("After </a:t>
            </a:r>
            <a:r>
              <a:rPr lang="en-US" sz="2000" dirty="0" err="1" smtClean="0"/>
              <a:t>Updation</a:t>
            </a:r>
            <a:r>
              <a:rPr lang="en-US" sz="2000" dirty="0" smtClean="0"/>
              <a:t>");  </a:t>
            </a:r>
          </a:p>
          <a:p>
            <a:pPr>
              <a:spcBef>
                <a:spcPts val="0"/>
              </a:spcBef>
              <a:buNone/>
            </a:pPr>
            <a:r>
              <a:rPr lang="en-US" sz="2000" dirty="0" smtClean="0"/>
              <a:t>        </a:t>
            </a:r>
            <a:r>
              <a:rPr lang="en-US" sz="2000" dirty="0" err="1" smtClean="0"/>
              <a:t>System.out.println</a:t>
            </a:r>
            <a:r>
              <a:rPr lang="en-US" sz="2000" dirty="0" smtClean="0"/>
              <a:t>("Student id = "+</a:t>
            </a:r>
            <a:r>
              <a:rPr lang="en-US" sz="2000" dirty="0" err="1" smtClean="0"/>
              <a:t>s.getS_id</a:t>
            </a:r>
            <a:r>
              <a:rPr lang="en-US" sz="2000" dirty="0" smtClean="0"/>
              <a:t>());  </a:t>
            </a:r>
          </a:p>
          <a:p>
            <a:pPr>
              <a:spcBef>
                <a:spcPts val="0"/>
              </a:spcBef>
              <a:buNone/>
            </a:pPr>
            <a:r>
              <a:rPr lang="en-US" sz="2000" dirty="0" smtClean="0"/>
              <a:t>        </a:t>
            </a:r>
            <a:r>
              <a:rPr lang="en-US" sz="2000" dirty="0" err="1" smtClean="0"/>
              <a:t>System.out.println</a:t>
            </a:r>
            <a:r>
              <a:rPr lang="en-US" sz="2000" dirty="0" smtClean="0"/>
              <a:t>("Student Name = "+</a:t>
            </a:r>
            <a:r>
              <a:rPr lang="en-US" sz="2000" dirty="0" err="1" smtClean="0"/>
              <a:t>s.getS_name</a:t>
            </a:r>
            <a:r>
              <a:rPr lang="en-US" sz="2000" dirty="0" smtClean="0"/>
              <a:t>());  </a:t>
            </a:r>
          </a:p>
          <a:p>
            <a:pPr>
              <a:spcBef>
                <a:spcPts val="0"/>
              </a:spcBef>
              <a:buNone/>
            </a:pPr>
            <a:r>
              <a:rPr lang="en-US" sz="2000" dirty="0" smtClean="0"/>
              <a:t>        </a:t>
            </a:r>
            <a:r>
              <a:rPr lang="en-US" sz="2000" dirty="0" err="1" smtClean="0"/>
              <a:t>System.out.println</a:t>
            </a:r>
            <a:r>
              <a:rPr lang="en-US" sz="2000" dirty="0" smtClean="0"/>
              <a:t>("Student Age = "+</a:t>
            </a:r>
            <a:r>
              <a:rPr lang="en-US" sz="2000" dirty="0" err="1" smtClean="0"/>
              <a:t>s.getS_age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132</a:t>
            </a:fld>
            <a:endParaRPr lang="en-US" altLang="en-US"/>
          </a:p>
        </p:txBody>
      </p:sp>
      <p:pic>
        <p:nvPicPr>
          <p:cNvPr id="5" name="Picture 4" descr="JPA Update an Entity"/>
          <p:cNvPicPr/>
          <p:nvPr/>
        </p:nvPicPr>
        <p:blipFill>
          <a:blip r:embed="rId2"/>
          <a:srcRect/>
          <a:stretch>
            <a:fillRect/>
          </a:stretch>
        </p:blipFill>
        <p:spPr bwMode="auto">
          <a:xfrm>
            <a:off x="4205605" y="2448560"/>
            <a:ext cx="3780790" cy="1960880"/>
          </a:xfrm>
          <a:prstGeom prst="rect">
            <a:avLst/>
          </a:prstGeom>
          <a:noFill/>
          <a:ln w="9525">
            <a:noFill/>
            <a:miter lim="800000"/>
            <a:headEnd/>
            <a:tailEnd/>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5049"/>
          </a:xfrm>
        </p:spPr>
        <p:txBody>
          <a:bodyPr/>
          <a:lstStyle/>
          <a:p>
            <a:r>
              <a:rPr lang="en-US" dirty="0" smtClean="0"/>
              <a:t>Deleting an Entity</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133</a:t>
            </a:fld>
            <a:endParaRPr lang="en-US" altLang="en-US"/>
          </a:p>
        </p:txBody>
      </p:sp>
      <p:sp>
        <p:nvSpPr>
          <p:cNvPr id="6" name="Content Placeholder 5"/>
          <p:cNvSpPr>
            <a:spLocks noGrp="1"/>
          </p:cNvSpPr>
          <p:nvPr>
            <p:ph idx="1"/>
          </p:nvPr>
        </p:nvSpPr>
        <p:spPr/>
        <p:txBody>
          <a:bodyPr/>
          <a:lstStyle/>
          <a:p>
            <a:r>
              <a:rPr lang="en-GB" dirty="0" smtClean="0"/>
              <a:t> </a:t>
            </a:r>
          </a:p>
          <a:p>
            <a:r>
              <a:rPr lang="en-GB" dirty="0" smtClean="0"/>
              <a:t>To delete a record from database, </a:t>
            </a:r>
            <a:r>
              <a:rPr lang="en-GB" dirty="0" err="1" smtClean="0"/>
              <a:t>EntityManager</a:t>
            </a:r>
            <a:r>
              <a:rPr lang="en-GB" dirty="0" smtClean="0"/>
              <a:t> interface provides remove() method. The remove() method uses primary key to delete the particular record.</a:t>
            </a:r>
          </a:p>
          <a:p>
            <a:r>
              <a:rPr lang="en-GB" dirty="0" smtClean="0"/>
              <a:t>JPA Entity Delete Example</a:t>
            </a:r>
          </a:p>
          <a:p>
            <a:r>
              <a:rPr lang="en-GB" dirty="0" smtClean="0"/>
              <a:t>Here, we will remove the particular record of the student.</a:t>
            </a:r>
          </a:p>
          <a:p>
            <a:r>
              <a:rPr lang="en-GB" dirty="0" smtClean="0"/>
              <a:t>This example contains the following steps: -</a:t>
            </a:r>
          </a:p>
          <a:p>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StudentEntity.java</a:t>
            </a:r>
            <a:endParaRPr lang="en-US" dirty="0"/>
          </a:p>
        </p:txBody>
      </p:sp>
      <p:sp>
        <p:nvSpPr>
          <p:cNvPr id="3" name="Content Placeholder 2"/>
          <p:cNvSpPr>
            <a:spLocks noGrp="1"/>
          </p:cNvSpPr>
          <p:nvPr>
            <p:ph idx="1"/>
          </p:nvPr>
        </p:nvSpPr>
        <p:spPr/>
        <p:txBody>
          <a:bodyPr/>
          <a:lstStyle/>
          <a:p>
            <a:r>
              <a:rPr lang="en-GB" dirty="0" smtClean="0"/>
              <a:t> Create an entity class named as StudentEntity.java under </a:t>
            </a:r>
            <a:r>
              <a:rPr lang="en-GB" dirty="0" err="1" smtClean="0"/>
              <a:t>com.javatpoint.jpa.student</a:t>
            </a:r>
            <a:r>
              <a:rPr lang="en-GB" dirty="0" smtClean="0"/>
              <a:t> package that contains attributes </a:t>
            </a:r>
            <a:r>
              <a:rPr lang="en-GB" dirty="0" err="1" smtClean="0"/>
              <a:t>s_id</a:t>
            </a:r>
            <a:r>
              <a:rPr lang="en-GB" dirty="0" smtClean="0"/>
              <a:t>, </a:t>
            </a:r>
            <a:r>
              <a:rPr lang="en-GB" dirty="0" err="1" smtClean="0"/>
              <a:t>s_name</a:t>
            </a:r>
            <a:r>
              <a:rPr lang="en-GB" dirty="0" smtClean="0"/>
              <a:t> and </a:t>
            </a:r>
            <a:r>
              <a:rPr lang="en-GB" dirty="0" err="1" smtClean="0"/>
              <a:t>s_age</a:t>
            </a:r>
            <a:r>
              <a:rPr lang="en-GB" dirty="0" smtClean="0"/>
              <a:t>.</a:t>
            </a:r>
          </a:p>
          <a:p>
            <a:pPr>
              <a:spcBef>
                <a:spcPts val="0"/>
              </a:spcBef>
              <a:buNone/>
            </a:pPr>
            <a:r>
              <a:rPr lang="en-US" sz="2000" b="1" dirty="0" smtClean="0"/>
              <a:t>package</a:t>
            </a:r>
            <a:r>
              <a:rPr lang="en-US" sz="2000" dirty="0" smtClean="0"/>
              <a:t> </a:t>
            </a:r>
            <a:r>
              <a:rPr lang="en-US" sz="2000" dirty="0" err="1" smtClean="0"/>
              <a:t>com.javatpoint.jpa.student</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@Entity  </a:t>
            </a:r>
          </a:p>
          <a:p>
            <a:pPr>
              <a:spcBef>
                <a:spcPts val="0"/>
              </a:spcBef>
              <a:buNone/>
            </a:pPr>
            <a:r>
              <a:rPr lang="en-US" sz="2000" dirty="0" smtClean="0"/>
              <a:t>@Table(name="student")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StudentEntity</a:t>
            </a:r>
            <a:r>
              <a:rPr lang="en-US" sz="2000" dirty="0" smtClean="0"/>
              <a:t> {  </a:t>
            </a:r>
          </a:p>
          <a:p>
            <a:pPr>
              <a:spcBef>
                <a:spcPts val="0"/>
              </a:spcBef>
              <a:buNone/>
            </a:pPr>
            <a:r>
              <a:rPr lang="en-US" sz="2000" dirty="0" smtClean="0"/>
              <a:t>  </a:t>
            </a:r>
          </a:p>
          <a:p>
            <a:pPr>
              <a:spcBef>
                <a:spcPts val="0"/>
              </a:spcBef>
              <a:buNone/>
            </a:pPr>
            <a:r>
              <a:rPr lang="en-US" sz="2000" dirty="0" smtClean="0"/>
              <a:t>    @Id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s_id</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s_name</a:t>
            </a: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s_age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dirty="0" err="1" smtClean="0"/>
              <a:t>StudentEntity</a:t>
            </a:r>
            <a:r>
              <a:rPr lang="en-US" sz="2000" dirty="0" smtClean="0"/>
              <a:t>(</a:t>
            </a:r>
            <a:r>
              <a:rPr lang="en-US" sz="2000" b="1" dirty="0" err="1" smtClean="0"/>
              <a:t>int</a:t>
            </a:r>
            <a:r>
              <a:rPr lang="en-US" sz="2000" dirty="0" smtClean="0"/>
              <a:t> </a:t>
            </a:r>
            <a:r>
              <a:rPr lang="en-US" sz="2000" dirty="0" err="1" smtClean="0"/>
              <a:t>s_id</a:t>
            </a:r>
            <a:r>
              <a:rPr lang="en-US" sz="2000" dirty="0" smtClean="0"/>
              <a:t>, String </a:t>
            </a:r>
            <a:r>
              <a:rPr lang="en-US" sz="2000" dirty="0" err="1" smtClean="0"/>
              <a:t>s_name</a:t>
            </a:r>
            <a:r>
              <a:rPr lang="en-US" sz="2000" dirty="0" smtClean="0"/>
              <a:t>, </a:t>
            </a:r>
            <a:r>
              <a:rPr lang="en-US" sz="2000" b="1" dirty="0" err="1" smtClean="0"/>
              <a:t>int</a:t>
            </a:r>
            <a:r>
              <a:rPr lang="en-US" sz="2000" dirty="0" smtClean="0"/>
              <a:t> </a:t>
            </a:r>
            <a:r>
              <a:rPr lang="en-US" sz="2000" dirty="0" err="1" smtClean="0"/>
              <a:t>s_age</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a:t>
            </a:r>
            <a:r>
              <a:rPr lang="en-US" sz="2000" b="1" dirty="0" err="1" smtClean="0"/>
              <a:t>this</a:t>
            </a:r>
            <a:r>
              <a:rPr lang="en-US" sz="2000" dirty="0" err="1" smtClean="0"/>
              <a:t>.s_age</a:t>
            </a:r>
            <a:r>
              <a:rPr lang="en-US" sz="2000" dirty="0" smtClean="0"/>
              <a:t> =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dirty="0" err="1" smtClean="0"/>
              <a:t>StudentEntity</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setS_id</a:t>
            </a:r>
            <a:r>
              <a:rPr lang="en-US" sz="2000" dirty="0" smtClean="0"/>
              <a:t>(</a:t>
            </a:r>
            <a:r>
              <a:rPr lang="en-US" sz="2000" b="1" dirty="0" err="1" smtClean="0"/>
              <a:t>int</a:t>
            </a:r>
            <a:r>
              <a:rPr lang="en-US" sz="2000" dirty="0" smtClean="0"/>
              <a:t> </a:t>
            </a:r>
            <a:r>
              <a:rPr lang="en-US" sz="2000" dirty="0" err="1" smtClean="0"/>
              <a:t>s_id</a:t>
            </a:r>
            <a:r>
              <a:rPr lang="en-US" sz="2000" dirty="0" smtClean="0"/>
              <a:t>) {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String </a:t>
            </a:r>
            <a:r>
              <a:rPr lang="en-US" sz="2000" dirty="0" err="1" smtClean="0"/>
              <a:t>getS_name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setS_name</a:t>
            </a:r>
            <a:r>
              <a:rPr lang="en-US" sz="2000" dirty="0" smtClean="0"/>
              <a:t>(String </a:t>
            </a:r>
            <a:r>
              <a:rPr lang="en-US" sz="2000" dirty="0" err="1" smtClean="0"/>
              <a:t>s_name</a:t>
            </a:r>
            <a:r>
              <a:rPr lang="en-US" sz="2000" dirty="0" smtClean="0"/>
              <a:t>) {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getS_age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setS_age</a:t>
            </a:r>
            <a:r>
              <a:rPr lang="en-US" sz="2000" dirty="0" smtClean="0"/>
              <a:t>(</a:t>
            </a:r>
            <a:r>
              <a:rPr lang="en-US" sz="2000" b="1" dirty="0" err="1" smtClean="0"/>
              <a:t>int</a:t>
            </a:r>
            <a:r>
              <a:rPr lang="en-US" sz="2000" dirty="0" smtClean="0"/>
              <a:t> </a:t>
            </a:r>
            <a:r>
              <a:rPr lang="en-US" sz="2000" dirty="0" err="1" smtClean="0"/>
              <a:t>s_age</a:t>
            </a:r>
            <a:r>
              <a:rPr lang="en-US" sz="2000" dirty="0" smtClean="0"/>
              <a:t>) {  </a:t>
            </a:r>
          </a:p>
          <a:p>
            <a:pPr>
              <a:spcBef>
                <a:spcPts val="0"/>
              </a:spcBef>
              <a:buNone/>
            </a:pPr>
            <a:r>
              <a:rPr lang="en-US" sz="2000" dirty="0" smtClean="0"/>
              <a:t>        </a:t>
            </a:r>
            <a:r>
              <a:rPr lang="en-US" sz="2000" b="1" dirty="0" err="1" smtClean="0"/>
              <a:t>this</a:t>
            </a:r>
            <a:r>
              <a:rPr lang="en-US" sz="2000" dirty="0" err="1" smtClean="0"/>
              <a:t>.s_age</a:t>
            </a:r>
            <a:r>
              <a:rPr lang="en-US" sz="2000" dirty="0" smtClean="0"/>
              <a:t> =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134</a:t>
            </a:fld>
            <a:endParaRPr lang="en-US"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b="1" dirty="0" smtClean="0"/>
              <a:t>Persistence.xml</a:t>
            </a: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 Now, map the entity class and other databases </a:t>
            </a:r>
            <a:r>
              <a:rPr lang="en-GB" dirty="0" err="1" smtClean="0"/>
              <a:t>confiuguration</a:t>
            </a:r>
            <a:r>
              <a:rPr lang="en-GB" dirty="0" smtClean="0"/>
              <a:t> in Persistence.xml file.</a:t>
            </a:r>
          </a:p>
          <a:p>
            <a:pPr>
              <a:spcBef>
                <a:spcPts val="0"/>
              </a:spcBef>
              <a:buNone/>
            </a:pPr>
            <a:r>
              <a:rPr lang="en-US" sz="2000" dirty="0" smtClean="0"/>
              <a:t>&lt;persistence&gt;  </a:t>
            </a:r>
          </a:p>
          <a:p>
            <a:pPr>
              <a:spcBef>
                <a:spcPts val="0"/>
              </a:spcBef>
              <a:buNone/>
            </a:pPr>
            <a:r>
              <a:rPr lang="en-US" sz="2000" dirty="0" smtClean="0"/>
              <a:t>&lt;persistence-unit name="</a:t>
            </a:r>
            <a:r>
              <a:rPr lang="en-US" sz="2000" dirty="0" err="1" smtClean="0"/>
              <a:t>Student_details</a:t>
            </a:r>
            <a:r>
              <a:rPr lang="en-US" sz="2000" dirty="0" smtClean="0"/>
              <a:t>"&gt;  </a:t>
            </a:r>
          </a:p>
          <a:p>
            <a:pPr>
              <a:spcBef>
                <a:spcPts val="0"/>
              </a:spcBef>
              <a:buNone/>
            </a:pPr>
            <a:r>
              <a:rPr lang="en-US" sz="2000" dirty="0" smtClean="0"/>
              <a: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com.javatpoint.jpa.student.StudentEntity</a:t>
            </a:r>
            <a:r>
              <a:rPr lang="en-US" sz="2000" dirty="0" smtClean="0"/>
              <a:t>&lt;/</a:t>
            </a:r>
            <a:r>
              <a:rPr lang="en-US" sz="2000" b="1" dirty="0" smtClean="0"/>
              <a:t>class</a:t>
            </a:r>
            <a:r>
              <a:rPr lang="en-US" sz="2000" dirty="0" smtClean="0"/>
              <a:t>&gt;  </a:t>
            </a:r>
          </a:p>
          <a:p>
            <a:pPr>
              <a:spcBef>
                <a:spcPts val="0"/>
              </a:spcBef>
              <a:buNone/>
            </a:pPr>
            <a:r>
              <a:rPr lang="en-US" sz="2000" dirty="0" smtClean="0"/>
              <a:t>  </a:t>
            </a:r>
          </a:p>
          <a:p>
            <a:pPr>
              <a:spcBef>
                <a:spcPts val="0"/>
              </a:spcBef>
              <a:buNone/>
            </a:pPr>
            <a:r>
              <a:rPr lang="en-US" sz="2000" dirty="0" smtClean="0"/>
              <a:t>&lt;properties&gt;  </a:t>
            </a:r>
          </a:p>
          <a:p>
            <a:pPr>
              <a:spcBef>
                <a:spcPts val="0"/>
              </a:spcBef>
              <a:buNone/>
            </a:pPr>
            <a:r>
              <a:rPr lang="en-US" sz="2000" dirty="0" smtClean="0"/>
              <a:t>&lt;property name="</a:t>
            </a:r>
            <a:r>
              <a:rPr lang="en-US" sz="2000" dirty="0" err="1" smtClean="0"/>
              <a:t>javax.persistence.jdbc.driver</a:t>
            </a:r>
            <a:r>
              <a:rPr lang="en-US" sz="2000" dirty="0" smtClean="0"/>
              <a:t>" value="</a:t>
            </a:r>
            <a:r>
              <a:rPr lang="en-US" sz="2000" dirty="0" err="1" smtClean="0"/>
              <a:t>com.mysql.jdbc.Driver</a:t>
            </a:r>
            <a:r>
              <a:rPr lang="en-US" sz="2000" dirty="0" smtClean="0"/>
              <a:t>"/&gt;  </a:t>
            </a:r>
          </a:p>
          <a:p>
            <a:pPr>
              <a:spcBef>
                <a:spcPts val="0"/>
              </a:spcBef>
              <a:buNone/>
            </a:pPr>
            <a:r>
              <a:rPr lang="en-US" sz="2000" dirty="0" smtClean="0"/>
              <a:t>&lt;property name="</a:t>
            </a:r>
            <a:r>
              <a:rPr lang="en-US" sz="2000" dirty="0" err="1" smtClean="0"/>
              <a:t>javax.persistence.jdbc.url</a:t>
            </a:r>
            <a:r>
              <a:rPr lang="en-US" sz="2000" dirty="0" smtClean="0"/>
              <a:t>" value="</a:t>
            </a:r>
            <a:r>
              <a:rPr lang="en-US" sz="2000" dirty="0" err="1" smtClean="0"/>
              <a:t>jdbc:mysql</a:t>
            </a:r>
            <a:r>
              <a:rPr lang="en-US" sz="2000" dirty="0" smtClean="0"/>
              <a:t>://localhost:3306/</a:t>
            </a:r>
            <a:r>
              <a:rPr lang="en-US" sz="2000" dirty="0" err="1" smtClean="0"/>
              <a:t>studentdata</a:t>
            </a:r>
            <a:r>
              <a:rPr lang="en-US" sz="2000" dirty="0" smtClean="0"/>
              <a:t>"/&gt;  </a:t>
            </a:r>
          </a:p>
          <a:p>
            <a:pPr>
              <a:spcBef>
                <a:spcPts val="0"/>
              </a:spcBef>
              <a:buNone/>
            </a:pPr>
            <a:r>
              <a:rPr lang="en-US" sz="2000" dirty="0" smtClean="0"/>
              <a:t>&lt;property name="</a:t>
            </a:r>
            <a:r>
              <a:rPr lang="en-US" sz="2000" dirty="0" err="1" smtClean="0"/>
              <a:t>javax.persistence.jdbc.user</a:t>
            </a:r>
            <a:r>
              <a:rPr lang="en-US" sz="2000" dirty="0" smtClean="0"/>
              <a:t>" value="root"/&gt;  </a:t>
            </a:r>
          </a:p>
          <a:p>
            <a:pPr>
              <a:spcBef>
                <a:spcPts val="0"/>
              </a:spcBef>
              <a:buNone/>
            </a:pPr>
            <a:r>
              <a:rPr lang="en-US" sz="2000" dirty="0" smtClean="0"/>
              <a:t>&lt;property name="</a:t>
            </a:r>
            <a:r>
              <a:rPr lang="en-US" sz="2000" dirty="0" err="1" smtClean="0"/>
              <a:t>javax.persistence.jdbc.password</a:t>
            </a:r>
            <a:r>
              <a:rPr lang="en-US" sz="2000" dirty="0" smtClean="0"/>
              <a:t>" value=""/&gt;  </a:t>
            </a:r>
          </a:p>
          <a:p>
            <a:pPr>
              <a:spcBef>
                <a:spcPts val="0"/>
              </a:spcBef>
              <a:buNone/>
            </a:pPr>
            <a:r>
              <a:rPr lang="en-US" sz="2000" dirty="0" smtClean="0"/>
              <a:t>&lt;property name="</a:t>
            </a:r>
            <a:r>
              <a:rPr lang="en-US" sz="2000" dirty="0" err="1" smtClean="0"/>
              <a:t>eclipselink.logging.level</a:t>
            </a:r>
            <a:r>
              <a:rPr lang="en-US" sz="2000" dirty="0" smtClean="0"/>
              <a:t>" value="SEVERE"/&gt;  </a:t>
            </a:r>
          </a:p>
          <a:p>
            <a:pPr>
              <a:spcBef>
                <a:spcPts val="0"/>
              </a:spcBef>
              <a:buNone/>
            </a:pPr>
            <a:r>
              <a:rPr lang="en-US" sz="2000" dirty="0" smtClean="0"/>
              <a:t>&lt;property name="</a:t>
            </a:r>
            <a:r>
              <a:rPr lang="en-US" sz="2000" dirty="0" err="1" smtClean="0"/>
              <a:t>eclipselink.ddl</a:t>
            </a:r>
            <a:r>
              <a:rPr lang="en-US" sz="2000" dirty="0" smtClean="0"/>
              <a:t>-generation" value="create-or-extend-tables"/&gt;  </a:t>
            </a:r>
          </a:p>
          <a:p>
            <a:pPr>
              <a:spcBef>
                <a:spcPts val="0"/>
              </a:spcBef>
              <a:buNone/>
            </a:pPr>
            <a:r>
              <a:rPr lang="en-US" sz="2000" dirty="0" smtClean="0"/>
              <a:t>&lt;/properties&gt;  </a:t>
            </a:r>
          </a:p>
          <a:p>
            <a:pPr>
              <a:spcBef>
                <a:spcPts val="0"/>
              </a:spcBef>
              <a:buNone/>
            </a:pPr>
            <a:r>
              <a:rPr lang="en-US" sz="2000" dirty="0" smtClean="0"/>
              <a:t>  </a:t>
            </a:r>
          </a:p>
          <a:p>
            <a:pPr>
              <a:spcBef>
                <a:spcPts val="0"/>
              </a:spcBef>
              <a:buNone/>
            </a:pPr>
            <a:r>
              <a:rPr lang="en-US" sz="2000" dirty="0" smtClean="0"/>
              <a:t>    &lt;/persistence-unit&gt;  </a:t>
            </a:r>
          </a:p>
          <a:p>
            <a:pPr>
              <a:spcBef>
                <a:spcPts val="0"/>
              </a:spcBef>
              <a:buNone/>
            </a:pPr>
            <a:r>
              <a:rPr lang="en-US" sz="2000" dirty="0" smtClean="0"/>
              <a:t>&lt;/persistence&gt;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135</a:t>
            </a:fld>
            <a:endParaRPr lang="en-US"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Deletion.java</a:t>
            </a:r>
            <a:endParaRPr lang="en-US" dirty="0"/>
          </a:p>
        </p:txBody>
      </p:sp>
      <p:sp>
        <p:nvSpPr>
          <p:cNvPr id="3" name="Content Placeholder 2"/>
          <p:cNvSpPr>
            <a:spLocks noGrp="1"/>
          </p:cNvSpPr>
          <p:nvPr>
            <p:ph idx="1"/>
          </p:nvPr>
        </p:nvSpPr>
        <p:spPr/>
        <p:txBody>
          <a:bodyPr/>
          <a:lstStyle/>
          <a:p>
            <a:pPr>
              <a:spcBef>
                <a:spcPts val="0"/>
              </a:spcBef>
              <a:buNone/>
            </a:pPr>
            <a:r>
              <a:rPr lang="en-GB" sz="2000" dirty="0" smtClean="0"/>
              <a:t> </a:t>
            </a:r>
            <a:r>
              <a:rPr lang="en-US" sz="2000" b="1" dirty="0" smtClean="0"/>
              <a:t>package</a:t>
            </a:r>
            <a:r>
              <a:rPr lang="en-US" sz="2000" dirty="0" smtClean="0"/>
              <a:t> </a:t>
            </a:r>
            <a:r>
              <a:rPr lang="en-US" sz="2000" dirty="0" err="1" smtClean="0"/>
              <a:t>com.javatpoint.jpa.delete</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b="1" dirty="0" smtClean="0"/>
              <a:t>import</a:t>
            </a:r>
            <a:r>
              <a:rPr lang="en-US" sz="2000" dirty="0" smtClean="0"/>
              <a:t> </a:t>
            </a:r>
            <a:r>
              <a:rPr lang="en-US" sz="2000" dirty="0" err="1" smtClean="0"/>
              <a:t>com.javatpoint.jpa.student</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DeleteStudent</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a:t>
            </a:r>
            <a:r>
              <a:rPr lang="en-US" sz="2000" dirty="0" err="1" smtClean="0"/>
              <a:t>Persistence.createEntityManagerFactory</a:t>
            </a:r>
            <a:r>
              <a:rPr lang="en-US" sz="2000" dirty="0" smtClean="0"/>
              <a:t>("</a:t>
            </a:r>
            <a:r>
              <a:rPr lang="en-US" sz="2000" dirty="0" err="1" smtClean="0"/>
              <a:t>Student_details</a:t>
            </a:r>
            <a:r>
              <a:rPr lang="en-US" sz="2000" dirty="0" smtClean="0"/>
              <a:t>");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a:t>
            </a:r>
            <a:r>
              <a:rPr lang="en-US" sz="2000" dirty="0" err="1" smtClean="0"/>
              <a:t>emf.createEntityManager</a:t>
            </a:r>
            <a:r>
              <a:rPr lang="en-US" sz="2000" dirty="0" smtClean="0"/>
              <a:t>();  </a:t>
            </a:r>
          </a:p>
          <a:p>
            <a:pPr>
              <a:spcBef>
                <a:spcPts val="0"/>
              </a:spcBef>
              <a:buNone/>
            </a:pPr>
            <a:r>
              <a:rPr lang="en-US" sz="2000" dirty="0" err="1" smtClean="0"/>
              <a:t>em.getTransaction</a:t>
            </a:r>
            <a:r>
              <a:rPr lang="en-US" sz="2000" dirty="0" smtClean="0"/>
              <a:t>().begin();  </a:t>
            </a:r>
          </a:p>
          <a:p>
            <a:pPr>
              <a:spcBef>
                <a:spcPts val="0"/>
              </a:spcBef>
              <a:buNone/>
            </a:pPr>
            <a:r>
              <a:rPr lang="en-US" sz="2000" dirty="0" smtClean="0"/>
              <a:t>  </a:t>
            </a:r>
          </a:p>
          <a:p>
            <a:pPr>
              <a:spcBef>
                <a:spcPts val="0"/>
              </a:spcBef>
              <a:buNone/>
            </a:pPr>
            <a:r>
              <a:rPr lang="en-US" sz="2000" dirty="0" smtClean="0"/>
              <a:t>    </a:t>
            </a:r>
            <a:r>
              <a:rPr lang="en-US" sz="2000" dirty="0" err="1" smtClean="0"/>
              <a:t>StudentEntity</a:t>
            </a:r>
            <a:r>
              <a:rPr lang="en-US" sz="2000" dirty="0" smtClean="0"/>
              <a:t> s=</a:t>
            </a:r>
            <a:r>
              <a:rPr lang="en-US" sz="2000" dirty="0" err="1" smtClean="0"/>
              <a:t>em.find</a:t>
            </a:r>
            <a:r>
              <a:rPr lang="en-US" sz="2000" dirty="0" smtClean="0"/>
              <a:t>(StudentEntity.</a:t>
            </a:r>
            <a:r>
              <a:rPr lang="en-US" sz="2000" b="1" dirty="0" smtClean="0"/>
              <a:t>class</a:t>
            </a:r>
            <a:r>
              <a:rPr lang="en-US" sz="2000" dirty="0" smtClean="0"/>
              <a:t>,102);  </a:t>
            </a:r>
          </a:p>
          <a:p>
            <a:pPr>
              <a:spcBef>
                <a:spcPts val="0"/>
              </a:spcBef>
              <a:buNone/>
            </a:pPr>
            <a:r>
              <a:rPr lang="en-US" sz="2000" dirty="0" err="1" smtClean="0"/>
              <a:t>em.remove</a:t>
            </a:r>
            <a:r>
              <a:rPr lang="en-US" sz="2000" dirty="0" smtClean="0"/>
              <a:t>(s);  </a:t>
            </a:r>
          </a:p>
          <a:p>
            <a:pPr>
              <a:spcBef>
                <a:spcPts val="0"/>
              </a:spcBef>
              <a:buNone/>
            </a:pPr>
            <a:r>
              <a:rPr lang="en-US" sz="2000" dirty="0" err="1" smtClean="0"/>
              <a:t>em.getTransaction</a:t>
            </a:r>
            <a:r>
              <a:rPr lang="en-US" sz="2000" dirty="0" smtClean="0"/>
              <a:t>().commit();  </a:t>
            </a:r>
          </a:p>
          <a:p>
            <a:pPr>
              <a:spcBef>
                <a:spcPts val="0"/>
              </a:spcBef>
              <a:buNone/>
            </a:pPr>
            <a:r>
              <a:rPr lang="en-US" sz="2000" dirty="0" err="1" smtClean="0"/>
              <a:t>emf.close</a:t>
            </a:r>
            <a:r>
              <a:rPr lang="en-US" sz="2000" dirty="0" smtClean="0"/>
              <a:t>();  </a:t>
            </a:r>
          </a:p>
          <a:p>
            <a:pPr>
              <a:spcBef>
                <a:spcPts val="0"/>
              </a:spcBef>
              <a:buNone/>
            </a:pPr>
            <a:r>
              <a:rPr lang="en-US" sz="2000" dirty="0" err="1" smtClean="0"/>
              <a:t>em.close</a:t>
            </a: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136</a:t>
            </a:fld>
            <a:endParaRPr lang="en-US"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 After the execution of the program, the student table is generated under </a:t>
            </a:r>
            <a:r>
              <a:rPr lang="en-GB" dirty="0" err="1" smtClean="0"/>
              <a:t>MySQL</a:t>
            </a:r>
            <a:r>
              <a:rPr lang="en-GB" dirty="0" smtClean="0"/>
              <a:t> </a:t>
            </a:r>
            <a:r>
              <a:rPr lang="en-GB" dirty="0" err="1" smtClean="0"/>
              <a:t>workbench.This</a:t>
            </a:r>
            <a:r>
              <a:rPr lang="en-GB" dirty="0" smtClean="0"/>
              <a:t> table contains the student details. To fetch data, run select * from student query in </a:t>
            </a:r>
            <a:r>
              <a:rPr lang="en-GB" dirty="0" err="1" smtClean="0"/>
              <a:t>MySQL</a:t>
            </a:r>
            <a:r>
              <a:rPr lang="en-GB" dirty="0" smtClean="0"/>
              <a:t>.</a:t>
            </a:r>
          </a:p>
          <a:p>
            <a:r>
              <a:rPr lang="en-US" b="1" dirty="0" smtClean="0"/>
              <a:t>Before Deletion</a:t>
            </a:r>
          </a:p>
          <a:p>
            <a:endParaRPr lang="en-GB" b="1" dirty="0" smtClean="0"/>
          </a:p>
          <a:p>
            <a:endParaRPr lang="en-GB" b="1" dirty="0" smtClean="0"/>
          </a:p>
          <a:p>
            <a:endParaRPr lang="en-US" b="1" dirty="0" smtClean="0"/>
          </a:p>
          <a:p>
            <a:r>
              <a:rPr lang="en-US" b="1" dirty="0" smtClean="0"/>
              <a:t>After Deletion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137</a:t>
            </a:fld>
            <a:endParaRPr lang="en-US" altLang="en-US"/>
          </a:p>
        </p:txBody>
      </p:sp>
      <p:pic>
        <p:nvPicPr>
          <p:cNvPr id="5" name="Picture 4" descr="JPA Deleting an Entity"/>
          <p:cNvPicPr/>
          <p:nvPr/>
        </p:nvPicPr>
        <p:blipFill>
          <a:blip r:embed="rId2"/>
          <a:srcRect/>
          <a:stretch>
            <a:fillRect/>
          </a:stretch>
        </p:blipFill>
        <p:spPr bwMode="auto">
          <a:xfrm>
            <a:off x="4238612" y="3000372"/>
            <a:ext cx="1732280" cy="1019810"/>
          </a:xfrm>
          <a:prstGeom prst="rect">
            <a:avLst/>
          </a:prstGeom>
          <a:noFill/>
          <a:ln w="9525">
            <a:noFill/>
            <a:miter lim="800000"/>
            <a:headEnd/>
            <a:tailEnd/>
          </a:ln>
        </p:spPr>
      </p:pic>
      <p:pic>
        <p:nvPicPr>
          <p:cNvPr id="6" name="Picture 5" descr="JPA Deleting an Entity"/>
          <p:cNvPicPr/>
          <p:nvPr/>
        </p:nvPicPr>
        <p:blipFill>
          <a:blip r:embed="rId3"/>
          <a:srcRect/>
          <a:stretch>
            <a:fillRect/>
          </a:stretch>
        </p:blipFill>
        <p:spPr bwMode="auto">
          <a:xfrm>
            <a:off x="4167174" y="4714884"/>
            <a:ext cx="1732280" cy="817880"/>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r>
              <a:rPr lang="en-US" smtClean="0"/>
              <a:t>Collection </a:t>
            </a:r>
            <a:r>
              <a:rPr lang="en-US" dirty="0" smtClean="0"/>
              <a:t>Mapping</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A Collection is a java framework that groups multiple objects into a single unit. It is used to store, retrieve and manipulate the aggregate data.</a:t>
            </a:r>
          </a:p>
          <a:p>
            <a:r>
              <a:rPr lang="en-GB" dirty="0" smtClean="0"/>
              <a:t>In JPA, we can persist the object of wrapper classes and String using collections. JPA allows three kinds of objects to store in mapping collections - Basic Types, Entities and </a:t>
            </a:r>
            <a:r>
              <a:rPr lang="en-GB" dirty="0" err="1" smtClean="0"/>
              <a:t>Embeddables</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138</a:t>
            </a:fld>
            <a:endParaRPr lang="en-US"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Collection Types</a:t>
            </a:r>
            <a:endParaRPr lang="en-US" dirty="0"/>
          </a:p>
        </p:txBody>
      </p:sp>
      <p:sp>
        <p:nvSpPr>
          <p:cNvPr id="3" name="Content Placeholder 2"/>
          <p:cNvSpPr>
            <a:spLocks noGrp="1"/>
          </p:cNvSpPr>
          <p:nvPr>
            <p:ph idx="1"/>
          </p:nvPr>
        </p:nvSpPr>
        <p:spPr>
          <a:xfrm>
            <a:off x="838200" y="1071546"/>
            <a:ext cx="10515600" cy="5105417"/>
          </a:xfrm>
        </p:spPr>
        <p:txBody>
          <a:bodyPr/>
          <a:lstStyle/>
          <a:p>
            <a:r>
              <a:rPr lang="en-GB" sz="2000" dirty="0" smtClean="0"/>
              <a:t>use different type of collections to persist the objects.</a:t>
            </a:r>
          </a:p>
          <a:p>
            <a:pPr marL="457200" indent="-457200">
              <a:buFont typeface="+mj-lt"/>
              <a:buAutoNum type="arabicPeriod"/>
            </a:pPr>
            <a:r>
              <a:rPr lang="en-GB" sz="2000" dirty="0" smtClean="0"/>
              <a:t>List</a:t>
            </a:r>
          </a:p>
          <a:p>
            <a:pPr marL="457200" indent="-457200">
              <a:buFont typeface="+mj-lt"/>
              <a:buAutoNum type="arabicPeriod"/>
            </a:pPr>
            <a:r>
              <a:rPr lang="en-GB" sz="2000" dirty="0" smtClean="0"/>
              <a:t>Set</a:t>
            </a:r>
          </a:p>
          <a:p>
            <a:pPr marL="457200" indent="-457200">
              <a:buFont typeface="+mj-lt"/>
              <a:buAutoNum type="arabicPeriod"/>
            </a:pPr>
            <a:r>
              <a:rPr lang="en-GB" sz="2000" dirty="0" smtClean="0"/>
              <a:t>Map</a:t>
            </a:r>
          </a:p>
          <a:p>
            <a:pPr marL="457200" indent="-457200"/>
            <a:r>
              <a:rPr lang="en-GB" sz="2000" dirty="0" smtClean="0"/>
              <a:t>The </a:t>
            </a:r>
            <a:r>
              <a:rPr lang="en-GB" sz="2000" b="1" dirty="0" err="1" smtClean="0"/>
              <a:t>java.util</a:t>
            </a:r>
            <a:r>
              <a:rPr lang="en-GB" sz="2000" dirty="0" smtClean="0"/>
              <a:t> package contains all the classes and interfaces of collection framework.</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139</a:t>
            </a:fld>
            <a:endParaRPr lang="en-US" altLang="en-US"/>
          </a:p>
        </p:txBody>
      </p:sp>
      <p:pic>
        <p:nvPicPr>
          <p:cNvPr id="5" name="Picture 4" descr="JPA Collection Mapping"/>
          <p:cNvPicPr/>
          <p:nvPr/>
        </p:nvPicPr>
        <p:blipFill>
          <a:blip r:embed="rId2"/>
          <a:srcRect/>
          <a:stretch>
            <a:fillRect/>
          </a:stretch>
        </p:blipFill>
        <p:spPr bwMode="auto">
          <a:xfrm>
            <a:off x="4238612" y="3500438"/>
            <a:ext cx="6143668" cy="300039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
            </a:r>
            <a:br>
              <a:rPr lang="en-GB" dirty="0" smtClean="0"/>
            </a:br>
            <a:r>
              <a:rPr lang="en-GB" dirty="0" smtClean="0"/>
              <a:t>3) Create the Configuration file</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The configuration file contains information about the database and mapping file. Conventionally, its name should be </a:t>
            </a:r>
            <a:r>
              <a:rPr lang="en-GB" dirty="0" err="1" smtClean="0"/>
              <a:t>hibernate.cfg.xml</a:t>
            </a:r>
            <a:r>
              <a:rPr lang="en-GB" dirty="0" smtClean="0"/>
              <a:t> .</a:t>
            </a:r>
          </a:p>
          <a:p>
            <a:r>
              <a:rPr lang="en-GB" dirty="0" err="1" smtClean="0"/>
              <a:t>hibernate.cfg.xml</a:t>
            </a:r>
            <a:endParaRPr lang="en-GB" dirty="0" smtClean="0"/>
          </a:p>
          <a:p>
            <a:pPr>
              <a:spcBef>
                <a:spcPts val="0"/>
              </a:spcBef>
              <a:buNone/>
            </a:pPr>
            <a:r>
              <a:rPr lang="en-GB" dirty="0" smtClean="0"/>
              <a:t>&lt;?xml version='1.0' encoding='UTF-8'?&gt;  </a:t>
            </a:r>
          </a:p>
          <a:p>
            <a:pPr>
              <a:spcBef>
                <a:spcPts val="0"/>
              </a:spcBef>
              <a:buNone/>
            </a:pPr>
            <a:r>
              <a:rPr lang="en-GB" dirty="0" smtClean="0"/>
              <a:t>&lt;!DOCTYPE hibernate-configuration PUBLIC  </a:t>
            </a:r>
          </a:p>
          <a:p>
            <a:pPr>
              <a:spcBef>
                <a:spcPts val="0"/>
              </a:spcBef>
              <a:buNone/>
            </a:pPr>
            <a:r>
              <a:rPr lang="en-GB" dirty="0" smtClean="0"/>
              <a:t>          "-//Hibernate/Hibernate Configuration DTD 5.3//EN"  </a:t>
            </a:r>
          </a:p>
          <a:p>
            <a:pPr>
              <a:spcBef>
                <a:spcPts val="0"/>
              </a:spcBef>
              <a:buNone/>
            </a:pPr>
            <a:r>
              <a:rPr lang="en-GB" dirty="0" smtClean="0"/>
              <a:t>          "http://hibernate.sourceforge.net/hibernate-configuration-5.3.dtd"&gt;  </a:t>
            </a:r>
          </a:p>
          <a:p>
            <a:pPr>
              <a:spcBef>
                <a:spcPts val="0"/>
              </a:spcBef>
              <a:buNone/>
            </a:pPr>
            <a:r>
              <a:rPr lang="en-GB" dirty="0" smtClean="0"/>
              <a:t>  </a:t>
            </a:r>
          </a:p>
          <a:p>
            <a:pPr>
              <a:spcBef>
                <a:spcPts val="0"/>
              </a:spcBef>
              <a:buNone/>
            </a:pPr>
            <a:r>
              <a:rPr lang="en-GB" dirty="0" smtClean="0"/>
              <a:t>&lt;hibernate-configuration&gt;  </a:t>
            </a:r>
          </a:p>
          <a:p>
            <a:pPr>
              <a:spcBef>
                <a:spcPts val="0"/>
              </a:spcBef>
              <a:buNone/>
            </a:pPr>
            <a:r>
              <a:rPr lang="en-GB" dirty="0" smtClean="0"/>
              <a:t>  </a:t>
            </a:r>
          </a:p>
          <a:p>
            <a:pPr>
              <a:spcBef>
                <a:spcPts val="0"/>
              </a:spcBef>
              <a:buNone/>
            </a:pPr>
            <a:r>
              <a:rPr lang="en-GB" dirty="0" smtClean="0"/>
              <a:t>    &lt;session-factory&gt;  </a:t>
            </a:r>
          </a:p>
          <a:p>
            <a:pPr>
              <a:spcBef>
                <a:spcPts val="0"/>
              </a:spcBef>
              <a:buNone/>
            </a:pPr>
            <a:r>
              <a:rPr lang="en-GB" dirty="0" smtClean="0"/>
              <a:t>        &lt;property name="hbm2ddl.auto"&gt;update&lt;/property&gt;  </a:t>
            </a:r>
          </a:p>
          <a:p>
            <a:pPr>
              <a:spcBef>
                <a:spcPts val="0"/>
              </a:spcBef>
              <a:buNone/>
            </a:pPr>
            <a:r>
              <a:rPr lang="en-GB" dirty="0" smtClean="0"/>
              <a:t>        &lt;property name="dialect"&gt;org.hibernate.dialect.Oracle9Dialect&lt;/property&gt;  </a:t>
            </a:r>
          </a:p>
          <a:p>
            <a:pPr>
              <a:spcBef>
                <a:spcPts val="0"/>
              </a:spcBef>
              <a:buNone/>
            </a:pPr>
            <a:r>
              <a:rPr lang="en-GB" dirty="0" smtClean="0"/>
              <a:t>        &lt;property name="connection.url"&gt;</a:t>
            </a:r>
            <a:r>
              <a:rPr lang="en-GB" dirty="0" err="1" smtClean="0"/>
              <a:t>jdbc:oracle:thin</a:t>
            </a:r>
            <a:r>
              <a:rPr lang="en-GB" dirty="0" smtClean="0"/>
              <a:t>:@localhost:1521:xe&lt;/property&gt;  </a:t>
            </a:r>
          </a:p>
          <a:p>
            <a:pPr>
              <a:spcBef>
                <a:spcPts val="0"/>
              </a:spcBef>
              <a:buNone/>
            </a:pPr>
            <a:r>
              <a:rPr lang="en-GB" dirty="0" smtClean="0"/>
              <a:t>        &lt;property name="</a:t>
            </a:r>
            <a:r>
              <a:rPr lang="en-GB" dirty="0" err="1" smtClean="0"/>
              <a:t>connection.username</a:t>
            </a:r>
            <a:r>
              <a:rPr lang="en-GB" dirty="0" smtClean="0"/>
              <a:t>"&gt;system&lt;/property&gt;  </a:t>
            </a:r>
          </a:p>
          <a:p>
            <a:pPr>
              <a:spcBef>
                <a:spcPts val="0"/>
              </a:spcBef>
              <a:buNone/>
            </a:pPr>
            <a:r>
              <a:rPr lang="en-GB" dirty="0" smtClean="0"/>
              <a:t>        &lt;property name="</a:t>
            </a:r>
            <a:r>
              <a:rPr lang="en-GB" dirty="0" err="1" smtClean="0"/>
              <a:t>connection.password</a:t>
            </a:r>
            <a:r>
              <a:rPr lang="en-GB" dirty="0" smtClean="0"/>
              <a:t>"&gt;</a:t>
            </a:r>
            <a:r>
              <a:rPr lang="en-GB" dirty="0" err="1" smtClean="0"/>
              <a:t>jtp</a:t>
            </a:r>
            <a:r>
              <a:rPr lang="en-GB" dirty="0" smtClean="0"/>
              <a:t>&lt;/property&gt;  </a:t>
            </a:r>
          </a:p>
          <a:p>
            <a:pPr>
              <a:spcBef>
                <a:spcPts val="0"/>
              </a:spcBef>
              <a:buNone/>
            </a:pPr>
            <a:r>
              <a:rPr lang="en-GB" dirty="0" smtClean="0"/>
              <a:t>        &lt;property name="</a:t>
            </a:r>
            <a:r>
              <a:rPr lang="en-GB" dirty="0" err="1" smtClean="0"/>
              <a:t>connection.driver_class</a:t>
            </a:r>
            <a:r>
              <a:rPr lang="en-GB" dirty="0" smtClean="0"/>
              <a:t>"&gt;</a:t>
            </a:r>
            <a:r>
              <a:rPr lang="en-GB" dirty="0" err="1" smtClean="0"/>
              <a:t>oracle.jdbc.driver.OracleDriver</a:t>
            </a:r>
            <a:r>
              <a:rPr lang="en-GB" dirty="0" smtClean="0"/>
              <a:t>&lt;/property&gt;  </a:t>
            </a:r>
          </a:p>
          <a:p>
            <a:pPr>
              <a:spcBef>
                <a:spcPts val="0"/>
              </a:spcBef>
              <a:buNone/>
            </a:pPr>
            <a:r>
              <a:rPr lang="en-GB" dirty="0" smtClean="0"/>
              <a:t>    &lt;mapping resource="</a:t>
            </a:r>
            <a:r>
              <a:rPr lang="en-GB" dirty="0" err="1" smtClean="0"/>
              <a:t>employee.hbm.xml</a:t>
            </a:r>
            <a:r>
              <a:rPr lang="en-GB" dirty="0" smtClean="0"/>
              <a:t>"/&gt;  </a:t>
            </a:r>
          </a:p>
          <a:p>
            <a:pPr>
              <a:spcBef>
                <a:spcPts val="0"/>
              </a:spcBef>
              <a:buNone/>
            </a:pPr>
            <a:r>
              <a:rPr lang="en-GB" dirty="0" smtClean="0"/>
              <a:t>    &lt;/session-factory&gt;  </a:t>
            </a:r>
          </a:p>
          <a:p>
            <a:pPr>
              <a:spcBef>
                <a:spcPts val="0"/>
              </a:spcBef>
              <a:buNone/>
            </a:pPr>
            <a:r>
              <a:rPr lang="en-GB" dirty="0" smtClean="0"/>
              <a:t>  </a:t>
            </a:r>
          </a:p>
          <a:p>
            <a:pPr>
              <a:spcBef>
                <a:spcPts val="0"/>
              </a:spcBef>
              <a:buNone/>
            </a:pPr>
            <a:r>
              <a:rPr lang="en-GB" dirty="0" smtClean="0"/>
              <a:t>&lt;/hibernate-configuration&gt;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a:t>
            </a:fld>
            <a:endParaRPr lang="en-US" alt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JPA List Mapping</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A List is an interface which is used to insert and delete elements on the basis of index. It can be used when there is a requirement of retrieving elements in a user-defined order.</a:t>
            </a:r>
          </a:p>
          <a:p>
            <a:r>
              <a:rPr lang="en-GB" dirty="0" smtClean="0"/>
              <a:t>List Mapping Example</a:t>
            </a:r>
          </a:p>
          <a:p>
            <a:r>
              <a:rPr lang="en-GB" dirty="0" smtClean="0"/>
              <a:t>In this example, we embed an object in an entity class and define it as a collection type List.</a:t>
            </a:r>
          </a:p>
          <a:p>
            <a:r>
              <a:rPr lang="en-GB" b="1" dirty="0" smtClean="0"/>
              <a:t>private</a:t>
            </a:r>
            <a:r>
              <a:rPr lang="en-GB" dirty="0" smtClean="0"/>
              <a:t> List&lt;Address&gt; address=</a:t>
            </a:r>
            <a:r>
              <a:rPr lang="en-GB" b="1" dirty="0" smtClean="0"/>
              <a:t>new</a:t>
            </a:r>
            <a:r>
              <a:rPr lang="en-GB" dirty="0" smtClean="0"/>
              <a:t> </a:t>
            </a:r>
            <a:r>
              <a:rPr lang="en-GB" dirty="0" err="1" smtClean="0"/>
              <a:t>ArrayList</a:t>
            </a:r>
            <a:r>
              <a:rPr lang="en-GB" dirty="0" smtClean="0"/>
              <a:t>&lt;Address&gt;();  </a:t>
            </a:r>
          </a:p>
          <a:p>
            <a:r>
              <a:rPr lang="en-GB" dirty="0" smtClean="0"/>
              <a:t>This example contains the following steps: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140</a:t>
            </a:fld>
            <a:endParaRPr lang="en-US" alt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Employee.java</a:t>
            </a:r>
            <a:endParaRPr lang="en-US" dirty="0"/>
          </a:p>
        </p:txBody>
      </p:sp>
      <p:sp>
        <p:nvSpPr>
          <p:cNvPr id="3" name="Content Placeholder 2"/>
          <p:cNvSpPr>
            <a:spLocks noGrp="1"/>
          </p:cNvSpPr>
          <p:nvPr>
            <p:ph idx="1"/>
          </p:nvPr>
        </p:nvSpPr>
        <p:spPr/>
        <p:txBody>
          <a:bodyPr/>
          <a:lstStyle/>
          <a:p>
            <a:pPr>
              <a:spcBef>
                <a:spcPts val="0"/>
              </a:spcBef>
            </a:pPr>
            <a:r>
              <a:rPr lang="en-GB" b="1" dirty="0" smtClean="0"/>
              <a:t> </a:t>
            </a:r>
            <a:r>
              <a:rPr lang="en-GB" dirty="0" smtClean="0"/>
              <a:t>Create an entity class Employee.java under </a:t>
            </a:r>
            <a:r>
              <a:rPr lang="en-GB" dirty="0" err="1" smtClean="0"/>
              <a:t>com.javatpoint.jpa</a:t>
            </a:r>
            <a:r>
              <a:rPr lang="en-GB" dirty="0" smtClean="0"/>
              <a:t> package that contains employee id, name and embedded object (employee Address). The annotation @</a:t>
            </a:r>
            <a:r>
              <a:rPr lang="en-GB" dirty="0" err="1" smtClean="0"/>
              <a:t>ElementCollection</a:t>
            </a:r>
            <a:r>
              <a:rPr lang="en-GB" dirty="0" smtClean="0"/>
              <a:t> represents the embedded object.</a:t>
            </a:r>
          </a:p>
          <a:p>
            <a:pPr>
              <a:spcBef>
                <a:spcPts val="0"/>
              </a:spcBef>
              <a:buNone/>
            </a:pPr>
            <a:r>
              <a:rPr lang="en-US" sz="2000" b="1" dirty="0" smtClean="0"/>
              <a:t>package</a:t>
            </a:r>
            <a:r>
              <a:rPr lang="en-US" sz="2000" dirty="0" smtClean="0"/>
              <a:t> </a:t>
            </a:r>
            <a:r>
              <a:rPr lang="en-US" sz="2000" dirty="0" err="1" smtClean="0"/>
              <a:t>com.javatpoint.jpa</a:t>
            </a:r>
            <a:r>
              <a:rPr lang="en-US" sz="2000" dirty="0" smtClean="0"/>
              <a:t>;  </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@Entity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Employee {  </a:t>
            </a:r>
          </a:p>
          <a:p>
            <a:pPr>
              <a:spcBef>
                <a:spcPts val="0"/>
              </a:spcBef>
              <a:buNone/>
            </a:pPr>
            <a:r>
              <a:rPr lang="en-US" sz="2000" dirty="0" smtClean="0"/>
              <a:t>  </a:t>
            </a:r>
          </a:p>
          <a:p>
            <a:pPr>
              <a:spcBef>
                <a:spcPts val="0"/>
              </a:spcBef>
              <a:buNone/>
            </a:pPr>
            <a:r>
              <a:rPr lang="en-US" sz="2000" dirty="0" smtClean="0"/>
              <a:t>    @Id  </a:t>
            </a:r>
          </a:p>
          <a:p>
            <a:pPr>
              <a:spcBef>
                <a:spcPts val="0"/>
              </a:spcBef>
              <a:buNone/>
            </a:pPr>
            <a:r>
              <a:rPr lang="en-US" sz="2000" dirty="0" smtClean="0"/>
              <a:t>    @</a:t>
            </a:r>
            <a:r>
              <a:rPr lang="en-US" sz="2000" dirty="0" err="1" smtClean="0"/>
              <a:t>GeneratedValue</a:t>
            </a:r>
            <a:r>
              <a:rPr lang="en-US" sz="2000" dirty="0" smtClean="0"/>
              <a:t>(strategy=</a:t>
            </a:r>
            <a:r>
              <a:rPr lang="en-US" sz="2000" dirty="0" err="1" smtClean="0"/>
              <a:t>GenerationType.AUTO</a:t>
            </a: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e_id</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e_name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ElementCollection</a:t>
            </a:r>
            <a:r>
              <a:rPr lang="en-US" sz="2000" dirty="0" smtClean="0"/>
              <a:t>  </a:t>
            </a:r>
          </a:p>
          <a:p>
            <a:pPr>
              <a:spcBef>
                <a:spcPts val="0"/>
              </a:spcBef>
              <a:buNone/>
            </a:pPr>
            <a:r>
              <a:rPr lang="en-US" sz="2000" dirty="0" smtClean="0"/>
              <a:t>    </a:t>
            </a:r>
            <a:r>
              <a:rPr lang="en-US" sz="2000" b="1" dirty="0" smtClean="0"/>
              <a:t>private</a:t>
            </a:r>
            <a:r>
              <a:rPr lang="en-US" sz="2000" dirty="0" smtClean="0"/>
              <a:t> List&lt;Address&gt; address=</a:t>
            </a:r>
            <a:r>
              <a:rPr lang="en-US" sz="2000" b="1" dirty="0" smtClean="0"/>
              <a:t>new</a:t>
            </a:r>
            <a:r>
              <a:rPr lang="en-US" sz="2000" dirty="0" smtClean="0"/>
              <a:t> </a:t>
            </a:r>
            <a:r>
              <a:rPr lang="en-US" sz="2000" dirty="0" err="1" smtClean="0"/>
              <a:t>ArrayList</a:t>
            </a:r>
            <a:r>
              <a:rPr lang="en-US" sz="2000" dirty="0" smtClean="0"/>
              <a:t>&lt;Address&gt;();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getE_id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e_id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setE_id</a:t>
            </a:r>
            <a:r>
              <a:rPr lang="en-US" sz="2000" dirty="0" smtClean="0"/>
              <a:t>(</a:t>
            </a:r>
            <a:r>
              <a:rPr lang="en-US" sz="2000" b="1" dirty="0" err="1" smtClean="0"/>
              <a:t>int</a:t>
            </a:r>
            <a:r>
              <a:rPr lang="en-US" sz="2000" dirty="0" smtClean="0"/>
              <a:t> </a:t>
            </a:r>
            <a:r>
              <a:rPr lang="en-US" sz="2000" dirty="0" err="1" smtClean="0"/>
              <a:t>e_id</a:t>
            </a:r>
            <a:r>
              <a:rPr lang="en-US" sz="2000" dirty="0" smtClean="0"/>
              <a:t>) {  </a:t>
            </a:r>
          </a:p>
          <a:p>
            <a:pPr>
              <a:spcBef>
                <a:spcPts val="0"/>
              </a:spcBef>
              <a:buNone/>
            </a:pPr>
            <a:r>
              <a:rPr lang="en-US" sz="2000" dirty="0" smtClean="0"/>
              <a:t>        </a:t>
            </a:r>
            <a:r>
              <a:rPr lang="en-US" sz="2000" b="1" dirty="0" err="1" smtClean="0"/>
              <a:t>this</a:t>
            </a:r>
            <a:r>
              <a:rPr lang="en-US" sz="2000" dirty="0" err="1" smtClean="0"/>
              <a:t>.e_id</a:t>
            </a:r>
            <a:r>
              <a:rPr lang="en-US" sz="2000" dirty="0" smtClean="0"/>
              <a:t> = </a:t>
            </a:r>
            <a:r>
              <a:rPr lang="en-US" sz="2000" dirty="0" err="1" smtClean="0"/>
              <a:t>e_id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String </a:t>
            </a:r>
            <a:r>
              <a:rPr lang="en-US" sz="2000" dirty="0" err="1" smtClean="0"/>
              <a:t>getE_name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e_name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setE_name</a:t>
            </a:r>
            <a:r>
              <a:rPr lang="en-US" sz="2000" dirty="0" smtClean="0"/>
              <a:t>(String </a:t>
            </a:r>
            <a:r>
              <a:rPr lang="en-US" sz="2000" dirty="0" err="1" smtClean="0"/>
              <a:t>e_name</a:t>
            </a:r>
            <a:r>
              <a:rPr lang="en-US" sz="2000" dirty="0" smtClean="0"/>
              <a:t>) {  </a:t>
            </a:r>
          </a:p>
          <a:p>
            <a:pPr>
              <a:spcBef>
                <a:spcPts val="0"/>
              </a:spcBef>
              <a:buNone/>
            </a:pPr>
            <a:r>
              <a:rPr lang="en-US" sz="2000" dirty="0" smtClean="0"/>
              <a:t>        </a:t>
            </a:r>
            <a:r>
              <a:rPr lang="en-US" sz="2000" b="1" dirty="0" err="1" smtClean="0"/>
              <a:t>this</a:t>
            </a:r>
            <a:r>
              <a:rPr lang="en-US" sz="2000" dirty="0" err="1" smtClean="0"/>
              <a:t>.e_name</a:t>
            </a:r>
            <a:r>
              <a:rPr lang="en-US" sz="2000" dirty="0" smtClean="0"/>
              <a:t> = </a:t>
            </a:r>
            <a:r>
              <a:rPr lang="en-US" sz="2000" dirty="0" err="1" smtClean="0"/>
              <a:t>e_name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List&lt;Address&gt; </a:t>
            </a:r>
            <a:r>
              <a:rPr lang="en-US" sz="2000" dirty="0" err="1" smtClean="0"/>
              <a:t>getAddress</a:t>
            </a:r>
            <a:r>
              <a:rPr lang="en-US" sz="2000" dirty="0" smtClean="0"/>
              <a:t>() {  </a:t>
            </a:r>
          </a:p>
          <a:p>
            <a:pPr>
              <a:spcBef>
                <a:spcPts val="0"/>
              </a:spcBef>
              <a:buNone/>
            </a:pPr>
            <a:r>
              <a:rPr lang="en-US" sz="2000" dirty="0" smtClean="0"/>
              <a:t>        </a:t>
            </a:r>
            <a:r>
              <a:rPr lang="en-US" sz="2000" b="1" dirty="0" smtClean="0"/>
              <a:t>return</a:t>
            </a:r>
            <a:r>
              <a:rPr lang="en-US" sz="2000" dirty="0" smtClean="0"/>
              <a:t> address;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setAddress</a:t>
            </a:r>
            <a:r>
              <a:rPr lang="en-US" sz="2000" dirty="0" smtClean="0"/>
              <a:t>(List&lt;Address&gt; address) {  </a:t>
            </a:r>
          </a:p>
          <a:p>
            <a:pPr>
              <a:spcBef>
                <a:spcPts val="0"/>
              </a:spcBef>
              <a:buNone/>
            </a:pPr>
            <a:r>
              <a:rPr lang="en-US" sz="2000" dirty="0" smtClean="0"/>
              <a:t>        </a:t>
            </a:r>
            <a:r>
              <a:rPr lang="en-US" sz="2000" b="1" dirty="0" err="1" smtClean="0"/>
              <a:t>this</a:t>
            </a:r>
            <a:r>
              <a:rPr lang="en-US" sz="2000" dirty="0" err="1" smtClean="0"/>
              <a:t>.address</a:t>
            </a:r>
            <a:r>
              <a:rPr lang="en-US" sz="2000" dirty="0" smtClean="0"/>
              <a:t> = address;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GB" sz="2000" dirty="0" smtClean="0"/>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141</a:t>
            </a:fld>
            <a:endParaRPr lang="en-US"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t>
            </a:r>
            <a:br>
              <a:rPr lang="en-US" dirty="0" smtClean="0"/>
            </a:br>
            <a:r>
              <a:rPr lang="en-US" b="1" dirty="0" smtClean="0"/>
              <a:t>Address.java</a:t>
            </a:r>
            <a:endParaRPr lang="en-US" dirty="0"/>
          </a:p>
        </p:txBody>
      </p:sp>
      <p:sp>
        <p:nvSpPr>
          <p:cNvPr id="3" name="Content Placeholder 2"/>
          <p:cNvSpPr>
            <a:spLocks noGrp="1"/>
          </p:cNvSpPr>
          <p:nvPr>
            <p:ph idx="1"/>
          </p:nvPr>
        </p:nvSpPr>
        <p:spPr>
          <a:xfrm>
            <a:off x="838200" y="1428736"/>
            <a:ext cx="10515600" cy="4748227"/>
          </a:xfrm>
        </p:spPr>
        <p:txBody>
          <a:bodyPr/>
          <a:lstStyle/>
          <a:p>
            <a:r>
              <a:rPr lang="en-US" b="1" dirty="0" smtClean="0"/>
              <a:t> </a:t>
            </a:r>
            <a:r>
              <a:rPr lang="en-GB" dirty="0" smtClean="0"/>
              <a:t>Now, create a class of embedded object Address.java under </a:t>
            </a:r>
            <a:r>
              <a:rPr lang="en-GB" dirty="0" err="1" smtClean="0"/>
              <a:t>com.javatpoint.jpa</a:t>
            </a:r>
            <a:r>
              <a:rPr lang="en-GB" dirty="0" smtClean="0"/>
              <a:t> package. The annotation @Embeddable represents the embeddable object.</a:t>
            </a:r>
          </a:p>
          <a:p>
            <a:pPr>
              <a:spcBef>
                <a:spcPts val="0"/>
              </a:spcBef>
              <a:buNone/>
            </a:pPr>
            <a:r>
              <a:rPr lang="en-US" sz="2000" b="1" dirty="0" smtClean="0"/>
              <a:t>package</a:t>
            </a:r>
            <a:r>
              <a:rPr lang="en-US" sz="2000" dirty="0" smtClean="0"/>
              <a:t> </a:t>
            </a:r>
            <a:r>
              <a:rPr lang="en-US" sz="2000" dirty="0" err="1" smtClean="0"/>
              <a:t>com.javatpoint.jpa</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@Embeddable  </a:t>
            </a:r>
          </a:p>
          <a:p>
            <a:pPr>
              <a:spcBef>
                <a:spcPts val="0"/>
              </a:spcBef>
              <a:buNone/>
            </a:pPr>
            <a:r>
              <a:rPr lang="en-US" sz="2000" b="1" dirty="0" smtClean="0"/>
              <a:t>public</a:t>
            </a:r>
            <a:r>
              <a:rPr lang="en-US" sz="2000" dirty="0" smtClean="0"/>
              <a:t> </a:t>
            </a:r>
            <a:r>
              <a:rPr lang="en-US" sz="2000" b="1" dirty="0" smtClean="0"/>
              <a:t>class</a:t>
            </a:r>
            <a:r>
              <a:rPr lang="en-US" sz="2000" dirty="0" smtClean="0"/>
              <a:t> Address {  </a:t>
            </a:r>
          </a:p>
          <a:p>
            <a:pPr>
              <a:spcBef>
                <a:spcPts val="0"/>
              </a:spcBef>
              <a:buNone/>
            </a:pP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e_pincode</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e_city</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e_state</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getE_pincode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e_pincode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setE_pincode</a:t>
            </a:r>
            <a:r>
              <a:rPr lang="en-US" sz="2000" dirty="0" smtClean="0"/>
              <a:t>(</a:t>
            </a:r>
            <a:r>
              <a:rPr lang="en-US" sz="2000" b="1" dirty="0" err="1" smtClean="0"/>
              <a:t>int</a:t>
            </a:r>
            <a:r>
              <a:rPr lang="en-US" sz="2000" dirty="0" smtClean="0"/>
              <a:t> </a:t>
            </a:r>
            <a:r>
              <a:rPr lang="en-US" sz="2000" dirty="0" err="1" smtClean="0"/>
              <a:t>e_pincode</a:t>
            </a:r>
            <a:r>
              <a:rPr lang="en-US" sz="2000" dirty="0" smtClean="0"/>
              <a:t>) {  </a:t>
            </a:r>
          </a:p>
          <a:p>
            <a:pPr>
              <a:spcBef>
                <a:spcPts val="0"/>
              </a:spcBef>
              <a:buNone/>
            </a:pPr>
            <a:r>
              <a:rPr lang="en-US" sz="2000" dirty="0" smtClean="0"/>
              <a:t>        </a:t>
            </a:r>
            <a:r>
              <a:rPr lang="en-US" sz="2000" b="1" dirty="0" err="1" smtClean="0"/>
              <a:t>this</a:t>
            </a:r>
            <a:r>
              <a:rPr lang="en-US" sz="2000" dirty="0" err="1" smtClean="0"/>
              <a:t>.e_pincode</a:t>
            </a:r>
            <a:r>
              <a:rPr lang="en-US" sz="2000" dirty="0" smtClean="0"/>
              <a:t> = </a:t>
            </a:r>
            <a:r>
              <a:rPr lang="en-US" sz="2000" dirty="0" err="1" smtClean="0"/>
              <a:t>e_pincode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String </a:t>
            </a:r>
            <a:r>
              <a:rPr lang="en-US" sz="2000" dirty="0" err="1" smtClean="0"/>
              <a:t>getE_city</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e_city</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setE_city</a:t>
            </a:r>
            <a:r>
              <a:rPr lang="en-US" sz="2000" dirty="0" smtClean="0"/>
              <a:t>(String </a:t>
            </a:r>
            <a:r>
              <a:rPr lang="en-US" sz="2000" dirty="0" err="1" smtClean="0"/>
              <a:t>e_city</a:t>
            </a:r>
            <a:r>
              <a:rPr lang="en-US" sz="2000" dirty="0" smtClean="0"/>
              <a:t>) {  </a:t>
            </a:r>
          </a:p>
          <a:p>
            <a:pPr>
              <a:spcBef>
                <a:spcPts val="0"/>
              </a:spcBef>
              <a:buNone/>
            </a:pPr>
            <a:r>
              <a:rPr lang="en-US" sz="2000" dirty="0" smtClean="0"/>
              <a:t>        </a:t>
            </a:r>
            <a:r>
              <a:rPr lang="en-US" sz="2000" b="1" dirty="0" err="1" smtClean="0"/>
              <a:t>this</a:t>
            </a:r>
            <a:r>
              <a:rPr lang="en-US" sz="2000" dirty="0" err="1" smtClean="0"/>
              <a:t>.e_city</a:t>
            </a:r>
            <a:r>
              <a:rPr lang="en-US" sz="2000" dirty="0" smtClean="0"/>
              <a:t> = </a:t>
            </a:r>
            <a:r>
              <a:rPr lang="en-US" sz="2000" dirty="0" err="1" smtClean="0"/>
              <a:t>e_city</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String </a:t>
            </a:r>
            <a:r>
              <a:rPr lang="en-US" sz="2000" dirty="0" err="1" smtClean="0"/>
              <a:t>getE_state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e_state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setE_state</a:t>
            </a:r>
            <a:r>
              <a:rPr lang="en-US" sz="2000" dirty="0" smtClean="0"/>
              <a:t>(String </a:t>
            </a:r>
            <a:r>
              <a:rPr lang="en-US" sz="2000" dirty="0" err="1" smtClean="0"/>
              <a:t>e_state</a:t>
            </a:r>
            <a:r>
              <a:rPr lang="en-US" sz="2000" dirty="0" smtClean="0"/>
              <a:t>) {  </a:t>
            </a:r>
          </a:p>
          <a:p>
            <a:pPr>
              <a:spcBef>
                <a:spcPts val="0"/>
              </a:spcBef>
              <a:buNone/>
            </a:pPr>
            <a:r>
              <a:rPr lang="en-US" sz="2000" dirty="0" smtClean="0"/>
              <a:t>        </a:t>
            </a:r>
            <a:r>
              <a:rPr lang="en-US" sz="2000" b="1" dirty="0" err="1" smtClean="0"/>
              <a:t>this</a:t>
            </a:r>
            <a:r>
              <a:rPr lang="en-US" sz="2000" dirty="0" err="1" smtClean="0"/>
              <a:t>.e_state</a:t>
            </a:r>
            <a:r>
              <a:rPr lang="en-US" sz="2000" dirty="0" smtClean="0"/>
              <a:t> = </a:t>
            </a:r>
            <a:r>
              <a:rPr lang="en-US" sz="2000" dirty="0" err="1" smtClean="0"/>
              <a:t>e_state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GB" sz="2000" dirty="0" smtClean="0"/>
          </a:p>
          <a:p>
            <a:pPr>
              <a:spcBef>
                <a:spcPts val="0"/>
              </a:spcBef>
              <a:buNone/>
            </a:pPr>
            <a:endParaRPr lang="en-US" sz="2000" dirty="0" smtClean="0"/>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142</a:t>
            </a:fld>
            <a:endParaRPr lang="en-US"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Persistence.xml</a:t>
            </a: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pPr>
            <a:r>
              <a:rPr lang="en-US" sz="2000" b="1" dirty="0" smtClean="0"/>
              <a:t> </a:t>
            </a:r>
            <a:r>
              <a:rPr lang="en-GB" sz="2000" dirty="0" smtClean="0"/>
              <a:t>Now, map the entity class and other databases </a:t>
            </a:r>
            <a:r>
              <a:rPr lang="en-GB" sz="2000" dirty="0" err="1" smtClean="0"/>
              <a:t>confiuguration</a:t>
            </a:r>
            <a:r>
              <a:rPr lang="en-GB" sz="2000" dirty="0" smtClean="0"/>
              <a:t> in Persistence.xml file.</a:t>
            </a:r>
          </a:p>
          <a:p>
            <a:pPr>
              <a:spcBef>
                <a:spcPts val="0"/>
              </a:spcBef>
            </a:pPr>
            <a:endParaRPr lang="en-US" sz="2000" dirty="0" smtClean="0"/>
          </a:p>
          <a:p>
            <a:pPr>
              <a:spcBef>
                <a:spcPts val="0"/>
              </a:spcBef>
              <a:buNone/>
            </a:pPr>
            <a:r>
              <a:rPr lang="en-US" sz="2000" dirty="0" smtClean="0"/>
              <a:t>&lt;persistence&gt;  </a:t>
            </a:r>
          </a:p>
          <a:p>
            <a:pPr>
              <a:spcBef>
                <a:spcPts val="0"/>
              </a:spcBef>
              <a:buNone/>
            </a:pPr>
            <a:r>
              <a:rPr lang="en-US" sz="2000" dirty="0" smtClean="0"/>
              <a:t>&lt;persistence-unit name="</a:t>
            </a:r>
            <a:r>
              <a:rPr lang="en-US" sz="2000" dirty="0" err="1" smtClean="0"/>
              <a:t>Collection_Type</a:t>
            </a:r>
            <a:r>
              <a:rPr lang="en-US" sz="2000" dirty="0" smtClean="0"/>
              <a:t>"&gt;  </a:t>
            </a:r>
          </a:p>
          <a:p>
            <a:pPr>
              <a:spcBef>
                <a:spcPts val="0"/>
              </a:spcBef>
              <a:buNone/>
            </a:pPr>
            <a:r>
              <a:rPr lang="en-US" sz="2000" dirty="0" smtClean="0"/>
              <a: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com.javatpoint.jpa.Employee</a:t>
            </a:r>
            <a:r>
              <a:rPr lang="en-US" sz="2000" dirty="0" smtClean="0"/>
              <a:t>&lt;/</a:t>
            </a:r>
            <a:r>
              <a:rPr lang="en-US" sz="2000" b="1" dirty="0" smtClean="0"/>
              <a:t>class</a:t>
            </a:r>
            <a:r>
              <a:rPr lang="en-US" sz="2000" dirty="0" smtClean="0"/>
              <a:t>&gt;  </a:t>
            </a:r>
          </a:p>
          <a:p>
            <a:pPr>
              <a:spcBef>
                <a:spcPts val="0"/>
              </a:spcBef>
              <a:buNone/>
            </a:pPr>
            <a:r>
              <a:rPr lang="en-US" sz="2000" dirty="0" smtClean="0"/>
              <a:t>&lt;</a:t>
            </a:r>
            <a:r>
              <a:rPr lang="en-US" sz="2000" b="1" dirty="0" smtClean="0"/>
              <a:t>class</a:t>
            </a:r>
            <a:r>
              <a:rPr lang="en-US" sz="2000" dirty="0" smtClean="0"/>
              <a:t>&gt;</a:t>
            </a:r>
            <a:r>
              <a:rPr lang="en-US" sz="2000" dirty="0" err="1" smtClean="0"/>
              <a:t>com.javatpoint.jpa.Address</a:t>
            </a:r>
            <a:r>
              <a:rPr lang="en-US" sz="2000" dirty="0" smtClean="0"/>
              <a:t>&lt;/</a:t>
            </a:r>
            <a:r>
              <a:rPr lang="en-US" sz="2000" b="1" dirty="0" smtClean="0"/>
              <a:t>class</a:t>
            </a:r>
            <a:r>
              <a:rPr lang="en-US" sz="2000" dirty="0" smtClean="0"/>
              <a:t>&gt;  </a:t>
            </a:r>
          </a:p>
          <a:p>
            <a:pPr>
              <a:spcBef>
                <a:spcPts val="0"/>
              </a:spcBef>
              <a:buNone/>
            </a:pPr>
            <a:r>
              <a:rPr lang="en-US" sz="2000" dirty="0" smtClean="0"/>
              <a:t>    </a:t>
            </a:r>
          </a:p>
          <a:p>
            <a:pPr>
              <a:spcBef>
                <a:spcPts val="0"/>
              </a:spcBef>
              <a:buNone/>
            </a:pPr>
            <a:r>
              <a:rPr lang="en-US" sz="2000" dirty="0" smtClean="0"/>
              <a:t>&lt;properties&gt;  </a:t>
            </a:r>
          </a:p>
          <a:p>
            <a:pPr>
              <a:spcBef>
                <a:spcPts val="0"/>
              </a:spcBef>
              <a:buNone/>
            </a:pPr>
            <a:r>
              <a:rPr lang="en-US" sz="2000" dirty="0" smtClean="0"/>
              <a:t>&lt;property name="</a:t>
            </a:r>
            <a:r>
              <a:rPr lang="en-US" sz="2000" dirty="0" err="1" smtClean="0"/>
              <a:t>javax.persistence.jdbc.driver</a:t>
            </a:r>
            <a:r>
              <a:rPr lang="en-US" sz="2000" dirty="0" smtClean="0"/>
              <a:t>" value="</a:t>
            </a:r>
            <a:r>
              <a:rPr lang="en-US" sz="2000" dirty="0" err="1" smtClean="0"/>
              <a:t>com.mysql.jdbc.Driver</a:t>
            </a:r>
            <a:r>
              <a:rPr lang="en-US" sz="2000" dirty="0" smtClean="0"/>
              <a:t>"/&gt;  </a:t>
            </a:r>
          </a:p>
          <a:p>
            <a:pPr>
              <a:spcBef>
                <a:spcPts val="0"/>
              </a:spcBef>
              <a:buNone/>
            </a:pPr>
            <a:r>
              <a:rPr lang="en-US" sz="2000" dirty="0" smtClean="0"/>
              <a:t>&lt;property name="</a:t>
            </a:r>
            <a:r>
              <a:rPr lang="en-US" sz="2000" dirty="0" err="1" smtClean="0"/>
              <a:t>javax.persistence.jdbc.url</a:t>
            </a:r>
            <a:r>
              <a:rPr lang="en-US" sz="2000" dirty="0" smtClean="0"/>
              <a:t>" value="</a:t>
            </a:r>
            <a:r>
              <a:rPr lang="en-US" sz="2000" dirty="0" err="1" smtClean="0"/>
              <a:t>jdbc:mysql</a:t>
            </a:r>
            <a:r>
              <a:rPr lang="en-US" sz="2000" dirty="0" smtClean="0"/>
              <a:t>://localhost:3306/</a:t>
            </a:r>
            <a:r>
              <a:rPr lang="en-US" sz="2000" dirty="0" err="1" smtClean="0"/>
              <a:t>collection_mapping</a:t>
            </a:r>
            <a:r>
              <a:rPr lang="en-US" sz="2000" dirty="0" smtClean="0"/>
              <a:t>"/&gt;  </a:t>
            </a:r>
          </a:p>
          <a:p>
            <a:pPr>
              <a:spcBef>
                <a:spcPts val="0"/>
              </a:spcBef>
              <a:buNone/>
            </a:pPr>
            <a:r>
              <a:rPr lang="en-US" sz="2000" dirty="0" smtClean="0"/>
              <a:t>&lt;property name="</a:t>
            </a:r>
            <a:r>
              <a:rPr lang="en-US" sz="2000" dirty="0" err="1" smtClean="0"/>
              <a:t>javax.persistence.jdbc.user</a:t>
            </a:r>
            <a:r>
              <a:rPr lang="en-US" sz="2000" dirty="0" smtClean="0"/>
              <a:t>" value="root"/&gt;  </a:t>
            </a:r>
          </a:p>
          <a:p>
            <a:pPr>
              <a:spcBef>
                <a:spcPts val="0"/>
              </a:spcBef>
              <a:buNone/>
            </a:pPr>
            <a:r>
              <a:rPr lang="en-US" sz="2000" dirty="0" smtClean="0"/>
              <a:t>&lt;property name="</a:t>
            </a:r>
            <a:r>
              <a:rPr lang="en-US" sz="2000" dirty="0" err="1" smtClean="0"/>
              <a:t>javax.persistence.jdbc.password</a:t>
            </a:r>
            <a:r>
              <a:rPr lang="en-US" sz="2000" dirty="0" smtClean="0"/>
              <a:t>" value=""/&gt;  </a:t>
            </a:r>
          </a:p>
          <a:p>
            <a:pPr>
              <a:spcBef>
                <a:spcPts val="0"/>
              </a:spcBef>
              <a:buNone/>
            </a:pPr>
            <a:r>
              <a:rPr lang="en-US" sz="2000" dirty="0" smtClean="0"/>
              <a:t>&lt;property name="</a:t>
            </a:r>
            <a:r>
              <a:rPr lang="en-US" sz="2000" dirty="0" err="1" smtClean="0"/>
              <a:t>eclipselink.logging.level</a:t>
            </a:r>
            <a:r>
              <a:rPr lang="en-US" sz="2000" dirty="0" smtClean="0"/>
              <a:t>" value="SEVERE"/&gt;  </a:t>
            </a:r>
          </a:p>
          <a:p>
            <a:pPr>
              <a:spcBef>
                <a:spcPts val="0"/>
              </a:spcBef>
              <a:buNone/>
            </a:pPr>
            <a:r>
              <a:rPr lang="en-US" sz="2000" dirty="0" smtClean="0"/>
              <a:t>&lt;property name="</a:t>
            </a:r>
            <a:r>
              <a:rPr lang="en-US" sz="2000" dirty="0" err="1" smtClean="0"/>
              <a:t>eclipselink.ddl</a:t>
            </a:r>
            <a:r>
              <a:rPr lang="en-US" sz="2000" dirty="0" smtClean="0"/>
              <a:t>-generation" value="create-or-extend-tables"/&gt;  </a:t>
            </a:r>
          </a:p>
          <a:p>
            <a:pPr>
              <a:spcBef>
                <a:spcPts val="0"/>
              </a:spcBef>
              <a:buNone/>
            </a:pPr>
            <a:r>
              <a:rPr lang="en-US" sz="2000" dirty="0" smtClean="0"/>
              <a:t>&lt;/properties&gt;  </a:t>
            </a:r>
          </a:p>
          <a:p>
            <a:pPr>
              <a:spcBef>
                <a:spcPts val="0"/>
              </a:spcBef>
              <a:buNone/>
            </a:pPr>
            <a:r>
              <a:rPr lang="en-US" sz="2000" dirty="0" smtClean="0"/>
              <a:t>      </a:t>
            </a:r>
          </a:p>
          <a:p>
            <a:pPr>
              <a:spcBef>
                <a:spcPts val="0"/>
              </a:spcBef>
              <a:buNone/>
            </a:pPr>
            <a:r>
              <a:rPr lang="en-US" sz="2000" dirty="0" smtClean="0"/>
              <a:t>    &lt;/persistence-unit&gt;  </a:t>
            </a:r>
          </a:p>
          <a:p>
            <a:pPr>
              <a:spcBef>
                <a:spcPts val="0"/>
              </a:spcBef>
              <a:buNone/>
            </a:pPr>
            <a:r>
              <a:rPr lang="en-US" sz="2000" dirty="0" smtClean="0"/>
              <a:t>&lt;/persistence&gt;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143</a:t>
            </a:fld>
            <a:endParaRPr lang="en-US"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b="1" dirty="0" smtClean="0"/>
              <a:t>ListMapping.java</a:t>
            </a: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US" sz="2000" b="1" dirty="0" smtClean="0"/>
              <a:t> </a:t>
            </a:r>
            <a:r>
              <a:rPr lang="en-GB" sz="2000" dirty="0" smtClean="0"/>
              <a:t>Create a persistence class ListMapping.java under </a:t>
            </a:r>
            <a:r>
              <a:rPr lang="en-GB" sz="2000" dirty="0" err="1" smtClean="0"/>
              <a:t>com.javatpoint.collection</a:t>
            </a:r>
            <a:r>
              <a:rPr lang="en-GB" sz="2000" dirty="0" smtClean="0"/>
              <a:t> package to persist the entity object with data.</a:t>
            </a:r>
          </a:p>
          <a:p>
            <a:pPr>
              <a:spcBef>
                <a:spcPts val="0"/>
              </a:spcBef>
              <a:buNone/>
            </a:pPr>
            <a:r>
              <a:rPr lang="en-US" sz="2000" b="1" dirty="0" smtClean="0"/>
              <a:t>package</a:t>
            </a:r>
            <a:r>
              <a:rPr lang="en-US" sz="2000" dirty="0" smtClean="0"/>
              <a:t> </a:t>
            </a:r>
            <a:r>
              <a:rPr lang="en-US" sz="2000" dirty="0" err="1" smtClean="0"/>
              <a:t>com.javatpoint.collection</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com.javatpoint.jpa</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ListMapping</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a:t>
            </a:r>
            <a:r>
              <a:rPr lang="en-US" sz="2000" dirty="0" err="1" smtClean="0"/>
              <a:t>Persistence.createEntityManagerFactory</a:t>
            </a:r>
            <a:r>
              <a:rPr lang="en-US" sz="2000" dirty="0" smtClean="0"/>
              <a:t>("</a:t>
            </a:r>
            <a:r>
              <a:rPr lang="en-US" sz="2000" dirty="0" err="1" smtClean="0"/>
              <a:t>Collection_Type</a:t>
            </a:r>
            <a:r>
              <a:rPr lang="en-US" sz="2000" dirty="0" smtClean="0"/>
              <a:t>");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a:t>
            </a:r>
            <a:r>
              <a:rPr lang="en-US" sz="2000" dirty="0" err="1" smtClean="0"/>
              <a:t>emf.createEntityManager</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em.getTransaction</a:t>
            </a:r>
            <a:r>
              <a:rPr lang="en-US" sz="2000" dirty="0" smtClean="0"/>
              <a:t>().begin();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Address a1=</a:t>
            </a:r>
            <a:r>
              <a:rPr lang="en-US" sz="2000" b="1" dirty="0" smtClean="0"/>
              <a:t>new</a:t>
            </a:r>
            <a:r>
              <a:rPr lang="en-US" sz="2000" dirty="0" smtClean="0"/>
              <a:t> Address();  </a:t>
            </a:r>
          </a:p>
          <a:p>
            <a:pPr>
              <a:spcBef>
                <a:spcPts val="0"/>
              </a:spcBef>
              <a:buNone/>
            </a:pPr>
            <a:r>
              <a:rPr lang="en-US" sz="2000" dirty="0" smtClean="0"/>
              <a:t>        a1.setE_pincode(201301);  </a:t>
            </a:r>
          </a:p>
          <a:p>
            <a:pPr>
              <a:spcBef>
                <a:spcPts val="0"/>
              </a:spcBef>
              <a:buNone/>
            </a:pPr>
            <a:r>
              <a:rPr lang="en-US" sz="2000" dirty="0" smtClean="0"/>
              <a:t>        a1.setE_city("</a:t>
            </a:r>
            <a:r>
              <a:rPr lang="en-US" sz="2000" dirty="0" err="1" smtClean="0"/>
              <a:t>Noida</a:t>
            </a:r>
            <a:r>
              <a:rPr lang="en-US" sz="2000" dirty="0" smtClean="0"/>
              <a:t>");  </a:t>
            </a:r>
          </a:p>
          <a:p>
            <a:pPr>
              <a:spcBef>
                <a:spcPts val="0"/>
              </a:spcBef>
              <a:buNone/>
            </a:pPr>
            <a:r>
              <a:rPr lang="en-US" sz="2000" dirty="0" smtClean="0"/>
              <a:t>        a1.setE_state("Uttar Pradesh");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Address a2=</a:t>
            </a:r>
            <a:r>
              <a:rPr lang="en-US" sz="2000" b="1" dirty="0" smtClean="0"/>
              <a:t>new</a:t>
            </a:r>
            <a:r>
              <a:rPr lang="en-US" sz="2000" dirty="0" smtClean="0"/>
              <a:t> Address();  </a:t>
            </a:r>
          </a:p>
          <a:p>
            <a:pPr>
              <a:spcBef>
                <a:spcPts val="0"/>
              </a:spcBef>
              <a:buNone/>
            </a:pPr>
            <a:r>
              <a:rPr lang="en-US" sz="2000" dirty="0" smtClean="0"/>
              <a:t>        a2.setE_pincode(302001);  </a:t>
            </a:r>
          </a:p>
          <a:p>
            <a:pPr>
              <a:spcBef>
                <a:spcPts val="0"/>
              </a:spcBef>
              <a:buNone/>
            </a:pPr>
            <a:r>
              <a:rPr lang="en-US" sz="2000" dirty="0" smtClean="0"/>
              <a:t>        a2.setE_city("</a:t>
            </a:r>
            <a:r>
              <a:rPr lang="en-US" sz="2000" dirty="0" err="1" smtClean="0"/>
              <a:t>Jaipur</a:t>
            </a:r>
            <a:r>
              <a:rPr lang="en-US" sz="2000" dirty="0" smtClean="0"/>
              <a:t>");  </a:t>
            </a:r>
          </a:p>
          <a:p>
            <a:pPr>
              <a:spcBef>
                <a:spcPts val="0"/>
              </a:spcBef>
              <a:buNone/>
            </a:pPr>
            <a:r>
              <a:rPr lang="en-US" sz="2000" dirty="0" smtClean="0"/>
              <a:t>        a2.setE_state("Rajasthan");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Employee e1=</a:t>
            </a:r>
            <a:r>
              <a:rPr lang="en-US" sz="2000" b="1" dirty="0" smtClean="0"/>
              <a:t>new</a:t>
            </a:r>
            <a:r>
              <a:rPr lang="en-US" sz="2000" dirty="0" smtClean="0"/>
              <a:t> Employee();  </a:t>
            </a:r>
          </a:p>
          <a:p>
            <a:pPr>
              <a:spcBef>
                <a:spcPts val="0"/>
              </a:spcBef>
              <a:buNone/>
            </a:pPr>
            <a:r>
              <a:rPr lang="en-US" sz="2000" dirty="0" smtClean="0"/>
              <a:t>    e1.setE_id(1);  </a:t>
            </a:r>
          </a:p>
          <a:p>
            <a:pPr>
              <a:spcBef>
                <a:spcPts val="0"/>
              </a:spcBef>
              <a:buNone/>
            </a:pPr>
            <a:r>
              <a:rPr lang="en-US" sz="2000" dirty="0" smtClean="0"/>
              <a:t>    e1.setE_name("Vijay");  </a:t>
            </a:r>
          </a:p>
          <a:p>
            <a:pPr>
              <a:spcBef>
                <a:spcPts val="0"/>
              </a:spcBef>
              <a:buNone/>
            </a:pPr>
            <a:r>
              <a:rPr lang="en-US" sz="2000" dirty="0" smtClean="0"/>
              <a:t>    e1.getAddress().add(a1);  </a:t>
            </a:r>
          </a:p>
          <a:p>
            <a:pPr>
              <a:spcBef>
                <a:spcPts val="0"/>
              </a:spcBef>
              <a:buNone/>
            </a:pPr>
            <a:r>
              <a:rPr lang="en-US" sz="2000" dirty="0" smtClean="0"/>
              <a:t>      </a:t>
            </a:r>
          </a:p>
          <a:p>
            <a:pPr>
              <a:spcBef>
                <a:spcPts val="0"/>
              </a:spcBef>
              <a:buNone/>
            </a:pPr>
            <a:r>
              <a:rPr lang="en-US" sz="2000" dirty="0" smtClean="0"/>
              <a:t>    Employee e2=</a:t>
            </a:r>
            <a:r>
              <a:rPr lang="en-US" sz="2000" b="1" dirty="0" smtClean="0"/>
              <a:t>new</a:t>
            </a:r>
            <a:r>
              <a:rPr lang="en-US" sz="2000" dirty="0" smtClean="0"/>
              <a:t> Employee();  </a:t>
            </a:r>
          </a:p>
          <a:p>
            <a:pPr>
              <a:spcBef>
                <a:spcPts val="0"/>
              </a:spcBef>
              <a:buNone/>
            </a:pPr>
            <a:r>
              <a:rPr lang="en-US" sz="2000" dirty="0" smtClean="0"/>
              <a:t>    e2.setE_id(2);  </a:t>
            </a:r>
          </a:p>
          <a:p>
            <a:pPr>
              <a:spcBef>
                <a:spcPts val="0"/>
              </a:spcBef>
              <a:buNone/>
            </a:pPr>
            <a:r>
              <a:rPr lang="en-US" sz="2000" dirty="0" smtClean="0"/>
              <a:t>    e2.setE_name("John");  </a:t>
            </a:r>
          </a:p>
          <a:p>
            <a:pPr>
              <a:spcBef>
                <a:spcPts val="0"/>
              </a:spcBef>
              <a:buNone/>
            </a:pPr>
            <a:r>
              <a:rPr lang="en-US" sz="2000" dirty="0" smtClean="0"/>
              <a:t>    e2.getAddress().add(a2);  </a:t>
            </a:r>
          </a:p>
          <a:p>
            <a:pPr>
              <a:spcBef>
                <a:spcPts val="0"/>
              </a:spcBef>
              <a:buNone/>
            </a:pPr>
            <a:r>
              <a:rPr lang="en-US" sz="2000" dirty="0" smtClean="0"/>
              <a:t>      </a:t>
            </a:r>
          </a:p>
          <a:p>
            <a:pPr>
              <a:spcBef>
                <a:spcPts val="0"/>
              </a:spcBef>
              <a:buNone/>
            </a:pPr>
            <a:r>
              <a:rPr lang="en-US" sz="2000" dirty="0" smtClean="0"/>
              <a:t>    </a:t>
            </a:r>
            <a:r>
              <a:rPr lang="en-US" sz="2000" dirty="0" err="1" smtClean="0"/>
              <a:t>em.persist</a:t>
            </a:r>
            <a:r>
              <a:rPr lang="en-US" sz="2000" dirty="0" smtClean="0"/>
              <a:t>(e1);  </a:t>
            </a:r>
          </a:p>
          <a:p>
            <a:pPr>
              <a:spcBef>
                <a:spcPts val="0"/>
              </a:spcBef>
              <a:buNone/>
            </a:pPr>
            <a:r>
              <a:rPr lang="en-US" sz="2000" dirty="0" smtClean="0"/>
              <a:t>    </a:t>
            </a:r>
            <a:r>
              <a:rPr lang="en-US" sz="2000" dirty="0" err="1" smtClean="0"/>
              <a:t>em.persist</a:t>
            </a:r>
            <a:r>
              <a:rPr lang="en-US" sz="2000" dirty="0" smtClean="0"/>
              <a:t>(e2);  </a:t>
            </a:r>
          </a:p>
          <a:p>
            <a:pPr>
              <a:spcBef>
                <a:spcPts val="0"/>
              </a:spcBef>
              <a:buNone/>
            </a:pPr>
            <a:r>
              <a:rPr lang="en-US" sz="2000" dirty="0" smtClean="0"/>
              <a:t>      </a:t>
            </a:r>
          </a:p>
          <a:p>
            <a:pPr>
              <a:spcBef>
                <a:spcPts val="0"/>
              </a:spcBef>
              <a:buNone/>
            </a:pPr>
            <a:r>
              <a:rPr lang="en-US" sz="2000" dirty="0" smtClean="0"/>
              <a:t>    </a:t>
            </a:r>
            <a:r>
              <a:rPr lang="en-US" sz="2000" dirty="0" err="1" smtClean="0"/>
              <a:t>em.getTransaction</a:t>
            </a:r>
            <a:r>
              <a:rPr lang="en-US" sz="2000" dirty="0" smtClean="0"/>
              <a:t>().commit();  </a:t>
            </a:r>
          </a:p>
          <a:p>
            <a:pPr>
              <a:spcBef>
                <a:spcPts val="0"/>
              </a:spcBef>
              <a:buNone/>
            </a:pPr>
            <a:r>
              <a:rPr lang="en-US" sz="2000" dirty="0" smtClean="0"/>
              <a: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144</a:t>
            </a:fld>
            <a:endParaRPr lang="en-US" alt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r>
              <a:rPr lang="en-GB" dirty="0" smtClean="0"/>
              <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US" sz="2000" b="1" dirty="0" smtClean="0"/>
              <a:t> </a:t>
            </a:r>
            <a:r>
              <a:rPr lang="en-GB" sz="2000" dirty="0" smtClean="0"/>
              <a:t>After the execution of the program, the following table are generated under </a:t>
            </a:r>
            <a:r>
              <a:rPr lang="en-GB" sz="2000" dirty="0" err="1" smtClean="0"/>
              <a:t>MySQL</a:t>
            </a:r>
            <a:r>
              <a:rPr lang="en-GB" sz="2000" dirty="0" smtClean="0"/>
              <a:t> workbench.</a:t>
            </a:r>
          </a:p>
          <a:p>
            <a:r>
              <a:rPr lang="en-GB" sz="2000" dirty="0" smtClean="0"/>
              <a:t>Employee table - This table contains the employee details. To fetch data, run select * from employee query in </a:t>
            </a:r>
            <a:r>
              <a:rPr lang="en-GB" sz="2000" dirty="0" err="1" smtClean="0"/>
              <a:t>MySQL</a:t>
            </a:r>
            <a:r>
              <a:rPr lang="en-GB" sz="2000" dirty="0" smtClean="0"/>
              <a:t>.</a:t>
            </a:r>
          </a:p>
          <a:p>
            <a:pPr>
              <a:spcBef>
                <a:spcPts val="0"/>
              </a:spcBef>
            </a:pPr>
            <a:endParaRPr lang="en-US" sz="2000" dirty="0" smtClean="0"/>
          </a:p>
          <a:p>
            <a:endParaRPr lang="en-GB" dirty="0" smtClean="0"/>
          </a:p>
          <a:p>
            <a:endParaRPr lang="en-GB" dirty="0" smtClean="0"/>
          </a:p>
          <a:p>
            <a:r>
              <a:rPr lang="en-GB" dirty="0" err="1" smtClean="0"/>
              <a:t>Employee_address</a:t>
            </a:r>
            <a:r>
              <a:rPr lang="en-GB" dirty="0" smtClean="0"/>
              <a:t> table - This table represents the mapping between employee and address table. To fetch data, run select * from </a:t>
            </a:r>
            <a:r>
              <a:rPr lang="en-GB" dirty="0" err="1" smtClean="0"/>
              <a:t>employee_address</a:t>
            </a:r>
            <a:r>
              <a:rPr lang="en-GB" dirty="0" smtClean="0"/>
              <a:t> query in </a:t>
            </a:r>
            <a:r>
              <a:rPr lang="en-GB" dirty="0" err="1" smtClean="0"/>
              <a:t>MySQL</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145</a:t>
            </a:fld>
            <a:endParaRPr lang="en-US" altLang="en-US"/>
          </a:p>
        </p:txBody>
      </p:sp>
      <p:pic>
        <p:nvPicPr>
          <p:cNvPr id="5" name="Picture 4" descr="JPA List Mapping"/>
          <p:cNvPicPr/>
          <p:nvPr/>
        </p:nvPicPr>
        <p:blipFill>
          <a:blip r:embed="rId2"/>
          <a:srcRect/>
          <a:stretch>
            <a:fillRect/>
          </a:stretch>
        </p:blipFill>
        <p:spPr bwMode="auto">
          <a:xfrm>
            <a:off x="4167174" y="2357430"/>
            <a:ext cx="1389380" cy="896620"/>
          </a:xfrm>
          <a:prstGeom prst="rect">
            <a:avLst/>
          </a:prstGeom>
          <a:noFill/>
          <a:ln w="9525">
            <a:noFill/>
            <a:miter lim="800000"/>
            <a:headEnd/>
            <a:tailEnd/>
          </a:ln>
        </p:spPr>
      </p:pic>
      <p:pic>
        <p:nvPicPr>
          <p:cNvPr id="6" name="Picture 5" descr="JPA List Mapping"/>
          <p:cNvPicPr/>
          <p:nvPr/>
        </p:nvPicPr>
        <p:blipFill>
          <a:blip r:embed="rId3"/>
          <a:srcRect/>
          <a:stretch>
            <a:fillRect/>
          </a:stretch>
        </p:blipFill>
        <p:spPr bwMode="auto">
          <a:xfrm>
            <a:off x="5524496" y="5000636"/>
            <a:ext cx="3903980" cy="843915"/>
          </a:xfrm>
          <a:prstGeom prst="rect">
            <a:avLst/>
          </a:prstGeom>
          <a:noFill/>
          <a:ln w="9525">
            <a:no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JPA Set Mapping</a:t>
            </a:r>
            <a:endParaRPr lang="en-US" dirty="0"/>
          </a:p>
        </p:txBody>
      </p:sp>
      <p:sp>
        <p:nvSpPr>
          <p:cNvPr id="3" name="Content Placeholder 2"/>
          <p:cNvSpPr>
            <a:spLocks noGrp="1"/>
          </p:cNvSpPr>
          <p:nvPr>
            <p:ph idx="1"/>
          </p:nvPr>
        </p:nvSpPr>
        <p:spPr>
          <a:xfrm>
            <a:off x="838200" y="1071546"/>
            <a:ext cx="10515600" cy="5105417"/>
          </a:xfrm>
        </p:spPr>
        <p:txBody>
          <a:bodyPr/>
          <a:lstStyle/>
          <a:p>
            <a:r>
              <a:rPr lang="en-GB" sz="2000" dirty="0" smtClean="0"/>
              <a:t>A Set is an interface that contains unique elements. These elements don't maintain any order. A Set can be used when there is a requirement of retrieving unique elements in an unordered manner.</a:t>
            </a:r>
          </a:p>
          <a:p>
            <a:r>
              <a:rPr lang="en-GB" sz="2000" dirty="0" smtClean="0"/>
              <a:t>Set Mapping Example</a:t>
            </a:r>
          </a:p>
          <a:p>
            <a:r>
              <a:rPr lang="en-GB" sz="2000" dirty="0" smtClean="0"/>
              <a:t>In this example, we embed an object in an entity class and define it as a collection type List.</a:t>
            </a:r>
          </a:p>
          <a:p>
            <a:r>
              <a:rPr lang="en-GB" sz="2000" b="1" dirty="0" smtClean="0"/>
              <a:t>private</a:t>
            </a:r>
            <a:r>
              <a:rPr lang="en-GB" sz="2000" dirty="0" smtClean="0"/>
              <a:t> Set&lt;Address&gt; address=</a:t>
            </a:r>
            <a:r>
              <a:rPr lang="en-GB" sz="2000" b="1" dirty="0" smtClean="0"/>
              <a:t>new</a:t>
            </a:r>
            <a:r>
              <a:rPr lang="en-GB" sz="2000" dirty="0" smtClean="0"/>
              <a:t> </a:t>
            </a:r>
            <a:r>
              <a:rPr lang="en-GB" sz="2000" dirty="0" err="1" smtClean="0"/>
              <a:t>HashSet</a:t>
            </a:r>
            <a:r>
              <a:rPr lang="en-GB" sz="2000" dirty="0" smtClean="0"/>
              <a:t>&lt;Address&gt;();  </a:t>
            </a:r>
          </a:p>
          <a:p>
            <a:r>
              <a:rPr lang="en-GB" sz="2000" dirty="0" smtClean="0"/>
              <a:t>This example contains the following steps: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146</a:t>
            </a:fld>
            <a:endParaRPr lang="en-US" alt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b="1" dirty="0" smtClean="0"/>
              <a:t>Employee.java</a:t>
            </a: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Create an entity class Employee.java under </a:t>
            </a:r>
            <a:r>
              <a:rPr lang="en-GB" dirty="0" err="1" smtClean="0"/>
              <a:t>com.javatpoint.jpa</a:t>
            </a:r>
            <a:r>
              <a:rPr lang="en-GB" dirty="0" smtClean="0"/>
              <a:t> package that contains employee id, name and embedded object (employee Address). The annotation @</a:t>
            </a:r>
            <a:r>
              <a:rPr lang="en-GB" dirty="0" err="1" smtClean="0"/>
              <a:t>ElementCollection</a:t>
            </a:r>
            <a:r>
              <a:rPr lang="en-GB" dirty="0" smtClean="0"/>
              <a:t> represents the embedded object.</a:t>
            </a:r>
          </a:p>
          <a:p>
            <a:pPr>
              <a:spcBef>
                <a:spcPts val="0"/>
              </a:spcBef>
              <a:buNone/>
            </a:pPr>
            <a:r>
              <a:rPr lang="en-US" sz="2000" b="1" dirty="0" smtClean="0"/>
              <a:t>package</a:t>
            </a:r>
            <a:r>
              <a:rPr lang="en-US" sz="2000" dirty="0" smtClean="0"/>
              <a:t> </a:t>
            </a:r>
            <a:r>
              <a:rPr lang="en-US" sz="2000" dirty="0" err="1" smtClean="0"/>
              <a:t>com.javatpoint.jpa</a:t>
            </a:r>
            <a:r>
              <a:rPr lang="en-US" sz="2000" dirty="0" smtClean="0"/>
              <a:t>;  </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@Entity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Employee {  </a:t>
            </a:r>
          </a:p>
          <a:p>
            <a:pPr>
              <a:spcBef>
                <a:spcPts val="0"/>
              </a:spcBef>
              <a:buNone/>
            </a:pPr>
            <a:r>
              <a:rPr lang="en-US" sz="2000" dirty="0" smtClean="0"/>
              <a:t>  </a:t>
            </a:r>
          </a:p>
          <a:p>
            <a:pPr>
              <a:spcBef>
                <a:spcPts val="0"/>
              </a:spcBef>
              <a:buNone/>
            </a:pPr>
            <a:r>
              <a:rPr lang="en-US" sz="2000" dirty="0" smtClean="0"/>
              <a:t>    @Id  </a:t>
            </a:r>
          </a:p>
          <a:p>
            <a:pPr>
              <a:spcBef>
                <a:spcPts val="0"/>
              </a:spcBef>
              <a:buNone/>
            </a:pPr>
            <a:r>
              <a:rPr lang="en-US" sz="2000" dirty="0" smtClean="0"/>
              <a:t>    @</a:t>
            </a:r>
            <a:r>
              <a:rPr lang="en-US" sz="2000" dirty="0" err="1" smtClean="0"/>
              <a:t>GeneratedValue</a:t>
            </a:r>
            <a:r>
              <a:rPr lang="en-US" sz="2000" dirty="0" smtClean="0"/>
              <a:t>(strategy=</a:t>
            </a:r>
            <a:r>
              <a:rPr lang="en-US" sz="2000" dirty="0" err="1" smtClean="0"/>
              <a:t>GenerationType.AUTO</a:t>
            </a: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e_id</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e_name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ElementCollection</a:t>
            </a:r>
            <a:r>
              <a:rPr lang="en-US" sz="2000" dirty="0" smtClean="0"/>
              <a:t>  </a:t>
            </a:r>
          </a:p>
          <a:p>
            <a:pPr>
              <a:spcBef>
                <a:spcPts val="0"/>
              </a:spcBef>
              <a:buNone/>
            </a:pPr>
            <a:r>
              <a:rPr lang="en-US" sz="2000" dirty="0" smtClean="0"/>
              <a:t>    </a:t>
            </a:r>
            <a:r>
              <a:rPr lang="en-US" sz="2000" b="1" dirty="0" smtClean="0"/>
              <a:t>private</a:t>
            </a:r>
            <a:r>
              <a:rPr lang="en-US" sz="2000" dirty="0" smtClean="0"/>
              <a:t> Set&lt;Address&gt; address=</a:t>
            </a:r>
            <a:r>
              <a:rPr lang="en-US" sz="2000" b="1" dirty="0" smtClean="0"/>
              <a:t>new</a:t>
            </a:r>
            <a:r>
              <a:rPr lang="en-US" sz="2000" dirty="0" smtClean="0"/>
              <a:t> </a:t>
            </a:r>
            <a:r>
              <a:rPr lang="en-US" sz="2000" dirty="0" err="1" smtClean="0"/>
              <a:t>HashSet</a:t>
            </a:r>
            <a:r>
              <a:rPr lang="en-US" sz="2000" dirty="0" smtClean="0"/>
              <a:t>&lt;Address&gt;();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getE_id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e_id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setE_id</a:t>
            </a:r>
            <a:r>
              <a:rPr lang="en-US" sz="2000" dirty="0" smtClean="0"/>
              <a:t>(</a:t>
            </a:r>
            <a:r>
              <a:rPr lang="en-US" sz="2000" b="1" dirty="0" err="1" smtClean="0"/>
              <a:t>int</a:t>
            </a:r>
            <a:r>
              <a:rPr lang="en-US" sz="2000" dirty="0" smtClean="0"/>
              <a:t> </a:t>
            </a:r>
            <a:r>
              <a:rPr lang="en-US" sz="2000" dirty="0" err="1" smtClean="0"/>
              <a:t>e_id</a:t>
            </a:r>
            <a:r>
              <a:rPr lang="en-US" sz="2000" dirty="0" smtClean="0"/>
              <a:t>) {  </a:t>
            </a:r>
          </a:p>
          <a:p>
            <a:pPr>
              <a:spcBef>
                <a:spcPts val="0"/>
              </a:spcBef>
              <a:buNone/>
            </a:pPr>
            <a:r>
              <a:rPr lang="en-US" sz="2000" dirty="0" smtClean="0"/>
              <a:t>        </a:t>
            </a:r>
            <a:r>
              <a:rPr lang="en-US" sz="2000" b="1" dirty="0" err="1" smtClean="0"/>
              <a:t>this</a:t>
            </a:r>
            <a:r>
              <a:rPr lang="en-US" sz="2000" dirty="0" err="1" smtClean="0"/>
              <a:t>.e_id</a:t>
            </a:r>
            <a:r>
              <a:rPr lang="en-US" sz="2000" dirty="0" smtClean="0"/>
              <a:t> = </a:t>
            </a:r>
            <a:r>
              <a:rPr lang="en-US" sz="2000" dirty="0" err="1" smtClean="0"/>
              <a:t>e_id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String </a:t>
            </a:r>
            <a:r>
              <a:rPr lang="en-US" sz="2000" dirty="0" err="1" smtClean="0"/>
              <a:t>getE_name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e_name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setE_name</a:t>
            </a:r>
            <a:r>
              <a:rPr lang="en-US" sz="2000" dirty="0" smtClean="0"/>
              <a:t>(String </a:t>
            </a:r>
            <a:r>
              <a:rPr lang="en-US" sz="2000" dirty="0" err="1" smtClean="0"/>
              <a:t>e_name</a:t>
            </a:r>
            <a:r>
              <a:rPr lang="en-US" sz="2000" dirty="0" smtClean="0"/>
              <a:t>) {  </a:t>
            </a:r>
          </a:p>
          <a:p>
            <a:pPr>
              <a:spcBef>
                <a:spcPts val="0"/>
              </a:spcBef>
              <a:buNone/>
            </a:pPr>
            <a:r>
              <a:rPr lang="en-US" sz="2000" dirty="0" smtClean="0"/>
              <a:t>        </a:t>
            </a:r>
            <a:r>
              <a:rPr lang="en-US" sz="2000" b="1" dirty="0" err="1" smtClean="0"/>
              <a:t>this</a:t>
            </a:r>
            <a:r>
              <a:rPr lang="en-US" sz="2000" dirty="0" err="1" smtClean="0"/>
              <a:t>.e_name</a:t>
            </a:r>
            <a:r>
              <a:rPr lang="en-US" sz="2000" dirty="0" smtClean="0"/>
              <a:t> = </a:t>
            </a:r>
            <a:r>
              <a:rPr lang="en-US" sz="2000" dirty="0" err="1" smtClean="0"/>
              <a:t>e_name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Set&lt;Address&gt; </a:t>
            </a:r>
            <a:r>
              <a:rPr lang="en-US" sz="2000" dirty="0" err="1" smtClean="0"/>
              <a:t>getAddress</a:t>
            </a:r>
            <a:r>
              <a:rPr lang="en-US" sz="2000" dirty="0" smtClean="0"/>
              <a:t>() {  </a:t>
            </a:r>
          </a:p>
          <a:p>
            <a:pPr>
              <a:spcBef>
                <a:spcPts val="0"/>
              </a:spcBef>
              <a:buNone/>
            </a:pPr>
            <a:r>
              <a:rPr lang="en-US" sz="2000" dirty="0" smtClean="0"/>
              <a:t>        </a:t>
            </a:r>
            <a:r>
              <a:rPr lang="en-US" sz="2000" b="1" dirty="0" smtClean="0"/>
              <a:t>return</a:t>
            </a:r>
            <a:r>
              <a:rPr lang="en-US" sz="2000" dirty="0" smtClean="0"/>
              <a:t> address;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setAddress</a:t>
            </a:r>
            <a:r>
              <a:rPr lang="en-US" sz="2000" dirty="0" smtClean="0"/>
              <a:t>(Set&lt;Address&gt; address) {  </a:t>
            </a:r>
          </a:p>
          <a:p>
            <a:pPr>
              <a:spcBef>
                <a:spcPts val="0"/>
              </a:spcBef>
              <a:buNone/>
            </a:pPr>
            <a:r>
              <a:rPr lang="en-US" sz="2000" dirty="0" smtClean="0"/>
              <a:t>        </a:t>
            </a:r>
            <a:r>
              <a:rPr lang="en-US" sz="2000" b="1" dirty="0" err="1" smtClean="0"/>
              <a:t>this</a:t>
            </a:r>
            <a:r>
              <a:rPr lang="en-US" sz="2000" dirty="0" err="1" smtClean="0"/>
              <a:t>.address</a:t>
            </a:r>
            <a:r>
              <a:rPr lang="en-US" sz="2000" dirty="0" smtClean="0"/>
              <a:t> = address;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147</a:t>
            </a:fld>
            <a:endParaRPr lang="en-US" alt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b="1" dirty="0" smtClean="0"/>
              <a:t>Address.java</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Now, create a class of embedded object Address.java under </a:t>
            </a:r>
            <a:r>
              <a:rPr lang="en-GB" dirty="0" err="1" smtClean="0"/>
              <a:t>com.javatpoint.jpa</a:t>
            </a:r>
            <a:r>
              <a:rPr lang="en-GB" dirty="0" smtClean="0"/>
              <a:t> package. The annotation @Embeddable represents the embeddable object.</a:t>
            </a:r>
          </a:p>
          <a:p>
            <a:pPr>
              <a:spcBef>
                <a:spcPts val="0"/>
              </a:spcBef>
              <a:buNone/>
            </a:pPr>
            <a:r>
              <a:rPr lang="en-US" sz="2000" b="1" dirty="0" smtClean="0"/>
              <a:t>package</a:t>
            </a:r>
            <a:r>
              <a:rPr lang="en-US" sz="2000" dirty="0" smtClean="0"/>
              <a:t> </a:t>
            </a:r>
            <a:r>
              <a:rPr lang="en-US" sz="2000" dirty="0" err="1" smtClean="0"/>
              <a:t>com.javatpoint.jpa</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@Embeddable  </a:t>
            </a:r>
          </a:p>
          <a:p>
            <a:pPr>
              <a:spcBef>
                <a:spcPts val="0"/>
              </a:spcBef>
              <a:buNone/>
            </a:pPr>
            <a:r>
              <a:rPr lang="en-US" sz="2000" b="1" dirty="0" smtClean="0"/>
              <a:t>public</a:t>
            </a:r>
            <a:r>
              <a:rPr lang="en-US" sz="2000" dirty="0" smtClean="0"/>
              <a:t> </a:t>
            </a:r>
            <a:r>
              <a:rPr lang="en-US" sz="2000" b="1" dirty="0" smtClean="0"/>
              <a:t>class</a:t>
            </a:r>
            <a:r>
              <a:rPr lang="en-US" sz="2000" dirty="0" smtClean="0"/>
              <a:t> Address {  </a:t>
            </a:r>
          </a:p>
          <a:p>
            <a:pPr>
              <a:spcBef>
                <a:spcPts val="0"/>
              </a:spcBef>
              <a:buNone/>
            </a:pP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e_pincode</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e_city</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e_state</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getE_pincode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e_pincode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setE_pincode</a:t>
            </a:r>
            <a:r>
              <a:rPr lang="en-US" sz="2000" dirty="0" smtClean="0"/>
              <a:t>(</a:t>
            </a:r>
            <a:r>
              <a:rPr lang="en-US" sz="2000" b="1" dirty="0" err="1" smtClean="0"/>
              <a:t>int</a:t>
            </a:r>
            <a:r>
              <a:rPr lang="en-US" sz="2000" dirty="0" smtClean="0"/>
              <a:t> </a:t>
            </a:r>
            <a:r>
              <a:rPr lang="en-US" sz="2000" dirty="0" err="1" smtClean="0"/>
              <a:t>e_pincode</a:t>
            </a:r>
            <a:r>
              <a:rPr lang="en-US" sz="2000" dirty="0" smtClean="0"/>
              <a:t>) {  </a:t>
            </a:r>
          </a:p>
          <a:p>
            <a:pPr>
              <a:spcBef>
                <a:spcPts val="0"/>
              </a:spcBef>
              <a:buNone/>
            </a:pPr>
            <a:r>
              <a:rPr lang="en-US" sz="2000" dirty="0" smtClean="0"/>
              <a:t>        </a:t>
            </a:r>
            <a:r>
              <a:rPr lang="en-US" sz="2000" b="1" dirty="0" err="1" smtClean="0"/>
              <a:t>this</a:t>
            </a:r>
            <a:r>
              <a:rPr lang="en-US" sz="2000" dirty="0" err="1" smtClean="0"/>
              <a:t>.e_pincode</a:t>
            </a:r>
            <a:r>
              <a:rPr lang="en-US" sz="2000" dirty="0" smtClean="0"/>
              <a:t> = </a:t>
            </a:r>
            <a:r>
              <a:rPr lang="en-US" sz="2000" dirty="0" err="1" smtClean="0"/>
              <a:t>e_pincode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String </a:t>
            </a:r>
            <a:r>
              <a:rPr lang="en-US" sz="2000" dirty="0" err="1" smtClean="0"/>
              <a:t>getE_city</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e_city</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setE_city</a:t>
            </a:r>
            <a:r>
              <a:rPr lang="en-US" sz="2000" dirty="0" smtClean="0"/>
              <a:t>(String </a:t>
            </a:r>
            <a:r>
              <a:rPr lang="en-US" sz="2000" dirty="0" err="1" smtClean="0"/>
              <a:t>e_city</a:t>
            </a:r>
            <a:r>
              <a:rPr lang="en-US" sz="2000" dirty="0" smtClean="0"/>
              <a:t>) {  </a:t>
            </a:r>
          </a:p>
          <a:p>
            <a:pPr>
              <a:spcBef>
                <a:spcPts val="0"/>
              </a:spcBef>
              <a:buNone/>
            </a:pPr>
            <a:r>
              <a:rPr lang="en-US" sz="2000" dirty="0" smtClean="0"/>
              <a:t>        </a:t>
            </a:r>
            <a:r>
              <a:rPr lang="en-US" sz="2000" b="1" dirty="0" err="1" smtClean="0"/>
              <a:t>this</a:t>
            </a:r>
            <a:r>
              <a:rPr lang="en-US" sz="2000" dirty="0" err="1" smtClean="0"/>
              <a:t>.e_city</a:t>
            </a:r>
            <a:r>
              <a:rPr lang="en-US" sz="2000" dirty="0" smtClean="0"/>
              <a:t> = </a:t>
            </a:r>
            <a:r>
              <a:rPr lang="en-US" sz="2000" dirty="0" err="1" smtClean="0"/>
              <a:t>e_city</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String </a:t>
            </a:r>
            <a:r>
              <a:rPr lang="en-US" sz="2000" dirty="0" err="1" smtClean="0"/>
              <a:t>getE_state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e_state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setE_state</a:t>
            </a:r>
            <a:r>
              <a:rPr lang="en-US" sz="2000" dirty="0" smtClean="0"/>
              <a:t>(String </a:t>
            </a:r>
            <a:r>
              <a:rPr lang="en-US" sz="2000" dirty="0" err="1" smtClean="0"/>
              <a:t>e_state</a:t>
            </a:r>
            <a:r>
              <a:rPr lang="en-US" sz="2000" dirty="0" smtClean="0"/>
              <a:t>) {  </a:t>
            </a:r>
          </a:p>
          <a:p>
            <a:pPr>
              <a:spcBef>
                <a:spcPts val="0"/>
              </a:spcBef>
              <a:buNone/>
            </a:pPr>
            <a:r>
              <a:rPr lang="en-US" sz="2000" dirty="0" smtClean="0"/>
              <a:t>        </a:t>
            </a:r>
            <a:r>
              <a:rPr lang="en-US" sz="2000" b="1" dirty="0" err="1" smtClean="0"/>
              <a:t>this</a:t>
            </a:r>
            <a:r>
              <a:rPr lang="en-US" sz="2000" dirty="0" err="1" smtClean="0"/>
              <a:t>.e_state</a:t>
            </a:r>
            <a:r>
              <a:rPr lang="en-US" sz="2000" dirty="0" smtClean="0"/>
              <a:t> = </a:t>
            </a:r>
            <a:r>
              <a:rPr lang="en-US" sz="2000" dirty="0" err="1" smtClean="0"/>
              <a:t>e_state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148</a:t>
            </a:fld>
            <a:endParaRPr lang="en-US"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Persistence.xml</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149</a:t>
            </a:fld>
            <a:endParaRPr lang="en-US" altLang="en-US"/>
          </a:p>
        </p:txBody>
      </p:sp>
      <p:sp>
        <p:nvSpPr>
          <p:cNvPr id="6" name="Content Placeholder 5"/>
          <p:cNvSpPr>
            <a:spLocks noGrp="1"/>
          </p:cNvSpPr>
          <p:nvPr>
            <p:ph idx="1"/>
          </p:nvPr>
        </p:nvSpPr>
        <p:spPr/>
        <p:txBody>
          <a:bodyPr/>
          <a:lstStyle/>
          <a:p>
            <a:r>
              <a:rPr lang="en-GB" dirty="0" smtClean="0"/>
              <a:t>Now, map the entity class and other databases </a:t>
            </a:r>
            <a:r>
              <a:rPr lang="en-GB" dirty="0" err="1" smtClean="0"/>
              <a:t>confiuguration</a:t>
            </a:r>
            <a:r>
              <a:rPr lang="en-GB" dirty="0" smtClean="0"/>
              <a:t> in Persistence.xml file.</a:t>
            </a:r>
          </a:p>
          <a:p>
            <a:pPr>
              <a:buNone/>
            </a:pPr>
            <a:r>
              <a:rPr lang="en-US" sz="2000" dirty="0" smtClean="0"/>
              <a:t>&lt;persistence&gt;  </a:t>
            </a:r>
          </a:p>
          <a:p>
            <a:pPr>
              <a:buNone/>
            </a:pPr>
            <a:r>
              <a:rPr lang="en-US" sz="2000" dirty="0" smtClean="0"/>
              <a:t>&lt;persistence-unit name="</a:t>
            </a:r>
            <a:r>
              <a:rPr lang="en-US" sz="2000" dirty="0" err="1" smtClean="0"/>
              <a:t>Collection_Type</a:t>
            </a:r>
            <a:r>
              <a:rPr lang="en-US" sz="2000" dirty="0" smtClean="0"/>
              <a:t>"&gt;  </a:t>
            </a:r>
          </a:p>
          <a:p>
            <a:pPr>
              <a:buNone/>
            </a:pPr>
            <a:r>
              <a:rPr lang="en-US" sz="2000" dirty="0" smtClean="0"/>
              <a:t>      </a:t>
            </a:r>
          </a:p>
          <a:p>
            <a:pPr>
              <a:buNone/>
            </a:pPr>
            <a:r>
              <a:rPr lang="en-US" sz="2000" dirty="0" smtClean="0"/>
              <a:t> &lt;</a:t>
            </a:r>
            <a:r>
              <a:rPr lang="en-US" sz="2000" b="1" dirty="0" smtClean="0"/>
              <a:t>class</a:t>
            </a:r>
            <a:r>
              <a:rPr lang="en-US" sz="2000" dirty="0" smtClean="0"/>
              <a:t>&gt;</a:t>
            </a:r>
            <a:r>
              <a:rPr lang="en-US" sz="2000" dirty="0" err="1" smtClean="0"/>
              <a:t>com.javatpoint.jpa.Employee</a:t>
            </a:r>
            <a:r>
              <a:rPr lang="en-US" sz="2000" dirty="0" smtClean="0"/>
              <a:t>&lt;/</a:t>
            </a:r>
            <a:r>
              <a:rPr lang="en-US" sz="2000" b="1" dirty="0" smtClean="0"/>
              <a:t>class</a:t>
            </a:r>
            <a:r>
              <a:rPr lang="en-US" sz="2000" dirty="0" smtClean="0"/>
              <a:t>&gt;  </a:t>
            </a:r>
          </a:p>
          <a:p>
            <a:pPr>
              <a:buNone/>
            </a:pPr>
            <a:r>
              <a:rPr lang="en-US" sz="2000" dirty="0" smtClean="0"/>
              <a:t>&lt;</a:t>
            </a:r>
            <a:r>
              <a:rPr lang="en-US" sz="2000" b="1" dirty="0" smtClean="0"/>
              <a:t>class</a:t>
            </a:r>
            <a:r>
              <a:rPr lang="en-US" sz="2000" dirty="0" smtClean="0"/>
              <a:t>&gt;</a:t>
            </a:r>
            <a:r>
              <a:rPr lang="en-US" sz="2000" dirty="0" err="1" smtClean="0"/>
              <a:t>com.javatpoint.jpa.Address</a:t>
            </a:r>
            <a:r>
              <a:rPr lang="en-US" sz="2000" dirty="0" smtClean="0"/>
              <a:t>&lt;/</a:t>
            </a:r>
            <a:r>
              <a:rPr lang="en-US" sz="2000" b="1" dirty="0" smtClean="0"/>
              <a:t>class</a:t>
            </a:r>
            <a:r>
              <a:rPr lang="en-US" sz="2000" dirty="0" smtClean="0"/>
              <a:t>&gt;  </a:t>
            </a:r>
          </a:p>
          <a:p>
            <a:pPr>
              <a:buNone/>
            </a:pPr>
            <a:r>
              <a:rPr lang="en-US" sz="2000" dirty="0" smtClean="0"/>
              <a:t> &lt;properties&gt;  </a:t>
            </a:r>
          </a:p>
          <a:p>
            <a:pPr>
              <a:buNone/>
            </a:pPr>
            <a:r>
              <a:rPr lang="en-US" sz="2000" dirty="0" smtClean="0"/>
              <a:t>&lt;property name="</a:t>
            </a:r>
            <a:r>
              <a:rPr lang="en-US" sz="2000" dirty="0" err="1" smtClean="0"/>
              <a:t>javax.persistence.jdbc.driver</a:t>
            </a:r>
            <a:r>
              <a:rPr lang="en-US" sz="2000" dirty="0" smtClean="0"/>
              <a:t>" value="</a:t>
            </a:r>
            <a:r>
              <a:rPr lang="en-US" sz="2000" dirty="0" err="1" smtClean="0"/>
              <a:t>com.mysql.jdbc.Driver</a:t>
            </a:r>
            <a:r>
              <a:rPr lang="en-US" sz="2000" dirty="0" smtClean="0"/>
              <a:t>"/&gt;  </a:t>
            </a:r>
          </a:p>
          <a:p>
            <a:pPr>
              <a:buNone/>
            </a:pPr>
            <a:r>
              <a:rPr lang="en-US" sz="2000" dirty="0" smtClean="0"/>
              <a:t>&lt;property name="</a:t>
            </a:r>
            <a:r>
              <a:rPr lang="en-US" sz="2000" dirty="0" err="1" smtClean="0"/>
              <a:t>javax.persistence.jdbc.url</a:t>
            </a:r>
            <a:r>
              <a:rPr lang="en-US" sz="2000" dirty="0" smtClean="0"/>
              <a:t>" value="</a:t>
            </a:r>
            <a:r>
              <a:rPr lang="en-US" sz="2000" dirty="0" err="1" smtClean="0"/>
              <a:t>jdbc:mysql</a:t>
            </a:r>
            <a:r>
              <a:rPr lang="en-US" sz="2000" dirty="0" smtClean="0"/>
              <a:t>://localhost:3306/</a:t>
            </a:r>
            <a:r>
              <a:rPr lang="en-US" sz="2000" dirty="0" err="1" smtClean="0"/>
              <a:t>collection_mapping</a:t>
            </a:r>
            <a:r>
              <a:rPr lang="en-US" sz="2000" dirty="0" smtClean="0"/>
              <a:t>"/&gt;  </a:t>
            </a:r>
          </a:p>
          <a:p>
            <a:pPr>
              <a:buNone/>
            </a:pPr>
            <a:r>
              <a:rPr lang="en-US" sz="2000" dirty="0" smtClean="0"/>
              <a:t>&lt;property name="</a:t>
            </a:r>
            <a:r>
              <a:rPr lang="en-US" sz="2000" dirty="0" err="1" smtClean="0"/>
              <a:t>javax.persistence.jdbc.user</a:t>
            </a:r>
            <a:r>
              <a:rPr lang="en-US" sz="2000" dirty="0" smtClean="0"/>
              <a:t>" value="root"/&gt;  </a:t>
            </a:r>
          </a:p>
          <a:p>
            <a:pPr>
              <a:buNone/>
            </a:pPr>
            <a:r>
              <a:rPr lang="en-US" sz="2000" dirty="0" smtClean="0"/>
              <a:t>&lt;property name="</a:t>
            </a:r>
            <a:r>
              <a:rPr lang="en-US" sz="2000" dirty="0" err="1" smtClean="0"/>
              <a:t>javax.persistence.jdbc.password</a:t>
            </a:r>
            <a:r>
              <a:rPr lang="en-US" sz="2000" dirty="0" smtClean="0"/>
              <a:t>" value=""/&gt;  </a:t>
            </a:r>
          </a:p>
          <a:p>
            <a:pPr>
              <a:buNone/>
            </a:pPr>
            <a:r>
              <a:rPr lang="en-US" sz="2000" dirty="0" smtClean="0"/>
              <a:t>&lt;property name="</a:t>
            </a:r>
            <a:r>
              <a:rPr lang="en-US" sz="2000" dirty="0" err="1" smtClean="0"/>
              <a:t>eclipselink.logging.level</a:t>
            </a:r>
            <a:r>
              <a:rPr lang="en-US" sz="2000" dirty="0" smtClean="0"/>
              <a:t>" value="SEVERE"/&gt;  </a:t>
            </a:r>
          </a:p>
          <a:p>
            <a:pPr>
              <a:buNone/>
            </a:pPr>
            <a:r>
              <a:rPr lang="en-US" sz="2000" dirty="0" smtClean="0"/>
              <a:t>&lt;property name="</a:t>
            </a:r>
            <a:r>
              <a:rPr lang="en-US" sz="2000" dirty="0" err="1" smtClean="0"/>
              <a:t>eclipselink.ddl</a:t>
            </a:r>
            <a:r>
              <a:rPr lang="en-US" sz="2000" dirty="0" smtClean="0"/>
              <a:t>-generation" value="create-or-extend-tables"/&gt;  </a:t>
            </a:r>
          </a:p>
          <a:p>
            <a:pPr>
              <a:buNone/>
            </a:pPr>
            <a:r>
              <a:rPr lang="en-US" sz="2000" dirty="0" smtClean="0"/>
              <a:t>&lt;/properties&gt;  </a:t>
            </a:r>
          </a:p>
          <a:p>
            <a:pPr>
              <a:buNone/>
            </a:pPr>
            <a:r>
              <a:rPr lang="en-US" sz="2000" dirty="0" smtClean="0"/>
              <a:t>  </a:t>
            </a:r>
          </a:p>
          <a:p>
            <a:pPr>
              <a:buNone/>
            </a:pPr>
            <a:r>
              <a:rPr lang="en-US" sz="2000" dirty="0" smtClean="0"/>
              <a:t>    &lt;/persistence-unit&gt;  </a:t>
            </a:r>
          </a:p>
          <a:p>
            <a:pPr>
              <a:buNone/>
            </a:pPr>
            <a:r>
              <a:rPr lang="en-US" sz="2000" dirty="0" smtClean="0"/>
              <a:t>&lt;/persistence&gt;  </a:t>
            </a:r>
          </a:p>
          <a:p>
            <a:pPr>
              <a:buNone/>
            </a:pP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4) Create the class that retrieves or stores the object</a:t>
            </a:r>
            <a:endParaRPr lang="en-GB" dirty="0"/>
          </a:p>
        </p:txBody>
      </p:sp>
      <p:sp>
        <p:nvSpPr>
          <p:cNvPr id="3" name="Content Placeholder 2"/>
          <p:cNvSpPr>
            <a:spLocks noGrp="1"/>
          </p:cNvSpPr>
          <p:nvPr>
            <p:ph idx="1"/>
          </p:nvPr>
        </p:nvSpPr>
        <p:spPr>
          <a:xfrm>
            <a:off x="838200" y="1071546"/>
            <a:ext cx="10515600" cy="5105417"/>
          </a:xfrm>
        </p:spPr>
        <p:txBody>
          <a:bodyPr/>
          <a:lstStyle/>
          <a:p>
            <a:r>
              <a:rPr lang="en-US" dirty="0" smtClean="0"/>
              <a:t>In this class, we are simply storing the employee object to the database.</a:t>
            </a:r>
          </a:p>
          <a:p>
            <a:pPr>
              <a:spcBef>
                <a:spcPts val="0"/>
              </a:spcBef>
              <a:buNone/>
            </a:pPr>
            <a:r>
              <a:rPr lang="en-US" b="1" dirty="0" smtClean="0"/>
              <a:t>package</a:t>
            </a:r>
            <a:r>
              <a:rPr lang="en-US" dirty="0" smtClean="0"/>
              <a:t> </a:t>
            </a:r>
            <a:r>
              <a:rPr lang="en-US" dirty="0" err="1" smtClean="0"/>
              <a:t>com.javatpoint.mypackage</a:t>
            </a:r>
            <a:r>
              <a:rPr lang="en-US" dirty="0" smtClean="0"/>
              <a:t>;    </a:t>
            </a:r>
          </a:p>
          <a:p>
            <a:pPr>
              <a:spcBef>
                <a:spcPts val="0"/>
              </a:spcBef>
              <a:buNone/>
            </a:pPr>
            <a:r>
              <a:rPr lang="en-US" dirty="0" smtClean="0"/>
              <a:t>    </a:t>
            </a:r>
          </a:p>
          <a:p>
            <a:pPr>
              <a:spcBef>
                <a:spcPts val="0"/>
              </a:spcBef>
              <a:buNone/>
            </a:pPr>
            <a:r>
              <a:rPr lang="en-US" b="1" dirty="0" smtClean="0"/>
              <a:t>import</a:t>
            </a:r>
            <a:r>
              <a:rPr lang="en-US" dirty="0" smtClean="0"/>
              <a:t> </a:t>
            </a:r>
            <a:r>
              <a:rPr lang="en-US" dirty="0" err="1" smtClean="0"/>
              <a:t>org.hibernate.Session</a:t>
            </a:r>
            <a:r>
              <a:rPr lang="en-US" dirty="0" smtClean="0"/>
              <a:t>;    </a:t>
            </a:r>
          </a:p>
          <a:p>
            <a:pPr>
              <a:spcBef>
                <a:spcPts val="0"/>
              </a:spcBef>
              <a:buNone/>
            </a:pPr>
            <a:r>
              <a:rPr lang="en-US" b="1" dirty="0" smtClean="0"/>
              <a:t>import</a:t>
            </a:r>
            <a:r>
              <a:rPr lang="en-US" dirty="0" smtClean="0"/>
              <a:t> </a:t>
            </a:r>
            <a:r>
              <a:rPr lang="en-US" dirty="0" err="1" smtClean="0"/>
              <a:t>org.hibernate.SessionFactory</a:t>
            </a:r>
            <a:r>
              <a:rPr lang="en-US" dirty="0" smtClean="0"/>
              <a:t>;    </a:t>
            </a:r>
          </a:p>
          <a:p>
            <a:pPr>
              <a:spcBef>
                <a:spcPts val="0"/>
              </a:spcBef>
              <a:buNone/>
            </a:pPr>
            <a:r>
              <a:rPr lang="en-US" b="1" dirty="0" smtClean="0"/>
              <a:t>import</a:t>
            </a:r>
            <a:r>
              <a:rPr lang="en-US" dirty="0" smtClean="0"/>
              <a:t> </a:t>
            </a:r>
            <a:r>
              <a:rPr lang="en-US" dirty="0" err="1" smtClean="0"/>
              <a:t>org.hibernate.Transaction</a:t>
            </a:r>
            <a:r>
              <a:rPr lang="en-US" dirty="0" smtClean="0"/>
              <a:t>;  </a:t>
            </a:r>
          </a:p>
          <a:p>
            <a:pPr>
              <a:spcBef>
                <a:spcPts val="0"/>
              </a:spcBef>
              <a:buNone/>
            </a:pPr>
            <a:r>
              <a:rPr lang="en-US" b="1" dirty="0" smtClean="0"/>
              <a:t>import</a:t>
            </a:r>
            <a:r>
              <a:rPr lang="en-US" dirty="0" smtClean="0"/>
              <a:t> </a:t>
            </a:r>
            <a:r>
              <a:rPr lang="en-US" dirty="0" err="1" smtClean="0"/>
              <a:t>org.hibernate.boot.Metadata</a:t>
            </a:r>
            <a:r>
              <a:rPr lang="en-US" dirty="0" smtClean="0"/>
              <a:t>;  </a:t>
            </a:r>
          </a:p>
          <a:p>
            <a:pPr>
              <a:spcBef>
                <a:spcPts val="0"/>
              </a:spcBef>
              <a:buNone/>
            </a:pPr>
            <a:r>
              <a:rPr lang="en-US" b="1" dirty="0" smtClean="0"/>
              <a:t>import</a:t>
            </a:r>
            <a:r>
              <a:rPr lang="en-US" dirty="0" smtClean="0"/>
              <a:t> </a:t>
            </a:r>
            <a:r>
              <a:rPr lang="en-US" dirty="0" err="1" smtClean="0"/>
              <a:t>org.hibernate.boot.MetadataSources</a:t>
            </a:r>
            <a:r>
              <a:rPr lang="en-US" dirty="0" smtClean="0"/>
              <a:t>;  </a:t>
            </a:r>
          </a:p>
          <a:p>
            <a:pPr>
              <a:spcBef>
                <a:spcPts val="0"/>
              </a:spcBef>
              <a:buNone/>
            </a:pPr>
            <a:r>
              <a:rPr lang="en-US" b="1" dirty="0" smtClean="0"/>
              <a:t>import</a:t>
            </a:r>
            <a:r>
              <a:rPr lang="en-US" dirty="0" smtClean="0"/>
              <a:t> </a:t>
            </a:r>
            <a:r>
              <a:rPr lang="en-US" dirty="0" err="1" smtClean="0"/>
              <a:t>org.hibernate.boot.registry.StandardServiceRegistry</a:t>
            </a:r>
            <a:r>
              <a:rPr lang="en-US" dirty="0" smtClean="0"/>
              <a:t>;  </a:t>
            </a:r>
          </a:p>
          <a:p>
            <a:pPr>
              <a:spcBef>
                <a:spcPts val="0"/>
              </a:spcBef>
              <a:buNone/>
            </a:pPr>
            <a:r>
              <a:rPr lang="en-US" b="1" dirty="0" smtClean="0"/>
              <a:t>import</a:t>
            </a:r>
            <a:r>
              <a:rPr lang="en-US" dirty="0" smtClean="0"/>
              <a:t> </a:t>
            </a:r>
            <a:r>
              <a:rPr lang="en-US" dirty="0" err="1" smtClean="0"/>
              <a:t>org.hibernate.boot.registry.StandardServiceRegistryBuilder</a:t>
            </a: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StoreData</a:t>
            </a:r>
            <a:r>
              <a:rPr lang="en-US" dirty="0" smtClean="0"/>
              <a:t> {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a:t>
            </a:r>
          </a:p>
          <a:p>
            <a:pPr>
              <a:spcBef>
                <a:spcPts val="0"/>
              </a:spcBef>
              <a:buNone/>
            </a:pPr>
            <a:r>
              <a:rPr lang="en-US" dirty="0" smtClean="0"/>
              <a:t>    //Create </a:t>
            </a:r>
            <a:r>
              <a:rPr lang="en-US" dirty="0" err="1" smtClean="0"/>
              <a:t>typesafe</a:t>
            </a:r>
            <a:r>
              <a:rPr lang="en-US" dirty="0" smtClean="0"/>
              <a:t> </a:t>
            </a:r>
            <a:r>
              <a:rPr lang="en-US" dirty="0" err="1" smtClean="0"/>
              <a:t>ServiceRegistry</a:t>
            </a:r>
            <a:r>
              <a:rPr lang="en-US" dirty="0" smtClean="0"/>
              <a:t> object    </a:t>
            </a:r>
          </a:p>
          <a:p>
            <a:pPr>
              <a:spcBef>
                <a:spcPts val="0"/>
              </a:spcBef>
              <a:buNone/>
            </a:pPr>
            <a:r>
              <a:rPr lang="en-US" dirty="0" smtClean="0"/>
              <a:t>    </a:t>
            </a:r>
            <a:r>
              <a:rPr lang="en-US" dirty="0" err="1" smtClean="0"/>
              <a:t>StandardServiceRegistry</a:t>
            </a:r>
            <a:r>
              <a:rPr lang="en-US" dirty="0" smtClean="0"/>
              <a:t> </a:t>
            </a:r>
            <a:r>
              <a:rPr lang="en-US" dirty="0" err="1" smtClean="0"/>
              <a:t>ssr</a:t>
            </a:r>
            <a:r>
              <a:rPr lang="en-US" dirty="0" smtClean="0"/>
              <a:t> = </a:t>
            </a:r>
            <a:r>
              <a:rPr lang="en-US" b="1" dirty="0" smtClean="0"/>
              <a:t>new</a:t>
            </a:r>
            <a:r>
              <a:rPr lang="en-US" dirty="0" smtClean="0"/>
              <a:t> </a:t>
            </a:r>
            <a:r>
              <a:rPr lang="en-US" dirty="0" err="1" smtClean="0"/>
              <a:t>StandardServiceRegistryBuilder</a:t>
            </a:r>
            <a:r>
              <a:rPr lang="en-US" dirty="0" smtClean="0"/>
              <a:t>().configure("</a:t>
            </a:r>
            <a:r>
              <a:rPr lang="en-US" dirty="0" err="1" smtClean="0"/>
              <a:t>hibernate.cfg.xml</a:t>
            </a:r>
            <a:r>
              <a:rPr lang="en-US" dirty="0" smtClean="0"/>
              <a:t>").build();  </a:t>
            </a:r>
          </a:p>
          <a:p>
            <a:pPr>
              <a:spcBef>
                <a:spcPts val="0"/>
              </a:spcBef>
              <a:buNone/>
            </a:pPr>
            <a:r>
              <a:rPr lang="en-US" dirty="0" smtClean="0"/>
              <a:t>          </a:t>
            </a:r>
          </a:p>
          <a:p>
            <a:pPr>
              <a:spcBef>
                <a:spcPts val="0"/>
              </a:spcBef>
              <a:buNone/>
            </a:pPr>
            <a:r>
              <a:rPr lang="en-US" dirty="0" smtClean="0"/>
              <a:t>   Metadata meta = </a:t>
            </a:r>
            <a:r>
              <a:rPr lang="en-US" b="1" dirty="0" smtClean="0"/>
              <a:t>new</a:t>
            </a:r>
            <a:r>
              <a:rPr lang="en-US" dirty="0" smtClean="0"/>
              <a:t> </a:t>
            </a:r>
            <a:r>
              <a:rPr lang="en-US" dirty="0" err="1" smtClean="0"/>
              <a:t>MetadataSources</a:t>
            </a:r>
            <a:r>
              <a:rPr lang="en-US" dirty="0" smtClean="0"/>
              <a:t>(</a:t>
            </a:r>
            <a:r>
              <a:rPr lang="en-US" dirty="0" err="1" smtClean="0"/>
              <a:t>ssr</a:t>
            </a:r>
            <a:r>
              <a:rPr lang="en-US" dirty="0" smtClean="0"/>
              <a:t>).</a:t>
            </a:r>
            <a:r>
              <a:rPr lang="en-US" dirty="0" err="1" smtClean="0"/>
              <a:t>getMetadataBuilder</a:t>
            </a:r>
            <a:r>
              <a:rPr lang="en-US" dirty="0" smtClean="0"/>
              <a:t>().build();  </a:t>
            </a:r>
          </a:p>
          <a:p>
            <a:pPr>
              <a:spcBef>
                <a:spcPts val="0"/>
              </a:spcBef>
              <a:buNone/>
            </a:pPr>
            <a:r>
              <a:rPr lang="en-US" dirty="0" smtClean="0"/>
              <a:t>  </a:t>
            </a:r>
          </a:p>
          <a:p>
            <a:pPr>
              <a:spcBef>
                <a:spcPts val="0"/>
              </a:spcBef>
              <a:buNone/>
            </a:pPr>
            <a:r>
              <a:rPr lang="en-US" dirty="0" err="1" smtClean="0"/>
              <a:t>SessionFactory</a:t>
            </a:r>
            <a:r>
              <a:rPr lang="en-US" dirty="0" smtClean="0"/>
              <a:t> factory = </a:t>
            </a:r>
            <a:r>
              <a:rPr lang="en-US" dirty="0" err="1" smtClean="0"/>
              <a:t>meta.getSessionFactoryBuilder</a:t>
            </a:r>
            <a:r>
              <a:rPr lang="en-US" dirty="0" smtClean="0"/>
              <a:t>().build();  </a:t>
            </a:r>
          </a:p>
          <a:p>
            <a:pPr>
              <a:spcBef>
                <a:spcPts val="0"/>
              </a:spcBef>
              <a:buNone/>
            </a:pPr>
            <a:r>
              <a:rPr lang="en-US" dirty="0" smtClean="0"/>
              <a:t>Session </a:t>
            </a:r>
            <a:r>
              <a:rPr lang="en-US" dirty="0" err="1" smtClean="0"/>
              <a:t>session</a:t>
            </a:r>
            <a:r>
              <a:rPr lang="en-US" dirty="0" smtClean="0"/>
              <a:t> = </a:t>
            </a:r>
            <a:r>
              <a:rPr lang="en-US" dirty="0" err="1" smtClean="0"/>
              <a:t>factory.openSession</a:t>
            </a:r>
            <a:r>
              <a:rPr lang="en-US" dirty="0" smtClean="0"/>
              <a:t>();  </a:t>
            </a:r>
          </a:p>
          <a:p>
            <a:pPr>
              <a:spcBef>
                <a:spcPts val="0"/>
              </a:spcBef>
              <a:buNone/>
            </a:pPr>
            <a:r>
              <a:rPr lang="en-US" dirty="0" smtClean="0"/>
              <a:t>Transaction t = </a:t>
            </a:r>
            <a:r>
              <a:rPr lang="en-US" dirty="0" err="1" smtClean="0"/>
              <a:t>session.beginTransaction</a:t>
            </a:r>
            <a:r>
              <a:rPr lang="en-US" dirty="0" smtClean="0"/>
              <a:t>();   </a:t>
            </a:r>
          </a:p>
          <a:p>
            <a:pPr>
              <a:spcBef>
                <a:spcPts val="0"/>
              </a:spcBef>
              <a:buNone/>
            </a:pPr>
            <a:r>
              <a:rPr lang="en-US" dirty="0" smtClean="0"/>
              <a:t>            </a:t>
            </a:r>
          </a:p>
          <a:p>
            <a:pPr>
              <a:spcBef>
                <a:spcPts val="0"/>
              </a:spcBef>
              <a:buNone/>
            </a:pPr>
            <a:r>
              <a:rPr lang="en-US" dirty="0" smtClean="0"/>
              <a:t>    Employee e1=</a:t>
            </a:r>
            <a:r>
              <a:rPr lang="en-US" b="1" dirty="0" smtClean="0"/>
              <a:t>new</a:t>
            </a:r>
            <a:r>
              <a:rPr lang="en-US" dirty="0" smtClean="0"/>
              <a:t> Employee();    </a:t>
            </a:r>
          </a:p>
          <a:p>
            <a:pPr>
              <a:spcBef>
                <a:spcPts val="0"/>
              </a:spcBef>
              <a:buNone/>
            </a:pPr>
            <a:r>
              <a:rPr lang="en-US" dirty="0" smtClean="0"/>
              <a:t>    e1.setId(101);    </a:t>
            </a:r>
          </a:p>
          <a:p>
            <a:pPr>
              <a:spcBef>
                <a:spcPts val="0"/>
              </a:spcBef>
              <a:buNone/>
            </a:pPr>
            <a:r>
              <a:rPr lang="en-US" dirty="0" smtClean="0"/>
              <a:t>    e1.setFirstName("</a:t>
            </a:r>
            <a:r>
              <a:rPr lang="en-US" dirty="0" err="1" smtClean="0"/>
              <a:t>Gaurav</a:t>
            </a:r>
            <a:r>
              <a:rPr lang="en-US" dirty="0" smtClean="0"/>
              <a:t>");    </a:t>
            </a:r>
          </a:p>
          <a:p>
            <a:pPr>
              <a:spcBef>
                <a:spcPts val="0"/>
              </a:spcBef>
              <a:buNone/>
            </a:pPr>
            <a:r>
              <a:rPr lang="en-US" dirty="0" smtClean="0"/>
              <a:t>    e1.setLastName("</a:t>
            </a:r>
            <a:r>
              <a:rPr lang="en-US" dirty="0" err="1" smtClean="0"/>
              <a:t>Chawla</a:t>
            </a:r>
            <a:r>
              <a:rPr lang="en-US" dirty="0" smtClean="0"/>
              <a:t>");    </a:t>
            </a:r>
          </a:p>
          <a:p>
            <a:pPr>
              <a:spcBef>
                <a:spcPts val="0"/>
              </a:spcBef>
              <a:buNone/>
            </a:pPr>
            <a:r>
              <a:rPr lang="en-US" dirty="0" smtClean="0"/>
              <a:t>        </a:t>
            </a:r>
          </a:p>
          <a:p>
            <a:pPr>
              <a:spcBef>
                <a:spcPts val="0"/>
              </a:spcBef>
              <a:buNone/>
            </a:pPr>
            <a:r>
              <a:rPr lang="en-US" dirty="0" smtClean="0"/>
              <a:t>    </a:t>
            </a:r>
            <a:r>
              <a:rPr lang="en-US" dirty="0" err="1" smtClean="0"/>
              <a:t>session.save</a:t>
            </a:r>
            <a:r>
              <a:rPr lang="en-US" dirty="0" smtClean="0"/>
              <a:t>(e1);  </a:t>
            </a:r>
          </a:p>
          <a:p>
            <a:pPr>
              <a:spcBef>
                <a:spcPts val="0"/>
              </a:spcBef>
              <a:buNone/>
            </a:pPr>
            <a:r>
              <a:rPr lang="en-US" dirty="0" smtClean="0"/>
              <a:t>    </a:t>
            </a:r>
            <a:r>
              <a:rPr lang="en-US" dirty="0" err="1" smtClean="0"/>
              <a:t>t.commit</a:t>
            </a:r>
            <a:r>
              <a:rPr lang="en-US" dirty="0" smtClean="0"/>
              <a:t>();  </a:t>
            </a:r>
          </a:p>
          <a:p>
            <a:pPr>
              <a:spcBef>
                <a:spcPts val="0"/>
              </a:spcBef>
              <a:buNone/>
            </a:pPr>
            <a:r>
              <a:rPr lang="en-US" dirty="0" smtClean="0"/>
              <a:t>    </a:t>
            </a:r>
            <a:r>
              <a:rPr lang="en-US" dirty="0" err="1" smtClean="0"/>
              <a:t>System.out.println</a:t>
            </a:r>
            <a:r>
              <a:rPr lang="en-US" dirty="0" smtClean="0"/>
              <a:t>("successfully saved");    </a:t>
            </a:r>
          </a:p>
          <a:p>
            <a:pPr>
              <a:spcBef>
                <a:spcPts val="0"/>
              </a:spcBef>
              <a:buNone/>
            </a:pPr>
            <a:r>
              <a:rPr lang="en-US" dirty="0" smtClean="0"/>
              <a:t>    </a:t>
            </a:r>
            <a:r>
              <a:rPr lang="en-US" dirty="0" err="1" smtClean="0"/>
              <a:t>factory.close</a:t>
            </a:r>
            <a:r>
              <a:rPr lang="en-US" dirty="0" smtClean="0"/>
              <a:t>();  </a:t>
            </a:r>
          </a:p>
          <a:p>
            <a:pPr>
              <a:spcBef>
                <a:spcPts val="0"/>
              </a:spcBef>
              <a:buNone/>
            </a:pPr>
            <a:r>
              <a:rPr lang="en-US" dirty="0" smtClean="0"/>
              <a:t>    </a:t>
            </a:r>
            <a:r>
              <a:rPr lang="en-US" dirty="0" err="1" smtClean="0"/>
              <a:t>session.close</a:t>
            </a: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pPr>
              <a:buNone/>
            </a:pP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a:t>
            </a:fld>
            <a:endParaRPr lang="en-US" alt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SetMapping.java</a:t>
            </a:r>
            <a:endParaRPr lang="en-US" dirty="0"/>
          </a:p>
        </p:txBody>
      </p:sp>
      <p:sp>
        <p:nvSpPr>
          <p:cNvPr id="3" name="Content Placeholder 2"/>
          <p:cNvSpPr>
            <a:spLocks noGrp="1"/>
          </p:cNvSpPr>
          <p:nvPr>
            <p:ph idx="1"/>
          </p:nvPr>
        </p:nvSpPr>
        <p:spPr/>
        <p:txBody>
          <a:bodyPr/>
          <a:lstStyle/>
          <a:p>
            <a:r>
              <a:rPr lang="en-GB" dirty="0" smtClean="0"/>
              <a:t>Create a persistence class ListMapping.java under </a:t>
            </a:r>
            <a:r>
              <a:rPr lang="en-GB" dirty="0" err="1" smtClean="0"/>
              <a:t>com.javatpoint.collection</a:t>
            </a:r>
            <a:r>
              <a:rPr lang="en-GB" dirty="0" smtClean="0"/>
              <a:t> package to persist the entity object with data.</a:t>
            </a:r>
          </a:p>
          <a:p>
            <a:pPr>
              <a:spcBef>
                <a:spcPts val="0"/>
              </a:spcBef>
              <a:buNone/>
            </a:pPr>
            <a:r>
              <a:rPr lang="en-US" sz="2000" b="1" dirty="0" smtClean="0"/>
              <a:t>package</a:t>
            </a:r>
            <a:r>
              <a:rPr lang="en-US" sz="2000" dirty="0" smtClean="0"/>
              <a:t> </a:t>
            </a:r>
            <a:r>
              <a:rPr lang="en-US" sz="2000" dirty="0" err="1" smtClean="0"/>
              <a:t>com.javatpoint.collection</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com.javatpoint.jpa</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SetMapping</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a:t>
            </a:r>
            <a:r>
              <a:rPr lang="en-US" sz="2000" dirty="0" err="1" smtClean="0"/>
              <a:t>Persistence.createEntityManagerFactory</a:t>
            </a:r>
            <a:r>
              <a:rPr lang="en-US" sz="2000" dirty="0" smtClean="0"/>
              <a:t>("</a:t>
            </a:r>
            <a:r>
              <a:rPr lang="en-US" sz="2000" dirty="0" err="1" smtClean="0"/>
              <a:t>Collection_Type</a:t>
            </a:r>
            <a:r>
              <a:rPr lang="en-US" sz="2000" dirty="0" smtClean="0"/>
              <a:t>");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a:t>
            </a:r>
            <a:r>
              <a:rPr lang="en-US" sz="2000" dirty="0" err="1" smtClean="0"/>
              <a:t>emf.createEntityManager</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em.getTransaction</a:t>
            </a:r>
            <a:r>
              <a:rPr lang="en-US" sz="2000" dirty="0" smtClean="0"/>
              <a:t>().begin();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Address a1=</a:t>
            </a:r>
            <a:r>
              <a:rPr lang="en-US" sz="2000" b="1" dirty="0" smtClean="0"/>
              <a:t>new</a:t>
            </a:r>
            <a:r>
              <a:rPr lang="en-US" sz="2000" dirty="0" smtClean="0"/>
              <a:t> Address();  </a:t>
            </a:r>
          </a:p>
          <a:p>
            <a:pPr>
              <a:spcBef>
                <a:spcPts val="0"/>
              </a:spcBef>
              <a:buNone/>
            </a:pPr>
            <a:r>
              <a:rPr lang="en-US" sz="2000" dirty="0" smtClean="0"/>
              <a:t>        a1.setE_pincode(201301);  </a:t>
            </a:r>
          </a:p>
          <a:p>
            <a:pPr>
              <a:spcBef>
                <a:spcPts val="0"/>
              </a:spcBef>
              <a:buNone/>
            </a:pPr>
            <a:r>
              <a:rPr lang="en-US" sz="2000" dirty="0" smtClean="0"/>
              <a:t>        a1.setE_city("</a:t>
            </a:r>
            <a:r>
              <a:rPr lang="en-US" sz="2000" dirty="0" err="1" smtClean="0"/>
              <a:t>Noida</a:t>
            </a:r>
            <a:r>
              <a:rPr lang="en-US" sz="2000" dirty="0" smtClean="0"/>
              <a:t>");  </a:t>
            </a:r>
          </a:p>
          <a:p>
            <a:pPr>
              <a:spcBef>
                <a:spcPts val="0"/>
              </a:spcBef>
              <a:buNone/>
            </a:pPr>
            <a:r>
              <a:rPr lang="en-US" sz="2000" dirty="0" smtClean="0"/>
              <a:t>        a1.setE_state("Uttar Pradesh");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Address a2=</a:t>
            </a:r>
            <a:r>
              <a:rPr lang="en-US" sz="2000" b="1" dirty="0" smtClean="0"/>
              <a:t>new</a:t>
            </a:r>
            <a:r>
              <a:rPr lang="en-US" sz="2000" dirty="0" smtClean="0"/>
              <a:t> Address();  </a:t>
            </a:r>
          </a:p>
          <a:p>
            <a:pPr>
              <a:spcBef>
                <a:spcPts val="0"/>
              </a:spcBef>
              <a:buNone/>
            </a:pPr>
            <a:r>
              <a:rPr lang="en-US" sz="2000" dirty="0" smtClean="0"/>
              <a:t>        a2.setE_pincode(302001);  </a:t>
            </a:r>
          </a:p>
          <a:p>
            <a:pPr>
              <a:spcBef>
                <a:spcPts val="0"/>
              </a:spcBef>
              <a:buNone/>
            </a:pPr>
            <a:r>
              <a:rPr lang="en-US" sz="2000" dirty="0" smtClean="0"/>
              <a:t>        a2.setE_city("</a:t>
            </a:r>
            <a:r>
              <a:rPr lang="en-US" sz="2000" dirty="0" err="1" smtClean="0"/>
              <a:t>Jaipur</a:t>
            </a:r>
            <a:r>
              <a:rPr lang="en-US" sz="2000" dirty="0" smtClean="0"/>
              <a:t>");  </a:t>
            </a:r>
          </a:p>
          <a:p>
            <a:pPr>
              <a:spcBef>
                <a:spcPts val="0"/>
              </a:spcBef>
              <a:buNone/>
            </a:pPr>
            <a:r>
              <a:rPr lang="en-US" sz="2000" dirty="0" smtClean="0"/>
              <a:t>        a2.setE_state("Rajasthan");  </a:t>
            </a:r>
          </a:p>
          <a:p>
            <a:pPr>
              <a:spcBef>
                <a:spcPts val="0"/>
              </a:spcBef>
              <a:buNone/>
            </a:pPr>
            <a:r>
              <a:rPr lang="en-US" sz="2000" dirty="0" smtClean="0"/>
              <a:t>          </a:t>
            </a:r>
          </a:p>
          <a:p>
            <a:pPr>
              <a:spcBef>
                <a:spcPts val="0"/>
              </a:spcBef>
              <a:buNone/>
            </a:pPr>
            <a:r>
              <a:rPr lang="en-US" sz="2000" dirty="0" smtClean="0"/>
              <a:t>        Address a3=</a:t>
            </a:r>
            <a:r>
              <a:rPr lang="en-US" sz="2000" b="1" dirty="0" smtClean="0"/>
              <a:t>new</a:t>
            </a:r>
            <a:r>
              <a:rPr lang="en-US" sz="2000" dirty="0" smtClean="0"/>
              <a:t> Address();  </a:t>
            </a:r>
          </a:p>
          <a:p>
            <a:pPr>
              <a:spcBef>
                <a:spcPts val="0"/>
              </a:spcBef>
              <a:buNone/>
            </a:pPr>
            <a:r>
              <a:rPr lang="en-US" sz="2000" dirty="0" smtClean="0"/>
              <a:t>        a3.setE_pincode(133301);  </a:t>
            </a:r>
          </a:p>
          <a:p>
            <a:pPr>
              <a:spcBef>
                <a:spcPts val="0"/>
              </a:spcBef>
              <a:buNone/>
            </a:pPr>
            <a:r>
              <a:rPr lang="en-US" sz="2000" dirty="0" smtClean="0"/>
              <a:t>        a3.setE_city("Chandigarh");  </a:t>
            </a:r>
          </a:p>
          <a:p>
            <a:pPr>
              <a:spcBef>
                <a:spcPts val="0"/>
              </a:spcBef>
              <a:buNone/>
            </a:pPr>
            <a:r>
              <a:rPr lang="en-US" sz="2000" dirty="0" smtClean="0"/>
              <a:t>        a3.setE_state("Punjab");  </a:t>
            </a:r>
          </a:p>
          <a:p>
            <a:pPr>
              <a:spcBef>
                <a:spcPts val="0"/>
              </a:spcBef>
              <a:buNone/>
            </a:pPr>
            <a:r>
              <a:rPr lang="en-US" sz="2000" dirty="0" smtClean="0"/>
              <a:t>      </a:t>
            </a:r>
          </a:p>
          <a:p>
            <a:pPr>
              <a:spcBef>
                <a:spcPts val="0"/>
              </a:spcBef>
              <a:buNone/>
            </a:pPr>
            <a:r>
              <a:rPr lang="en-US" sz="2000" dirty="0" smtClean="0"/>
              <a:t>        Address a4=</a:t>
            </a:r>
            <a:r>
              <a:rPr lang="en-US" sz="2000" b="1" dirty="0" smtClean="0"/>
              <a:t>new</a:t>
            </a:r>
            <a:r>
              <a:rPr lang="en-US" sz="2000" dirty="0" smtClean="0"/>
              <a:t> Address();  </a:t>
            </a:r>
          </a:p>
          <a:p>
            <a:pPr>
              <a:spcBef>
                <a:spcPts val="0"/>
              </a:spcBef>
              <a:buNone/>
            </a:pPr>
            <a:r>
              <a:rPr lang="en-US" sz="2000" dirty="0" smtClean="0"/>
              <a:t>        a4.setE_pincode(80001);  </a:t>
            </a:r>
          </a:p>
          <a:p>
            <a:pPr>
              <a:spcBef>
                <a:spcPts val="0"/>
              </a:spcBef>
              <a:buNone/>
            </a:pPr>
            <a:r>
              <a:rPr lang="en-US" sz="2000" dirty="0" smtClean="0"/>
              <a:t>        a4.setE_city("Patna");  </a:t>
            </a:r>
          </a:p>
          <a:p>
            <a:pPr>
              <a:spcBef>
                <a:spcPts val="0"/>
              </a:spcBef>
              <a:buNone/>
            </a:pPr>
            <a:r>
              <a:rPr lang="en-US" sz="2000" dirty="0" smtClean="0"/>
              <a:t>        a4.setE_state("Bihar");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Employee e1=</a:t>
            </a:r>
            <a:r>
              <a:rPr lang="en-US" sz="2000" b="1" dirty="0" smtClean="0"/>
              <a:t>new</a:t>
            </a:r>
            <a:r>
              <a:rPr lang="en-US" sz="2000" dirty="0" smtClean="0"/>
              <a:t> Employee();  </a:t>
            </a:r>
          </a:p>
          <a:p>
            <a:pPr>
              <a:spcBef>
                <a:spcPts val="0"/>
              </a:spcBef>
              <a:buNone/>
            </a:pPr>
            <a:r>
              <a:rPr lang="en-US" sz="2000" dirty="0" smtClean="0"/>
              <a:t>    e1.setE_id(1);  </a:t>
            </a:r>
          </a:p>
          <a:p>
            <a:pPr>
              <a:spcBef>
                <a:spcPts val="0"/>
              </a:spcBef>
              <a:buNone/>
            </a:pPr>
            <a:r>
              <a:rPr lang="en-US" sz="2000" dirty="0" smtClean="0"/>
              <a:t>    e1.setE_name("Vijay");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Employee e2=</a:t>
            </a:r>
            <a:r>
              <a:rPr lang="en-US" sz="2000" b="1" dirty="0" smtClean="0"/>
              <a:t>new</a:t>
            </a:r>
            <a:r>
              <a:rPr lang="en-US" sz="2000" dirty="0" smtClean="0"/>
              <a:t> Employee();  </a:t>
            </a:r>
          </a:p>
          <a:p>
            <a:pPr>
              <a:spcBef>
                <a:spcPts val="0"/>
              </a:spcBef>
              <a:buNone/>
            </a:pPr>
            <a:r>
              <a:rPr lang="en-US" sz="2000" dirty="0" smtClean="0"/>
              <a:t>    e2.setE_id(2);  </a:t>
            </a:r>
          </a:p>
          <a:p>
            <a:pPr>
              <a:spcBef>
                <a:spcPts val="0"/>
              </a:spcBef>
              <a:buNone/>
            </a:pPr>
            <a:r>
              <a:rPr lang="en-US" sz="2000" dirty="0" smtClean="0"/>
              <a:t>    e2.setE_name("Vijay");  </a:t>
            </a:r>
          </a:p>
          <a:p>
            <a:pPr>
              <a:spcBef>
                <a:spcPts val="0"/>
              </a:spcBef>
              <a:buNone/>
            </a:pPr>
            <a:r>
              <a:rPr lang="en-US" sz="2000" dirty="0" smtClean="0"/>
              <a:t>      </a:t>
            </a:r>
          </a:p>
          <a:p>
            <a:pPr>
              <a:spcBef>
                <a:spcPts val="0"/>
              </a:spcBef>
              <a:buNone/>
            </a:pPr>
            <a:r>
              <a:rPr lang="en-US" sz="2000" dirty="0" smtClean="0"/>
              <a:t>    Employee e3=</a:t>
            </a:r>
            <a:r>
              <a:rPr lang="en-US" sz="2000" b="1" dirty="0" smtClean="0"/>
              <a:t>new</a:t>
            </a:r>
            <a:r>
              <a:rPr lang="en-US" sz="2000" dirty="0" smtClean="0"/>
              <a:t> Employee();  </a:t>
            </a:r>
          </a:p>
          <a:p>
            <a:pPr>
              <a:spcBef>
                <a:spcPts val="0"/>
              </a:spcBef>
              <a:buNone/>
            </a:pPr>
            <a:r>
              <a:rPr lang="en-US" sz="2000" dirty="0" smtClean="0"/>
              <a:t>    e3.setE_id(3);  </a:t>
            </a:r>
          </a:p>
          <a:p>
            <a:pPr>
              <a:spcBef>
                <a:spcPts val="0"/>
              </a:spcBef>
              <a:buNone/>
            </a:pPr>
            <a:r>
              <a:rPr lang="en-US" sz="2000" dirty="0" smtClean="0"/>
              <a:t>    e3.setE_name("William");  </a:t>
            </a:r>
          </a:p>
          <a:p>
            <a:pPr>
              <a:spcBef>
                <a:spcPts val="0"/>
              </a:spcBef>
              <a:buNone/>
            </a:pPr>
            <a:r>
              <a:rPr lang="en-US" sz="2000" dirty="0" smtClean="0"/>
              <a:t>      </a:t>
            </a:r>
          </a:p>
          <a:p>
            <a:pPr>
              <a:spcBef>
                <a:spcPts val="0"/>
              </a:spcBef>
              <a:buNone/>
            </a:pPr>
            <a:r>
              <a:rPr lang="en-US" sz="2000" dirty="0" smtClean="0"/>
              <a:t>    Employee e4=</a:t>
            </a:r>
            <a:r>
              <a:rPr lang="en-US" sz="2000" b="1" dirty="0" smtClean="0"/>
              <a:t>new</a:t>
            </a:r>
            <a:r>
              <a:rPr lang="en-US" sz="2000" dirty="0" smtClean="0"/>
              <a:t> Employee();  </a:t>
            </a:r>
          </a:p>
          <a:p>
            <a:pPr>
              <a:spcBef>
                <a:spcPts val="0"/>
              </a:spcBef>
              <a:buNone/>
            </a:pPr>
            <a:r>
              <a:rPr lang="en-US" sz="2000" dirty="0" smtClean="0"/>
              <a:t>    e4.setE_id(4);  </a:t>
            </a:r>
          </a:p>
          <a:p>
            <a:pPr>
              <a:spcBef>
                <a:spcPts val="0"/>
              </a:spcBef>
              <a:buNone/>
            </a:pPr>
            <a:r>
              <a:rPr lang="en-US" sz="2000" dirty="0" smtClean="0"/>
              <a:t>    e4.setE_name("</a:t>
            </a:r>
            <a:r>
              <a:rPr lang="en-US" sz="2000" dirty="0" err="1" smtClean="0"/>
              <a:t>Rahul</a:t>
            </a:r>
            <a:r>
              <a:rPr lang="en-US" sz="2000" dirty="0" smtClean="0"/>
              <a:t>");  </a:t>
            </a:r>
          </a:p>
          <a:p>
            <a:pPr>
              <a:spcBef>
                <a:spcPts val="0"/>
              </a:spcBef>
              <a:buNone/>
            </a:pPr>
            <a:r>
              <a:rPr lang="en-US" sz="2000" dirty="0" smtClean="0"/>
              <a:t>      </a:t>
            </a:r>
          </a:p>
          <a:p>
            <a:pPr>
              <a:spcBef>
                <a:spcPts val="0"/>
              </a:spcBef>
              <a:buNone/>
            </a:pPr>
            <a:r>
              <a:rPr lang="en-US" sz="2000" dirty="0" smtClean="0"/>
              <a:t>    e1.getAddress().add(a1);  </a:t>
            </a:r>
          </a:p>
          <a:p>
            <a:pPr>
              <a:spcBef>
                <a:spcPts val="0"/>
              </a:spcBef>
              <a:buNone/>
            </a:pPr>
            <a:r>
              <a:rPr lang="en-US" sz="2000" dirty="0" smtClean="0"/>
              <a:t>    e2.getAddress().add(a2);  </a:t>
            </a:r>
          </a:p>
          <a:p>
            <a:pPr>
              <a:spcBef>
                <a:spcPts val="0"/>
              </a:spcBef>
              <a:buNone/>
            </a:pPr>
            <a:r>
              <a:rPr lang="en-US" sz="2000" dirty="0" smtClean="0"/>
              <a:t>    e3.getAddress().add(a3);  </a:t>
            </a:r>
          </a:p>
          <a:p>
            <a:pPr>
              <a:spcBef>
                <a:spcPts val="0"/>
              </a:spcBef>
              <a:buNone/>
            </a:pPr>
            <a:r>
              <a:rPr lang="en-US" sz="2000" dirty="0" smtClean="0"/>
              <a:t>    e4.getAddress().add(a4);  </a:t>
            </a:r>
          </a:p>
          <a:p>
            <a:pPr>
              <a:spcBef>
                <a:spcPts val="0"/>
              </a:spcBef>
              <a:buNone/>
            </a:pPr>
            <a:r>
              <a:rPr lang="en-US" sz="2000" dirty="0" smtClean="0"/>
              <a:t>      </a:t>
            </a:r>
          </a:p>
          <a:p>
            <a:pPr>
              <a:spcBef>
                <a:spcPts val="0"/>
              </a:spcBef>
              <a:buNone/>
            </a:pPr>
            <a:r>
              <a:rPr lang="en-US" sz="2000" dirty="0" smtClean="0"/>
              <a:t>    </a:t>
            </a:r>
            <a:r>
              <a:rPr lang="en-US" sz="2000" dirty="0" err="1" smtClean="0"/>
              <a:t>em.persist</a:t>
            </a:r>
            <a:r>
              <a:rPr lang="en-US" sz="2000" dirty="0" smtClean="0"/>
              <a:t>(e1);  </a:t>
            </a:r>
          </a:p>
          <a:p>
            <a:pPr>
              <a:spcBef>
                <a:spcPts val="0"/>
              </a:spcBef>
              <a:buNone/>
            </a:pPr>
            <a:r>
              <a:rPr lang="en-US" sz="2000" dirty="0" smtClean="0"/>
              <a:t>    </a:t>
            </a:r>
            <a:r>
              <a:rPr lang="en-US" sz="2000" dirty="0" err="1" smtClean="0"/>
              <a:t>em.persist</a:t>
            </a:r>
            <a:r>
              <a:rPr lang="en-US" sz="2000" dirty="0" smtClean="0"/>
              <a:t>(e2);  </a:t>
            </a:r>
          </a:p>
          <a:p>
            <a:pPr>
              <a:spcBef>
                <a:spcPts val="0"/>
              </a:spcBef>
              <a:buNone/>
            </a:pPr>
            <a:r>
              <a:rPr lang="en-US" sz="2000" dirty="0" smtClean="0"/>
              <a:t>    </a:t>
            </a:r>
            <a:r>
              <a:rPr lang="en-US" sz="2000" dirty="0" err="1" smtClean="0"/>
              <a:t>em.persist</a:t>
            </a:r>
            <a:r>
              <a:rPr lang="en-US" sz="2000" dirty="0" smtClean="0"/>
              <a:t>(e3);  </a:t>
            </a:r>
          </a:p>
          <a:p>
            <a:pPr>
              <a:spcBef>
                <a:spcPts val="0"/>
              </a:spcBef>
              <a:buNone/>
            </a:pPr>
            <a:r>
              <a:rPr lang="en-US" sz="2000" dirty="0" smtClean="0"/>
              <a:t>    </a:t>
            </a:r>
            <a:r>
              <a:rPr lang="en-US" sz="2000" dirty="0" err="1" smtClean="0"/>
              <a:t>em.persist</a:t>
            </a:r>
            <a:r>
              <a:rPr lang="en-US" sz="2000" dirty="0" smtClean="0"/>
              <a:t>(e4);  </a:t>
            </a:r>
          </a:p>
          <a:p>
            <a:pPr>
              <a:spcBef>
                <a:spcPts val="0"/>
              </a:spcBef>
              <a:buNone/>
            </a:pPr>
            <a:r>
              <a:rPr lang="en-US" sz="2000" dirty="0" smtClean="0"/>
              <a:t>      </a:t>
            </a:r>
          </a:p>
          <a:p>
            <a:pPr>
              <a:spcBef>
                <a:spcPts val="0"/>
              </a:spcBef>
              <a:buNone/>
            </a:pPr>
            <a:r>
              <a:rPr lang="en-US" sz="2000" dirty="0" smtClean="0"/>
              <a:t>    </a:t>
            </a:r>
            <a:r>
              <a:rPr lang="en-US" sz="2000" dirty="0" err="1" smtClean="0"/>
              <a:t>em.getTransaction</a:t>
            </a:r>
            <a:r>
              <a:rPr lang="en-US" sz="2000" dirty="0" smtClean="0"/>
              <a:t>().commit();  </a:t>
            </a:r>
          </a:p>
          <a:p>
            <a:pPr>
              <a:spcBef>
                <a:spcPts val="0"/>
              </a:spcBef>
              <a:buNone/>
            </a:pPr>
            <a:r>
              <a:rPr lang="en-US" sz="2000" dirty="0" smtClean="0"/>
              <a: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150</a:t>
            </a:fld>
            <a:endParaRPr lang="en-US" alt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sz="2000" dirty="0" smtClean="0"/>
              <a:t>After the execution of the program, the following tables are generated under </a:t>
            </a:r>
            <a:r>
              <a:rPr lang="en-GB" sz="2000" dirty="0" err="1" smtClean="0"/>
              <a:t>MySQL</a:t>
            </a:r>
            <a:r>
              <a:rPr lang="en-GB" sz="2000" dirty="0" smtClean="0"/>
              <a:t> workbench.</a:t>
            </a:r>
          </a:p>
          <a:p>
            <a:r>
              <a:rPr lang="en-GB" sz="2000" dirty="0" smtClean="0"/>
              <a:t>Employee table - This table contains the employee details. To fetch data, run </a:t>
            </a:r>
            <a:r>
              <a:rPr lang="en-GB" sz="2000" b="1" dirty="0" smtClean="0"/>
              <a:t>select * from employee</a:t>
            </a:r>
            <a:r>
              <a:rPr lang="en-GB" sz="2000" dirty="0" smtClean="0"/>
              <a:t> query in </a:t>
            </a:r>
            <a:r>
              <a:rPr lang="en-GB" sz="2000" dirty="0" err="1" smtClean="0"/>
              <a:t>MySQL</a:t>
            </a:r>
            <a:r>
              <a:rPr lang="en-GB" sz="2000" dirty="0" smtClean="0"/>
              <a:t>.</a:t>
            </a:r>
          </a:p>
          <a:p>
            <a:endParaRPr lang="en-GB" sz="2000" dirty="0" smtClean="0"/>
          </a:p>
          <a:p>
            <a:endParaRPr lang="en-GB" sz="2000" dirty="0" smtClean="0"/>
          </a:p>
          <a:p>
            <a:endParaRPr lang="en-GB" sz="2000" dirty="0" smtClean="0"/>
          </a:p>
          <a:p>
            <a:endParaRPr lang="en-GB" sz="2000" dirty="0" smtClean="0"/>
          </a:p>
          <a:p>
            <a:r>
              <a:rPr lang="en-GB" sz="2000" dirty="0" err="1" smtClean="0"/>
              <a:t>Employee_address</a:t>
            </a:r>
            <a:r>
              <a:rPr lang="en-GB" sz="2000" dirty="0" smtClean="0"/>
              <a:t> table - This table represents the mapping between employee and address table. The data in the table is arranged in an unordered </a:t>
            </a:r>
            <a:r>
              <a:rPr lang="en-GB" sz="2000" dirty="0" err="1" smtClean="0"/>
              <a:t>manner.To</a:t>
            </a:r>
            <a:r>
              <a:rPr lang="en-GB" sz="2000" dirty="0" smtClean="0"/>
              <a:t> fetch data, run </a:t>
            </a:r>
            <a:r>
              <a:rPr lang="en-GB" sz="2000" b="1" dirty="0" smtClean="0"/>
              <a:t>select * from </a:t>
            </a:r>
            <a:r>
              <a:rPr lang="en-GB" sz="2000" b="1" dirty="0" err="1" smtClean="0"/>
              <a:t>employee_address</a:t>
            </a:r>
            <a:r>
              <a:rPr lang="en-GB" sz="2000" dirty="0" smtClean="0"/>
              <a:t> query in </a:t>
            </a:r>
            <a:r>
              <a:rPr lang="en-GB" sz="2000" dirty="0" err="1" smtClean="0"/>
              <a:t>MySQL</a:t>
            </a:r>
            <a:r>
              <a:rPr lang="en-GB" sz="2000" dirty="0" smtClean="0"/>
              <a:t>.</a:t>
            </a:r>
          </a:p>
          <a:p>
            <a:r>
              <a:rPr lang="en-GB" sz="2000" dirty="0" smtClean="0"/>
              <a:t/>
            </a:r>
            <a:br>
              <a:rPr lang="en-GB" sz="2000" dirty="0" smtClean="0"/>
            </a:br>
            <a:endParaRPr lang="en-US" sz="20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151</a:t>
            </a:fld>
            <a:endParaRPr lang="en-US" altLang="en-US"/>
          </a:p>
        </p:txBody>
      </p:sp>
      <p:pic>
        <p:nvPicPr>
          <p:cNvPr id="5" name="Picture 4" descr="JPA Set Mapping"/>
          <p:cNvPicPr/>
          <p:nvPr/>
        </p:nvPicPr>
        <p:blipFill>
          <a:blip r:embed="rId2"/>
          <a:srcRect/>
          <a:stretch>
            <a:fillRect/>
          </a:stretch>
        </p:blipFill>
        <p:spPr bwMode="auto">
          <a:xfrm>
            <a:off x="3381356" y="2143116"/>
            <a:ext cx="1398270" cy="1389380"/>
          </a:xfrm>
          <a:prstGeom prst="rect">
            <a:avLst/>
          </a:prstGeom>
          <a:noFill/>
          <a:ln w="9525">
            <a:noFill/>
            <a:miter lim="800000"/>
            <a:headEnd/>
            <a:tailEnd/>
          </a:ln>
        </p:spPr>
      </p:pic>
      <p:pic>
        <p:nvPicPr>
          <p:cNvPr id="7" name="Picture 6" descr="JPA Set Mapping"/>
          <p:cNvPicPr/>
          <p:nvPr/>
        </p:nvPicPr>
        <p:blipFill>
          <a:blip r:embed="rId3"/>
          <a:srcRect/>
          <a:stretch>
            <a:fillRect/>
          </a:stretch>
        </p:blipFill>
        <p:spPr bwMode="auto">
          <a:xfrm>
            <a:off x="4452926" y="4786322"/>
            <a:ext cx="3982720" cy="1336675"/>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JPA Map Mapping</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A Map is an interface in which a unique key is associated with each value object. Thus, operations like search, update, delete are performed on the basis of key.</a:t>
            </a:r>
          </a:p>
          <a:p>
            <a:r>
              <a:rPr lang="en-GB" dirty="0" smtClean="0"/>
              <a:t>Map Mapping Example</a:t>
            </a:r>
          </a:p>
          <a:p>
            <a:r>
              <a:rPr lang="en-GB" dirty="0" smtClean="0"/>
              <a:t>In this example, we embed an object in an entity class and define it as a collection type Map.</a:t>
            </a:r>
          </a:p>
          <a:p>
            <a:r>
              <a:rPr lang="en-GB" b="1" dirty="0" smtClean="0"/>
              <a:t>private</a:t>
            </a:r>
            <a:r>
              <a:rPr lang="en-GB" dirty="0" smtClean="0"/>
              <a:t> Map&lt;</a:t>
            </a:r>
            <a:r>
              <a:rPr lang="en-GB" dirty="0" err="1" smtClean="0"/>
              <a:t>Integer,Address</a:t>
            </a:r>
            <a:r>
              <a:rPr lang="en-GB" dirty="0" smtClean="0"/>
              <a:t>&gt; map=</a:t>
            </a:r>
            <a:r>
              <a:rPr lang="en-GB" b="1" dirty="0" smtClean="0"/>
              <a:t>new</a:t>
            </a:r>
            <a:r>
              <a:rPr lang="en-GB" dirty="0" smtClean="0"/>
              <a:t> </a:t>
            </a:r>
            <a:r>
              <a:rPr lang="en-GB" dirty="0" err="1" smtClean="0"/>
              <a:t>HashMap</a:t>
            </a:r>
            <a:r>
              <a:rPr lang="en-GB" dirty="0" smtClean="0"/>
              <a:t>&lt;</a:t>
            </a:r>
            <a:r>
              <a:rPr lang="en-GB" dirty="0" err="1" smtClean="0"/>
              <a:t>Integer,Address</a:t>
            </a:r>
            <a:r>
              <a:rPr lang="en-GB" dirty="0" smtClean="0"/>
              <a:t>&gt;();  </a:t>
            </a:r>
          </a:p>
          <a:p>
            <a:r>
              <a:rPr lang="en-GB" dirty="0" smtClean="0"/>
              <a:t>This example contains the following steps: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152</a:t>
            </a:fld>
            <a:endParaRPr lang="en-US"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Employee.java</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Create an entity class Employee.java under </a:t>
            </a:r>
            <a:r>
              <a:rPr lang="en-GB" dirty="0" err="1" smtClean="0"/>
              <a:t>com.javatpoint.jpa</a:t>
            </a:r>
            <a:r>
              <a:rPr lang="en-GB" dirty="0" smtClean="0"/>
              <a:t> package that contains employee id, name and embedded object (employee Address). The annotation @</a:t>
            </a:r>
            <a:r>
              <a:rPr lang="en-GB" dirty="0" err="1" smtClean="0"/>
              <a:t>ElementCollection</a:t>
            </a:r>
            <a:r>
              <a:rPr lang="en-GB" dirty="0" smtClean="0"/>
              <a:t> represents the embedded object.</a:t>
            </a:r>
          </a:p>
          <a:p>
            <a:pPr>
              <a:spcBef>
                <a:spcPts val="0"/>
              </a:spcBef>
              <a:buNone/>
            </a:pPr>
            <a:r>
              <a:rPr lang="en-US" sz="2000" b="1" dirty="0" smtClean="0"/>
              <a:t>package</a:t>
            </a:r>
            <a:r>
              <a:rPr lang="en-US" sz="2000" dirty="0" smtClean="0"/>
              <a:t> </a:t>
            </a:r>
            <a:r>
              <a:rPr lang="en-US" sz="2000" dirty="0" err="1" smtClean="0"/>
              <a:t>com.javatpoint.jpa</a:t>
            </a:r>
            <a:r>
              <a:rPr lang="en-US" sz="2000" dirty="0" smtClean="0"/>
              <a:t>;  </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@Entity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Employee {  </a:t>
            </a:r>
          </a:p>
          <a:p>
            <a:pPr>
              <a:spcBef>
                <a:spcPts val="0"/>
              </a:spcBef>
              <a:buNone/>
            </a:pPr>
            <a:r>
              <a:rPr lang="en-US" sz="2000" dirty="0" smtClean="0"/>
              <a:t>  </a:t>
            </a:r>
          </a:p>
          <a:p>
            <a:pPr>
              <a:spcBef>
                <a:spcPts val="0"/>
              </a:spcBef>
              <a:buNone/>
            </a:pPr>
            <a:r>
              <a:rPr lang="en-US" sz="2000" dirty="0" smtClean="0"/>
              <a:t>    @Id  </a:t>
            </a:r>
          </a:p>
          <a:p>
            <a:pPr>
              <a:spcBef>
                <a:spcPts val="0"/>
              </a:spcBef>
              <a:buNone/>
            </a:pPr>
            <a:r>
              <a:rPr lang="en-US" sz="2000" dirty="0" smtClean="0"/>
              <a:t>    @</a:t>
            </a:r>
            <a:r>
              <a:rPr lang="en-US" sz="2000" dirty="0" err="1" smtClean="0"/>
              <a:t>GeneratedValue</a:t>
            </a:r>
            <a:r>
              <a:rPr lang="en-US" sz="2000" dirty="0" smtClean="0"/>
              <a:t>(strategy=</a:t>
            </a:r>
            <a:r>
              <a:rPr lang="en-US" sz="2000" dirty="0" err="1" smtClean="0"/>
              <a:t>GenerationType.AUTO</a:t>
            </a: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e_id</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e_name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ElementCollection</a:t>
            </a:r>
            <a:r>
              <a:rPr lang="en-US" sz="2000" dirty="0" smtClean="0"/>
              <a:t>  </a:t>
            </a:r>
          </a:p>
          <a:p>
            <a:pPr>
              <a:spcBef>
                <a:spcPts val="0"/>
              </a:spcBef>
              <a:buNone/>
            </a:pPr>
            <a:r>
              <a:rPr lang="en-US" sz="2000" dirty="0" smtClean="0"/>
              <a:t>    </a:t>
            </a:r>
            <a:r>
              <a:rPr lang="en-US" sz="2000" b="1" dirty="0" smtClean="0"/>
              <a:t>private</a:t>
            </a:r>
            <a:r>
              <a:rPr lang="en-US" sz="2000" dirty="0" smtClean="0"/>
              <a:t> Map&lt;</a:t>
            </a:r>
            <a:r>
              <a:rPr lang="en-US" sz="2000" dirty="0" err="1" smtClean="0"/>
              <a:t>Integer,Address</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Integer,Address</a:t>
            </a:r>
            <a:r>
              <a:rPr lang="en-US" sz="2000" dirty="0" smtClean="0"/>
              <a:t>&gt;();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getE_id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e_id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setE_id</a:t>
            </a:r>
            <a:r>
              <a:rPr lang="en-US" sz="2000" dirty="0" smtClean="0"/>
              <a:t>(</a:t>
            </a:r>
            <a:r>
              <a:rPr lang="en-US" sz="2000" b="1" dirty="0" err="1" smtClean="0"/>
              <a:t>int</a:t>
            </a:r>
            <a:r>
              <a:rPr lang="en-US" sz="2000" dirty="0" smtClean="0"/>
              <a:t> </a:t>
            </a:r>
            <a:r>
              <a:rPr lang="en-US" sz="2000" dirty="0" err="1" smtClean="0"/>
              <a:t>e_id</a:t>
            </a:r>
            <a:r>
              <a:rPr lang="en-US" sz="2000" dirty="0" smtClean="0"/>
              <a:t>) {  </a:t>
            </a:r>
          </a:p>
          <a:p>
            <a:pPr>
              <a:spcBef>
                <a:spcPts val="0"/>
              </a:spcBef>
              <a:buNone/>
            </a:pPr>
            <a:r>
              <a:rPr lang="en-US" sz="2000" dirty="0" smtClean="0"/>
              <a:t>        </a:t>
            </a:r>
            <a:r>
              <a:rPr lang="en-US" sz="2000" b="1" dirty="0" err="1" smtClean="0"/>
              <a:t>this</a:t>
            </a:r>
            <a:r>
              <a:rPr lang="en-US" sz="2000" dirty="0" err="1" smtClean="0"/>
              <a:t>.e_id</a:t>
            </a:r>
            <a:r>
              <a:rPr lang="en-US" sz="2000" dirty="0" smtClean="0"/>
              <a:t> = </a:t>
            </a:r>
            <a:r>
              <a:rPr lang="en-US" sz="2000" dirty="0" err="1" smtClean="0"/>
              <a:t>e_id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String </a:t>
            </a:r>
            <a:r>
              <a:rPr lang="en-US" sz="2000" dirty="0" err="1" smtClean="0"/>
              <a:t>getE_name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e_name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setE_name</a:t>
            </a:r>
            <a:r>
              <a:rPr lang="en-US" sz="2000" dirty="0" smtClean="0"/>
              <a:t>(String </a:t>
            </a:r>
            <a:r>
              <a:rPr lang="en-US" sz="2000" dirty="0" err="1" smtClean="0"/>
              <a:t>e_name</a:t>
            </a:r>
            <a:r>
              <a:rPr lang="en-US" sz="2000" dirty="0" smtClean="0"/>
              <a:t>) {  </a:t>
            </a:r>
          </a:p>
          <a:p>
            <a:pPr>
              <a:spcBef>
                <a:spcPts val="0"/>
              </a:spcBef>
              <a:buNone/>
            </a:pPr>
            <a:r>
              <a:rPr lang="en-US" sz="2000" dirty="0" smtClean="0"/>
              <a:t>        </a:t>
            </a:r>
            <a:r>
              <a:rPr lang="en-US" sz="2000" b="1" dirty="0" err="1" smtClean="0"/>
              <a:t>this</a:t>
            </a:r>
            <a:r>
              <a:rPr lang="en-US" sz="2000" dirty="0" err="1" smtClean="0"/>
              <a:t>.e_name</a:t>
            </a:r>
            <a:r>
              <a:rPr lang="en-US" sz="2000" dirty="0" smtClean="0"/>
              <a:t> = </a:t>
            </a:r>
            <a:r>
              <a:rPr lang="en-US" sz="2000" dirty="0" err="1" smtClean="0"/>
              <a:t>e_name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Map&lt;Integer, Address&gt; </a:t>
            </a:r>
            <a:r>
              <a:rPr lang="en-US" sz="2000" dirty="0" err="1" smtClean="0"/>
              <a:t>getMap</a:t>
            </a:r>
            <a:r>
              <a:rPr lang="en-US" sz="2000" dirty="0" smtClean="0"/>
              <a:t>() {  </a:t>
            </a:r>
          </a:p>
          <a:p>
            <a:pPr>
              <a:spcBef>
                <a:spcPts val="0"/>
              </a:spcBef>
              <a:buNone/>
            </a:pPr>
            <a:r>
              <a:rPr lang="en-US" sz="2000" dirty="0" smtClean="0"/>
              <a:t>        </a:t>
            </a:r>
            <a:r>
              <a:rPr lang="en-US" sz="2000" b="1" dirty="0" smtClean="0"/>
              <a:t>return</a:t>
            </a:r>
            <a:r>
              <a:rPr lang="en-US" sz="2000" dirty="0" smtClean="0"/>
              <a:t> map;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setMap</a:t>
            </a:r>
            <a:r>
              <a:rPr lang="en-US" sz="2000" dirty="0" smtClean="0"/>
              <a:t>(Map&lt;Integer, Address&gt; map) {  </a:t>
            </a:r>
          </a:p>
          <a:p>
            <a:pPr>
              <a:spcBef>
                <a:spcPts val="0"/>
              </a:spcBef>
              <a:buNone/>
            </a:pPr>
            <a:r>
              <a:rPr lang="en-US" sz="2000" dirty="0" smtClean="0"/>
              <a:t>        </a:t>
            </a:r>
            <a:r>
              <a:rPr lang="en-US" sz="2000" b="1" dirty="0" smtClean="0"/>
              <a:t>this</a:t>
            </a:r>
            <a:r>
              <a:rPr lang="en-US" sz="2000" dirty="0" smtClean="0"/>
              <a:t>.map = map;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153</a:t>
            </a:fld>
            <a:endParaRPr lang="en-US" alt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Address.java</a:t>
            </a: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Now, create a class of embedded object Address.java under </a:t>
            </a:r>
            <a:r>
              <a:rPr lang="en-GB" dirty="0" err="1" smtClean="0"/>
              <a:t>com.javatpoint.jpa</a:t>
            </a:r>
            <a:r>
              <a:rPr lang="en-GB" dirty="0" smtClean="0"/>
              <a:t> package. The annotation @Embeddable represents the embeddable object.</a:t>
            </a:r>
          </a:p>
          <a:p>
            <a:pPr>
              <a:spcBef>
                <a:spcPts val="0"/>
              </a:spcBef>
              <a:buNone/>
            </a:pPr>
            <a:r>
              <a:rPr lang="en-US" sz="2000" b="1" dirty="0" smtClean="0"/>
              <a:t>package</a:t>
            </a:r>
            <a:r>
              <a:rPr lang="en-US" sz="2000" dirty="0" smtClean="0"/>
              <a:t> </a:t>
            </a:r>
            <a:r>
              <a:rPr lang="en-US" sz="2000" dirty="0" err="1" smtClean="0"/>
              <a:t>com.javatpoint.jpa</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@Embeddable  </a:t>
            </a:r>
          </a:p>
          <a:p>
            <a:pPr>
              <a:spcBef>
                <a:spcPts val="0"/>
              </a:spcBef>
              <a:buNone/>
            </a:pPr>
            <a:r>
              <a:rPr lang="en-US" sz="2000" b="1" dirty="0" smtClean="0"/>
              <a:t>public</a:t>
            </a:r>
            <a:r>
              <a:rPr lang="en-US" sz="2000" dirty="0" smtClean="0"/>
              <a:t> </a:t>
            </a:r>
            <a:r>
              <a:rPr lang="en-US" sz="2000" b="1" dirty="0" smtClean="0"/>
              <a:t>class</a:t>
            </a:r>
            <a:r>
              <a:rPr lang="en-US" sz="2000" dirty="0" smtClean="0"/>
              <a:t> Address {  </a:t>
            </a:r>
          </a:p>
          <a:p>
            <a:pPr>
              <a:spcBef>
                <a:spcPts val="0"/>
              </a:spcBef>
              <a:buNone/>
            </a:pP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e_pincode</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e_city</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e_state</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getE_pincode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e_pincode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setE_pincode</a:t>
            </a:r>
            <a:r>
              <a:rPr lang="en-US" sz="2000" dirty="0" smtClean="0"/>
              <a:t>(</a:t>
            </a:r>
            <a:r>
              <a:rPr lang="en-US" sz="2000" b="1" dirty="0" err="1" smtClean="0"/>
              <a:t>int</a:t>
            </a:r>
            <a:r>
              <a:rPr lang="en-US" sz="2000" dirty="0" smtClean="0"/>
              <a:t> </a:t>
            </a:r>
            <a:r>
              <a:rPr lang="en-US" sz="2000" dirty="0" err="1" smtClean="0"/>
              <a:t>e_pincode</a:t>
            </a:r>
            <a:r>
              <a:rPr lang="en-US" sz="2000" dirty="0" smtClean="0"/>
              <a:t>) {  </a:t>
            </a:r>
          </a:p>
          <a:p>
            <a:pPr>
              <a:spcBef>
                <a:spcPts val="0"/>
              </a:spcBef>
              <a:buNone/>
            </a:pPr>
            <a:r>
              <a:rPr lang="en-US" sz="2000" dirty="0" smtClean="0"/>
              <a:t>        </a:t>
            </a:r>
            <a:r>
              <a:rPr lang="en-US" sz="2000" b="1" dirty="0" err="1" smtClean="0"/>
              <a:t>this</a:t>
            </a:r>
            <a:r>
              <a:rPr lang="en-US" sz="2000" dirty="0" err="1" smtClean="0"/>
              <a:t>.e_pincode</a:t>
            </a:r>
            <a:r>
              <a:rPr lang="en-US" sz="2000" dirty="0" smtClean="0"/>
              <a:t> = </a:t>
            </a:r>
            <a:r>
              <a:rPr lang="en-US" sz="2000" dirty="0" err="1" smtClean="0"/>
              <a:t>e_pincode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String </a:t>
            </a:r>
            <a:r>
              <a:rPr lang="en-US" sz="2000" dirty="0" err="1" smtClean="0"/>
              <a:t>getE_city</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e_city</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setE_city</a:t>
            </a:r>
            <a:r>
              <a:rPr lang="en-US" sz="2000" dirty="0" smtClean="0"/>
              <a:t>(String </a:t>
            </a:r>
            <a:r>
              <a:rPr lang="en-US" sz="2000" dirty="0" err="1" smtClean="0"/>
              <a:t>e_city</a:t>
            </a:r>
            <a:r>
              <a:rPr lang="en-US" sz="2000" dirty="0" smtClean="0"/>
              <a:t>) {  </a:t>
            </a:r>
          </a:p>
          <a:p>
            <a:pPr>
              <a:spcBef>
                <a:spcPts val="0"/>
              </a:spcBef>
              <a:buNone/>
            </a:pPr>
            <a:r>
              <a:rPr lang="en-US" sz="2000" dirty="0" smtClean="0"/>
              <a:t>        </a:t>
            </a:r>
            <a:r>
              <a:rPr lang="en-US" sz="2000" b="1" dirty="0" err="1" smtClean="0"/>
              <a:t>this</a:t>
            </a:r>
            <a:r>
              <a:rPr lang="en-US" sz="2000" dirty="0" err="1" smtClean="0"/>
              <a:t>.e_city</a:t>
            </a:r>
            <a:r>
              <a:rPr lang="en-US" sz="2000" dirty="0" smtClean="0"/>
              <a:t> = </a:t>
            </a:r>
            <a:r>
              <a:rPr lang="en-US" sz="2000" dirty="0" err="1" smtClean="0"/>
              <a:t>e_city</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String </a:t>
            </a:r>
            <a:r>
              <a:rPr lang="en-US" sz="2000" dirty="0" err="1" smtClean="0"/>
              <a:t>getE_state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e_state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setE_state</a:t>
            </a:r>
            <a:r>
              <a:rPr lang="en-US" sz="2000" dirty="0" smtClean="0"/>
              <a:t>(String </a:t>
            </a:r>
            <a:r>
              <a:rPr lang="en-US" sz="2000" dirty="0" err="1" smtClean="0"/>
              <a:t>e_state</a:t>
            </a:r>
            <a:r>
              <a:rPr lang="en-US" sz="2000" dirty="0" smtClean="0"/>
              <a:t>) {  </a:t>
            </a:r>
          </a:p>
          <a:p>
            <a:pPr>
              <a:spcBef>
                <a:spcPts val="0"/>
              </a:spcBef>
              <a:buNone/>
            </a:pPr>
            <a:r>
              <a:rPr lang="en-US" sz="2000" dirty="0" smtClean="0"/>
              <a:t>        </a:t>
            </a:r>
            <a:r>
              <a:rPr lang="en-US" sz="2000" b="1" dirty="0" err="1" smtClean="0"/>
              <a:t>this</a:t>
            </a:r>
            <a:r>
              <a:rPr lang="en-US" sz="2000" dirty="0" err="1" smtClean="0"/>
              <a:t>.e_state</a:t>
            </a:r>
            <a:r>
              <a:rPr lang="en-US" sz="2000" dirty="0" smtClean="0"/>
              <a:t> = </a:t>
            </a:r>
            <a:r>
              <a:rPr lang="en-US" sz="2000" dirty="0" err="1" smtClean="0"/>
              <a:t>e_state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GB" sz="2000" dirty="0" smtClean="0"/>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154</a:t>
            </a:fld>
            <a:endParaRPr lang="en-US" altLang="en-U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Persistence.xml</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Now, map the entity class and other databases </a:t>
            </a:r>
            <a:r>
              <a:rPr lang="en-GB" dirty="0" err="1" smtClean="0"/>
              <a:t>confiuguration</a:t>
            </a:r>
            <a:r>
              <a:rPr lang="en-GB" dirty="0" smtClean="0"/>
              <a:t> in Persistence.xml file.</a:t>
            </a:r>
            <a:endParaRPr lang="en-US" dirty="0" smtClean="0"/>
          </a:p>
          <a:p>
            <a:pPr>
              <a:spcBef>
                <a:spcPts val="0"/>
              </a:spcBef>
              <a:buNone/>
            </a:pPr>
            <a:r>
              <a:rPr lang="en-US" sz="2000" dirty="0" smtClean="0"/>
              <a:t>&lt;persistence&gt;  </a:t>
            </a:r>
          </a:p>
          <a:p>
            <a:pPr>
              <a:spcBef>
                <a:spcPts val="0"/>
              </a:spcBef>
              <a:buNone/>
            </a:pPr>
            <a:r>
              <a:rPr lang="en-US" sz="2000" dirty="0" smtClean="0"/>
              <a:t>&lt;persistence-unit name="</a:t>
            </a:r>
            <a:r>
              <a:rPr lang="en-US" sz="2000" dirty="0" err="1" smtClean="0"/>
              <a:t>Collection_Type</a:t>
            </a:r>
            <a:r>
              <a:rPr lang="en-US" sz="2000" dirty="0" smtClean="0"/>
              <a:t>"&gt;  </a:t>
            </a:r>
          </a:p>
          <a:p>
            <a:pPr>
              <a:spcBef>
                <a:spcPts val="0"/>
              </a:spcBef>
              <a:buNone/>
            </a:pPr>
            <a:r>
              <a:rPr lang="en-US" sz="2000" dirty="0" smtClean="0"/>
              <a: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com.javatpoint.jpa.Employee</a:t>
            </a:r>
            <a:r>
              <a:rPr lang="en-US" sz="2000" dirty="0" smtClean="0"/>
              <a:t>&lt;/</a:t>
            </a:r>
            <a:r>
              <a:rPr lang="en-US" sz="2000" b="1" dirty="0" smtClean="0"/>
              <a:t>class</a:t>
            </a:r>
            <a:r>
              <a:rPr lang="en-US" sz="2000" dirty="0" smtClean="0"/>
              <a:t>&gt;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com.javatpoint.jpa.Address</a:t>
            </a:r>
            <a:r>
              <a:rPr lang="en-US" sz="2000" dirty="0" smtClean="0"/>
              <a:t>&lt;/</a:t>
            </a:r>
            <a:r>
              <a:rPr lang="en-US" sz="2000" b="1" dirty="0" smtClean="0"/>
              <a:t>class</a:t>
            </a:r>
            <a:r>
              <a:rPr lang="en-US" sz="2000" dirty="0" smtClean="0"/>
              <a:t>&gt;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&lt;properties&gt;  </a:t>
            </a:r>
          </a:p>
          <a:p>
            <a:pPr>
              <a:spcBef>
                <a:spcPts val="0"/>
              </a:spcBef>
              <a:buNone/>
            </a:pPr>
            <a:r>
              <a:rPr lang="en-US" sz="2000" dirty="0" smtClean="0"/>
              <a:t>      &lt;property name="</a:t>
            </a:r>
            <a:r>
              <a:rPr lang="en-US" sz="2000" dirty="0" err="1" smtClean="0"/>
              <a:t>javax.persistence.jdbc.driver</a:t>
            </a:r>
            <a:r>
              <a:rPr lang="en-US" sz="2000" dirty="0" smtClean="0"/>
              <a:t>" value="</a:t>
            </a:r>
            <a:r>
              <a:rPr lang="en-US" sz="2000" dirty="0" err="1" smtClean="0"/>
              <a:t>com.mysql.jdbc.Driver</a:t>
            </a:r>
            <a:r>
              <a:rPr lang="en-US" sz="2000" dirty="0" smtClean="0"/>
              <a:t>"/&gt;  </a:t>
            </a:r>
          </a:p>
          <a:p>
            <a:pPr>
              <a:spcBef>
                <a:spcPts val="0"/>
              </a:spcBef>
              <a:buNone/>
            </a:pPr>
            <a:r>
              <a:rPr lang="en-US" sz="2000" dirty="0" smtClean="0"/>
              <a:t>         &lt;property name="</a:t>
            </a:r>
            <a:r>
              <a:rPr lang="en-US" sz="2000" dirty="0" err="1" smtClean="0"/>
              <a:t>javax.persistence.jdbc.url</a:t>
            </a:r>
            <a:r>
              <a:rPr lang="en-US" sz="2000" dirty="0" smtClean="0"/>
              <a:t>" value="</a:t>
            </a:r>
            <a:r>
              <a:rPr lang="en-US" sz="2000" dirty="0" err="1" smtClean="0"/>
              <a:t>jdbc:mysql</a:t>
            </a:r>
            <a:r>
              <a:rPr lang="en-US" sz="2000" dirty="0" smtClean="0"/>
              <a:t>://localhost:3306/</a:t>
            </a:r>
            <a:r>
              <a:rPr lang="en-US" sz="2000" dirty="0" err="1" smtClean="0"/>
              <a:t>collection_mapping</a:t>
            </a:r>
            <a:r>
              <a:rPr lang="en-US" sz="2000" dirty="0" smtClean="0"/>
              <a:t>"/&gt;  </a:t>
            </a:r>
          </a:p>
          <a:p>
            <a:pPr>
              <a:spcBef>
                <a:spcPts val="0"/>
              </a:spcBef>
              <a:buNone/>
            </a:pPr>
            <a:r>
              <a:rPr lang="en-US" sz="2000" dirty="0" smtClean="0"/>
              <a:t>         &lt;property name="</a:t>
            </a:r>
            <a:r>
              <a:rPr lang="en-US" sz="2000" dirty="0" err="1" smtClean="0"/>
              <a:t>javax.persistence.jdbc.user</a:t>
            </a:r>
            <a:r>
              <a:rPr lang="en-US" sz="2000" dirty="0" smtClean="0"/>
              <a:t>" value="root"/&gt;  </a:t>
            </a:r>
          </a:p>
          <a:p>
            <a:pPr>
              <a:spcBef>
                <a:spcPts val="0"/>
              </a:spcBef>
              <a:buNone/>
            </a:pPr>
            <a:r>
              <a:rPr lang="en-US" sz="2000" dirty="0" smtClean="0"/>
              <a:t>         &lt;property name="</a:t>
            </a:r>
            <a:r>
              <a:rPr lang="en-US" sz="2000" dirty="0" err="1" smtClean="0"/>
              <a:t>javax.persistence.jdbc.password</a:t>
            </a:r>
            <a:r>
              <a:rPr lang="en-US" sz="2000" dirty="0" smtClean="0"/>
              <a:t>" value=""/&gt;  </a:t>
            </a:r>
          </a:p>
          <a:p>
            <a:pPr>
              <a:spcBef>
                <a:spcPts val="0"/>
              </a:spcBef>
              <a:buNone/>
            </a:pPr>
            <a:r>
              <a:rPr lang="en-US" sz="2000" dirty="0" smtClean="0"/>
              <a:t>         &lt;property name="</a:t>
            </a:r>
            <a:r>
              <a:rPr lang="en-US" sz="2000" dirty="0" err="1" smtClean="0"/>
              <a:t>eclipselink.logging.level</a:t>
            </a:r>
            <a:r>
              <a:rPr lang="en-US" sz="2000" dirty="0" smtClean="0"/>
              <a:t>" value="SEVERE"/&gt;  </a:t>
            </a:r>
          </a:p>
          <a:p>
            <a:pPr>
              <a:spcBef>
                <a:spcPts val="0"/>
              </a:spcBef>
              <a:buNone/>
            </a:pPr>
            <a:r>
              <a:rPr lang="en-US" sz="2000" dirty="0" smtClean="0"/>
              <a:t>         &lt;property name="</a:t>
            </a:r>
            <a:r>
              <a:rPr lang="en-US" sz="2000" dirty="0" err="1" smtClean="0"/>
              <a:t>eclipselink.ddl</a:t>
            </a:r>
            <a:r>
              <a:rPr lang="en-US" sz="2000" dirty="0" smtClean="0"/>
              <a:t>-generation" value="create-or-extend-tables"/&gt;  </a:t>
            </a:r>
          </a:p>
          <a:p>
            <a:pPr>
              <a:spcBef>
                <a:spcPts val="0"/>
              </a:spcBef>
              <a:buNone/>
            </a:pPr>
            <a:r>
              <a:rPr lang="en-US" sz="2000" dirty="0" smtClean="0"/>
              <a:t>      &lt;/properties&gt;  </a:t>
            </a:r>
          </a:p>
          <a:p>
            <a:pPr>
              <a:spcBef>
                <a:spcPts val="0"/>
              </a:spcBef>
              <a:buNone/>
            </a:pPr>
            <a:r>
              <a:rPr lang="en-US" sz="2000" dirty="0" smtClean="0"/>
              <a:t>      </a:t>
            </a:r>
          </a:p>
          <a:p>
            <a:pPr>
              <a:spcBef>
                <a:spcPts val="0"/>
              </a:spcBef>
              <a:buNone/>
            </a:pPr>
            <a:r>
              <a:rPr lang="en-US" sz="2000" dirty="0" smtClean="0"/>
              <a:t>    &lt;/persistence-unit&gt;  </a:t>
            </a:r>
          </a:p>
          <a:p>
            <a:pPr>
              <a:spcBef>
                <a:spcPts val="0"/>
              </a:spcBef>
              <a:buNone/>
            </a:pPr>
            <a:r>
              <a:rPr lang="en-US" sz="2000" dirty="0" smtClean="0"/>
              <a:t>&lt;/persistence&gt;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155</a:t>
            </a:fld>
            <a:endParaRPr lang="en-US" alt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MapMapping.java</a:t>
            </a:r>
            <a:endParaRPr lang="en-US" dirty="0"/>
          </a:p>
        </p:txBody>
      </p:sp>
      <p:sp>
        <p:nvSpPr>
          <p:cNvPr id="3" name="Content Placeholder 2"/>
          <p:cNvSpPr>
            <a:spLocks noGrp="1"/>
          </p:cNvSpPr>
          <p:nvPr>
            <p:ph idx="1"/>
          </p:nvPr>
        </p:nvSpPr>
        <p:spPr/>
        <p:txBody>
          <a:bodyPr/>
          <a:lstStyle/>
          <a:p>
            <a:r>
              <a:rPr lang="en-GB" dirty="0" smtClean="0"/>
              <a:t>Create a persistence class MapMapping.java under </a:t>
            </a:r>
            <a:r>
              <a:rPr lang="en-GB" dirty="0" err="1" smtClean="0"/>
              <a:t>com.javatpoint.collection</a:t>
            </a:r>
            <a:r>
              <a:rPr lang="en-GB" dirty="0" smtClean="0"/>
              <a:t> package to persist the entity object with data.</a:t>
            </a:r>
          </a:p>
          <a:p>
            <a:pPr>
              <a:spcBef>
                <a:spcPts val="0"/>
              </a:spcBef>
              <a:buNone/>
            </a:pPr>
            <a:r>
              <a:rPr lang="en-US" sz="2000" b="1" dirty="0" smtClean="0"/>
              <a:t>package</a:t>
            </a:r>
            <a:r>
              <a:rPr lang="en-US" sz="2000" dirty="0" smtClean="0"/>
              <a:t> </a:t>
            </a:r>
            <a:r>
              <a:rPr lang="en-US" sz="2000" dirty="0" err="1" smtClean="0"/>
              <a:t>com.javatpoint.collection</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com.javatpoint.jpa</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ListMapping</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a:t>
            </a:r>
            <a:r>
              <a:rPr lang="en-US" sz="2000" dirty="0" err="1" smtClean="0"/>
              <a:t>Persistence.createEntityManagerFactory</a:t>
            </a:r>
            <a:r>
              <a:rPr lang="en-US" sz="2000" dirty="0" smtClean="0"/>
              <a:t>("</a:t>
            </a:r>
            <a:r>
              <a:rPr lang="en-US" sz="2000" dirty="0" err="1" smtClean="0"/>
              <a:t>Collection_Type</a:t>
            </a:r>
            <a:r>
              <a:rPr lang="en-US" sz="2000" dirty="0" smtClean="0"/>
              <a:t>");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a:t>
            </a:r>
            <a:r>
              <a:rPr lang="en-US" sz="2000" dirty="0" err="1" smtClean="0"/>
              <a:t>emf.createEntityManager</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em.getTransaction</a:t>
            </a:r>
            <a:r>
              <a:rPr lang="en-US" sz="2000" dirty="0" smtClean="0"/>
              <a:t>().begin();  </a:t>
            </a:r>
          </a:p>
          <a:p>
            <a:pPr>
              <a:spcBef>
                <a:spcPts val="0"/>
              </a:spcBef>
              <a:buNone/>
            </a:pPr>
            <a:r>
              <a:rPr lang="en-US" sz="2000" dirty="0" smtClean="0"/>
              <a:t>          </a:t>
            </a:r>
          </a:p>
          <a:p>
            <a:pPr>
              <a:spcBef>
                <a:spcPts val="0"/>
              </a:spcBef>
              <a:buNone/>
            </a:pPr>
            <a:r>
              <a:rPr lang="en-US" sz="2000" dirty="0" smtClean="0"/>
              <a:t>         Address a1=</a:t>
            </a:r>
            <a:r>
              <a:rPr lang="en-US" sz="2000" b="1" dirty="0" smtClean="0"/>
              <a:t>new</a:t>
            </a:r>
            <a:r>
              <a:rPr lang="en-US" sz="2000" dirty="0" smtClean="0"/>
              <a:t> Address();  </a:t>
            </a:r>
          </a:p>
          <a:p>
            <a:pPr>
              <a:spcBef>
                <a:spcPts val="0"/>
              </a:spcBef>
              <a:buNone/>
            </a:pPr>
            <a:r>
              <a:rPr lang="en-US" sz="2000" dirty="0" smtClean="0"/>
              <a:t>        a1.setE_pincode(201301);  </a:t>
            </a:r>
          </a:p>
          <a:p>
            <a:pPr>
              <a:spcBef>
                <a:spcPts val="0"/>
              </a:spcBef>
              <a:buNone/>
            </a:pPr>
            <a:r>
              <a:rPr lang="en-US" sz="2000" dirty="0" smtClean="0"/>
              <a:t>        a1.setE_city("</a:t>
            </a:r>
            <a:r>
              <a:rPr lang="en-US" sz="2000" dirty="0" err="1" smtClean="0"/>
              <a:t>Noida</a:t>
            </a:r>
            <a:r>
              <a:rPr lang="en-US" sz="2000" dirty="0" smtClean="0"/>
              <a:t>");  </a:t>
            </a:r>
          </a:p>
          <a:p>
            <a:pPr>
              <a:spcBef>
                <a:spcPts val="0"/>
              </a:spcBef>
              <a:buNone/>
            </a:pPr>
            <a:r>
              <a:rPr lang="en-US" sz="2000" dirty="0" smtClean="0"/>
              <a:t>        a1.setE_state("Uttar Pradesh");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Address a2=</a:t>
            </a:r>
            <a:r>
              <a:rPr lang="en-US" sz="2000" b="1" dirty="0" smtClean="0"/>
              <a:t>new</a:t>
            </a:r>
            <a:r>
              <a:rPr lang="en-US" sz="2000" dirty="0" smtClean="0"/>
              <a:t> Address();  </a:t>
            </a:r>
          </a:p>
          <a:p>
            <a:pPr>
              <a:spcBef>
                <a:spcPts val="0"/>
              </a:spcBef>
              <a:buNone/>
            </a:pPr>
            <a:r>
              <a:rPr lang="en-US" sz="2000" dirty="0" smtClean="0"/>
              <a:t>        a2.setE_pincode(302001);  </a:t>
            </a:r>
          </a:p>
          <a:p>
            <a:pPr>
              <a:spcBef>
                <a:spcPts val="0"/>
              </a:spcBef>
              <a:buNone/>
            </a:pPr>
            <a:r>
              <a:rPr lang="en-US" sz="2000" dirty="0" smtClean="0"/>
              <a:t>        a2.setE_city("</a:t>
            </a:r>
            <a:r>
              <a:rPr lang="en-US" sz="2000" dirty="0" err="1" smtClean="0"/>
              <a:t>Jaipur</a:t>
            </a:r>
            <a:r>
              <a:rPr lang="en-US" sz="2000" dirty="0" smtClean="0"/>
              <a:t>");  </a:t>
            </a:r>
          </a:p>
          <a:p>
            <a:pPr>
              <a:spcBef>
                <a:spcPts val="0"/>
              </a:spcBef>
              <a:buNone/>
            </a:pPr>
            <a:r>
              <a:rPr lang="en-US" sz="2000" dirty="0" smtClean="0"/>
              <a:t>        a2.setE_state("Rajasthan");  </a:t>
            </a:r>
          </a:p>
          <a:p>
            <a:pPr>
              <a:spcBef>
                <a:spcPts val="0"/>
              </a:spcBef>
              <a:buNone/>
            </a:pPr>
            <a:r>
              <a:rPr lang="en-US" sz="2000" dirty="0" smtClean="0"/>
              <a:t>          </a:t>
            </a:r>
          </a:p>
          <a:p>
            <a:pPr>
              <a:spcBef>
                <a:spcPts val="0"/>
              </a:spcBef>
              <a:buNone/>
            </a:pPr>
            <a:r>
              <a:rPr lang="en-US" sz="2000" dirty="0" smtClean="0"/>
              <a:t>        Address a3=</a:t>
            </a:r>
            <a:r>
              <a:rPr lang="en-US" sz="2000" b="1" dirty="0" smtClean="0"/>
              <a:t>new</a:t>
            </a:r>
            <a:r>
              <a:rPr lang="en-US" sz="2000" dirty="0" smtClean="0"/>
              <a:t> Address();  </a:t>
            </a:r>
          </a:p>
          <a:p>
            <a:pPr>
              <a:spcBef>
                <a:spcPts val="0"/>
              </a:spcBef>
              <a:buNone/>
            </a:pPr>
            <a:r>
              <a:rPr lang="en-US" sz="2000" dirty="0" smtClean="0"/>
              <a:t>        a3.setE_pincode(133301);  </a:t>
            </a:r>
          </a:p>
          <a:p>
            <a:pPr>
              <a:spcBef>
                <a:spcPts val="0"/>
              </a:spcBef>
              <a:buNone/>
            </a:pPr>
            <a:r>
              <a:rPr lang="en-US" sz="2000" dirty="0" smtClean="0"/>
              <a:t>        a3.setE_city("Chandigarh");  </a:t>
            </a:r>
          </a:p>
          <a:p>
            <a:pPr>
              <a:spcBef>
                <a:spcPts val="0"/>
              </a:spcBef>
              <a:buNone/>
            </a:pPr>
            <a:r>
              <a:rPr lang="en-US" sz="2000" dirty="0" smtClean="0"/>
              <a:t>        a3.setE_state("Punjab");  </a:t>
            </a:r>
          </a:p>
          <a:p>
            <a:pPr>
              <a:spcBef>
                <a:spcPts val="0"/>
              </a:spcBef>
              <a:buNone/>
            </a:pPr>
            <a:r>
              <a:rPr lang="en-US" sz="2000" dirty="0" smtClean="0"/>
              <a:t>      </a:t>
            </a:r>
          </a:p>
          <a:p>
            <a:pPr>
              <a:spcBef>
                <a:spcPts val="0"/>
              </a:spcBef>
              <a:buNone/>
            </a:pPr>
            <a:r>
              <a:rPr lang="en-US" sz="2000" dirty="0" smtClean="0"/>
              <a:t>        Address a4=</a:t>
            </a:r>
            <a:r>
              <a:rPr lang="en-US" sz="2000" b="1" dirty="0" smtClean="0"/>
              <a:t>new</a:t>
            </a:r>
            <a:r>
              <a:rPr lang="en-US" sz="2000" dirty="0" smtClean="0"/>
              <a:t> Address();  </a:t>
            </a:r>
          </a:p>
          <a:p>
            <a:pPr>
              <a:spcBef>
                <a:spcPts val="0"/>
              </a:spcBef>
              <a:buNone/>
            </a:pPr>
            <a:r>
              <a:rPr lang="en-US" sz="2000" dirty="0" smtClean="0"/>
              <a:t>        a4.setE_pincode(80001);  </a:t>
            </a:r>
          </a:p>
          <a:p>
            <a:pPr>
              <a:spcBef>
                <a:spcPts val="0"/>
              </a:spcBef>
              <a:buNone/>
            </a:pPr>
            <a:r>
              <a:rPr lang="en-US" sz="2000" dirty="0" smtClean="0"/>
              <a:t>        a4.setE_city("Patna");  </a:t>
            </a:r>
          </a:p>
          <a:p>
            <a:pPr>
              <a:spcBef>
                <a:spcPts val="0"/>
              </a:spcBef>
              <a:buNone/>
            </a:pPr>
            <a:r>
              <a:rPr lang="en-US" sz="2000" dirty="0" smtClean="0"/>
              <a:t>        a4.setE_state("Bihar");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Employee e1=</a:t>
            </a:r>
            <a:r>
              <a:rPr lang="en-US" sz="2000" b="1" dirty="0" smtClean="0"/>
              <a:t>new</a:t>
            </a:r>
            <a:r>
              <a:rPr lang="en-US" sz="2000" dirty="0" smtClean="0"/>
              <a:t> Employee();  </a:t>
            </a:r>
          </a:p>
          <a:p>
            <a:pPr>
              <a:spcBef>
                <a:spcPts val="0"/>
              </a:spcBef>
              <a:buNone/>
            </a:pPr>
            <a:r>
              <a:rPr lang="en-US" sz="2000" dirty="0" smtClean="0"/>
              <a:t>    e1.setE_id(1);  </a:t>
            </a:r>
          </a:p>
          <a:p>
            <a:pPr>
              <a:spcBef>
                <a:spcPts val="0"/>
              </a:spcBef>
              <a:buNone/>
            </a:pPr>
            <a:r>
              <a:rPr lang="en-US" sz="2000" dirty="0" smtClean="0"/>
              <a:t>    e1.setE_name("Vijay");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Employee e2=</a:t>
            </a:r>
            <a:r>
              <a:rPr lang="en-US" sz="2000" b="1" dirty="0" smtClean="0"/>
              <a:t>new</a:t>
            </a:r>
            <a:r>
              <a:rPr lang="en-US" sz="2000" dirty="0" smtClean="0"/>
              <a:t> Employee();  </a:t>
            </a:r>
          </a:p>
          <a:p>
            <a:pPr>
              <a:spcBef>
                <a:spcPts val="0"/>
              </a:spcBef>
              <a:buNone/>
            </a:pPr>
            <a:r>
              <a:rPr lang="en-US" sz="2000" dirty="0" smtClean="0"/>
              <a:t>    e2.setE_id(2);  </a:t>
            </a:r>
          </a:p>
          <a:p>
            <a:pPr>
              <a:spcBef>
                <a:spcPts val="0"/>
              </a:spcBef>
              <a:buNone/>
            </a:pPr>
            <a:r>
              <a:rPr lang="en-US" sz="2000" dirty="0" smtClean="0"/>
              <a:t>    e2.setE_name("Vijay");  </a:t>
            </a:r>
          </a:p>
          <a:p>
            <a:pPr>
              <a:spcBef>
                <a:spcPts val="0"/>
              </a:spcBef>
              <a:buNone/>
            </a:pPr>
            <a:r>
              <a:rPr lang="en-US" sz="2000" dirty="0" smtClean="0"/>
              <a:t>      </a:t>
            </a:r>
          </a:p>
          <a:p>
            <a:pPr>
              <a:spcBef>
                <a:spcPts val="0"/>
              </a:spcBef>
              <a:buNone/>
            </a:pPr>
            <a:r>
              <a:rPr lang="en-US" sz="2000" dirty="0" smtClean="0"/>
              <a:t>    Employee e3=</a:t>
            </a:r>
            <a:r>
              <a:rPr lang="en-US" sz="2000" b="1" dirty="0" smtClean="0"/>
              <a:t>new</a:t>
            </a:r>
            <a:r>
              <a:rPr lang="en-US" sz="2000" dirty="0" smtClean="0"/>
              <a:t> Employee();  </a:t>
            </a:r>
          </a:p>
          <a:p>
            <a:pPr>
              <a:spcBef>
                <a:spcPts val="0"/>
              </a:spcBef>
              <a:buNone/>
            </a:pPr>
            <a:r>
              <a:rPr lang="en-US" sz="2000" dirty="0" smtClean="0"/>
              <a:t>    e3.setE_id(3);  </a:t>
            </a:r>
          </a:p>
          <a:p>
            <a:pPr>
              <a:spcBef>
                <a:spcPts val="0"/>
              </a:spcBef>
              <a:buNone/>
            </a:pPr>
            <a:r>
              <a:rPr lang="en-US" sz="2000" dirty="0" smtClean="0"/>
              <a:t>    e3.setE_name("William");  </a:t>
            </a:r>
          </a:p>
          <a:p>
            <a:pPr>
              <a:spcBef>
                <a:spcPts val="0"/>
              </a:spcBef>
              <a:buNone/>
            </a:pPr>
            <a:r>
              <a:rPr lang="en-US" sz="2000" dirty="0" smtClean="0"/>
              <a:t>      </a:t>
            </a:r>
          </a:p>
          <a:p>
            <a:pPr>
              <a:spcBef>
                <a:spcPts val="0"/>
              </a:spcBef>
              <a:buNone/>
            </a:pPr>
            <a:r>
              <a:rPr lang="en-US" sz="2000" dirty="0" smtClean="0"/>
              <a:t>    Employee e4=</a:t>
            </a:r>
            <a:r>
              <a:rPr lang="en-US" sz="2000" b="1" dirty="0" smtClean="0"/>
              <a:t>new</a:t>
            </a:r>
            <a:r>
              <a:rPr lang="en-US" sz="2000" dirty="0" smtClean="0"/>
              <a:t> Employee();  </a:t>
            </a:r>
          </a:p>
          <a:p>
            <a:pPr>
              <a:spcBef>
                <a:spcPts val="0"/>
              </a:spcBef>
              <a:buNone/>
            </a:pPr>
            <a:r>
              <a:rPr lang="en-US" sz="2000" dirty="0" smtClean="0"/>
              <a:t>    e4.setE_id(4);  </a:t>
            </a:r>
          </a:p>
          <a:p>
            <a:pPr>
              <a:spcBef>
                <a:spcPts val="0"/>
              </a:spcBef>
              <a:buNone/>
            </a:pPr>
            <a:r>
              <a:rPr lang="en-US" sz="2000" dirty="0" smtClean="0"/>
              <a:t>    e4.setE_name("</a:t>
            </a:r>
            <a:r>
              <a:rPr lang="en-US" sz="2000" dirty="0" err="1" smtClean="0"/>
              <a:t>Rahul</a:t>
            </a:r>
            <a:r>
              <a:rPr lang="en-US" sz="2000" dirty="0" smtClean="0"/>
              <a:t>");  </a:t>
            </a:r>
          </a:p>
          <a:p>
            <a:pPr>
              <a:spcBef>
                <a:spcPts val="0"/>
              </a:spcBef>
              <a:buNone/>
            </a:pPr>
            <a:r>
              <a:rPr lang="en-US" sz="2000" dirty="0" smtClean="0"/>
              <a:t>      </a:t>
            </a:r>
          </a:p>
          <a:p>
            <a:pPr>
              <a:spcBef>
                <a:spcPts val="0"/>
              </a:spcBef>
              <a:buNone/>
            </a:pPr>
            <a:r>
              <a:rPr lang="en-US" sz="2000" dirty="0" smtClean="0"/>
              <a:t>    e1.getMap().put(1, a1);  </a:t>
            </a:r>
          </a:p>
          <a:p>
            <a:pPr>
              <a:spcBef>
                <a:spcPts val="0"/>
              </a:spcBef>
              <a:buNone/>
            </a:pPr>
            <a:r>
              <a:rPr lang="en-US" sz="2000" dirty="0" smtClean="0"/>
              <a:t>    e2.getMap().put(2, a2);  </a:t>
            </a:r>
          </a:p>
          <a:p>
            <a:pPr>
              <a:spcBef>
                <a:spcPts val="0"/>
              </a:spcBef>
              <a:buNone/>
            </a:pPr>
            <a:r>
              <a:rPr lang="en-US" sz="2000" dirty="0" smtClean="0"/>
              <a:t>    e3.getMap().put(3, a3);  </a:t>
            </a:r>
          </a:p>
          <a:p>
            <a:pPr>
              <a:spcBef>
                <a:spcPts val="0"/>
              </a:spcBef>
              <a:buNone/>
            </a:pPr>
            <a:r>
              <a:rPr lang="en-US" sz="2000" dirty="0" smtClean="0"/>
              <a:t>    e4.getMap().put(4, a4);  </a:t>
            </a:r>
          </a:p>
          <a:p>
            <a:pPr>
              <a:spcBef>
                <a:spcPts val="0"/>
              </a:spcBef>
              <a:buNone/>
            </a:pPr>
            <a:r>
              <a:rPr lang="en-US" sz="2000" dirty="0" smtClean="0"/>
              <a:t>      </a:t>
            </a:r>
          </a:p>
          <a:p>
            <a:pPr>
              <a:spcBef>
                <a:spcPts val="0"/>
              </a:spcBef>
              <a:buNone/>
            </a:pPr>
            <a:r>
              <a:rPr lang="en-US" sz="2000" dirty="0" smtClean="0"/>
              <a:t>    </a:t>
            </a:r>
            <a:r>
              <a:rPr lang="en-US" sz="2000" dirty="0" err="1" smtClean="0"/>
              <a:t>em.persist</a:t>
            </a:r>
            <a:r>
              <a:rPr lang="en-US" sz="2000" dirty="0" smtClean="0"/>
              <a:t>(e1);  </a:t>
            </a:r>
          </a:p>
          <a:p>
            <a:pPr>
              <a:spcBef>
                <a:spcPts val="0"/>
              </a:spcBef>
              <a:buNone/>
            </a:pPr>
            <a:r>
              <a:rPr lang="en-US" sz="2000" dirty="0" smtClean="0"/>
              <a:t>    </a:t>
            </a:r>
            <a:r>
              <a:rPr lang="en-US" sz="2000" dirty="0" err="1" smtClean="0"/>
              <a:t>em.persist</a:t>
            </a:r>
            <a:r>
              <a:rPr lang="en-US" sz="2000" dirty="0" smtClean="0"/>
              <a:t>(e2);  </a:t>
            </a:r>
          </a:p>
          <a:p>
            <a:pPr>
              <a:spcBef>
                <a:spcPts val="0"/>
              </a:spcBef>
              <a:buNone/>
            </a:pPr>
            <a:r>
              <a:rPr lang="en-US" sz="2000" dirty="0" smtClean="0"/>
              <a:t>    </a:t>
            </a:r>
            <a:r>
              <a:rPr lang="en-US" sz="2000" dirty="0" err="1" smtClean="0"/>
              <a:t>em.persist</a:t>
            </a:r>
            <a:r>
              <a:rPr lang="en-US" sz="2000" dirty="0" smtClean="0"/>
              <a:t>(e3);  </a:t>
            </a:r>
          </a:p>
          <a:p>
            <a:pPr>
              <a:spcBef>
                <a:spcPts val="0"/>
              </a:spcBef>
              <a:buNone/>
            </a:pPr>
            <a:r>
              <a:rPr lang="en-US" sz="2000" dirty="0" smtClean="0"/>
              <a:t>    </a:t>
            </a:r>
            <a:r>
              <a:rPr lang="en-US" sz="2000" dirty="0" err="1" smtClean="0"/>
              <a:t>em.persist</a:t>
            </a:r>
            <a:r>
              <a:rPr lang="en-US" sz="2000" dirty="0" smtClean="0"/>
              <a:t>(e4);  </a:t>
            </a:r>
          </a:p>
          <a:p>
            <a:pPr>
              <a:spcBef>
                <a:spcPts val="0"/>
              </a:spcBef>
              <a:buNone/>
            </a:pPr>
            <a:r>
              <a:rPr lang="en-US" sz="2000" dirty="0" smtClean="0"/>
              <a:t>      </a:t>
            </a:r>
          </a:p>
          <a:p>
            <a:pPr>
              <a:spcBef>
                <a:spcPts val="0"/>
              </a:spcBef>
              <a:buNone/>
            </a:pPr>
            <a:r>
              <a:rPr lang="en-US" sz="2000" dirty="0" smtClean="0"/>
              <a:t>    </a:t>
            </a:r>
            <a:r>
              <a:rPr lang="en-US" sz="2000" dirty="0" err="1" smtClean="0"/>
              <a:t>em.getTransaction</a:t>
            </a:r>
            <a:r>
              <a:rPr lang="en-US" sz="2000" dirty="0" smtClean="0"/>
              <a:t>().commit();  </a:t>
            </a:r>
          </a:p>
          <a:p>
            <a:pPr>
              <a:spcBef>
                <a:spcPts val="0"/>
              </a:spcBef>
              <a:buNone/>
            </a:pPr>
            <a:r>
              <a:rPr lang="en-US" sz="2000" dirty="0" smtClean="0"/>
              <a: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156</a:t>
            </a:fld>
            <a:endParaRPr lang="en-US"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b="1" dirty="0" smtClean="0"/>
              <a:t>Output</a:t>
            </a: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After the execution of the program, the following tables are generated under </a:t>
            </a:r>
            <a:r>
              <a:rPr lang="en-GB" dirty="0" err="1" smtClean="0"/>
              <a:t>MySQL</a:t>
            </a:r>
            <a:r>
              <a:rPr lang="en-GB" dirty="0" smtClean="0"/>
              <a:t> workbench.</a:t>
            </a:r>
          </a:p>
          <a:p>
            <a:r>
              <a:rPr lang="en-GB" dirty="0" smtClean="0"/>
              <a:t>Employee table - This table contains the employee details. To fetch data, run </a:t>
            </a:r>
            <a:r>
              <a:rPr lang="en-GB" b="1" dirty="0" smtClean="0"/>
              <a:t>select * from employee</a:t>
            </a:r>
            <a:r>
              <a:rPr lang="en-GB" dirty="0" smtClean="0"/>
              <a:t> query in </a:t>
            </a:r>
            <a:r>
              <a:rPr lang="en-GB" dirty="0" err="1" smtClean="0"/>
              <a:t>MySQL</a:t>
            </a:r>
            <a:r>
              <a:rPr lang="en-GB" dirty="0" smtClean="0"/>
              <a:t>.</a:t>
            </a:r>
          </a:p>
          <a:p>
            <a:endParaRPr lang="en-GB" dirty="0" smtClean="0"/>
          </a:p>
          <a:p>
            <a:endParaRPr lang="en-GB" dirty="0" smtClean="0"/>
          </a:p>
          <a:p>
            <a:endParaRPr lang="en-GB" dirty="0" smtClean="0"/>
          </a:p>
          <a:p>
            <a:r>
              <a:rPr lang="en-GB" dirty="0" err="1" smtClean="0"/>
              <a:t>Employee_map</a:t>
            </a:r>
            <a:r>
              <a:rPr lang="en-GB" dirty="0" smtClean="0"/>
              <a:t> table - This table represents the mapping between employee and address table. The data in the table is arranged in an unordered </a:t>
            </a:r>
            <a:r>
              <a:rPr lang="en-GB" dirty="0" err="1" smtClean="0"/>
              <a:t>manner.To</a:t>
            </a:r>
            <a:r>
              <a:rPr lang="en-GB" dirty="0" smtClean="0"/>
              <a:t> fetch data, run select * from </a:t>
            </a:r>
            <a:r>
              <a:rPr lang="en-GB" dirty="0" err="1" smtClean="0"/>
              <a:t>employee_map</a:t>
            </a:r>
            <a:r>
              <a:rPr lang="en-GB" dirty="0" smtClean="0"/>
              <a:t> query in </a:t>
            </a:r>
            <a:r>
              <a:rPr lang="en-GB" dirty="0" err="1" smtClean="0"/>
              <a:t>MySQL</a:t>
            </a:r>
            <a:r>
              <a:rPr lang="en-GB" dirty="0" smtClean="0"/>
              <a:t>.</a:t>
            </a:r>
          </a:p>
          <a:p>
            <a:r>
              <a:rPr lang="en-GB" dirty="0" smtClean="0"/>
              <a:t/>
            </a:r>
            <a:br>
              <a:rPr lang="en-GB" dirty="0" smtClean="0"/>
            </a:b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157</a:t>
            </a:fld>
            <a:endParaRPr lang="en-US" altLang="en-US"/>
          </a:p>
        </p:txBody>
      </p:sp>
      <p:pic>
        <p:nvPicPr>
          <p:cNvPr id="5" name="Picture 4" descr="JPA Map Mapping"/>
          <p:cNvPicPr/>
          <p:nvPr/>
        </p:nvPicPr>
        <p:blipFill>
          <a:blip r:embed="rId2"/>
          <a:srcRect/>
          <a:stretch>
            <a:fillRect/>
          </a:stretch>
        </p:blipFill>
        <p:spPr bwMode="auto">
          <a:xfrm>
            <a:off x="3309918" y="2928934"/>
            <a:ext cx="1283970" cy="1292225"/>
          </a:xfrm>
          <a:prstGeom prst="rect">
            <a:avLst/>
          </a:prstGeom>
          <a:noFill/>
          <a:ln w="9525">
            <a:noFill/>
            <a:miter lim="800000"/>
            <a:headEnd/>
            <a:tailEnd/>
          </a:ln>
        </p:spPr>
      </p:pic>
      <p:pic>
        <p:nvPicPr>
          <p:cNvPr id="6" name="Picture 5" descr="JPA Map Mapping"/>
          <p:cNvPicPr/>
          <p:nvPr/>
        </p:nvPicPr>
        <p:blipFill>
          <a:blip r:embed="rId3"/>
          <a:srcRect/>
          <a:stretch>
            <a:fillRect/>
          </a:stretch>
        </p:blipFill>
        <p:spPr bwMode="auto">
          <a:xfrm>
            <a:off x="6167438" y="3214686"/>
            <a:ext cx="4809490" cy="1310005"/>
          </a:xfrm>
          <a:prstGeom prst="rect">
            <a:avLst/>
          </a:prstGeom>
          <a:noFill/>
          <a:ln w="9525">
            <a:noFill/>
            <a:miter lim="800000"/>
            <a:headEnd/>
            <a:tailEnd/>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One-To-One Mapping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158</a:t>
            </a:fld>
            <a:endParaRPr lang="en-US" altLang="en-US"/>
          </a:p>
        </p:txBody>
      </p:sp>
      <p:sp>
        <p:nvSpPr>
          <p:cNvPr id="6" name="Content Placeholder 5"/>
          <p:cNvSpPr>
            <a:spLocks noGrp="1"/>
          </p:cNvSpPr>
          <p:nvPr>
            <p:ph idx="1"/>
          </p:nvPr>
        </p:nvSpPr>
        <p:spPr/>
        <p:txBody>
          <a:bodyPr/>
          <a:lstStyle/>
          <a:p>
            <a:r>
              <a:rPr lang="en-GB" dirty="0" smtClean="0"/>
              <a:t>The One-To-One mapping represents a single-valued association where an instance of one entity is associated with an instance of another entity. In this type of association one instance of source entity can be mapped </a:t>
            </a:r>
            <a:r>
              <a:rPr lang="en-GB" dirty="0" err="1" smtClean="0"/>
              <a:t>atmost</a:t>
            </a:r>
            <a:r>
              <a:rPr lang="en-GB" dirty="0" smtClean="0"/>
              <a:t> one instance of target entity.</a:t>
            </a:r>
          </a:p>
          <a:p>
            <a:r>
              <a:rPr lang="en-GB" dirty="0" smtClean="0"/>
              <a:t>@</a:t>
            </a:r>
            <a:r>
              <a:rPr lang="en-GB" dirty="0" err="1" smtClean="0"/>
              <a:t>OneToOne</a:t>
            </a:r>
            <a:r>
              <a:rPr lang="en-GB" dirty="0" smtClean="0"/>
              <a:t> Example</a:t>
            </a:r>
          </a:p>
          <a:p>
            <a:r>
              <a:rPr lang="en-GB" dirty="0" smtClean="0"/>
              <a:t>In this example, we will create a One-To-One relationship between a Student and Library in such a way that one student can be issued only one type of book.</a:t>
            </a:r>
          </a:p>
          <a:p>
            <a:r>
              <a:rPr lang="en-GB" dirty="0" smtClean="0"/>
              <a:t>This example contains the following steps: -</a:t>
            </a:r>
          </a:p>
          <a:p>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b="1" dirty="0" smtClean="0"/>
              <a:t>Student.java</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159</a:t>
            </a:fld>
            <a:endParaRPr lang="en-US" altLang="en-US"/>
          </a:p>
        </p:txBody>
      </p:sp>
      <p:sp>
        <p:nvSpPr>
          <p:cNvPr id="7" name="Content Placeholder 6"/>
          <p:cNvSpPr>
            <a:spLocks noGrp="1"/>
          </p:cNvSpPr>
          <p:nvPr>
            <p:ph idx="1"/>
          </p:nvPr>
        </p:nvSpPr>
        <p:spPr/>
        <p:txBody>
          <a:bodyPr/>
          <a:lstStyle/>
          <a:p>
            <a:r>
              <a:rPr lang="en-GB" dirty="0" smtClean="0"/>
              <a:t>Create an entity class Student.java under </a:t>
            </a:r>
            <a:r>
              <a:rPr lang="en-GB" dirty="0" err="1" smtClean="0"/>
              <a:t>com.javatpoint.mapping</a:t>
            </a:r>
            <a:r>
              <a:rPr lang="en-GB" dirty="0" smtClean="0"/>
              <a:t> package that contains student id (</a:t>
            </a:r>
            <a:r>
              <a:rPr lang="en-GB" dirty="0" err="1" smtClean="0"/>
              <a:t>s_id</a:t>
            </a:r>
            <a:r>
              <a:rPr lang="en-GB" dirty="0" smtClean="0"/>
              <a:t>) and student name (</a:t>
            </a:r>
            <a:r>
              <a:rPr lang="en-GB" dirty="0" err="1" smtClean="0"/>
              <a:t>s_name</a:t>
            </a:r>
            <a:r>
              <a:rPr lang="en-GB" dirty="0" smtClean="0"/>
              <a:t>).</a:t>
            </a:r>
          </a:p>
          <a:p>
            <a:pPr>
              <a:spcBef>
                <a:spcPts val="0"/>
              </a:spcBef>
              <a:buNone/>
            </a:pPr>
            <a:r>
              <a:rPr lang="en-US" sz="2000" b="1" dirty="0" smtClean="0"/>
              <a:t>package</a:t>
            </a:r>
            <a:r>
              <a:rPr lang="en-US" sz="2000" dirty="0" smtClean="0"/>
              <a:t> </a:t>
            </a:r>
            <a:r>
              <a:rPr lang="en-US" sz="2000" dirty="0" err="1" smtClean="0"/>
              <a:t>com.javatpoint.mapping</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@Entity  </a:t>
            </a:r>
          </a:p>
          <a:p>
            <a:pPr>
              <a:spcBef>
                <a:spcPts val="0"/>
              </a:spcBef>
              <a:buNone/>
            </a:pPr>
            <a:r>
              <a:rPr lang="en-US" sz="2000" b="1" dirty="0" smtClean="0"/>
              <a:t>public</a:t>
            </a:r>
            <a:r>
              <a:rPr lang="en-US" sz="2000" dirty="0" smtClean="0"/>
              <a:t> </a:t>
            </a:r>
            <a:r>
              <a:rPr lang="en-US" sz="2000" b="1" dirty="0" smtClean="0"/>
              <a:t>class</a:t>
            </a:r>
            <a:r>
              <a:rPr lang="en-US" sz="2000" dirty="0" smtClean="0"/>
              <a:t> Student {  </a:t>
            </a:r>
          </a:p>
          <a:p>
            <a:pPr>
              <a:spcBef>
                <a:spcPts val="0"/>
              </a:spcBef>
              <a:buNone/>
            </a:pPr>
            <a:r>
              <a:rPr lang="en-US" sz="2000" dirty="0" smtClean="0"/>
              <a:t>  </a:t>
            </a:r>
          </a:p>
          <a:p>
            <a:pPr>
              <a:spcBef>
                <a:spcPts val="0"/>
              </a:spcBef>
              <a:buNone/>
            </a:pPr>
            <a:r>
              <a:rPr lang="en-US" sz="2000" dirty="0" smtClean="0"/>
              <a:t>    @Id  </a:t>
            </a:r>
          </a:p>
          <a:p>
            <a:pPr>
              <a:spcBef>
                <a:spcPts val="0"/>
              </a:spcBef>
              <a:buNone/>
            </a:pPr>
            <a:r>
              <a:rPr lang="en-US" sz="2000" dirty="0" smtClean="0"/>
              <a:t>    @</a:t>
            </a:r>
            <a:r>
              <a:rPr lang="en-US" sz="2000" dirty="0" err="1" smtClean="0"/>
              <a:t>GeneratedValue</a:t>
            </a:r>
            <a:r>
              <a:rPr lang="en-US" sz="2000" dirty="0" smtClean="0"/>
              <a:t>(strategy=</a:t>
            </a:r>
            <a:r>
              <a:rPr lang="en-US" sz="2000" dirty="0" err="1" smtClean="0"/>
              <a:t>GenerationType.AUTO</a:t>
            </a: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s_id</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s_name</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setS_id</a:t>
            </a:r>
            <a:r>
              <a:rPr lang="en-US" sz="2000" dirty="0" smtClean="0"/>
              <a:t>(</a:t>
            </a:r>
            <a:r>
              <a:rPr lang="en-US" sz="2000" b="1" dirty="0" err="1" smtClean="0"/>
              <a:t>int</a:t>
            </a:r>
            <a:r>
              <a:rPr lang="en-US" sz="2000" dirty="0" smtClean="0"/>
              <a:t> </a:t>
            </a:r>
            <a:r>
              <a:rPr lang="en-US" sz="2000" dirty="0" err="1" smtClean="0"/>
              <a:t>s_id</a:t>
            </a:r>
            <a:r>
              <a:rPr lang="en-US" sz="2000" dirty="0" smtClean="0"/>
              <a:t>) {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String </a:t>
            </a:r>
            <a:r>
              <a:rPr lang="en-US" sz="2000" dirty="0" err="1" smtClean="0"/>
              <a:t>getS_name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setS_name</a:t>
            </a:r>
            <a:r>
              <a:rPr lang="en-US" sz="2000" dirty="0" smtClean="0"/>
              <a:t>(String </a:t>
            </a:r>
            <a:r>
              <a:rPr lang="en-US" sz="2000" dirty="0" err="1" smtClean="0"/>
              <a:t>s_name</a:t>
            </a:r>
            <a:r>
              <a:rPr lang="en-US" sz="2000" dirty="0" smtClean="0"/>
              <a:t>) {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r>
            <a:br>
              <a:rPr lang="en-GB" dirty="0" smtClean="0"/>
            </a:br>
            <a:r>
              <a:rPr lang="en-GB" dirty="0" smtClean="0"/>
              <a:t/>
            </a:r>
            <a:br>
              <a:rPr lang="en-GB" dirty="0" smtClean="0"/>
            </a:br>
            <a:r>
              <a:rPr lang="en-GB" dirty="0" smtClean="0"/>
              <a:t>5) Load the jar file</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sz="2000" dirty="0" smtClean="0"/>
              <a:t>For successfully running the hibernate application, you should have the hibernate5.jar file.</a:t>
            </a:r>
          </a:p>
          <a:p>
            <a:r>
              <a:rPr lang="en-GB" sz="2000" dirty="0" smtClean="0">
                <a:hlinkClick r:id="rId2"/>
              </a:rPr>
              <a:t>Download the required jar files for hibernate</a:t>
            </a:r>
            <a:r>
              <a:rPr lang="en-US" sz="2000" dirty="0" smtClean="0"/>
              <a:t>   </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a:t>
            </a:fld>
            <a:endParaRPr lang="en-US"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b="1" dirty="0" smtClean="0"/>
              <a:t>Library.java</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160</a:t>
            </a:fld>
            <a:endParaRPr lang="en-US" altLang="en-US"/>
          </a:p>
        </p:txBody>
      </p:sp>
      <p:sp>
        <p:nvSpPr>
          <p:cNvPr id="6" name="Content Placeholder 5"/>
          <p:cNvSpPr>
            <a:spLocks noGrp="1"/>
          </p:cNvSpPr>
          <p:nvPr>
            <p:ph idx="1"/>
          </p:nvPr>
        </p:nvSpPr>
        <p:spPr/>
        <p:txBody>
          <a:bodyPr/>
          <a:lstStyle/>
          <a:p>
            <a:pPr>
              <a:spcBef>
                <a:spcPts val="0"/>
              </a:spcBef>
            </a:pPr>
            <a:r>
              <a:rPr lang="en-GB" sz="2000" dirty="0" smtClean="0"/>
              <a:t>Create another entity class Library.java under </a:t>
            </a:r>
            <a:r>
              <a:rPr lang="en-GB" sz="2000" dirty="0" err="1" smtClean="0"/>
              <a:t>com.javatpoint.mapping</a:t>
            </a:r>
            <a:r>
              <a:rPr lang="en-GB" sz="2000" dirty="0" smtClean="0"/>
              <a:t> package that contains book id (</a:t>
            </a:r>
            <a:r>
              <a:rPr lang="en-GB" sz="2000" dirty="0" err="1" smtClean="0"/>
              <a:t>b_id</a:t>
            </a:r>
            <a:r>
              <a:rPr lang="en-GB" sz="2000" dirty="0" smtClean="0"/>
              <a:t>), book name (</a:t>
            </a:r>
            <a:r>
              <a:rPr lang="en-GB" sz="2000" dirty="0" err="1" smtClean="0"/>
              <a:t>b_name</a:t>
            </a:r>
            <a:r>
              <a:rPr lang="en-GB" sz="2000" dirty="0" smtClean="0"/>
              <a:t>) and an object of student type marked with @</a:t>
            </a:r>
            <a:r>
              <a:rPr lang="en-GB" sz="2000" dirty="0" err="1" smtClean="0"/>
              <a:t>OneToOne</a:t>
            </a:r>
            <a:r>
              <a:rPr lang="en-GB" sz="2000" dirty="0" smtClean="0"/>
              <a:t> annotation.</a:t>
            </a:r>
          </a:p>
          <a:p>
            <a:pPr>
              <a:spcBef>
                <a:spcPts val="0"/>
              </a:spcBef>
            </a:pPr>
            <a:endParaRPr lang="en-US" sz="2000" b="1" dirty="0" smtClean="0"/>
          </a:p>
          <a:p>
            <a:pPr>
              <a:spcBef>
                <a:spcPts val="0"/>
              </a:spcBef>
              <a:buNone/>
            </a:pPr>
            <a:r>
              <a:rPr lang="en-US" sz="2000" b="1" dirty="0" smtClean="0"/>
              <a:t>package</a:t>
            </a:r>
            <a:r>
              <a:rPr lang="en-US" sz="2000" dirty="0" smtClean="0"/>
              <a:t> </a:t>
            </a:r>
            <a:r>
              <a:rPr lang="en-US" sz="2000" dirty="0" err="1" smtClean="0"/>
              <a:t>com.javatpoint.mapping</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@Entity  </a:t>
            </a:r>
          </a:p>
          <a:p>
            <a:pPr>
              <a:spcBef>
                <a:spcPts val="0"/>
              </a:spcBef>
              <a:buNone/>
            </a:pPr>
            <a:r>
              <a:rPr lang="en-US" sz="2000" b="1" dirty="0" smtClean="0"/>
              <a:t>public</a:t>
            </a:r>
            <a:r>
              <a:rPr lang="en-US" sz="2000" dirty="0" smtClean="0"/>
              <a:t> </a:t>
            </a:r>
            <a:r>
              <a:rPr lang="en-US" sz="2000" b="1" dirty="0" smtClean="0"/>
              <a:t>class</a:t>
            </a:r>
            <a:r>
              <a:rPr lang="en-US" sz="2000" dirty="0" smtClean="0"/>
              <a:t> Library {  </a:t>
            </a:r>
          </a:p>
          <a:p>
            <a:pPr>
              <a:spcBef>
                <a:spcPts val="0"/>
              </a:spcBef>
              <a:buNone/>
            </a:pPr>
            <a:r>
              <a:rPr lang="en-US" sz="2000" dirty="0" smtClean="0"/>
              <a:t>    @Id  </a:t>
            </a:r>
          </a:p>
          <a:p>
            <a:pPr>
              <a:spcBef>
                <a:spcPts val="0"/>
              </a:spcBef>
              <a:buNone/>
            </a:pPr>
            <a:r>
              <a:rPr lang="en-US" sz="2000" dirty="0" smtClean="0"/>
              <a:t>    @</a:t>
            </a:r>
            <a:r>
              <a:rPr lang="en-US" sz="2000" dirty="0" err="1" smtClean="0"/>
              <a:t>GeneratedValue</a:t>
            </a:r>
            <a:r>
              <a:rPr lang="en-US" sz="2000" dirty="0" smtClean="0"/>
              <a:t>(strategy=</a:t>
            </a:r>
            <a:r>
              <a:rPr lang="en-US" sz="2000" dirty="0" err="1" smtClean="0"/>
              <a:t>GenerationType.AUTO</a:t>
            </a:r>
            <a:r>
              <a:rPr lang="en-US" sz="2000" dirty="0" smtClean="0"/>
              <a:t>)  </a:t>
            </a:r>
          </a:p>
          <a:p>
            <a:pPr>
              <a:spcBef>
                <a:spcPts val="0"/>
              </a:spcBef>
              <a:buNone/>
            </a:pPr>
            <a:r>
              <a:rPr lang="en-US" sz="2000" b="1" dirty="0" smtClean="0"/>
              <a:t>private</a:t>
            </a:r>
            <a:r>
              <a:rPr lang="en-US" sz="2000" dirty="0" smtClean="0"/>
              <a:t> </a:t>
            </a:r>
            <a:r>
              <a:rPr lang="en-US" sz="2000" b="1" dirty="0" err="1" smtClean="0"/>
              <a:t>int</a:t>
            </a:r>
            <a:r>
              <a:rPr lang="en-US" sz="2000" dirty="0" smtClean="0"/>
              <a:t> </a:t>
            </a:r>
            <a:r>
              <a:rPr lang="en-US" sz="2000" dirty="0" err="1" smtClean="0"/>
              <a:t>b_id</a:t>
            </a:r>
            <a:r>
              <a:rPr lang="en-US" sz="2000" dirty="0" smtClean="0"/>
              <a:t>;  </a:t>
            </a:r>
          </a:p>
          <a:p>
            <a:pPr>
              <a:spcBef>
                <a:spcPts val="0"/>
              </a:spcBef>
              <a:buNone/>
            </a:pPr>
            <a:r>
              <a:rPr lang="en-US" sz="2000" b="1" dirty="0" smtClean="0"/>
              <a:t>private</a:t>
            </a:r>
            <a:r>
              <a:rPr lang="en-US" sz="2000" dirty="0" smtClean="0"/>
              <a:t> String </a:t>
            </a:r>
            <a:r>
              <a:rPr lang="en-US" sz="2000" dirty="0" err="1" smtClean="0"/>
              <a:t>b_name</a:t>
            </a:r>
            <a:r>
              <a:rPr lang="en-US" sz="2000" dirty="0" smtClean="0"/>
              <a:t>;  </a:t>
            </a:r>
          </a:p>
          <a:p>
            <a:pPr>
              <a:spcBef>
                <a:spcPts val="0"/>
              </a:spcBef>
              <a:buNone/>
            </a:pPr>
            <a:r>
              <a:rPr lang="en-US" sz="2000" dirty="0" smtClean="0"/>
              <a:t>  </a:t>
            </a:r>
          </a:p>
          <a:p>
            <a:pPr>
              <a:spcBef>
                <a:spcPts val="0"/>
              </a:spcBef>
              <a:buNone/>
            </a:pPr>
            <a:r>
              <a:rPr lang="en-US" sz="2000" dirty="0" smtClean="0"/>
              <a:t>@</a:t>
            </a:r>
            <a:r>
              <a:rPr lang="en-US" sz="2000" dirty="0" err="1" smtClean="0"/>
              <a:t>OneToOne</a:t>
            </a:r>
            <a:r>
              <a:rPr lang="en-US" sz="2000" dirty="0" smtClean="0"/>
              <a:t>  </a:t>
            </a:r>
          </a:p>
          <a:p>
            <a:pPr>
              <a:spcBef>
                <a:spcPts val="0"/>
              </a:spcBef>
              <a:buNone/>
            </a:pPr>
            <a:r>
              <a:rPr lang="en-US" sz="2000" b="1" dirty="0" smtClean="0"/>
              <a:t>private</a:t>
            </a:r>
            <a:r>
              <a:rPr lang="en-US" sz="2000" dirty="0" smtClean="0"/>
              <a:t> Student stud;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Library(</a:t>
            </a:r>
            <a:r>
              <a:rPr lang="en-US" sz="2000" b="1" dirty="0" err="1" smtClean="0"/>
              <a:t>int</a:t>
            </a:r>
            <a:r>
              <a:rPr lang="en-US" sz="2000" dirty="0" smtClean="0"/>
              <a:t> </a:t>
            </a:r>
            <a:r>
              <a:rPr lang="en-US" sz="2000" dirty="0" err="1" smtClean="0"/>
              <a:t>b_id</a:t>
            </a:r>
            <a:r>
              <a:rPr lang="en-US" sz="2000" dirty="0" smtClean="0"/>
              <a:t>, String </a:t>
            </a:r>
            <a:r>
              <a:rPr lang="en-US" sz="2000" dirty="0" err="1" smtClean="0"/>
              <a:t>b_name</a:t>
            </a:r>
            <a:r>
              <a:rPr lang="en-US" sz="2000" dirty="0" smtClean="0"/>
              <a:t>, Student stud)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err="1" smtClean="0"/>
              <a:t>this</a:t>
            </a:r>
            <a:r>
              <a:rPr lang="en-US" sz="2000" dirty="0" err="1" smtClean="0"/>
              <a:t>.b_id</a:t>
            </a:r>
            <a:r>
              <a:rPr lang="en-US" sz="2000" dirty="0" smtClean="0"/>
              <a:t> = </a:t>
            </a:r>
            <a:r>
              <a:rPr lang="en-US" sz="2000" dirty="0" err="1" smtClean="0"/>
              <a:t>b_id</a:t>
            </a:r>
            <a:r>
              <a:rPr lang="en-US" sz="2000" dirty="0" smtClean="0"/>
              <a:t>;  </a:t>
            </a:r>
          </a:p>
          <a:p>
            <a:pPr>
              <a:spcBef>
                <a:spcPts val="0"/>
              </a:spcBef>
              <a:buNone/>
            </a:pPr>
            <a:r>
              <a:rPr lang="en-US" sz="2000" dirty="0" smtClean="0"/>
              <a:t>    </a:t>
            </a:r>
            <a:r>
              <a:rPr lang="en-US" sz="2000" b="1" dirty="0" err="1" smtClean="0"/>
              <a:t>this</a:t>
            </a:r>
            <a:r>
              <a:rPr lang="en-US" sz="2000" dirty="0" err="1" smtClean="0"/>
              <a:t>.b_name</a:t>
            </a:r>
            <a:r>
              <a:rPr lang="en-US" sz="2000" dirty="0" smtClean="0"/>
              <a:t> = </a:t>
            </a:r>
            <a:r>
              <a:rPr lang="en-US" sz="2000" dirty="0" err="1" smtClean="0"/>
              <a:t>b_name</a:t>
            </a:r>
            <a:r>
              <a:rPr lang="en-US" sz="2000" dirty="0" smtClean="0"/>
              <a:t>;  </a:t>
            </a:r>
          </a:p>
          <a:p>
            <a:pPr>
              <a:spcBef>
                <a:spcPts val="0"/>
              </a:spcBef>
              <a:buNone/>
            </a:pPr>
            <a:r>
              <a:rPr lang="en-US" sz="2000" dirty="0" smtClean="0"/>
              <a:t>    </a:t>
            </a:r>
            <a:r>
              <a:rPr lang="en-US" sz="2000" b="1" dirty="0" err="1" smtClean="0"/>
              <a:t>this</a:t>
            </a:r>
            <a:r>
              <a:rPr lang="en-US" sz="2000" dirty="0" err="1" smtClean="0"/>
              <a:t>.stud</a:t>
            </a:r>
            <a:r>
              <a:rPr lang="en-US" sz="2000" dirty="0" smtClean="0"/>
              <a:t> = stud;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Library()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err="1" smtClean="0"/>
              <a:t>int</a:t>
            </a:r>
            <a:r>
              <a:rPr lang="en-US" sz="2000" dirty="0" smtClean="0"/>
              <a:t> </a:t>
            </a:r>
            <a:r>
              <a:rPr lang="en-US" sz="2000" dirty="0" err="1" smtClean="0"/>
              <a:t>getB_id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b_id</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setB_id</a:t>
            </a:r>
            <a:r>
              <a:rPr lang="en-US" sz="2000" dirty="0" smtClean="0"/>
              <a:t>(</a:t>
            </a:r>
            <a:r>
              <a:rPr lang="en-US" sz="2000" b="1" dirty="0" err="1" smtClean="0"/>
              <a:t>int</a:t>
            </a:r>
            <a:r>
              <a:rPr lang="en-US" sz="2000" dirty="0" smtClean="0"/>
              <a:t> </a:t>
            </a:r>
            <a:r>
              <a:rPr lang="en-US" sz="2000" dirty="0" err="1" smtClean="0"/>
              <a:t>b_id</a:t>
            </a:r>
            <a:r>
              <a:rPr lang="en-US" sz="2000" dirty="0" smtClean="0"/>
              <a:t>) {  </a:t>
            </a:r>
          </a:p>
          <a:p>
            <a:pPr>
              <a:spcBef>
                <a:spcPts val="0"/>
              </a:spcBef>
              <a:buNone/>
            </a:pPr>
            <a:r>
              <a:rPr lang="en-US" sz="2000" dirty="0" smtClean="0"/>
              <a:t>    </a:t>
            </a:r>
            <a:r>
              <a:rPr lang="en-US" sz="2000" b="1" dirty="0" err="1" smtClean="0"/>
              <a:t>this</a:t>
            </a:r>
            <a:r>
              <a:rPr lang="en-US" sz="2000" dirty="0" err="1" smtClean="0"/>
              <a:t>.b_id</a:t>
            </a:r>
            <a:r>
              <a:rPr lang="en-US" sz="2000" dirty="0" smtClean="0"/>
              <a:t> = </a:t>
            </a:r>
            <a:r>
              <a:rPr lang="en-US" sz="2000" dirty="0" err="1" smtClean="0"/>
              <a:t>b_id</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String </a:t>
            </a:r>
            <a:r>
              <a:rPr lang="en-US" sz="2000" dirty="0" err="1" smtClean="0"/>
              <a:t>getB_name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b_name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setB_name</a:t>
            </a:r>
            <a:r>
              <a:rPr lang="en-US" sz="2000" dirty="0" smtClean="0"/>
              <a:t>(String </a:t>
            </a:r>
            <a:r>
              <a:rPr lang="en-US" sz="2000" dirty="0" err="1" smtClean="0"/>
              <a:t>b_name</a:t>
            </a:r>
            <a:r>
              <a:rPr lang="en-US" sz="2000" dirty="0" smtClean="0"/>
              <a:t>) {  </a:t>
            </a:r>
          </a:p>
          <a:p>
            <a:pPr>
              <a:spcBef>
                <a:spcPts val="0"/>
              </a:spcBef>
              <a:buNone/>
            </a:pPr>
            <a:r>
              <a:rPr lang="en-US" sz="2000" dirty="0" smtClean="0"/>
              <a:t>    </a:t>
            </a:r>
            <a:r>
              <a:rPr lang="en-US" sz="2000" b="1" dirty="0" err="1" smtClean="0"/>
              <a:t>this</a:t>
            </a:r>
            <a:r>
              <a:rPr lang="en-US" sz="2000" dirty="0" err="1" smtClean="0"/>
              <a:t>.b_name</a:t>
            </a:r>
            <a:r>
              <a:rPr lang="en-US" sz="2000" dirty="0" smtClean="0"/>
              <a:t> = </a:t>
            </a:r>
            <a:r>
              <a:rPr lang="en-US" sz="2000" dirty="0" err="1" smtClean="0"/>
              <a:t>b_name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Student </a:t>
            </a:r>
            <a:r>
              <a:rPr lang="en-US" sz="2000" dirty="0" err="1" smtClean="0"/>
              <a:t>getStud</a:t>
            </a:r>
            <a:r>
              <a:rPr lang="en-US" sz="2000" dirty="0" smtClean="0"/>
              <a:t>() {  </a:t>
            </a:r>
          </a:p>
          <a:p>
            <a:pPr>
              <a:spcBef>
                <a:spcPts val="0"/>
              </a:spcBef>
              <a:buNone/>
            </a:pPr>
            <a:r>
              <a:rPr lang="en-US" sz="2000" dirty="0" smtClean="0"/>
              <a:t>    </a:t>
            </a:r>
            <a:r>
              <a:rPr lang="en-US" sz="2000" b="1" dirty="0" smtClean="0"/>
              <a:t>return</a:t>
            </a:r>
            <a:r>
              <a:rPr lang="en-US" sz="2000" dirty="0" smtClean="0"/>
              <a:t> stud;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setStud</a:t>
            </a:r>
            <a:r>
              <a:rPr lang="en-US" sz="2000" dirty="0" smtClean="0"/>
              <a:t>(Student stud) {  </a:t>
            </a:r>
          </a:p>
          <a:p>
            <a:pPr>
              <a:spcBef>
                <a:spcPts val="0"/>
              </a:spcBef>
              <a:buNone/>
            </a:pPr>
            <a:r>
              <a:rPr lang="en-US" sz="2000" dirty="0" smtClean="0"/>
              <a:t>    </a:t>
            </a:r>
            <a:r>
              <a:rPr lang="en-US" sz="2000" b="1" dirty="0" err="1" smtClean="0"/>
              <a:t>this</a:t>
            </a:r>
            <a:r>
              <a:rPr lang="en-US" sz="2000" dirty="0" err="1" smtClean="0"/>
              <a:t>.stud</a:t>
            </a:r>
            <a:r>
              <a:rPr lang="en-US" sz="2000" dirty="0" smtClean="0"/>
              <a:t> = stud;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Persistence.xml </a:t>
            </a:r>
            <a:endParaRPr lang="en-US" dirty="0"/>
          </a:p>
        </p:txBody>
      </p:sp>
      <p:sp>
        <p:nvSpPr>
          <p:cNvPr id="3" name="Content Placeholder 2"/>
          <p:cNvSpPr>
            <a:spLocks noGrp="1"/>
          </p:cNvSpPr>
          <p:nvPr>
            <p:ph idx="1"/>
          </p:nvPr>
        </p:nvSpPr>
        <p:spPr/>
        <p:txBody>
          <a:bodyPr/>
          <a:lstStyle/>
          <a:p>
            <a:r>
              <a:rPr lang="en-GB" dirty="0" smtClean="0"/>
              <a:t>Now, map the entity class and other databases </a:t>
            </a:r>
            <a:r>
              <a:rPr lang="en-GB" dirty="0" err="1" smtClean="0"/>
              <a:t>confiuguration</a:t>
            </a:r>
            <a:r>
              <a:rPr lang="en-GB" dirty="0" smtClean="0"/>
              <a:t> in Persistence.xml file.</a:t>
            </a:r>
          </a:p>
          <a:p>
            <a:pPr>
              <a:spcBef>
                <a:spcPts val="0"/>
              </a:spcBef>
              <a:buNone/>
            </a:pPr>
            <a:r>
              <a:rPr lang="en-US" sz="2000" dirty="0" smtClean="0"/>
              <a:t>&lt;persistence&gt;  </a:t>
            </a:r>
          </a:p>
          <a:p>
            <a:pPr>
              <a:spcBef>
                <a:spcPts val="0"/>
              </a:spcBef>
              <a:buNone/>
            </a:pPr>
            <a:r>
              <a:rPr lang="en-US" sz="2000" dirty="0" smtClean="0"/>
              <a:t>&lt;persistence-unit name="</a:t>
            </a:r>
            <a:r>
              <a:rPr lang="en-US" sz="2000" dirty="0" err="1" smtClean="0"/>
              <a:t>Book_issued</a:t>
            </a:r>
            <a:r>
              <a:rPr lang="en-US" sz="2000" dirty="0" smtClean="0"/>
              <a:t>"&gt;  </a:t>
            </a:r>
          </a:p>
          <a:p>
            <a:pPr>
              <a:spcBef>
                <a:spcPts val="0"/>
              </a:spcBef>
              <a:buNone/>
            </a:pPr>
            <a:r>
              <a:rPr lang="en-US" sz="2000" dirty="0" smtClean="0"/>
              <a: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com.javatpoint.mapping.Student</a:t>
            </a:r>
            <a:r>
              <a:rPr lang="en-US" sz="2000" dirty="0" smtClean="0"/>
              <a:t>&lt;/</a:t>
            </a:r>
            <a:r>
              <a:rPr lang="en-US" sz="2000" b="1" dirty="0" smtClean="0"/>
              <a:t>class</a:t>
            </a:r>
            <a:r>
              <a:rPr lang="en-US" sz="2000" dirty="0" smtClean="0"/>
              <a:t>&gt;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com.javatpoint.mapping.Library</a:t>
            </a:r>
            <a:r>
              <a:rPr lang="en-US" sz="2000" dirty="0" smtClean="0"/>
              <a:t>&lt;/</a:t>
            </a:r>
            <a:r>
              <a:rPr lang="en-US" sz="2000" b="1" dirty="0" smtClean="0"/>
              <a:t>class</a:t>
            </a:r>
            <a:r>
              <a:rPr lang="en-US" sz="2000" dirty="0" smtClean="0"/>
              <a:t>&gt;  </a:t>
            </a:r>
          </a:p>
          <a:p>
            <a:pPr>
              <a:spcBef>
                <a:spcPts val="0"/>
              </a:spcBef>
              <a:buNone/>
            </a:pPr>
            <a:r>
              <a:rPr lang="en-US" sz="2000" dirty="0" smtClean="0"/>
              <a:t>             </a:t>
            </a:r>
          </a:p>
          <a:p>
            <a:pPr>
              <a:spcBef>
                <a:spcPts val="0"/>
              </a:spcBef>
              <a:buNone/>
            </a:pPr>
            <a:r>
              <a:rPr lang="en-US" sz="2000" dirty="0" smtClean="0"/>
              <a:t>     &lt;properties&gt;  </a:t>
            </a:r>
          </a:p>
          <a:p>
            <a:pPr>
              <a:spcBef>
                <a:spcPts val="0"/>
              </a:spcBef>
              <a:buNone/>
            </a:pPr>
            <a:r>
              <a:rPr lang="en-US" sz="2000" dirty="0" smtClean="0"/>
              <a:t>      &lt;property name="</a:t>
            </a:r>
            <a:r>
              <a:rPr lang="en-US" sz="2000" dirty="0" err="1" smtClean="0"/>
              <a:t>javax.persistence.jdbc.driver</a:t>
            </a:r>
            <a:r>
              <a:rPr lang="en-US" sz="2000" dirty="0" smtClean="0"/>
              <a:t>" value="</a:t>
            </a:r>
            <a:r>
              <a:rPr lang="en-US" sz="2000" dirty="0" err="1" smtClean="0"/>
              <a:t>com.mysql.jdbc.Driver</a:t>
            </a:r>
            <a:r>
              <a:rPr lang="en-US" sz="2000" dirty="0" smtClean="0"/>
              <a:t>"/&gt;  </a:t>
            </a:r>
          </a:p>
          <a:p>
            <a:pPr>
              <a:spcBef>
                <a:spcPts val="0"/>
              </a:spcBef>
              <a:buNone/>
            </a:pPr>
            <a:r>
              <a:rPr lang="en-US" sz="2000" dirty="0" smtClean="0"/>
              <a:t>         &lt;property name="</a:t>
            </a:r>
            <a:r>
              <a:rPr lang="en-US" sz="2000" dirty="0" err="1" smtClean="0"/>
              <a:t>javax.persistence.jdbc.url</a:t>
            </a:r>
            <a:r>
              <a:rPr lang="en-US" sz="2000" dirty="0" smtClean="0"/>
              <a:t>" value="</a:t>
            </a:r>
            <a:r>
              <a:rPr lang="en-US" sz="2000" dirty="0" err="1" smtClean="0"/>
              <a:t>jdbc:mysql</a:t>
            </a:r>
            <a:r>
              <a:rPr lang="en-US" sz="2000" dirty="0" smtClean="0"/>
              <a:t>://localhost:3306/</a:t>
            </a:r>
            <a:r>
              <a:rPr lang="en-US" sz="2000" dirty="0" err="1" smtClean="0"/>
              <a:t>mapping_db</a:t>
            </a:r>
            <a:r>
              <a:rPr lang="en-US" sz="2000" dirty="0" smtClean="0"/>
              <a:t>"/&gt;  </a:t>
            </a:r>
          </a:p>
          <a:p>
            <a:pPr>
              <a:spcBef>
                <a:spcPts val="0"/>
              </a:spcBef>
              <a:buNone/>
            </a:pPr>
            <a:r>
              <a:rPr lang="en-US" sz="2000" dirty="0" smtClean="0"/>
              <a:t>         &lt;property name="</a:t>
            </a:r>
            <a:r>
              <a:rPr lang="en-US" sz="2000" dirty="0" err="1" smtClean="0"/>
              <a:t>javax.persistence.jdbc.user</a:t>
            </a:r>
            <a:r>
              <a:rPr lang="en-US" sz="2000" dirty="0" smtClean="0"/>
              <a:t>" value="root"/&gt;  </a:t>
            </a:r>
          </a:p>
          <a:p>
            <a:pPr>
              <a:spcBef>
                <a:spcPts val="0"/>
              </a:spcBef>
              <a:buNone/>
            </a:pPr>
            <a:r>
              <a:rPr lang="en-US" sz="2000" dirty="0" smtClean="0"/>
              <a:t>         &lt;property name="</a:t>
            </a:r>
            <a:r>
              <a:rPr lang="en-US" sz="2000" dirty="0" err="1" smtClean="0"/>
              <a:t>javax.persistence.jdbc.password</a:t>
            </a:r>
            <a:r>
              <a:rPr lang="en-US" sz="2000" dirty="0" smtClean="0"/>
              <a:t>" value=""/&gt;  </a:t>
            </a:r>
          </a:p>
          <a:p>
            <a:pPr>
              <a:spcBef>
                <a:spcPts val="0"/>
              </a:spcBef>
              <a:buNone/>
            </a:pPr>
            <a:r>
              <a:rPr lang="en-US" sz="2000" dirty="0" smtClean="0"/>
              <a:t>         &lt;property name="</a:t>
            </a:r>
            <a:r>
              <a:rPr lang="en-US" sz="2000" dirty="0" err="1" smtClean="0"/>
              <a:t>eclipselink.logging.level</a:t>
            </a:r>
            <a:r>
              <a:rPr lang="en-US" sz="2000" dirty="0" smtClean="0"/>
              <a:t>" value="SEVERE"/&gt;  </a:t>
            </a:r>
          </a:p>
          <a:p>
            <a:pPr>
              <a:spcBef>
                <a:spcPts val="0"/>
              </a:spcBef>
              <a:buNone/>
            </a:pPr>
            <a:r>
              <a:rPr lang="en-US" sz="2000" dirty="0" smtClean="0"/>
              <a:t>         &lt;property name="</a:t>
            </a:r>
            <a:r>
              <a:rPr lang="en-US" sz="2000" dirty="0" err="1" smtClean="0"/>
              <a:t>eclipselink.ddl</a:t>
            </a:r>
            <a:r>
              <a:rPr lang="en-US" sz="2000" dirty="0" smtClean="0"/>
              <a:t>-generation" value="create-or-extend-tables"/&gt;  </a:t>
            </a:r>
          </a:p>
          <a:p>
            <a:pPr>
              <a:spcBef>
                <a:spcPts val="0"/>
              </a:spcBef>
              <a:buNone/>
            </a:pPr>
            <a:r>
              <a:rPr lang="en-US" sz="2000" dirty="0" smtClean="0"/>
              <a:t>      &lt;/properties&gt;  </a:t>
            </a:r>
          </a:p>
          <a:p>
            <a:pPr>
              <a:spcBef>
                <a:spcPts val="0"/>
              </a:spcBef>
              <a:buNone/>
            </a:pPr>
            <a:r>
              <a:rPr lang="en-US" sz="2000" dirty="0" smtClean="0"/>
              <a:t>      </a:t>
            </a:r>
          </a:p>
          <a:p>
            <a:pPr>
              <a:spcBef>
                <a:spcPts val="0"/>
              </a:spcBef>
              <a:buNone/>
            </a:pPr>
            <a:r>
              <a:rPr lang="en-US" sz="2000" dirty="0" smtClean="0"/>
              <a:t>    &lt;/persistence-unit&gt;  </a:t>
            </a:r>
          </a:p>
          <a:p>
            <a:pPr>
              <a:spcBef>
                <a:spcPts val="0"/>
              </a:spcBef>
              <a:buNone/>
            </a:pPr>
            <a:r>
              <a:rPr lang="en-US" sz="2000" dirty="0" smtClean="0"/>
              <a:t>&lt;/persistence&gt;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161</a:t>
            </a:fld>
            <a:endParaRPr lang="en-US" alt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OneToOneExample.java</a:t>
            </a:r>
            <a:endParaRPr lang="en-US" dirty="0"/>
          </a:p>
        </p:txBody>
      </p:sp>
      <p:sp>
        <p:nvSpPr>
          <p:cNvPr id="3" name="Content Placeholder 2"/>
          <p:cNvSpPr>
            <a:spLocks noGrp="1"/>
          </p:cNvSpPr>
          <p:nvPr>
            <p:ph idx="1"/>
          </p:nvPr>
        </p:nvSpPr>
        <p:spPr/>
        <p:txBody>
          <a:bodyPr/>
          <a:lstStyle/>
          <a:p>
            <a:r>
              <a:rPr lang="en-GB" dirty="0" smtClean="0"/>
              <a:t>Create a persistence class </a:t>
            </a:r>
            <a:r>
              <a:rPr lang="en-GB" dirty="0" err="1" smtClean="0"/>
              <a:t>OneToOneExample</a:t>
            </a:r>
            <a:r>
              <a:rPr lang="en-GB" dirty="0" smtClean="0"/>
              <a:t> under </a:t>
            </a:r>
            <a:r>
              <a:rPr lang="en-GB" dirty="0" err="1" smtClean="0"/>
              <a:t>com.javatpoint.OneToOne</a:t>
            </a:r>
            <a:r>
              <a:rPr lang="en-GB" dirty="0" smtClean="0"/>
              <a:t> package to persist the entity object with data.</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b="1" dirty="0" smtClean="0"/>
              <a:t>import</a:t>
            </a:r>
            <a:r>
              <a:rPr lang="en-US" sz="2000" dirty="0" smtClean="0"/>
              <a:t> </a:t>
            </a:r>
            <a:r>
              <a:rPr lang="en-US" sz="2000" dirty="0" err="1" smtClean="0"/>
              <a:t>com.javatpoint.mapping</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OneToOneExample</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 = </a:t>
            </a:r>
            <a:r>
              <a:rPr lang="en-US" sz="2000" dirty="0" err="1" smtClean="0"/>
              <a:t>Persistence.createEntityManagerFactory</a:t>
            </a:r>
            <a:r>
              <a:rPr lang="en-US" sz="2000" dirty="0" smtClean="0"/>
              <a:t>( "</a:t>
            </a:r>
            <a:r>
              <a:rPr lang="en-US" sz="2000" dirty="0" err="1" smtClean="0"/>
              <a:t>Book_issued</a:t>
            </a:r>
            <a:r>
              <a:rPr lang="en-US" sz="2000" dirty="0" smtClean="0"/>
              <a:t>" );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 = </a:t>
            </a:r>
            <a:r>
              <a:rPr lang="en-US" sz="2000" dirty="0" err="1" smtClean="0"/>
              <a:t>emf.createEntityManager</a:t>
            </a:r>
            <a:r>
              <a:rPr lang="en-US" sz="2000" dirty="0" smtClean="0"/>
              <a:t>( );  </a:t>
            </a:r>
          </a:p>
          <a:p>
            <a:pPr>
              <a:spcBef>
                <a:spcPts val="0"/>
              </a:spcBef>
              <a:buNone/>
            </a:pPr>
            <a:r>
              <a:rPr lang="en-US" sz="2000" dirty="0" smtClean="0"/>
              <a:t>           </a:t>
            </a:r>
            <a:r>
              <a:rPr lang="en-US" sz="2000" dirty="0" err="1" smtClean="0"/>
              <a:t>em.getTransaction</a:t>
            </a:r>
            <a:r>
              <a:rPr lang="en-US" sz="2000" dirty="0" smtClean="0"/>
              <a:t>( ).begin( );  </a:t>
            </a:r>
          </a:p>
          <a:p>
            <a:pPr>
              <a:spcBef>
                <a:spcPts val="0"/>
              </a:spcBef>
              <a:buNone/>
            </a:pPr>
            <a:r>
              <a:rPr lang="en-US" sz="2000" dirty="0" smtClean="0"/>
              <a:t>          </a:t>
            </a:r>
          </a:p>
          <a:p>
            <a:pPr>
              <a:spcBef>
                <a:spcPts val="0"/>
              </a:spcBef>
              <a:buNone/>
            </a:pPr>
            <a:r>
              <a:rPr lang="en-US" sz="2000" dirty="0" smtClean="0"/>
              <a:t>           Student st1=</a:t>
            </a:r>
            <a:r>
              <a:rPr lang="en-US" sz="2000" b="1" dirty="0" smtClean="0"/>
              <a:t>new</a:t>
            </a:r>
            <a:r>
              <a:rPr lang="en-US" sz="2000" dirty="0" smtClean="0"/>
              <a:t> Student();  </a:t>
            </a:r>
          </a:p>
          <a:p>
            <a:pPr>
              <a:spcBef>
                <a:spcPts val="0"/>
              </a:spcBef>
              <a:buNone/>
            </a:pPr>
            <a:r>
              <a:rPr lang="en-US" sz="2000" dirty="0" smtClean="0"/>
              <a:t>           st1.setS_id(1);  </a:t>
            </a:r>
          </a:p>
          <a:p>
            <a:pPr>
              <a:spcBef>
                <a:spcPts val="0"/>
              </a:spcBef>
              <a:buNone/>
            </a:pPr>
            <a:r>
              <a:rPr lang="en-US" sz="2000" dirty="0" smtClean="0"/>
              <a:t>           st1.setS_name("</a:t>
            </a:r>
            <a:r>
              <a:rPr lang="en-US" sz="2000" dirty="0" err="1" smtClean="0"/>
              <a:t>Vipul</a:t>
            </a:r>
            <a:r>
              <a:rPr lang="en-US" sz="2000" dirty="0" smtClean="0"/>
              <a:t>");  </a:t>
            </a:r>
          </a:p>
          <a:p>
            <a:pPr>
              <a:spcBef>
                <a:spcPts val="0"/>
              </a:spcBef>
              <a:buNone/>
            </a:pPr>
            <a:r>
              <a:rPr lang="en-US" sz="2000" dirty="0" smtClean="0"/>
              <a:t>             </a:t>
            </a:r>
          </a:p>
          <a:p>
            <a:pPr>
              <a:spcBef>
                <a:spcPts val="0"/>
              </a:spcBef>
              <a:buNone/>
            </a:pPr>
            <a:r>
              <a:rPr lang="en-US" sz="2000" dirty="0" smtClean="0"/>
              <a:t>           Student st2=</a:t>
            </a:r>
            <a:r>
              <a:rPr lang="en-US" sz="2000" b="1" dirty="0" smtClean="0"/>
              <a:t>new</a:t>
            </a:r>
            <a:r>
              <a:rPr lang="en-US" sz="2000" dirty="0" smtClean="0"/>
              <a:t> Student();  </a:t>
            </a:r>
          </a:p>
          <a:p>
            <a:pPr>
              <a:spcBef>
                <a:spcPts val="0"/>
              </a:spcBef>
              <a:buNone/>
            </a:pPr>
            <a:r>
              <a:rPr lang="en-US" sz="2000" dirty="0" smtClean="0"/>
              <a:t>           st2.setS_id(2);  </a:t>
            </a:r>
          </a:p>
          <a:p>
            <a:pPr>
              <a:spcBef>
                <a:spcPts val="0"/>
              </a:spcBef>
              <a:buNone/>
            </a:pPr>
            <a:r>
              <a:rPr lang="en-US" sz="2000" dirty="0" smtClean="0"/>
              <a:t>           st2.setS_name("</a:t>
            </a:r>
            <a:r>
              <a:rPr lang="en-US" sz="2000" dirty="0" err="1" smtClean="0"/>
              <a:t>Vimal</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em.persist</a:t>
            </a:r>
            <a:r>
              <a:rPr lang="en-US" sz="2000" dirty="0" smtClean="0"/>
              <a:t>(st1);  </a:t>
            </a:r>
          </a:p>
          <a:p>
            <a:pPr>
              <a:spcBef>
                <a:spcPts val="0"/>
              </a:spcBef>
              <a:buNone/>
            </a:pPr>
            <a:r>
              <a:rPr lang="en-US" sz="2000" dirty="0" smtClean="0"/>
              <a:t>           </a:t>
            </a:r>
            <a:r>
              <a:rPr lang="en-US" sz="2000" dirty="0" err="1" smtClean="0"/>
              <a:t>em.persist</a:t>
            </a:r>
            <a:r>
              <a:rPr lang="en-US" sz="2000" dirty="0" smtClean="0"/>
              <a:t>(st2);  </a:t>
            </a:r>
          </a:p>
          <a:p>
            <a:pPr>
              <a:spcBef>
                <a:spcPts val="0"/>
              </a:spcBef>
              <a:buNone/>
            </a:pPr>
            <a:r>
              <a:rPr lang="en-US" sz="2000" dirty="0" smtClean="0"/>
              <a:t>             </a:t>
            </a:r>
          </a:p>
          <a:p>
            <a:pPr>
              <a:spcBef>
                <a:spcPts val="0"/>
              </a:spcBef>
              <a:buNone/>
            </a:pPr>
            <a:r>
              <a:rPr lang="en-US" sz="2000" dirty="0" smtClean="0"/>
              <a:t>           Library lib1=</a:t>
            </a:r>
            <a:r>
              <a:rPr lang="en-US" sz="2000" b="1" dirty="0" smtClean="0"/>
              <a:t>new</a:t>
            </a:r>
            <a:r>
              <a:rPr lang="en-US" sz="2000" dirty="0" smtClean="0"/>
              <a:t> Library();  </a:t>
            </a:r>
          </a:p>
          <a:p>
            <a:pPr>
              <a:spcBef>
                <a:spcPts val="0"/>
              </a:spcBef>
              <a:buNone/>
            </a:pPr>
            <a:r>
              <a:rPr lang="en-US" sz="2000" dirty="0" smtClean="0"/>
              <a:t>           lib1.setB_id(101);  </a:t>
            </a:r>
          </a:p>
          <a:p>
            <a:pPr>
              <a:spcBef>
                <a:spcPts val="0"/>
              </a:spcBef>
              <a:buNone/>
            </a:pPr>
            <a:r>
              <a:rPr lang="en-US" sz="2000" dirty="0" smtClean="0"/>
              <a:t>           lib1.setB_name("Data Structure");  </a:t>
            </a:r>
          </a:p>
          <a:p>
            <a:pPr>
              <a:spcBef>
                <a:spcPts val="0"/>
              </a:spcBef>
              <a:buNone/>
            </a:pPr>
            <a:r>
              <a:rPr lang="en-US" sz="2000" dirty="0" smtClean="0"/>
              <a:t>           lib1.setStud(st1);  </a:t>
            </a:r>
          </a:p>
          <a:p>
            <a:pPr>
              <a:spcBef>
                <a:spcPts val="0"/>
              </a:spcBef>
              <a:buNone/>
            </a:pPr>
            <a:r>
              <a:rPr lang="en-US" sz="2000" dirty="0" smtClean="0"/>
              <a:t>             </a:t>
            </a:r>
          </a:p>
          <a:p>
            <a:pPr>
              <a:spcBef>
                <a:spcPts val="0"/>
              </a:spcBef>
              <a:buNone/>
            </a:pPr>
            <a:r>
              <a:rPr lang="en-US" sz="2000" dirty="0" smtClean="0"/>
              <a:t>           Library lib2=</a:t>
            </a:r>
            <a:r>
              <a:rPr lang="en-US" sz="2000" b="1" dirty="0" smtClean="0"/>
              <a:t>new</a:t>
            </a:r>
            <a:r>
              <a:rPr lang="en-US" sz="2000" dirty="0" smtClean="0"/>
              <a:t> Library();  </a:t>
            </a:r>
          </a:p>
          <a:p>
            <a:pPr>
              <a:spcBef>
                <a:spcPts val="0"/>
              </a:spcBef>
              <a:buNone/>
            </a:pPr>
            <a:r>
              <a:rPr lang="en-US" sz="2000" dirty="0" smtClean="0"/>
              <a:t>           lib2.setB_id(102);  </a:t>
            </a:r>
          </a:p>
          <a:p>
            <a:pPr>
              <a:spcBef>
                <a:spcPts val="0"/>
              </a:spcBef>
              <a:buNone/>
            </a:pPr>
            <a:r>
              <a:rPr lang="en-US" sz="2000" dirty="0" smtClean="0"/>
              <a:t>           lib2.setB_name("DBMS");  </a:t>
            </a:r>
          </a:p>
          <a:p>
            <a:pPr>
              <a:spcBef>
                <a:spcPts val="0"/>
              </a:spcBef>
              <a:buNone/>
            </a:pPr>
            <a:r>
              <a:rPr lang="en-US" sz="2000" dirty="0" smtClean="0"/>
              <a:t>           lib2.setStud(st2);  </a:t>
            </a:r>
          </a:p>
          <a:p>
            <a:pPr>
              <a:spcBef>
                <a:spcPts val="0"/>
              </a:spcBef>
              <a:buNone/>
            </a:pPr>
            <a:r>
              <a:rPr lang="en-US" sz="2000" dirty="0" smtClean="0"/>
              <a:t>             </a:t>
            </a:r>
          </a:p>
          <a:p>
            <a:pPr>
              <a:spcBef>
                <a:spcPts val="0"/>
              </a:spcBef>
              <a:buNone/>
            </a:pPr>
            <a:r>
              <a:rPr lang="en-US" sz="2000" dirty="0" smtClean="0"/>
              <a:t>           </a:t>
            </a:r>
            <a:r>
              <a:rPr lang="en-US" sz="2000" dirty="0" err="1" smtClean="0"/>
              <a:t>em.persist</a:t>
            </a:r>
            <a:r>
              <a:rPr lang="en-US" sz="2000" dirty="0" smtClean="0"/>
              <a:t>(lib1);  </a:t>
            </a:r>
          </a:p>
          <a:p>
            <a:pPr>
              <a:spcBef>
                <a:spcPts val="0"/>
              </a:spcBef>
              <a:buNone/>
            </a:pPr>
            <a:r>
              <a:rPr lang="en-US" sz="2000" dirty="0" smtClean="0"/>
              <a:t>           </a:t>
            </a:r>
            <a:r>
              <a:rPr lang="en-US" sz="2000" dirty="0" err="1" smtClean="0"/>
              <a:t>em.persist</a:t>
            </a:r>
            <a:r>
              <a:rPr lang="en-US" sz="2000" dirty="0" smtClean="0"/>
              <a:t>(lib2);  </a:t>
            </a:r>
          </a:p>
          <a:p>
            <a:pPr>
              <a:spcBef>
                <a:spcPts val="0"/>
              </a:spcBef>
              <a:buNone/>
            </a:pPr>
            <a:r>
              <a:rPr lang="en-US" sz="2000" dirty="0" smtClean="0"/>
              <a:t>             </a:t>
            </a:r>
          </a:p>
          <a:p>
            <a:pPr>
              <a:spcBef>
                <a:spcPts val="0"/>
              </a:spcBef>
              <a:buNone/>
            </a:pPr>
            <a:r>
              <a:rPr lang="en-US" sz="2000" dirty="0" smtClean="0"/>
              <a:t>           </a:t>
            </a:r>
            <a:r>
              <a:rPr lang="en-US" sz="2000" dirty="0" err="1" smtClean="0"/>
              <a:t>em.getTransaction</a:t>
            </a:r>
            <a:r>
              <a:rPr lang="en-US" sz="2000" dirty="0" smtClean="0"/>
              <a:t>().commit();  </a:t>
            </a:r>
          </a:p>
          <a:p>
            <a:pPr>
              <a:spcBef>
                <a:spcPts val="0"/>
              </a:spcBef>
              <a:buNone/>
            </a:pPr>
            <a:r>
              <a:rPr lang="en-US" sz="2000" dirty="0" smtClean="0"/>
              <a: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162</a:t>
            </a:fld>
            <a:endParaRPr lang="en-US" alt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 </a:t>
            </a:r>
            <a:r>
              <a:rPr lang="en-US" b="1" dirty="0" smtClean="0"/>
              <a:t>Output</a:t>
            </a: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After the execution of the program, two tables are generated under </a:t>
            </a:r>
            <a:r>
              <a:rPr lang="en-GB" dirty="0" err="1" smtClean="0"/>
              <a:t>MySQL</a:t>
            </a:r>
            <a:r>
              <a:rPr lang="en-GB" dirty="0" smtClean="0"/>
              <a:t> workbench.</a:t>
            </a:r>
          </a:p>
          <a:p>
            <a:r>
              <a:rPr lang="en-GB" dirty="0" smtClean="0"/>
              <a:t>Student table - This table contains the student details. To fetch data, run </a:t>
            </a:r>
            <a:r>
              <a:rPr lang="en-GB" b="1" dirty="0" smtClean="0"/>
              <a:t>select * from student</a:t>
            </a:r>
            <a:r>
              <a:rPr lang="en-GB" dirty="0" smtClean="0"/>
              <a:t> query in </a:t>
            </a:r>
            <a:r>
              <a:rPr lang="en-GB" dirty="0" err="1" smtClean="0"/>
              <a:t>MySQL</a:t>
            </a:r>
            <a:r>
              <a:rPr lang="en-GB" dirty="0" smtClean="0"/>
              <a:t>.</a:t>
            </a:r>
          </a:p>
          <a:p>
            <a:endParaRPr lang="en-GB" dirty="0" smtClean="0"/>
          </a:p>
          <a:p>
            <a:endParaRPr lang="en-GB" dirty="0" smtClean="0"/>
          </a:p>
          <a:p>
            <a:r>
              <a:rPr lang="en-GB" dirty="0" smtClean="0"/>
              <a:t>Library table - This table represents the mapping between student and library. To fetch data, run </a:t>
            </a:r>
            <a:r>
              <a:rPr lang="en-GB" b="1" dirty="0" smtClean="0"/>
              <a:t>select * from library</a:t>
            </a:r>
            <a:r>
              <a:rPr lang="en-GB" dirty="0" smtClean="0"/>
              <a:t> query in </a:t>
            </a:r>
            <a:r>
              <a:rPr lang="en-GB" dirty="0" err="1" smtClean="0"/>
              <a:t>MySQL</a:t>
            </a:r>
            <a:r>
              <a:rPr lang="en-GB" dirty="0" smtClean="0"/>
              <a:t>.</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163</a:t>
            </a:fld>
            <a:endParaRPr lang="en-US" altLang="en-US"/>
          </a:p>
        </p:txBody>
      </p:sp>
      <p:pic>
        <p:nvPicPr>
          <p:cNvPr id="5" name="Picture 4" descr="JPA One-To-One Mapping"/>
          <p:cNvPicPr/>
          <p:nvPr/>
        </p:nvPicPr>
        <p:blipFill>
          <a:blip r:embed="rId2"/>
          <a:srcRect/>
          <a:stretch>
            <a:fillRect/>
          </a:stretch>
        </p:blipFill>
        <p:spPr bwMode="auto">
          <a:xfrm>
            <a:off x="5401310" y="3007042"/>
            <a:ext cx="1389380" cy="843915"/>
          </a:xfrm>
          <a:prstGeom prst="rect">
            <a:avLst/>
          </a:prstGeom>
          <a:noFill/>
          <a:ln w="9525">
            <a:noFill/>
            <a:miter lim="800000"/>
            <a:headEnd/>
            <a:tailEnd/>
          </a:ln>
        </p:spPr>
      </p:pic>
      <p:pic>
        <p:nvPicPr>
          <p:cNvPr id="6" name="Picture 5" descr="JPA One-To-One Mapping"/>
          <p:cNvPicPr/>
          <p:nvPr/>
        </p:nvPicPr>
        <p:blipFill>
          <a:blip r:embed="rId3"/>
          <a:srcRect/>
          <a:stretch>
            <a:fillRect/>
          </a:stretch>
        </p:blipFill>
        <p:spPr bwMode="auto">
          <a:xfrm>
            <a:off x="4810116" y="4714884"/>
            <a:ext cx="2576195" cy="843915"/>
          </a:xfrm>
          <a:prstGeom prst="rect">
            <a:avLst/>
          </a:prstGeom>
          <a:noFill/>
          <a:ln w="9525">
            <a:noFill/>
            <a:miter lim="800000"/>
            <a:headEnd/>
            <a:tailEnd/>
          </a:ln>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JPA One-To-Many Mapping</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 One-To-Many mapping comes into the category of collection-valued association where an entity is associated with a collection of other entities. Hence, in this type of association the instance of one entity can be mapped with any number of instances of another entity.</a:t>
            </a:r>
          </a:p>
          <a:p>
            <a:r>
              <a:rPr lang="en-GB" dirty="0" smtClean="0"/>
              <a:t>@</a:t>
            </a:r>
            <a:r>
              <a:rPr lang="en-GB" dirty="0" err="1" smtClean="0"/>
              <a:t>OneToMany</a:t>
            </a:r>
            <a:r>
              <a:rPr lang="en-GB" dirty="0" smtClean="0"/>
              <a:t> Example</a:t>
            </a:r>
          </a:p>
          <a:p>
            <a:r>
              <a:rPr lang="en-GB" dirty="0" smtClean="0"/>
              <a:t>In this example, we will create a One-To-Many relationship between a Student and Library in such a way that one student can be issued more than one type of book.</a:t>
            </a:r>
          </a:p>
          <a:p>
            <a:r>
              <a:rPr lang="en-GB" dirty="0" smtClean="0"/>
              <a:t>This example contains the following steps: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164</a:t>
            </a:fld>
            <a:endParaRPr lang="en-US" alt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b="1" dirty="0" smtClean="0"/>
              <a:t>Student.java </a:t>
            </a: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 Create an entity class Student.java under </a:t>
            </a:r>
            <a:r>
              <a:rPr lang="en-GB" dirty="0" err="1" smtClean="0"/>
              <a:t>com.javatpoint.mapping</a:t>
            </a:r>
            <a:r>
              <a:rPr lang="en-GB" dirty="0" smtClean="0"/>
              <a:t> package that contains student id (</a:t>
            </a:r>
            <a:r>
              <a:rPr lang="en-GB" dirty="0" err="1" smtClean="0"/>
              <a:t>s_id</a:t>
            </a:r>
            <a:r>
              <a:rPr lang="en-GB" dirty="0" smtClean="0"/>
              <a:t>), student name (</a:t>
            </a:r>
            <a:r>
              <a:rPr lang="en-GB" dirty="0" err="1" smtClean="0"/>
              <a:t>s_name</a:t>
            </a:r>
            <a:r>
              <a:rPr lang="en-GB" dirty="0" smtClean="0"/>
              <a:t>) with @</a:t>
            </a:r>
            <a:r>
              <a:rPr lang="en-GB" dirty="0" err="1" smtClean="0"/>
              <a:t>OneToMany</a:t>
            </a:r>
            <a:r>
              <a:rPr lang="en-GB" dirty="0" smtClean="0"/>
              <a:t> annotation that contains Library class object of List type.</a:t>
            </a:r>
          </a:p>
          <a:p>
            <a:pPr>
              <a:spcBef>
                <a:spcPts val="0"/>
              </a:spcBef>
              <a:buNone/>
            </a:pPr>
            <a:r>
              <a:rPr lang="en-US" sz="2000" b="1" dirty="0" smtClean="0"/>
              <a:t>package</a:t>
            </a:r>
            <a:r>
              <a:rPr lang="en-US" sz="2000" dirty="0" smtClean="0"/>
              <a:t> </a:t>
            </a:r>
            <a:r>
              <a:rPr lang="en-US" sz="2000" dirty="0" err="1" smtClean="0"/>
              <a:t>com.javatpoint.mapping</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java.util.List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@Entity  </a:t>
            </a:r>
          </a:p>
          <a:p>
            <a:pPr>
              <a:spcBef>
                <a:spcPts val="0"/>
              </a:spcBef>
              <a:buNone/>
            </a:pPr>
            <a:r>
              <a:rPr lang="en-US" sz="2000" b="1" dirty="0" smtClean="0"/>
              <a:t>public</a:t>
            </a:r>
            <a:r>
              <a:rPr lang="en-US" sz="2000" dirty="0" smtClean="0"/>
              <a:t> </a:t>
            </a:r>
            <a:r>
              <a:rPr lang="en-US" sz="2000" b="1" dirty="0" smtClean="0"/>
              <a:t>class</a:t>
            </a:r>
            <a:r>
              <a:rPr lang="en-US" sz="2000" dirty="0" smtClean="0"/>
              <a:t> Student {  </a:t>
            </a:r>
          </a:p>
          <a:p>
            <a:pPr>
              <a:spcBef>
                <a:spcPts val="0"/>
              </a:spcBef>
              <a:buNone/>
            </a:pPr>
            <a:r>
              <a:rPr lang="en-US" sz="2000" dirty="0" smtClean="0"/>
              <a:t>  </a:t>
            </a:r>
          </a:p>
          <a:p>
            <a:pPr>
              <a:spcBef>
                <a:spcPts val="0"/>
              </a:spcBef>
              <a:buNone/>
            </a:pPr>
            <a:r>
              <a:rPr lang="en-US" sz="2000" dirty="0" smtClean="0"/>
              <a:t>    @Id  </a:t>
            </a:r>
          </a:p>
          <a:p>
            <a:pPr>
              <a:spcBef>
                <a:spcPts val="0"/>
              </a:spcBef>
              <a:buNone/>
            </a:pPr>
            <a:r>
              <a:rPr lang="en-US" sz="2000" dirty="0" smtClean="0"/>
              <a:t>    @</a:t>
            </a:r>
            <a:r>
              <a:rPr lang="en-US" sz="2000" dirty="0" err="1" smtClean="0"/>
              <a:t>GeneratedValue</a:t>
            </a:r>
            <a:r>
              <a:rPr lang="en-US" sz="2000" dirty="0" smtClean="0"/>
              <a:t>(strategy=</a:t>
            </a:r>
            <a:r>
              <a:rPr lang="en-US" sz="2000" dirty="0" err="1" smtClean="0"/>
              <a:t>GenerationType.AUTO</a:t>
            </a: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s_id</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s_name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OneToMany</a:t>
            </a:r>
            <a:r>
              <a:rPr lang="en-US" sz="2000" dirty="0" smtClean="0"/>
              <a:t>(</a:t>
            </a:r>
            <a:r>
              <a:rPr lang="en-US" sz="2000" dirty="0" err="1" smtClean="0"/>
              <a:t>targetEntity</a:t>
            </a:r>
            <a:r>
              <a:rPr lang="en-US" sz="2000" dirty="0" smtClean="0"/>
              <a:t>=</a:t>
            </a:r>
            <a:r>
              <a:rPr lang="en-US" sz="2000" dirty="0" err="1" smtClean="0"/>
              <a:t>Library.</a:t>
            </a:r>
            <a:r>
              <a:rPr lang="en-US" sz="2000" b="1" dirty="0" err="1" smtClean="0"/>
              <a:t>class</a:t>
            </a:r>
            <a:r>
              <a:rPr lang="en-US" sz="2000" dirty="0" smtClean="0"/>
              <a:t>)  </a:t>
            </a:r>
          </a:p>
          <a:p>
            <a:pPr>
              <a:spcBef>
                <a:spcPts val="0"/>
              </a:spcBef>
              <a:buNone/>
            </a:pPr>
            <a:r>
              <a:rPr lang="en-US" sz="2000" dirty="0" smtClean="0"/>
              <a:t>    </a:t>
            </a:r>
            <a:r>
              <a:rPr lang="en-US" sz="2000" b="1" dirty="0" smtClean="0"/>
              <a:t>private</a:t>
            </a:r>
            <a:r>
              <a:rPr lang="en-US" sz="2000" dirty="0" smtClean="0"/>
              <a:t> List </a:t>
            </a:r>
            <a:r>
              <a:rPr lang="en-US" sz="2000" dirty="0" err="1" smtClean="0"/>
              <a:t>books_issued</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List </a:t>
            </a:r>
            <a:r>
              <a:rPr lang="en-US" sz="2000" dirty="0" err="1" smtClean="0"/>
              <a:t>getBooks_issued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books_issued</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setBooks_issued</a:t>
            </a:r>
            <a:r>
              <a:rPr lang="en-US" sz="2000" dirty="0" smtClean="0"/>
              <a:t>(List </a:t>
            </a:r>
            <a:r>
              <a:rPr lang="en-US" sz="2000" dirty="0" err="1" smtClean="0"/>
              <a:t>books_issued</a:t>
            </a:r>
            <a:r>
              <a:rPr lang="en-US" sz="2000" dirty="0" smtClean="0"/>
              <a:t>) {  </a:t>
            </a:r>
          </a:p>
          <a:p>
            <a:pPr>
              <a:spcBef>
                <a:spcPts val="0"/>
              </a:spcBef>
              <a:buNone/>
            </a:pPr>
            <a:r>
              <a:rPr lang="en-US" sz="2000" dirty="0" smtClean="0"/>
              <a:t>        </a:t>
            </a:r>
            <a:r>
              <a:rPr lang="en-US" sz="2000" b="1" dirty="0" err="1" smtClean="0"/>
              <a:t>this</a:t>
            </a:r>
            <a:r>
              <a:rPr lang="en-US" sz="2000" dirty="0" err="1" smtClean="0"/>
              <a:t>.books_issued</a:t>
            </a:r>
            <a:r>
              <a:rPr lang="en-US" sz="2000" dirty="0" smtClean="0"/>
              <a:t> = </a:t>
            </a:r>
            <a:r>
              <a:rPr lang="en-US" sz="2000" dirty="0" err="1" smtClean="0"/>
              <a:t>books_issued</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setS_id</a:t>
            </a:r>
            <a:r>
              <a:rPr lang="en-US" sz="2000" dirty="0" smtClean="0"/>
              <a:t>(</a:t>
            </a:r>
            <a:r>
              <a:rPr lang="en-US" sz="2000" b="1" dirty="0" err="1" smtClean="0"/>
              <a:t>int</a:t>
            </a:r>
            <a:r>
              <a:rPr lang="en-US" sz="2000" dirty="0" smtClean="0"/>
              <a:t> </a:t>
            </a:r>
            <a:r>
              <a:rPr lang="en-US" sz="2000" dirty="0" err="1" smtClean="0"/>
              <a:t>s_id</a:t>
            </a:r>
            <a:r>
              <a:rPr lang="en-US" sz="2000" dirty="0" smtClean="0"/>
              <a:t>) {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String </a:t>
            </a:r>
            <a:r>
              <a:rPr lang="en-US" sz="2000" dirty="0" err="1" smtClean="0"/>
              <a:t>getS_name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setS_name</a:t>
            </a:r>
            <a:r>
              <a:rPr lang="en-US" sz="2000" dirty="0" smtClean="0"/>
              <a:t>(String </a:t>
            </a:r>
            <a:r>
              <a:rPr lang="en-US" sz="2000" dirty="0" err="1" smtClean="0"/>
              <a:t>s_name</a:t>
            </a:r>
            <a:r>
              <a:rPr lang="en-US" sz="2000" dirty="0" smtClean="0"/>
              <a:t>) {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165</a:t>
            </a:fld>
            <a:endParaRPr lang="en-US" alt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b="1" dirty="0" smtClean="0"/>
              <a:t>Library.java </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166</a:t>
            </a:fld>
            <a:endParaRPr lang="en-US" altLang="en-US"/>
          </a:p>
        </p:txBody>
      </p:sp>
      <p:sp>
        <p:nvSpPr>
          <p:cNvPr id="6" name="Content Placeholder 5"/>
          <p:cNvSpPr>
            <a:spLocks noGrp="1"/>
          </p:cNvSpPr>
          <p:nvPr>
            <p:ph idx="1"/>
          </p:nvPr>
        </p:nvSpPr>
        <p:spPr/>
        <p:txBody>
          <a:bodyPr/>
          <a:lstStyle/>
          <a:p>
            <a:r>
              <a:rPr lang="en-GB" dirty="0" smtClean="0"/>
              <a:t>Create another entity class Library.java under </a:t>
            </a:r>
            <a:r>
              <a:rPr lang="en-GB" dirty="0" err="1" smtClean="0"/>
              <a:t>com.javatpoint.mapping</a:t>
            </a:r>
            <a:r>
              <a:rPr lang="en-GB" dirty="0" smtClean="0"/>
              <a:t> package that contains book id (</a:t>
            </a:r>
            <a:r>
              <a:rPr lang="en-GB" dirty="0" err="1" smtClean="0"/>
              <a:t>b_id</a:t>
            </a:r>
            <a:r>
              <a:rPr lang="en-GB" dirty="0" smtClean="0"/>
              <a:t>), book name (</a:t>
            </a:r>
            <a:r>
              <a:rPr lang="en-GB" dirty="0" err="1" smtClean="0"/>
              <a:t>b_name</a:t>
            </a:r>
            <a:r>
              <a:rPr lang="en-GB" dirty="0" smtClean="0"/>
              <a:t>).</a:t>
            </a:r>
          </a:p>
          <a:p>
            <a:pPr>
              <a:spcBef>
                <a:spcPts val="0"/>
              </a:spcBef>
              <a:buNone/>
            </a:pPr>
            <a:r>
              <a:rPr lang="en-US" sz="2000" b="1" dirty="0" smtClean="0"/>
              <a:t>package</a:t>
            </a:r>
            <a:r>
              <a:rPr lang="en-US" sz="2000" dirty="0" smtClean="0"/>
              <a:t> </a:t>
            </a:r>
            <a:r>
              <a:rPr lang="en-US" sz="2000" dirty="0" err="1" smtClean="0"/>
              <a:t>com.javatpoint.mapping</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@Entity  </a:t>
            </a:r>
          </a:p>
          <a:p>
            <a:pPr>
              <a:spcBef>
                <a:spcPts val="0"/>
              </a:spcBef>
              <a:buNone/>
            </a:pPr>
            <a:r>
              <a:rPr lang="en-US" sz="2000" b="1" dirty="0" smtClean="0"/>
              <a:t>public</a:t>
            </a:r>
            <a:r>
              <a:rPr lang="en-US" sz="2000" dirty="0" smtClean="0"/>
              <a:t> </a:t>
            </a:r>
            <a:r>
              <a:rPr lang="en-US" sz="2000" b="1" dirty="0" smtClean="0"/>
              <a:t>class</a:t>
            </a:r>
            <a:r>
              <a:rPr lang="en-US" sz="2000" dirty="0" smtClean="0"/>
              <a:t> Library {  </a:t>
            </a:r>
          </a:p>
          <a:p>
            <a:pPr>
              <a:spcBef>
                <a:spcPts val="0"/>
              </a:spcBef>
              <a:buNone/>
            </a:pPr>
            <a:r>
              <a:rPr lang="en-US" sz="2000" dirty="0" smtClean="0"/>
              <a:t>    @Id  </a:t>
            </a:r>
          </a:p>
          <a:p>
            <a:pPr>
              <a:spcBef>
                <a:spcPts val="0"/>
              </a:spcBef>
              <a:buNone/>
            </a:pPr>
            <a:r>
              <a:rPr lang="en-US" sz="2000" dirty="0" smtClean="0"/>
              <a:t>    @</a:t>
            </a:r>
            <a:r>
              <a:rPr lang="en-US" sz="2000" dirty="0" err="1" smtClean="0"/>
              <a:t>GeneratedValue</a:t>
            </a:r>
            <a:r>
              <a:rPr lang="en-US" sz="2000" dirty="0" smtClean="0"/>
              <a:t>(strategy=</a:t>
            </a:r>
            <a:r>
              <a:rPr lang="en-US" sz="2000" dirty="0" err="1" smtClean="0"/>
              <a:t>GenerationType.AUTO</a:t>
            </a:r>
            <a:r>
              <a:rPr lang="en-US" sz="2000" dirty="0" smtClean="0"/>
              <a:t>)  </a:t>
            </a:r>
          </a:p>
          <a:p>
            <a:pPr>
              <a:spcBef>
                <a:spcPts val="0"/>
              </a:spcBef>
              <a:buNone/>
            </a:pPr>
            <a:r>
              <a:rPr lang="en-US" sz="2000" b="1" dirty="0" smtClean="0"/>
              <a:t>private</a:t>
            </a:r>
            <a:r>
              <a:rPr lang="en-US" sz="2000" dirty="0" smtClean="0"/>
              <a:t> </a:t>
            </a:r>
            <a:r>
              <a:rPr lang="en-US" sz="2000" b="1" dirty="0" err="1" smtClean="0"/>
              <a:t>int</a:t>
            </a:r>
            <a:r>
              <a:rPr lang="en-US" sz="2000" dirty="0" smtClean="0"/>
              <a:t> </a:t>
            </a:r>
            <a:r>
              <a:rPr lang="en-US" sz="2000" dirty="0" err="1" smtClean="0"/>
              <a:t>b_id</a:t>
            </a:r>
            <a:r>
              <a:rPr lang="en-US" sz="2000" dirty="0" smtClean="0"/>
              <a:t>;  </a:t>
            </a:r>
          </a:p>
          <a:p>
            <a:pPr>
              <a:spcBef>
                <a:spcPts val="0"/>
              </a:spcBef>
              <a:buNone/>
            </a:pPr>
            <a:r>
              <a:rPr lang="en-US" sz="2000" b="1" dirty="0" smtClean="0"/>
              <a:t>private</a:t>
            </a:r>
            <a:r>
              <a:rPr lang="en-US" sz="2000" dirty="0" smtClean="0"/>
              <a:t> String </a:t>
            </a:r>
            <a:r>
              <a:rPr lang="en-US" sz="2000" dirty="0" err="1" smtClean="0"/>
              <a:t>b_name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Library(</a:t>
            </a:r>
            <a:r>
              <a:rPr lang="en-US" sz="2000" b="1" dirty="0" err="1" smtClean="0"/>
              <a:t>int</a:t>
            </a:r>
            <a:r>
              <a:rPr lang="en-US" sz="2000" dirty="0" smtClean="0"/>
              <a:t> </a:t>
            </a:r>
            <a:r>
              <a:rPr lang="en-US" sz="2000" dirty="0" err="1" smtClean="0"/>
              <a:t>b_id</a:t>
            </a:r>
            <a:r>
              <a:rPr lang="en-US" sz="2000" dirty="0" smtClean="0"/>
              <a:t>, String </a:t>
            </a:r>
            <a:r>
              <a:rPr lang="en-US" sz="2000" dirty="0" err="1" smtClean="0"/>
              <a:t>b_name</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err="1" smtClean="0"/>
              <a:t>this</a:t>
            </a:r>
            <a:r>
              <a:rPr lang="en-US" sz="2000" dirty="0" err="1" smtClean="0"/>
              <a:t>.b_id</a:t>
            </a:r>
            <a:r>
              <a:rPr lang="en-US" sz="2000" dirty="0" smtClean="0"/>
              <a:t> = </a:t>
            </a:r>
            <a:r>
              <a:rPr lang="en-US" sz="2000" dirty="0" err="1" smtClean="0"/>
              <a:t>b_id</a:t>
            </a:r>
            <a:r>
              <a:rPr lang="en-US" sz="2000" dirty="0" smtClean="0"/>
              <a:t>;  </a:t>
            </a:r>
          </a:p>
          <a:p>
            <a:pPr>
              <a:spcBef>
                <a:spcPts val="0"/>
              </a:spcBef>
              <a:buNone/>
            </a:pPr>
            <a:r>
              <a:rPr lang="en-US" sz="2000" dirty="0" smtClean="0"/>
              <a:t>    </a:t>
            </a:r>
            <a:r>
              <a:rPr lang="en-US" sz="2000" b="1" dirty="0" err="1" smtClean="0"/>
              <a:t>this</a:t>
            </a:r>
            <a:r>
              <a:rPr lang="en-US" sz="2000" dirty="0" err="1" smtClean="0"/>
              <a:t>.b_name</a:t>
            </a:r>
            <a:r>
              <a:rPr lang="en-US" sz="2000" dirty="0" smtClean="0"/>
              <a:t> = </a:t>
            </a:r>
            <a:r>
              <a:rPr lang="en-US" sz="2000" dirty="0" err="1" smtClean="0"/>
              <a:t>b_name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Library()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 TODO Auto-generated constructor stub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err="1" smtClean="0"/>
              <a:t>int</a:t>
            </a:r>
            <a:r>
              <a:rPr lang="en-US" sz="2000" dirty="0" smtClean="0"/>
              <a:t> </a:t>
            </a:r>
            <a:r>
              <a:rPr lang="en-US" sz="2000" dirty="0" err="1" smtClean="0"/>
              <a:t>getB_id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b_id</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setB_id</a:t>
            </a:r>
            <a:r>
              <a:rPr lang="en-US" sz="2000" dirty="0" smtClean="0"/>
              <a:t>(</a:t>
            </a:r>
            <a:r>
              <a:rPr lang="en-US" sz="2000" b="1" dirty="0" err="1" smtClean="0"/>
              <a:t>int</a:t>
            </a:r>
            <a:r>
              <a:rPr lang="en-US" sz="2000" dirty="0" smtClean="0"/>
              <a:t> </a:t>
            </a:r>
            <a:r>
              <a:rPr lang="en-US" sz="2000" dirty="0" err="1" smtClean="0"/>
              <a:t>b_id</a:t>
            </a:r>
            <a:r>
              <a:rPr lang="en-US" sz="2000" dirty="0" smtClean="0"/>
              <a:t>) {  </a:t>
            </a:r>
          </a:p>
          <a:p>
            <a:pPr>
              <a:spcBef>
                <a:spcPts val="0"/>
              </a:spcBef>
              <a:buNone/>
            </a:pPr>
            <a:r>
              <a:rPr lang="en-US" sz="2000" dirty="0" smtClean="0"/>
              <a:t>    </a:t>
            </a:r>
            <a:r>
              <a:rPr lang="en-US" sz="2000" b="1" dirty="0" err="1" smtClean="0"/>
              <a:t>this</a:t>
            </a:r>
            <a:r>
              <a:rPr lang="en-US" sz="2000" dirty="0" err="1" smtClean="0"/>
              <a:t>.b_id</a:t>
            </a:r>
            <a:r>
              <a:rPr lang="en-US" sz="2000" dirty="0" smtClean="0"/>
              <a:t> = </a:t>
            </a:r>
            <a:r>
              <a:rPr lang="en-US" sz="2000" dirty="0" err="1" smtClean="0"/>
              <a:t>b_id</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String </a:t>
            </a:r>
            <a:r>
              <a:rPr lang="en-US" sz="2000" dirty="0" err="1" smtClean="0"/>
              <a:t>getB_name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b_name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setB_name</a:t>
            </a:r>
            <a:r>
              <a:rPr lang="en-US" sz="2000" dirty="0" smtClean="0"/>
              <a:t>(String </a:t>
            </a:r>
            <a:r>
              <a:rPr lang="en-US" sz="2000" dirty="0" err="1" smtClean="0"/>
              <a:t>b_name</a:t>
            </a:r>
            <a:r>
              <a:rPr lang="en-US" sz="2000" dirty="0" smtClean="0"/>
              <a:t>) {  </a:t>
            </a:r>
          </a:p>
          <a:p>
            <a:pPr>
              <a:spcBef>
                <a:spcPts val="0"/>
              </a:spcBef>
              <a:buNone/>
            </a:pPr>
            <a:r>
              <a:rPr lang="en-US" sz="2000" dirty="0" smtClean="0"/>
              <a:t>    </a:t>
            </a:r>
            <a:r>
              <a:rPr lang="en-US" sz="2000" b="1" dirty="0" err="1" smtClean="0"/>
              <a:t>this</a:t>
            </a:r>
            <a:r>
              <a:rPr lang="en-US" sz="2000" dirty="0" err="1" smtClean="0"/>
              <a:t>.b_name</a:t>
            </a:r>
            <a:r>
              <a:rPr lang="en-US" sz="2000" dirty="0" smtClean="0"/>
              <a:t> = </a:t>
            </a:r>
            <a:r>
              <a:rPr lang="en-US" sz="2000" dirty="0" err="1" smtClean="0"/>
              <a:t>b_name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Persistence.xml</a:t>
            </a:r>
            <a:endParaRPr lang="en-US" dirty="0"/>
          </a:p>
        </p:txBody>
      </p:sp>
      <p:sp>
        <p:nvSpPr>
          <p:cNvPr id="3" name="Content Placeholder 2"/>
          <p:cNvSpPr>
            <a:spLocks noGrp="1"/>
          </p:cNvSpPr>
          <p:nvPr>
            <p:ph idx="1"/>
          </p:nvPr>
        </p:nvSpPr>
        <p:spPr/>
        <p:txBody>
          <a:bodyPr/>
          <a:lstStyle/>
          <a:p>
            <a:r>
              <a:rPr lang="en-GB" dirty="0" smtClean="0"/>
              <a:t>Now, map the entity class and other databases </a:t>
            </a:r>
            <a:r>
              <a:rPr lang="en-GB" dirty="0" err="1" smtClean="0"/>
              <a:t>confiuguration</a:t>
            </a:r>
            <a:r>
              <a:rPr lang="en-GB" dirty="0" smtClean="0"/>
              <a:t> in Persistence.xml file.</a:t>
            </a:r>
          </a:p>
          <a:p>
            <a:pPr>
              <a:spcBef>
                <a:spcPts val="0"/>
              </a:spcBef>
              <a:buNone/>
            </a:pPr>
            <a:r>
              <a:rPr lang="en-US" sz="2000" dirty="0" smtClean="0"/>
              <a:t>&lt;persistence&gt;  </a:t>
            </a:r>
          </a:p>
          <a:p>
            <a:pPr>
              <a:spcBef>
                <a:spcPts val="0"/>
              </a:spcBef>
              <a:buNone/>
            </a:pPr>
            <a:r>
              <a:rPr lang="en-US" sz="2000" dirty="0" smtClean="0"/>
              <a:t>&lt;persistence-unit name="</a:t>
            </a:r>
            <a:r>
              <a:rPr lang="en-US" sz="2000" dirty="0" err="1" smtClean="0"/>
              <a:t>books_issued</a:t>
            </a:r>
            <a:r>
              <a:rPr lang="en-US" sz="2000" dirty="0" smtClean="0"/>
              <a:t>"&gt;  </a:t>
            </a:r>
          </a:p>
          <a:p>
            <a:pPr>
              <a:spcBef>
                <a:spcPts val="0"/>
              </a:spcBef>
              <a:buNone/>
            </a:pPr>
            <a:r>
              <a:rPr lang="en-US" sz="2000" dirty="0" smtClean="0"/>
              <a: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com.javatpoint.mapping.Student</a:t>
            </a:r>
            <a:r>
              <a:rPr lang="en-US" sz="2000" dirty="0" smtClean="0"/>
              <a:t>&lt;/</a:t>
            </a:r>
            <a:r>
              <a:rPr lang="en-US" sz="2000" b="1" dirty="0" smtClean="0"/>
              <a:t>class</a:t>
            </a:r>
            <a:r>
              <a:rPr lang="en-US" sz="2000" dirty="0" smtClean="0"/>
              <a:t>&gt;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com.javatpoint.mapping.Library</a:t>
            </a:r>
            <a:r>
              <a:rPr lang="en-US" sz="2000" dirty="0" smtClean="0"/>
              <a:t>&lt;/</a:t>
            </a:r>
            <a:r>
              <a:rPr lang="en-US" sz="2000" b="1" dirty="0" smtClean="0"/>
              <a:t>class</a:t>
            </a:r>
            <a:r>
              <a:rPr lang="en-US" sz="2000" dirty="0" smtClean="0"/>
              <a:t>&gt;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&lt;properties&gt;  </a:t>
            </a:r>
          </a:p>
          <a:p>
            <a:pPr>
              <a:spcBef>
                <a:spcPts val="0"/>
              </a:spcBef>
              <a:buNone/>
            </a:pPr>
            <a:r>
              <a:rPr lang="en-US" sz="2000" dirty="0" smtClean="0"/>
              <a:t>      &lt;property name="</a:t>
            </a:r>
            <a:r>
              <a:rPr lang="en-US" sz="2000" dirty="0" err="1" smtClean="0"/>
              <a:t>javax.persistence.jdbc.driver</a:t>
            </a:r>
            <a:r>
              <a:rPr lang="en-US" sz="2000" dirty="0" smtClean="0"/>
              <a:t>" value="</a:t>
            </a:r>
            <a:r>
              <a:rPr lang="en-US" sz="2000" dirty="0" err="1" smtClean="0"/>
              <a:t>com.mysql.jdbc.Driver</a:t>
            </a:r>
            <a:r>
              <a:rPr lang="en-US" sz="2000" dirty="0" smtClean="0"/>
              <a:t>"/&gt;  </a:t>
            </a:r>
          </a:p>
          <a:p>
            <a:pPr>
              <a:spcBef>
                <a:spcPts val="0"/>
              </a:spcBef>
              <a:buNone/>
            </a:pPr>
            <a:r>
              <a:rPr lang="en-US" sz="2000" dirty="0" smtClean="0"/>
              <a:t>         &lt;property name="</a:t>
            </a:r>
            <a:r>
              <a:rPr lang="en-US" sz="2000" dirty="0" err="1" smtClean="0"/>
              <a:t>javax.persistence.jdbc.url</a:t>
            </a:r>
            <a:r>
              <a:rPr lang="en-US" sz="2000" dirty="0" smtClean="0"/>
              <a:t>" value="</a:t>
            </a:r>
            <a:r>
              <a:rPr lang="en-US" sz="2000" dirty="0" err="1" smtClean="0"/>
              <a:t>jdbc:mysql</a:t>
            </a:r>
            <a:r>
              <a:rPr lang="en-US" sz="2000" dirty="0" smtClean="0"/>
              <a:t>://localhost:3306/</a:t>
            </a:r>
            <a:r>
              <a:rPr lang="en-US" sz="2000" dirty="0" err="1" smtClean="0"/>
              <a:t>mapping_db</a:t>
            </a:r>
            <a:r>
              <a:rPr lang="en-US" sz="2000" dirty="0" smtClean="0"/>
              <a:t>"/&gt;  </a:t>
            </a:r>
          </a:p>
          <a:p>
            <a:pPr>
              <a:spcBef>
                <a:spcPts val="0"/>
              </a:spcBef>
              <a:buNone/>
            </a:pPr>
            <a:r>
              <a:rPr lang="en-US" sz="2000" dirty="0" smtClean="0"/>
              <a:t>         &lt;property name="</a:t>
            </a:r>
            <a:r>
              <a:rPr lang="en-US" sz="2000" dirty="0" err="1" smtClean="0"/>
              <a:t>javax.persistence.jdbc.user</a:t>
            </a:r>
            <a:r>
              <a:rPr lang="en-US" sz="2000" dirty="0" smtClean="0"/>
              <a:t>" value="root"/&gt;  </a:t>
            </a:r>
          </a:p>
          <a:p>
            <a:pPr>
              <a:spcBef>
                <a:spcPts val="0"/>
              </a:spcBef>
              <a:buNone/>
            </a:pPr>
            <a:r>
              <a:rPr lang="en-US" sz="2000" dirty="0" smtClean="0"/>
              <a:t>         &lt;property name="</a:t>
            </a:r>
            <a:r>
              <a:rPr lang="en-US" sz="2000" dirty="0" err="1" smtClean="0"/>
              <a:t>javax.persistence.jdbc.password</a:t>
            </a:r>
            <a:r>
              <a:rPr lang="en-US" sz="2000" dirty="0" smtClean="0"/>
              <a:t>" value=""/&gt;  </a:t>
            </a:r>
          </a:p>
          <a:p>
            <a:pPr>
              <a:spcBef>
                <a:spcPts val="0"/>
              </a:spcBef>
              <a:buNone/>
            </a:pPr>
            <a:r>
              <a:rPr lang="en-US" sz="2000" dirty="0" smtClean="0"/>
              <a:t>         &lt;property name="</a:t>
            </a:r>
            <a:r>
              <a:rPr lang="en-US" sz="2000" dirty="0" err="1" smtClean="0"/>
              <a:t>eclipselink.logging.level</a:t>
            </a:r>
            <a:r>
              <a:rPr lang="en-US" sz="2000" dirty="0" smtClean="0"/>
              <a:t>" value="SEVERE"/&gt;  </a:t>
            </a:r>
          </a:p>
          <a:p>
            <a:pPr>
              <a:spcBef>
                <a:spcPts val="0"/>
              </a:spcBef>
              <a:buNone/>
            </a:pPr>
            <a:r>
              <a:rPr lang="en-US" sz="2000" dirty="0" smtClean="0"/>
              <a:t>         &lt;property name="</a:t>
            </a:r>
            <a:r>
              <a:rPr lang="en-US" sz="2000" dirty="0" err="1" smtClean="0"/>
              <a:t>eclipselink.ddl</a:t>
            </a:r>
            <a:r>
              <a:rPr lang="en-US" sz="2000" dirty="0" smtClean="0"/>
              <a:t>-generation" value="create-or-extend-tables"/&gt;  </a:t>
            </a:r>
          </a:p>
          <a:p>
            <a:pPr>
              <a:spcBef>
                <a:spcPts val="0"/>
              </a:spcBef>
              <a:buNone/>
            </a:pPr>
            <a:r>
              <a:rPr lang="en-US" sz="2000" dirty="0" smtClean="0"/>
              <a:t>      &lt;/properties&gt;  </a:t>
            </a:r>
          </a:p>
          <a:p>
            <a:pPr>
              <a:spcBef>
                <a:spcPts val="0"/>
              </a:spcBef>
              <a:buNone/>
            </a:pPr>
            <a:r>
              <a:rPr lang="en-US" sz="2000" dirty="0" smtClean="0"/>
              <a:t>      </a:t>
            </a:r>
          </a:p>
          <a:p>
            <a:pPr>
              <a:spcBef>
                <a:spcPts val="0"/>
              </a:spcBef>
              <a:buNone/>
            </a:pPr>
            <a:r>
              <a:rPr lang="en-US" sz="2000" dirty="0" smtClean="0"/>
              <a:t>    &lt;/persistence-unit&gt;  </a:t>
            </a:r>
          </a:p>
          <a:p>
            <a:pPr>
              <a:spcBef>
                <a:spcPts val="0"/>
              </a:spcBef>
              <a:buNone/>
            </a:pPr>
            <a:r>
              <a:rPr lang="en-US" sz="2000" dirty="0" smtClean="0"/>
              <a:t>&lt;/persistence&gt;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167</a:t>
            </a:fld>
            <a:endParaRPr lang="en-US" alt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50" y="357166"/>
            <a:ext cx="10515600" cy="1325563"/>
          </a:xfrm>
        </p:spPr>
        <p:txBody>
          <a:bodyPr/>
          <a:lstStyle/>
          <a:p>
            <a:r>
              <a:rPr lang="en-IN" dirty="0" smtClean="0"/>
              <a:t> </a:t>
            </a:r>
            <a:r>
              <a:rPr lang="en-US" b="1" dirty="0" smtClean="0"/>
              <a:t>OneToManyExample.java</a:t>
            </a:r>
            <a:endParaRPr lang="en-US" dirty="0"/>
          </a:p>
        </p:txBody>
      </p:sp>
      <p:sp>
        <p:nvSpPr>
          <p:cNvPr id="3" name="Content Placeholder 2"/>
          <p:cNvSpPr>
            <a:spLocks noGrp="1"/>
          </p:cNvSpPr>
          <p:nvPr>
            <p:ph idx="1"/>
          </p:nvPr>
        </p:nvSpPr>
        <p:spPr/>
        <p:txBody>
          <a:bodyPr/>
          <a:lstStyle/>
          <a:p>
            <a:pPr marL="514350" indent="-514350"/>
            <a:r>
              <a:rPr lang="en-GB" dirty="0" smtClean="0"/>
              <a:t>Create a persistence class </a:t>
            </a:r>
            <a:r>
              <a:rPr lang="en-GB" dirty="0" err="1" smtClean="0"/>
              <a:t>OneToManyExample</a:t>
            </a:r>
            <a:r>
              <a:rPr lang="en-GB" dirty="0" smtClean="0"/>
              <a:t> under </a:t>
            </a:r>
            <a:r>
              <a:rPr lang="en-GB" dirty="0" err="1" smtClean="0"/>
              <a:t>com.javatpoint.OneToOne</a:t>
            </a:r>
            <a:r>
              <a:rPr lang="en-GB" dirty="0" smtClean="0"/>
              <a:t> package to persist the entity object with data.</a:t>
            </a:r>
          </a:p>
          <a:p>
            <a:pPr>
              <a:spcBef>
                <a:spcPts val="0"/>
              </a:spcBef>
              <a:buNone/>
            </a:pPr>
            <a:r>
              <a:rPr lang="en-US" sz="2000" b="1" dirty="0" smtClean="0"/>
              <a:t>package</a:t>
            </a:r>
            <a:r>
              <a:rPr lang="en-US" sz="2000" dirty="0" smtClean="0"/>
              <a:t> </a:t>
            </a:r>
            <a:r>
              <a:rPr lang="en-US" sz="2000" dirty="0" err="1" smtClean="0"/>
              <a:t>com.javatpoint.OneToMany</a:t>
            </a:r>
            <a:r>
              <a:rPr lang="en-US" sz="2000" dirty="0" smtClean="0"/>
              <a:t>;  </a:t>
            </a:r>
          </a:p>
          <a:p>
            <a:pPr>
              <a:spcBef>
                <a:spcPts val="0"/>
              </a:spcBef>
              <a:buNone/>
            </a:pPr>
            <a:r>
              <a:rPr lang="en-US" sz="2000" b="1" dirty="0" smtClean="0"/>
              <a:t>import</a:t>
            </a:r>
            <a:r>
              <a:rPr lang="en-US" sz="2000" dirty="0" smtClean="0"/>
              <a:t> </a:t>
            </a:r>
            <a:r>
              <a:rPr lang="en-US" sz="2000" dirty="0" err="1" smtClean="0"/>
              <a:t>java.util.ArrayList</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com.javatpoint.mapping.Student</a:t>
            </a:r>
            <a:r>
              <a:rPr lang="en-US" sz="2000" dirty="0" smtClean="0"/>
              <a:t>;  </a:t>
            </a:r>
          </a:p>
          <a:p>
            <a:pPr>
              <a:spcBef>
                <a:spcPts val="0"/>
              </a:spcBef>
              <a:buNone/>
            </a:pPr>
            <a:r>
              <a:rPr lang="en-US" sz="2000" b="1" dirty="0" smtClean="0"/>
              <a:t>import</a:t>
            </a:r>
            <a:r>
              <a:rPr lang="en-US" sz="2000" dirty="0" smtClean="0"/>
              <a:t> </a:t>
            </a:r>
            <a:r>
              <a:rPr lang="en-US" sz="2000" dirty="0" err="1" smtClean="0"/>
              <a:t>com.javatpoint.mapping.Library</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OneToManyExample</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a:t>
            </a:r>
            <a:r>
              <a:rPr lang="en-US" sz="2000" dirty="0" err="1" smtClean="0"/>
              <a:t>Persistence.createEntityManagerFactory</a:t>
            </a:r>
            <a:r>
              <a:rPr lang="en-US" sz="2000" dirty="0" smtClean="0"/>
              <a:t>("</a:t>
            </a:r>
            <a:r>
              <a:rPr lang="en-US" sz="2000" dirty="0" err="1" smtClean="0"/>
              <a:t>books_issued</a:t>
            </a:r>
            <a:r>
              <a:rPr lang="en-US" sz="2000" dirty="0" smtClean="0"/>
              <a:t>");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a:t>
            </a:r>
            <a:r>
              <a:rPr lang="en-US" sz="2000" dirty="0" err="1" smtClean="0"/>
              <a:t>emf.createEntityManager</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em.getTransaction</a:t>
            </a:r>
            <a:r>
              <a:rPr lang="en-US" sz="2000" dirty="0" smtClean="0"/>
              <a:t>().begin();  </a:t>
            </a:r>
          </a:p>
          <a:p>
            <a:pPr>
              <a:spcBef>
                <a:spcPts val="0"/>
              </a:spcBef>
              <a:buNone/>
            </a:pPr>
            <a:r>
              <a:rPr lang="en-US" sz="2000" dirty="0" smtClean="0"/>
              <a:t>          </a:t>
            </a:r>
          </a:p>
          <a:p>
            <a:pPr>
              <a:spcBef>
                <a:spcPts val="0"/>
              </a:spcBef>
              <a:buNone/>
            </a:pPr>
            <a:r>
              <a:rPr lang="en-US" sz="2000" dirty="0" smtClean="0"/>
              <a:t>         Library lib1=</a:t>
            </a:r>
            <a:r>
              <a:rPr lang="en-US" sz="2000" b="1" dirty="0" smtClean="0"/>
              <a:t>new</a:t>
            </a:r>
            <a:r>
              <a:rPr lang="en-US" sz="2000" dirty="0" smtClean="0"/>
              <a:t> Library();  </a:t>
            </a:r>
          </a:p>
          <a:p>
            <a:pPr>
              <a:spcBef>
                <a:spcPts val="0"/>
              </a:spcBef>
              <a:buNone/>
            </a:pPr>
            <a:r>
              <a:rPr lang="en-US" sz="2000" dirty="0" smtClean="0"/>
              <a:t>           lib1.setB_id(101);  </a:t>
            </a:r>
          </a:p>
          <a:p>
            <a:pPr>
              <a:spcBef>
                <a:spcPts val="0"/>
              </a:spcBef>
              <a:buNone/>
            </a:pPr>
            <a:r>
              <a:rPr lang="en-US" sz="2000" dirty="0" smtClean="0"/>
              <a:t>           lib1.setB_name("Data Structure");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Library lib2=</a:t>
            </a:r>
            <a:r>
              <a:rPr lang="en-US" sz="2000" b="1" dirty="0" smtClean="0"/>
              <a:t>new</a:t>
            </a:r>
            <a:r>
              <a:rPr lang="en-US" sz="2000" dirty="0" smtClean="0"/>
              <a:t> Library();  </a:t>
            </a:r>
          </a:p>
          <a:p>
            <a:pPr>
              <a:spcBef>
                <a:spcPts val="0"/>
              </a:spcBef>
              <a:buNone/>
            </a:pPr>
            <a:r>
              <a:rPr lang="en-US" sz="2000" dirty="0" smtClean="0"/>
              <a:t>           lib2.setB_id(102);  </a:t>
            </a:r>
          </a:p>
          <a:p>
            <a:pPr>
              <a:spcBef>
                <a:spcPts val="0"/>
              </a:spcBef>
              <a:buNone/>
            </a:pPr>
            <a:r>
              <a:rPr lang="en-US" sz="2000" dirty="0" smtClean="0"/>
              <a:t>           lib2.setB_name("DBMS");  </a:t>
            </a:r>
          </a:p>
          <a:p>
            <a:pPr>
              <a:spcBef>
                <a:spcPts val="0"/>
              </a:spcBef>
              <a:buNone/>
            </a:pPr>
            <a:r>
              <a:rPr lang="en-US" sz="2000" dirty="0" smtClean="0"/>
              <a:t>           </a:t>
            </a:r>
          </a:p>
          <a:p>
            <a:pPr>
              <a:spcBef>
                <a:spcPts val="0"/>
              </a:spcBef>
              <a:buNone/>
            </a:pPr>
            <a:r>
              <a:rPr lang="en-US" sz="2000" dirty="0" smtClean="0"/>
              <a:t>           </a:t>
            </a:r>
            <a:r>
              <a:rPr lang="en-US" sz="2000" dirty="0" err="1" smtClean="0"/>
              <a:t>em.persist</a:t>
            </a:r>
            <a:r>
              <a:rPr lang="en-US" sz="2000" dirty="0" smtClean="0"/>
              <a:t>(lib1);  </a:t>
            </a:r>
          </a:p>
          <a:p>
            <a:pPr>
              <a:spcBef>
                <a:spcPts val="0"/>
              </a:spcBef>
              <a:buNone/>
            </a:pPr>
            <a:r>
              <a:rPr lang="en-US" sz="2000" dirty="0" smtClean="0"/>
              <a:t>           </a:t>
            </a:r>
            <a:r>
              <a:rPr lang="en-US" sz="2000" dirty="0" err="1" smtClean="0"/>
              <a:t>em.persist</a:t>
            </a:r>
            <a:r>
              <a:rPr lang="en-US" sz="2000" dirty="0" smtClean="0"/>
              <a:t>(lib2);  </a:t>
            </a:r>
          </a:p>
          <a:p>
            <a:pPr>
              <a:spcBef>
                <a:spcPts val="0"/>
              </a:spcBef>
              <a:buNone/>
            </a:pPr>
            <a:r>
              <a:rPr lang="en-US" sz="2000" dirty="0" smtClean="0"/>
              <a:t>             </a:t>
            </a:r>
          </a:p>
          <a:p>
            <a:pPr>
              <a:spcBef>
                <a:spcPts val="0"/>
              </a:spcBef>
              <a:buNone/>
            </a:pPr>
            <a:r>
              <a:rPr lang="en-US" sz="2000" dirty="0" smtClean="0"/>
              <a:t>           </a:t>
            </a:r>
            <a:r>
              <a:rPr lang="en-US" sz="2000" dirty="0" err="1" smtClean="0"/>
              <a:t>ArrayList</a:t>
            </a:r>
            <a:r>
              <a:rPr lang="en-US" sz="2000" dirty="0" smtClean="0"/>
              <a:t>&lt;Library&gt; list=</a:t>
            </a:r>
            <a:r>
              <a:rPr lang="en-US" sz="2000" b="1" dirty="0" smtClean="0"/>
              <a:t>new</a:t>
            </a:r>
            <a:r>
              <a:rPr lang="en-US" sz="2000" dirty="0" smtClean="0"/>
              <a:t> </a:t>
            </a:r>
            <a:r>
              <a:rPr lang="en-US" sz="2000" dirty="0" err="1" smtClean="0"/>
              <a:t>ArrayList</a:t>
            </a:r>
            <a:r>
              <a:rPr lang="en-US" sz="2000" dirty="0" smtClean="0"/>
              <a:t>&lt;Library&gt;();  </a:t>
            </a:r>
          </a:p>
          <a:p>
            <a:pPr>
              <a:spcBef>
                <a:spcPts val="0"/>
              </a:spcBef>
              <a:buNone/>
            </a:pPr>
            <a:r>
              <a:rPr lang="en-US" sz="2000" dirty="0" smtClean="0"/>
              <a:t>           </a:t>
            </a:r>
            <a:r>
              <a:rPr lang="en-US" sz="2000" dirty="0" err="1" smtClean="0"/>
              <a:t>list.add</a:t>
            </a:r>
            <a:r>
              <a:rPr lang="en-US" sz="2000" dirty="0" smtClean="0"/>
              <a:t>(lib1);  </a:t>
            </a:r>
          </a:p>
          <a:p>
            <a:pPr>
              <a:spcBef>
                <a:spcPts val="0"/>
              </a:spcBef>
              <a:buNone/>
            </a:pPr>
            <a:r>
              <a:rPr lang="en-US" sz="2000" dirty="0" smtClean="0"/>
              <a:t>           </a:t>
            </a:r>
            <a:r>
              <a:rPr lang="en-US" sz="2000" dirty="0" err="1" smtClean="0"/>
              <a:t>list.add</a:t>
            </a:r>
            <a:r>
              <a:rPr lang="en-US" sz="2000" dirty="0" smtClean="0"/>
              <a:t>(lib2);  </a:t>
            </a:r>
          </a:p>
          <a:p>
            <a:pPr>
              <a:spcBef>
                <a:spcPts val="0"/>
              </a:spcBef>
              <a:buNone/>
            </a:pPr>
            <a:r>
              <a:rPr lang="en-US" sz="2000" dirty="0" smtClean="0"/>
              <a:t>                  </a:t>
            </a:r>
          </a:p>
          <a:p>
            <a:pPr>
              <a:spcBef>
                <a:spcPts val="0"/>
              </a:spcBef>
              <a:buNone/>
            </a:pPr>
            <a:r>
              <a:rPr lang="en-US" sz="2000" dirty="0" smtClean="0"/>
              <a:t>        Student st1=</a:t>
            </a:r>
            <a:r>
              <a:rPr lang="en-US" sz="2000" b="1" dirty="0" smtClean="0"/>
              <a:t>new</a:t>
            </a:r>
            <a:r>
              <a:rPr lang="en-US" sz="2000" dirty="0" smtClean="0"/>
              <a:t> Student();  </a:t>
            </a:r>
          </a:p>
          <a:p>
            <a:pPr>
              <a:spcBef>
                <a:spcPts val="0"/>
              </a:spcBef>
              <a:buNone/>
            </a:pPr>
            <a:r>
              <a:rPr lang="en-US" sz="2000" dirty="0" smtClean="0"/>
              <a:t>         st1.setS_id(1);  </a:t>
            </a:r>
          </a:p>
          <a:p>
            <a:pPr>
              <a:spcBef>
                <a:spcPts val="0"/>
              </a:spcBef>
              <a:buNone/>
            </a:pPr>
            <a:r>
              <a:rPr lang="en-US" sz="2000" dirty="0" smtClean="0"/>
              <a:t>           st1.setS_name("</a:t>
            </a:r>
            <a:r>
              <a:rPr lang="en-US" sz="2000" dirty="0" err="1" smtClean="0"/>
              <a:t>Vipul</a:t>
            </a:r>
            <a:r>
              <a:rPr lang="en-US" sz="2000" dirty="0" smtClean="0"/>
              <a:t>");  </a:t>
            </a:r>
          </a:p>
          <a:p>
            <a:pPr>
              <a:spcBef>
                <a:spcPts val="0"/>
              </a:spcBef>
              <a:buNone/>
            </a:pPr>
            <a:r>
              <a:rPr lang="en-US" sz="2000" dirty="0" smtClean="0"/>
              <a:t>           st1.setBooks_issued(list);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em.persist</a:t>
            </a:r>
            <a:r>
              <a:rPr lang="en-US" sz="2000" dirty="0" smtClean="0"/>
              <a:t>(st1);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em.getTransaction</a:t>
            </a:r>
            <a:r>
              <a:rPr lang="en-US" sz="2000" dirty="0" smtClean="0"/>
              <a:t>().commit();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marL="514350" indent="-514350"/>
            <a:endParaRPr lang="en-GB" dirty="0" smtClean="0"/>
          </a:p>
          <a:p>
            <a:pPr marL="514350" indent="-514350">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168</a:t>
            </a:fld>
            <a:endParaRPr lang="en-US" alt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After the execution of the program, three tables are generated under </a:t>
            </a:r>
            <a:r>
              <a:rPr lang="en-GB" dirty="0" err="1" smtClean="0"/>
              <a:t>MySQL</a:t>
            </a:r>
            <a:r>
              <a:rPr lang="en-GB" dirty="0" smtClean="0"/>
              <a:t> workbench.</a:t>
            </a:r>
          </a:p>
          <a:p>
            <a:r>
              <a:rPr lang="en-GB" dirty="0" smtClean="0"/>
              <a:t>Student table - This table contains the student details. To fetch data, run </a:t>
            </a:r>
            <a:r>
              <a:rPr lang="en-GB" b="1" dirty="0" smtClean="0"/>
              <a:t>select * from student</a:t>
            </a:r>
            <a:r>
              <a:rPr lang="en-GB" dirty="0" smtClean="0"/>
              <a:t> query in </a:t>
            </a:r>
            <a:r>
              <a:rPr lang="en-GB" dirty="0" err="1" smtClean="0"/>
              <a:t>MySQL</a:t>
            </a:r>
            <a:r>
              <a:rPr lang="en-GB" dirty="0" smtClean="0"/>
              <a:t>.</a:t>
            </a:r>
          </a:p>
          <a:p>
            <a:r>
              <a:rPr lang="en-GB" dirty="0" smtClean="0"/>
              <a:t>Library Table - This table contains the library book details. To fetch data, run </a:t>
            </a:r>
            <a:r>
              <a:rPr lang="en-GB" b="1" dirty="0" smtClean="0"/>
              <a:t>select * from library</a:t>
            </a:r>
            <a:r>
              <a:rPr lang="en-GB" dirty="0" smtClean="0"/>
              <a:t> query in </a:t>
            </a:r>
            <a:r>
              <a:rPr lang="en-GB" dirty="0" err="1" smtClean="0"/>
              <a:t>MySQL</a:t>
            </a:r>
            <a:r>
              <a:rPr lang="en-GB" dirty="0" smtClean="0"/>
              <a:t>.</a:t>
            </a:r>
          </a:p>
          <a:p>
            <a:r>
              <a:rPr lang="en-GB" dirty="0" err="1" smtClean="0"/>
              <a:t>Student_library</a:t>
            </a:r>
            <a:r>
              <a:rPr lang="en-GB" dirty="0" smtClean="0"/>
              <a:t> table - This table represents the mapping between student and library table. To fetch data, run </a:t>
            </a:r>
            <a:r>
              <a:rPr lang="en-GB" b="1" dirty="0" smtClean="0"/>
              <a:t>select * from </a:t>
            </a:r>
            <a:r>
              <a:rPr lang="en-GB" b="1" dirty="0" err="1" smtClean="0"/>
              <a:t>student_library</a:t>
            </a:r>
            <a:r>
              <a:rPr lang="en-GB" dirty="0" smtClean="0"/>
              <a:t> query in </a:t>
            </a:r>
            <a:r>
              <a:rPr lang="en-GB" dirty="0" err="1" smtClean="0"/>
              <a:t>MySQL</a:t>
            </a:r>
            <a:r>
              <a:rPr lang="en-GB" dirty="0" smtClean="0"/>
              <a:t>.</a:t>
            </a:r>
          </a:p>
          <a:p>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169</a:t>
            </a:fld>
            <a:endParaRPr lang="en-US" altLang="en-US"/>
          </a:p>
        </p:txBody>
      </p:sp>
      <p:pic>
        <p:nvPicPr>
          <p:cNvPr id="5" name="Picture 4" descr="JPA One-To-Many Mapping"/>
          <p:cNvPicPr/>
          <p:nvPr/>
        </p:nvPicPr>
        <p:blipFill>
          <a:blip r:embed="rId2"/>
          <a:srcRect/>
          <a:stretch>
            <a:fillRect/>
          </a:stretch>
        </p:blipFill>
        <p:spPr bwMode="auto">
          <a:xfrm>
            <a:off x="8167702" y="2571744"/>
            <a:ext cx="1389380" cy="580390"/>
          </a:xfrm>
          <a:prstGeom prst="rect">
            <a:avLst/>
          </a:prstGeom>
          <a:noFill/>
          <a:ln w="9525">
            <a:noFill/>
            <a:miter lim="800000"/>
            <a:headEnd/>
            <a:tailEnd/>
          </a:ln>
        </p:spPr>
      </p:pic>
      <p:pic>
        <p:nvPicPr>
          <p:cNvPr id="6" name="Picture 5" descr="JPA One-To-Many Mapping"/>
          <p:cNvPicPr/>
          <p:nvPr/>
        </p:nvPicPr>
        <p:blipFill>
          <a:blip r:embed="rId3"/>
          <a:srcRect/>
          <a:stretch>
            <a:fillRect/>
          </a:stretch>
        </p:blipFill>
        <p:spPr bwMode="auto">
          <a:xfrm>
            <a:off x="8453454" y="3571876"/>
            <a:ext cx="1652905" cy="887730"/>
          </a:xfrm>
          <a:prstGeom prst="rect">
            <a:avLst/>
          </a:prstGeom>
          <a:noFill/>
          <a:ln w="9525">
            <a:noFill/>
            <a:miter lim="800000"/>
            <a:headEnd/>
            <a:tailEnd/>
          </a:ln>
        </p:spPr>
      </p:pic>
      <p:pic>
        <p:nvPicPr>
          <p:cNvPr id="7" name="Picture 6" descr="JPA One-To-Many Mapping"/>
          <p:cNvPicPr/>
          <p:nvPr/>
        </p:nvPicPr>
        <p:blipFill>
          <a:blip r:embed="rId4"/>
          <a:srcRect/>
          <a:stretch>
            <a:fillRect/>
          </a:stretch>
        </p:blipFill>
        <p:spPr bwMode="auto">
          <a:xfrm>
            <a:off x="6167438" y="5143512"/>
            <a:ext cx="2804795" cy="86169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r>
            <a:br>
              <a:rPr lang="en-GB" dirty="0" smtClean="0"/>
            </a:br>
            <a:r>
              <a:rPr lang="en-GB" dirty="0" smtClean="0"/>
              <a:t>6) How to run the first hibernate application without IDE</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We may run this hibernate application by IDE (e.g. Eclipse, </a:t>
            </a:r>
            <a:r>
              <a:rPr lang="en-GB" dirty="0" err="1" smtClean="0"/>
              <a:t>Myeclipse</a:t>
            </a:r>
            <a:r>
              <a:rPr lang="en-GB" dirty="0" smtClean="0"/>
              <a:t>, </a:t>
            </a:r>
            <a:r>
              <a:rPr lang="en-GB" dirty="0" err="1" smtClean="0"/>
              <a:t>Netbeans</a:t>
            </a:r>
            <a:r>
              <a:rPr lang="en-GB" dirty="0" smtClean="0"/>
              <a:t> etc.) or without IDE. We will learn about creating hibernate application in Eclipse IDE .</a:t>
            </a:r>
          </a:p>
          <a:p>
            <a:r>
              <a:rPr lang="en-GB" dirty="0" smtClean="0"/>
              <a:t>To run the hibernate application without IDE:</a:t>
            </a:r>
          </a:p>
          <a:p>
            <a:r>
              <a:rPr lang="en-GB" dirty="0" smtClean="0"/>
              <a:t>Install the oracle10g for this example.</a:t>
            </a:r>
          </a:p>
          <a:p>
            <a:r>
              <a:rPr lang="en-GB" dirty="0" smtClean="0"/>
              <a:t>Load the jar files for hibernate. (One of the way to load the jar file is copy all the jar files under the JRE/lib/ext folder). It is better to put these jar files inside the public and private JRE both.</a:t>
            </a:r>
          </a:p>
          <a:p>
            <a:r>
              <a:rPr lang="en-GB" dirty="0" smtClean="0"/>
              <a:t>Now, run the </a:t>
            </a:r>
            <a:r>
              <a:rPr lang="en-GB" dirty="0" err="1" smtClean="0"/>
              <a:t>StoreData</a:t>
            </a:r>
            <a:r>
              <a:rPr lang="en-GB" dirty="0" smtClean="0"/>
              <a:t> class by </a:t>
            </a:r>
            <a:r>
              <a:rPr lang="en-GB" b="1" dirty="0" smtClean="0"/>
              <a:t>java </a:t>
            </a:r>
            <a:r>
              <a:rPr lang="en-GB" b="1" dirty="0" err="1" smtClean="0"/>
              <a:t>com.javatpoint.mypackage.StoreData</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a:t>
            </a:fld>
            <a:endParaRPr lang="en-US" alt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Many-To-One Mapping</a:t>
            </a:r>
            <a:endParaRPr lang="en-US" dirty="0"/>
          </a:p>
        </p:txBody>
      </p:sp>
      <p:sp>
        <p:nvSpPr>
          <p:cNvPr id="3" name="Content Placeholder 2"/>
          <p:cNvSpPr>
            <a:spLocks noGrp="1"/>
          </p:cNvSpPr>
          <p:nvPr>
            <p:ph idx="1"/>
          </p:nvPr>
        </p:nvSpPr>
        <p:spPr/>
        <p:txBody>
          <a:bodyPr/>
          <a:lstStyle/>
          <a:p>
            <a:r>
              <a:rPr lang="en-GB" dirty="0" smtClean="0"/>
              <a:t>The Many-To-One mapping represents a single-valued association where a collection of entities can be associated with the similar entity. Hence, in relational database any more than one row of an entity can refer to the similar rows of another entity.</a:t>
            </a:r>
          </a:p>
          <a:p>
            <a:r>
              <a:rPr lang="en-GB" dirty="0" smtClean="0"/>
              <a:t>@</a:t>
            </a:r>
            <a:r>
              <a:rPr lang="en-GB" dirty="0" err="1" smtClean="0"/>
              <a:t>ManyToOne</a:t>
            </a:r>
            <a:r>
              <a:rPr lang="en-GB" dirty="0" smtClean="0"/>
              <a:t> Example</a:t>
            </a:r>
          </a:p>
          <a:p>
            <a:r>
              <a:rPr lang="en-GB" dirty="0" smtClean="0"/>
              <a:t>In this example, we will create a Many-To-One relationship between a Student and Library in such a way that more than one student can issued the same book.</a:t>
            </a:r>
          </a:p>
          <a:p>
            <a:r>
              <a:rPr lang="en-GB" dirty="0" smtClean="0"/>
              <a:t>This example contains the following steps: -</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170</a:t>
            </a:fld>
            <a:endParaRPr lang="en-US" altLang="en-US"/>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Student.java</a:t>
            </a:r>
            <a:endParaRPr lang="en-US" dirty="0"/>
          </a:p>
        </p:txBody>
      </p:sp>
      <p:sp>
        <p:nvSpPr>
          <p:cNvPr id="3" name="Content Placeholder 2"/>
          <p:cNvSpPr>
            <a:spLocks noGrp="1"/>
          </p:cNvSpPr>
          <p:nvPr>
            <p:ph idx="1"/>
          </p:nvPr>
        </p:nvSpPr>
        <p:spPr/>
        <p:txBody>
          <a:bodyPr/>
          <a:lstStyle/>
          <a:p>
            <a:r>
              <a:rPr lang="en-GB" dirty="0" smtClean="0"/>
              <a:t>Create an entity class Student.java under </a:t>
            </a:r>
            <a:r>
              <a:rPr lang="en-GB" dirty="0" err="1" smtClean="0"/>
              <a:t>com.javatpoint.mapping</a:t>
            </a:r>
            <a:r>
              <a:rPr lang="en-GB" dirty="0" smtClean="0"/>
              <a:t> package that contains student id (</a:t>
            </a:r>
            <a:r>
              <a:rPr lang="en-GB" dirty="0" err="1" smtClean="0"/>
              <a:t>s_id</a:t>
            </a:r>
            <a:r>
              <a:rPr lang="en-GB" dirty="0" smtClean="0"/>
              <a:t>) and student name (</a:t>
            </a:r>
            <a:r>
              <a:rPr lang="en-GB" dirty="0" err="1" smtClean="0"/>
              <a:t>s_name</a:t>
            </a:r>
            <a:r>
              <a:rPr lang="en-GB" dirty="0" smtClean="0"/>
              <a:t>) with @</a:t>
            </a:r>
            <a:r>
              <a:rPr lang="en-GB" dirty="0" err="1" smtClean="0"/>
              <a:t>ManyToOne</a:t>
            </a:r>
            <a:r>
              <a:rPr lang="en-GB" dirty="0" smtClean="0"/>
              <a:t> annotation that contains an object of Library type.</a:t>
            </a:r>
          </a:p>
          <a:p>
            <a:pPr>
              <a:spcBef>
                <a:spcPts val="0"/>
              </a:spcBef>
              <a:buNone/>
            </a:pPr>
            <a:r>
              <a:rPr lang="en-US" sz="2000" b="1" dirty="0" smtClean="0"/>
              <a:t>package</a:t>
            </a:r>
            <a:r>
              <a:rPr lang="en-US" sz="2000" dirty="0" smtClean="0"/>
              <a:t> </a:t>
            </a:r>
            <a:r>
              <a:rPr lang="en-US" sz="2000" dirty="0" err="1" smtClean="0"/>
              <a:t>com.javatpoint.mapping</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@Entity  </a:t>
            </a:r>
          </a:p>
          <a:p>
            <a:pPr>
              <a:spcBef>
                <a:spcPts val="0"/>
              </a:spcBef>
              <a:buNone/>
            </a:pPr>
            <a:r>
              <a:rPr lang="en-US" sz="2000" b="1" dirty="0" smtClean="0"/>
              <a:t>public</a:t>
            </a:r>
            <a:r>
              <a:rPr lang="en-US" sz="2000" dirty="0" smtClean="0"/>
              <a:t> </a:t>
            </a:r>
            <a:r>
              <a:rPr lang="en-US" sz="2000" b="1" dirty="0" smtClean="0"/>
              <a:t>class</a:t>
            </a:r>
            <a:r>
              <a:rPr lang="en-US" sz="2000" dirty="0" smtClean="0"/>
              <a:t> Student {  </a:t>
            </a:r>
          </a:p>
          <a:p>
            <a:pPr>
              <a:spcBef>
                <a:spcPts val="0"/>
              </a:spcBef>
              <a:buNone/>
            </a:pPr>
            <a:r>
              <a:rPr lang="en-US" sz="2000" dirty="0" smtClean="0"/>
              <a:t>  </a:t>
            </a:r>
          </a:p>
          <a:p>
            <a:pPr>
              <a:spcBef>
                <a:spcPts val="0"/>
              </a:spcBef>
              <a:buNone/>
            </a:pPr>
            <a:r>
              <a:rPr lang="en-US" sz="2000" dirty="0" smtClean="0"/>
              <a:t>    @Id  </a:t>
            </a:r>
          </a:p>
          <a:p>
            <a:pPr>
              <a:spcBef>
                <a:spcPts val="0"/>
              </a:spcBef>
              <a:buNone/>
            </a:pPr>
            <a:r>
              <a:rPr lang="en-US" sz="2000" dirty="0" smtClean="0"/>
              <a:t>    @</a:t>
            </a:r>
            <a:r>
              <a:rPr lang="en-US" sz="2000" dirty="0" err="1" smtClean="0"/>
              <a:t>GeneratedValue</a:t>
            </a:r>
            <a:r>
              <a:rPr lang="en-US" sz="2000" dirty="0" smtClean="0"/>
              <a:t>(strategy=</a:t>
            </a:r>
            <a:r>
              <a:rPr lang="en-US" sz="2000" dirty="0" err="1" smtClean="0"/>
              <a:t>GenerationType.AUTO</a:t>
            </a: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s_id</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s_name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ManyToOne</a:t>
            </a:r>
            <a:r>
              <a:rPr lang="en-US" sz="2000" dirty="0" smtClean="0"/>
              <a:t>  </a:t>
            </a:r>
          </a:p>
          <a:p>
            <a:pPr>
              <a:spcBef>
                <a:spcPts val="0"/>
              </a:spcBef>
              <a:buNone/>
            </a:pPr>
            <a:r>
              <a:rPr lang="en-US" sz="2000" dirty="0" smtClean="0"/>
              <a:t>    </a:t>
            </a:r>
            <a:r>
              <a:rPr lang="en-US" sz="2000" b="1" dirty="0" smtClean="0"/>
              <a:t>private</a:t>
            </a:r>
            <a:r>
              <a:rPr lang="en-US" sz="2000" dirty="0" smtClean="0"/>
              <a:t> Library lib;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setS_id</a:t>
            </a:r>
            <a:r>
              <a:rPr lang="en-US" sz="2000" dirty="0" smtClean="0"/>
              <a:t>(</a:t>
            </a:r>
            <a:r>
              <a:rPr lang="en-US" sz="2000" b="1" dirty="0" err="1" smtClean="0"/>
              <a:t>int</a:t>
            </a:r>
            <a:r>
              <a:rPr lang="en-US" sz="2000" dirty="0" smtClean="0"/>
              <a:t> </a:t>
            </a:r>
            <a:r>
              <a:rPr lang="en-US" sz="2000" dirty="0" err="1" smtClean="0"/>
              <a:t>s_id</a:t>
            </a:r>
            <a:r>
              <a:rPr lang="en-US" sz="2000" dirty="0" smtClean="0"/>
              <a:t>) {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String </a:t>
            </a:r>
            <a:r>
              <a:rPr lang="en-US" sz="2000" dirty="0" err="1" smtClean="0"/>
              <a:t>getS_name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setS_name</a:t>
            </a:r>
            <a:r>
              <a:rPr lang="en-US" sz="2000" dirty="0" smtClean="0"/>
              <a:t>(String </a:t>
            </a:r>
            <a:r>
              <a:rPr lang="en-US" sz="2000" dirty="0" err="1" smtClean="0"/>
              <a:t>s_name</a:t>
            </a:r>
            <a:r>
              <a:rPr lang="en-US" sz="2000" dirty="0" smtClean="0"/>
              <a:t>) {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Library </a:t>
            </a:r>
            <a:r>
              <a:rPr lang="en-US" sz="2000" dirty="0" err="1" smtClean="0"/>
              <a:t>getLib</a:t>
            </a:r>
            <a:r>
              <a:rPr lang="en-US" sz="2000" dirty="0" smtClean="0"/>
              <a:t>() {  </a:t>
            </a:r>
          </a:p>
          <a:p>
            <a:pPr>
              <a:spcBef>
                <a:spcPts val="0"/>
              </a:spcBef>
              <a:buNone/>
            </a:pPr>
            <a:r>
              <a:rPr lang="en-US" sz="2000" dirty="0" smtClean="0"/>
              <a:t>        </a:t>
            </a:r>
            <a:r>
              <a:rPr lang="en-US" sz="2000" b="1" dirty="0" smtClean="0"/>
              <a:t>return</a:t>
            </a:r>
            <a:r>
              <a:rPr lang="en-US" sz="2000" dirty="0" smtClean="0"/>
              <a:t> lib;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setLib</a:t>
            </a:r>
            <a:r>
              <a:rPr lang="en-US" sz="2000" dirty="0" smtClean="0"/>
              <a:t>(Library lib) {  </a:t>
            </a:r>
          </a:p>
          <a:p>
            <a:pPr>
              <a:spcBef>
                <a:spcPts val="0"/>
              </a:spcBef>
              <a:buNone/>
            </a:pPr>
            <a:r>
              <a:rPr lang="en-US" sz="2000" dirty="0" smtClean="0"/>
              <a:t>        </a:t>
            </a:r>
            <a:r>
              <a:rPr lang="en-US" sz="2000" b="1" dirty="0" smtClean="0"/>
              <a:t>this</a:t>
            </a:r>
            <a:r>
              <a:rPr lang="en-US" sz="2000" dirty="0" smtClean="0"/>
              <a:t>.lib = lib;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171</a:t>
            </a:fld>
            <a:endParaRPr lang="en-US" alt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Library.java</a:t>
            </a:r>
            <a:endParaRPr lang="en-US" dirty="0"/>
          </a:p>
        </p:txBody>
      </p:sp>
      <p:sp>
        <p:nvSpPr>
          <p:cNvPr id="3" name="Content Placeholder 2"/>
          <p:cNvSpPr>
            <a:spLocks noGrp="1"/>
          </p:cNvSpPr>
          <p:nvPr>
            <p:ph idx="1"/>
          </p:nvPr>
        </p:nvSpPr>
        <p:spPr/>
        <p:txBody>
          <a:bodyPr/>
          <a:lstStyle/>
          <a:p>
            <a:r>
              <a:rPr lang="en-GB" dirty="0" smtClean="0"/>
              <a:t>Create another entity class Library.java under </a:t>
            </a:r>
            <a:r>
              <a:rPr lang="en-GB" dirty="0" err="1" smtClean="0"/>
              <a:t>com.javatpoint.mapping</a:t>
            </a:r>
            <a:r>
              <a:rPr lang="en-GB" dirty="0" smtClean="0"/>
              <a:t> package that contains book id (</a:t>
            </a:r>
            <a:r>
              <a:rPr lang="en-GB" dirty="0" err="1" smtClean="0"/>
              <a:t>b_id</a:t>
            </a:r>
            <a:r>
              <a:rPr lang="en-GB" dirty="0" smtClean="0"/>
              <a:t>), book name (</a:t>
            </a:r>
            <a:r>
              <a:rPr lang="en-GB" dirty="0" err="1" smtClean="0"/>
              <a:t>b_name</a:t>
            </a:r>
            <a:r>
              <a:rPr lang="en-GB" dirty="0" smtClean="0"/>
              <a:t>).</a:t>
            </a:r>
          </a:p>
          <a:p>
            <a:pPr>
              <a:spcBef>
                <a:spcPts val="0"/>
              </a:spcBef>
              <a:buNone/>
            </a:pPr>
            <a:r>
              <a:rPr lang="en-US" sz="2000" b="1" dirty="0" smtClean="0"/>
              <a:t>package</a:t>
            </a:r>
            <a:r>
              <a:rPr lang="en-US" sz="2000" dirty="0" smtClean="0"/>
              <a:t> </a:t>
            </a:r>
            <a:r>
              <a:rPr lang="en-US" sz="2000" dirty="0" err="1" smtClean="0"/>
              <a:t>com.javatpoint.mapping</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@Entity  </a:t>
            </a:r>
          </a:p>
          <a:p>
            <a:pPr>
              <a:spcBef>
                <a:spcPts val="0"/>
              </a:spcBef>
              <a:buNone/>
            </a:pPr>
            <a:r>
              <a:rPr lang="en-US" sz="2000" b="1" dirty="0" smtClean="0"/>
              <a:t>public</a:t>
            </a:r>
            <a:r>
              <a:rPr lang="en-US" sz="2000" dirty="0" smtClean="0"/>
              <a:t> </a:t>
            </a:r>
            <a:r>
              <a:rPr lang="en-US" sz="2000" b="1" dirty="0" smtClean="0"/>
              <a:t>class</a:t>
            </a:r>
            <a:r>
              <a:rPr lang="en-US" sz="2000" dirty="0" smtClean="0"/>
              <a:t> Library {  </a:t>
            </a:r>
          </a:p>
          <a:p>
            <a:pPr>
              <a:spcBef>
                <a:spcPts val="0"/>
              </a:spcBef>
              <a:buNone/>
            </a:pPr>
            <a:r>
              <a:rPr lang="en-US" sz="2000" dirty="0" smtClean="0"/>
              <a:t>    @Id  </a:t>
            </a:r>
          </a:p>
          <a:p>
            <a:pPr>
              <a:spcBef>
                <a:spcPts val="0"/>
              </a:spcBef>
              <a:buNone/>
            </a:pPr>
            <a:r>
              <a:rPr lang="en-US" sz="2000" dirty="0" smtClean="0"/>
              <a:t>    @</a:t>
            </a:r>
            <a:r>
              <a:rPr lang="en-US" sz="2000" dirty="0" err="1" smtClean="0"/>
              <a:t>GeneratedValue</a:t>
            </a:r>
            <a:r>
              <a:rPr lang="en-US" sz="2000" dirty="0" smtClean="0"/>
              <a:t>(strategy=</a:t>
            </a:r>
            <a:r>
              <a:rPr lang="en-US" sz="2000" dirty="0" err="1" smtClean="0"/>
              <a:t>GenerationType.AUTO</a:t>
            </a:r>
            <a:r>
              <a:rPr lang="en-US" sz="2000" dirty="0" smtClean="0"/>
              <a:t>)  </a:t>
            </a:r>
          </a:p>
          <a:p>
            <a:pPr>
              <a:spcBef>
                <a:spcPts val="0"/>
              </a:spcBef>
              <a:buNone/>
            </a:pPr>
            <a:r>
              <a:rPr lang="en-US" sz="2000" b="1" dirty="0" smtClean="0"/>
              <a:t>private</a:t>
            </a:r>
            <a:r>
              <a:rPr lang="en-US" sz="2000" dirty="0" smtClean="0"/>
              <a:t> </a:t>
            </a:r>
            <a:r>
              <a:rPr lang="en-US" sz="2000" b="1" dirty="0" err="1" smtClean="0"/>
              <a:t>int</a:t>
            </a:r>
            <a:r>
              <a:rPr lang="en-US" sz="2000" dirty="0" smtClean="0"/>
              <a:t> </a:t>
            </a:r>
            <a:r>
              <a:rPr lang="en-US" sz="2000" dirty="0" err="1" smtClean="0"/>
              <a:t>b_id</a:t>
            </a:r>
            <a:r>
              <a:rPr lang="en-US" sz="2000" dirty="0" smtClean="0"/>
              <a:t>;  </a:t>
            </a:r>
          </a:p>
          <a:p>
            <a:pPr>
              <a:spcBef>
                <a:spcPts val="0"/>
              </a:spcBef>
              <a:buNone/>
            </a:pPr>
            <a:r>
              <a:rPr lang="en-US" sz="2000" b="1" dirty="0" smtClean="0"/>
              <a:t>private</a:t>
            </a:r>
            <a:r>
              <a:rPr lang="en-US" sz="2000" dirty="0" smtClean="0"/>
              <a:t> String </a:t>
            </a:r>
            <a:r>
              <a:rPr lang="en-US" sz="2000" dirty="0" err="1" smtClean="0"/>
              <a:t>b_name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Library(</a:t>
            </a:r>
            <a:r>
              <a:rPr lang="en-US" sz="2000" b="1" dirty="0" err="1" smtClean="0"/>
              <a:t>int</a:t>
            </a:r>
            <a:r>
              <a:rPr lang="en-US" sz="2000" dirty="0" smtClean="0"/>
              <a:t> </a:t>
            </a:r>
            <a:r>
              <a:rPr lang="en-US" sz="2000" dirty="0" err="1" smtClean="0"/>
              <a:t>b_id</a:t>
            </a:r>
            <a:r>
              <a:rPr lang="en-US" sz="2000" dirty="0" smtClean="0"/>
              <a:t>, String </a:t>
            </a:r>
            <a:r>
              <a:rPr lang="en-US" sz="2000" dirty="0" err="1" smtClean="0"/>
              <a:t>b_name</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err="1" smtClean="0"/>
              <a:t>this</a:t>
            </a:r>
            <a:r>
              <a:rPr lang="en-US" sz="2000" dirty="0" err="1" smtClean="0"/>
              <a:t>.b_id</a:t>
            </a:r>
            <a:r>
              <a:rPr lang="en-US" sz="2000" dirty="0" smtClean="0"/>
              <a:t> = </a:t>
            </a:r>
            <a:r>
              <a:rPr lang="en-US" sz="2000" dirty="0" err="1" smtClean="0"/>
              <a:t>b_id</a:t>
            </a:r>
            <a:r>
              <a:rPr lang="en-US" sz="2000" dirty="0" smtClean="0"/>
              <a:t>;  </a:t>
            </a:r>
          </a:p>
          <a:p>
            <a:pPr>
              <a:spcBef>
                <a:spcPts val="0"/>
              </a:spcBef>
              <a:buNone/>
            </a:pPr>
            <a:r>
              <a:rPr lang="en-US" sz="2000" dirty="0" smtClean="0"/>
              <a:t>    </a:t>
            </a:r>
            <a:r>
              <a:rPr lang="en-US" sz="2000" b="1" dirty="0" err="1" smtClean="0"/>
              <a:t>this</a:t>
            </a:r>
            <a:r>
              <a:rPr lang="en-US" sz="2000" dirty="0" err="1" smtClean="0"/>
              <a:t>.b_name</a:t>
            </a:r>
            <a:r>
              <a:rPr lang="en-US" sz="2000" dirty="0" smtClean="0"/>
              <a:t> = </a:t>
            </a:r>
            <a:r>
              <a:rPr lang="en-US" sz="2000" dirty="0" err="1" smtClean="0"/>
              <a:t>b_name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Library()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 TODO Auto-generated constructor stub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err="1" smtClean="0"/>
              <a:t>int</a:t>
            </a:r>
            <a:r>
              <a:rPr lang="en-US" sz="2000" dirty="0" smtClean="0"/>
              <a:t> </a:t>
            </a:r>
            <a:r>
              <a:rPr lang="en-US" sz="2000" dirty="0" err="1" smtClean="0"/>
              <a:t>getB_id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b_id</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setB_id</a:t>
            </a:r>
            <a:r>
              <a:rPr lang="en-US" sz="2000" dirty="0" smtClean="0"/>
              <a:t>(</a:t>
            </a:r>
            <a:r>
              <a:rPr lang="en-US" sz="2000" b="1" dirty="0" err="1" smtClean="0"/>
              <a:t>int</a:t>
            </a:r>
            <a:r>
              <a:rPr lang="en-US" sz="2000" dirty="0" smtClean="0"/>
              <a:t> </a:t>
            </a:r>
            <a:r>
              <a:rPr lang="en-US" sz="2000" dirty="0" err="1" smtClean="0"/>
              <a:t>b_id</a:t>
            </a:r>
            <a:r>
              <a:rPr lang="en-US" sz="2000" dirty="0" smtClean="0"/>
              <a:t>) {  </a:t>
            </a:r>
          </a:p>
          <a:p>
            <a:pPr>
              <a:spcBef>
                <a:spcPts val="0"/>
              </a:spcBef>
              <a:buNone/>
            </a:pPr>
            <a:r>
              <a:rPr lang="en-US" sz="2000" dirty="0" smtClean="0"/>
              <a:t>    </a:t>
            </a:r>
            <a:r>
              <a:rPr lang="en-US" sz="2000" b="1" dirty="0" err="1" smtClean="0"/>
              <a:t>this</a:t>
            </a:r>
            <a:r>
              <a:rPr lang="en-US" sz="2000" dirty="0" err="1" smtClean="0"/>
              <a:t>.b_id</a:t>
            </a:r>
            <a:r>
              <a:rPr lang="en-US" sz="2000" dirty="0" smtClean="0"/>
              <a:t> = </a:t>
            </a:r>
            <a:r>
              <a:rPr lang="en-US" sz="2000" dirty="0" err="1" smtClean="0"/>
              <a:t>b_id</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String </a:t>
            </a:r>
            <a:r>
              <a:rPr lang="en-US" sz="2000" dirty="0" err="1" smtClean="0"/>
              <a:t>getB_name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b_name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setB_name</a:t>
            </a:r>
            <a:r>
              <a:rPr lang="en-US" sz="2000" dirty="0" smtClean="0"/>
              <a:t>(String </a:t>
            </a:r>
            <a:r>
              <a:rPr lang="en-US" sz="2000" dirty="0" err="1" smtClean="0"/>
              <a:t>b_name</a:t>
            </a:r>
            <a:r>
              <a:rPr lang="en-US" sz="2000" dirty="0" smtClean="0"/>
              <a:t>) {  </a:t>
            </a:r>
          </a:p>
          <a:p>
            <a:pPr>
              <a:spcBef>
                <a:spcPts val="0"/>
              </a:spcBef>
              <a:buNone/>
            </a:pPr>
            <a:r>
              <a:rPr lang="en-US" sz="2000" dirty="0" smtClean="0"/>
              <a:t>    </a:t>
            </a:r>
            <a:r>
              <a:rPr lang="en-US" sz="2000" b="1" dirty="0" err="1" smtClean="0"/>
              <a:t>this</a:t>
            </a:r>
            <a:r>
              <a:rPr lang="en-US" sz="2000" dirty="0" err="1" smtClean="0"/>
              <a:t>.b_name</a:t>
            </a:r>
            <a:r>
              <a:rPr lang="en-US" sz="2000" dirty="0" smtClean="0"/>
              <a:t> = </a:t>
            </a:r>
            <a:r>
              <a:rPr lang="en-US" sz="2000" dirty="0" err="1" smtClean="0"/>
              <a:t>b_name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172</a:t>
            </a:fld>
            <a:endParaRPr lang="en-US" alt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Persistence.xml</a:t>
            </a:r>
            <a:endParaRPr lang="en-US" dirty="0"/>
          </a:p>
        </p:txBody>
      </p:sp>
      <p:sp>
        <p:nvSpPr>
          <p:cNvPr id="3" name="Content Placeholder 2"/>
          <p:cNvSpPr>
            <a:spLocks noGrp="1"/>
          </p:cNvSpPr>
          <p:nvPr>
            <p:ph idx="1"/>
          </p:nvPr>
        </p:nvSpPr>
        <p:spPr/>
        <p:txBody>
          <a:bodyPr/>
          <a:lstStyle/>
          <a:p>
            <a:r>
              <a:rPr lang="en-GB" dirty="0" smtClean="0"/>
              <a:t>Now, map the entity class and other databases </a:t>
            </a:r>
            <a:r>
              <a:rPr lang="en-GB" dirty="0" err="1" smtClean="0"/>
              <a:t>confiuguration</a:t>
            </a:r>
            <a:r>
              <a:rPr lang="en-GB" dirty="0" smtClean="0"/>
              <a:t> in Persistence.xml file.</a:t>
            </a:r>
          </a:p>
          <a:p>
            <a:pPr>
              <a:spcBef>
                <a:spcPts val="0"/>
              </a:spcBef>
              <a:buNone/>
            </a:pPr>
            <a:r>
              <a:rPr lang="en-US" sz="2000" dirty="0" smtClean="0"/>
              <a:t>&lt;persistence&gt;  </a:t>
            </a:r>
          </a:p>
          <a:p>
            <a:pPr>
              <a:spcBef>
                <a:spcPts val="0"/>
              </a:spcBef>
              <a:buNone/>
            </a:pPr>
            <a:r>
              <a:rPr lang="en-US" sz="2000" dirty="0" smtClean="0"/>
              <a:t>&lt;persistence-unit name="</a:t>
            </a:r>
            <a:r>
              <a:rPr lang="en-US" sz="2000" dirty="0" err="1" smtClean="0"/>
              <a:t>books_issued</a:t>
            </a:r>
            <a:r>
              <a:rPr lang="en-US" sz="2000" dirty="0" smtClean="0"/>
              <a:t>"&gt;  </a:t>
            </a:r>
          </a:p>
          <a:p>
            <a:pPr>
              <a:spcBef>
                <a:spcPts val="0"/>
              </a:spcBef>
              <a:buNone/>
            </a:pPr>
            <a:r>
              <a:rPr lang="en-US" sz="2000" dirty="0" smtClean="0"/>
              <a: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com.javatpoint.mapping.Student</a:t>
            </a:r>
            <a:r>
              <a:rPr lang="en-US" sz="2000" dirty="0" smtClean="0"/>
              <a:t>&lt;/</a:t>
            </a:r>
            <a:r>
              <a:rPr lang="en-US" sz="2000" b="1" dirty="0" smtClean="0"/>
              <a:t>class</a:t>
            </a:r>
            <a:r>
              <a:rPr lang="en-US" sz="2000" dirty="0" smtClean="0"/>
              <a:t>&gt;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com.javatpoint.mapping.Library</a:t>
            </a:r>
            <a:r>
              <a:rPr lang="en-US" sz="2000" dirty="0" smtClean="0"/>
              <a:t>&lt;/</a:t>
            </a:r>
            <a:r>
              <a:rPr lang="en-US" sz="2000" b="1" dirty="0" smtClean="0"/>
              <a:t>class</a:t>
            </a:r>
            <a:r>
              <a:rPr lang="en-US" sz="2000" dirty="0" smtClean="0"/>
              <a:t>&gt;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&lt;properties&gt;  </a:t>
            </a:r>
          </a:p>
          <a:p>
            <a:pPr>
              <a:spcBef>
                <a:spcPts val="0"/>
              </a:spcBef>
              <a:buNone/>
            </a:pPr>
            <a:r>
              <a:rPr lang="en-US" sz="2000" dirty="0" smtClean="0"/>
              <a:t>      &lt;property name="</a:t>
            </a:r>
            <a:r>
              <a:rPr lang="en-US" sz="2000" dirty="0" err="1" smtClean="0"/>
              <a:t>javax.persistence.jdbc.driver</a:t>
            </a:r>
            <a:r>
              <a:rPr lang="en-US" sz="2000" dirty="0" smtClean="0"/>
              <a:t>" value="</a:t>
            </a:r>
            <a:r>
              <a:rPr lang="en-US" sz="2000" dirty="0" err="1" smtClean="0"/>
              <a:t>com.mysql.jdbc.Driver</a:t>
            </a:r>
            <a:r>
              <a:rPr lang="en-US" sz="2000" dirty="0" smtClean="0"/>
              <a:t>"/&gt;  </a:t>
            </a:r>
          </a:p>
          <a:p>
            <a:pPr>
              <a:spcBef>
                <a:spcPts val="0"/>
              </a:spcBef>
              <a:buNone/>
            </a:pPr>
            <a:r>
              <a:rPr lang="en-US" sz="2000" dirty="0" smtClean="0"/>
              <a:t>         &lt;property name="</a:t>
            </a:r>
            <a:r>
              <a:rPr lang="en-US" sz="2000" dirty="0" err="1" smtClean="0"/>
              <a:t>javax.persistence.jdbc.url</a:t>
            </a:r>
            <a:r>
              <a:rPr lang="en-US" sz="2000" dirty="0" smtClean="0"/>
              <a:t>" value="</a:t>
            </a:r>
            <a:r>
              <a:rPr lang="en-US" sz="2000" dirty="0" err="1" smtClean="0"/>
              <a:t>jdbc:mysql</a:t>
            </a:r>
            <a:r>
              <a:rPr lang="en-US" sz="2000" dirty="0" smtClean="0"/>
              <a:t>://localhost:3306/</a:t>
            </a:r>
            <a:r>
              <a:rPr lang="en-US" sz="2000" dirty="0" err="1" smtClean="0"/>
              <a:t>mapping_db</a:t>
            </a:r>
            <a:r>
              <a:rPr lang="en-US" sz="2000" dirty="0" smtClean="0"/>
              <a:t>"/&gt;  </a:t>
            </a:r>
          </a:p>
          <a:p>
            <a:pPr>
              <a:spcBef>
                <a:spcPts val="0"/>
              </a:spcBef>
              <a:buNone/>
            </a:pPr>
            <a:r>
              <a:rPr lang="en-US" sz="2000" dirty="0" smtClean="0"/>
              <a:t>         &lt;property name="</a:t>
            </a:r>
            <a:r>
              <a:rPr lang="en-US" sz="2000" dirty="0" err="1" smtClean="0"/>
              <a:t>javax.persistence.jdbc.user</a:t>
            </a:r>
            <a:r>
              <a:rPr lang="en-US" sz="2000" dirty="0" smtClean="0"/>
              <a:t>" value="root"/&gt;  </a:t>
            </a:r>
          </a:p>
          <a:p>
            <a:pPr>
              <a:spcBef>
                <a:spcPts val="0"/>
              </a:spcBef>
              <a:buNone/>
            </a:pPr>
            <a:r>
              <a:rPr lang="en-US" sz="2000" dirty="0" smtClean="0"/>
              <a:t>         &lt;property name="</a:t>
            </a:r>
            <a:r>
              <a:rPr lang="en-US" sz="2000" dirty="0" err="1" smtClean="0"/>
              <a:t>javax.persistence.jdbc.password</a:t>
            </a:r>
            <a:r>
              <a:rPr lang="en-US" sz="2000" dirty="0" smtClean="0"/>
              <a:t>" value=""/&gt;  </a:t>
            </a:r>
          </a:p>
          <a:p>
            <a:pPr>
              <a:spcBef>
                <a:spcPts val="0"/>
              </a:spcBef>
              <a:buNone/>
            </a:pPr>
            <a:r>
              <a:rPr lang="en-US" sz="2000" dirty="0" smtClean="0"/>
              <a:t>         &lt;property name="</a:t>
            </a:r>
            <a:r>
              <a:rPr lang="en-US" sz="2000" dirty="0" err="1" smtClean="0"/>
              <a:t>eclipselink.logging.level</a:t>
            </a:r>
            <a:r>
              <a:rPr lang="en-US" sz="2000" dirty="0" smtClean="0"/>
              <a:t>" value="SEVERE"/&gt;  </a:t>
            </a:r>
          </a:p>
          <a:p>
            <a:pPr>
              <a:spcBef>
                <a:spcPts val="0"/>
              </a:spcBef>
              <a:buNone/>
            </a:pPr>
            <a:r>
              <a:rPr lang="en-US" sz="2000" dirty="0" smtClean="0"/>
              <a:t>         &lt;property name="</a:t>
            </a:r>
            <a:r>
              <a:rPr lang="en-US" sz="2000" dirty="0" err="1" smtClean="0"/>
              <a:t>eclipselink.ddl</a:t>
            </a:r>
            <a:r>
              <a:rPr lang="en-US" sz="2000" dirty="0" smtClean="0"/>
              <a:t>-generation" value="create-or-extend-tables"/&gt;  </a:t>
            </a:r>
          </a:p>
          <a:p>
            <a:pPr>
              <a:spcBef>
                <a:spcPts val="0"/>
              </a:spcBef>
              <a:buNone/>
            </a:pPr>
            <a:r>
              <a:rPr lang="en-US" sz="2000" dirty="0" smtClean="0"/>
              <a:t>      &lt;/properties&gt;  </a:t>
            </a:r>
          </a:p>
          <a:p>
            <a:pPr>
              <a:spcBef>
                <a:spcPts val="0"/>
              </a:spcBef>
              <a:buNone/>
            </a:pPr>
            <a:r>
              <a:rPr lang="en-US" sz="2000" dirty="0" smtClean="0"/>
              <a:t>      </a:t>
            </a:r>
          </a:p>
          <a:p>
            <a:pPr>
              <a:spcBef>
                <a:spcPts val="0"/>
              </a:spcBef>
              <a:buNone/>
            </a:pPr>
            <a:r>
              <a:rPr lang="en-US" sz="2000" dirty="0" smtClean="0"/>
              <a:t>    &lt;/persistence-unit&gt;  </a:t>
            </a:r>
          </a:p>
          <a:p>
            <a:pPr>
              <a:spcBef>
                <a:spcPts val="0"/>
              </a:spcBef>
              <a:buNone/>
            </a:pPr>
            <a:r>
              <a:rPr lang="en-US" sz="2000" dirty="0" smtClean="0"/>
              <a:t>&lt;/persistence&gt;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173</a:t>
            </a:fld>
            <a:endParaRPr lang="en-US" alt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ManyToOneExample.java</a:t>
            </a:r>
            <a:endParaRPr lang="en-US" dirty="0"/>
          </a:p>
        </p:txBody>
      </p:sp>
      <p:sp>
        <p:nvSpPr>
          <p:cNvPr id="3" name="Content Placeholder 2"/>
          <p:cNvSpPr>
            <a:spLocks noGrp="1"/>
          </p:cNvSpPr>
          <p:nvPr>
            <p:ph idx="1"/>
          </p:nvPr>
        </p:nvSpPr>
        <p:spPr/>
        <p:txBody>
          <a:bodyPr/>
          <a:lstStyle/>
          <a:p>
            <a:r>
              <a:rPr lang="en-GB" dirty="0" smtClean="0"/>
              <a:t>Create a persistence class </a:t>
            </a:r>
            <a:r>
              <a:rPr lang="en-GB" dirty="0" err="1" smtClean="0"/>
              <a:t>ManyToOneExample</a:t>
            </a:r>
            <a:r>
              <a:rPr lang="en-GB" dirty="0" smtClean="0"/>
              <a:t> under </a:t>
            </a:r>
            <a:r>
              <a:rPr lang="en-GB" dirty="0" err="1" smtClean="0"/>
              <a:t>com.javatpoint.ManyToOne</a:t>
            </a:r>
            <a:r>
              <a:rPr lang="en-GB" dirty="0" smtClean="0"/>
              <a:t> package to persist the entity object with data.</a:t>
            </a:r>
          </a:p>
          <a:p>
            <a:pPr>
              <a:spcBef>
                <a:spcPts val="0"/>
              </a:spcBef>
              <a:buNone/>
            </a:pPr>
            <a:r>
              <a:rPr lang="en-US" sz="2000" b="1" dirty="0" smtClean="0"/>
              <a:t>package</a:t>
            </a:r>
            <a:r>
              <a:rPr lang="en-US" sz="2000" dirty="0" smtClean="0"/>
              <a:t> </a:t>
            </a:r>
            <a:r>
              <a:rPr lang="en-US" sz="2000" dirty="0" err="1" smtClean="0"/>
              <a:t>com.javatpoint.mapping.ManyToOne</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b="1" dirty="0" smtClean="0"/>
              <a:t>import</a:t>
            </a:r>
            <a:r>
              <a:rPr lang="en-US" sz="2000" dirty="0" smtClean="0"/>
              <a:t> </a:t>
            </a:r>
            <a:r>
              <a:rPr lang="en-US" sz="2000" dirty="0" err="1" smtClean="0"/>
              <a:t>com.javatpoint.mapping.Student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javax.persistence.EntityManagerFactory</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com.javatpoint.mapping.Library</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ManyToOneExample</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a:t>
            </a:r>
            <a:r>
              <a:rPr lang="en-US" sz="2000" dirty="0" err="1" smtClean="0"/>
              <a:t>Persistence.createEntityManagerFactory</a:t>
            </a:r>
            <a:r>
              <a:rPr lang="en-US" sz="2000" dirty="0" smtClean="0"/>
              <a:t>("</a:t>
            </a:r>
            <a:r>
              <a:rPr lang="en-US" sz="2000" dirty="0" err="1" smtClean="0"/>
              <a:t>books_issued</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a:t>
            </a:r>
            <a:r>
              <a:rPr lang="en-US" sz="2000" dirty="0" err="1" smtClean="0"/>
              <a:t>emf.createEntityManager</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em.getTransaction</a:t>
            </a:r>
            <a:r>
              <a:rPr lang="en-US" sz="2000" dirty="0" smtClean="0"/>
              <a:t>().begin();  </a:t>
            </a:r>
          </a:p>
          <a:p>
            <a:pPr>
              <a:spcBef>
                <a:spcPts val="0"/>
              </a:spcBef>
              <a:buNone/>
            </a:pPr>
            <a:r>
              <a:rPr lang="en-US" sz="2000" dirty="0" smtClean="0"/>
              <a:t>          </a:t>
            </a:r>
          </a:p>
          <a:p>
            <a:pPr>
              <a:spcBef>
                <a:spcPts val="0"/>
              </a:spcBef>
              <a:buNone/>
            </a:pPr>
            <a:r>
              <a:rPr lang="en-US" sz="2000" dirty="0" smtClean="0"/>
              <a:t>        Library lib=</a:t>
            </a:r>
            <a:r>
              <a:rPr lang="en-US" sz="2000" b="1" dirty="0" smtClean="0"/>
              <a:t>new</a:t>
            </a:r>
            <a:r>
              <a:rPr lang="en-US" sz="2000" dirty="0" smtClean="0"/>
              <a:t> Library();  </a:t>
            </a:r>
          </a:p>
          <a:p>
            <a:pPr>
              <a:spcBef>
                <a:spcPts val="0"/>
              </a:spcBef>
              <a:buNone/>
            </a:pPr>
            <a:r>
              <a:rPr lang="en-US" sz="2000" dirty="0" smtClean="0"/>
              <a:t>        </a:t>
            </a:r>
            <a:r>
              <a:rPr lang="en-US" sz="2000" dirty="0" err="1" smtClean="0"/>
              <a:t>lib.setB_id</a:t>
            </a:r>
            <a:r>
              <a:rPr lang="en-US" sz="2000" dirty="0" smtClean="0"/>
              <a:t>(101);  </a:t>
            </a:r>
          </a:p>
          <a:p>
            <a:pPr>
              <a:spcBef>
                <a:spcPts val="0"/>
              </a:spcBef>
              <a:buNone/>
            </a:pPr>
            <a:r>
              <a:rPr lang="en-US" sz="2000" dirty="0" smtClean="0"/>
              <a:t>        </a:t>
            </a:r>
            <a:r>
              <a:rPr lang="en-US" sz="2000" dirty="0" err="1" smtClean="0"/>
              <a:t>lib.setB_name</a:t>
            </a:r>
            <a:r>
              <a:rPr lang="en-US" sz="2000" dirty="0" smtClean="0"/>
              <a:t>("Data Structure");  </a:t>
            </a:r>
          </a:p>
          <a:p>
            <a:pPr>
              <a:spcBef>
                <a:spcPts val="0"/>
              </a:spcBef>
              <a:buNone/>
            </a:pPr>
            <a:r>
              <a:rPr lang="en-US" sz="2000" dirty="0" smtClean="0"/>
              <a:t>          </a:t>
            </a:r>
          </a:p>
          <a:p>
            <a:pPr>
              <a:spcBef>
                <a:spcPts val="0"/>
              </a:spcBef>
              <a:buNone/>
            </a:pPr>
            <a:r>
              <a:rPr lang="en-US" sz="2000" dirty="0" smtClean="0"/>
              <a:t>        </a:t>
            </a:r>
            <a:r>
              <a:rPr lang="en-US" sz="2000" dirty="0" err="1" smtClean="0"/>
              <a:t>em.persist</a:t>
            </a:r>
            <a:r>
              <a:rPr lang="en-US" sz="2000" dirty="0" smtClean="0"/>
              <a:t>(lib);  </a:t>
            </a:r>
          </a:p>
          <a:p>
            <a:pPr>
              <a:spcBef>
                <a:spcPts val="0"/>
              </a:spcBef>
              <a:buNone/>
            </a:pPr>
            <a:r>
              <a:rPr lang="en-US" sz="2000" dirty="0" smtClean="0"/>
              <a:t>          </a:t>
            </a:r>
          </a:p>
          <a:p>
            <a:pPr>
              <a:spcBef>
                <a:spcPts val="0"/>
              </a:spcBef>
              <a:buNone/>
            </a:pPr>
            <a:r>
              <a:rPr lang="en-US" sz="2000" dirty="0" smtClean="0"/>
              <a:t>        Student st1=</a:t>
            </a:r>
            <a:r>
              <a:rPr lang="en-US" sz="2000" b="1" dirty="0" smtClean="0"/>
              <a:t>new</a:t>
            </a:r>
            <a:r>
              <a:rPr lang="en-US" sz="2000" dirty="0" smtClean="0"/>
              <a:t> Student();  </a:t>
            </a:r>
          </a:p>
          <a:p>
            <a:pPr>
              <a:spcBef>
                <a:spcPts val="0"/>
              </a:spcBef>
              <a:buNone/>
            </a:pPr>
            <a:r>
              <a:rPr lang="en-US" sz="2000" dirty="0" smtClean="0"/>
              <a:t>        st1.setS_id(1);  </a:t>
            </a:r>
          </a:p>
          <a:p>
            <a:pPr>
              <a:spcBef>
                <a:spcPts val="0"/>
              </a:spcBef>
              <a:buNone/>
            </a:pPr>
            <a:r>
              <a:rPr lang="en-US" sz="2000" dirty="0" smtClean="0"/>
              <a:t>        st1.setS_name("</a:t>
            </a:r>
            <a:r>
              <a:rPr lang="en-US" sz="2000" dirty="0" err="1" smtClean="0"/>
              <a:t>Vipul</a:t>
            </a:r>
            <a:r>
              <a:rPr lang="en-US" sz="2000" dirty="0" smtClean="0"/>
              <a:t>");  </a:t>
            </a:r>
          </a:p>
          <a:p>
            <a:pPr>
              <a:spcBef>
                <a:spcPts val="0"/>
              </a:spcBef>
              <a:buNone/>
            </a:pPr>
            <a:r>
              <a:rPr lang="en-US" sz="2000" dirty="0" smtClean="0"/>
              <a:t>       st1.setLib(lib);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Student st2=</a:t>
            </a:r>
            <a:r>
              <a:rPr lang="en-US" sz="2000" b="1" dirty="0" smtClean="0"/>
              <a:t>new</a:t>
            </a:r>
            <a:r>
              <a:rPr lang="en-US" sz="2000" dirty="0" smtClean="0"/>
              <a:t> Student();  </a:t>
            </a:r>
          </a:p>
          <a:p>
            <a:pPr>
              <a:spcBef>
                <a:spcPts val="0"/>
              </a:spcBef>
              <a:buNone/>
            </a:pPr>
            <a:r>
              <a:rPr lang="en-US" sz="2000" dirty="0" smtClean="0"/>
              <a:t>        st2.setS_id(2);  </a:t>
            </a:r>
          </a:p>
          <a:p>
            <a:pPr>
              <a:spcBef>
                <a:spcPts val="0"/>
              </a:spcBef>
              <a:buNone/>
            </a:pPr>
            <a:r>
              <a:rPr lang="en-US" sz="2000" dirty="0" smtClean="0"/>
              <a:t>        st2.setS_name("</a:t>
            </a:r>
            <a:r>
              <a:rPr lang="en-US" sz="2000" dirty="0" err="1" smtClean="0"/>
              <a:t>Vimal</a:t>
            </a:r>
            <a:r>
              <a:rPr lang="en-US" sz="2000" dirty="0" smtClean="0"/>
              <a:t>");  </a:t>
            </a:r>
          </a:p>
          <a:p>
            <a:pPr>
              <a:spcBef>
                <a:spcPts val="0"/>
              </a:spcBef>
              <a:buNone/>
            </a:pPr>
            <a:r>
              <a:rPr lang="en-US" sz="2000" dirty="0" smtClean="0"/>
              <a:t>        st2.setLib(lib);  </a:t>
            </a:r>
          </a:p>
          <a:p>
            <a:pPr>
              <a:spcBef>
                <a:spcPts val="0"/>
              </a:spcBef>
              <a:buNone/>
            </a:pPr>
            <a:r>
              <a:rPr lang="en-US" sz="2000" dirty="0" smtClean="0"/>
              <a:t>          </a:t>
            </a:r>
          </a:p>
          <a:p>
            <a:pPr>
              <a:spcBef>
                <a:spcPts val="0"/>
              </a:spcBef>
              <a:buNone/>
            </a:pPr>
            <a:r>
              <a:rPr lang="en-US" sz="2000" dirty="0" smtClean="0"/>
              <a:t>        </a:t>
            </a:r>
            <a:r>
              <a:rPr lang="en-US" sz="2000" dirty="0" err="1" smtClean="0"/>
              <a:t>em.persist</a:t>
            </a:r>
            <a:r>
              <a:rPr lang="en-US" sz="2000" dirty="0" smtClean="0"/>
              <a:t>(st1);;  </a:t>
            </a:r>
          </a:p>
          <a:p>
            <a:pPr>
              <a:spcBef>
                <a:spcPts val="0"/>
              </a:spcBef>
              <a:buNone/>
            </a:pPr>
            <a:r>
              <a:rPr lang="en-US" sz="2000" dirty="0" smtClean="0"/>
              <a:t>        </a:t>
            </a:r>
            <a:r>
              <a:rPr lang="en-US" sz="2000" dirty="0" err="1" smtClean="0"/>
              <a:t>em.persist</a:t>
            </a:r>
            <a:r>
              <a:rPr lang="en-US" sz="2000" dirty="0" smtClean="0"/>
              <a:t>(st2);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em.getTransaction</a:t>
            </a:r>
            <a:r>
              <a:rPr lang="en-US" sz="2000" dirty="0" smtClean="0"/>
              <a:t>().commit();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174</a:t>
            </a:fld>
            <a:endParaRPr lang="en-US" alt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r>
              <a:rPr lang="en-GB" dirty="0" smtClean="0"/>
              <a:t>After the execution of the program, the two tables generates under </a:t>
            </a:r>
            <a:r>
              <a:rPr lang="en-GB" dirty="0" err="1" smtClean="0"/>
              <a:t>MySQL</a:t>
            </a:r>
            <a:r>
              <a:rPr lang="en-GB" dirty="0" smtClean="0"/>
              <a:t> workbench.</a:t>
            </a:r>
          </a:p>
          <a:p>
            <a:r>
              <a:rPr lang="en-GB" dirty="0" smtClean="0"/>
              <a:t>Library table - This table contains the library details. To fetch data, run </a:t>
            </a:r>
            <a:r>
              <a:rPr lang="en-GB" b="1" dirty="0" smtClean="0"/>
              <a:t>select * from library</a:t>
            </a:r>
            <a:r>
              <a:rPr lang="en-GB" dirty="0" smtClean="0"/>
              <a:t> query in </a:t>
            </a:r>
            <a:r>
              <a:rPr lang="en-GB" dirty="0" err="1" smtClean="0"/>
              <a:t>MySQL</a:t>
            </a:r>
            <a:r>
              <a:rPr lang="en-GB" dirty="0" smtClean="0"/>
              <a:t>.</a:t>
            </a:r>
          </a:p>
          <a:p>
            <a:r>
              <a:rPr lang="en-GB" dirty="0" smtClean="0"/>
              <a:t>Student table - This table represents the mapping between student and library. To fetch data, run </a:t>
            </a:r>
            <a:r>
              <a:rPr lang="en-GB" b="1" dirty="0" smtClean="0"/>
              <a:t>select * from student</a:t>
            </a:r>
            <a:r>
              <a:rPr lang="en-GB" dirty="0" smtClean="0"/>
              <a:t> query in </a:t>
            </a:r>
            <a:r>
              <a:rPr lang="en-GB" dirty="0" err="1" smtClean="0"/>
              <a:t>MySQL</a:t>
            </a:r>
            <a:r>
              <a:rPr lang="en-GB" dirty="0" smtClean="0"/>
              <a:t>.</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175</a:t>
            </a:fld>
            <a:endParaRPr lang="en-US" altLang="en-US"/>
          </a:p>
        </p:txBody>
      </p:sp>
      <p:pic>
        <p:nvPicPr>
          <p:cNvPr id="5" name="Picture 4" descr="JPA Many-To-One Mapping"/>
          <p:cNvPicPr/>
          <p:nvPr/>
        </p:nvPicPr>
        <p:blipFill>
          <a:blip r:embed="rId2"/>
          <a:srcRect/>
          <a:stretch>
            <a:fillRect/>
          </a:stretch>
        </p:blipFill>
        <p:spPr bwMode="auto">
          <a:xfrm>
            <a:off x="7381884" y="3143248"/>
            <a:ext cx="1687830" cy="606425"/>
          </a:xfrm>
          <a:prstGeom prst="rect">
            <a:avLst/>
          </a:prstGeom>
          <a:noFill/>
          <a:ln w="9525">
            <a:noFill/>
            <a:miter lim="800000"/>
            <a:headEnd/>
            <a:tailEnd/>
          </a:ln>
        </p:spPr>
      </p:pic>
      <p:pic>
        <p:nvPicPr>
          <p:cNvPr id="6" name="Picture 5" descr="JPA Many-To-One Mapping"/>
          <p:cNvPicPr/>
          <p:nvPr/>
        </p:nvPicPr>
        <p:blipFill>
          <a:blip r:embed="rId3"/>
          <a:srcRect/>
          <a:stretch>
            <a:fillRect/>
          </a:stretch>
        </p:blipFill>
        <p:spPr bwMode="auto">
          <a:xfrm>
            <a:off x="5453058" y="4714884"/>
            <a:ext cx="2066290" cy="879475"/>
          </a:xfrm>
          <a:prstGeom prst="rect">
            <a:avLst/>
          </a:prstGeom>
          <a:noFill/>
          <a:ln w="9525">
            <a:noFill/>
            <a:miter lim="800000"/>
            <a:headEnd/>
            <a:tailEnd/>
          </a:ln>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Many-To-Many Mapping</a:t>
            </a:r>
            <a:br>
              <a:rPr lang="en-US" dirty="0" smtClean="0"/>
            </a:br>
            <a:endParaRPr lang="en-US" dirty="0"/>
          </a:p>
        </p:txBody>
      </p:sp>
      <p:sp>
        <p:nvSpPr>
          <p:cNvPr id="3" name="Content Placeholder 2"/>
          <p:cNvSpPr>
            <a:spLocks noGrp="1"/>
          </p:cNvSpPr>
          <p:nvPr>
            <p:ph idx="1"/>
          </p:nvPr>
        </p:nvSpPr>
        <p:spPr/>
        <p:txBody>
          <a:bodyPr/>
          <a:lstStyle/>
          <a:p>
            <a:r>
              <a:rPr lang="en-GB" dirty="0" smtClean="0"/>
              <a:t>The Many-To-Many mapping represents a collection-valued association where any number of entities can be associated with a collection of other entities. In relational database any number of rows of one entity can be referred to any number of rows of another entity.</a:t>
            </a:r>
          </a:p>
          <a:p>
            <a:r>
              <a:rPr lang="en-GB" dirty="0" smtClean="0"/>
              <a:t>@</a:t>
            </a:r>
            <a:r>
              <a:rPr lang="en-GB" dirty="0" err="1" smtClean="0"/>
              <a:t>ManyToMany</a:t>
            </a:r>
            <a:r>
              <a:rPr lang="en-GB" dirty="0" smtClean="0"/>
              <a:t> Example</a:t>
            </a:r>
          </a:p>
          <a:p>
            <a:r>
              <a:rPr lang="en-GB" dirty="0" smtClean="0"/>
              <a:t>In this example, we will create a Many-To-Many relationship between a Student and Library in such a way that any number of students can be issued any type of books.</a:t>
            </a:r>
          </a:p>
          <a:p>
            <a:r>
              <a:rPr lang="en-GB" dirty="0" smtClean="0"/>
              <a:t>This example contains the following steps: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176</a:t>
            </a:fld>
            <a:endParaRPr lang="en-US" alt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Student.java</a:t>
            </a:r>
            <a:endParaRPr lang="en-US" dirty="0"/>
          </a:p>
        </p:txBody>
      </p:sp>
      <p:sp>
        <p:nvSpPr>
          <p:cNvPr id="3" name="Content Placeholder 2"/>
          <p:cNvSpPr>
            <a:spLocks noGrp="1"/>
          </p:cNvSpPr>
          <p:nvPr>
            <p:ph idx="1"/>
          </p:nvPr>
        </p:nvSpPr>
        <p:spPr/>
        <p:txBody>
          <a:bodyPr/>
          <a:lstStyle/>
          <a:p>
            <a:r>
              <a:rPr lang="en-GB" dirty="0" smtClean="0"/>
              <a:t>Create an entity class Student.java under </a:t>
            </a:r>
            <a:r>
              <a:rPr lang="en-GB" dirty="0" err="1" smtClean="0"/>
              <a:t>com.javatpoint.mapping</a:t>
            </a:r>
            <a:r>
              <a:rPr lang="en-GB" dirty="0" smtClean="0"/>
              <a:t> package that contains student id (</a:t>
            </a:r>
            <a:r>
              <a:rPr lang="en-GB" dirty="0" err="1" smtClean="0"/>
              <a:t>s_id</a:t>
            </a:r>
            <a:r>
              <a:rPr lang="en-GB" dirty="0" smtClean="0"/>
              <a:t>) and student name (</a:t>
            </a:r>
            <a:r>
              <a:rPr lang="en-GB" dirty="0" err="1" smtClean="0"/>
              <a:t>s_name</a:t>
            </a:r>
            <a:r>
              <a:rPr lang="en-GB" dirty="0" smtClean="0"/>
              <a:t>) with @</a:t>
            </a:r>
            <a:r>
              <a:rPr lang="en-GB" dirty="0" err="1" smtClean="0"/>
              <a:t>ManyToMany</a:t>
            </a:r>
            <a:r>
              <a:rPr lang="en-GB" dirty="0" smtClean="0"/>
              <a:t> annotation that contains Library class object of List type.</a:t>
            </a:r>
          </a:p>
          <a:p>
            <a:pPr>
              <a:spcBef>
                <a:spcPts val="0"/>
              </a:spcBef>
              <a:buNone/>
            </a:pPr>
            <a:r>
              <a:rPr lang="en-GB" sz="2000" b="1" dirty="0" smtClean="0"/>
              <a:t>import</a:t>
            </a:r>
            <a:r>
              <a:rPr lang="en-GB" sz="2000" dirty="0" smtClean="0"/>
              <a:t> </a:t>
            </a:r>
            <a:r>
              <a:rPr lang="en-GB" sz="2000" dirty="0" err="1" smtClean="0"/>
              <a:t>java.util.List</a:t>
            </a:r>
            <a:r>
              <a:rPr lang="en-GB" sz="2000" dirty="0" smtClean="0"/>
              <a:t>;  </a:t>
            </a:r>
          </a:p>
          <a:p>
            <a:pPr>
              <a:spcBef>
                <a:spcPts val="0"/>
              </a:spcBef>
              <a:buNone/>
            </a:pPr>
            <a:r>
              <a:rPr lang="en-GB" sz="2000" dirty="0" smtClean="0"/>
              <a:t>  </a:t>
            </a:r>
          </a:p>
          <a:p>
            <a:pPr>
              <a:spcBef>
                <a:spcPts val="0"/>
              </a:spcBef>
              <a:buNone/>
            </a:pPr>
            <a:r>
              <a:rPr lang="en-GB" sz="2000" b="1" dirty="0" smtClean="0"/>
              <a:t>import</a:t>
            </a:r>
            <a:r>
              <a:rPr lang="en-GB" sz="2000" dirty="0" smtClean="0"/>
              <a:t> </a:t>
            </a:r>
            <a:r>
              <a:rPr lang="en-GB" sz="2000" dirty="0" err="1" smtClean="0"/>
              <a:t>javax.persistence</a:t>
            </a:r>
            <a:r>
              <a:rPr lang="en-GB" sz="2000" dirty="0" smtClean="0"/>
              <a:t>.*;  </a:t>
            </a:r>
          </a:p>
          <a:p>
            <a:pPr>
              <a:spcBef>
                <a:spcPts val="0"/>
              </a:spcBef>
              <a:buNone/>
            </a:pPr>
            <a:r>
              <a:rPr lang="en-GB" sz="2000" dirty="0" smtClean="0"/>
              <a:t>  </a:t>
            </a:r>
          </a:p>
          <a:p>
            <a:pPr>
              <a:spcBef>
                <a:spcPts val="0"/>
              </a:spcBef>
              <a:buNone/>
            </a:pPr>
            <a:r>
              <a:rPr lang="en-GB" sz="2000" dirty="0" smtClean="0"/>
              <a:t>@Entity  </a:t>
            </a:r>
          </a:p>
          <a:p>
            <a:pPr>
              <a:spcBef>
                <a:spcPts val="0"/>
              </a:spcBef>
              <a:buNone/>
            </a:pPr>
            <a:r>
              <a:rPr lang="en-GB" sz="2000" b="1" dirty="0" smtClean="0"/>
              <a:t>public</a:t>
            </a:r>
            <a:r>
              <a:rPr lang="en-GB" sz="2000" dirty="0" smtClean="0"/>
              <a:t> </a:t>
            </a:r>
            <a:r>
              <a:rPr lang="en-GB" sz="2000" b="1" dirty="0" smtClean="0"/>
              <a:t>class</a:t>
            </a:r>
            <a:r>
              <a:rPr lang="en-GB" sz="2000" dirty="0" smtClean="0"/>
              <a:t> Student {  </a:t>
            </a:r>
          </a:p>
          <a:p>
            <a:pPr>
              <a:spcBef>
                <a:spcPts val="0"/>
              </a:spcBef>
              <a:buNone/>
            </a:pPr>
            <a:r>
              <a:rPr lang="en-GB" sz="2000" dirty="0" smtClean="0"/>
              <a:t>  </a:t>
            </a:r>
          </a:p>
          <a:p>
            <a:pPr>
              <a:spcBef>
                <a:spcPts val="0"/>
              </a:spcBef>
              <a:buNone/>
            </a:pPr>
            <a:r>
              <a:rPr lang="en-GB" sz="2000" dirty="0" smtClean="0"/>
              <a:t>    @Id  </a:t>
            </a:r>
          </a:p>
          <a:p>
            <a:pPr>
              <a:spcBef>
                <a:spcPts val="0"/>
              </a:spcBef>
              <a:buNone/>
            </a:pPr>
            <a:r>
              <a:rPr lang="en-GB" sz="2000" dirty="0" smtClean="0"/>
              <a:t>    @</a:t>
            </a:r>
            <a:r>
              <a:rPr lang="en-GB" sz="2000" dirty="0" err="1" smtClean="0"/>
              <a:t>GeneratedValue</a:t>
            </a:r>
            <a:r>
              <a:rPr lang="en-GB" sz="2000" dirty="0" smtClean="0"/>
              <a:t>(strategy=</a:t>
            </a:r>
            <a:r>
              <a:rPr lang="en-GB" sz="2000" dirty="0" err="1" smtClean="0"/>
              <a:t>GenerationType.AUTO</a:t>
            </a:r>
            <a:r>
              <a:rPr lang="en-GB" sz="2000" dirty="0" smtClean="0"/>
              <a:t>)  </a:t>
            </a:r>
          </a:p>
          <a:p>
            <a:pPr>
              <a:spcBef>
                <a:spcPts val="0"/>
              </a:spcBef>
              <a:buNone/>
            </a:pPr>
            <a:r>
              <a:rPr lang="en-GB" sz="2000" dirty="0" smtClean="0"/>
              <a:t>    </a:t>
            </a:r>
            <a:r>
              <a:rPr lang="en-GB" sz="2000" b="1" dirty="0" smtClean="0"/>
              <a:t>private</a:t>
            </a:r>
            <a:r>
              <a:rPr lang="en-GB" sz="2000" dirty="0" smtClean="0"/>
              <a:t> </a:t>
            </a:r>
            <a:r>
              <a:rPr lang="en-GB" sz="2000" b="1" dirty="0" err="1" smtClean="0"/>
              <a:t>int</a:t>
            </a:r>
            <a:r>
              <a:rPr lang="en-GB" sz="2000" dirty="0" smtClean="0"/>
              <a:t> </a:t>
            </a:r>
            <a:r>
              <a:rPr lang="en-GB" sz="2000" dirty="0" err="1" smtClean="0"/>
              <a:t>s_id</a:t>
            </a:r>
            <a:r>
              <a:rPr lang="en-GB" sz="2000" dirty="0" smtClean="0"/>
              <a:t>;  </a:t>
            </a:r>
          </a:p>
          <a:p>
            <a:pPr>
              <a:spcBef>
                <a:spcPts val="0"/>
              </a:spcBef>
              <a:buNone/>
            </a:pPr>
            <a:r>
              <a:rPr lang="en-GB" sz="2000" dirty="0" smtClean="0"/>
              <a:t>    </a:t>
            </a:r>
            <a:r>
              <a:rPr lang="en-GB" sz="2000" b="1" dirty="0" smtClean="0"/>
              <a:t>private</a:t>
            </a:r>
            <a:r>
              <a:rPr lang="en-GB" sz="2000" dirty="0" smtClean="0"/>
              <a:t> String </a:t>
            </a:r>
            <a:r>
              <a:rPr lang="en-GB" sz="2000" dirty="0" err="1" smtClean="0"/>
              <a:t>s_name</a:t>
            </a: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dirty="0" err="1" smtClean="0"/>
              <a:t>ManyToMany</a:t>
            </a:r>
            <a:r>
              <a:rPr lang="en-GB" sz="2000" dirty="0" smtClean="0"/>
              <a:t>(</a:t>
            </a:r>
            <a:r>
              <a:rPr lang="en-GB" sz="2000" dirty="0" err="1" smtClean="0"/>
              <a:t>targetEntity</a:t>
            </a:r>
            <a:r>
              <a:rPr lang="en-GB" sz="2000" dirty="0" smtClean="0"/>
              <a:t>=</a:t>
            </a:r>
            <a:r>
              <a:rPr lang="en-GB" sz="2000" dirty="0" err="1" smtClean="0"/>
              <a:t>Library.</a:t>
            </a:r>
            <a:r>
              <a:rPr lang="en-GB" sz="2000" b="1" dirty="0" err="1" smtClean="0"/>
              <a:t>class</a:t>
            </a:r>
            <a:r>
              <a:rPr lang="en-GB" sz="2000" dirty="0" smtClean="0"/>
              <a:t>)  </a:t>
            </a:r>
          </a:p>
          <a:p>
            <a:pPr>
              <a:spcBef>
                <a:spcPts val="0"/>
              </a:spcBef>
              <a:buNone/>
            </a:pPr>
            <a:r>
              <a:rPr lang="en-GB" sz="2000" dirty="0" smtClean="0"/>
              <a:t>    </a:t>
            </a:r>
            <a:r>
              <a:rPr lang="en-GB" sz="2000" b="1" dirty="0" smtClean="0"/>
              <a:t>private</a:t>
            </a:r>
            <a:r>
              <a:rPr lang="en-GB" sz="2000" dirty="0" smtClean="0"/>
              <a:t> List lib;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Student(</a:t>
            </a:r>
            <a:r>
              <a:rPr lang="en-GB" sz="2000" b="1" dirty="0" err="1" smtClean="0"/>
              <a:t>int</a:t>
            </a:r>
            <a:r>
              <a:rPr lang="en-GB" sz="2000" dirty="0" smtClean="0"/>
              <a:t> </a:t>
            </a:r>
            <a:r>
              <a:rPr lang="en-GB" sz="2000" dirty="0" err="1" smtClean="0"/>
              <a:t>s_id</a:t>
            </a:r>
            <a:r>
              <a:rPr lang="en-GB" sz="2000" dirty="0" smtClean="0"/>
              <a:t>, String </a:t>
            </a:r>
            <a:r>
              <a:rPr lang="en-GB" sz="2000" dirty="0" err="1" smtClean="0"/>
              <a:t>s_name</a:t>
            </a:r>
            <a:r>
              <a:rPr lang="en-GB" sz="2000" dirty="0" smtClean="0"/>
              <a:t>, List lib) {  </a:t>
            </a:r>
          </a:p>
          <a:p>
            <a:pPr>
              <a:spcBef>
                <a:spcPts val="0"/>
              </a:spcBef>
              <a:buNone/>
            </a:pPr>
            <a:r>
              <a:rPr lang="en-GB" sz="2000" dirty="0" smtClean="0"/>
              <a:t>        </a:t>
            </a:r>
            <a:r>
              <a:rPr lang="en-GB" sz="2000" b="1" dirty="0" smtClean="0"/>
              <a:t>super</a:t>
            </a:r>
            <a:r>
              <a:rPr lang="en-GB" sz="2000" dirty="0" smtClean="0"/>
              <a:t>();  </a:t>
            </a:r>
          </a:p>
          <a:p>
            <a:pPr>
              <a:spcBef>
                <a:spcPts val="0"/>
              </a:spcBef>
              <a:buNone/>
            </a:pPr>
            <a:r>
              <a:rPr lang="en-GB" sz="2000" dirty="0" smtClean="0"/>
              <a:t>        </a:t>
            </a:r>
            <a:r>
              <a:rPr lang="en-GB" sz="2000" b="1" dirty="0" err="1" smtClean="0"/>
              <a:t>this</a:t>
            </a:r>
            <a:r>
              <a:rPr lang="en-GB" sz="2000" dirty="0" err="1" smtClean="0"/>
              <a:t>.s_id</a:t>
            </a:r>
            <a:r>
              <a:rPr lang="en-GB" sz="2000" dirty="0" smtClean="0"/>
              <a:t> = </a:t>
            </a:r>
            <a:r>
              <a:rPr lang="en-GB" sz="2000" dirty="0" err="1" smtClean="0"/>
              <a:t>s_id</a:t>
            </a:r>
            <a:r>
              <a:rPr lang="en-GB" sz="2000" dirty="0" smtClean="0"/>
              <a:t>;  </a:t>
            </a:r>
          </a:p>
          <a:p>
            <a:pPr>
              <a:spcBef>
                <a:spcPts val="0"/>
              </a:spcBef>
              <a:buNone/>
            </a:pPr>
            <a:r>
              <a:rPr lang="en-GB" sz="2000" dirty="0" smtClean="0"/>
              <a:t>        </a:t>
            </a:r>
            <a:r>
              <a:rPr lang="en-GB" sz="2000" b="1" dirty="0" err="1" smtClean="0"/>
              <a:t>this</a:t>
            </a:r>
            <a:r>
              <a:rPr lang="en-GB" sz="2000" dirty="0" err="1" smtClean="0"/>
              <a:t>.s_name</a:t>
            </a:r>
            <a:r>
              <a:rPr lang="en-GB" sz="2000" dirty="0" smtClean="0"/>
              <a:t> = </a:t>
            </a:r>
            <a:r>
              <a:rPr lang="en-GB" sz="2000" dirty="0" err="1" smtClean="0"/>
              <a:t>s_name</a:t>
            </a:r>
            <a:r>
              <a:rPr lang="en-GB" sz="2000" dirty="0" smtClean="0"/>
              <a:t>;  </a:t>
            </a:r>
          </a:p>
          <a:p>
            <a:pPr>
              <a:spcBef>
                <a:spcPts val="0"/>
              </a:spcBef>
              <a:buNone/>
            </a:pPr>
            <a:r>
              <a:rPr lang="en-GB" sz="2000" dirty="0" smtClean="0"/>
              <a:t>        </a:t>
            </a:r>
            <a:r>
              <a:rPr lang="en-GB" sz="2000" b="1" dirty="0" smtClean="0"/>
              <a:t>this</a:t>
            </a:r>
            <a:r>
              <a:rPr lang="en-GB" sz="2000" dirty="0" smtClean="0"/>
              <a:t>.lib = lib;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Student() {  </a:t>
            </a:r>
          </a:p>
          <a:p>
            <a:pPr>
              <a:spcBef>
                <a:spcPts val="0"/>
              </a:spcBef>
              <a:buNone/>
            </a:pPr>
            <a:r>
              <a:rPr lang="en-GB" sz="2000" dirty="0" smtClean="0"/>
              <a:t>        </a:t>
            </a:r>
            <a:r>
              <a:rPr lang="en-GB" sz="2000" b="1" dirty="0" smtClean="0"/>
              <a:t>super</a:t>
            </a:r>
            <a:r>
              <a:rPr lang="en-GB" sz="2000" dirty="0" smtClean="0"/>
              <a:t>();  </a:t>
            </a:r>
          </a:p>
          <a:p>
            <a:pPr>
              <a:spcBef>
                <a:spcPts val="0"/>
              </a:spcBef>
              <a:buNone/>
            </a:pPr>
            <a:r>
              <a:rPr lang="en-GB" sz="2000" dirty="0" smtClean="0"/>
              <a:t>        // TODO Auto-generated constructor stub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List </a:t>
            </a:r>
            <a:r>
              <a:rPr lang="en-GB" sz="2000" dirty="0" err="1" smtClean="0"/>
              <a:t>getLib</a:t>
            </a:r>
            <a:r>
              <a:rPr lang="en-GB" sz="2000" dirty="0" smtClean="0"/>
              <a:t>() {  </a:t>
            </a:r>
          </a:p>
          <a:p>
            <a:pPr>
              <a:spcBef>
                <a:spcPts val="0"/>
              </a:spcBef>
              <a:buNone/>
            </a:pPr>
            <a:r>
              <a:rPr lang="en-GB" sz="2000" dirty="0" smtClean="0"/>
              <a:t>        </a:t>
            </a:r>
            <a:r>
              <a:rPr lang="en-GB" sz="2000" b="1" dirty="0" smtClean="0"/>
              <a:t>return</a:t>
            </a:r>
            <a:r>
              <a:rPr lang="en-GB" sz="2000" dirty="0" smtClean="0"/>
              <a:t> lib;  </a:t>
            </a:r>
          </a:p>
          <a:p>
            <a:pPr>
              <a:spcBef>
                <a:spcPts val="0"/>
              </a:spcBef>
              <a:buNone/>
            </a:pPr>
            <a:r>
              <a:rPr lang="en-GB" sz="2000" dirty="0" smtClean="0"/>
              <a:t>    }  </a:t>
            </a:r>
          </a:p>
          <a:p>
            <a:pPr>
              <a:spcBef>
                <a:spcPts val="0"/>
              </a:spcBef>
              <a:buNone/>
            </a:pPr>
            <a:r>
              <a:rPr lang="en-GB" sz="2000" dirty="0" smtClean="0"/>
              <a:t>    </a:t>
            </a:r>
            <a:r>
              <a:rPr lang="en-GB" sz="2000" b="1" dirty="0" smtClean="0"/>
              <a:t>public</a:t>
            </a:r>
            <a:r>
              <a:rPr lang="en-GB" sz="2000" dirty="0" smtClean="0"/>
              <a:t> </a:t>
            </a:r>
            <a:r>
              <a:rPr lang="en-GB" sz="2000" b="1" dirty="0" smtClean="0"/>
              <a:t>void</a:t>
            </a:r>
            <a:r>
              <a:rPr lang="en-GB" sz="2000" dirty="0" smtClean="0"/>
              <a:t> </a:t>
            </a:r>
            <a:r>
              <a:rPr lang="en-GB" sz="2000" dirty="0" err="1" smtClean="0"/>
              <a:t>ListLib</a:t>
            </a:r>
            <a:r>
              <a:rPr lang="en-GB" sz="2000" dirty="0" smtClean="0"/>
              <a:t>(List lib) {  </a:t>
            </a:r>
          </a:p>
          <a:p>
            <a:pPr>
              <a:spcBef>
                <a:spcPts val="0"/>
              </a:spcBef>
              <a:buNone/>
            </a:pPr>
            <a:r>
              <a:rPr lang="en-GB" sz="2000" dirty="0" smtClean="0"/>
              <a:t>        </a:t>
            </a:r>
            <a:r>
              <a:rPr lang="en-GB" sz="2000" b="1" dirty="0" smtClean="0"/>
              <a:t>this</a:t>
            </a:r>
            <a:r>
              <a:rPr lang="en-GB" sz="2000" dirty="0" smtClean="0"/>
              <a:t>.lib = lib;  </a:t>
            </a:r>
          </a:p>
          <a:p>
            <a:pPr>
              <a:spcBef>
                <a:spcPts val="0"/>
              </a:spcBef>
              <a:buNone/>
            </a:pPr>
            <a:r>
              <a:rPr lang="en-GB" sz="2000" dirty="0" smtClean="0"/>
              <a:t>    }  </a:t>
            </a:r>
          </a:p>
          <a:p>
            <a:pPr>
              <a:spcBef>
                <a:spcPts val="0"/>
              </a:spcBef>
              <a:buNone/>
            </a:pPr>
            <a:r>
              <a:rPr lang="en-GB" sz="2000" dirty="0" smtClean="0"/>
              <a:t>    </a:t>
            </a:r>
            <a:r>
              <a:rPr lang="en-GB" sz="2000" b="1" dirty="0" smtClean="0"/>
              <a:t>public</a:t>
            </a:r>
            <a:r>
              <a:rPr lang="en-GB" sz="2000" dirty="0" smtClean="0"/>
              <a:t> </a:t>
            </a:r>
            <a:r>
              <a:rPr lang="en-GB" sz="2000" b="1" dirty="0" err="1" smtClean="0"/>
              <a:t>int</a:t>
            </a:r>
            <a:r>
              <a:rPr lang="en-GB" sz="2000" dirty="0" smtClean="0"/>
              <a:t> </a:t>
            </a:r>
            <a:r>
              <a:rPr lang="en-GB" sz="2000" dirty="0" err="1" smtClean="0"/>
              <a:t>getS_id</a:t>
            </a:r>
            <a:r>
              <a:rPr lang="en-GB" sz="2000" dirty="0" smtClean="0"/>
              <a:t>() {  </a:t>
            </a:r>
          </a:p>
          <a:p>
            <a:pPr>
              <a:spcBef>
                <a:spcPts val="0"/>
              </a:spcBef>
              <a:buNone/>
            </a:pPr>
            <a:r>
              <a:rPr lang="en-GB" sz="2000" dirty="0" smtClean="0"/>
              <a:t>        </a:t>
            </a:r>
            <a:r>
              <a:rPr lang="en-GB" sz="2000" b="1" dirty="0" smtClean="0"/>
              <a:t>return</a:t>
            </a:r>
            <a:r>
              <a:rPr lang="en-GB" sz="2000" dirty="0" smtClean="0"/>
              <a:t> </a:t>
            </a:r>
            <a:r>
              <a:rPr lang="en-GB" sz="2000" dirty="0" err="1" smtClean="0"/>
              <a:t>s_id</a:t>
            </a:r>
            <a:r>
              <a:rPr lang="en-GB" sz="2000" dirty="0" smtClean="0"/>
              <a:t>;  </a:t>
            </a:r>
          </a:p>
          <a:p>
            <a:pPr>
              <a:spcBef>
                <a:spcPts val="0"/>
              </a:spcBef>
              <a:buNone/>
            </a:pPr>
            <a:r>
              <a:rPr lang="en-GB" sz="2000" dirty="0" smtClean="0"/>
              <a:t>    }  </a:t>
            </a:r>
          </a:p>
          <a:p>
            <a:pPr>
              <a:spcBef>
                <a:spcPts val="0"/>
              </a:spcBef>
              <a:buNone/>
            </a:pPr>
            <a:r>
              <a:rPr lang="en-GB" sz="2000" dirty="0" smtClean="0"/>
              <a:t>    </a:t>
            </a:r>
            <a:r>
              <a:rPr lang="en-GB" sz="2000" b="1" dirty="0" smtClean="0"/>
              <a:t>public</a:t>
            </a:r>
            <a:r>
              <a:rPr lang="en-GB" sz="2000" dirty="0" smtClean="0"/>
              <a:t> </a:t>
            </a:r>
            <a:r>
              <a:rPr lang="en-GB" sz="2000" b="1" dirty="0" smtClean="0"/>
              <a:t>void</a:t>
            </a:r>
            <a:r>
              <a:rPr lang="en-GB" sz="2000" dirty="0" smtClean="0"/>
              <a:t> </a:t>
            </a:r>
            <a:r>
              <a:rPr lang="en-GB" sz="2000" dirty="0" err="1" smtClean="0"/>
              <a:t>ListS_id</a:t>
            </a:r>
            <a:r>
              <a:rPr lang="en-GB" sz="2000" dirty="0" smtClean="0"/>
              <a:t>(</a:t>
            </a:r>
            <a:r>
              <a:rPr lang="en-GB" sz="2000" b="1" dirty="0" err="1" smtClean="0"/>
              <a:t>int</a:t>
            </a:r>
            <a:r>
              <a:rPr lang="en-GB" sz="2000" dirty="0" smtClean="0"/>
              <a:t> </a:t>
            </a:r>
            <a:r>
              <a:rPr lang="en-GB" sz="2000" dirty="0" err="1" smtClean="0"/>
              <a:t>s_id</a:t>
            </a:r>
            <a:r>
              <a:rPr lang="en-GB" sz="2000" dirty="0" smtClean="0"/>
              <a:t>) {  </a:t>
            </a:r>
          </a:p>
          <a:p>
            <a:pPr>
              <a:spcBef>
                <a:spcPts val="0"/>
              </a:spcBef>
              <a:buNone/>
            </a:pPr>
            <a:r>
              <a:rPr lang="en-GB" sz="2000" dirty="0" smtClean="0"/>
              <a:t>        </a:t>
            </a:r>
            <a:r>
              <a:rPr lang="en-GB" sz="2000" b="1" dirty="0" err="1" smtClean="0"/>
              <a:t>this</a:t>
            </a:r>
            <a:r>
              <a:rPr lang="en-GB" sz="2000" dirty="0" err="1" smtClean="0"/>
              <a:t>.s_id</a:t>
            </a:r>
            <a:r>
              <a:rPr lang="en-GB" sz="2000" dirty="0" smtClean="0"/>
              <a:t> = </a:t>
            </a:r>
            <a:r>
              <a:rPr lang="en-GB" sz="2000" dirty="0" err="1" smtClean="0"/>
              <a:t>s_id</a:t>
            </a:r>
            <a:r>
              <a:rPr lang="en-GB" sz="2000" dirty="0" smtClean="0"/>
              <a:t>;  </a:t>
            </a:r>
          </a:p>
          <a:p>
            <a:pPr>
              <a:spcBef>
                <a:spcPts val="0"/>
              </a:spcBef>
              <a:buNone/>
            </a:pPr>
            <a:r>
              <a:rPr lang="en-GB" sz="2000" dirty="0" smtClean="0"/>
              <a:t>    }  </a:t>
            </a:r>
          </a:p>
          <a:p>
            <a:pPr>
              <a:spcBef>
                <a:spcPts val="0"/>
              </a:spcBef>
              <a:buNone/>
            </a:pPr>
            <a:r>
              <a:rPr lang="en-GB" sz="2000" dirty="0" smtClean="0"/>
              <a:t>    </a:t>
            </a:r>
            <a:r>
              <a:rPr lang="en-GB" sz="2000" b="1" dirty="0" smtClean="0"/>
              <a:t>public</a:t>
            </a:r>
            <a:r>
              <a:rPr lang="en-GB" sz="2000" dirty="0" smtClean="0"/>
              <a:t> String </a:t>
            </a:r>
            <a:r>
              <a:rPr lang="en-GB" sz="2000" dirty="0" err="1" smtClean="0"/>
              <a:t>getS_name</a:t>
            </a:r>
            <a:r>
              <a:rPr lang="en-GB" sz="2000" dirty="0" smtClean="0"/>
              <a:t>() {  </a:t>
            </a:r>
          </a:p>
          <a:p>
            <a:pPr>
              <a:spcBef>
                <a:spcPts val="0"/>
              </a:spcBef>
              <a:buNone/>
            </a:pPr>
            <a:r>
              <a:rPr lang="en-GB" sz="2000" dirty="0" smtClean="0"/>
              <a:t>        </a:t>
            </a:r>
            <a:r>
              <a:rPr lang="en-GB" sz="2000" b="1" dirty="0" smtClean="0"/>
              <a:t>return</a:t>
            </a:r>
            <a:r>
              <a:rPr lang="en-GB" sz="2000" dirty="0" smtClean="0"/>
              <a:t> </a:t>
            </a:r>
            <a:r>
              <a:rPr lang="en-GB" sz="2000" dirty="0" err="1" smtClean="0"/>
              <a:t>s_name</a:t>
            </a:r>
            <a:r>
              <a:rPr lang="en-GB" sz="2000" dirty="0" smtClean="0"/>
              <a:t>;  </a:t>
            </a:r>
          </a:p>
          <a:p>
            <a:pPr>
              <a:spcBef>
                <a:spcPts val="0"/>
              </a:spcBef>
              <a:buNone/>
            </a:pPr>
            <a:r>
              <a:rPr lang="en-GB" sz="2000" dirty="0" smtClean="0"/>
              <a:t>    }  </a:t>
            </a:r>
          </a:p>
          <a:p>
            <a:pPr>
              <a:spcBef>
                <a:spcPts val="0"/>
              </a:spcBef>
              <a:buNone/>
            </a:pPr>
            <a:r>
              <a:rPr lang="en-GB" sz="2000" dirty="0" smtClean="0"/>
              <a:t>    </a:t>
            </a:r>
            <a:r>
              <a:rPr lang="en-GB" sz="2000" b="1" dirty="0" smtClean="0"/>
              <a:t>public</a:t>
            </a:r>
            <a:r>
              <a:rPr lang="en-GB" sz="2000" dirty="0" smtClean="0"/>
              <a:t> </a:t>
            </a:r>
            <a:r>
              <a:rPr lang="en-GB" sz="2000" b="1" dirty="0" smtClean="0"/>
              <a:t>void</a:t>
            </a:r>
            <a:r>
              <a:rPr lang="en-GB" sz="2000" dirty="0" smtClean="0"/>
              <a:t> </a:t>
            </a:r>
            <a:r>
              <a:rPr lang="en-GB" sz="2000" dirty="0" err="1" smtClean="0"/>
              <a:t>ListS_name</a:t>
            </a:r>
            <a:r>
              <a:rPr lang="en-GB" sz="2000" dirty="0" smtClean="0"/>
              <a:t>(String </a:t>
            </a:r>
            <a:r>
              <a:rPr lang="en-GB" sz="2000" dirty="0" err="1" smtClean="0"/>
              <a:t>s_name</a:t>
            </a:r>
            <a:r>
              <a:rPr lang="en-GB" sz="2000" dirty="0" smtClean="0"/>
              <a:t>) {  </a:t>
            </a:r>
          </a:p>
          <a:p>
            <a:pPr>
              <a:spcBef>
                <a:spcPts val="0"/>
              </a:spcBef>
              <a:buNone/>
            </a:pPr>
            <a:r>
              <a:rPr lang="en-GB" sz="2000" dirty="0" smtClean="0"/>
              <a:t>        </a:t>
            </a:r>
            <a:r>
              <a:rPr lang="en-GB" sz="2000" b="1" dirty="0" err="1" smtClean="0"/>
              <a:t>this</a:t>
            </a:r>
            <a:r>
              <a:rPr lang="en-GB" sz="2000" dirty="0" err="1" smtClean="0"/>
              <a:t>.s_name</a:t>
            </a:r>
            <a:r>
              <a:rPr lang="en-GB" sz="2000" dirty="0" smtClean="0"/>
              <a:t> = </a:t>
            </a:r>
            <a:r>
              <a:rPr lang="en-GB" sz="2000" dirty="0" err="1" smtClean="0"/>
              <a:t>s_name</a:t>
            </a:r>
            <a:r>
              <a:rPr lang="en-GB" sz="2000" dirty="0" smtClean="0"/>
              <a:t>;  </a:t>
            </a:r>
          </a:p>
          <a:p>
            <a:pPr>
              <a:spcBef>
                <a:spcPts val="0"/>
              </a:spcBef>
              <a:buNone/>
            </a:pPr>
            <a:r>
              <a:rPr lang="en-GB" sz="2000" dirty="0" smtClean="0"/>
              <a:t>    }  </a:t>
            </a:r>
          </a:p>
          <a:p>
            <a:pPr>
              <a:spcBef>
                <a:spcPts val="0"/>
              </a:spcBef>
              <a:buNone/>
            </a:pPr>
            <a:r>
              <a:rPr lang="en-GB" sz="2000" dirty="0" smtClean="0"/>
              <a:t>    }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177</a:t>
            </a:fld>
            <a:endParaRPr lang="en-US" alt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Library.java</a:t>
            </a:r>
            <a:endParaRPr lang="en-US" dirty="0"/>
          </a:p>
        </p:txBody>
      </p:sp>
      <p:sp>
        <p:nvSpPr>
          <p:cNvPr id="3" name="Content Placeholder 2"/>
          <p:cNvSpPr>
            <a:spLocks noGrp="1"/>
          </p:cNvSpPr>
          <p:nvPr>
            <p:ph idx="1"/>
          </p:nvPr>
        </p:nvSpPr>
        <p:spPr/>
        <p:txBody>
          <a:bodyPr/>
          <a:lstStyle/>
          <a:p>
            <a:r>
              <a:rPr lang="en-GB" dirty="0" smtClean="0"/>
              <a:t>Create another entity class Library.java under </a:t>
            </a:r>
            <a:r>
              <a:rPr lang="en-GB" dirty="0" err="1" smtClean="0"/>
              <a:t>com.javatpoint.mapping</a:t>
            </a:r>
            <a:r>
              <a:rPr lang="en-GB" dirty="0" smtClean="0"/>
              <a:t> package that contains book id (</a:t>
            </a:r>
            <a:r>
              <a:rPr lang="en-GB" dirty="0" err="1" smtClean="0"/>
              <a:t>b_id</a:t>
            </a:r>
            <a:r>
              <a:rPr lang="en-GB" dirty="0" smtClean="0"/>
              <a:t>), book name (</a:t>
            </a:r>
            <a:r>
              <a:rPr lang="en-GB" dirty="0" err="1" smtClean="0"/>
              <a:t>b_name</a:t>
            </a:r>
            <a:r>
              <a:rPr lang="en-GB" dirty="0" smtClean="0"/>
              <a:t>) with @</a:t>
            </a:r>
            <a:r>
              <a:rPr lang="en-GB" dirty="0" err="1" smtClean="0"/>
              <a:t>ManyToMany</a:t>
            </a:r>
            <a:r>
              <a:rPr lang="en-GB" dirty="0" smtClean="0"/>
              <a:t> annotation that contains Student class object of List type.</a:t>
            </a:r>
          </a:p>
          <a:p>
            <a:pPr>
              <a:spcBef>
                <a:spcPts val="0"/>
              </a:spcBef>
              <a:buNone/>
            </a:pPr>
            <a:r>
              <a:rPr lang="en-US" sz="2000" b="1" dirty="0" smtClean="0"/>
              <a:t>package</a:t>
            </a:r>
            <a:r>
              <a:rPr lang="en-US" sz="2000" dirty="0" smtClean="0"/>
              <a:t> </a:t>
            </a:r>
            <a:r>
              <a:rPr lang="en-US" sz="2000" dirty="0" err="1" smtClean="0"/>
              <a:t>com.javatpoint.mapping</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java.util.List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@Entity  </a:t>
            </a:r>
          </a:p>
          <a:p>
            <a:pPr>
              <a:spcBef>
                <a:spcPts val="0"/>
              </a:spcBef>
              <a:buNone/>
            </a:pPr>
            <a:r>
              <a:rPr lang="en-US" sz="2000" b="1" dirty="0" smtClean="0"/>
              <a:t>public</a:t>
            </a:r>
            <a:r>
              <a:rPr lang="en-US" sz="2000" dirty="0" smtClean="0"/>
              <a:t> </a:t>
            </a:r>
            <a:r>
              <a:rPr lang="en-US" sz="2000" b="1" dirty="0" smtClean="0"/>
              <a:t>class</a:t>
            </a:r>
            <a:r>
              <a:rPr lang="en-US" sz="2000" dirty="0" smtClean="0"/>
              <a:t> Library {  </a:t>
            </a:r>
          </a:p>
          <a:p>
            <a:pPr>
              <a:spcBef>
                <a:spcPts val="0"/>
              </a:spcBef>
              <a:buNone/>
            </a:pPr>
            <a:r>
              <a:rPr lang="en-US" sz="2000" dirty="0" smtClean="0"/>
              <a:t>    @Id  </a:t>
            </a:r>
          </a:p>
          <a:p>
            <a:pPr>
              <a:spcBef>
                <a:spcPts val="0"/>
              </a:spcBef>
              <a:buNone/>
            </a:pPr>
            <a:r>
              <a:rPr lang="en-US" sz="2000" dirty="0" smtClean="0"/>
              <a:t>    @</a:t>
            </a:r>
            <a:r>
              <a:rPr lang="en-US" sz="2000" dirty="0" err="1" smtClean="0"/>
              <a:t>GeneratedValue</a:t>
            </a:r>
            <a:r>
              <a:rPr lang="en-US" sz="2000" dirty="0" smtClean="0"/>
              <a:t>(strategy=</a:t>
            </a:r>
            <a:r>
              <a:rPr lang="en-US" sz="2000" dirty="0" err="1" smtClean="0"/>
              <a:t>GenerationType.AUTO</a:t>
            </a:r>
            <a:r>
              <a:rPr lang="en-US" sz="2000" dirty="0" smtClean="0"/>
              <a:t>)  </a:t>
            </a:r>
          </a:p>
          <a:p>
            <a:pPr>
              <a:spcBef>
                <a:spcPts val="0"/>
              </a:spcBef>
              <a:buNone/>
            </a:pPr>
            <a:r>
              <a:rPr lang="en-US" sz="2000" b="1" dirty="0" smtClean="0"/>
              <a:t>private</a:t>
            </a:r>
            <a:r>
              <a:rPr lang="en-US" sz="2000" dirty="0" smtClean="0"/>
              <a:t> </a:t>
            </a:r>
            <a:r>
              <a:rPr lang="en-US" sz="2000" b="1" dirty="0" err="1" smtClean="0"/>
              <a:t>int</a:t>
            </a:r>
            <a:r>
              <a:rPr lang="en-US" sz="2000" dirty="0" smtClean="0"/>
              <a:t> </a:t>
            </a:r>
            <a:r>
              <a:rPr lang="en-US" sz="2000" dirty="0" err="1" smtClean="0"/>
              <a:t>b_id</a:t>
            </a:r>
            <a:r>
              <a:rPr lang="en-US" sz="2000" dirty="0" smtClean="0"/>
              <a:t>;  </a:t>
            </a:r>
          </a:p>
          <a:p>
            <a:pPr>
              <a:spcBef>
                <a:spcPts val="0"/>
              </a:spcBef>
              <a:buNone/>
            </a:pPr>
            <a:r>
              <a:rPr lang="en-US" sz="2000" b="1" dirty="0" smtClean="0"/>
              <a:t>private</a:t>
            </a:r>
            <a:r>
              <a:rPr lang="en-US" sz="2000" dirty="0" smtClean="0"/>
              <a:t> String </a:t>
            </a:r>
            <a:r>
              <a:rPr lang="en-US" sz="2000" dirty="0" err="1" smtClean="0"/>
              <a:t>b_name</a:t>
            </a:r>
            <a:r>
              <a:rPr lang="en-US" sz="2000" dirty="0" smtClean="0"/>
              <a:t>;  </a:t>
            </a:r>
          </a:p>
          <a:p>
            <a:pPr>
              <a:spcBef>
                <a:spcPts val="0"/>
              </a:spcBef>
              <a:buNone/>
            </a:pPr>
            <a:r>
              <a:rPr lang="en-US" sz="2000" dirty="0" smtClean="0"/>
              <a:t>  </a:t>
            </a:r>
          </a:p>
          <a:p>
            <a:pPr>
              <a:spcBef>
                <a:spcPts val="0"/>
              </a:spcBef>
              <a:buNone/>
            </a:pPr>
            <a:r>
              <a:rPr lang="en-US" sz="2000" dirty="0" smtClean="0"/>
              <a:t>@</a:t>
            </a:r>
            <a:r>
              <a:rPr lang="en-US" sz="2000" dirty="0" err="1" smtClean="0"/>
              <a:t>ManyToMany</a:t>
            </a:r>
            <a:r>
              <a:rPr lang="en-US" sz="2000" dirty="0" smtClean="0"/>
              <a:t>(</a:t>
            </a:r>
            <a:r>
              <a:rPr lang="en-US" sz="2000" dirty="0" err="1" smtClean="0"/>
              <a:t>targetEntity</a:t>
            </a:r>
            <a:r>
              <a:rPr lang="en-US" sz="2000" dirty="0" smtClean="0"/>
              <a:t>=</a:t>
            </a:r>
            <a:r>
              <a:rPr lang="en-US" sz="2000" dirty="0" err="1" smtClean="0"/>
              <a:t>Student.</a:t>
            </a:r>
            <a:r>
              <a:rPr lang="en-US" sz="2000" b="1" dirty="0" err="1" smtClean="0"/>
              <a:t>class</a:t>
            </a:r>
            <a:r>
              <a:rPr lang="en-US" sz="2000" dirty="0" smtClean="0"/>
              <a:t>)  </a:t>
            </a:r>
          </a:p>
          <a:p>
            <a:pPr>
              <a:spcBef>
                <a:spcPts val="0"/>
              </a:spcBef>
              <a:buNone/>
            </a:pPr>
            <a:r>
              <a:rPr lang="en-US" sz="2000" b="1" dirty="0" smtClean="0"/>
              <a:t>private</a:t>
            </a:r>
            <a:r>
              <a:rPr lang="en-US" sz="2000" dirty="0" smtClean="0"/>
              <a:t> List stud;  </a:t>
            </a:r>
          </a:p>
          <a:p>
            <a:pPr>
              <a:spcBef>
                <a:spcPts val="0"/>
              </a:spcBef>
              <a:buNone/>
            </a:pPr>
            <a:r>
              <a:rPr lang="en-US" sz="2000" dirty="0" smtClean="0"/>
              <a:t>    </a:t>
            </a:r>
          </a:p>
          <a:p>
            <a:pPr>
              <a:spcBef>
                <a:spcPts val="0"/>
              </a:spcBef>
              <a:buNone/>
            </a:pPr>
            <a:r>
              <a:rPr lang="en-US" sz="2000" b="1" dirty="0" smtClean="0"/>
              <a:t>public</a:t>
            </a:r>
            <a:r>
              <a:rPr lang="en-US" sz="2000" dirty="0" smtClean="0"/>
              <a:t> Library(</a:t>
            </a:r>
            <a:r>
              <a:rPr lang="en-US" sz="2000" b="1" dirty="0" err="1" smtClean="0"/>
              <a:t>int</a:t>
            </a:r>
            <a:r>
              <a:rPr lang="en-US" sz="2000" dirty="0" smtClean="0"/>
              <a:t> </a:t>
            </a:r>
            <a:r>
              <a:rPr lang="en-US" sz="2000" dirty="0" err="1" smtClean="0"/>
              <a:t>b_id</a:t>
            </a:r>
            <a:r>
              <a:rPr lang="en-US" sz="2000" dirty="0" smtClean="0"/>
              <a:t>, String </a:t>
            </a:r>
            <a:r>
              <a:rPr lang="en-US" sz="2000" dirty="0" err="1" smtClean="0"/>
              <a:t>b_name</a:t>
            </a:r>
            <a:r>
              <a:rPr lang="en-US" sz="2000" dirty="0" smtClean="0"/>
              <a:t>, List stud)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err="1" smtClean="0"/>
              <a:t>this</a:t>
            </a:r>
            <a:r>
              <a:rPr lang="en-US" sz="2000" dirty="0" err="1" smtClean="0"/>
              <a:t>.b_id</a:t>
            </a:r>
            <a:r>
              <a:rPr lang="en-US" sz="2000" dirty="0" smtClean="0"/>
              <a:t> = </a:t>
            </a:r>
            <a:r>
              <a:rPr lang="en-US" sz="2000" dirty="0" err="1" smtClean="0"/>
              <a:t>b_id</a:t>
            </a:r>
            <a:r>
              <a:rPr lang="en-US" sz="2000" dirty="0" smtClean="0"/>
              <a:t>;  </a:t>
            </a:r>
          </a:p>
          <a:p>
            <a:pPr>
              <a:spcBef>
                <a:spcPts val="0"/>
              </a:spcBef>
              <a:buNone/>
            </a:pPr>
            <a:r>
              <a:rPr lang="en-US" sz="2000" dirty="0" smtClean="0"/>
              <a:t>    </a:t>
            </a:r>
            <a:r>
              <a:rPr lang="en-US" sz="2000" b="1" dirty="0" err="1" smtClean="0"/>
              <a:t>this</a:t>
            </a:r>
            <a:r>
              <a:rPr lang="en-US" sz="2000" dirty="0" err="1" smtClean="0"/>
              <a:t>.b_name</a:t>
            </a:r>
            <a:r>
              <a:rPr lang="en-US" sz="2000" dirty="0" smtClean="0"/>
              <a:t> = </a:t>
            </a:r>
            <a:r>
              <a:rPr lang="en-US" sz="2000" dirty="0" err="1" smtClean="0"/>
              <a:t>b_name</a:t>
            </a:r>
            <a:r>
              <a:rPr lang="en-US" sz="2000" dirty="0" smtClean="0"/>
              <a:t>;  </a:t>
            </a:r>
          </a:p>
          <a:p>
            <a:pPr>
              <a:spcBef>
                <a:spcPts val="0"/>
              </a:spcBef>
              <a:buNone/>
            </a:pPr>
            <a:r>
              <a:rPr lang="en-US" sz="2000" dirty="0" smtClean="0"/>
              <a:t>    </a:t>
            </a:r>
            <a:r>
              <a:rPr lang="en-US" sz="2000" b="1" dirty="0" err="1" smtClean="0"/>
              <a:t>this</a:t>
            </a:r>
            <a:r>
              <a:rPr lang="en-US" sz="2000" dirty="0" err="1" smtClean="0"/>
              <a:t>.stud</a:t>
            </a:r>
            <a:r>
              <a:rPr lang="en-US" sz="2000" dirty="0" smtClean="0"/>
              <a:t> = stud;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Library()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 TODO Auto-generated constructor stub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err="1" smtClean="0"/>
              <a:t>int</a:t>
            </a:r>
            <a:r>
              <a:rPr lang="en-US" sz="2000" dirty="0" smtClean="0"/>
              <a:t> </a:t>
            </a:r>
            <a:r>
              <a:rPr lang="en-US" sz="2000" dirty="0" err="1" smtClean="0"/>
              <a:t>getB_id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b_id</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ListB_id</a:t>
            </a:r>
            <a:r>
              <a:rPr lang="en-US" sz="2000" dirty="0" smtClean="0"/>
              <a:t>(</a:t>
            </a:r>
            <a:r>
              <a:rPr lang="en-US" sz="2000" b="1" dirty="0" err="1" smtClean="0"/>
              <a:t>int</a:t>
            </a:r>
            <a:r>
              <a:rPr lang="en-US" sz="2000" dirty="0" smtClean="0"/>
              <a:t> </a:t>
            </a:r>
            <a:r>
              <a:rPr lang="en-US" sz="2000" dirty="0" err="1" smtClean="0"/>
              <a:t>b_id</a:t>
            </a:r>
            <a:r>
              <a:rPr lang="en-US" sz="2000" dirty="0" smtClean="0"/>
              <a:t>) {  </a:t>
            </a:r>
          </a:p>
          <a:p>
            <a:pPr>
              <a:spcBef>
                <a:spcPts val="0"/>
              </a:spcBef>
              <a:buNone/>
            </a:pPr>
            <a:r>
              <a:rPr lang="en-US" sz="2000" dirty="0" smtClean="0"/>
              <a:t>    </a:t>
            </a:r>
            <a:r>
              <a:rPr lang="en-US" sz="2000" b="1" dirty="0" err="1" smtClean="0"/>
              <a:t>this</a:t>
            </a:r>
            <a:r>
              <a:rPr lang="en-US" sz="2000" dirty="0" err="1" smtClean="0"/>
              <a:t>.b_id</a:t>
            </a:r>
            <a:r>
              <a:rPr lang="en-US" sz="2000" dirty="0" smtClean="0"/>
              <a:t> = </a:t>
            </a:r>
            <a:r>
              <a:rPr lang="en-US" sz="2000" dirty="0" err="1" smtClean="0"/>
              <a:t>b_id</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String </a:t>
            </a:r>
            <a:r>
              <a:rPr lang="en-US" sz="2000" dirty="0" err="1" smtClean="0"/>
              <a:t>getB_name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b_name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ListB_name</a:t>
            </a:r>
            <a:r>
              <a:rPr lang="en-US" sz="2000" dirty="0" smtClean="0"/>
              <a:t>(String </a:t>
            </a:r>
            <a:r>
              <a:rPr lang="en-US" sz="2000" dirty="0" err="1" smtClean="0"/>
              <a:t>b_name</a:t>
            </a:r>
            <a:r>
              <a:rPr lang="en-US" sz="2000" dirty="0" smtClean="0"/>
              <a:t>) {  </a:t>
            </a:r>
          </a:p>
          <a:p>
            <a:pPr>
              <a:spcBef>
                <a:spcPts val="0"/>
              </a:spcBef>
              <a:buNone/>
            </a:pPr>
            <a:r>
              <a:rPr lang="en-US" sz="2000" dirty="0" smtClean="0"/>
              <a:t>    </a:t>
            </a:r>
            <a:r>
              <a:rPr lang="en-US" sz="2000" b="1" dirty="0" err="1" smtClean="0"/>
              <a:t>this</a:t>
            </a:r>
            <a:r>
              <a:rPr lang="en-US" sz="2000" dirty="0" err="1" smtClean="0"/>
              <a:t>.b_name</a:t>
            </a:r>
            <a:r>
              <a:rPr lang="en-US" sz="2000" dirty="0" smtClean="0"/>
              <a:t> = </a:t>
            </a:r>
            <a:r>
              <a:rPr lang="en-US" sz="2000" dirty="0" err="1" smtClean="0"/>
              <a:t>b_name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List </a:t>
            </a:r>
            <a:r>
              <a:rPr lang="en-US" sz="2000" dirty="0" err="1" smtClean="0"/>
              <a:t>getStud</a:t>
            </a:r>
            <a:r>
              <a:rPr lang="en-US" sz="2000" dirty="0" smtClean="0"/>
              <a:t>() {  </a:t>
            </a:r>
          </a:p>
          <a:p>
            <a:pPr>
              <a:spcBef>
                <a:spcPts val="0"/>
              </a:spcBef>
              <a:buNone/>
            </a:pPr>
            <a:r>
              <a:rPr lang="en-US" sz="2000" dirty="0" smtClean="0"/>
              <a:t>    </a:t>
            </a:r>
            <a:r>
              <a:rPr lang="en-US" sz="2000" b="1" dirty="0" smtClean="0"/>
              <a:t>return</a:t>
            </a:r>
            <a:r>
              <a:rPr lang="en-US" sz="2000" dirty="0" smtClean="0"/>
              <a:t> stud;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ListStud</a:t>
            </a:r>
            <a:r>
              <a:rPr lang="en-US" sz="2000" dirty="0" smtClean="0"/>
              <a:t>(List stud) {  </a:t>
            </a:r>
          </a:p>
          <a:p>
            <a:pPr>
              <a:spcBef>
                <a:spcPts val="0"/>
              </a:spcBef>
              <a:buNone/>
            </a:pPr>
            <a:r>
              <a:rPr lang="en-US" sz="2000" dirty="0" smtClean="0"/>
              <a:t>    </a:t>
            </a:r>
            <a:r>
              <a:rPr lang="en-US" sz="2000" b="1" dirty="0" err="1" smtClean="0"/>
              <a:t>this</a:t>
            </a:r>
            <a:r>
              <a:rPr lang="en-US" sz="2000" dirty="0" err="1" smtClean="0"/>
              <a:t>.stud</a:t>
            </a:r>
            <a:r>
              <a:rPr lang="en-US" sz="2000" dirty="0" smtClean="0"/>
              <a:t> = stud;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178</a:t>
            </a:fld>
            <a:endParaRPr lang="en-US" altLang="en-US"/>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Persistence.xml</a:t>
            </a:r>
            <a:endParaRPr lang="en-US" dirty="0"/>
          </a:p>
        </p:txBody>
      </p:sp>
      <p:sp>
        <p:nvSpPr>
          <p:cNvPr id="3" name="Content Placeholder 2"/>
          <p:cNvSpPr>
            <a:spLocks noGrp="1"/>
          </p:cNvSpPr>
          <p:nvPr>
            <p:ph idx="1"/>
          </p:nvPr>
        </p:nvSpPr>
        <p:spPr/>
        <p:txBody>
          <a:bodyPr/>
          <a:lstStyle/>
          <a:p>
            <a:r>
              <a:rPr lang="en-GB" dirty="0" smtClean="0"/>
              <a:t>Now, map the entity class and other databases </a:t>
            </a:r>
            <a:r>
              <a:rPr lang="en-GB" dirty="0" err="1" smtClean="0"/>
              <a:t>confiuguration</a:t>
            </a:r>
            <a:r>
              <a:rPr lang="en-GB" dirty="0" smtClean="0"/>
              <a:t> in Persistence.xml file.</a:t>
            </a:r>
          </a:p>
          <a:p>
            <a:pPr>
              <a:spcBef>
                <a:spcPts val="0"/>
              </a:spcBef>
              <a:buNone/>
            </a:pPr>
            <a:r>
              <a:rPr lang="en-US" sz="2000" dirty="0" smtClean="0"/>
              <a:t>&lt;persistence&gt;  </a:t>
            </a:r>
          </a:p>
          <a:p>
            <a:pPr>
              <a:spcBef>
                <a:spcPts val="0"/>
              </a:spcBef>
              <a:buNone/>
            </a:pPr>
            <a:r>
              <a:rPr lang="en-US" sz="2000" dirty="0" smtClean="0"/>
              <a:t>  </a:t>
            </a:r>
          </a:p>
          <a:p>
            <a:pPr>
              <a:spcBef>
                <a:spcPts val="0"/>
              </a:spcBef>
              <a:buNone/>
            </a:pPr>
            <a:r>
              <a:rPr lang="en-US" sz="2000" dirty="0" smtClean="0"/>
              <a:t>&lt;persistence-unit name="</a:t>
            </a:r>
            <a:r>
              <a:rPr lang="en-US" sz="2000" dirty="0" err="1" smtClean="0"/>
              <a:t>books_issued</a:t>
            </a:r>
            <a:r>
              <a:rPr lang="en-US" sz="2000" dirty="0" smtClean="0"/>
              <a:t>"&gt;  </a:t>
            </a:r>
          </a:p>
          <a:p>
            <a:pPr>
              <a:spcBef>
                <a:spcPts val="0"/>
              </a:spcBef>
              <a:buNone/>
            </a:pPr>
            <a:r>
              <a:rPr lang="en-US" sz="2000" dirty="0" smtClean="0"/>
              <a: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com.javatpoint.mapping.Student</a:t>
            </a:r>
            <a:r>
              <a:rPr lang="en-US" sz="2000" dirty="0" smtClean="0"/>
              <a:t>&lt;/</a:t>
            </a:r>
            <a:r>
              <a:rPr lang="en-US" sz="2000" b="1" dirty="0" smtClean="0"/>
              <a:t>class</a:t>
            </a:r>
            <a:r>
              <a:rPr lang="en-US" sz="2000" dirty="0" smtClean="0"/>
              <a:t>&gt;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com.javatpoint.mapping.Library</a:t>
            </a:r>
            <a:r>
              <a:rPr lang="en-US" sz="2000" dirty="0" smtClean="0"/>
              <a:t>&lt;/</a:t>
            </a:r>
            <a:r>
              <a:rPr lang="en-US" sz="2000" b="1" dirty="0" smtClean="0"/>
              <a:t>class</a:t>
            </a:r>
            <a:r>
              <a:rPr lang="en-US" sz="2000" dirty="0" smtClean="0"/>
              <a:t>&gt;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&lt;properties&gt;  </a:t>
            </a:r>
          </a:p>
          <a:p>
            <a:pPr>
              <a:spcBef>
                <a:spcPts val="0"/>
              </a:spcBef>
              <a:buNone/>
            </a:pPr>
            <a:r>
              <a:rPr lang="en-US" sz="2000" dirty="0" smtClean="0"/>
              <a:t>      &lt;property name="</a:t>
            </a:r>
            <a:r>
              <a:rPr lang="en-US" sz="2000" dirty="0" err="1" smtClean="0"/>
              <a:t>javax.persistence.jdbc.driver</a:t>
            </a:r>
            <a:r>
              <a:rPr lang="en-US" sz="2000" dirty="0" smtClean="0"/>
              <a:t>" value="</a:t>
            </a:r>
            <a:r>
              <a:rPr lang="en-US" sz="2000" dirty="0" err="1" smtClean="0"/>
              <a:t>com.mysql.jdbc.Driver</a:t>
            </a:r>
            <a:r>
              <a:rPr lang="en-US" sz="2000" dirty="0" smtClean="0"/>
              <a:t>"/&gt;  </a:t>
            </a:r>
          </a:p>
          <a:p>
            <a:pPr>
              <a:spcBef>
                <a:spcPts val="0"/>
              </a:spcBef>
              <a:buNone/>
            </a:pPr>
            <a:r>
              <a:rPr lang="en-US" sz="2000" dirty="0" smtClean="0"/>
              <a:t>         &lt;property name="</a:t>
            </a:r>
            <a:r>
              <a:rPr lang="en-US" sz="2000" dirty="0" err="1" smtClean="0"/>
              <a:t>javax.persistence.jdbc.url</a:t>
            </a:r>
            <a:r>
              <a:rPr lang="en-US" sz="2000" dirty="0" smtClean="0"/>
              <a:t>" value="</a:t>
            </a:r>
            <a:r>
              <a:rPr lang="en-US" sz="2000" dirty="0" err="1" smtClean="0"/>
              <a:t>jdbc:mysql</a:t>
            </a:r>
            <a:r>
              <a:rPr lang="en-US" sz="2000" dirty="0" smtClean="0"/>
              <a:t>://localhost:3306/</a:t>
            </a:r>
            <a:r>
              <a:rPr lang="en-US" sz="2000" dirty="0" err="1" smtClean="0"/>
              <a:t>mapping_db</a:t>
            </a:r>
            <a:r>
              <a:rPr lang="en-US" sz="2000" dirty="0" smtClean="0"/>
              <a:t>"/&gt;  </a:t>
            </a:r>
          </a:p>
          <a:p>
            <a:pPr>
              <a:spcBef>
                <a:spcPts val="0"/>
              </a:spcBef>
              <a:buNone/>
            </a:pPr>
            <a:r>
              <a:rPr lang="en-US" sz="2000" dirty="0" smtClean="0"/>
              <a:t>         &lt;property name="</a:t>
            </a:r>
            <a:r>
              <a:rPr lang="en-US" sz="2000" dirty="0" err="1" smtClean="0"/>
              <a:t>javax.persistence.jdbc.user</a:t>
            </a:r>
            <a:r>
              <a:rPr lang="en-US" sz="2000" dirty="0" smtClean="0"/>
              <a:t>" value="root"/&gt;  </a:t>
            </a:r>
          </a:p>
          <a:p>
            <a:pPr>
              <a:spcBef>
                <a:spcPts val="0"/>
              </a:spcBef>
              <a:buNone/>
            </a:pPr>
            <a:r>
              <a:rPr lang="en-US" sz="2000" dirty="0" smtClean="0"/>
              <a:t>         &lt;property name="</a:t>
            </a:r>
            <a:r>
              <a:rPr lang="en-US" sz="2000" dirty="0" err="1" smtClean="0"/>
              <a:t>javax.persistence.jdbc.password</a:t>
            </a:r>
            <a:r>
              <a:rPr lang="en-US" sz="2000" dirty="0" smtClean="0"/>
              <a:t>" value=""/&gt;  </a:t>
            </a:r>
          </a:p>
          <a:p>
            <a:pPr>
              <a:spcBef>
                <a:spcPts val="0"/>
              </a:spcBef>
              <a:buNone/>
            </a:pPr>
            <a:r>
              <a:rPr lang="en-US" sz="2000" dirty="0" smtClean="0"/>
              <a:t>         &lt;property name="</a:t>
            </a:r>
            <a:r>
              <a:rPr lang="en-US" sz="2000" dirty="0" err="1" smtClean="0"/>
              <a:t>eclipselink.logging.level</a:t>
            </a:r>
            <a:r>
              <a:rPr lang="en-US" sz="2000" dirty="0" smtClean="0"/>
              <a:t>" value="SEVERE"/&gt;  </a:t>
            </a:r>
          </a:p>
          <a:p>
            <a:pPr>
              <a:spcBef>
                <a:spcPts val="0"/>
              </a:spcBef>
              <a:buNone/>
            </a:pPr>
            <a:r>
              <a:rPr lang="en-US" sz="2000" dirty="0" smtClean="0"/>
              <a:t>         &lt;property name="</a:t>
            </a:r>
            <a:r>
              <a:rPr lang="en-US" sz="2000" dirty="0" err="1" smtClean="0"/>
              <a:t>eclipselink.ddl</a:t>
            </a:r>
            <a:r>
              <a:rPr lang="en-US" sz="2000" dirty="0" smtClean="0"/>
              <a:t>-generation" value="create-or-extend-tables"/&gt;  </a:t>
            </a:r>
          </a:p>
          <a:p>
            <a:pPr>
              <a:spcBef>
                <a:spcPts val="0"/>
              </a:spcBef>
              <a:buNone/>
            </a:pPr>
            <a:r>
              <a:rPr lang="en-US" sz="2000" dirty="0" smtClean="0"/>
              <a:t>      &lt;/properties&gt;  </a:t>
            </a:r>
          </a:p>
          <a:p>
            <a:pPr>
              <a:spcBef>
                <a:spcPts val="0"/>
              </a:spcBef>
              <a:buNone/>
            </a:pPr>
            <a:r>
              <a:rPr lang="en-US" sz="2000" dirty="0" smtClean="0"/>
              <a:t>      </a:t>
            </a:r>
          </a:p>
          <a:p>
            <a:pPr>
              <a:spcBef>
                <a:spcPts val="0"/>
              </a:spcBef>
              <a:buNone/>
            </a:pPr>
            <a:r>
              <a:rPr lang="en-US" sz="2000" dirty="0" smtClean="0"/>
              <a:t>    &lt;/persistence-unit&gt;  </a:t>
            </a:r>
          </a:p>
          <a:p>
            <a:pPr>
              <a:spcBef>
                <a:spcPts val="0"/>
              </a:spcBef>
              <a:buNone/>
            </a:pPr>
            <a:r>
              <a:rPr lang="en-US" sz="2000" dirty="0" smtClean="0"/>
              <a:t>&lt;/persistence&gt;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179</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IN" dirty="0" smtClean="0"/>
              <a:t>Output</a:t>
            </a:r>
            <a:endParaRPr lang="en-US"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a:t>
            </a:fld>
            <a:endParaRPr lang="en-US" altLang="en-US"/>
          </a:p>
        </p:txBody>
      </p:sp>
      <p:pic>
        <p:nvPicPr>
          <p:cNvPr id="6" name="Content Placeholder 5" descr="steps to create first hibernate application"/>
          <p:cNvPicPr>
            <a:picLocks noGrp="1"/>
          </p:cNvPicPr>
          <p:nvPr>
            <p:ph idx="1"/>
          </p:nvPr>
        </p:nvPicPr>
        <p:blipFill>
          <a:blip r:embed="rId2"/>
          <a:srcRect/>
          <a:stretch>
            <a:fillRect/>
          </a:stretch>
        </p:blipFill>
        <p:spPr bwMode="auto">
          <a:xfrm>
            <a:off x="2747962" y="1307306"/>
            <a:ext cx="6696075" cy="4419600"/>
          </a:xfrm>
          <a:prstGeom prst="rect">
            <a:avLst/>
          </a:prstGeom>
          <a:noFill/>
          <a:ln w="9525">
            <a:noFill/>
            <a:miter lim="800000"/>
            <a:headEnd/>
            <a:tailEnd/>
          </a:ln>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ManyToManyExample.java</a:t>
            </a:r>
            <a:endParaRPr lang="en-US" dirty="0"/>
          </a:p>
        </p:txBody>
      </p:sp>
      <p:sp>
        <p:nvSpPr>
          <p:cNvPr id="3" name="Content Placeholder 2"/>
          <p:cNvSpPr>
            <a:spLocks noGrp="1"/>
          </p:cNvSpPr>
          <p:nvPr>
            <p:ph idx="1"/>
          </p:nvPr>
        </p:nvSpPr>
        <p:spPr/>
        <p:txBody>
          <a:bodyPr/>
          <a:lstStyle/>
          <a:p>
            <a:r>
              <a:rPr lang="en-US" dirty="0" smtClean="0"/>
              <a:t>Create a persistence class </a:t>
            </a:r>
            <a:r>
              <a:rPr lang="en-US" dirty="0" err="1" smtClean="0"/>
              <a:t>ManyToOneExample</a:t>
            </a:r>
            <a:r>
              <a:rPr lang="en-US" dirty="0" smtClean="0"/>
              <a:t> under </a:t>
            </a:r>
            <a:r>
              <a:rPr lang="en-US" dirty="0" err="1" smtClean="0"/>
              <a:t>com.javatpoint.ManyToOne</a:t>
            </a:r>
            <a:r>
              <a:rPr lang="en-US" dirty="0" smtClean="0"/>
              <a:t> package to persist the entity object with data.</a:t>
            </a:r>
          </a:p>
          <a:p>
            <a:pPr>
              <a:spcBef>
                <a:spcPts val="0"/>
              </a:spcBef>
              <a:buNone/>
            </a:pPr>
            <a:r>
              <a:rPr lang="en-US" sz="2000" b="1" dirty="0" smtClean="0"/>
              <a:t>package</a:t>
            </a:r>
            <a:r>
              <a:rPr lang="en-US" sz="2000" dirty="0" smtClean="0"/>
              <a:t> </a:t>
            </a:r>
            <a:r>
              <a:rPr lang="en-US" sz="2000" dirty="0" err="1" smtClean="0"/>
              <a:t>com.javatpoint.mapping.ManyToMany</a:t>
            </a:r>
            <a:r>
              <a:rPr lang="en-US" sz="2000" dirty="0" smtClean="0"/>
              <a:t>;  </a:t>
            </a:r>
          </a:p>
          <a:p>
            <a:pPr>
              <a:spcBef>
                <a:spcPts val="0"/>
              </a:spcBef>
              <a:buNone/>
            </a:pPr>
            <a:r>
              <a:rPr lang="en-US" sz="2000" b="1" dirty="0" smtClean="0"/>
              <a:t>import</a:t>
            </a:r>
            <a:r>
              <a:rPr lang="en-US" sz="2000" dirty="0" smtClean="0"/>
              <a:t> </a:t>
            </a:r>
            <a:r>
              <a:rPr lang="en-US" sz="2000" dirty="0" err="1" smtClean="0"/>
              <a:t>java.util.ArrayList</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b="1" dirty="0" smtClean="0"/>
              <a:t>import</a:t>
            </a:r>
            <a:r>
              <a:rPr lang="en-US" sz="2000" dirty="0" smtClean="0"/>
              <a:t> </a:t>
            </a:r>
            <a:r>
              <a:rPr lang="en-US" sz="2000" dirty="0" err="1" smtClean="0"/>
              <a:t>com.javatpoint.mapping.Student</a:t>
            </a:r>
            <a:r>
              <a:rPr lang="en-US" sz="2000" dirty="0" smtClean="0"/>
              <a:t>;  </a:t>
            </a:r>
          </a:p>
          <a:p>
            <a:pPr>
              <a:spcBef>
                <a:spcPts val="0"/>
              </a:spcBef>
              <a:buNone/>
            </a:pPr>
            <a:r>
              <a:rPr lang="en-US" sz="2000" b="1" dirty="0" smtClean="0"/>
              <a:t>import</a:t>
            </a:r>
            <a:r>
              <a:rPr lang="en-US" sz="2000" dirty="0" smtClean="0"/>
              <a:t> </a:t>
            </a:r>
            <a:r>
              <a:rPr lang="en-US" sz="2000" dirty="0" err="1" smtClean="0"/>
              <a:t>com.javatpoint.mapping.Library</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ManyToManyExample</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a:t>
            </a:r>
            <a:r>
              <a:rPr lang="en-US" sz="2000" dirty="0" err="1" smtClean="0"/>
              <a:t>Persistence.createEntityManagerFactory</a:t>
            </a:r>
            <a:r>
              <a:rPr lang="en-US" sz="2000" dirty="0" smtClean="0"/>
              <a:t>("</a:t>
            </a:r>
            <a:r>
              <a:rPr lang="en-US" sz="2000" dirty="0" err="1" smtClean="0"/>
              <a:t>books_issued</a:t>
            </a:r>
            <a:r>
              <a:rPr lang="en-US" sz="2000" dirty="0" smtClean="0"/>
              <a:t>");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a:t>
            </a:r>
            <a:r>
              <a:rPr lang="en-US" sz="2000" dirty="0" err="1" smtClean="0"/>
              <a:t>emf.createEntityManager</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em.getTransaction</a:t>
            </a:r>
            <a:r>
              <a:rPr lang="en-US" sz="2000" dirty="0" smtClean="0"/>
              <a:t>().begin();  </a:t>
            </a:r>
          </a:p>
          <a:p>
            <a:pPr>
              <a:spcBef>
                <a:spcPts val="0"/>
              </a:spcBef>
              <a:buNone/>
            </a:pPr>
            <a:r>
              <a:rPr lang="en-US" sz="2000" dirty="0" smtClean="0"/>
              <a:t>          </a:t>
            </a:r>
          </a:p>
          <a:p>
            <a:pPr>
              <a:spcBef>
                <a:spcPts val="0"/>
              </a:spcBef>
              <a:buNone/>
            </a:pPr>
            <a:r>
              <a:rPr lang="en-US" sz="2000" dirty="0" smtClean="0"/>
              <a:t>        Student st1=</a:t>
            </a:r>
            <a:r>
              <a:rPr lang="en-US" sz="2000" b="1" dirty="0" smtClean="0"/>
              <a:t>new</a:t>
            </a:r>
            <a:r>
              <a:rPr lang="en-US" sz="2000" dirty="0" smtClean="0"/>
              <a:t> Student(1,"Vipul",</a:t>
            </a:r>
            <a:r>
              <a:rPr lang="en-US" sz="2000" b="1" dirty="0" smtClean="0"/>
              <a:t>null</a:t>
            </a:r>
            <a:r>
              <a:rPr lang="en-US" sz="2000" dirty="0" smtClean="0"/>
              <a:t>);  </a:t>
            </a:r>
          </a:p>
          <a:p>
            <a:pPr>
              <a:spcBef>
                <a:spcPts val="0"/>
              </a:spcBef>
              <a:buNone/>
            </a:pPr>
            <a:r>
              <a:rPr lang="en-US" sz="2000" dirty="0" smtClean="0"/>
              <a:t>        Student st2=</a:t>
            </a:r>
            <a:r>
              <a:rPr lang="en-US" sz="2000" b="1" dirty="0" smtClean="0"/>
              <a:t>new</a:t>
            </a:r>
            <a:r>
              <a:rPr lang="en-US" sz="2000" dirty="0" smtClean="0"/>
              <a:t> Student(2,"Vimal",</a:t>
            </a:r>
            <a:r>
              <a:rPr lang="en-US" sz="2000" b="1" dirty="0" smtClean="0"/>
              <a:t>null</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em.persist</a:t>
            </a:r>
            <a:r>
              <a:rPr lang="en-US" sz="2000" dirty="0" smtClean="0"/>
              <a:t>(st1);  </a:t>
            </a:r>
          </a:p>
          <a:p>
            <a:pPr>
              <a:spcBef>
                <a:spcPts val="0"/>
              </a:spcBef>
              <a:buNone/>
            </a:pPr>
            <a:r>
              <a:rPr lang="en-US" sz="2000" dirty="0" smtClean="0"/>
              <a:t>        </a:t>
            </a:r>
            <a:r>
              <a:rPr lang="en-US" sz="2000" dirty="0" err="1" smtClean="0"/>
              <a:t>em.persist</a:t>
            </a:r>
            <a:r>
              <a:rPr lang="en-US" sz="2000" dirty="0" smtClean="0"/>
              <a:t>(st2);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ArrayList</a:t>
            </a:r>
            <a:r>
              <a:rPr lang="en-US" sz="2000" dirty="0" smtClean="0"/>
              <a:t>&lt;Student&gt; al1=</a:t>
            </a:r>
            <a:r>
              <a:rPr lang="en-US" sz="2000" b="1" dirty="0" smtClean="0"/>
              <a:t>new</a:t>
            </a:r>
            <a:r>
              <a:rPr lang="en-US" sz="2000" dirty="0" smtClean="0"/>
              <a:t> </a:t>
            </a:r>
            <a:r>
              <a:rPr lang="en-US" sz="2000" dirty="0" err="1" smtClean="0"/>
              <a:t>ArrayList</a:t>
            </a:r>
            <a:r>
              <a:rPr lang="en-US" sz="2000" dirty="0" smtClean="0"/>
              <a:t>&lt;Student&gt;();  </a:t>
            </a:r>
          </a:p>
          <a:p>
            <a:pPr>
              <a:spcBef>
                <a:spcPts val="0"/>
              </a:spcBef>
              <a:buNone/>
            </a:pPr>
            <a:r>
              <a:rPr lang="en-US" sz="2000" dirty="0" smtClean="0"/>
              <a:t>    </a:t>
            </a:r>
            <a:r>
              <a:rPr lang="en-US" sz="2000" dirty="0" err="1" smtClean="0"/>
              <a:t>ArrayList</a:t>
            </a:r>
            <a:r>
              <a:rPr lang="en-US" sz="2000" dirty="0" smtClean="0"/>
              <a:t>&lt;Student&gt; al2=</a:t>
            </a:r>
            <a:r>
              <a:rPr lang="en-US" sz="2000" b="1" dirty="0" smtClean="0"/>
              <a:t>new</a:t>
            </a:r>
            <a:r>
              <a:rPr lang="en-US" sz="2000" dirty="0" smtClean="0"/>
              <a:t> </a:t>
            </a:r>
            <a:r>
              <a:rPr lang="en-US" sz="2000" dirty="0" err="1" smtClean="0"/>
              <a:t>ArrayList</a:t>
            </a:r>
            <a:r>
              <a:rPr lang="en-US" sz="2000" dirty="0" smtClean="0"/>
              <a:t>&lt;Student&gt;();  </a:t>
            </a:r>
          </a:p>
          <a:p>
            <a:pPr>
              <a:spcBef>
                <a:spcPts val="0"/>
              </a:spcBef>
              <a:buNone/>
            </a:pPr>
            <a:r>
              <a:rPr lang="en-US" sz="2000" dirty="0" smtClean="0"/>
              <a:t>          </a:t>
            </a:r>
          </a:p>
          <a:p>
            <a:pPr>
              <a:spcBef>
                <a:spcPts val="0"/>
              </a:spcBef>
              <a:buNone/>
            </a:pPr>
            <a:r>
              <a:rPr lang="en-US" sz="2000" dirty="0" smtClean="0"/>
              <a:t>        al1.add(st1);  </a:t>
            </a:r>
          </a:p>
          <a:p>
            <a:pPr>
              <a:spcBef>
                <a:spcPts val="0"/>
              </a:spcBef>
              <a:buNone/>
            </a:pPr>
            <a:r>
              <a:rPr lang="en-US" sz="2000" dirty="0" smtClean="0"/>
              <a:t>        al1.add(st2);  </a:t>
            </a:r>
          </a:p>
          <a:p>
            <a:pPr>
              <a:spcBef>
                <a:spcPts val="0"/>
              </a:spcBef>
              <a:buNone/>
            </a:pPr>
            <a:r>
              <a:rPr lang="en-US" sz="2000" dirty="0" smtClean="0"/>
              <a:t>          </a:t>
            </a:r>
          </a:p>
          <a:p>
            <a:pPr>
              <a:spcBef>
                <a:spcPts val="0"/>
              </a:spcBef>
              <a:buNone/>
            </a:pPr>
            <a:r>
              <a:rPr lang="en-US" sz="2000" dirty="0" smtClean="0"/>
              <a:t>        al2.add(st1);  </a:t>
            </a:r>
          </a:p>
          <a:p>
            <a:pPr>
              <a:spcBef>
                <a:spcPts val="0"/>
              </a:spcBef>
              <a:buNone/>
            </a:pPr>
            <a:r>
              <a:rPr lang="en-US" sz="2000" dirty="0" smtClean="0"/>
              <a:t>        al2.add(st2);  </a:t>
            </a:r>
          </a:p>
          <a:p>
            <a:pPr>
              <a:spcBef>
                <a:spcPts val="0"/>
              </a:spcBef>
              <a:buNone/>
            </a:pPr>
            <a:r>
              <a:rPr lang="en-US" sz="2000" dirty="0" smtClean="0"/>
              <a:t>          </a:t>
            </a:r>
          </a:p>
          <a:p>
            <a:pPr>
              <a:spcBef>
                <a:spcPts val="0"/>
              </a:spcBef>
              <a:buNone/>
            </a:pPr>
            <a:r>
              <a:rPr lang="en-US" sz="2000" dirty="0" smtClean="0"/>
              <a:t>        Library lib1=</a:t>
            </a:r>
            <a:r>
              <a:rPr lang="en-US" sz="2000" b="1" dirty="0" smtClean="0"/>
              <a:t>new</a:t>
            </a:r>
            <a:r>
              <a:rPr lang="en-US" sz="2000" dirty="0" smtClean="0"/>
              <a:t> Library(101,"Data Structure",al1);  </a:t>
            </a:r>
          </a:p>
          <a:p>
            <a:pPr>
              <a:spcBef>
                <a:spcPts val="0"/>
              </a:spcBef>
              <a:buNone/>
            </a:pPr>
            <a:r>
              <a:rPr lang="en-US" sz="2000" dirty="0" smtClean="0"/>
              <a:t>        Library lib2=</a:t>
            </a:r>
            <a:r>
              <a:rPr lang="en-US" sz="2000" b="1" dirty="0" smtClean="0"/>
              <a:t>new</a:t>
            </a:r>
            <a:r>
              <a:rPr lang="en-US" sz="2000" dirty="0" smtClean="0"/>
              <a:t> Library(102,"DBMS",al2);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em.persist</a:t>
            </a:r>
            <a:r>
              <a:rPr lang="en-US" sz="2000" dirty="0" smtClean="0"/>
              <a:t>(lib1);  </a:t>
            </a:r>
          </a:p>
          <a:p>
            <a:pPr>
              <a:spcBef>
                <a:spcPts val="0"/>
              </a:spcBef>
              <a:buNone/>
            </a:pPr>
            <a:r>
              <a:rPr lang="en-US" sz="2000" dirty="0" smtClean="0"/>
              <a:t>        </a:t>
            </a:r>
            <a:r>
              <a:rPr lang="en-US" sz="2000" dirty="0" err="1" smtClean="0"/>
              <a:t>em.persist</a:t>
            </a:r>
            <a:r>
              <a:rPr lang="en-US" sz="2000" dirty="0" smtClean="0"/>
              <a:t>(lib2);  </a:t>
            </a:r>
          </a:p>
          <a:p>
            <a:pPr>
              <a:spcBef>
                <a:spcPts val="0"/>
              </a:spcBef>
              <a:buNone/>
            </a:pPr>
            <a:r>
              <a:rPr lang="en-US" sz="2000" dirty="0" smtClean="0"/>
              <a:t>          </a:t>
            </a:r>
          </a:p>
          <a:p>
            <a:pPr>
              <a:spcBef>
                <a:spcPts val="0"/>
              </a:spcBef>
              <a:buNone/>
            </a:pPr>
            <a:r>
              <a:rPr lang="en-US" sz="2000" dirty="0" smtClean="0"/>
              <a:t>        </a:t>
            </a:r>
            <a:r>
              <a:rPr lang="en-US" sz="2000" dirty="0" err="1" smtClean="0"/>
              <a:t>em.getTransaction</a:t>
            </a:r>
            <a:r>
              <a:rPr lang="en-US" sz="2000" dirty="0" smtClean="0"/>
              <a:t>().commit();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180</a:t>
            </a:fld>
            <a:endParaRPr lang="en-US" alt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r>
              <a:rPr lang="en-GB" dirty="0" smtClean="0"/>
              <a:t>After the execution of the program, three tables are generated under </a:t>
            </a:r>
            <a:r>
              <a:rPr lang="en-GB" dirty="0" err="1" smtClean="0"/>
              <a:t>MySQL</a:t>
            </a:r>
            <a:r>
              <a:rPr lang="en-GB" dirty="0" smtClean="0"/>
              <a:t> workbench.</a:t>
            </a:r>
          </a:p>
          <a:p>
            <a:r>
              <a:rPr lang="en-GB" dirty="0" smtClean="0"/>
              <a:t>Student table - This table contains the student details. To fetch data, run </a:t>
            </a:r>
            <a:r>
              <a:rPr lang="en-GB" b="1" dirty="0" smtClean="0"/>
              <a:t>select * from student</a:t>
            </a:r>
            <a:r>
              <a:rPr lang="en-GB" dirty="0" smtClean="0"/>
              <a:t> query in </a:t>
            </a:r>
            <a:r>
              <a:rPr lang="en-GB" dirty="0" err="1" smtClean="0"/>
              <a:t>MySQL</a:t>
            </a:r>
            <a:r>
              <a:rPr lang="en-GB" dirty="0" smtClean="0"/>
              <a:t>.</a:t>
            </a:r>
          </a:p>
          <a:p>
            <a:r>
              <a:rPr lang="en-GB" dirty="0" smtClean="0"/>
              <a:t>Library table - This table contains the library details. To fetch data, run </a:t>
            </a:r>
            <a:r>
              <a:rPr lang="en-GB" b="1" dirty="0" smtClean="0"/>
              <a:t>select * from library</a:t>
            </a:r>
            <a:r>
              <a:rPr lang="en-GB" dirty="0" smtClean="0"/>
              <a:t> query in </a:t>
            </a:r>
            <a:r>
              <a:rPr lang="en-GB" dirty="0" err="1" smtClean="0"/>
              <a:t>MySQL</a:t>
            </a:r>
            <a:r>
              <a:rPr lang="en-GB" dirty="0" smtClean="0"/>
              <a:t>.</a:t>
            </a:r>
          </a:p>
          <a:p>
            <a:r>
              <a:rPr lang="en-GB" dirty="0" err="1" smtClean="0"/>
              <a:t>Library_student</a:t>
            </a:r>
            <a:r>
              <a:rPr lang="en-GB" dirty="0" smtClean="0"/>
              <a:t> - This table contains the library details. To fetch data, run </a:t>
            </a:r>
            <a:r>
              <a:rPr lang="en-GB" b="1" dirty="0" smtClean="0"/>
              <a:t>select * from </a:t>
            </a:r>
            <a:r>
              <a:rPr lang="en-GB" b="1" dirty="0" err="1" smtClean="0"/>
              <a:t>library_student</a:t>
            </a:r>
            <a:r>
              <a:rPr lang="en-GB" dirty="0" smtClean="0"/>
              <a:t> query in </a:t>
            </a:r>
            <a:r>
              <a:rPr lang="en-GB" dirty="0" err="1" smtClean="0"/>
              <a:t>MySQL</a:t>
            </a:r>
            <a:r>
              <a:rPr lang="en-GB" dirty="0" smtClean="0"/>
              <a:t>.</a:t>
            </a:r>
          </a:p>
          <a:p>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181</a:t>
            </a:fld>
            <a:endParaRPr lang="en-US" altLang="en-US"/>
          </a:p>
        </p:txBody>
      </p:sp>
      <p:pic>
        <p:nvPicPr>
          <p:cNvPr id="5" name="Picture 4" descr="JPA Many-To-Many Mapping"/>
          <p:cNvPicPr/>
          <p:nvPr/>
        </p:nvPicPr>
        <p:blipFill>
          <a:blip r:embed="rId2"/>
          <a:srcRect/>
          <a:stretch>
            <a:fillRect/>
          </a:stretch>
        </p:blipFill>
        <p:spPr bwMode="auto">
          <a:xfrm>
            <a:off x="7524760" y="3071810"/>
            <a:ext cx="1380490" cy="835025"/>
          </a:xfrm>
          <a:prstGeom prst="rect">
            <a:avLst/>
          </a:prstGeom>
          <a:noFill/>
          <a:ln w="9525">
            <a:noFill/>
            <a:miter lim="800000"/>
            <a:headEnd/>
            <a:tailEnd/>
          </a:ln>
        </p:spPr>
      </p:pic>
      <p:pic>
        <p:nvPicPr>
          <p:cNvPr id="6" name="Picture 5" descr="JPA Many-To-Many Mapping"/>
          <p:cNvPicPr/>
          <p:nvPr/>
        </p:nvPicPr>
        <p:blipFill>
          <a:blip r:embed="rId3"/>
          <a:srcRect/>
          <a:stretch>
            <a:fillRect/>
          </a:stretch>
        </p:blipFill>
        <p:spPr bwMode="auto">
          <a:xfrm>
            <a:off x="7739074" y="4071942"/>
            <a:ext cx="1591310" cy="879475"/>
          </a:xfrm>
          <a:prstGeom prst="rect">
            <a:avLst/>
          </a:prstGeom>
          <a:noFill/>
          <a:ln w="9525">
            <a:noFill/>
            <a:miter lim="800000"/>
            <a:headEnd/>
            <a:tailEnd/>
          </a:ln>
        </p:spPr>
      </p:pic>
      <p:pic>
        <p:nvPicPr>
          <p:cNvPr id="7" name="Picture 6" descr="JPA Many-To-Many Mapping"/>
          <p:cNvPicPr/>
          <p:nvPr/>
        </p:nvPicPr>
        <p:blipFill>
          <a:blip r:embed="rId4"/>
          <a:srcRect/>
          <a:stretch>
            <a:fillRect/>
          </a:stretch>
        </p:blipFill>
        <p:spPr bwMode="auto">
          <a:xfrm>
            <a:off x="5810248" y="5357826"/>
            <a:ext cx="2013585" cy="1336675"/>
          </a:xfrm>
          <a:prstGeom prst="rect">
            <a:avLst/>
          </a:prstGeom>
          <a:noFill/>
          <a:ln w="9525">
            <a:noFill/>
            <a:miter lim="800000"/>
            <a:headEnd/>
            <a:tailEnd/>
          </a:ln>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JPQL</a:t>
            </a:r>
            <a:r>
              <a:rPr lang="en-US" dirty="0" smtClean="0"/>
              <a:t>(Java Persistence Query Language</a:t>
            </a:r>
            <a:endParaRPr lang="en-US" dirty="0"/>
          </a:p>
        </p:txBody>
      </p:sp>
      <p:sp>
        <p:nvSpPr>
          <p:cNvPr id="3" name="Content Placeholder 2"/>
          <p:cNvSpPr>
            <a:spLocks noGrp="1"/>
          </p:cNvSpPr>
          <p:nvPr>
            <p:ph idx="1"/>
          </p:nvPr>
        </p:nvSpPr>
        <p:spPr/>
        <p:txBody>
          <a:bodyPr/>
          <a:lstStyle/>
          <a:p>
            <a:r>
              <a:rPr lang="en-GB" dirty="0" smtClean="0"/>
              <a:t>an object-oriented query language which is used to perform database operations on persistent entities. </a:t>
            </a:r>
          </a:p>
          <a:p>
            <a:r>
              <a:rPr lang="en-GB" dirty="0" smtClean="0"/>
              <a:t>Instead of database table, JPQL uses entity object model to operate the SQL queries. Here, the role of JPA is to transform JPQL into SQL. Thus, it provides an easy platform for developers to handle SQL tasks.</a:t>
            </a:r>
          </a:p>
          <a:p>
            <a:r>
              <a:rPr lang="en-GB" dirty="0" smtClean="0"/>
              <a:t>JPQL is an extension of Entity JavaBeans Query Language (EJBQL)</a:t>
            </a:r>
          </a:p>
          <a:p>
            <a:r>
              <a:rPr lang="en-GB" dirty="0" smtClean="0"/>
              <a:t>It can perform join operations.</a:t>
            </a:r>
          </a:p>
          <a:p>
            <a:r>
              <a:rPr lang="en-GB" dirty="0" smtClean="0"/>
              <a:t>It can update and delete data in a bulk.</a:t>
            </a:r>
          </a:p>
          <a:p>
            <a:r>
              <a:rPr lang="en-GB" dirty="0" smtClean="0"/>
              <a:t>It can perform aggregate function with sorting and grouping clauses.</a:t>
            </a:r>
          </a:p>
          <a:p>
            <a:r>
              <a:rPr lang="en-GB" dirty="0" smtClean="0"/>
              <a:t>Single and multiple value result types.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182</a:t>
            </a:fld>
            <a:endParaRPr lang="en-US" alt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JPQL Features</a:t>
            </a:r>
            <a:br>
              <a:rPr lang="en-US" dirty="0" smtClean="0"/>
            </a:br>
            <a:endParaRPr lang="en-US" dirty="0"/>
          </a:p>
        </p:txBody>
      </p:sp>
      <p:sp>
        <p:nvSpPr>
          <p:cNvPr id="3" name="Content Placeholder 2"/>
          <p:cNvSpPr>
            <a:spLocks noGrp="1"/>
          </p:cNvSpPr>
          <p:nvPr>
            <p:ph idx="1"/>
          </p:nvPr>
        </p:nvSpPr>
        <p:spPr/>
        <p:txBody>
          <a:bodyPr/>
          <a:lstStyle/>
          <a:p>
            <a:r>
              <a:rPr lang="en-GB" dirty="0" smtClean="0"/>
              <a:t>It is a platform-independent query language.</a:t>
            </a:r>
          </a:p>
          <a:p>
            <a:r>
              <a:rPr lang="en-GB" dirty="0" smtClean="0"/>
              <a:t>It is simple and robust.</a:t>
            </a:r>
          </a:p>
          <a:p>
            <a:r>
              <a:rPr lang="en-GB" dirty="0" smtClean="0"/>
              <a:t>It can be used with any type of database such as </a:t>
            </a:r>
            <a:r>
              <a:rPr lang="en-GB" dirty="0" err="1" smtClean="0"/>
              <a:t>MySQL</a:t>
            </a:r>
            <a:r>
              <a:rPr lang="en-GB" dirty="0" smtClean="0"/>
              <a:t>, Oracle.</a:t>
            </a:r>
          </a:p>
          <a:p>
            <a:r>
              <a:rPr lang="en-GB" dirty="0" smtClean="0"/>
              <a:t>JPQL queries can be declared statically into metadata or can also be dynamically built in code.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183</a:t>
            </a:fld>
            <a:endParaRPr lang="en-US" altLang="en-US"/>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Queries in JPQL</a:t>
            </a:r>
            <a:br>
              <a:rPr lang="en-US" dirty="0" smtClean="0"/>
            </a:br>
            <a:endParaRPr lang="en-US" dirty="0"/>
          </a:p>
        </p:txBody>
      </p:sp>
      <p:sp>
        <p:nvSpPr>
          <p:cNvPr id="3" name="Content Placeholder 2"/>
          <p:cNvSpPr>
            <a:spLocks noGrp="1"/>
          </p:cNvSpPr>
          <p:nvPr>
            <p:ph idx="1"/>
          </p:nvPr>
        </p:nvSpPr>
        <p:spPr/>
        <p:txBody>
          <a:bodyPr/>
          <a:lstStyle/>
          <a:p>
            <a:r>
              <a:rPr lang="en-GB" sz="2000" dirty="0" smtClean="0"/>
              <a:t>JPQL provides two methods that can be used to access database records. These methods are: -</a:t>
            </a:r>
          </a:p>
          <a:p>
            <a:r>
              <a:rPr lang="en-GB" sz="2000" dirty="0" smtClean="0"/>
              <a:t>Query </a:t>
            </a:r>
            <a:r>
              <a:rPr lang="en-GB" sz="2000" dirty="0" err="1" smtClean="0"/>
              <a:t>createQuery</a:t>
            </a:r>
            <a:r>
              <a:rPr lang="en-GB" sz="2000" dirty="0" smtClean="0"/>
              <a:t>(String name) - The </a:t>
            </a:r>
            <a:r>
              <a:rPr lang="en-GB" sz="2000" dirty="0" err="1" smtClean="0"/>
              <a:t>createQuery</a:t>
            </a:r>
            <a:r>
              <a:rPr lang="en-GB" sz="2000" dirty="0" smtClean="0"/>
              <a:t>() method of </a:t>
            </a:r>
            <a:r>
              <a:rPr lang="en-GB" sz="2000" dirty="0" err="1" smtClean="0"/>
              <a:t>EntityManager</a:t>
            </a:r>
            <a:r>
              <a:rPr lang="en-GB" sz="2000" dirty="0" smtClean="0"/>
              <a:t> interface is used to create an instance of Query interface for executing JPQL statement.</a:t>
            </a:r>
          </a:p>
          <a:p>
            <a:r>
              <a:rPr lang="en-GB" sz="2000" dirty="0" smtClean="0"/>
              <a:t>Query </a:t>
            </a:r>
            <a:r>
              <a:rPr lang="en-GB" sz="2000" dirty="0" err="1" smtClean="0"/>
              <a:t>query</a:t>
            </a:r>
            <a:r>
              <a:rPr lang="en-GB" sz="2000" dirty="0" smtClean="0"/>
              <a:t> = </a:t>
            </a:r>
            <a:r>
              <a:rPr lang="en-GB" sz="2000" dirty="0" err="1" smtClean="0"/>
              <a:t>em.createQuery</a:t>
            </a:r>
            <a:r>
              <a:rPr lang="en-GB" sz="2000" dirty="0" smtClean="0"/>
              <a:t>("Select </a:t>
            </a:r>
            <a:r>
              <a:rPr lang="en-GB" sz="2000" dirty="0" err="1" smtClean="0"/>
              <a:t>s.s_name</a:t>
            </a:r>
            <a:r>
              <a:rPr lang="en-GB" sz="2000" dirty="0" smtClean="0"/>
              <a:t> from </a:t>
            </a:r>
            <a:r>
              <a:rPr lang="en-GB" sz="2000" dirty="0" err="1" smtClean="0"/>
              <a:t>StudentEntity</a:t>
            </a:r>
            <a:r>
              <a:rPr lang="en-GB" sz="2000" dirty="0" smtClean="0"/>
              <a:t> s");  </a:t>
            </a:r>
          </a:p>
          <a:p>
            <a:r>
              <a:rPr lang="en-GB" sz="2000" dirty="0" smtClean="0"/>
              <a:t>This method creates dynamic queries that can be defined within business logic.</a:t>
            </a:r>
          </a:p>
          <a:p>
            <a:r>
              <a:rPr lang="en-GB" sz="2000" dirty="0" smtClean="0"/>
              <a:t>Query </a:t>
            </a:r>
            <a:r>
              <a:rPr lang="en-GB" sz="2000" dirty="0" err="1" smtClean="0"/>
              <a:t>createNamedQuery</a:t>
            </a:r>
            <a:r>
              <a:rPr lang="en-GB" sz="2000" dirty="0" smtClean="0"/>
              <a:t>(String name) - The </a:t>
            </a:r>
            <a:r>
              <a:rPr lang="en-GB" sz="2000" dirty="0" err="1" smtClean="0"/>
              <a:t>createNamedQuery</a:t>
            </a:r>
            <a:r>
              <a:rPr lang="en-GB" sz="2000" dirty="0" smtClean="0"/>
              <a:t>() method of </a:t>
            </a:r>
            <a:r>
              <a:rPr lang="en-GB" sz="2000" dirty="0" err="1" smtClean="0"/>
              <a:t>EntityManager</a:t>
            </a:r>
            <a:r>
              <a:rPr lang="en-GB" sz="2000" dirty="0" smtClean="0"/>
              <a:t> interface is used to create an instance of Query interface for executing named queries.</a:t>
            </a:r>
          </a:p>
          <a:p>
            <a:r>
              <a:rPr lang="en-GB" sz="2000" dirty="0" smtClean="0"/>
              <a:t>@</a:t>
            </a:r>
            <a:r>
              <a:rPr lang="en-GB" sz="2000" dirty="0" err="1" smtClean="0"/>
              <a:t>NamedQuery</a:t>
            </a:r>
            <a:r>
              <a:rPr lang="en-GB" sz="2000" dirty="0" smtClean="0"/>
              <a:t>(name = "find name" , query = "Select s from </a:t>
            </a:r>
            <a:r>
              <a:rPr lang="en-GB" sz="2000" dirty="0" err="1" smtClean="0"/>
              <a:t>StudentEntity</a:t>
            </a:r>
            <a:r>
              <a:rPr lang="en-GB" sz="2000" dirty="0" smtClean="0"/>
              <a:t> s")  </a:t>
            </a:r>
          </a:p>
          <a:p>
            <a:r>
              <a:rPr lang="en-GB" sz="2000" dirty="0" smtClean="0"/>
              <a:t>This method is used to create static queries that can be defined in entity class.</a:t>
            </a:r>
          </a:p>
          <a:p>
            <a:r>
              <a:rPr lang="en-GB" sz="2000" dirty="0" smtClean="0"/>
              <a:t>Now, we can control the execution of query by the following Query interface methods: -</a:t>
            </a:r>
          </a:p>
          <a:p>
            <a:r>
              <a:rPr lang="en-GB" sz="2000" dirty="0" err="1" smtClean="0"/>
              <a:t>int</a:t>
            </a:r>
            <a:r>
              <a:rPr lang="en-GB" sz="2000" dirty="0" smtClean="0"/>
              <a:t> </a:t>
            </a:r>
            <a:r>
              <a:rPr lang="en-GB" sz="2000" dirty="0" err="1" smtClean="0"/>
              <a:t>executeUpdate</a:t>
            </a:r>
            <a:r>
              <a:rPr lang="en-GB" sz="2000" dirty="0" smtClean="0"/>
              <a:t>() - This method executes the update and delete operation.</a:t>
            </a:r>
          </a:p>
          <a:p>
            <a:r>
              <a:rPr lang="en-GB" sz="2000" dirty="0" err="1" smtClean="0"/>
              <a:t>int</a:t>
            </a:r>
            <a:r>
              <a:rPr lang="en-GB" sz="2000" dirty="0" smtClean="0"/>
              <a:t> </a:t>
            </a:r>
            <a:r>
              <a:rPr lang="en-GB" sz="2000" dirty="0" err="1" smtClean="0"/>
              <a:t>getFirstResult</a:t>
            </a:r>
            <a:r>
              <a:rPr lang="en-GB" sz="2000" dirty="0" smtClean="0"/>
              <a:t>() - This method returns the first positioned result the query object was set to retrieve.</a:t>
            </a:r>
          </a:p>
          <a:p>
            <a:r>
              <a:rPr lang="en-GB" sz="2000" dirty="0" err="1" smtClean="0"/>
              <a:t>int</a:t>
            </a:r>
            <a:r>
              <a:rPr lang="en-GB" sz="2000" dirty="0" smtClean="0"/>
              <a:t> </a:t>
            </a:r>
            <a:r>
              <a:rPr lang="en-GB" sz="2000" dirty="0" err="1" smtClean="0"/>
              <a:t>getMaxResults</a:t>
            </a:r>
            <a:r>
              <a:rPr lang="en-GB" sz="2000" dirty="0" smtClean="0"/>
              <a:t>() - This method returns the maximum number of results the query object was set to retrieve.</a:t>
            </a:r>
          </a:p>
          <a:p>
            <a:r>
              <a:rPr lang="en-GB" sz="2000" dirty="0" err="1" smtClean="0"/>
              <a:t>java.util.List</a:t>
            </a:r>
            <a:r>
              <a:rPr lang="en-GB" sz="2000" dirty="0" smtClean="0"/>
              <a:t> </a:t>
            </a:r>
            <a:r>
              <a:rPr lang="en-GB" sz="2000" dirty="0" err="1" smtClean="0"/>
              <a:t>getResultList</a:t>
            </a:r>
            <a:r>
              <a:rPr lang="en-GB" sz="2000" dirty="0" smtClean="0"/>
              <a:t>() - This method returns the list of results as an </a:t>
            </a:r>
            <a:r>
              <a:rPr lang="en-GB" sz="2000" dirty="0" err="1" smtClean="0"/>
              <a:t>untyped</a:t>
            </a:r>
            <a:r>
              <a:rPr lang="en-GB" sz="2000" dirty="0" smtClean="0"/>
              <a:t> list.</a:t>
            </a:r>
          </a:p>
          <a:p>
            <a:r>
              <a:rPr lang="en-GB" sz="2000" dirty="0" smtClean="0"/>
              <a:t>Query </a:t>
            </a:r>
            <a:r>
              <a:rPr lang="en-GB" sz="2000" dirty="0" err="1" smtClean="0"/>
              <a:t>setFirstResult</a:t>
            </a:r>
            <a:r>
              <a:rPr lang="en-GB" sz="2000" dirty="0" smtClean="0"/>
              <a:t>(</a:t>
            </a:r>
            <a:r>
              <a:rPr lang="en-GB" sz="2000" dirty="0" err="1" smtClean="0"/>
              <a:t>int</a:t>
            </a:r>
            <a:r>
              <a:rPr lang="en-GB" sz="2000" dirty="0" smtClean="0"/>
              <a:t> </a:t>
            </a:r>
            <a:r>
              <a:rPr lang="en-GB" sz="2000" dirty="0" err="1" smtClean="0"/>
              <a:t>startPosition</a:t>
            </a:r>
            <a:r>
              <a:rPr lang="en-GB" sz="2000" dirty="0" smtClean="0"/>
              <a:t>) - This method assigns the position of first result to retrieve.</a:t>
            </a:r>
          </a:p>
          <a:p>
            <a:r>
              <a:rPr lang="en-GB" sz="2000" dirty="0" smtClean="0"/>
              <a:t>Query </a:t>
            </a:r>
            <a:r>
              <a:rPr lang="en-GB" sz="2000" dirty="0" err="1" smtClean="0"/>
              <a:t>setMaxResults</a:t>
            </a:r>
            <a:r>
              <a:rPr lang="en-GB" sz="2000" dirty="0" smtClean="0"/>
              <a:t>(</a:t>
            </a:r>
            <a:r>
              <a:rPr lang="en-GB" sz="2000" dirty="0" err="1" smtClean="0"/>
              <a:t>int</a:t>
            </a:r>
            <a:r>
              <a:rPr lang="en-GB" sz="2000" dirty="0" smtClean="0"/>
              <a:t> </a:t>
            </a:r>
            <a:r>
              <a:rPr lang="en-GB" sz="2000" dirty="0" err="1" smtClean="0"/>
              <a:t>maxResult</a:t>
            </a:r>
            <a:r>
              <a:rPr lang="en-GB" sz="2000" dirty="0" smtClean="0"/>
              <a:t>) - This method assigns the maximum numbers of result to retrieve.</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184</a:t>
            </a:fld>
            <a:endParaRPr lang="en-US" alt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JPQL Basic Operations</a:t>
            </a:r>
            <a:br>
              <a:rPr lang="en-US" dirty="0" smtClean="0"/>
            </a:br>
            <a:endParaRPr lang="en-US" dirty="0"/>
          </a:p>
        </p:txBody>
      </p:sp>
      <p:sp>
        <p:nvSpPr>
          <p:cNvPr id="3" name="Content Placeholder 2"/>
          <p:cNvSpPr>
            <a:spLocks noGrp="1"/>
          </p:cNvSpPr>
          <p:nvPr>
            <p:ph idx="1"/>
          </p:nvPr>
        </p:nvSpPr>
        <p:spPr/>
        <p:txBody>
          <a:bodyPr/>
          <a:lstStyle/>
          <a:p>
            <a:r>
              <a:rPr lang="en-GB" dirty="0" smtClean="0"/>
              <a:t>JPQL allows us to create both static as well as dynamic queries. Now, we will perform some basic JPQL operations using both type of queries on the below table.</a:t>
            </a:r>
          </a:p>
          <a:p>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185</a:t>
            </a:fld>
            <a:endParaRPr lang="en-US" altLang="en-US"/>
          </a:p>
        </p:txBody>
      </p:sp>
      <p:pic>
        <p:nvPicPr>
          <p:cNvPr id="5" name="Picture 4" descr="JPA JPQL Basic Operations"/>
          <p:cNvPicPr/>
          <p:nvPr/>
        </p:nvPicPr>
        <p:blipFill>
          <a:blip r:embed="rId2"/>
          <a:srcRect/>
          <a:stretch>
            <a:fillRect/>
          </a:stretch>
        </p:blipFill>
        <p:spPr bwMode="auto">
          <a:xfrm>
            <a:off x="3238480" y="3214686"/>
            <a:ext cx="1714500" cy="1459230"/>
          </a:xfrm>
          <a:prstGeom prst="rect">
            <a:avLst/>
          </a:prstGeom>
          <a:noFill/>
          <a:ln w="9525">
            <a:noFill/>
            <a:miter lim="800000"/>
            <a:headEnd/>
            <a:tailEnd/>
          </a:ln>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JPQL Dynamic Query Example</a:t>
            </a:r>
            <a:br>
              <a:rPr lang="en-US" dirty="0" smtClean="0"/>
            </a:br>
            <a:endParaRPr lang="en-US" dirty="0"/>
          </a:p>
        </p:txBody>
      </p:sp>
      <p:sp>
        <p:nvSpPr>
          <p:cNvPr id="3" name="Content Placeholder 2"/>
          <p:cNvSpPr>
            <a:spLocks noGrp="1"/>
          </p:cNvSpPr>
          <p:nvPr>
            <p:ph idx="1"/>
          </p:nvPr>
        </p:nvSpPr>
        <p:spPr/>
        <p:txBody>
          <a:bodyPr/>
          <a:lstStyle/>
          <a:p>
            <a:r>
              <a:rPr lang="en-GB" dirty="0" smtClean="0"/>
              <a:t>In this example, we will fetch single column from database by using </a:t>
            </a:r>
            <a:r>
              <a:rPr lang="en-GB" b="1" dirty="0" err="1" smtClean="0"/>
              <a:t>createQuery</a:t>
            </a:r>
            <a:r>
              <a:rPr lang="en-GB" b="1" dirty="0" smtClean="0"/>
              <a:t>()</a:t>
            </a:r>
            <a:r>
              <a:rPr lang="en-GB" dirty="0" smtClean="0"/>
              <a:t> method .</a:t>
            </a:r>
          </a:p>
          <a:p>
            <a:r>
              <a:rPr lang="en-US" b="1" dirty="0" smtClean="0"/>
              <a:t>StudentEntity.java</a:t>
            </a:r>
          </a:p>
          <a:p>
            <a:pPr>
              <a:spcBef>
                <a:spcPts val="0"/>
              </a:spcBef>
              <a:buNone/>
            </a:pPr>
            <a:r>
              <a:rPr lang="en-US" sz="2000" b="1" dirty="0" smtClean="0"/>
              <a:t>package</a:t>
            </a:r>
            <a:r>
              <a:rPr lang="en-US" sz="2000" dirty="0" smtClean="0"/>
              <a:t> </a:t>
            </a:r>
            <a:r>
              <a:rPr lang="en-US" sz="2000" dirty="0" err="1" smtClean="0"/>
              <a:t>com.javatpoint.jpa</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@Entity  </a:t>
            </a:r>
          </a:p>
          <a:p>
            <a:pPr>
              <a:spcBef>
                <a:spcPts val="0"/>
              </a:spcBef>
              <a:buNone/>
            </a:pPr>
            <a:r>
              <a:rPr lang="en-US" sz="2000" dirty="0" smtClean="0"/>
              <a:t>@Table(name="student")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StudentEntity</a:t>
            </a:r>
            <a:r>
              <a:rPr lang="en-US" sz="2000" dirty="0" smtClean="0"/>
              <a:t> {  </a:t>
            </a:r>
          </a:p>
          <a:p>
            <a:pPr>
              <a:spcBef>
                <a:spcPts val="0"/>
              </a:spcBef>
              <a:buNone/>
            </a:pPr>
            <a:r>
              <a:rPr lang="en-US" sz="2000" dirty="0" smtClean="0"/>
              <a:t>  </a:t>
            </a:r>
          </a:p>
          <a:p>
            <a:pPr>
              <a:spcBef>
                <a:spcPts val="0"/>
              </a:spcBef>
              <a:buNone/>
            </a:pPr>
            <a:r>
              <a:rPr lang="en-US" sz="2000" dirty="0" smtClean="0"/>
              <a:t>    @Id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s_id</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s_name</a:t>
            </a: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s_age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dirty="0" err="1" smtClean="0"/>
              <a:t>StudentEntity</a:t>
            </a:r>
            <a:r>
              <a:rPr lang="en-US" sz="2000" dirty="0" smtClean="0"/>
              <a:t>(</a:t>
            </a:r>
            <a:r>
              <a:rPr lang="en-US" sz="2000" b="1" dirty="0" err="1" smtClean="0"/>
              <a:t>int</a:t>
            </a:r>
            <a:r>
              <a:rPr lang="en-US" sz="2000" dirty="0" smtClean="0"/>
              <a:t> </a:t>
            </a:r>
            <a:r>
              <a:rPr lang="en-US" sz="2000" dirty="0" err="1" smtClean="0"/>
              <a:t>s_id</a:t>
            </a:r>
            <a:r>
              <a:rPr lang="en-US" sz="2000" dirty="0" smtClean="0"/>
              <a:t>, String </a:t>
            </a:r>
            <a:r>
              <a:rPr lang="en-US" sz="2000" dirty="0" err="1" smtClean="0"/>
              <a:t>s_name</a:t>
            </a:r>
            <a:r>
              <a:rPr lang="en-US" sz="2000" dirty="0" smtClean="0"/>
              <a:t>, </a:t>
            </a:r>
            <a:r>
              <a:rPr lang="en-US" sz="2000" b="1" dirty="0" err="1" smtClean="0"/>
              <a:t>int</a:t>
            </a:r>
            <a:r>
              <a:rPr lang="en-US" sz="2000" dirty="0" smtClean="0"/>
              <a:t> </a:t>
            </a:r>
            <a:r>
              <a:rPr lang="en-US" sz="2000" dirty="0" err="1" smtClean="0"/>
              <a:t>s_age</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a:t>
            </a:r>
            <a:r>
              <a:rPr lang="en-US" sz="2000" b="1" dirty="0" err="1" smtClean="0"/>
              <a:t>this</a:t>
            </a:r>
            <a:r>
              <a:rPr lang="en-US" sz="2000" dirty="0" err="1" smtClean="0"/>
              <a:t>.s_age</a:t>
            </a:r>
            <a:r>
              <a:rPr lang="en-US" sz="2000" dirty="0" smtClean="0"/>
              <a:t> =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dirty="0" err="1" smtClean="0"/>
              <a:t>StudentEntity</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setS_id</a:t>
            </a:r>
            <a:r>
              <a:rPr lang="en-US" sz="2000" dirty="0" smtClean="0"/>
              <a:t>(</a:t>
            </a:r>
            <a:r>
              <a:rPr lang="en-US" sz="2000" b="1" dirty="0" err="1" smtClean="0"/>
              <a:t>int</a:t>
            </a:r>
            <a:r>
              <a:rPr lang="en-US" sz="2000" dirty="0" smtClean="0"/>
              <a:t> </a:t>
            </a:r>
            <a:r>
              <a:rPr lang="en-US" sz="2000" dirty="0" err="1" smtClean="0"/>
              <a:t>s_id</a:t>
            </a:r>
            <a:r>
              <a:rPr lang="en-US" sz="2000" dirty="0" smtClean="0"/>
              <a:t>) {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String </a:t>
            </a:r>
            <a:r>
              <a:rPr lang="en-US" sz="2000" dirty="0" err="1" smtClean="0"/>
              <a:t>getS_name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setS_name</a:t>
            </a:r>
            <a:r>
              <a:rPr lang="en-US" sz="2000" dirty="0" smtClean="0"/>
              <a:t>(String </a:t>
            </a:r>
            <a:r>
              <a:rPr lang="en-US" sz="2000" dirty="0" err="1" smtClean="0"/>
              <a:t>s_name</a:t>
            </a:r>
            <a:r>
              <a:rPr lang="en-US" sz="2000" dirty="0" smtClean="0"/>
              <a:t>) {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getS_age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setS_age</a:t>
            </a:r>
            <a:r>
              <a:rPr lang="en-US" sz="2000" dirty="0" smtClean="0"/>
              <a:t>(</a:t>
            </a:r>
            <a:r>
              <a:rPr lang="en-US" sz="2000" b="1" dirty="0" err="1" smtClean="0"/>
              <a:t>int</a:t>
            </a:r>
            <a:r>
              <a:rPr lang="en-US" sz="2000" dirty="0" smtClean="0"/>
              <a:t> </a:t>
            </a:r>
            <a:r>
              <a:rPr lang="en-US" sz="2000" dirty="0" err="1" smtClean="0"/>
              <a:t>s_age</a:t>
            </a:r>
            <a:r>
              <a:rPr lang="en-US" sz="2000" dirty="0" smtClean="0"/>
              <a:t>) {  </a:t>
            </a:r>
          </a:p>
          <a:p>
            <a:pPr>
              <a:spcBef>
                <a:spcPts val="0"/>
              </a:spcBef>
              <a:buNone/>
            </a:pPr>
            <a:r>
              <a:rPr lang="en-US" sz="2000" dirty="0" smtClean="0"/>
              <a:t>        </a:t>
            </a:r>
            <a:r>
              <a:rPr lang="en-US" sz="2000" b="1" dirty="0" err="1" smtClean="0"/>
              <a:t>this</a:t>
            </a:r>
            <a:r>
              <a:rPr lang="en-US" sz="2000" dirty="0" err="1" smtClean="0"/>
              <a:t>.s_age</a:t>
            </a:r>
            <a:r>
              <a:rPr lang="en-US" sz="2000" dirty="0" smtClean="0"/>
              <a:t> =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186</a:t>
            </a:fld>
            <a:endParaRPr lang="en-US" altLang="en-US"/>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Persistence.xml</a:t>
            </a:r>
            <a:endParaRPr lang="en-US" dirty="0"/>
          </a:p>
        </p:txBody>
      </p:sp>
      <p:sp>
        <p:nvSpPr>
          <p:cNvPr id="3" name="Content Placeholder 2"/>
          <p:cNvSpPr>
            <a:spLocks noGrp="1"/>
          </p:cNvSpPr>
          <p:nvPr>
            <p:ph idx="1"/>
          </p:nvPr>
        </p:nvSpPr>
        <p:spPr>
          <a:xfrm>
            <a:off x="838200" y="1500174"/>
            <a:ext cx="10515600" cy="4676789"/>
          </a:xfrm>
        </p:spPr>
        <p:txBody>
          <a:bodyPr/>
          <a:lstStyle/>
          <a:p>
            <a:pPr>
              <a:spcBef>
                <a:spcPts val="0"/>
              </a:spcBef>
              <a:buNone/>
            </a:pPr>
            <a:r>
              <a:rPr lang="en-US" dirty="0" smtClean="0"/>
              <a:t>&lt;persistence&gt;  </a:t>
            </a:r>
          </a:p>
          <a:p>
            <a:pPr>
              <a:spcBef>
                <a:spcPts val="0"/>
              </a:spcBef>
              <a:buNone/>
            </a:pPr>
            <a:r>
              <a:rPr lang="en-US" dirty="0" smtClean="0"/>
              <a:t>&lt;persistence-unit name="</a:t>
            </a:r>
            <a:r>
              <a:rPr lang="en-US" dirty="0" err="1" smtClean="0"/>
              <a:t>Student_details</a:t>
            </a:r>
            <a:r>
              <a:rPr lang="en-US" dirty="0" smtClean="0"/>
              <a:t>"&gt;  </a:t>
            </a:r>
          </a:p>
          <a:p>
            <a:pPr>
              <a:spcBef>
                <a:spcPts val="0"/>
              </a:spcBef>
              <a:buNone/>
            </a:pPr>
            <a:r>
              <a:rPr lang="en-US" dirty="0" smtClean="0"/>
              <a:t>     </a:t>
            </a:r>
          </a:p>
          <a:p>
            <a:pPr>
              <a:spcBef>
                <a:spcPts val="0"/>
              </a:spcBef>
              <a:buNone/>
            </a:pPr>
            <a:r>
              <a:rPr lang="en-US" dirty="0" smtClean="0"/>
              <a:t>      &lt;</a:t>
            </a:r>
            <a:r>
              <a:rPr lang="en-US" b="1" dirty="0" smtClean="0"/>
              <a:t>class</a:t>
            </a:r>
            <a:r>
              <a:rPr lang="en-US" dirty="0" smtClean="0"/>
              <a:t>&gt;</a:t>
            </a:r>
            <a:r>
              <a:rPr lang="en-US" dirty="0" err="1" smtClean="0"/>
              <a:t>com.javatpoint.jpa.StudentEntity</a:t>
            </a:r>
            <a:r>
              <a:rPr lang="en-US" dirty="0" smtClean="0"/>
              <a:t>&lt;/</a:t>
            </a:r>
            <a:r>
              <a:rPr lang="en-US" b="1" dirty="0" smtClean="0"/>
              <a:t>class</a:t>
            </a:r>
            <a:r>
              <a:rPr lang="en-US" dirty="0" smtClean="0"/>
              <a:t>&gt;  </a:t>
            </a:r>
          </a:p>
          <a:p>
            <a:pPr>
              <a:spcBef>
                <a:spcPts val="0"/>
              </a:spcBef>
              <a:buNone/>
            </a:pPr>
            <a:r>
              <a:rPr lang="en-US" dirty="0" smtClean="0"/>
              <a:t>  </a:t>
            </a:r>
          </a:p>
          <a:p>
            <a:pPr>
              <a:spcBef>
                <a:spcPts val="0"/>
              </a:spcBef>
              <a:buNone/>
            </a:pPr>
            <a:r>
              <a:rPr lang="en-US" dirty="0" smtClean="0"/>
              <a:t>      &lt;properties&gt;  </a:t>
            </a:r>
          </a:p>
          <a:p>
            <a:pPr>
              <a:spcBef>
                <a:spcPts val="0"/>
              </a:spcBef>
              <a:buNone/>
            </a:pPr>
            <a:r>
              <a:rPr lang="en-US" dirty="0" smtClean="0"/>
              <a:t>         &lt;property name="</a:t>
            </a:r>
            <a:r>
              <a:rPr lang="en-US" dirty="0" err="1" smtClean="0"/>
              <a:t>javax.persistence.jdbc.driver</a:t>
            </a:r>
            <a:r>
              <a:rPr lang="en-US" dirty="0" smtClean="0"/>
              <a:t>" value="</a:t>
            </a:r>
            <a:r>
              <a:rPr lang="en-US" dirty="0" err="1" smtClean="0"/>
              <a:t>com.mysql.jdbc.Driver</a:t>
            </a:r>
            <a:r>
              <a:rPr lang="en-US" dirty="0" smtClean="0"/>
              <a:t>"/&gt;  </a:t>
            </a:r>
          </a:p>
          <a:p>
            <a:pPr>
              <a:spcBef>
                <a:spcPts val="0"/>
              </a:spcBef>
              <a:buNone/>
            </a:pPr>
            <a:r>
              <a:rPr lang="en-US" dirty="0" smtClean="0"/>
              <a:t>         &lt;property name="</a:t>
            </a:r>
            <a:r>
              <a:rPr lang="en-US" dirty="0" err="1" smtClean="0"/>
              <a:t>javax.persistence.jdbc.url</a:t>
            </a:r>
            <a:r>
              <a:rPr lang="en-US" dirty="0" smtClean="0"/>
              <a:t>" value="</a:t>
            </a:r>
            <a:r>
              <a:rPr lang="en-US" dirty="0" err="1" smtClean="0"/>
              <a:t>jdbc:mysql</a:t>
            </a:r>
            <a:r>
              <a:rPr lang="en-US" dirty="0" smtClean="0"/>
              <a:t>://localhost:3306/</a:t>
            </a:r>
            <a:r>
              <a:rPr lang="en-US" dirty="0" err="1" smtClean="0"/>
              <a:t>studentdata</a:t>
            </a:r>
            <a:r>
              <a:rPr lang="en-US" dirty="0" smtClean="0"/>
              <a:t>"/&gt;  </a:t>
            </a:r>
          </a:p>
          <a:p>
            <a:pPr>
              <a:spcBef>
                <a:spcPts val="0"/>
              </a:spcBef>
              <a:buNone/>
            </a:pPr>
            <a:r>
              <a:rPr lang="en-US" dirty="0" smtClean="0"/>
              <a:t>         &lt;property name="</a:t>
            </a:r>
            <a:r>
              <a:rPr lang="en-US" dirty="0" err="1" smtClean="0"/>
              <a:t>javax.persistence.jdbc.user</a:t>
            </a:r>
            <a:r>
              <a:rPr lang="en-US" dirty="0" smtClean="0"/>
              <a:t>" value="root"/&gt;  </a:t>
            </a:r>
          </a:p>
          <a:p>
            <a:pPr>
              <a:spcBef>
                <a:spcPts val="0"/>
              </a:spcBef>
              <a:buNone/>
            </a:pPr>
            <a:r>
              <a:rPr lang="en-US" dirty="0" smtClean="0"/>
              <a:t>         &lt;property name="</a:t>
            </a:r>
            <a:r>
              <a:rPr lang="en-US" dirty="0" err="1" smtClean="0"/>
              <a:t>javax.persistence.jdbc.password</a:t>
            </a:r>
            <a:r>
              <a:rPr lang="en-US" dirty="0" smtClean="0"/>
              <a:t>" value=""/&gt;  </a:t>
            </a:r>
          </a:p>
          <a:p>
            <a:pPr>
              <a:spcBef>
                <a:spcPts val="0"/>
              </a:spcBef>
              <a:buNone/>
            </a:pPr>
            <a:r>
              <a:rPr lang="en-US" dirty="0" smtClean="0"/>
              <a:t>         &lt;property name="</a:t>
            </a:r>
            <a:r>
              <a:rPr lang="en-US" dirty="0" err="1" smtClean="0"/>
              <a:t>eclipselink.logging.level</a:t>
            </a:r>
            <a:r>
              <a:rPr lang="en-US" dirty="0" smtClean="0"/>
              <a:t>" value="SEVERE"/&gt;  </a:t>
            </a:r>
          </a:p>
          <a:p>
            <a:pPr>
              <a:spcBef>
                <a:spcPts val="0"/>
              </a:spcBef>
              <a:buNone/>
            </a:pPr>
            <a:r>
              <a:rPr lang="en-US" dirty="0" smtClean="0"/>
              <a:t>         &lt;property name="</a:t>
            </a:r>
            <a:r>
              <a:rPr lang="en-US" dirty="0" err="1" smtClean="0"/>
              <a:t>eclipselink.ddl</a:t>
            </a:r>
            <a:r>
              <a:rPr lang="en-US" dirty="0" smtClean="0"/>
              <a:t>-generation" value="create-or-extend-tables"/&gt;  </a:t>
            </a:r>
          </a:p>
          <a:p>
            <a:pPr>
              <a:spcBef>
                <a:spcPts val="0"/>
              </a:spcBef>
              <a:buNone/>
            </a:pPr>
            <a:r>
              <a:rPr lang="en-US" dirty="0" smtClean="0"/>
              <a:t>      &lt;/properties&gt;  </a:t>
            </a:r>
          </a:p>
          <a:p>
            <a:pPr>
              <a:spcBef>
                <a:spcPts val="0"/>
              </a:spcBef>
              <a:buNone/>
            </a:pPr>
            <a:r>
              <a:rPr lang="en-US" dirty="0" smtClean="0"/>
              <a:t>        </a:t>
            </a:r>
          </a:p>
          <a:p>
            <a:pPr>
              <a:spcBef>
                <a:spcPts val="0"/>
              </a:spcBef>
              <a:buNone/>
            </a:pPr>
            <a:r>
              <a:rPr lang="en-US" dirty="0" smtClean="0"/>
              <a:t>   &lt;/persistence-unit&gt;  </a:t>
            </a:r>
          </a:p>
          <a:p>
            <a:pPr>
              <a:spcBef>
                <a:spcPts val="0"/>
              </a:spcBef>
              <a:buNone/>
            </a:pPr>
            <a:r>
              <a:rPr lang="en-US" dirty="0" smtClean="0"/>
              <a:t>&lt;/persistence&gt;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187</a:t>
            </a:fld>
            <a:endParaRPr lang="en-US" altLang="en-US"/>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FetchColumn.java</a:t>
            </a: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package</a:t>
            </a:r>
            <a:r>
              <a:rPr lang="en-US" sz="2000" dirty="0" smtClean="0"/>
              <a:t> </a:t>
            </a:r>
            <a:r>
              <a:rPr lang="en-US" sz="2000" dirty="0" err="1" smtClean="0"/>
              <a:t>com.javatpoint.jpa.jpql</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FetchColumn</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 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 = </a:t>
            </a:r>
            <a:r>
              <a:rPr lang="en-US" sz="2000" dirty="0" err="1" smtClean="0"/>
              <a:t>Persistence.createEntityManagerFactory</a:t>
            </a:r>
            <a:r>
              <a:rPr lang="en-US" sz="2000" dirty="0" smtClean="0"/>
              <a:t>( "</a:t>
            </a:r>
            <a:r>
              <a:rPr lang="en-US" sz="2000" dirty="0" err="1" smtClean="0"/>
              <a:t>Student_details</a:t>
            </a:r>
            <a:r>
              <a:rPr lang="en-US" sz="2000" dirty="0" smtClean="0"/>
              <a:t>" );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 = </a:t>
            </a:r>
            <a:r>
              <a:rPr lang="en-US" sz="2000" dirty="0" err="1" smtClean="0"/>
              <a:t>emf.createEntityManager</a:t>
            </a:r>
            <a:r>
              <a:rPr lang="en-US" sz="2000" dirty="0" smtClean="0"/>
              <a:t>();  </a:t>
            </a:r>
          </a:p>
          <a:p>
            <a:pPr>
              <a:spcBef>
                <a:spcPts val="0"/>
              </a:spcBef>
              <a:buNone/>
            </a:pPr>
            <a:r>
              <a:rPr lang="en-US" sz="2000" dirty="0" smtClean="0"/>
              <a:t>          </a:t>
            </a:r>
            <a:r>
              <a:rPr lang="en-US" sz="2000" dirty="0" err="1" smtClean="0"/>
              <a:t>em.getTransaction</a:t>
            </a:r>
            <a:r>
              <a:rPr lang="en-US" sz="2000" dirty="0" smtClean="0"/>
              <a:t>().begin( );  </a:t>
            </a:r>
          </a:p>
          <a:p>
            <a:pPr>
              <a:spcBef>
                <a:spcPts val="0"/>
              </a:spcBef>
              <a:buNone/>
            </a:pPr>
            <a:r>
              <a:rPr lang="en-US" sz="2000" dirty="0" smtClean="0"/>
              <a:t>                    </a:t>
            </a:r>
          </a:p>
          <a:p>
            <a:pPr>
              <a:spcBef>
                <a:spcPts val="0"/>
              </a:spcBef>
              <a:buNone/>
            </a:pPr>
            <a:r>
              <a:rPr lang="en-US" sz="2000" dirty="0" smtClean="0"/>
              <a:t>          Query </a:t>
            </a:r>
            <a:r>
              <a:rPr lang="en-US" sz="2000" dirty="0" err="1" smtClean="0"/>
              <a:t>query</a:t>
            </a:r>
            <a:r>
              <a:rPr lang="en-US" sz="2000" dirty="0" smtClean="0"/>
              <a:t> = </a:t>
            </a:r>
            <a:r>
              <a:rPr lang="en-US" sz="2000" dirty="0" err="1" smtClean="0"/>
              <a:t>em.createQuery</a:t>
            </a:r>
            <a:r>
              <a:rPr lang="en-US" sz="2000" dirty="0" smtClean="0"/>
              <a:t>("Select </a:t>
            </a:r>
            <a:r>
              <a:rPr lang="en-US" sz="2000" dirty="0" err="1" smtClean="0"/>
              <a:t>s.s_name</a:t>
            </a:r>
            <a:r>
              <a:rPr lang="en-US" sz="2000" dirty="0" smtClean="0"/>
              <a:t> from </a:t>
            </a:r>
            <a:r>
              <a:rPr lang="en-US" sz="2000" dirty="0" err="1" smtClean="0"/>
              <a:t>StudentEntity</a:t>
            </a:r>
            <a:r>
              <a:rPr lang="en-US" sz="2000" dirty="0" smtClean="0"/>
              <a:t> s");  </a:t>
            </a:r>
          </a:p>
          <a:p>
            <a:pPr>
              <a:spcBef>
                <a:spcPts val="0"/>
              </a:spcBef>
              <a:buNone/>
            </a:pPr>
            <a:r>
              <a:rPr lang="en-US" sz="2000" dirty="0" smtClean="0"/>
              <a:t>          @</a:t>
            </a:r>
            <a:r>
              <a:rPr lang="en-US" sz="2000" dirty="0" err="1" smtClean="0"/>
              <a:t>SuppressWarnings</a:t>
            </a:r>
            <a:r>
              <a:rPr lang="en-US" sz="2000" dirty="0" smtClean="0"/>
              <a:t>("unchecked")  </a:t>
            </a:r>
          </a:p>
          <a:p>
            <a:pPr>
              <a:spcBef>
                <a:spcPts val="0"/>
              </a:spcBef>
              <a:buNone/>
            </a:pPr>
            <a:r>
              <a:rPr lang="en-US" sz="2000" dirty="0" smtClean="0"/>
              <a:t>        List&lt;String&gt; list =</a:t>
            </a:r>
            <a:r>
              <a:rPr lang="en-US" sz="2000" dirty="0" err="1" smtClean="0"/>
              <a:t>query.getResultList</a:t>
            </a:r>
            <a:r>
              <a:rPr lang="en-US" sz="2000" dirty="0" smtClean="0"/>
              <a:t>();  </a:t>
            </a:r>
          </a:p>
          <a:p>
            <a:pPr>
              <a:spcBef>
                <a:spcPts val="0"/>
              </a:spcBef>
              <a:buNone/>
            </a:pPr>
            <a:r>
              <a:rPr lang="en-US" sz="2000" dirty="0" smtClean="0"/>
              <a:t>          </a:t>
            </a:r>
            <a:r>
              <a:rPr lang="en-US" sz="2000" dirty="0" err="1" smtClean="0"/>
              <a:t>System.out.println</a:t>
            </a:r>
            <a:r>
              <a:rPr lang="en-US" sz="2000" dirty="0" smtClean="0"/>
              <a:t>("Student Name :");  </a:t>
            </a:r>
          </a:p>
          <a:p>
            <a:pPr>
              <a:spcBef>
                <a:spcPts val="0"/>
              </a:spcBef>
              <a:buNone/>
            </a:pPr>
            <a:r>
              <a:rPr lang="en-US" sz="2000" dirty="0" smtClean="0"/>
              <a:t>          </a:t>
            </a:r>
            <a:r>
              <a:rPr lang="en-US" sz="2000" b="1" dirty="0" smtClean="0"/>
              <a:t>for</a:t>
            </a:r>
            <a:r>
              <a:rPr lang="en-US" sz="2000" dirty="0" smtClean="0"/>
              <a:t>(String s:list) {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(s);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188</a:t>
            </a:fld>
            <a:endParaRPr lang="en-US" altLang="en-US"/>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189</a:t>
            </a:fld>
            <a:endParaRPr lang="en-US" altLang="en-US"/>
          </a:p>
        </p:txBody>
      </p:sp>
      <p:pic>
        <p:nvPicPr>
          <p:cNvPr id="5" name="Content Placeholder 4" descr="JPA JPQL Basic Operations"/>
          <p:cNvPicPr>
            <a:picLocks noGrp="1"/>
          </p:cNvPicPr>
          <p:nvPr>
            <p:ph idx="1"/>
          </p:nvPr>
        </p:nvPicPr>
        <p:blipFill>
          <a:blip r:embed="rId2"/>
          <a:srcRect/>
          <a:stretch>
            <a:fillRect/>
          </a:stretch>
        </p:blipFill>
        <p:spPr bwMode="auto">
          <a:xfrm>
            <a:off x="1881158" y="1785926"/>
            <a:ext cx="3500462" cy="221457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r>
            <a:br>
              <a:rPr lang="en-GB" dirty="0" smtClean="0"/>
            </a:br>
            <a:r>
              <a:rPr lang="en-GB" dirty="0" smtClean="0"/>
              <a:t>Hibernate Example using XML in Eclipse</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sz="2000" dirty="0" smtClean="0"/>
              <a:t>Here, we are going to create a simple example of hibernate application using eclipse IDE. For creating the first hibernate application in Eclipse IDE, we need to follow the following steps:</a:t>
            </a:r>
          </a:p>
          <a:p>
            <a:pPr marL="457200" indent="-457200">
              <a:buFont typeface="+mj-lt"/>
              <a:buAutoNum type="arabicPeriod"/>
            </a:pPr>
            <a:r>
              <a:rPr lang="en-GB" sz="2000" dirty="0" smtClean="0"/>
              <a:t>Create the java project</a:t>
            </a:r>
          </a:p>
          <a:p>
            <a:pPr marL="457200" indent="-457200">
              <a:buFont typeface="+mj-lt"/>
              <a:buAutoNum type="arabicPeriod"/>
            </a:pPr>
            <a:r>
              <a:rPr lang="en-GB" sz="2000" dirty="0" smtClean="0"/>
              <a:t>Add jar files for hibernate</a:t>
            </a:r>
          </a:p>
          <a:p>
            <a:pPr marL="457200" indent="-457200">
              <a:buFont typeface="+mj-lt"/>
              <a:buAutoNum type="arabicPeriod"/>
            </a:pPr>
            <a:r>
              <a:rPr lang="en-GB" sz="2000" dirty="0" smtClean="0"/>
              <a:t>Create the Persistent class</a:t>
            </a:r>
          </a:p>
          <a:p>
            <a:pPr marL="457200" indent="-457200">
              <a:buFont typeface="+mj-lt"/>
              <a:buAutoNum type="arabicPeriod"/>
            </a:pPr>
            <a:r>
              <a:rPr lang="en-GB" sz="2000" dirty="0" smtClean="0"/>
              <a:t>Create the mapping file for Persistent class</a:t>
            </a:r>
          </a:p>
          <a:p>
            <a:pPr marL="457200" indent="-457200">
              <a:buFont typeface="+mj-lt"/>
              <a:buAutoNum type="arabicPeriod"/>
            </a:pPr>
            <a:r>
              <a:rPr lang="en-GB" sz="2000" dirty="0" smtClean="0"/>
              <a:t>Create the Configuration file</a:t>
            </a:r>
          </a:p>
          <a:p>
            <a:pPr marL="457200" indent="-457200">
              <a:buFont typeface="+mj-lt"/>
              <a:buAutoNum type="arabicPeriod"/>
            </a:pPr>
            <a:r>
              <a:rPr lang="en-GB" sz="2000" dirty="0" smtClean="0"/>
              <a:t>Create the class that retrieves or stores the persistent object</a:t>
            </a:r>
          </a:p>
          <a:p>
            <a:pPr marL="457200" indent="-457200">
              <a:buFont typeface="+mj-lt"/>
              <a:buAutoNum type="arabicPeriod"/>
            </a:pPr>
            <a:r>
              <a:rPr lang="en-GB" sz="2000" dirty="0" smtClean="0"/>
              <a:t>Run the application</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a:t>
            </a:fld>
            <a:endParaRPr lang="en-US" altLang="en-US"/>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JPQL Static Query Example</a:t>
            </a:r>
            <a:br>
              <a:rPr lang="en-US" dirty="0" smtClean="0"/>
            </a:br>
            <a:endParaRPr lang="en-US" dirty="0"/>
          </a:p>
        </p:txBody>
      </p:sp>
      <p:sp>
        <p:nvSpPr>
          <p:cNvPr id="3" name="Content Placeholder 2"/>
          <p:cNvSpPr>
            <a:spLocks noGrp="1"/>
          </p:cNvSpPr>
          <p:nvPr>
            <p:ph idx="1"/>
          </p:nvPr>
        </p:nvSpPr>
        <p:spPr/>
        <p:txBody>
          <a:bodyPr/>
          <a:lstStyle/>
          <a:p>
            <a:r>
              <a:rPr lang="en-GB" dirty="0" smtClean="0"/>
              <a:t>In this example, we will fetch single column from database by using </a:t>
            </a:r>
            <a:r>
              <a:rPr lang="en-GB" b="1" dirty="0" err="1" smtClean="0"/>
              <a:t>createNamedQuery</a:t>
            </a:r>
            <a:r>
              <a:rPr lang="en-GB" b="1" dirty="0" smtClean="0"/>
              <a:t>()</a:t>
            </a:r>
            <a:r>
              <a:rPr lang="en-GB" dirty="0" smtClean="0"/>
              <a:t> method .</a:t>
            </a:r>
          </a:p>
          <a:p>
            <a:r>
              <a:rPr lang="en-GB" b="1" dirty="0" smtClean="0"/>
              <a:t>StudentEntity.java</a:t>
            </a:r>
            <a:endParaRPr lang="en-GB" dirty="0" smtClean="0"/>
          </a:p>
          <a:p>
            <a:pPr>
              <a:spcBef>
                <a:spcPts val="0"/>
              </a:spcBef>
              <a:buNone/>
            </a:pPr>
            <a:r>
              <a:rPr lang="en-GB" sz="2000" b="1" dirty="0" smtClean="0"/>
              <a:t>package</a:t>
            </a:r>
            <a:r>
              <a:rPr lang="en-GB" sz="2000" dirty="0" smtClean="0"/>
              <a:t> </a:t>
            </a:r>
            <a:r>
              <a:rPr lang="en-GB" sz="2000" dirty="0" err="1" smtClean="0"/>
              <a:t>com.javatpoint.jpa</a:t>
            </a:r>
            <a:r>
              <a:rPr lang="en-GB" sz="2000" dirty="0" smtClean="0"/>
              <a:t>;  </a:t>
            </a:r>
          </a:p>
          <a:p>
            <a:pPr>
              <a:spcBef>
                <a:spcPts val="0"/>
              </a:spcBef>
              <a:buNone/>
            </a:pPr>
            <a:r>
              <a:rPr lang="en-GB" sz="2000" dirty="0" smtClean="0"/>
              <a:t>    </a:t>
            </a:r>
            <a:r>
              <a:rPr lang="en-GB" sz="2000" b="1" dirty="0" smtClean="0"/>
              <a:t>import</a:t>
            </a:r>
            <a:r>
              <a:rPr lang="en-GB" sz="2000" dirty="0" smtClean="0"/>
              <a:t> </a:t>
            </a:r>
            <a:r>
              <a:rPr lang="en-GB" sz="2000" dirty="0" err="1" smtClean="0"/>
              <a:t>javax.persistence</a:t>
            </a:r>
            <a:r>
              <a:rPr lang="en-GB" sz="2000" dirty="0" smtClean="0"/>
              <a:t>.*;  </a:t>
            </a:r>
          </a:p>
          <a:p>
            <a:pPr>
              <a:spcBef>
                <a:spcPts val="0"/>
              </a:spcBef>
              <a:buNone/>
            </a:pPr>
            <a:r>
              <a:rPr lang="en-GB" sz="2000" dirty="0" smtClean="0"/>
              <a:t>  </a:t>
            </a:r>
          </a:p>
          <a:p>
            <a:pPr>
              <a:spcBef>
                <a:spcPts val="0"/>
              </a:spcBef>
              <a:buNone/>
            </a:pPr>
            <a:r>
              <a:rPr lang="en-GB" sz="2000" dirty="0" smtClean="0"/>
              <a:t>    @Entity  </a:t>
            </a:r>
          </a:p>
          <a:p>
            <a:pPr>
              <a:spcBef>
                <a:spcPts val="0"/>
              </a:spcBef>
              <a:buNone/>
            </a:pPr>
            <a:r>
              <a:rPr lang="en-GB" sz="2000" dirty="0" smtClean="0"/>
              <a:t>    @Table(name="student")  </a:t>
            </a:r>
          </a:p>
          <a:p>
            <a:pPr>
              <a:spcBef>
                <a:spcPts val="0"/>
              </a:spcBef>
              <a:buNone/>
            </a:pPr>
            <a:r>
              <a:rPr lang="en-GB" sz="2000" dirty="0" smtClean="0"/>
              <a:t>    @</a:t>
            </a:r>
            <a:r>
              <a:rPr lang="en-GB" sz="2000" dirty="0" err="1" smtClean="0"/>
              <a:t>NamedQuery</a:t>
            </a:r>
            <a:r>
              <a:rPr lang="en-GB" sz="2000" dirty="0" smtClean="0"/>
              <a:t>(name = "find name" , query = "Select s from </a:t>
            </a:r>
            <a:r>
              <a:rPr lang="en-GB" sz="2000" dirty="0" err="1" smtClean="0"/>
              <a:t>StudentEntity</a:t>
            </a:r>
            <a:r>
              <a:rPr lang="en-GB" sz="2000" dirty="0" smtClean="0"/>
              <a:t> s")  </a:t>
            </a:r>
          </a:p>
          <a:p>
            <a:pPr>
              <a:spcBef>
                <a:spcPts val="0"/>
              </a:spcBef>
              <a:buNone/>
            </a:pPr>
            <a:r>
              <a:rPr lang="en-GB" sz="2000" dirty="0" smtClean="0"/>
              <a:t>    </a:t>
            </a:r>
            <a:r>
              <a:rPr lang="en-GB" sz="2000" b="1" dirty="0" smtClean="0"/>
              <a:t>public</a:t>
            </a:r>
            <a:r>
              <a:rPr lang="en-GB" sz="2000" dirty="0" smtClean="0"/>
              <a:t> </a:t>
            </a:r>
            <a:r>
              <a:rPr lang="en-GB" sz="2000" b="1" dirty="0" smtClean="0"/>
              <a:t>class</a:t>
            </a:r>
            <a:r>
              <a:rPr lang="en-GB" sz="2000" dirty="0" smtClean="0"/>
              <a:t> </a:t>
            </a:r>
            <a:r>
              <a:rPr lang="en-GB" sz="2000" dirty="0" err="1" smtClean="0"/>
              <a:t>StudentEntity</a:t>
            </a:r>
            <a:r>
              <a:rPr lang="en-GB" sz="2000" dirty="0" smtClean="0"/>
              <a:t> {  </a:t>
            </a:r>
          </a:p>
          <a:p>
            <a:pPr>
              <a:spcBef>
                <a:spcPts val="0"/>
              </a:spcBef>
              <a:buNone/>
            </a:pPr>
            <a:r>
              <a:rPr lang="en-GB" sz="2000" dirty="0" smtClean="0"/>
              <a:t>  </a:t>
            </a:r>
          </a:p>
          <a:p>
            <a:pPr>
              <a:spcBef>
                <a:spcPts val="0"/>
              </a:spcBef>
              <a:buNone/>
            </a:pPr>
            <a:r>
              <a:rPr lang="en-GB" sz="2000" dirty="0" smtClean="0"/>
              <a:t>        @Id  </a:t>
            </a:r>
          </a:p>
          <a:p>
            <a:pPr>
              <a:spcBef>
                <a:spcPts val="0"/>
              </a:spcBef>
              <a:buNone/>
            </a:pPr>
            <a:r>
              <a:rPr lang="en-GB" sz="2000" dirty="0" smtClean="0"/>
              <a:t>        </a:t>
            </a:r>
            <a:r>
              <a:rPr lang="en-GB" sz="2000" b="1" dirty="0" smtClean="0"/>
              <a:t>private</a:t>
            </a:r>
            <a:r>
              <a:rPr lang="en-GB" sz="2000" dirty="0" smtClean="0"/>
              <a:t> </a:t>
            </a:r>
            <a:r>
              <a:rPr lang="en-GB" sz="2000" b="1" dirty="0" err="1" smtClean="0"/>
              <a:t>int</a:t>
            </a:r>
            <a:r>
              <a:rPr lang="en-GB" sz="2000" dirty="0" smtClean="0"/>
              <a:t> </a:t>
            </a:r>
            <a:r>
              <a:rPr lang="en-GB" sz="2000" dirty="0" err="1" smtClean="0"/>
              <a:t>s_id</a:t>
            </a:r>
            <a:r>
              <a:rPr lang="en-GB" sz="2000" dirty="0" smtClean="0"/>
              <a:t>;  </a:t>
            </a:r>
          </a:p>
          <a:p>
            <a:pPr>
              <a:spcBef>
                <a:spcPts val="0"/>
              </a:spcBef>
              <a:buNone/>
            </a:pPr>
            <a:r>
              <a:rPr lang="en-GB" sz="2000" dirty="0" smtClean="0"/>
              <a:t>        </a:t>
            </a:r>
            <a:r>
              <a:rPr lang="en-GB" sz="2000" b="1" dirty="0" smtClean="0"/>
              <a:t>private</a:t>
            </a:r>
            <a:r>
              <a:rPr lang="en-GB" sz="2000" dirty="0" smtClean="0"/>
              <a:t> String </a:t>
            </a:r>
            <a:r>
              <a:rPr lang="en-GB" sz="2000" dirty="0" err="1" smtClean="0"/>
              <a:t>s_name</a:t>
            </a:r>
            <a:r>
              <a:rPr lang="en-GB" sz="2000" dirty="0" smtClean="0"/>
              <a:t>;  </a:t>
            </a:r>
          </a:p>
          <a:p>
            <a:pPr>
              <a:spcBef>
                <a:spcPts val="0"/>
              </a:spcBef>
              <a:buNone/>
            </a:pPr>
            <a:r>
              <a:rPr lang="en-GB" sz="2000" dirty="0" smtClean="0"/>
              <a:t>        </a:t>
            </a:r>
            <a:r>
              <a:rPr lang="en-GB" sz="2000" b="1" dirty="0" smtClean="0"/>
              <a:t>private</a:t>
            </a:r>
            <a:r>
              <a:rPr lang="en-GB" sz="2000" dirty="0" smtClean="0"/>
              <a:t> </a:t>
            </a:r>
            <a:r>
              <a:rPr lang="en-GB" sz="2000" b="1" dirty="0" err="1" smtClean="0"/>
              <a:t>int</a:t>
            </a:r>
            <a:r>
              <a:rPr lang="en-GB" sz="2000" dirty="0" smtClean="0"/>
              <a:t> </a:t>
            </a:r>
            <a:r>
              <a:rPr lang="en-GB" sz="2000" dirty="0" err="1" smtClean="0"/>
              <a:t>s_age</a:t>
            </a: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a:t>
            </a:r>
            <a:r>
              <a:rPr lang="en-GB" sz="2000" dirty="0" err="1" smtClean="0"/>
              <a:t>StudentEntity</a:t>
            </a:r>
            <a:r>
              <a:rPr lang="en-GB" sz="2000" dirty="0" smtClean="0"/>
              <a:t>(</a:t>
            </a:r>
            <a:r>
              <a:rPr lang="en-GB" sz="2000" b="1" dirty="0" err="1" smtClean="0"/>
              <a:t>int</a:t>
            </a:r>
            <a:r>
              <a:rPr lang="en-GB" sz="2000" dirty="0" smtClean="0"/>
              <a:t> </a:t>
            </a:r>
            <a:r>
              <a:rPr lang="en-GB" sz="2000" dirty="0" err="1" smtClean="0"/>
              <a:t>s_id</a:t>
            </a:r>
            <a:r>
              <a:rPr lang="en-GB" sz="2000" dirty="0" smtClean="0"/>
              <a:t>, String </a:t>
            </a:r>
            <a:r>
              <a:rPr lang="en-GB" sz="2000" dirty="0" err="1" smtClean="0"/>
              <a:t>s_name</a:t>
            </a:r>
            <a:r>
              <a:rPr lang="en-GB" sz="2000" dirty="0" smtClean="0"/>
              <a:t>, </a:t>
            </a:r>
            <a:r>
              <a:rPr lang="en-GB" sz="2000" b="1" dirty="0" err="1" smtClean="0"/>
              <a:t>int</a:t>
            </a:r>
            <a:r>
              <a:rPr lang="en-GB" sz="2000" dirty="0" smtClean="0"/>
              <a:t> </a:t>
            </a:r>
            <a:r>
              <a:rPr lang="en-GB" sz="2000" dirty="0" err="1" smtClean="0"/>
              <a:t>s_age</a:t>
            </a:r>
            <a:r>
              <a:rPr lang="en-GB" sz="2000" dirty="0" smtClean="0"/>
              <a:t>) {  </a:t>
            </a:r>
          </a:p>
          <a:p>
            <a:pPr>
              <a:spcBef>
                <a:spcPts val="0"/>
              </a:spcBef>
              <a:buNone/>
            </a:pPr>
            <a:r>
              <a:rPr lang="en-GB" sz="2000" dirty="0" smtClean="0"/>
              <a:t>            </a:t>
            </a:r>
            <a:r>
              <a:rPr lang="en-GB" sz="2000" b="1" dirty="0" smtClean="0"/>
              <a:t>super</a:t>
            </a:r>
            <a:r>
              <a:rPr lang="en-GB" sz="2000" dirty="0" smtClean="0"/>
              <a:t>();  </a:t>
            </a:r>
          </a:p>
          <a:p>
            <a:pPr>
              <a:spcBef>
                <a:spcPts val="0"/>
              </a:spcBef>
              <a:buNone/>
            </a:pPr>
            <a:r>
              <a:rPr lang="en-GB" sz="2000" dirty="0" smtClean="0"/>
              <a:t>            </a:t>
            </a:r>
            <a:r>
              <a:rPr lang="en-GB" sz="2000" b="1" dirty="0" err="1" smtClean="0"/>
              <a:t>this</a:t>
            </a:r>
            <a:r>
              <a:rPr lang="en-GB" sz="2000" dirty="0" err="1" smtClean="0"/>
              <a:t>.s_id</a:t>
            </a:r>
            <a:r>
              <a:rPr lang="en-GB" sz="2000" dirty="0" smtClean="0"/>
              <a:t> = </a:t>
            </a:r>
            <a:r>
              <a:rPr lang="en-GB" sz="2000" dirty="0" err="1" smtClean="0"/>
              <a:t>s_id</a:t>
            </a:r>
            <a:r>
              <a:rPr lang="en-GB" sz="2000" dirty="0" smtClean="0"/>
              <a:t>;  </a:t>
            </a:r>
          </a:p>
          <a:p>
            <a:pPr>
              <a:spcBef>
                <a:spcPts val="0"/>
              </a:spcBef>
              <a:buNone/>
            </a:pPr>
            <a:r>
              <a:rPr lang="en-GB" sz="2000" dirty="0" smtClean="0"/>
              <a:t>            </a:t>
            </a:r>
            <a:r>
              <a:rPr lang="en-GB" sz="2000" b="1" dirty="0" err="1" smtClean="0"/>
              <a:t>this</a:t>
            </a:r>
            <a:r>
              <a:rPr lang="en-GB" sz="2000" dirty="0" err="1" smtClean="0"/>
              <a:t>.s_name</a:t>
            </a:r>
            <a:r>
              <a:rPr lang="en-GB" sz="2000" dirty="0" smtClean="0"/>
              <a:t> = </a:t>
            </a:r>
            <a:r>
              <a:rPr lang="en-GB" sz="2000" dirty="0" err="1" smtClean="0"/>
              <a:t>s_name</a:t>
            </a:r>
            <a:r>
              <a:rPr lang="en-GB" sz="2000" dirty="0" smtClean="0"/>
              <a:t>;  </a:t>
            </a:r>
          </a:p>
          <a:p>
            <a:pPr>
              <a:spcBef>
                <a:spcPts val="0"/>
              </a:spcBef>
              <a:buNone/>
            </a:pPr>
            <a:r>
              <a:rPr lang="en-GB" sz="2000" dirty="0" smtClean="0"/>
              <a:t>            </a:t>
            </a:r>
            <a:r>
              <a:rPr lang="en-GB" sz="2000" b="1" dirty="0" err="1" smtClean="0"/>
              <a:t>this</a:t>
            </a:r>
            <a:r>
              <a:rPr lang="en-GB" sz="2000" dirty="0" err="1" smtClean="0"/>
              <a:t>.s_age</a:t>
            </a:r>
            <a:r>
              <a:rPr lang="en-GB" sz="2000" dirty="0" smtClean="0"/>
              <a:t> = </a:t>
            </a:r>
            <a:r>
              <a:rPr lang="en-GB" sz="2000" dirty="0" err="1" smtClean="0"/>
              <a:t>s_age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a:t>
            </a:r>
            <a:r>
              <a:rPr lang="en-GB" sz="2000" dirty="0" err="1" smtClean="0"/>
              <a:t>StudentEntity</a:t>
            </a:r>
            <a:r>
              <a:rPr lang="en-GB" sz="2000" dirty="0" smtClean="0"/>
              <a:t>() {  </a:t>
            </a:r>
          </a:p>
          <a:p>
            <a:pPr>
              <a:spcBef>
                <a:spcPts val="0"/>
              </a:spcBef>
              <a:buNone/>
            </a:pPr>
            <a:r>
              <a:rPr lang="en-GB" sz="2000" dirty="0" smtClean="0"/>
              <a:t>            </a:t>
            </a:r>
            <a:r>
              <a:rPr lang="en-GB" sz="2000" b="1" dirty="0" smtClean="0"/>
              <a:t>super</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a:t>
            </a:r>
            <a:r>
              <a:rPr lang="en-GB" sz="2000" b="1" dirty="0" err="1" smtClean="0"/>
              <a:t>int</a:t>
            </a:r>
            <a:r>
              <a:rPr lang="en-GB" sz="2000" dirty="0" smtClean="0"/>
              <a:t> </a:t>
            </a:r>
            <a:r>
              <a:rPr lang="en-GB" sz="2000" dirty="0" err="1" smtClean="0"/>
              <a:t>getS_id</a:t>
            </a:r>
            <a:r>
              <a:rPr lang="en-GB" sz="2000" dirty="0" smtClean="0"/>
              <a:t>() {  </a:t>
            </a:r>
          </a:p>
          <a:p>
            <a:pPr>
              <a:spcBef>
                <a:spcPts val="0"/>
              </a:spcBef>
              <a:buNone/>
            </a:pPr>
            <a:r>
              <a:rPr lang="en-GB" sz="2000" dirty="0" smtClean="0"/>
              <a:t>            </a:t>
            </a:r>
            <a:r>
              <a:rPr lang="en-GB" sz="2000" b="1" dirty="0" smtClean="0"/>
              <a:t>return</a:t>
            </a:r>
            <a:r>
              <a:rPr lang="en-GB" sz="2000" dirty="0" smtClean="0"/>
              <a:t> </a:t>
            </a:r>
            <a:r>
              <a:rPr lang="en-GB" sz="2000" dirty="0" err="1" smtClean="0"/>
              <a:t>s_id</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a:t>
            </a:r>
            <a:r>
              <a:rPr lang="en-GB" sz="2000" b="1" dirty="0" smtClean="0"/>
              <a:t>void</a:t>
            </a:r>
            <a:r>
              <a:rPr lang="en-GB" sz="2000" dirty="0" smtClean="0"/>
              <a:t> </a:t>
            </a:r>
            <a:r>
              <a:rPr lang="en-GB" sz="2000" dirty="0" err="1" smtClean="0"/>
              <a:t>setS_id</a:t>
            </a:r>
            <a:r>
              <a:rPr lang="en-GB" sz="2000" dirty="0" smtClean="0"/>
              <a:t>(</a:t>
            </a:r>
            <a:r>
              <a:rPr lang="en-GB" sz="2000" b="1" dirty="0" err="1" smtClean="0"/>
              <a:t>int</a:t>
            </a:r>
            <a:r>
              <a:rPr lang="en-GB" sz="2000" dirty="0" smtClean="0"/>
              <a:t> </a:t>
            </a:r>
            <a:r>
              <a:rPr lang="en-GB" sz="2000" dirty="0" err="1" smtClean="0"/>
              <a:t>s_id</a:t>
            </a:r>
            <a:r>
              <a:rPr lang="en-GB" sz="2000" dirty="0" smtClean="0"/>
              <a:t>) {  </a:t>
            </a:r>
          </a:p>
          <a:p>
            <a:pPr>
              <a:spcBef>
                <a:spcPts val="0"/>
              </a:spcBef>
              <a:buNone/>
            </a:pPr>
            <a:r>
              <a:rPr lang="en-GB" sz="2000" dirty="0" smtClean="0"/>
              <a:t>            </a:t>
            </a:r>
            <a:r>
              <a:rPr lang="en-GB" sz="2000" b="1" dirty="0" err="1" smtClean="0"/>
              <a:t>this</a:t>
            </a:r>
            <a:r>
              <a:rPr lang="en-GB" sz="2000" dirty="0" err="1" smtClean="0"/>
              <a:t>.s_id</a:t>
            </a:r>
            <a:r>
              <a:rPr lang="en-GB" sz="2000" dirty="0" smtClean="0"/>
              <a:t> = </a:t>
            </a:r>
            <a:r>
              <a:rPr lang="en-GB" sz="2000" dirty="0" err="1" smtClean="0"/>
              <a:t>s_id</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String </a:t>
            </a:r>
            <a:r>
              <a:rPr lang="en-GB" sz="2000" dirty="0" err="1" smtClean="0"/>
              <a:t>getS_name</a:t>
            </a:r>
            <a:r>
              <a:rPr lang="en-GB" sz="2000" dirty="0" smtClean="0"/>
              <a:t>() {  </a:t>
            </a:r>
          </a:p>
          <a:p>
            <a:pPr>
              <a:spcBef>
                <a:spcPts val="0"/>
              </a:spcBef>
              <a:buNone/>
            </a:pPr>
            <a:r>
              <a:rPr lang="en-GB" sz="2000" dirty="0" smtClean="0"/>
              <a:t>            </a:t>
            </a:r>
            <a:r>
              <a:rPr lang="en-GB" sz="2000" b="1" dirty="0" smtClean="0"/>
              <a:t>return</a:t>
            </a:r>
            <a:r>
              <a:rPr lang="en-GB" sz="2000" dirty="0" smtClean="0"/>
              <a:t> </a:t>
            </a:r>
            <a:r>
              <a:rPr lang="en-GB" sz="2000" dirty="0" err="1" smtClean="0"/>
              <a:t>s_name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a:t>
            </a:r>
            <a:r>
              <a:rPr lang="en-GB" sz="2000" b="1" dirty="0" smtClean="0"/>
              <a:t>void</a:t>
            </a:r>
            <a:r>
              <a:rPr lang="en-GB" sz="2000" dirty="0" smtClean="0"/>
              <a:t> </a:t>
            </a:r>
            <a:r>
              <a:rPr lang="en-GB" sz="2000" dirty="0" err="1" smtClean="0"/>
              <a:t>setS_name</a:t>
            </a:r>
            <a:r>
              <a:rPr lang="en-GB" sz="2000" dirty="0" smtClean="0"/>
              <a:t>(String </a:t>
            </a:r>
            <a:r>
              <a:rPr lang="en-GB" sz="2000" dirty="0" err="1" smtClean="0"/>
              <a:t>s_name</a:t>
            </a:r>
            <a:r>
              <a:rPr lang="en-GB" sz="2000" dirty="0" smtClean="0"/>
              <a:t>) {  </a:t>
            </a:r>
          </a:p>
          <a:p>
            <a:pPr>
              <a:spcBef>
                <a:spcPts val="0"/>
              </a:spcBef>
              <a:buNone/>
            </a:pPr>
            <a:r>
              <a:rPr lang="en-GB" sz="2000" dirty="0" smtClean="0"/>
              <a:t>            </a:t>
            </a:r>
            <a:r>
              <a:rPr lang="en-GB" sz="2000" b="1" dirty="0" err="1" smtClean="0"/>
              <a:t>this</a:t>
            </a:r>
            <a:r>
              <a:rPr lang="en-GB" sz="2000" dirty="0" err="1" smtClean="0"/>
              <a:t>.s_name</a:t>
            </a:r>
            <a:r>
              <a:rPr lang="en-GB" sz="2000" dirty="0" smtClean="0"/>
              <a:t> = </a:t>
            </a:r>
            <a:r>
              <a:rPr lang="en-GB" sz="2000" dirty="0" err="1" smtClean="0"/>
              <a:t>s_name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a:t>
            </a:r>
            <a:r>
              <a:rPr lang="en-GB" sz="2000" b="1" dirty="0" err="1" smtClean="0"/>
              <a:t>int</a:t>
            </a:r>
            <a:r>
              <a:rPr lang="en-GB" sz="2000" dirty="0" smtClean="0"/>
              <a:t> </a:t>
            </a:r>
            <a:r>
              <a:rPr lang="en-GB" sz="2000" dirty="0" err="1" smtClean="0"/>
              <a:t>getS_age</a:t>
            </a:r>
            <a:r>
              <a:rPr lang="en-GB" sz="2000" dirty="0" smtClean="0"/>
              <a:t>() {  </a:t>
            </a:r>
          </a:p>
          <a:p>
            <a:pPr>
              <a:spcBef>
                <a:spcPts val="0"/>
              </a:spcBef>
              <a:buNone/>
            </a:pPr>
            <a:r>
              <a:rPr lang="en-GB" sz="2000" dirty="0" smtClean="0"/>
              <a:t>            </a:t>
            </a:r>
            <a:r>
              <a:rPr lang="en-GB" sz="2000" b="1" dirty="0" smtClean="0"/>
              <a:t>return</a:t>
            </a:r>
            <a:r>
              <a:rPr lang="en-GB" sz="2000" dirty="0" smtClean="0"/>
              <a:t> </a:t>
            </a:r>
            <a:r>
              <a:rPr lang="en-GB" sz="2000" dirty="0" err="1" smtClean="0"/>
              <a:t>s_age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a:t>
            </a:r>
            <a:r>
              <a:rPr lang="en-GB" sz="2000" b="1" dirty="0" smtClean="0"/>
              <a:t>void</a:t>
            </a:r>
            <a:r>
              <a:rPr lang="en-GB" sz="2000" dirty="0" smtClean="0"/>
              <a:t> </a:t>
            </a:r>
            <a:r>
              <a:rPr lang="en-GB" sz="2000" dirty="0" err="1" smtClean="0"/>
              <a:t>setS_age</a:t>
            </a:r>
            <a:r>
              <a:rPr lang="en-GB" sz="2000" dirty="0" smtClean="0"/>
              <a:t>(</a:t>
            </a:r>
            <a:r>
              <a:rPr lang="en-GB" sz="2000" b="1" dirty="0" err="1" smtClean="0"/>
              <a:t>int</a:t>
            </a:r>
            <a:r>
              <a:rPr lang="en-GB" sz="2000" dirty="0" smtClean="0"/>
              <a:t> </a:t>
            </a:r>
            <a:r>
              <a:rPr lang="en-GB" sz="2000" dirty="0" err="1" smtClean="0"/>
              <a:t>s_age</a:t>
            </a:r>
            <a:r>
              <a:rPr lang="en-GB" sz="2000" dirty="0" smtClean="0"/>
              <a:t>) {  </a:t>
            </a:r>
          </a:p>
          <a:p>
            <a:pPr>
              <a:spcBef>
                <a:spcPts val="0"/>
              </a:spcBef>
              <a:buNone/>
            </a:pPr>
            <a:r>
              <a:rPr lang="en-GB" sz="2000" dirty="0" smtClean="0"/>
              <a:t>            </a:t>
            </a:r>
            <a:r>
              <a:rPr lang="en-GB" sz="2000" b="1" dirty="0" err="1" smtClean="0"/>
              <a:t>this</a:t>
            </a:r>
            <a:r>
              <a:rPr lang="en-GB" sz="2000" dirty="0" err="1" smtClean="0"/>
              <a:t>.s_age</a:t>
            </a:r>
            <a:r>
              <a:rPr lang="en-GB" sz="2000" dirty="0" smtClean="0"/>
              <a:t> = </a:t>
            </a:r>
            <a:r>
              <a:rPr lang="en-GB" sz="2000" dirty="0" err="1" smtClean="0"/>
              <a:t>s_age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190</a:t>
            </a:fld>
            <a:endParaRPr lang="en-US" altLang="en-US"/>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Persistence.xml</a:t>
            </a:r>
            <a:endParaRPr lang="en-US" dirty="0"/>
          </a:p>
        </p:txBody>
      </p:sp>
      <p:sp>
        <p:nvSpPr>
          <p:cNvPr id="3" name="Content Placeholder 2"/>
          <p:cNvSpPr>
            <a:spLocks noGrp="1"/>
          </p:cNvSpPr>
          <p:nvPr>
            <p:ph idx="1"/>
          </p:nvPr>
        </p:nvSpPr>
        <p:spPr/>
        <p:txBody>
          <a:bodyPr/>
          <a:lstStyle/>
          <a:p>
            <a:pPr>
              <a:spcBef>
                <a:spcPts val="0"/>
              </a:spcBef>
              <a:buNone/>
            </a:pPr>
            <a:r>
              <a:rPr lang="en-US" sz="2000" dirty="0" smtClean="0"/>
              <a:t>&lt;persistence&gt;  </a:t>
            </a:r>
          </a:p>
          <a:p>
            <a:pPr>
              <a:spcBef>
                <a:spcPts val="0"/>
              </a:spcBef>
              <a:buNone/>
            </a:pPr>
            <a:r>
              <a:rPr lang="en-US" sz="2000" dirty="0" smtClean="0"/>
              <a:t>&lt;persistence-unit name="</a:t>
            </a:r>
            <a:r>
              <a:rPr lang="en-US" sz="2000" dirty="0" err="1" smtClean="0"/>
              <a:t>Student_details</a:t>
            </a:r>
            <a:r>
              <a:rPr lang="en-US" sz="2000" dirty="0" smtClean="0"/>
              <a:t>"&gt;  </a:t>
            </a:r>
          </a:p>
          <a:p>
            <a:pPr>
              <a:spcBef>
                <a:spcPts val="0"/>
              </a:spcBef>
              <a:buNone/>
            </a:pPr>
            <a:r>
              <a:rPr lang="en-US" sz="2000" dirty="0" smtClean="0"/>
              <a: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com.javatpoint.jpa.StudentEntity</a:t>
            </a:r>
            <a:r>
              <a:rPr lang="en-US" sz="2000" dirty="0" smtClean="0"/>
              <a:t>&lt;/</a:t>
            </a:r>
            <a:r>
              <a:rPr lang="en-US" sz="2000" b="1" dirty="0" smtClean="0"/>
              <a:t>class</a:t>
            </a:r>
            <a:r>
              <a:rPr lang="en-US" sz="2000" dirty="0" smtClean="0"/>
              <a:t>&gt;  </a:t>
            </a:r>
          </a:p>
          <a:p>
            <a:pPr>
              <a:spcBef>
                <a:spcPts val="0"/>
              </a:spcBef>
              <a:buNone/>
            </a:pPr>
            <a:r>
              <a:rPr lang="en-US" sz="2000" dirty="0" smtClean="0"/>
              <a:t>  </a:t>
            </a:r>
          </a:p>
          <a:p>
            <a:pPr>
              <a:spcBef>
                <a:spcPts val="0"/>
              </a:spcBef>
              <a:buNone/>
            </a:pPr>
            <a:r>
              <a:rPr lang="en-US" sz="2000" dirty="0" smtClean="0"/>
              <a:t>      &lt;properties&gt;  </a:t>
            </a:r>
          </a:p>
          <a:p>
            <a:pPr>
              <a:spcBef>
                <a:spcPts val="0"/>
              </a:spcBef>
              <a:buNone/>
            </a:pPr>
            <a:r>
              <a:rPr lang="en-US" sz="2000" dirty="0" smtClean="0"/>
              <a:t>         &lt;property name="</a:t>
            </a:r>
            <a:r>
              <a:rPr lang="en-US" sz="2000" dirty="0" err="1" smtClean="0"/>
              <a:t>javax.persistence.jdbc.driver</a:t>
            </a:r>
            <a:r>
              <a:rPr lang="en-US" sz="2000" dirty="0" smtClean="0"/>
              <a:t>" value="</a:t>
            </a:r>
            <a:r>
              <a:rPr lang="en-US" sz="2000" dirty="0" err="1" smtClean="0"/>
              <a:t>com.mysql.jdbc.Driver</a:t>
            </a:r>
            <a:r>
              <a:rPr lang="en-US" sz="2000" dirty="0" smtClean="0"/>
              <a:t>"/&gt;  </a:t>
            </a:r>
          </a:p>
          <a:p>
            <a:pPr>
              <a:spcBef>
                <a:spcPts val="0"/>
              </a:spcBef>
              <a:buNone/>
            </a:pPr>
            <a:r>
              <a:rPr lang="en-US" sz="2000" dirty="0" smtClean="0"/>
              <a:t>         &lt;property name="</a:t>
            </a:r>
            <a:r>
              <a:rPr lang="en-US" sz="2000" dirty="0" err="1" smtClean="0"/>
              <a:t>javax.persistence.jdbc.url</a:t>
            </a:r>
            <a:r>
              <a:rPr lang="en-US" sz="2000" dirty="0" smtClean="0"/>
              <a:t>" value="</a:t>
            </a:r>
            <a:r>
              <a:rPr lang="en-US" sz="2000" dirty="0" err="1" smtClean="0"/>
              <a:t>jdbc:mysql</a:t>
            </a:r>
            <a:r>
              <a:rPr lang="en-US" sz="2000" dirty="0" smtClean="0"/>
              <a:t>://localhost:3306/</a:t>
            </a:r>
            <a:r>
              <a:rPr lang="en-US" sz="2000" dirty="0" err="1" smtClean="0"/>
              <a:t>studentdata</a:t>
            </a:r>
            <a:r>
              <a:rPr lang="en-US" sz="2000" dirty="0" smtClean="0"/>
              <a:t>"/&gt;  </a:t>
            </a:r>
          </a:p>
          <a:p>
            <a:pPr>
              <a:spcBef>
                <a:spcPts val="0"/>
              </a:spcBef>
              <a:buNone/>
            </a:pPr>
            <a:r>
              <a:rPr lang="en-US" sz="2000" dirty="0" smtClean="0"/>
              <a:t>         &lt;property name="</a:t>
            </a:r>
            <a:r>
              <a:rPr lang="en-US" sz="2000" dirty="0" err="1" smtClean="0"/>
              <a:t>javax.persistence.jdbc.user</a:t>
            </a:r>
            <a:r>
              <a:rPr lang="en-US" sz="2000" dirty="0" smtClean="0"/>
              <a:t>" value="root"/&gt;  </a:t>
            </a:r>
          </a:p>
          <a:p>
            <a:pPr>
              <a:spcBef>
                <a:spcPts val="0"/>
              </a:spcBef>
              <a:buNone/>
            </a:pPr>
            <a:r>
              <a:rPr lang="en-US" sz="2000" dirty="0" smtClean="0"/>
              <a:t>         &lt;property name="</a:t>
            </a:r>
            <a:r>
              <a:rPr lang="en-US" sz="2000" dirty="0" err="1" smtClean="0"/>
              <a:t>javax.persistence.jdbc.password</a:t>
            </a:r>
            <a:r>
              <a:rPr lang="en-US" sz="2000" dirty="0" smtClean="0"/>
              <a:t>" value=""/&gt;  </a:t>
            </a:r>
          </a:p>
          <a:p>
            <a:pPr>
              <a:spcBef>
                <a:spcPts val="0"/>
              </a:spcBef>
              <a:buNone/>
            </a:pPr>
            <a:r>
              <a:rPr lang="en-US" sz="2000" dirty="0" smtClean="0"/>
              <a:t>         &lt;property name="</a:t>
            </a:r>
            <a:r>
              <a:rPr lang="en-US" sz="2000" dirty="0" err="1" smtClean="0"/>
              <a:t>eclipselink.logging.level</a:t>
            </a:r>
            <a:r>
              <a:rPr lang="en-US" sz="2000" dirty="0" smtClean="0"/>
              <a:t>" value="SEVERE"/&gt;  </a:t>
            </a:r>
          </a:p>
          <a:p>
            <a:pPr>
              <a:spcBef>
                <a:spcPts val="0"/>
              </a:spcBef>
              <a:buNone/>
            </a:pPr>
            <a:r>
              <a:rPr lang="en-US" sz="2000" dirty="0" smtClean="0"/>
              <a:t>         &lt;property name="</a:t>
            </a:r>
            <a:r>
              <a:rPr lang="en-US" sz="2000" dirty="0" err="1" smtClean="0"/>
              <a:t>eclipselink.ddl</a:t>
            </a:r>
            <a:r>
              <a:rPr lang="en-US" sz="2000" dirty="0" smtClean="0"/>
              <a:t>-generation" value="create-or-extend-tables"/&gt;  </a:t>
            </a:r>
          </a:p>
          <a:p>
            <a:pPr>
              <a:spcBef>
                <a:spcPts val="0"/>
              </a:spcBef>
              <a:buNone/>
            </a:pPr>
            <a:r>
              <a:rPr lang="en-US" sz="2000" dirty="0" smtClean="0"/>
              <a:t>      &lt;/properties&gt;  </a:t>
            </a:r>
          </a:p>
          <a:p>
            <a:pPr>
              <a:spcBef>
                <a:spcPts val="0"/>
              </a:spcBef>
              <a:buNone/>
            </a:pPr>
            <a:r>
              <a:rPr lang="en-US" sz="2000" dirty="0" smtClean="0"/>
              <a:t>        </a:t>
            </a:r>
          </a:p>
          <a:p>
            <a:pPr>
              <a:spcBef>
                <a:spcPts val="0"/>
              </a:spcBef>
              <a:buNone/>
            </a:pPr>
            <a:r>
              <a:rPr lang="en-US" sz="2000" dirty="0" smtClean="0"/>
              <a:t>   &lt;/persistence-unit&gt;  </a:t>
            </a:r>
          </a:p>
          <a:p>
            <a:pPr>
              <a:spcBef>
                <a:spcPts val="0"/>
              </a:spcBef>
              <a:buNone/>
            </a:pPr>
            <a:r>
              <a:rPr lang="en-US" sz="2000" dirty="0" smtClean="0"/>
              <a:t>&lt;/persistence&gt;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191</a:t>
            </a:fld>
            <a:endParaRPr lang="en-US" altLang="en-US"/>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FetchColumn.java</a:t>
            </a: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package</a:t>
            </a:r>
            <a:r>
              <a:rPr lang="en-US" sz="2000" dirty="0" smtClean="0"/>
              <a:t> </a:t>
            </a:r>
            <a:r>
              <a:rPr lang="en-US" sz="2000" dirty="0" err="1" smtClean="0"/>
              <a:t>com.javatpoint.jpa.jpql</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com.javatpoint.jpa.StudentEntity</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FetchColumn</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 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 = </a:t>
            </a:r>
            <a:r>
              <a:rPr lang="en-US" sz="2000" dirty="0" err="1" smtClean="0"/>
              <a:t>Persistence.createEntityManagerFactory</a:t>
            </a:r>
            <a:r>
              <a:rPr lang="en-US" sz="2000" dirty="0" smtClean="0"/>
              <a:t>( "</a:t>
            </a:r>
            <a:r>
              <a:rPr lang="en-US" sz="2000" dirty="0" err="1" smtClean="0"/>
              <a:t>Student_details</a:t>
            </a:r>
            <a:r>
              <a:rPr lang="en-US" sz="2000" dirty="0" smtClean="0"/>
              <a:t>" );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 = </a:t>
            </a:r>
            <a:r>
              <a:rPr lang="en-US" sz="2000" dirty="0" err="1" smtClean="0"/>
              <a:t>emf.createEntityManager</a:t>
            </a:r>
            <a:r>
              <a:rPr lang="en-US" sz="2000" dirty="0" smtClean="0"/>
              <a:t>();  </a:t>
            </a:r>
          </a:p>
          <a:p>
            <a:pPr>
              <a:spcBef>
                <a:spcPts val="0"/>
              </a:spcBef>
              <a:buNone/>
            </a:pPr>
            <a:r>
              <a:rPr lang="en-US" sz="2000" dirty="0" smtClean="0"/>
              <a:t>          </a:t>
            </a:r>
            <a:r>
              <a:rPr lang="en-US" sz="2000" dirty="0" err="1" smtClean="0"/>
              <a:t>em.getTransaction</a:t>
            </a:r>
            <a:r>
              <a:rPr lang="en-US" sz="2000" dirty="0" smtClean="0"/>
              <a:t>().begin( );  </a:t>
            </a:r>
          </a:p>
          <a:p>
            <a:pPr>
              <a:spcBef>
                <a:spcPts val="0"/>
              </a:spcBef>
              <a:buNone/>
            </a:pPr>
            <a:r>
              <a:rPr lang="en-US" sz="2000" dirty="0" smtClean="0"/>
              <a:t>                    </a:t>
            </a:r>
          </a:p>
          <a:p>
            <a:pPr>
              <a:spcBef>
                <a:spcPts val="0"/>
              </a:spcBef>
              <a:buNone/>
            </a:pPr>
            <a:r>
              <a:rPr lang="en-US" sz="2000" dirty="0" smtClean="0"/>
              <a:t>          Query </a:t>
            </a:r>
            <a:r>
              <a:rPr lang="en-US" sz="2000" dirty="0" err="1" smtClean="0"/>
              <a:t>query</a:t>
            </a:r>
            <a:r>
              <a:rPr lang="en-US" sz="2000" dirty="0" smtClean="0"/>
              <a:t> = </a:t>
            </a:r>
            <a:r>
              <a:rPr lang="en-US" sz="2000" dirty="0" err="1" smtClean="0"/>
              <a:t>em.createNamedQuery</a:t>
            </a:r>
            <a:r>
              <a:rPr lang="en-US" sz="2000" dirty="0" smtClean="0"/>
              <a:t>("find name");  </a:t>
            </a:r>
          </a:p>
          <a:p>
            <a:pPr>
              <a:spcBef>
                <a:spcPts val="0"/>
              </a:spcBef>
              <a:buNone/>
            </a:pPr>
            <a:r>
              <a:rPr lang="en-US" sz="2000" dirty="0" smtClean="0"/>
              <a:t>          @</a:t>
            </a:r>
            <a:r>
              <a:rPr lang="en-US" sz="2000" dirty="0" err="1" smtClean="0"/>
              <a:t>SuppressWarnings</a:t>
            </a:r>
            <a:r>
              <a:rPr lang="en-US" sz="2000" dirty="0" smtClean="0"/>
              <a:t>("unchecked")  </a:t>
            </a:r>
          </a:p>
          <a:p>
            <a:pPr>
              <a:spcBef>
                <a:spcPts val="0"/>
              </a:spcBef>
              <a:buNone/>
            </a:pPr>
            <a:r>
              <a:rPr lang="en-US" sz="2000" dirty="0" smtClean="0"/>
              <a:t>        List&lt;</a:t>
            </a:r>
            <a:r>
              <a:rPr lang="en-US" sz="2000" dirty="0" err="1" smtClean="0"/>
              <a:t>StudentEntity</a:t>
            </a:r>
            <a:r>
              <a:rPr lang="en-US" sz="2000" dirty="0" smtClean="0"/>
              <a:t>&gt; list =</a:t>
            </a:r>
            <a:r>
              <a:rPr lang="en-US" sz="2000" dirty="0" err="1" smtClean="0"/>
              <a:t>query.getResultList</a:t>
            </a:r>
            <a:r>
              <a:rPr lang="en-US" sz="2000" dirty="0" smtClean="0"/>
              <a:t>();  </a:t>
            </a:r>
          </a:p>
          <a:p>
            <a:pPr>
              <a:spcBef>
                <a:spcPts val="0"/>
              </a:spcBef>
              <a:buNone/>
            </a:pPr>
            <a:r>
              <a:rPr lang="en-US" sz="2000" dirty="0" smtClean="0"/>
              <a:t>          </a:t>
            </a:r>
            <a:r>
              <a:rPr lang="en-US" sz="2000" dirty="0" err="1" smtClean="0"/>
              <a:t>System.out.println</a:t>
            </a:r>
            <a:r>
              <a:rPr lang="en-US" sz="2000" dirty="0" smtClean="0"/>
              <a:t>("Student Name :");  </a:t>
            </a:r>
          </a:p>
          <a:p>
            <a:pPr>
              <a:spcBef>
                <a:spcPts val="0"/>
              </a:spcBef>
              <a:buNone/>
            </a:pPr>
            <a:r>
              <a:rPr lang="en-US" sz="2000" dirty="0" smtClean="0"/>
              <a:t>          </a:t>
            </a:r>
            <a:r>
              <a:rPr lang="en-US" sz="2000" b="1" dirty="0" smtClean="0"/>
              <a:t>for</a:t>
            </a:r>
            <a:r>
              <a:rPr lang="en-US" sz="2000" dirty="0" smtClean="0"/>
              <a:t>(</a:t>
            </a:r>
            <a:r>
              <a:rPr lang="en-US" sz="2000" dirty="0" err="1" smtClean="0"/>
              <a:t>StudentEntity</a:t>
            </a:r>
            <a:r>
              <a:rPr lang="en-US" sz="2000" dirty="0" smtClean="0"/>
              <a:t> s:list) {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s.getS_name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192</a:t>
            </a:fld>
            <a:endParaRPr lang="en-US" altLang="en-US"/>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193</a:t>
            </a:fld>
            <a:endParaRPr lang="en-US" altLang="en-US"/>
          </a:p>
        </p:txBody>
      </p:sp>
      <p:pic>
        <p:nvPicPr>
          <p:cNvPr id="5" name="Content Placeholder 4" descr="JPA JPQL Basic Operations"/>
          <p:cNvPicPr>
            <a:picLocks noGrp="1"/>
          </p:cNvPicPr>
          <p:nvPr>
            <p:ph idx="1"/>
          </p:nvPr>
        </p:nvPicPr>
        <p:blipFill>
          <a:blip r:embed="rId2"/>
          <a:srcRect/>
          <a:stretch>
            <a:fillRect/>
          </a:stretch>
        </p:blipFill>
        <p:spPr bwMode="auto">
          <a:xfrm>
            <a:off x="2595538" y="2214554"/>
            <a:ext cx="3571900" cy="2571768"/>
          </a:xfrm>
          <a:prstGeom prst="rect">
            <a:avLst/>
          </a:prstGeom>
          <a:noFill/>
          <a:ln w="9525">
            <a:noFill/>
            <a:miter lim="800000"/>
            <a:headEnd/>
            <a:tailEnd/>
          </a:ln>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JPQL Bulk Data Operations</a:t>
            </a:r>
            <a:br>
              <a:rPr lang="en-US" dirty="0" smtClean="0"/>
            </a:br>
            <a:endParaRPr lang="en-US" dirty="0"/>
          </a:p>
        </p:txBody>
      </p:sp>
      <p:sp>
        <p:nvSpPr>
          <p:cNvPr id="3" name="Content Placeholder 2"/>
          <p:cNvSpPr>
            <a:spLocks noGrp="1"/>
          </p:cNvSpPr>
          <p:nvPr>
            <p:ph idx="1"/>
          </p:nvPr>
        </p:nvSpPr>
        <p:spPr/>
        <p:txBody>
          <a:bodyPr/>
          <a:lstStyle/>
          <a:p>
            <a:r>
              <a:rPr lang="en-GB" dirty="0" smtClean="0"/>
              <a:t>to handle bulk data and perform corresponding operations.</a:t>
            </a:r>
          </a:p>
          <a:p>
            <a:r>
              <a:rPr lang="en-GB" dirty="0" smtClean="0"/>
              <a:t>JPQL Bulk Data Example</a:t>
            </a:r>
          </a:p>
          <a:p>
            <a:r>
              <a:rPr lang="en-GB" dirty="0" smtClean="0"/>
              <a:t>In this example, we will take a basic entity class (in this case StudentEntity.java) and perform different operations on it.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194</a:t>
            </a:fld>
            <a:endParaRPr lang="en-US" altLang="en-US"/>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StudentEntity.java</a:t>
            </a:r>
            <a:endParaRPr lang="en-US" dirty="0"/>
          </a:p>
        </p:txBody>
      </p:sp>
      <p:sp>
        <p:nvSpPr>
          <p:cNvPr id="3" name="Content Placeholder 2"/>
          <p:cNvSpPr>
            <a:spLocks noGrp="1"/>
          </p:cNvSpPr>
          <p:nvPr>
            <p:ph idx="1"/>
          </p:nvPr>
        </p:nvSpPr>
        <p:spPr/>
        <p:txBody>
          <a:bodyPr/>
          <a:lstStyle/>
          <a:p>
            <a:r>
              <a:rPr lang="en-US" dirty="0" smtClean="0"/>
              <a:t>Create an entity class named as StudentEntity.java under </a:t>
            </a:r>
            <a:r>
              <a:rPr lang="en-US" dirty="0" err="1" smtClean="0"/>
              <a:t>com.javatpoint.jpa</a:t>
            </a:r>
            <a:r>
              <a:rPr lang="en-US" dirty="0" smtClean="0"/>
              <a:t> package.</a:t>
            </a:r>
          </a:p>
          <a:p>
            <a:pPr>
              <a:spcBef>
                <a:spcPts val="0"/>
              </a:spcBef>
              <a:buNone/>
            </a:pPr>
            <a:r>
              <a:rPr lang="en-US" sz="2000" b="1" dirty="0" smtClean="0"/>
              <a:t>package</a:t>
            </a:r>
            <a:r>
              <a:rPr lang="en-US" sz="2000" dirty="0" smtClean="0"/>
              <a:t> </a:t>
            </a:r>
            <a:r>
              <a:rPr lang="en-US" sz="2000" dirty="0" err="1" smtClean="0"/>
              <a:t>com.javatpoint.jpa</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@Entity  </a:t>
            </a:r>
          </a:p>
          <a:p>
            <a:pPr>
              <a:spcBef>
                <a:spcPts val="0"/>
              </a:spcBef>
              <a:buNone/>
            </a:pPr>
            <a:r>
              <a:rPr lang="en-US" sz="2000" dirty="0" smtClean="0"/>
              <a:t>@Table(name="student")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StudentEntity</a:t>
            </a:r>
            <a:r>
              <a:rPr lang="en-US" sz="2000" dirty="0" smtClean="0"/>
              <a:t> {  </a:t>
            </a:r>
          </a:p>
          <a:p>
            <a:pPr>
              <a:spcBef>
                <a:spcPts val="0"/>
              </a:spcBef>
              <a:buNone/>
            </a:pPr>
            <a:r>
              <a:rPr lang="en-US" sz="2000" dirty="0" smtClean="0"/>
              <a:t>  </a:t>
            </a:r>
          </a:p>
          <a:p>
            <a:pPr>
              <a:spcBef>
                <a:spcPts val="0"/>
              </a:spcBef>
              <a:buNone/>
            </a:pPr>
            <a:r>
              <a:rPr lang="en-US" sz="2000" dirty="0" smtClean="0"/>
              <a:t>    @Id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s_id</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s_name</a:t>
            </a: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s_age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dirty="0" err="1" smtClean="0"/>
              <a:t>StudentEntity</a:t>
            </a:r>
            <a:r>
              <a:rPr lang="en-US" sz="2000" dirty="0" smtClean="0"/>
              <a:t>(</a:t>
            </a:r>
            <a:r>
              <a:rPr lang="en-US" sz="2000" b="1" dirty="0" err="1" smtClean="0"/>
              <a:t>int</a:t>
            </a:r>
            <a:r>
              <a:rPr lang="en-US" sz="2000" dirty="0" smtClean="0"/>
              <a:t> </a:t>
            </a:r>
            <a:r>
              <a:rPr lang="en-US" sz="2000" dirty="0" err="1" smtClean="0"/>
              <a:t>s_id</a:t>
            </a:r>
            <a:r>
              <a:rPr lang="en-US" sz="2000" dirty="0" smtClean="0"/>
              <a:t>, String </a:t>
            </a:r>
            <a:r>
              <a:rPr lang="en-US" sz="2000" dirty="0" err="1" smtClean="0"/>
              <a:t>s_name</a:t>
            </a:r>
            <a:r>
              <a:rPr lang="en-US" sz="2000" dirty="0" smtClean="0"/>
              <a:t>, </a:t>
            </a:r>
            <a:r>
              <a:rPr lang="en-US" sz="2000" b="1" dirty="0" err="1" smtClean="0"/>
              <a:t>int</a:t>
            </a:r>
            <a:r>
              <a:rPr lang="en-US" sz="2000" dirty="0" smtClean="0"/>
              <a:t> </a:t>
            </a:r>
            <a:r>
              <a:rPr lang="en-US" sz="2000" dirty="0" err="1" smtClean="0"/>
              <a:t>s_age</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a:t>
            </a:r>
            <a:r>
              <a:rPr lang="en-US" sz="2000" b="1" dirty="0" err="1" smtClean="0"/>
              <a:t>this</a:t>
            </a:r>
            <a:r>
              <a:rPr lang="en-US" sz="2000" dirty="0" err="1" smtClean="0"/>
              <a:t>.s_age</a:t>
            </a:r>
            <a:r>
              <a:rPr lang="en-US" sz="2000" dirty="0" smtClean="0"/>
              <a:t> =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dirty="0" err="1" smtClean="0"/>
              <a:t>StudentEntity</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setS_id</a:t>
            </a:r>
            <a:r>
              <a:rPr lang="en-US" sz="2000" dirty="0" smtClean="0"/>
              <a:t>(</a:t>
            </a:r>
            <a:r>
              <a:rPr lang="en-US" sz="2000" b="1" dirty="0" err="1" smtClean="0"/>
              <a:t>int</a:t>
            </a:r>
            <a:r>
              <a:rPr lang="en-US" sz="2000" dirty="0" smtClean="0"/>
              <a:t> </a:t>
            </a:r>
            <a:r>
              <a:rPr lang="en-US" sz="2000" dirty="0" err="1" smtClean="0"/>
              <a:t>s_id</a:t>
            </a:r>
            <a:r>
              <a:rPr lang="en-US" sz="2000" dirty="0" smtClean="0"/>
              <a:t>) {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String </a:t>
            </a:r>
            <a:r>
              <a:rPr lang="en-US" sz="2000" dirty="0" err="1" smtClean="0"/>
              <a:t>getS_name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setS_name</a:t>
            </a:r>
            <a:r>
              <a:rPr lang="en-US" sz="2000" dirty="0" smtClean="0"/>
              <a:t>(String </a:t>
            </a:r>
            <a:r>
              <a:rPr lang="en-US" sz="2000" dirty="0" err="1" smtClean="0"/>
              <a:t>s_name</a:t>
            </a:r>
            <a:r>
              <a:rPr lang="en-US" sz="2000" dirty="0" smtClean="0"/>
              <a:t>) {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getS_age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setS_age</a:t>
            </a:r>
            <a:r>
              <a:rPr lang="en-US" sz="2000" dirty="0" smtClean="0"/>
              <a:t>(</a:t>
            </a:r>
            <a:r>
              <a:rPr lang="en-US" sz="2000" b="1" dirty="0" err="1" smtClean="0"/>
              <a:t>int</a:t>
            </a:r>
            <a:r>
              <a:rPr lang="en-US" sz="2000" dirty="0" smtClean="0"/>
              <a:t> </a:t>
            </a:r>
            <a:r>
              <a:rPr lang="en-US" sz="2000" dirty="0" err="1" smtClean="0"/>
              <a:t>s_age</a:t>
            </a:r>
            <a:r>
              <a:rPr lang="en-US" sz="2000" dirty="0" smtClean="0"/>
              <a:t>) {  </a:t>
            </a:r>
          </a:p>
          <a:p>
            <a:pPr>
              <a:spcBef>
                <a:spcPts val="0"/>
              </a:spcBef>
              <a:buNone/>
            </a:pPr>
            <a:r>
              <a:rPr lang="en-US" sz="2000" dirty="0" smtClean="0"/>
              <a:t>        </a:t>
            </a:r>
            <a:r>
              <a:rPr lang="en-US" sz="2000" b="1" dirty="0" err="1" smtClean="0"/>
              <a:t>this</a:t>
            </a:r>
            <a:r>
              <a:rPr lang="en-US" sz="2000" dirty="0" err="1" smtClean="0"/>
              <a:t>.s_age</a:t>
            </a:r>
            <a:r>
              <a:rPr lang="en-US" sz="2000" dirty="0" smtClean="0"/>
              <a:t> =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195</a:t>
            </a:fld>
            <a:endParaRPr lang="en-US" altLang="en-US"/>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Persistence.xml</a:t>
            </a:r>
            <a:endParaRPr lang="en-US" dirty="0"/>
          </a:p>
        </p:txBody>
      </p:sp>
      <p:sp>
        <p:nvSpPr>
          <p:cNvPr id="3" name="Content Placeholder 2"/>
          <p:cNvSpPr>
            <a:spLocks noGrp="1"/>
          </p:cNvSpPr>
          <p:nvPr>
            <p:ph idx="1"/>
          </p:nvPr>
        </p:nvSpPr>
        <p:spPr/>
        <p:txBody>
          <a:bodyPr/>
          <a:lstStyle/>
          <a:p>
            <a:r>
              <a:rPr lang="en-GB" dirty="0" smtClean="0"/>
              <a:t>Now, map the entity class and other databases </a:t>
            </a:r>
            <a:r>
              <a:rPr lang="en-GB" dirty="0" err="1" smtClean="0"/>
              <a:t>confiuguration</a:t>
            </a:r>
            <a:r>
              <a:rPr lang="en-GB" dirty="0" smtClean="0"/>
              <a:t> in Persistence.xml file.</a:t>
            </a:r>
          </a:p>
          <a:p>
            <a:pPr>
              <a:spcBef>
                <a:spcPts val="0"/>
              </a:spcBef>
              <a:buNone/>
            </a:pPr>
            <a:r>
              <a:rPr lang="en-US" dirty="0" smtClean="0"/>
              <a:t>&lt;persistence&gt;  </a:t>
            </a:r>
          </a:p>
          <a:p>
            <a:pPr>
              <a:spcBef>
                <a:spcPts val="0"/>
              </a:spcBef>
              <a:buNone/>
            </a:pPr>
            <a:r>
              <a:rPr lang="en-US" dirty="0" smtClean="0"/>
              <a:t>&lt;persistence-unit name="</a:t>
            </a:r>
            <a:r>
              <a:rPr lang="en-US" dirty="0" err="1" smtClean="0"/>
              <a:t>Student_details</a:t>
            </a:r>
            <a:r>
              <a:rPr lang="en-US" dirty="0" smtClean="0"/>
              <a:t>"&gt;  </a:t>
            </a:r>
          </a:p>
          <a:p>
            <a:pPr>
              <a:spcBef>
                <a:spcPts val="0"/>
              </a:spcBef>
              <a:buNone/>
            </a:pPr>
            <a:r>
              <a:rPr lang="en-US" dirty="0" smtClean="0"/>
              <a:t>     </a:t>
            </a:r>
          </a:p>
          <a:p>
            <a:pPr>
              <a:spcBef>
                <a:spcPts val="0"/>
              </a:spcBef>
              <a:buNone/>
            </a:pPr>
            <a:r>
              <a:rPr lang="en-US" dirty="0" smtClean="0"/>
              <a:t>      &lt;</a:t>
            </a:r>
            <a:r>
              <a:rPr lang="en-US" b="1" dirty="0" smtClean="0"/>
              <a:t>class</a:t>
            </a:r>
            <a:r>
              <a:rPr lang="en-US" dirty="0" smtClean="0"/>
              <a:t>&gt;</a:t>
            </a:r>
            <a:r>
              <a:rPr lang="en-US" dirty="0" err="1" smtClean="0"/>
              <a:t>com.javatpoint.jpa.StudentEntity</a:t>
            </a:r>
            <a:r>
              <a:rPr lang="en-US" dirty="0" smtClean="0"/>
              <a:t>&lt;/</a:t>
            </a:r>
            <a:r>
              <a:rPr lang="en-US" b="1" dirty="0" smtClean="0"/>
              <a:t>class</a:t>
            </a:r>
            <a:r>
              <a:rPr lang="en-US" dirty="0" smtClean="0"/>
              <a:t>&gt;  </a:t>
            </a:r>
          </a:p>
          <a:p>
            <a:pPr>
              <a:spcBef>
                <a:spcPts val="0"/>
              </a:spcBef>
              <a:buNone/>
            </a:pPr>
            <a:r>
              <a:rPr lang="en-US" dirty="0" smtClean="0"/>
              <a:t>  </a:t>
            </a:r>
          </a:p>
          <a:p>
            <a:pPr>
              <a:spcBef>
                <a:spcPts val="0"/>
              </a:spcBef>
              <a:buNone/>
            </a:pPr>
            <a:r>
              <a:rPr lang="en-US" dirty="0" smtClean="0"/>
              <a:t>      &lt;properties&gt;  </a:t>
            </a:r>
          </a:p>
          <a:p>
            <a:pPr>
              <a:spcBef>
                <a:spcPts val="0"/>
              </a:spcBef>
              <a:buNone/>
            </a:pPr>
            <a:r>
              <a:rPr lang="en-US" dirty="0" smtClean="0"/>
              <a:t>         &lt;property name="</a:t>
            </a:r>
            <a:r>
              <a:rPr lang="en-US" dirty="0" err="1" smtClean="0"/>
              <a:t>javax.persistence.jdbc.driver</a:t>
            </a:r>
            <a:r>
              <a:rPr lang="en-US" dirty="0" smtClean="0"/>
              <a:t>" value="</a:t>
            </a:r>
            <a:r>
              <a:rPr lang="en-US" dirty="0" err="1" smtClean="0"/>
              <a:t>com.mysql.jdbc.Driver</a:t>
            </a:r>
            <a:r>
              <a:rPr lang="en-US" dirty="0" smtClean="0"/>
              <a:t>"/&gt;  </a:t>
            </a:r>
          </a:p>
          <a:p>
            <a:pPr>
              <a:spcBef>
                <a:spcPts val="0"/>
              </a:spcBef>
              <a:buNone/>
            </a:pPr>
            <a:r>
              <a:rPr lang="en-US" dirty="0" smtClean="0"/>
              <a:t>         &lt;property name="</a:t>
            </a:r>
            <a:r>
              <a:rPr lang="en-US" dirty="0" err="1" smtClean="0"/>
              <a:t>javax.persistence.jdbc.url</a:t>
            </a:r>
            <a:r>
              <a:rPr lang="en-US" dirty="0" smtClean="0"/>
              <a:t>" value="</a:t>
            </a:r>
            <a:r>
              <a:rPr lang="en-US" dirty="0" err="1" smtClean="0"/>
              <a:t>jdbc:mysql</a:t>
            </a:r>
            <a:r>
              <a:rPr lang="en-US" dirty="0" smtClean="0"/>
              <a:t>://localhost:3306/</a:t>
            </a:r>
            <a:r>
              <a:rPr lang="en-US" dirty="0" err="1" smtClean="0"/>
              <a:t>studentdata</a:t>
            </a:r>
            <a:r>
              <a:rPr lang="en-US" dirty="0" smtClean="0"/>
              <a:t>"/&gt;  </a:t>
            </a:r>
          </a:p>
          <a:p>
            <a:pPr>
              <a:spcBef>
                <a:spcPts val="0"/>
              </a:spcBef>
              <a:buNone/>
            </a:pPr>
            <a:r>
              <a:rPr lang="en-US" dirty="0" smtClean="0"/>
              <a:t>         &lt;property name="</a:t>
            </a:r>
            <a:r>
              <a:rPr lang="en-US" dirty="0" err="1" smtClean="0"/>
              <a:t>javax.persistence.jdbc.user</a:t>
            </a:r>
            <a:r>
              <a:rPr lang="en-US" dirty="0" smtClean="0"/>
              <a:t>" value="root"/&gt;  </a:t>
            </a:r>
          </a:p>
          <a:p>
            <a:pPr>
              <a:spcBef>
                <a:spcPts val="0"/>
              </a:spcBef>
              <a:buNone/>
            </a:pPr>
            <a:r>
              <a:rPr lang="en-US" dirty="0" smtClean="0"/>
              <a:t>         &lt;property name="</a:t>
            </a:r>
            <a:r>
              <a:rPr lang="en-US" dirty="0" err="1" smtClean="0"/>
              <a:t>javax.persistence.jdbc.password</a:t>
            </a:r>
            <a:r>
              <a:rPr lang="en-US" dirty="0" smtClean="0"/>
              <a:t>" value=""/&gt;  </a:t>
            </a:r>
          </a:p>
          <a:p>
            <a:pPr>
              <a:spcBef>
                <a:spcPts val="0"/>
              </a:spcBef>
              <a:buNone/>
            </a:pPr>
            <a:r>
              <a:rPr lang="en-US" dirty="0" smtClean="0"/>
              <a:t>         &lt;property name="</a:t>
            </a:r>
            <a:r>
              <a:rPr lang="en-US" dirty="0" err="1" smtClean="0"/>
              <a:t>eclipselink.logging.level</a:t>
            </a:r>
            <a:r>
              <a:rPr lang="en-US" dirty="0" smtClean="0"/>
              <a:t>" value="SEVERE"/&gt;  </a:t>
            </a:r>
          </a:p>
          <a:p>
            <a:pPr>
              <a:spcBef>
                <a:spcPts val="0"/>
              </a:spcBef>
              <a:buNone/>
            </a:pPr>
            <a:r>
              <a:rPr lang="en-US" dirty="0" smtClean="0"/>
              <a:t>         &lt;property name="</a:t>
            </a:r>
            <a:r>
              <a:rPr lang="en-US" dirty="0" err="1" smtClean="0"/>
              <a:t>eclipselink.ddl</a:t>
            </a:r>
            <a:r>
              <a:rPr lang="en-US" dirty="0" smtClean="0"/>
              <a:t>-generation" value="create-or-extend-tables"/&gt;  </a:t>
            </a:r>
          </a:p>
          <a:p>
            <a:pPr>
              <a:spcBef>
                <a:spcPts val="0"/>
              </a:spcBef>
              <a:buNone/>
            </a:pPr>
            <a:r>
              <a:rPr lang="en-US" dirty="0" smtClean="0"/>
              <a:t>      &lt;/properties&gt;  </a:t>
            </a:r>
          </a:p>
          <a:p>
            <a:pPr>
              <a:spcBef>
                <a:spcPts val="0"/>
              </a:spcBef>
              <a:buNone/>
            </a:pPr>
            <a:r>
              <a:rPr lang="en-US" dirty="0" smtClean="0"/>
              <a:t>        </a:t>
            </a:r>
          </a:p>
          <a:p>
            <a:pPr>
              <a:spcBef>
                <a:spcPts val="0"/>
              </a:spcBef>
              <a:buNone/>
            </a:pPr>
            <a:r>
              <a:rPr lang="en-US" dirty="0" smtClean="0"/>
              <a:t>   &lt;/persistence-unit&gt;  </a:t>
            </a:r>
          </a:p>
          <a:p>
            <a:pPr>
              <a:spcBef>
                <a:spcPts val="0"/>
              </a:spcBef>
              <a:buNone/>
            </a:pPr>
            <a:r>
              <a:rPr lang="en-US" dirty="0" smtClean="0"/>
              <a:t>&lt;/persistence&gt;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196</a:t>
            </a:fld>
            <a:endParaRPr lang="en-US" altLang="en-US"/>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JPQL Fetch/</a:t>
            </a:r>
            <a:r>
              <a:rPr lang="en-US" b="1" dirty="0" smtClean="0"/>
              <a:t>FetchData.java</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fetch all the records from the database.</a:t>
            </a:r>
          </a:p>
          <a:p>
            <a:pPr>
              <a:spcBef>
                <a:spcPts val="0"/>
              </a:spcBef>
              <a:buNone/>
            </a:pPr>
            <a:r>
              <a:rPr lang="en-US" sz="2000" b="1" dirty="0" smtClean="0"/>
              <a:t>package</a:t>
            </a:r>
            <a:r>
              <a:rPr lang="en-US" sz="2000" dirty="0" smtClean="0"/>
              <a:t> </a:t>
            </a:r>
            <a:r>
              <a:rPr lang="en-US" sz="2000" dirty="0" err="1" smtClean="0"/>
              <a:t>com.javatpoint.jpa.jpql</a:t>
            </a:r>
            <a:r>
              <a:rPr lang="en-US" sz="2000" dirty="0" smtClean="0"/>
              <a:t>;  </a:t>
            </a:r>
          </a:p>
          <a:p>
            <a:pPr>
              <a:spcBef>
                <a:spcPts val="0"/>
              </a:spcBef>
              <a:buNone/>
            </a:pPr>
            <a:r>
              <a:rPr lang="en-US" sz="2000" b="1" dirty="0" smtClean="0"/>
              <a:t>import</a:t>
            </a:r>
            <a:r>
              <a:rPr lang="en-US" sz="2000" dirty="0" smtClean="0"/>
              <a:t> </a:t>
            </a:r>
            <a:r>
              <a:rPr lang="en-US" sz="2000" dirty="0" err="1" smtClean="0"/>
              <a:t>com.javatpoint.jpa.StudentEntity</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FetchData</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 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 = </a:t>
            </a:r>
            <a:r>
              <a:rPr lang="en-US" sz="2000" dirty="0" err="1" smtClean="0"/>
              <a:t>Persistence.createEntityManagerFactory</a:t>
            </a:r>
            <a:r>
              <a:rPr lang="en-US" sz="2000" dirty="0" smtClean="0"/>
              <a:t>( "</a:t>
            </a:r>
            <a:r>
              <a:rPr lang="en-US" sz="2000" dirty="0" err="1" smtClean="0"/>
              <a:t>Student_details</a:t>
            </a:r>
            <a:r>
              <a:rPr lang="en-US" sz="2000" dirty="0" smtClean="0"/>
              <a:t>" );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 = </a:t>
            </a:r>
            <a:r>
              <a:rPr lang="en-US" sz="2000" dirty="0" err="1" smtClean="0"/>
              <a:t>emf.createEntityManager</a:t>
            </a:r>
            <a:r>
              <a:rPr lang="en-US" sz="2000" dirty="0" smtClean="0"/>
              <a:t>();  </a:t>
            </a:r>
          </a:p>
          <a:p>
            <a:pPr>
              <a:spcBef>
                <a:spcPts val="0"/>
              </a:spcBef>
              <a:buNone/>
            </a:pPr>
            <a:r>
              <a:rPr lang="en-US" sz="2000" dirty="0" smtClean="0"/>
              <a:t>          </a:t>
            </a:r>
            <a:r>
              <a:rPr lang="en-US" sz="2000" dirty="0" err="1" smtClean="0"/>
              <a:t>em.getTransaction</a:t>
            </a:r>
            <a:r>
              <a:rPr lang="en-US" sz="2000" dirty="0" smtClean="0"/>
              <a:t>().begin(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Query </a:t>
            </a:r>
            <a:r>
              <a:rPr lang="en-US" sz="2000" dirty="0" err="1" smtClean="0"/>
              <a:t>query</a:t>
            </a:r>
            <a:r>
              <a:rPr lang="en-US" sz="2000" dirty="0" smtClean="0"/>
              <a:t> = </a:t>
            </a:r>
            <a:r>
              <a:rPr lang="en-US" sz="2000" dirty="0" err="1" smtClean="0"/>
              <a:t>em.createQuery</a:t>
            </a:r>
            <a:r>
              <a:rPr lang="en-US" sz="2000" dirty="0" smtClean="0"/>
              <a:t>( "Select s from </a:t>
            </a:r>
            <a:r>
              <a:rPr lang="en-US" sz="2000" dirty="0" err="1" smtClean="0"/>
              <a:t>StudentEntity</a:t>
            </a:r>
            <a:r>
              <a:rPr lang="en-US" sz="2000" dirty="0" smtClean="0"/>
              <a:t> s ");  </a:t>
            </a:r>
          </a:p>
          <a:p>
            <a:pPr>
              <a:spcBef>
                <a:spcPts val="0"/>
              </a:spcBef>
              <a:buNone/>
            </a:pPr>
            <a:r>
              <a:rPr lang="en-US" sz="2000" dirty="0" smtClean="0"/>
              <a:t>            </a:t>
            </a:r>
          </a:p>
          <a:p>
            <a:pPr>
              <a:spcBef>
                <a:spcPts val="0"/>
              </a:spcBef>
              <a:buNone/>
            </a:pPr>
            <a:r>
              <a:rPr lang="en-US" sz="2000" dirty="0" smtClean="0"/>
              <a:t>          @</a:t>
            </a:r>
            <a:r>
              <a:rPr lang="en-US" sz="2000" dirty="0" err="1" smtClean="0"/>
              <a:t>SuppressWarnings</a:t>
            </a:r>
            <a:r>
              <a:rPr lang="en-US" sz="2000" dirty="0" smtClean="0"/>
              <a:t>("unchecked")  </a:t>
            </a:r>
          </a:p>
          <a:p>
            <a:pPr>
              <a:spcBef>
                <a:spcPts val="0"/>
              </a:spcBef>
              <a:buNone/>
            </a:pPr>
            <a:r>
              <a:rPr lang="en-US" sz="2000" dirty="0" smtClean="0"/>
              <a:t>        List&lt;</a:t>
            </a:r>
            <a:r>
              <a:rPr lang="en-US" sz="2000" dirty="0" err="1" smtClean="0"/>
              <a:t>StudentEntity</a:t>
            </a:r>
            <a:r>
              <a:rPr lang="en-US" sz="2000" dirty="0" smtClean="0"/>
              <a:t>&gt; list=(List&lt;</a:t>
            </a:r>
            <a:r>
              <a:rPr lang="en-US" sz="2000" dirty="0" err="1" smtClean="0"/>
              <a:t>StudentEntity</a:t>
            </a:r>
            <a:r>
              <a:rPr lang="en-US" sz="2000" dirty="0" smtClean="0"/>
              <a:t>&gt;)</a:t>
            </a:r>
            <a:r>
              <a:rPr lang="en-US" sz="2000" dirty="0" err="1" smtClean="0"/>
              <a:t>query.getResultList</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System.out.print</a:t>
            </a:r>
            <a:r>
              <a:rPr lang="en-US" sz="2000" dirty="0" smtClean="0"/>
              <a:t>("</a:t>
            </a:r>
            <a:r>
              <a:rPr lang="en-US" sz="2000" dirty="0" err="1" smtClean="0"/>
              <a:t>s_id</a:t>
            </a:r>
            <a:r>
              <a:rPr lang="en-US" sz="2000" dirty="0" smtClean="0"/>
              <a:t>");  </a:t>
            </a:r>
          </a:p>
          <a:p>
            <a:pPr>
              <a:spcBef>
                <a:spcPts val="0"/>
              </a:spcBef>
              <a:buNone/>
            </a:pPr>
            <a:r>
              <a:rPr lang="en-US" sz="2000" dirty="0" smtClean="0"/>
              <a:t>          </a:t>
            </a:r>
            <a:r>
              <a:rPr lang="en-US" sz="2000" dirty="0" err="1" smtClean="0"/>
              <a:t>System.out.print</a:t>
            </a:r>
            <a:r>
              <a:rPr lang="en-US" sz="2000" dirty="0" smtClean="0"/>
              <a:t>("\t </a:t>
            </a:r>
            <a:r>
              <a:rPr lang="en-US" sz="2000" dirty="0" err="1" smtClean="0"/>
              <a:t>s_name</a:t>
            </a:r>
            <a:r>
              <a:rPr lang="en-US" sz="2000" dirty="0" smtClean="0"/>
              <a:t>");  </a:t>
            </a:r>
          </a:p>
          <a:p>
            <a:pPr>
              <a:spcBef>
                <a:spcPts val="0"/>
              </a:spcBef>
              <a:buNone/>
            </a:pPr>
            <a:r>
              <a:rPr lang="en-US" sz="2000" dirty="0" smtClean="0"/>
              <a:t>         </a:t>
            </a:r>
            <a:r>
              <a:rPr lang="en-US" sz="2000" dirty="0" err="1" smtClean="0"/>
              <a:t>System.out.println</a:t>
            </a:r>
            <a:r>
              <a:rPr lang="en-US" sz="2000" dirty="0" smtClean="0"/>
              <a:t>("\t </a:t>
            </a:r>
            <a:r>
              <a:rPr lang="en-US" sz="2000" dirty="0" err="1" smtClean="0"/>
              <a:t>s_age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for</a:t>
            </a:r>
            <a:r>
              <a:rPr lang="en-US" sz="2000" dirty="0" smtClean="0"/>
              <a:t>( </a:t>
            </a:r>
            <a:r>
              <a:rPr lang="en-US" sz="2000" dirty="0" err="1" smtClean="0"/>
              <a:t>StudentEntity</a:t>
            </a:r>
            <a:r>
              <a:rPr lang="en-US" sz="2000" dirty="0" smtClean="0"/>
              <a:t> s:list ){  </a:t>
            </a:r>
          </a:p>
          <a:p>
            <a:pPr>
              <a:spcBef>
                <a:spcPts val="0"/>
              </a:spcBef>
              <a:buNone/>
            </a:pPr>
            <a:r>
              <a:rPr lang="en-US" sz="2000" dirty="0" smtClean="0"/>
              <a:t>             </a:t>
            </a:r>
            <a:r>
              <a:rPr lang="en-US" sz="2000" dirty="0" err="1" smtClean="0"/>
              <a:t>System.out.print</a:t>
            </a:r>
            <a:r>
              <a:rPr lang="en-US" sz="2000" dirty="0" smtClean="0"/>
              <a:t>( </a:t>
            </a:r>
            <a:r>
              <a:rPr lang="en-US" sz="2000" dirty="0" err="1" smtClean="0"/>
              <a:t>s.getS_id</a:t>
            </a:r>
            <a:r>
              <a:rPr lang="en-US" sz="2000" dirty="0" smtClean="0"/>
              <a:t>( ));  </a:t>
            </a:r>
          </a:p>
          <a:p>
            <a:pPr>
              <a:spcBef>
                <a:spcPts val="0"/>
              </a:spcBef>
              <a:buNone/>
            </a:pPr>
            <a:r>
              <a:rPr lang="en-US" sz="2000" dirty="0" smtClean="0"/>
              <a:t>             </a:t>
            </a:r>
            <a:r>
              <a:rPr lang="en-US" sz="2000" dirty="0" err="1" smtClean="0"/>
              <a:t>System.out.print</a:t>
            </a:r>
            <a:r>
              <a:rPr lang="en-US" sz="2000" dirty="0" smtClean="0"/>
              <a:t>("\t" +  </a:t>
            </a:r>
            <a:r>
              <a:rPr lang="en-US" sz="2000" dirty="0" err="1" smtClean="0"/>
              <a:t>s.getS_name</a:t>
            </a:r>
            <a:r>
              <a:rPr lang="en-US" sz="2000" dirty="0" smtClean="0"/>
              <a:t>( ));  </a:t>
            </a:r>
          </a:p>
          <a:p>
            <a:pPr>
              <a:spcBef>
                <a:spcPts val="0"/>
              </a:spcBef>
              <a:buNone/>
            </a:pPr>
            <a:r>
              <a:rPr lang="en-US" sz="2000" dirty="0" smtClean="0"/>
              <a:t>            </a:t>
            </a:r>
            <a:r>
              <a:rPr lang="en-US" sz="2000" dirty="0" err="1" smtClean="0"/>
              <a:t>System.out.print</a:t>
            </a:r>
            <a:r>
              <a:rPr lang="en-US" sz="2000" dirty="0" smtClean="0"/>
              <a:t>("\t" + </a:t>
            </a:r>
            <a:r>
              <a:rPr lang="en-US" sz="2000" dirty="0" err="1" smtClean="0"/>
              <a:t>s.getS_age</a:t>
            </a:r>
            <a:r>
              <a:rPr lang="en-US" sz="2000" dirty="0" smtClean="0"/>
              <a:t>( ));  </a:t>
            </a:r>
          </a:p>
          <a:p>
            <a:pPr>
              <a:spcBef>
                <a:spcPts val="0"/>
              </a:spcBef>
              <a:buNone/>
            </a:pPr>
            <a:r>
              <a:rPr lang="en-US" sz="2000" dirty="0" smtClean="0"/>
              <a:t>            </a:t>
            </a:r>
            <a:r>
              <a:rPr lang="en-US" sz="2000" dirty="0" err="1" smtClean="0"/>
              <a:t>System.out.println</a:t>
            </a:r>
            <a:r>
              <a:rPr lang="en-US" sz="2000" dirty="0" smtClean="0"/>
              <a:t>();  </a:t>
            </a:r>
          </a:p>
          <a:p>
            <a:pPr>
              <a:spcBef>
                <a:spcPts val="0"/>
              </a:spcBef>
              <a:buNone/>
            </a:pPr>
            <a:r>
              <a:rPr lang="en-US" sz="2000" dirty="0" smtClean="0"/>
              <a:t>          }  </a:t>
            </a:r>
          </a:p>
          <a:p>
            <a:pPr>
              <a:spcBef>
                <a:spcPts val="0"/>
              </a:spcBef>
              <a:buNone/>
            </a:pPr>
            <a:r>
              <a:rPr lang="en-US" sz="2000" dirty="0" err="1" smtClean="0"/>
              <a:t>em.getTransaction</a:t>
            </a:r>
            <a:r>
              <a:rPr lang="en-US" sz="2000" dirty="0" smtClean="0"/>
              <a:t>().commit();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197</a:t>
            </a:fld>
            <a:endParaRPr lang="en-US" altLang="en-US"/>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198</a:t>
            </a:fld>
            <a:endParaRPr lang="en-US" altLang="en-US"/>
          </a:p>
        </p:txBody>
      </p:sp>
      <p:pic>
        <p:nvPicPr>
          <p:cNvPr id="5" name="Content Placeholder 4" descr="JPA JPQL Bulk Data Operations"/>
          <p:cNvPicPr>
            <a:picLocks noGrp="1"/>
          </p:cNvPicPr>
          <p:nvPr>
            <p:ph idx="1"/>
          </p:nvPr>
        </p:nvPicPr>
        <p:blipFill>
          <a:blip r:embed="rId2"/>
          <a:srcRect/>
          <a:stretch>
            <a:fillRect/>
          </a:stretch>
        </p:blipFill>
        <p:spPr bwMode="auto">
          <a:xfrm>
            <a:off x="3381356" y="2643182"/>
            <a:ext cx="3676803" cy="2053534"/>
          </a:xfrm>
          <a:prstGeom prst="rect">
            <a:avLst/>
          </a:prstGeom>
          <a:noFill/>
          <a:ln w="9525">
            <a:noFill/>
            <a:miter lim="800000"/>
            <a:headEnd/>
            <a:tailEnd/>
          </a:ln>
        </p:spPr>
      </p:pic>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JPQL Update</a:t>
            </a:r>
            <a:br>
              <a:rPr lang="en-US" dirty="0" smtClean="0"/>
            </a:br>
            <a:r>
              <a:rPr lang="en-US" b="1" dirty="0" smtClean="0"/>
              <a:t>UpdateData.java</a:t>
            </a:r>
            <a:endParaRPr lang="en-US" dirty="0"/>
          </a:p>
        </p:txBody>
      </p:sp>
      <p:sp>
        <p:nvSpPr>
          <p:cNvPr id="3" name="Content Placeholder 2"/>
          <p:cNvSpPr>
            <a:spLocks noGrp="1"/>
          </p:cNvSpPr>
          <p:nvPr>
            <p:ph idx="1"/>
          </p:nvPr>
        </p:nvSpPr>
        <p:spPr/>
        <p:txBody>
          <a:bodyPr/>
          <a:lstStyle/>
          <a:p>
            <a:r>
              <a:rPr lang="en-GB" dirty="0" smtClean="0"/>
              <a:t>update the records in database.</a:t>
            </a:r>
          </a:p>
          <a:p>
            <a:pPr>
              <a:spcBef>
                <a:spcPts val="0"/>
              </a:spcBef>
              <a:buNone/>
            </a:pPr>
            <a:r>
              <a:rPr lang="en-US" sz="2000" b="1" dirty="0" smtClean="0"/>
              <a:t>package</a:t>
            </a:r>
            <a:r>
              <a:rPr lang="en-US" sz="2000" dirty="0" smtClean="0"/>
              <a:t> </a:t>
            </a:r>
            <a:r>
              <a:rPr lang="en-US" sz="2000" dirty="0" err="1" smtClean="0"/>
              <a:t>com.javatpoint.jpa.jpql</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UpdataData</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 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 = </a:t>
            </a:r>
            <a:r>
              <a:rPr lang="en-US" sz="2000" dirty="0" err="1" smtClean="0"/>
              <a:t>Persistence.createEntityManagerFactory</a:t>
            </a:r>
            <a:r>
              <a:rPr lang="en-US" sz="2000" dirty="0" smtClean="0"/>
              <a:t>( "</a:t>
            </a:r>
            <a:r>
              <a:rPr lang="en-US" sz="2000" dirty="0" err="1" smtClean="0"/>
              <a:t>Student_details</a:t>
            </a:r>
            <a:r>
              <a:rPr lang="en-US" sz="2000" dirty="0" smtClean="0"/>
              <a:t>" );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 = </a:t>
            </a:r>
            <a:r>
              <a:rPr lang="en-US" sz="2000" dirty="0" err="1" smtClean="0"/>
              <a:t>emf.createEntityManager</a:t>
            </a:r>
            <a:r>
              <a:rPr lang="en-US" sz="2000" dirty="0" smtClean="0"/>
              <a:t>();  </a:t>
            </a:r>
          </a:p>
          <a:p>
            <a:pPr>
              <a:spcBef>
                <a:spcPts val="0"/>
              </a:spcBef>
              <a:buNone/>
            </a:pPr>
            <a:r>
              <a:rPr lang="en-US" sz="2000" dirty="0" smtClean="0"/>
              <a:t>          </a:t>
            </a:r>
            <a:r>
              <a:rPr lang="en-US" sz="2000" dirty="0" err="1" smtClean="0"/>
              <a:t>em.getTransaction</a:t>
            </a:r>
            <a:r>
              <a:rPr lang="en-US" sz="2000" dirty="0" smtClean="0"/>
              <a:t>().begin( );  </a:t>
            </a:r>
          </a:p>
          <a:p>
            <a:pPr>
              <a:spcBef>
                <a:spcPts val="0"/>
              </a:spcBef>
              <a:buNone/>
            </a:pPr>
            <a:r>
              <a:rPr lang="en-US" sz="2000" dirty="0" smtClean="0"/>
              <a:t>            </a:t>
            </a:r>
          </a:p>
          <a:p>
            <a:pPr>
              <a:spcBef>
                <a:spcPts val="0"/>
              </a:spcBef>
              <a:buNone/>
            </a:pPr>
            <a:r>
              <a:rPr lang="en-US" sz="2000" dirty="0" smtClean="0"/>
              <a:t>           Query </a:t>
            </a:r>
            <a:r>
              <a:rPr lang="en-US" sz="2000" dirty="0" err="1" smtClean="0"/>
              <a:t>query</a:t>
            </a:r>
            <a:r>
              <a:rPr lang="en-US" sz="2000" dirty="0" smtClean="0"/>
              <a:t> = </a:t>
            </a:r>
            <a:r>
              <a:rPr lang="en-US" sz="2000" dirty="0" err="1" smtClean="0"/>
              <a:t>em.createQuery</a:t>
            </a:r>
            <a:r>
              <a:rPr lang="en-US" sz="2000" dirty="0" smtClean="0"/>
              <a:t>( "update </a:t>
            </a:r>
            <a:r>
              <a:rPr lang="en-US" sz="2000" dirty="0" err="1" smtClean="0"/>
              <a:t>StudentEntity</a:t>
            </a:r>
            <a:r>
              <a:rPr lang="en-US" sz="2000" dirty="0" smtClean="0"/>
              <a:t> SET </a:t>
            </a:r>
            <a:r>
              <a:rPr lang="en-US" sz="2000" dirty="0" err="1" smtClean="0"/>
              <a:t>s_age</a:t>
            </a:r>
            <a:r>
              <a:rPr lang="en-US" sz="2000" dirty="0" smtClean="0"/>
              <a:t>=25 where </a:t>
            </a:r>
            <a:r>
              <a:rPr lang="en-US" sz="2000" dirty="0" err="1" smtClean="0"/>
              <a:t>s_id</a:t>
            </a:r>
            <a:r>
              <a:rPr lang="en-US" sz="2000" dirty="0" smtClean="0"/>
              <a:t>&gt;103");  </a:t>
            </a:r>
          </a:p>
          <a:p>
            <a:pPr>
              <a:spcBef>
                <a:spcPts val="0"/>
              </a:spcBef>
              <a:buNone/>
            </a:pPr>
            <a:r>
              <a:rPr lang="en-US" sz="2000" dirty="0" smtClean="0"/>
              <a:t>            </a:t>
            </a:r>
            <a:r>
              <a:rPr lang="en-US" sz="2000" dirty="0" err="1" smtClean="0"/>
              <a:t>query.executeUpdate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em.getTransaction</a:t>
            </a:r>
            <a:r>
              <a:rPr lang="en-US" sz="2000" dirty="0" smtClean="0"/>
              <a:t>().commit();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Content to be discussed</a:t>
            </a:r>
            <a:endParaRPr lang="en-US" dirty="0"/>
          </a:p>
        </p:txBody>
      </p:sp>
      <p:sp>
        <p:nvSpPr>
          <p:cNvPr id="3" name="Content Placeholder 2"/>
          <p:cNvSpPr>
            <a:spLocks noGrp="1"/>
          </p:cNvSpPr>
          <p:nvPr>
            <p:ph idx="1"/>
          </p:nvPr>
        </p:nvSpPr>
        <p:spPr/>
        <p:txBody>
          <a:bodyPr/>
          <a:lstStyle/>
          <a:p>
            <a:r>
              <a:rPr lang="en-US" dirty="0" smtClean="0"/>
              <a:t>Hibernate</a:t>
            </a:r>
          </a:p>
          <a:p>
            <a:r>
              <a:rPr lang="en-US" dirty="0" smtClean="0"/>
              <a:t> ORM</a:t>
            </a:r>
          </a:p>
          <a:p>
            <a:r>
              <a:rPr lang="en-GB" dirty="0" smtClean="0"/>
              <a:t>Querying – HQL,HCQL</a:t>
            </a:r>
          </a:p>
          <a:p>
            <a:r>
              <a:rPr lang="en-GB" smtClean="0"/>
              <a:t>Caching </a:t>
            </a:r>
            <a:endParaRPr lang="en-GB" dirty="0" smtClean="0"/>
          </a:p>
          <a:p>
            <a:r>
              <a:rPr lang="en-GB" dirty="0" smtClean="0"/>
              <a:t>Performance and Concurrency</a:t>
            </a:r>
            <a:endParaRPr lang="en-US" dirty="0" smtClean="0"/>
          </a:p>
          <a:p>
            <a:r>
              <a:rPr lang="en-US" dirty="0" smtClean="0"/>
              <a:t> JPA</a:t>
            </a:r>
          </a:p>
          <a:p>
            <a:r>
              <a:rPr lang="en-US" dirty="0" smtClean="0"/>
              <a:t>JPQL</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Step 1 &amp; 2</a:t>
            </a:r>
            <a:br>
              <a:rPr lang="en-GB" b="1" dirty="0" smtClean="0"/>
            </a:br>
            <a:endParaRPr lang="en-US" dirty="0"/>
          </a:p>
        </p:txBody>
      </p:sp>
      <p:sp>
        <p:nvSpPr>
          <p:cNvPr id="3" name="Content Placeholder 2"/>
          <p:cNvSpPr>
            <a:spLocks noGrp="1"/>
          </p:cNvSpPr>
          <p:nvPr>
            <p:ph idx="1"/>
          </p:nvPr>
        </p:nvSpPr>
        <p:spPr>
          <a:xfrm>
            <a:off x="838200" y="1214422"/>
            <a:ext cx="10515600" cy="4962541"/>
          </a:xfrm>
        </p:spPr>
        <p:txBody>
          <a:bodyPr/>
          <a:lstStyle/>
          <a:p>
            <a:pPr>
              <a:buNone/>
            </a:pPr>
            <a:r>
              <a:rPr lang="en-GB" dirty="0" smtClean="0"/>
              <a:t>1) Create the java project</a:t>
            </a:r>
          </a:p>
          <a:p>
            <a:pPr>
              <a:buNone/>
            </a:pPr>
            <a:r>
              <a:rPr lang="en-GB" dirty="0" smtClean="0"/>
              <a:t>Create the java project by </a:t>
            </a:r>
            <a:r>
              <a:rPr lang="en-GB" b="1" dirty="0" smtClean="0"/>
              <a:t>File Menu</a:t>
            </a:r>
            <a:r>
              <a:rPr lang="en-GB" dirty="0" smtClean="0"/>
              <a:t> - </a:t>
            </a:r>
            <a:r>
              <a:rPr lang="en-GB" b="1" dirty="0" smtClean="0"/>
              <a:t>New</a:t>
            </a:r>
            <a:r>
              <a:rPr lang="en-GB" dirty="0" smtClean="0"/>
              <a:t> - </a:t>
            </a:r>
            <a:r>
              <a:rPr lang="en-GB" b="1" dirty="0" smtClean="0"/>
              <a:t>project</a:t>
            </a:r>
            <a:r>
              <a:rPr lang="en-GB" dirty="0" smtClean="0"/>
              <a:t> - </a:t>
            </a:r>
            <a:r>
              <a:rPr lang="en-GB" b="1" dirty="0" smtClean="0"/>
              <a:t>java project </a:t>
            </a:r>
            <a:r>
              <a:rPr lang="en-GB" dirty="0" smtClean="0"/>
              <a:t>. Now specify the project name e.g. </a:t>
            </a:r>
            <a:r>
              <a:rPr lang="en-GB" dirty="0" err="1" smtClean="0"/>
              <a:t>firsthb</a:t>
            </a:r>
            <a:r>
              <a:rPr lang="en-GB" dirty="0" smtClean="0"/>
              <a:t> then </a:t>
            </a:r>
            <a:r>
              <a:rPr lang="en-GB" b="1" dirty="0" smtClean="0"/>
              <a:t>next </a:t>
            </a:r>
            <a:r>
              <a:rPr lang="en-GB" dirty="0" smtClean="0"/>
              <a:t>- </a:t>
            </a:r>
            <a:r>
              <a:rPr lang="en-GB" b="1" dirty="0" smtClean="0"/>
              <a:t>finish </a:t>
            </a:r>
            <a:r>
              <a:rPr lang="en-GB" dirty="0" smtClean="0"/>
              <a:t>.</a:t>
            </a:r>
          </a:p>
          <a:p>
            <a:pPr>
              <a:buNone/>
            </a:pPr>
            <a:r>
              <a:rPr lang="en-GB" dirty="0" smtClean="0"/>
              <a:t>2) Add jar files for hibernate</a:t>
            </a:r>
          </a:p>
          <a:p>
            <a:pPr>
              <a:buNone/>
            </a:pPr>
            <a:r>
              <a:rPr lang="en-GB" dirty="0" smtClean="0"/>
              <a:t>To add the jar files </a:t>
            </a:r>
            <a:r>
              <a:rPr lang="en-GB" b="1" dirty="0" smtClean="0"/>
              <a:t>Right click on your project</a:t>
            </a:r>
            <a:r>
              <a:rPr lang="en-GB" dirty="0" smtClean="0"/>
              <a:t> - </a:t>
            </a:r>
            <a:r>
              <a:rPr lang="en-GB" b="1" dirty="0" smtClean="0"/>
              <a:t>Build path</a:t>
            </a:r>
            <a:r>
              <a:rPr lang="en-GB" dirty="0" smtClean="0"/>
              <a:t> - </a:t>
            </a:r>
            <a:r>
              <a:rPr lang="en-GB" b="1" dirty="0" smtClean="0"/>
              <a:t>Add external archives</a:t>
            </a:r>
            <a:r>
              <a:rPr lang="en-GB" dirty="0" smtClean="0"/>
              <a:t>. Now select all the jar files as shown in the image given below then click open.</a:t>
            </a:r>
          </a:p>
          <a:p>
            <a:pPr>
              <a:buNone/>
            </a:pPr>
            <a:r>
              <a:rPr lang="en-GB" dirty="0" smtClean="0">
                <a:hlinkClick r:id="rId2"/>
              </a:rPr>
              <a:t>Download the required jar file</a:t>
            </a:r>
            <a:endParaRPr lang="en-GB" dirty="0" smtClean="0"/>
          </a:p>
          <a:p>
            <a:r>
              <a:rPr lang="en-GB" dirty="0" smtClean="0"/>
              <a:t>In this example, we are connecting the application with oracle database. So you must add the ojdbc14.jar file.</a:t>
            </a:r>
          </a:p>
          <a:p>
            <a:pPr>
              <a:buNone/>
            </a:pPr>
            <a:r>
              <a:rPr lang="en-GB" dirty="0" smtClean="0"/>
              <a:t/>
            </a:r>
            <a:br>
              <a:rPr lang="en-GB" dirty="0" smtClean="0"/>
            </a:br>
            <a:r>
              <a:rPr lang="en-GB" dirty="0" smtClean="0">
                <a:hlinkClick r:id="rId3"/>
              </a:rPr>
              <a:t>download the ojdbc14.jar file</a:t>
            </a:r>
            <a:endParaRPr lang="en-GB" dirty="0" smtClean="0"/>
          </a:p>
          <a:p>
            <a:pPr>
              <a:buNone/>
            </a:pP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a:t>
            </a:fld>
            <a:endParaRPr lang="en-US" altLang="en-US"/>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r>
              <a:rPr lang="en-GB" dirty="0" smtClean="0"/>
              <a:t>After the execution of the program, the following student table generates under </a:t>
            </a:r>
            <a:r>
              <a:rPr lang="en-GB" dirty="0" err="1" smtClean="0"/>
              <a:t>MySQL</a:t>
            </a:r>
            <a:r>
              <a:rPr lang="en-GB" dirty="0" smtClean="0"/>
              <a:t> workbench. To fetch data, run </a:t>
            </a:r>
            <a:r>
              <a:rPr lang="en-GB" b="1" dirty="0" smtClean="0"/>
              <a:t>select * from student</a:t>
            </a:r>
            <a:r>
              <a:rPr lang="en-GB" dirty="0" smtClean="0"/>
              <a:t> in </a:t>
            </a:r>
            <a:r>
              <a:rPr lang="en-GB" dirty="0" err="1" smtClean="0"/>
              <a:t>MySQL</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200</a:t>
            </a:fld>
            <a:endParaRPr lang="en-US" altLang="en-US"/>
          </a:p>
        </p:txBody>
      </p:sp>
      <p:pic>
        <p:nvPicPr>
          <p:cNvPr id="5" name="Picture 4" descr="JPA JPQL Bulk Data Operations"/>
          <p:cNvPicPr/>
          <p:nvPr/>
        </p:nvPicPr>
        <p:blipFill>
          <a:blip r:embed="rId2"/>
          <a:srcRect/>
          <a:stretch>
            <a:fillRect/>
          </a:stretch>
        </p:blipFill>
        <p:spPr bwMode="auto">
          <a:xfrm>
            <a:off x="4238612" y="3071810"/>
            <a:ext cx="2357454" cy="1485900"/>
          </a:xfrm>
          <a:prstGeom prst="rect">
            <a:avLst/>
          </a:prstGeom>
          <a:noFill/>
          <a:ln w="9525">
            <a:noFill/>
            <a:miter lim="800000"/>
            <a:headEnd/>
            <a:tailEnd/>
          </a:ln>
        </p:spPr>
      </p:pic>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JPQL Delete</a:t>
            </a:r>
            <a:br>
              <a:rPr lang="en-US" dirty="0" smtClean="0"/>
            </a:br>
            <a:r>
              <a:rPr lang="en-US" b="1" dirty="0" smtClean="0"/>
              <a:t>DeleteData.java</a:t>
            </a:r>
            <a:endParaRPr lang="en-US" dirty="0"/>
          </a:p>
        </p:txBody>
      </p:sp>
      <p:sp>
        <p:nvSpPr>
          <p:cNvPr id="3" name="Content Placeholder 2"/>
          <p:cNvSpPr>
            <a:spLocks noGrp="1"/>
          </p:cNvSpPr>
          <p:nvPr>
            <p:ph idx="1"/>
          </p:nvPr>
        </p:nvSpPr>
        <p:spPr/>
        <p:txBody>
          <a:bodyPr/>
          <a:lstStyle/>
          <a:p>
            <a:pPr>
              <a:spcBef>
                <a:spcPts val="0"/>
              </a:spcBef>
              <a:buNone/>
            </a:pPr>
            <a:r>
              <a:rPr lang="en-GB" dirty="0" smtClean="0"/>
              <a:t>delete the particular records from database.</a:t>
            </a:r>
            <a:r>
              <a:rPr lang="en-US" b="1" dirty="0" smtClean="0"/>
              <a:t> </a:t>
            </a:r>
          </a:p>
          <a:p>
            <a:pPr>
              <a:spcBef>
                <a:spcPts val="0"/>
              </a:spcBef>
              <a:buNone/>
            </a:pPr>
            <a:r>
              <a:rPr lang="en-US" sz="2000" b="1" dirty="0" smtClean="0"/>
              <a:t>package</a:t>
            </a:r>
            <a:r>
              <a:rPr lang="en-US" sz="2000" dirty="0" smtClean="0"/>
              <a:t> </a:t>
            </a:r>
            <a:r>
              <a:rPr lang="en-US" sz="2000" dirty="0" err="1" smtClean="0"/>
              <a:t>com.javatpoint.jpa.jpql</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DeleteData</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 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 = </a:t>
            </a:r>
            <a:r>
              <a:rPr lang="en-US" sz="2000" dirty="0" err="1" smtClean="0"/>
              <a:t>Persistence.createEntityManagerFactory</a:t>
            </a:r>
            <a:r>
              <a:rPr lang="en-US" sz="2000" dirty="0" smtClean="0"/>
              <a:t>( "</a:t>
            </a:r>
            <a:r>
              <a:rPr lang="en-US" sz="2000" dirty="0" err="1" smtClean="0"/>
              <a:t>Student_details</a:t>
            </a:r>
            <a:r>
              <a:rPr lang="en-US" sz="2000" dirty="0" smtClean="0"/>
              <a:t>" );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 = </a:t>
            </a:r>
            <a:r>
              <a:rPr lang="en-US" sz="2000" dirty="0" err="1" smtClean="0"/>
              <a:t>emf.createEntityManager</a:t>
            </a:r>
            <a:r>
              <a:rPr lang="en-US" sz="2000" dirty="0" smtClean="0"/>
              <a:t>();  </a:t>
            </a:r>
          </a:p>
          <a:p>
            <a:pPr>
              <a:spcBef>
                <a:spcPts val="0"/>
              </a:spcBef>
              <a:buNone/>
            </a:pPr>
            <a:r>
              <a:rPr lang="en-US" sz="2000" dirty="0" smtClean="0"/>
              <a:t>          </a:t>
            </a:r>
            <a:r>
              <a:rPr lang="en-US" sz="2000" dirty="0" err="1" smtClean="0"/>
              <a:t>em.getTransaction</a:t>
            </a:r>
            <a:r>
              <a:rPr lang="en-US" sz="2000" dirty="0" smtClean="0"/>
              <a:t>().begin(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Query </a:t>
            </a:r>
            <a:r>
              <a:rPr lang="en-US" sz="2000" dirty="0" err="1" smtClean="0"/>
              <a:t>query</a:t>
            </a:r>
            <a:r>
              <a:rPr lang="en-US" sz="2000" dirty="0" smtClean="0"/>
              <a:t> = </a:t>
            </a:r>
            <a:r>
              <a:rPr lang="en-US" sz="2000" dirty="0" err="1" smtClean="0"/>
              <a:t>em.createQuery</a:t>
            </a:r>
            <a:r>
              <a:rPr lang="en-US" sz="2000" dirty="0" smtClean="0"/>
              <a:t>( "delete from </a:t>
            </a:r>
            <a:r>
              <a:rPr lang="en-US" sz="2000" dirty="0" err="1" smtClean="0"/>
              <a:t>StudentEntity</a:t>
            </a:r>
            <a:r>
              <a:rPr lang="en-US" sz="2000" dirty="0" smtClean="0"/>
              <a:t> where </a:t>
            </a:r>
            <a:r>
              <a:rPr lang="en-US" sz="2000" dirty="0" err="1" smtClean="0"/>
              <a:t>s_id</a:t>
            </a:r>
            <a:r>
              <a:rPr lang="en-US" sz="2000" dirty="0" smtClean="0"/>
              <a:t>=102");  </a:t>
            </a:r>
          </a:p>
          <a:p>
            <a:pPr>
              <a:spcBef>
                <a:spcPts val="0"/>
              </a:spcBef>
              <a:buNone/>
            </a:pPr>
            <a:r>
              <a:rPr lang="en-US" sz="2000" dirty="0" smtClean="0"/>
              <a:t>            </a:t>
            </a:r>
          </a:p>
          <a:p>
            <a:pPr>
              <a:spcBef>
                <a:spcPts val="0"/>
              </a:spcBef>
              <a:buNone/>
            </a:pPr>
            <a:r>
              <a:rPr lang="en-US" sz="2000" dirty="0" smtClean="0"/>
              <a:t>          </a:t>
            </a:r>
            <a:r>
              <a:rPr lang="en-US" sz="2000" dirty="0" err="1" smtClean="0"/>
              <a:t>query.executeUpdate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em.getTransaction</a:t>
            </a:r>
            <a:r>
              <a:rPr lang="en-US" sz="2000" dirty="0" smtClean="0"/>
              <a:t>().commit();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  </a:t>
            </a:r>
          </a:p>
          <a:p>
            <a:pPr>
              <a:spcBef>
                <a:spcPts val="0"/>
              </a:spcBef>
              <a:buNone/>
            </a:pPr>
            <a:r>
              <a:rPr lang="en-US" sz="2000" dirty="0" smtClean="0"/>
              <a: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201</a:t>
            </a:fld>
            <a:endParaRPr lang="en-US" altLang="en-US"/>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r>
              <a:rPr lang="en-GB" dirty="0" smtClean="0"/>
              <a:t>After the execution of the program, the following student table generates under </a:t>
            </a:r>
            <a:r>
              <a:rPr lang="en-GB" dirty="0" err="1" smtClean="0"/>
              <a:t>MySQL</a:t>
            </a:r>
            <a:r>
              <a:rPr lang="en-GB" dirty="0" smtClean="0"/>
              <a:t> workbench. To fetch data, run </a:t>
            </a:r>
            <a:r>
              <a:rPr lang="en-GB" b="1" dirty="0" smtClean="0"/>
              <a:t>select * from student</a:t>
            </a:r>
            <a:r>
              <a:rPr lang="en-GB" dirty="0" smtClean="0"/>
              <a:t> in </a:t>
            </a:r>
            <a:r>
              <a:rPr lang="en-GB" dirty="0" err="1" smtClean="0"/>
              <a:t>MySQL</a:t>
            </a:r>
            <a:r>
              <a:rPr lang="en-GB" dirty="0" smtClean="0"/>
              <a:t>.</a:t>
            </a:r>
          </a:p>
          <a:p>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202</a:t>
            </a:fld>
            <a:endParaRPr lang="en-US" altLang="en-US"/>
          </a:p>
        </p:txBody>
      </p:sp>
      <p:pic>
        <p:nvPicPr>
          <p:cNvPr id="5" name="Picture 4" descr="JPA JPQL Bulk Data Operations"/>
          <p:cNvPicPr/>
          <p:nvPr/>
        </p:nvPicPr>
        <p:blipFill>
          <a:blip r:embed="rId2"/>
          <a:srcRect/>
          <a:stretch>
            <a:fillRect/>
          </a:stretch>
        </p:blipFill>
        <p:spPr bwMode="auto">
          <a:xfrm>
            <a:off x="2166910" y="3214686"/>
            <a:ext cx="3214710" cy="1214446"/>
          </a:xfrm>
          <a:prstGeom prst="rect">
            <a:avLst/>
          </a:prstGeom>
          <a:noFill/>
          <a:ln w="9525">
            <a:noFill/>
            <a:miter lim="800000"/>
            <a:headEnd/>
            <a:tailEnd/>
          </a:ln>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JPQL Advanced Operations</a:t>
            </a:r>
            <a:br>
              <a:rPr lang="en-US" dirty="0" smtClean="0"/>
            </a:br>
            <a:endParaRPr lang="en-US" dirty="0"/>
          </a:p>
        </p:txBody>
      </p:sp>
      <p:sp>
        <p:nvSpPr>
          <p:cNvPr id="3" name="Content Placeholder 2"/>
          <p:cNvSpPr>
            <a:spLocks noGrp="1"/>
          </p:cNvSpPr>
          <p:nvPr>
            <p:ph idx="1"/>
          </p:nvPr>
        </p:nvSpPr>
        <p:spPr/>
        <p:txBody>
          <a:bodyPr/>
          <a:lstStyle/>
          <a:p>
            <a:r>
              <a:rPr lang="en-GB" dirty="0" smtClean="0"/>
              <a:t>Using JPQL, we can perform any type of database operations. Here, we will perform some advanced operations of JPQL using simple examples.</a:t>
            </a:r>
          </a:p>
          <a:p>
            <a:r>
              <a:rPr lang="en-GB" dirty="0" smtClean="0"/>
              <a:t>Let us consider the student table having the following records.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203</a:t>
            </a:fld>
            <a:endParaRPr lang="en-US" altLang="en-US"/>
          </a:p>
        </p:txBody>
      </p:sp>
      <p:pic>
        <p:nvPicPr>
          <p:cNvPr id="5" name="Picture 4" descr="JPA JPQL Advanced Operations"/>
          <p:cNvPicPr/>
          <p:nvPr/>
        </p:nvPicPr>
        <p:blipFill>
          <a:blip r:embed="rId2"/>
          <a:srcRect/>
          <a:stretch>
            <a:fillRect/>
          </a:stretch>
        </p:blipFill>
        <p:spPr bwMode="auto">
          <a:xfrm>
            <a:off x="3595670" y="3857628"/>
            <a:ext cx="1714500" cy="1477010"/>
          </a:xfrm>
          <a:prstGeom prst="rect">
            <a:avLst/>
          </a:prstGeom>
          <a:noFill/>
          <a:ln w="9525">
            <a:noFill/>
            <a:miter lim="800000"/>
            <a:headEnd/>
            <a:tailEnd/>
          </a:ln>
        </p:spPr>
      </p:pic>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JPQL Advanced Query Examples</a:t>
            </a:r>
            <a:br>
              <a:rPr lang="en-US" dirty="0" smtClean="0"/>
            </a:br>
            <a:endParaRPr lang="en-US" dirty="0"/>
          </a:p>
        </p:txBody>
      </p:sp>
      <p:sp>
        <p:nvSpPr>
          <p:cNvPr id="3" name="Content Placeholder 2"/>
          <p:cNvSpPr>
            <a:spLocks noGrp="1"/>
          </p:cNvSpPr>
          <p:nvPr>
            <p:ph idx="1"/>
          </p:nvPr>
        </p:nvSpPr>
        <p:spPr/>
        <p:txBody>
          <a:bodyPr/>
          <a:lstStyle/>
          <a:p>
            <a:r>
              <a:rPr lang="en-GB" dirty="0" smtClean="0"/>
              <a:t>In this example, we will take a basic entity class (in this case StudentEntity.java) and perform different operations on it.</a:t>
            </a:r>
          </a:p>
          <a:p>
            <a:r>
              <a:rPr lang="en-GB" dirty="0" smtClean="0"/>
              <a:t>Create an entity class named as StudentEntity.java under </a:t>
            </a:r>
            <a:r>
              <a:rPr lang="en-GB" dirty="0" err="1" smtClean="0"/>
              <a:t>com.javatpoint.jpa</a:t>
            </a:r>
            <a:r>
              <a:rPr lang="en-GB" dirty="0" smtClean="0"/>
              <a:t> package.</a:t>
            </a:r>
          </a:p>
          <a:p>
            <a:r>
              <a:rPr lang="en-GB" b="1" dirty="0" smtClean="0"/>
              <a:t>StudentEntity.java</a:t>
            </a:r>
            <a:endParaRPr lang="en-GB" dirty="0" smtClean="0"/>
          </a:p>
          <a:p>
            <a:pPr>
              <a:spcBef>
                <a:spcPts val="0"/>
              </a:spcBef>
              <a:buNone/>
            </a:pPr>
            <a:r>
              <a:rPr lang="en-GB" sz="2000" b="1" dirty="0" smtClean="0"/>
              <a:t>package</a:t>
            </a:r>
            <a:r>
              <a:rPr lang="en-GB" sz="2000" dirty="0" smtClean="0"/>
              <a:t> </a:t>
            </a:r>
            <a:r>
              <a:rPr lang="en-GB" sz="2000" dirty="0" err="1" smtClean="0"/>
              <a:t>com.javatpoint.jpa</a:t>
            </a:r>
            <a:r>
              <a:rPr lang="en-GB" sz="2000" dirty="0" smtClean="0"/>
              <a:t>;  </a:t>
            </a:r>
          </a:p>
          <a:p>
            <a:pPr>
              <a:spcBef>
                <a:spcPts val="0"/>
              </a:spcBef>
              <a:buNone/>
            </a:pPr>
            <a:r>
              <a:rPr lang="en-GB" sz="2000" b="1" dirty="0" smtClean="0"/>
              <a:t>import</a:t>
            </a:r>
            <a:r>
              <a:rPr lang="en-GB" sz="2000" dirty="0" smtClean="0"/>
              <a:t> </a:t>
            </a:r>
            <a:r>
              <a:rPr lang="en-GB" sz="2000" dirty="0" err="1" smtClean="0"/>
              <a:t>javax.persistence</a:t>
            </a:r>
            <a:r>
              <a:rPr lang="en-GB" sz="2000" dirty="0" smtClean="0"/>
              <a:t>.*;  </a:t>
            </a:r>
          </a:p>
          <a:p>
            <a:pPr>
              <a:spcBef>
                <a:spcPts val="0"/>
              </a:spcBef>
              <a:buNone/>
            </a:pPr>
            <a:r>
              <a:rPr lang="en-GB" sz="2000" dirty="0" smtClean="0"/>
              <a:t>  </a:t>
            </a:r>
          </a:p>
          <a:p>
            <a:pPr>
              <a:spcBef>
                <a:spcPts val="0"/>
              </a:spcBef>
              <a:buNone/>
            </a:pPr>
            <a:r>
              <a:rPr lang="en-GB" sz="2000" dirty="0" smtClean="0"/>
              <a:t>@Entity  </a:t>
            </a:r>
          </a:p>
          <a:p>
            <a:pPr>
              <a:spcBef>
                <a:spcPts val="0"/>
              </a:spcBef>
              <a:buNone/>
            </a:pPr>
            <a:r>
              <a:rPr lang="en-GB" sz="2000" dirty="0" smtClean="0"/>
              <a:t>@Table(name="student")  </a:t>
            </a:r>
          </a:p>
          <a:p>
            <a:pPr>
              <a:spcBef>
                <a:spcPts val="0"/>
              </a:spcBef>
              <a:buNone/>
            </a:pPr>
            <a:r>
              <a:rPr lang="en-GB" sz="2000" b="1" dirty="0" smtClean="0"/>
              <a:t>public</a:t>
            </a:r>
            <a:r>
              <a:rPr lang="en-GB" sz="2000" dirty="0" smtClean="0"/>
              <a:t> </a:t>
            </a:r>
            <a:r>
              <a:rPr lang="en-GB" sz="2000" b="1" dirty="0" smtClean="0"/>
              <a:t>class</a:t>
            </a:r>
            <a:r>
              <a:rPr lang="en-GB" sz="2000" dirty="0" smtClean="0"/>
              <a:t> </a:t>
            </a:r>
            <a:r>
              <a:rPr lang="en-GB" sz="2000" dirty="0" err="1" smtClean="0"/>
              <a:t>StudentEntity</a:t>
            </a:r>
            <a:r>
              <a:rPr lang="en-GB" sz="2000" dirty="0" smtClean="0"/>
              <a:t> {  </a:t>
            </a:r>
          </a:p>
          <a:p>
            <a:pPr>
              <a:spcBef>
                <a:spcPts val="0"/>
              </a:spcBef>
              <a:buNone/>
            </a:pPr>
            <a:r>
              <a:rPr lang="en-GB" sz="2000" dirty="0" smtClean="0"/>
              <a:t>  </a:t>
            </a:r>
          </a:p>
          <a:p>
            <a:pPr>
              <a:spcBef>
                <a:spcPts val="0"/>
              </a:spcBef>
              <a:buNone/>
            </a:pPr>
            <a:r>
              <a:rPr lang="en-GB" sz="2000" dirty="0" smtClean="0"/>
              <a:t>    @Id  </a:t>
            </a:r>
          </a:p>
          <a:p>
            <a:pPr>
              <a:spcBef>
                <a:spcPts val="0"/>
              </a:spcBef>
              <a:buNone/>
            </a:pPr>
            <a:r>
              <a:rPr lang="en-GB" sz="2000" dirty="0" smtClean="0"/>
              <a:t>    </a:t>
            </a:r>
            <a:r>
              <a:rPr lang="en-GB" sz="2000" b="1" dirty="0" smtClean="0"/>
              <a:t>private</a:t>
            </a:r>
            <a:r>
              <a:rPr lang="en-GB" sz="2000" dirty="0" smtClean="0"/>
              <a:t> </a:t>
            </a:r>
            <a:r>
              <a:rPr lang="en-GB" sz="2000" b="1" dirty="0" err="1" smtClean="0"/>
              <a:t>int</a:t>
            </a:r>
            <a:r>
              <a:rPr lang="en-GB" sz="2000" dirty="0" smtClean="0"/>
              <a:t> </a:t>
            </a:r>
            <a:r>
              <a:rPr lang="en-GB" sz="2000" dirty="0" err="1" smtClean="0"/>
              <a:t>s_id</a:t>
            </a:r>
            <a:r>
              <a:rPr lang="en-GB" sz="2000" dirty="0" smtClean="0"/>
              <a:t>;  </a:t>
            </a:r>
          </a:p>
          <a:p>
            <a:pPr>
              <a:spcBef>
                <a:spcPts val="0"/>
              </a:spcBef>
              <a:buNone/>
            </a:pPr>
            <a:r>
              <a:rPr lang="en-GB" sz="2000" dirty="0" smtClean="0"/>
              <a:t>    </a:t>
            </a:r>
            <a:r>
              <a:rPr lang="en-GB" sz="2000" b="1" dirty="0" smtClean="0"/>
              <a:t>private</a:t>
            </a:r>
            <a:r>
              <a:rPr lang="en-GB" sz="2000" dirty="0" smtClean="0"/>
              <a:t> String </a:t>
            </a:r>
            <a:r>
              <a:rPr lang="en-GB" sz="2000" dirty="0" err="1" smtClean="0"/>
              <a:t>s_name</a:t>
            </a:r>
            <a:r>
              <a:rPr lang="en-GB" sz="2000" dirty="0" smtClean="0"/>
              <a:t>;  </a:t>
            </a:r>
          </a:p>
          <a:p>
            <a:pPr>
              <a:spcBef>
                <a:spcPts val="0"/>
              </a:spcBef>
              <a:buNone/>
            </a:pPr>
            <a:r>
              <a:rPr lang="en-GB" sz="2000" dirty="0" smtClean="0"/>
              <a:t>    </a:t>
            </a:r>
            <a:r>
              <a:rPr lang="en-GB" sz="2000" b="1" dirty="0" smtClean="0"/>
              <a:t>private</a:t>
            </a:r>
            <a:r>
              <a:rPr lang="en-GB" sz="2000" dirty="0" smtClean="0"/>
              <a:t> </a:t>
            </a:r>
            <a:r>
              <a:rPr lang="en-GB" sz="2000" b="1" dirty="0" err="1" smtClean="0"/>
              <a:t>int</a:t>
            </a:r>
            <a:r>
              <a:rPr lang="en-GB" sz="2000" dirty="0" smtClean="0"/>
              <a:t> </a:t>
            </a:r>
            <a:r>
              <a:rPr lang="en-GB" sz="2000" dirty="0" err="1" smtClean="0"/>
              <a:t>s_age</a:t>
            </a: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a:t>
            </a:r>
            <a:r>
              <a:rPr lang="en-GB" sz="2000" dirty="0" err="1" smtClean="0"/>
              <a:t>StudentEntity</a:t>
            </a:r>
            <a:r>
              <a:rPr lang="en-GB" sz="2000" dirty="0" smtClean="0"/>
              <a:t>(</a:t>
            </a:r>
            <a:r>
              <a:rPr lang="en-GB" sz="2000" b="1" dirty="0" err="1" smtClean="0"/>
              <a:t>int</a:t>
            </a:r>
            <a:r>
              <a:rPr lang="en-GB" sz="2000" dirty="0" smtClean="0"/>
              <a:t> </a:t>
            </a:r>
            <a:r>
              <a:rPr lang="en-GB" sz="2000" dirty="0" err="1" smtClean="0"/>
              <a:t>s_id</a:t>
            </a:r>
            <a:r>
              <a:rPr lang="en-GB" sz="2000" dirty="0" smtClean="0"/>
              <a:t>, String </a:t>
            </a:r>
            <a:r>
              <a:rPr lang="en-GB" sz="2000" dirty="0" err="1" smtClean="0"/>
              <a:t>s_name</a:t>
            </a:r>
            <a:r>
              <a:rPr lang="en-GB" sz="2000" dirty="0" smtClean="0"/>
              <a:t>, </a:t>
            </a:r>
            <a:r>
              <a:rPr lang="en-GB" sz="2000" b="1" dirty="0" err="1" smtClean="0"/>
              <a:t>int</a:t>
            </a:r>
            <a:r>
              <a:rPr lang="en-GB" sz="2000" dirty="0" smtClean="0"/>
              <a:t> </a:t>
            </a:r>
            <a:r>
              <a:rPr lang="en-GB" sz="2000" dirty="0" err="1" smtClean="0"/>
              <a:t>s_age</a:t>
            </a:r>
            <a:r>
              <a:rPr lang="en-GB" sz="2000" dirty="0" smtClean="0"/>
              <a:t>) {  </a:t>
            </a:r>
          </a:p>
          <a:p>
            <a:pPr>
              <a:spcBef>
                <a:spcPts val="0"/>
              </a:spcBef>
              <a:buNone/>
            </a:pPr>
            <a:r>
              <a:rPr lang="en-GB" sz="2000" dirty="0" smtClean="0"/>
              <a:t>        </a:t>
            </a:r>
            <a:r>
              <a:rPr lang="en-GB" sz="2000" b="1" dirty="0" smtClean="0"/>
              <a:t>super</a:t>
            </a:r>
            <a:r>
              <a:rPr lang="en-GB" sz="2000" dirty="0" smtClean="0"/>
              <a:t>();  </a:t>
            </a:r>
          </a:p>
          <a:p>
            <a:pPr>
              <a:spcBef>
                <a:spcPts val="0"/>
              </a:spcBef>
              <a:buNone/>
            </a:pPr>
            <a:r>
              <a:rPr lang="en-GB" sz="2000" dirty="0" smtClean="0"/>
              <a:t>        </a:t>
            </a:r>
            <a:r>
              <a:rPr lang="en-GB" sz="2000" b="1" dirty="0" err="1" smtClean="0"/>
              <a:t>this</a:t>
            </a:r>
            <a:r>
              <a:rPr lang="en-GB" sz="2000" dirty="0" err="1" smtClean="0"/>
              <a:t>.s_id</a:t>
            </a:r>
            <a:r>
              <a:rPr lang="en-GB" sz="2000" dirty="0" smtClean="0"/>
              <a:t> = </a:t>
            </a:r>
            <a:r>
              <a:rPr lang="en-GB" sz="2000" dirty="0" err="1" smtClean="0"/>
              <a:t>s_id</a:t>
            </a:r>
            <a:r>
              <a:rPr lang="en-GB" sz="2000" dirty="0" smtClean="0"/>
              <a:t>;  </a:t>
            </a:r>
          </a:p>
          <a:p>
            <a:pPr>
              <a:spcBef>
                <a:spcPts val="0"/>
              </a:spcBef>
              <a:buNone/>
            </a:pPr>
            <a:r>
              <a:rPr lang="en-GB" sz="2000" dirty="0" smtClean="0"/>
              <a:t>        </a:t>
            </a:r>
            <a:r>
              <a:rPr lang="en-GB" sz="2000" b="1" dirty="0" err="1" smtClean="0"/>
              <a:t>this</a:t>
            </a:r>
            <a:r>
              <a:rPr lang="en-GB" sz="2000" dirty="0" err="1" smtClean="0"/>
              <a:t>.s_name</a:t>
            </a:r>
            <a:r>
              <a:rPr lang="en-GB" sz="2000" dirty="0" smtClean="0"/>
              <a:t> = </a:t>
            </a:r>
            <a:r>
              <a:rPr lang="en-GB" sz="2000" dirty="0" err="1" smtClean="0"/>
              <a:t>s_name</a:t>
            </a:r>
            <a:r>
              <a:rPr lang="en-GB" sz="2000" dirty="0" smtClean="0"/>
              <a:t>;  </a:t>
            </a:r>
          </a:p>
          <a:p>
            <a:pPr>
              <a:spcBef>
                <a:spcPts val="0"/>
              </a:spcBef>
              <a:buNone/>
            </a:pPr>
            <a:r>
              <a:rPr lang="en-GB" sz="2000" dirty="0" smtClean="0"/>
              <a:t>        </a:t>
            </a:r>
            <a:r>
              <a:rPr lang="en-GB" sz="2000" b="1" dirty="0" err="1" smtClean="0"/>
              <a:t>this</a:t>
            </a:r>
            <a:r>
              <a:rPr lang="en-GB" sz="2000" dirty="0" err="1" smtClean="0"/>
              <a:t>.s_age</a:t>
            </a:r>
            <a:r>
              <a:rPr lang="en-GB" sz="2000" dirty="0" smtClean="0"/>
              <a:t> = </a:t>
            </a:r>
            <a:r>
              <a:rPr lang="en-GB" sz="2000" dirty="0" err="1" smtClean="0"/>
              <a:t>s_age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a:t>
            </a:r>
            <a:r>
              <a:rPr lang="en-GB" sz="2000" dirty="0" err="1" smtClean="0"/>
              <a:t>StudentEntity</a:t>
            </a:r>
            <a:r>
              <a:rPr lang="en-GB" sz="2000" dirty="0" smtClean="0"/>
              <a:t>() {  </a:t>
            </a:r>
          </a:p>
          <a:p>
            <a:pPr>
              <a:spcBef>
                <a:spcPts val="0"/>
              </a:spcBef>
              <a:buNone/>
            </a:pPr>
            <a:r>
              <a:rPr lang="en-GB" sz="2000" dirty="0" smtClean="0"/>
              <a:t>        </a:t>
            </a:r>
            <a:r>
              <a:rPr lang="en-GB" sz="2000" b="1" dirty="0" smtClean="0"/>
              <a:t>super</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a:t>
            </a:r>
            <a:r>
              <a:rPr lang="en-GB" sz="2000" b="1" dirty="0" err="1" smtClean="0"/>
              <a:t>int</a:t>
            </a:r>
            <a:r>
              <a:rPr lang="en-GB" sz="2000" dirty="0" smtClean="0"/>
              <a:t> </a:t>
            </a:r>
            <a:r>
              <a:rPr lang="en-GB" sz="2000" dirty="0" err="1" smtClean="0"/>
              <a:t>getS_id</a:t>
            </a:r>
            <a:r>
              <a:rPr lang="en-GB" sz="2000" dirty="0" smtClean="0"/>
              <a:t>() {  </a:t>
            </a:r>
          </a:p>
          <a:p>
            <a:pPr>
              <a:spcBef>
                <a:spcPts val="0"/>
              </a:spcBef>
              <a:buNone/>
            </a:pPr>
            <a:r>
              <a:rPr lang="en-GB" sz="2000" dirty="0" smtClean="0"/>
              <a:t>        </a:t>
            </a:r>
            <a:r>
              <a:rPr lang="en-GB" sz="2000" b="1" dirty="0" smtClean="0"/>
              <a:t>return</a:t>
            </a:r>
            <a:r>
              <a:rPr lang="en-GB" sz="2000" dirty="0" smtClean="0"/>
              <a:t> </a:t>
            </a:r>
            <a:r>
              <a:rPr lang="en-GB" sz="2000" dirty="0" err="1" smtClean="0"/>
              <a:t>s_id</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a:t>
            </a:r>
            <a:r>
              <a:rPr lang="en-GB" sz="2000" b="1" dirty="0" smtClean="0"/>
              <a:t>void</a:t>
            </a:r>
            <a:r>
              <a:rPr lang="en-GB" sz="2000" dirty="0" smtClean="0"/>
              <a:t> </a:t>
            </a:r>
            <a:r>
              <a:rPr lang="en-GB" sz="2000" dirty="0" err="1" smtClean="0"/>
              <a:t>setS_id</a:t>
            </a:r>
            <a:r>
              <a:rPr lang="en-GB" sz="2000" dirty="0" smtClean="0"/>
              <a:t>(</a:t>
            </a:r>
            <a:r>
              <a:rPr lang="en-GB" sz="2000" b="1" dirty="0" err="1" smtClean="0"/>
              <a:t>int</a:t>
            </a:r>
            <a:r>
              <a:rPr lang="en-GB" sz="2000" dirty="0" smtClean="0"/>
              <a:t> </a:t>
            </a:r>
            <a:r>
              <a:rPr lang="en-GB" sz="2000" dirty="0" err="1" smtClean="0"/>
              <a:t>s_id</a:t>
            </a:r>
            <a:r>
              <a:rPr lang="en-GB" sz="2000" dirty="0" smtClean="0"/>
              <a:t>) {  </a:t>
            </a:r>
          </a:p>
          <a:p>
            <a:pPr>
              <a:spcBef>
                <a:spcPts val="0"/>
              </a:spcBef>
              <a:buNone/>
            </a:pPr>
            <a:r>
              <a:rPr lang="en-GB" sz="2000" dirty="0" smtClean="0"/>
              <a:t>        </a:t>
            </a:r>
            <a:r>
              <a:rPr lang="en-GB" sz="2000" b="1" dirty="0" err="1" smtClean="0"/>
              <a:t>this</a:t>
            </a:r>
            <a:r>
              <a:rPr lang="en-GB" sz="2000" dirty="0" err="1" smtClean="0"/>
              <a:t>.s_id</a:t>
            </a:r>
            <a:r>
              <a:rPr lang="en-GB" sz="2000" dirty="0" smtClean="0"/>
              <a:t> = </a:t>
            </a:r>
            <a:r>
              <a:rPr lang="en-GB" sz="2000" dirty="0" err="1" smtClean="0"/>
              <a:t>s_id</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String </a:t>
            </a:r>
            <a:r>
              <a:rPr lang="en-GB" sz="2000" dirty="0" err="1" smtClean="0"/>
              <a:t>getS_name</a:t>
            </a:r>
            <a:r>
              <a:rPr lang="en-GB" sz="2000" dirty="0" smtClean="0"/>
              <a:t>() {  </a:t>
            </a:r>
          </a:p>
          <a:p>
            <a:pPr>
              <a:spcBef>
                <a:spcPts val="0"/>
              </a:spcBef>
              <a:buNone/>
            </a:pPr>
            <a:r>
              <a:rPr lang="en-GB" sz="2000" dirty="0" smtClean="0"/>
              <a:t>        </a:t>
            </a:r>
            <a:r>
              <a:rPr lang="en-GB" sz="2000" b="1" dirty="0" smtClean="0"/>
              <a:t>return</a:t>
            </a:r>
            <a:r>
              <a:rPr lang="en-GB" sz="2000" dirty="0" smtClean="0"/>
              <a:t> </a:t>
            </a:r>
            <a:r>
              <a:rPr lang="en-GB" sz="2000" dirty="0" err="1" smtClean="0"/>
              <a:t>s_name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a:t>
            </a:r>
            <a:r>
              <a:rPr lang="en-GB" sz="2000" b="1" dirty="0" smtClean="0"/>
              <a:t>void</a:t>
            </a:r>
            <a:r>
              <a:rPr lang="en-GB" sz="2000" dirty="0" smtClean="0"/>
              <a:t> </a:t>
            </a:r>
            <a:r>
              <a:rPr lang="en-GB" sz="2000" dirty="0" err="1" smtClean="0"/>
              <a:t>setS_name</a:t>
            </a:r>
            <a:r>
              <a:rPr lang="en-GB" sz="2000" dirty="0" smtClean="0"/>
              <a:t>(String </a:t>
            </a:r>
            <a:r>
              <a:rPr lang="en-GB" sz="2000" dirty="0" err="1" smtClean="0"/>
              <a:t>s_name</a:t>
            </a:r>
            <a:r>
              <a:rPr lang="en-GB" sz="2000" dirty="0" smtClean="0"/>
              <a:t>) {  </a:t>
            </a:r>
          </a:p>
          <a:p>
            <a:pPr>
              <a:spcBef>
                <a:spcPts val="0"/>
              </a:spcBef>
              <a:buNone/>
            </a:pPr>
            <a:r>
              <a:rPr lang="en-GB" sz="2000" dirty="0" smtClean="0"/>
              <a:t>        </a:t>
            </a:r>
            <a:r>
              <a:rPr lang="en-GB" sz="2000" b="1" dirty="0" err="1" smtClean="0"/>
              <a:t>this</a:t>
            </a:r>
            <a:r>
              <a:rPr lang="en-GB" sz="2000" dirty="0" err="1" smtClean="0"/>
              <a:t>.s_name</a:t>
            </a:r>
            <a:r>
              <a:rPr lang="en-GB" sz="2000" dirty="0" smtClean="0"/>
              <a:t> = </a:t>
            </a:r>
            <a:r>
              <a:rPr lang="en-GB" sz="2000" dirty="0" err="1" smtClean="0"/>
              <a:t>s_name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a:t>
            </a:r>
            <a:r>
              <a:rPr lang="en-GB" sz="2000" b="1" dirty="0" err="1" smtClean="0"/>
              <a:t>int</a:t>
            </a:r>
            <a:r>
              <a:rPr lang="en-GB" sz="2000" dirty="0" smtClean="0"/>
              <a:t> </a:t>
            </a:r>
            <a:r>
              <a:rPr lang="en-GB" sz="2000" dirty="0" err="1" smtClean="0"/>
              <a:t>getS_age</a:t>
            </a:r>
            <a:r>
              <a:rPr lang="en-GB" sz="2000" dirty="0" smtClean="0"/>
              <a:t>() {  </a:t>
            </a:r>
          </a:p>
          <a:p>
            <a:pPr>
              <a:spcBef>
                <a:spcPts val="0"/>
              </a:spcBef>
              <a:buNone/>
            </a:pPr>
            <a:r>
              <a:rPr lang="en-GB" sz="2000" dirty="0" smtClean="0"/>
              <a:t>        </a:t>
            </a:r>
            <a:r>
              <a:rPr lang="en-GB" sz="2000" b="1" dirty="0" smtClean="0"/>
              <a:t>return</a:t>
            </a:r>
            <a:r>
              <a:rPr lang="en-GB" sz="2000" dirty="0" smtClean="0"/>
              <a:t> </a:t>
            </a:r>
            <a:r>
              <a:rPr lang="en-GB" sz="2000" dirty="0" err="1" smtClean="0"/>
              <a:t>s_age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a:t>
            </a:r>
            <a:r>
              <a:rPr lang="en-GB" sz="2000" b="1" dirty="0" smtClean="0"/>
              <a:t>void</a:t>
            </a:r>
            <a:r>
              <a:rPr lang="en-GB" sz="2000" dirty="0" smtClean="0"/>
              <a:t> </a:t>
            </a:r>
            <a:r>
              <a:rPr lang="en-GB" sz="2000" dirty="0" err="1" smtClean="0"/>
              <a:t>setS_age</a:t>
            </a:r>
            <a:r>
              <a:rPr lang="en-GB" sz="2000" dirty="0" smtClean="0"/>
              <a:t>(</a:t>
            </a:r>
            <a:r>
              <a:rPr lang="en-GB" sz="2000" b="1" dirty="0" err="1" smtClean="0"/>
              <a:t>int</a:t>
            </a:r>
            <a:r>
              <a:rPr lang="en-GB" sz="2000" dirty="0" smtClean="0"/>
              <a:t> </a:t>
            </a:r>
            <a:r>
              <a:rPr lang="en-GB" sz="2000" dirty="0" err="1" smtClean="0"/>
              <a:t>s_age</a:t>
            </a:r>
            <a:r>
              <a:rPr lang="en-GB" sz="2000" dirty="0" smtClean="0"/>
              <a:t>) {  </a:t>
            </a:r>
          </a:p>
          <a:p>
            <a:pPr>
              <a:spcBef>
                <a:spcPts val="0"/>
              </a:spcBef>
              <a:buNone/>
            </a:pPr>
            <a:r>
              <a:rPr lang="en-GB" sz="2000" dirty="0" smtClean="0"/>
              <a:t>        </a:t>
            </a:r>
            <a:r>
              <a:rPr lang="en-GB" sz="2000" b="1" dirty="0" err="1" smtClean="0"/>
              <a:t>this</a:t>
            </a:r>
            <a:r>
              <a:rPr lang="en-GB" sz="2000" dirty="0" err="1" smtClean="0"/>
              <a:t>.s_age</a:t>
            </a:r>
            <a:r>
              <a:rPr lang="en-GB" sz="2000" dirty="0" smtClean="0"/>
              <a:t> = </a:t>
            </a:r>
            <a:r>
              <a:rPr lang="en-GB" sz="2000" dirty="0" err="1" smtClean="0"/>
              <a:t>s_age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204</a:t>
            </a:fld>
            <a:endParaRPr lang="en-US" altLang="en-US"/>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Persistence.xml</a:t>
            </a:r>
            <a:endParaRPr lang="en-US" dirty="0"/>
          </a:p>
        </p:txBody>
      </p:sp>
      <p:sp>
        <p:nvSpPr>
          <p:cNvPr id="3" name="Content Placeholder 2"/>
          <p:cNvSpPr>
            <a:spLocks noGrp="1"/>
          </p:cNvSpPr>
          <p:nvPr>
            <p:ph idx="1"/>
          </p:nvPr>
        </p:nvSpPr>
        <p:spPr/>
        <p:txBody>
          <a:bodyPr/>
          <a:lstStyle/>
          <a:p>
            <a:r>
              <a:rPr lang="en-GB" dirty="0" smtClean="0"/>
              <a:t>Now, map the entity class and other databases </a:t>
            </a:r>
            <a:r>
              <a:rPr lang="en-GB" dirty="0" err="1" smtClean="0"/>
              <a:t>confiuguration</a:t>
            </a:r>
            <a:r>
              <a:rPr lang="en-GB" dirty="0" smtClean="0"/>
              <a:t> in Persistence.xml file.</a:t>
            </a:r>
          </a:p>
          <a:p>
            <a:pPr>
              <a:spcBef>
                <a:spcPts val="0"/>
              </a:spcBef>
              <a:buNone/>
            </a:pPr>
            <a:r>
              <a:rPr lang="en-US" dirty="0" smtClean="0"/>
              <a:t>&lt;persistence&gt;  </a:t>
            </a:r>
          </a:p>
          <a:p>
            <a:pPr>
              <a:spcBef>
                <a:spcPts val="0"/>
              </a:spcBef>
              <a:buNone/>
            </a:pPr>
            <a:r>
              <a:rPr lang="en-US" dirty="0" smtClean="0"/>
              <a:t>&lt;persistence-unit name="</a:t>
            </a:r>
            <a:r>
              <a:rPr lang="en-US" dirty="0" err="1" smtClean="0"/>
              <a:t>Student_details</a:t>
            </a:r>
            <a:r>
              <a:rPr lang="en-US" dirty="0" smtClean="0"/>
              <a:t>"&gt;  </a:t>
            </a:r>
          </a:p>
          <a:p>
            <a:pPr>
              <a:spcBef>
                <a:spcPts val="0"/>
              </a:spcBef>
              <a:buNone/>
            </a:pPr>
            <a:r>
              <a:rPr lang="en-US" dirty="0" smtClean="0"/>
              <a:t>     </a:t>
            </a:r>
          </a:p>
          <a:p>
            <a:pPr>
              <a:spcBef>
                <a:spcPts val="0"/>
              </a:spcBef>
              <a:buNone/>
            </a:pPr>
            <a:r>
              <a:rPr lang="en-US" dirty="0" smtClean="0"/>
              <a:t>      &lt;</a:t>
            </a:r>
            <a:r>
              <a:rPr lang="en-US" b="1" dirty="0" smtClean="0"/>
              <a:t>class</a:t>
            </a:r>
            <a:r>
              <a:rPr lang="en-US" dirty="0" smtClean="0"/>
              <a:t>&gt;</a:t>
            </a:r>
            <a:r>
              <a:rPr lang="en-US" dirty="0" err="1" smtClean="0"/>
              <a:t>com.javatpoint.jpa.StudentEntity</a:t>
            </a:r>
            <a:r>
              <a:rPr lang="en-US" dirty="0" smtClean="0"/>
              <a:t>&lt;/</a:t>
            </a:r>
            <a:r>
              <a:rPr lang="en-US" b="1" dirty="0" smtClean="0"/>
              <a:t>class</a:t>
            </a:r>
            <a:r>
              <a:rPr lang="en-US" dirty="0" smtClean="0"/>
              <a:t>&gt;  </a:t>
            </a:r>
          </a:p>
          <a:p>
            <a:pPr>
              <a:spcBef>
                <a:spcPts val="0"/>
              </a:spcBef>
              <a:buNone/>
            </a:pPr>
            <a:r>
              <a:rPr lang="en-US" dirty="0" smtClean="0"/>
              <a:t>  </a:t>
            </a:r>
          </a:p>
          <a:p>
            <a:pPr>
              <a:spcBef>
                <a:spcPts val="0"/>
              </a:spcBef>
              <a:buNone/>
            </a:pPr>
            <a:r>
              <a:rPr lang="en-US" dirty="0" smtClean="0"/>
              <a:t>      &lt;properties&gt;  </a:t>
            </a:r>
          </a:p>
          <a:p>
            <a:pPr>
              <a:spcBef>
                <a:spcPts val="0"/>
              </a:spcBef>
              <a:buNone/>
            </a:pPr>
            <a:r>
              <a:rPr lang="en-US" dirty="0" smtClean="0"/>
              <a:t>         &lt;property name="</a:t>
            </a:r>
            <a:r>
              <a:rPr lang="en-US" dirty="0" err="1" smtClean="0"/>
              <a:t>javax.persistence.jdbc.driver</a:t>
            </a:r>
            <a:r>
              <a:rPr lang="en-US" dirty="0" smtClean="0"/>
              <a:t>" value="</a:t>
            </a:r>
            <a:r>
              <a:rPr lang="en-US" dirty="0" err="1" smtClean="0"/>
              <a:t>com.mysql.jdbc.Driver</a:t>
            </a:r>
            <a:r>
              <a:rPr lang="en-US" dirty="0" smtClean="0"/>
              <a:t>"/&gt;  </a:t>
            </a:r>
          </a:p>
          <a:p>
            <a:pPr>
              <a:spcBef>
                <a:spcPts val="0"/>
              </a:spcBef>
              <a:buNone/>
            </a:pPr>
            <a:r>
              <a:rPr lang="en-US" dirty="0" smtClean="0"/>
              <a:t>         &lt;property name="</a:t>
            </a:r>
            <a:r>
              <a:rPr lang="en-US" dirty="0" err="1" smtClean="0"/>
              <a:t>javax.persistence.jdbc.url</a:t>
            </a:r>
            <a:r>
              <a:rPr lang="en-US" dirty="0" smtClean="0"/>
              <a:t>" value="</a:t>
            </a:r>
            <a:r>
              <a:rPr lang="en-US" dirty="0" err="1" smtClean="0"/>
              <a:t>jdbc:mysql</a:t>
            </a:r>
            <a:r>
              <a:rPr lang="en-US" dirty="0" smtClean="0"/>
              <a:t>://localhost:3306/</a:t>
            </a:r>
            <a:r>
              <a:rPr lang="en-US" dirty="0" err="1" smtClean="0"/>
              <a:t>studentdata</a:t>
            </a:r>
            <a:r>
              <a:rPr lang="en-US" dirty="0" smtClean="0"/>
              <a:t>"/&gt;  </a:t>
            </a:r>
          </a:p>
          <a:p>
            <a:pPr>
              <a:spcBef>
                <a:spcPts val="0"/>
              </a:spcBef>
              <a:buNone/>
            </a:pPr>
            <a:r>
              <a:rPr lang="en-US" dirty="0" smtClean="0"/>
              <a:t>         &lt;property name="</a:t>
            </a:r>
            <a:r>
              <a:rPr lang="en-US" dirty="0" err="1" smtClean="0"/>
              <a:t>javax.persistence.jdbc.user</a:t>
            </a:r>
            <a:r>
              <a:rPr lang="en-US" dirty="0" smtClean="0"/>
              <a:t>" value="root"/&gt;  </a:t>
            </a:r>
          </a:p>
          <a:p>
            <a:pPr>
              <a:spcBef>
                <a:spcPts val="0"/>
              </a:spcBef>
              <a:buNone/>
            </a:pPr>
            <a:r>
              <a:rPr lang="en-US" dirty="0" smtClean="0"/>
              <a:t>         &lt;property name="</a:t>
            </a:r>
            <a:r>
              <a:rPr lang="en-US" dirty="0" err="1" smtClean="0"/>
              <a:t>javax.persistence.jdbc.password</a:t>
            </a:r>
            <a:r>
              <a:rPr lang="en-US" dirty="0" smtClean="0"/>
              <a:t>" value=""/&gt;  </a:t>
            </a:r>
          </a:p>
          <a:p>
            <a:pPr>
              <a:spcBef>
                <a:spcPts val="0"/>
              </a:spcBef>
              <a:buNone/>
            </a:pPr>
            <a:r>
              <a:rPr lang="en-US" dirty="0" smtClean="0"/>
              <a:t>         &lt;property name="</a:t>
            </a:r>
            <a:r>
              <a:rPr lang="en-US" dirty="0" err="1" smtClean="0"/>
              <a:t>eclipselink.logging.level</a:t>
            </a:r>
            <a:r>
              <a:rPr lang="en-US" dirty="0" smtClean="0"/>
              <a:t>" value="SEVERE"/&gt;  </a:t>
            </a:r>
          </a:p>
          <a:p>
            <a:pPr>
              <a:spcBef>
                <a:spcPts val="0"/>
              </a:spcBef>
              <a:buNone/>
            </a:pPr>
            <a:r>
              <a:rPr lang="en-US" dirty="0" smtClean="0"/>
              <a:t>         &lt;property name="</a:t>
            </a:r>
            <a:r>
              <a:rPr lang="en-US" dirty="0" err="1" smtClean="0"/>
              <a:t>eclipselink.ddl</a:t>
            </a:r>
            <a:r>
              <a:rPr lang="en-US" dirty="0" smtClean="0"/>
              <a:t>-generation" value="create-or-extend-tables"/&gt;  </a:t>
            </a:r>
          </a:p>
          <a:p>
            <a:pPr>
              <a:spcBef>
                <a:spcPts val="0"/>
              </a:spcBef>
              <a:buNone/>
            </a:pPr>
            <a:r>
              <a:rPr lang="en-US" dirty="0" smtClean="0"/>
              <a:t>      &lt;/properties&gt;  </a:t>
            </a:r>
          </a:p>
          <a:p>
            <a:pPr>
              <a:spcBef>
                <a:spcPts val="0"/>
              </a:spcBef>
              <a:buNone/>
            </a:pPr>
            <a:r>
              <a:rPr lang="en-US" dirty="0" smtClean="0"/>
              <a:t>        </a:t>
            </a:r>
          </a:p>
          <a:p>
            <a:pPr>
              <a:spcBef>
                <a:spcPts val="0"/>
              </a:spcBef>
              <a:buNone/>
            </a:pPr>
            <a:r>
              <a:rPr lang="en-US" dirty="0" smtClean="0"/>
              <a:t>   &lt;/persistence-unit&gt;  </a:t>
            </a:r>
          </a:p>
          <a:p>
            <a:pPr>
              <a:spcBef>
                <a:spcPts val="0"/>
              </a:spcBef>
              <a:buNone/>
            </a:pPr>
            <a:r>
              <a:rPr lang="en-US" dirty="0" smtClean="0"/>
              <a:t>&lt;/persistence&gt;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205</a:t>
            </a:fld>
            <a:endParaRPr lang="en-US" altLang="en-US"/>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JPQL Filter</a:t>
            </a:r>
            <a:br>
              <a:rPr lang="en-US" dirty="0" smtClean="0"/>
            </a:br>
            <a:endParaRPr lang="en-US" dirty="0"/>
          </a:p>
        </p:txBody>
      </p:sp>
      <p:sp>
        <p:nvSpPr>
          <p:cNvPr id="3" name="Content Placeholder 2"/>
          <p:cNvSpPr>
            <a:spLocks noGrp="1"/>
          </p:cNvSpPr>
          <p:nvPr>
            <p:ph idx="1"/>
          </p:nvPr>
        </p:nvSpPr>
        <p:spPr/>
        <p:txBody>
          <a:bodyPr/>
          <a:lstStyle/>
          <a:p>
            <a:r>
              <a:rPr lang="en-GB" dirty="0" smtClean="0"/>
              <a:t>Here, we will perform some filter operations on a table.</a:t>
            </a:r>
          </a:p>
          <a:p>
            <a:r>
              <a:rPr lang="en-GB" b="1" dirty="0" smtClean="0"/>
              <a:t>Filter.java</a:t>
            </a:r>
            <a:endParaRPr lang="en-GB" dirty="0" smtClean="0"/>
          </a:p>
          <a:p>
            <a:pPr>
              <a:spcBef>
                <a:spcPts val="0"/>
              </a:spcBef>
              <a:buNone/>
            </a:pPr>
            <a:r>
              <a:rPr lang="en-GB" sz="2000" b="1" dirty="0" smtClean="0"/>
              <a:t>package</a:t>
            </a:r>
            <a:r>
              <a:rPr lang="en-GB" sz="2000" dirty="0" smtClean="0"/>
              <a:t> </a:t>
            </a:r>
            <a:r>
              <a:rPr lang="en-GB" sz="2000" dirty="0" err="1" smtClean="0"/>
              <a:t>com.javatpoint.jpa.jpql</a:t>
            </a:r>
            <a:r>
              <a:rPr lang="en-GB" sz="2000" dirty="0" smtClean="0"/>
              <a:t>;  </a:t>
            </a:r>
          </a:p>
          <a:p>
            <a:pPr>
              <a:spcBef>
                <a:spcPts val="0"/>
              </a:spcBef>
              <a:buNone/>
            </a:pPr>
            <a:r>
              <a:rPr lang="en-GB" sz="2000" b="1" dirty="0" smtClean="0"/>
              <a:t>import</a:t>
            </a:r>
            <a:r>
              <a:rPr lang="en-GB" sz="2000" dirty="0" smtClean="0"/>
              <a:t> </a:t>
            </a:r>
            <a:r>
              <a:rPr lang="en-GB" sz="2000" dirty="0" err="1" smtClean="0"/>
              <a:t>com.javatpoint.jpa.StudentEntity</a:t>
            </a:r>
            <a:r>
              <a:rPr lang="en-GB" sz="2000" dirty="0" smtClean="0"/>
              <a:t>;  </a:t>
            </a:r>
          </a:p>
          <a:p>
            <a:pPr>
              <a:spcBef>
                <a:spcPts val="0"/>
              </a:spcBef>
              <a:buNone/>
            </a:pPr>
            <a:r>
              <a:rPr lang="en-GB" sz="2000" b="1" dirty="0" smtClean="0"/>
              <a:t>import</a:t>
            </a:r>
            <a:r>
              <a:rPr lang="en-GB" sz="2000" dirty="0" smtClean="0"/>
              <a:t> </a:t>
            </a:r>
            <a:r>
              <a:rPr lang="en-GB" sz="2000" dirty="0" err="1" smtClean="0"/>
              <a:t>javax.persistence</a:t>
            </a:r>
            <a:r>
              <a:rPr lang="en-GB" sz="2000" dirty="0" smtClean="0"/>
              <a:t>.*;  </a:t>
            </a:r>
          </a:p>
          <a:p>
            <a:pPr>
              <a:spcBef>
                <a:spcPts val="0"/>
              </a:spcBef>
              <a:buNone/>
            </a:pPr>
            <a:r>
              <a:rPr lang="en-GB" sz="2000" b="1" dirty="0" smtClean="0"/>
              <a:t>import</a:t>
            </a:r>
            <a:r>
              <a:rPr lang="en-GB" sz="2000" dirty="0" smtClean="0"/>
              <a:t> </a:t>
            </a:r>
            <a:r>
              <a:rPr lang="en-GB" sz="2000" dirty="0" err="1" smtClean="0"/>
              <a:t>java.util</a:t>
            </a: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Filter {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a:t>
            </a:r>
            <a:r>
              <a:rPr lang="en-GB" sz="2000" b="1" dirty="0" smtClean="0"/>
              <a:t>static</a:t>
            </a:r>
            <a:r>
              <a:rPr lang="en-GB" sz="2000" dirty="0" smtClean="0"/>
              <a:t> </a:t>
            </a:r>
            <a:r>
              <a:rPr lang="en-GB" sz="2000" b="1" dirty="0" smtClean="0"/>
              <a:t>void</a:t>
            </a:r>
            <a:r>
              <a:rPr lang="en-GB" sz="2000" dirty="0" smtClean="0"/>
              <a:t> main( String </a:t>
            </a:r>
            <a:r>
              <a:rPr lang="en-GB" sz="2000" dirty="0" err="1" smtClean="0"/>
              <a:t>args</a:t>
            </a: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dirty="0" err="1" smtClean="0"/>
              <a:t>EntityManagerFactory</a:t>
            </a:r>
            <a:r>
              <a:rPr lang="en-GB" sz="2000" dirty="0" smtClean="0"/>
              <a:t> </a:t>
            </a:r>
            <a:r>
              <a:rPr lang="en-GB" sz="2000" dirty="0" err="1" smtClean="0"/>
              <a:t>emf</a:t>
            </a:r>
            <a:r>
              <a:rPr lang="en-GB" sz="2000" dirty="0" smtClean="0"/>
              <a:t> = </a:t>
            </a:r>
            <a:r>
              <a:rPr lang="en-GB" sz="2000" dirty="0" err="1" smtClean="0"/>
              <a:t>Persistence.createEntityManagerFactory</a:t>
            </a:r>
            <a:r>
              <a:rPr lang="en-GB" sz="2000" dirty="0" smtClean="0"/>
              <a:t>( "</a:t>
            </a:r>
            <a:r>
              <a:rPr lang="en-GB" sz="2000" dirty="0" err="1" smtClean="0"/>
              <a:t>Student_details</a:t>
            </a:r>
            <a:r>
              <a:rPr lang="en-GB" sz="2000" dirty="0" smtClean="0"/>
              <a:t>" );  </a:t>
            </a:r>
          </a:p>
          <a:p>
            <a:pPr>
              <a:spcBef>
                <a:spcPts val="0"/>
              </a:spcBef>
              <a:buNone/>
            </a:pPr>
            <a:r>
              <a:rPr lang="en-GB" sz="2000" dirty="0" smtClean="0"/>
              <a:t>          </a:t>
            </a:r>
            <a:r>
              <a:rPr lang="en-GB" sz="2000" dirty="0" err="1" smtClean="0"/>
              <a:t>EntityManager</a:t>
            </a:r>
            <a:r>
              <a:rPr lang="en-GB" sz="2000" dirty="0" smtClean="0"/>
              <a:t> </a:t>
            </a:r>
            <a:r>
              <a:rPr lang="en-GB" sz="2000" dirty="0" err="1" smtClean="0"/>
              <a:t>em</a:t>
            </a:r>
            <a:r>
              <a:rPr lang="en-GB" sz="2000" dirty="0" smtClean="0"/>
              <a:t> = </a:t>
            </a:r>
            <a:r>
              <a:rPr lang="en-GB" sz="2000" dirty="0" err="1" smtClean="0"/>
              <a:t>emf.createEntityManager</a:t>
            </a:r>
            <a:r>
              <a:rPr lang="en-GB" sz="2000" dirty="0" smtClean="0"/>
              <a:t>();  </a:t>
            </a:r>
          </a:p>
          <a:p>
            <a:pPr>
              <a:spcBef>
                <a:spcPts val="0"/>
              </a:spcBef>
              <a:buNone/>
            </a:pPr>
            <a:r>
              <a:rPr lang="en-GB" sz="2000" dirty="0" smtClean="0"/>
              <a:t>          </a:t>
            </a:r>
            <a:r>
              <a:rPr lang="en-GB" sz="2000" dirty="0" err="1" smtClean="0"/>
              <a:t>em.getTransaction</a:t>
            </a:r>
            <a:r>
              <a:rPr lang="en-GB" sz="2000" dirty="0" smtClean="0"/>
              <a:t>().begin( );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Query q1 = </a:t>
            </a:r>
            <a:r>
              <a:rPr lang="en-GB" sz="2000" dirty="0" err="1" smtClean="0"/>
              <a:t>em.createQuery</a:t>
            </a:r>
            <a:r>
              <a:rPr lang="en-GB" sz="2000" dirty="0" smtClean="0"/>
              <a:t>("Select s from </a:t>
            </a:r>
            <a:r>
              <a:rPr lang="en-GB" sz="2000" dirty="0" err="1" smtClean="0"/>
              <a:t>StudentEntity</a:t>
            </a:r>
            <a:r>
              <a:rPr lang="en-GB" sz="2000" dirty="0" smtClean="0"/>
              <a:t> s where </a:t>
            </a:r>
            <a:r>
              <a:rPr lang="en-GB" sz="2000" dirty="0" err="1" smtClean="0"/>
              <a:t>s.s_age</a:t>
            </a:r>
            <a:r>
              <a:rPr lang="en-GB" sz="2000" dirty="0" smtClean="0"/>
              <a:t> between 22 and 28");  </a:t>
            </a:r>
          </a:p>
          <a:p>
            <a:pPr>
              <a:spcBef>
                <a:spcPts val="0"/>
              </a:spcBef>
              <a:buNone/>
            </a:pPr>
            <a:r>
              <a:rPr lang="en-GB" sz="2000" dirty="0" smtClean="0"/>
              <a:t>       </a:t>
            </a:r>
          </a:p>
          <a:p>
            <a:pPr>
              <a:spcBef>
                <a:spcPts val="0"/>
              </a:spcBef>
              <a:buNone/>
            </a:pPr>
            <a:r>
              <a:rPr lang="en-GB" sz="2000" dirty="0" smtClean="0"/>
              <a:t>        @</a:t>
            </a:r>
            <a:r>
              <a:rPr lang="en-GB" sz="2000" dirty="0" err="1" smtClean="0"/>
              <a:t>SuppressWarnings</a:t>
            </a:r>
            <a:r>
              <a:rPr lang="en-GB" sz="2000" dirty="0" smtClean="0"/>
              <a:t>("unchecked")  </a:t>
            </a:r>
          </a:p>
          <a:p>
            <a:pPr>
              <a:spcBef>
                <a:spcPts val="0"/>
              </a:spcBef>
              <a:buNone/>
            </a:pPr>
            <a:r>
              <a:rPr lang="en-GB" sz="2000" dirty="0" smtClean="0"/>
              <a:t>        List&lt;</a:t>
            </a:r>
            <a:r>
              <a:rPr lang="en-GB" sz="2000" dirty="0" err="1" smtClean="0"/>
              <a:t>StudentEntity</a:t>
            </a:r>
            <a:r>
              <a:rPr lang="en-GB" sz="2000" dirty="0" smtClean="0"/>
              <a:t>&gt; l1 =  (List&lt;</a:t>
            </a:r>
            <a:r>
              <a:rPr lang="en-GB" sz="2000" dirty="0" err="1" smtClean="0"/>
              <a:t>StudentEntity</a:t>
            </a:r>
            <a:r>
              <a:rPr lang="en-GB" sz="2000" dirty="0" smtClean="0"/>
              <a:t>&gt;)q1.getResultList();  </a:t>
            </a:r>
          </a:p>
          <a:p>
            <a:pPr>
              <a:spcBef>
                <a:spcPts val="0"/>
              </a:spcBef>
              <a:buNone/>
            </a:pPr>
            <a:r>
              <a:rPr lang="en-GB" sz="2000" dirty="0" smtClean="0"/>
              <a:t>           </a:t>
            </a:r>
          </a:p>
          <a:p>
            <a:pPr>
              <a:spcBef>
                <a:spcPts val="0"/>
              </a:spcBef>
              <a:buNone/>
            </a:pPr>
            <a:r>
              <a:rPr lang="en-GB" sz="2000" dirty="0" smtClean="0"/>
              <a:t>         </a:t>
            </a:r>
            <a:r>
              <a:rPr lang="en-GB" sz="2000" dirty="0" err="1" smtClean="0"/>
              <a:t>System.out.println</a:t>
            </a:r>
            <a:r>
              <a:rPr lang="en-GB" sz="2000" dirty="0" smtClean="0"/>
              <a:t>("Between Clause");  </a:t>
            </a:r>
          </a:p>
          <a:p>
            <a:pPr>
              <a:spcBef>
                <a:spcPts val="0"/>
              </a:spcBef>
              <a:buNone/>
            </a:pPr>
            <a:r>
              <a:rPr lang="en-GB" sz="2000" dirty="0" smtClean="0"/>
              <a:t>         </a:t>
            </a:r>
            <a:r>
              <a:rPr lang="en-GB" sz="2000" dirty="0" err="1" smtClean="0"/>
              <a:t>System.out.print</a:t>
            </a:r>
            <a:r>
              <a:rPr lang="en-GB" sz="2000" dirty="0" smtClean="0"/>
              <a:t>("</a:t>
            </a:r>
            <a:r>
              <a:rPr lang="en-GB" sz="2000" dirty="0" err="1" smtClean="0"/>
              <a:t>s_id</a:t>
            </a:r>
            <a:r>
              <a:rPr lang="en-GB" sz="2000" dirty="0" smtClean="0"/>
              <a:t>");  </a:t>
            </a:r>
          </a:p>
          <a:p>
            <a:pPr>
              <a:spcBef>
                <a:spcPts val="0"/>
              </a:spcBef>
              <a:buNone/>
            </a:pPr>
            <a:r>
              <a:rPr lang="en-GB" sz="2000" dirty="0" smtClean="0"/>
              <a:t>         </a:t>
            </a:r>
            <a:r>
              <a:rPr lang="en-GB" sz="2000" dirty="0" err="1" smtClean="0"/>
              <a:t>System.out.print</a:t>
            </a:r>
            <a:r>
              <a:rPr lang="en-GB" sz="2000" dirty="0" smtClean="0"/>
              <a:t>("\t </a:t>
            </a:r>
            <a:r>
              <a:rPr lang="en-GB" sz="2000" dirty="0" err="1" smtClean="0"/>
              <a:t>s_name</a:t>
            </a:r>
            <a:r>
              <a:rPr lang="en-GB" sz="2000" dirty="0" smtClean="0"/>
              <a:t>");  </a:t>
            </a:r>
          </a:p>
          <a:p>
            <a:pPr>
              <a:spcBef>
                <a:spcPts val="0"/>
              </a:spcBef>
              <a:buNone/>
            </a:pPr>
            <a:r>
              <a:rPr lang="en-GB" sz="2000" dirty="0" smtClean="0"/>
              <a:t>         </a:t>
            </a:r>
            <a:r>
              <a:rPr lang="en-GB" sz="2000" dirty="0" err="1" smtClean="0"/>
              <a:t>System.out.println</a:t>
            </a:r>
            <a:r>
              <a:rPr lang="en-GB" sz="2000" dirty="0" smtClean="0"/>
              <a:t>("\t </a:t>
            </a:r>
            <a:r>
              <a:rPr lang="en-GB" sz="2000" dirty="0" err="1" smtClean="0"/>
              <a:t>s_age</a:t>
            </a: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b="1" dirty="0" smtClean="0"/>
              <a:t>for</a:t>
            </a:r>
            <a:r>
              <a:rPr lang="en-GB" sz="2000" dirty="0" smtClean="0"/>
              <a:t>(</a:t>
            </a:r>
            <a:r>
              <a:rPr lang="en-GB" sz="2000" dirty="0" err="1" smtClean="0"/>
              <a:t>StudentEntity</a:t>
            </a:r>
            <a:r>
              <a:rPr lang="en-GB" sz="2000" dirty="0" smtClean="0"/>
              <a:t> s:l1)  </a:t>
            </a:r>
          </a:p>
          <a:p>
            <a:pPr>
              <a:spcBef>
                <a:spcPts val="0"/>
              </a:spcBef>
              <a:buNone/>
            </a:pPr>
            <a:r>
              <a:rPr lang="en-GB" sz="2000" dirty="0" smtClean="0"/>
              <a:t>          {  </a:t>
            </a:r>
          </a:p>
          <a:p>
            <a:pPr>
              <a:spcBef>
                <a:spcPts val="0"/>
              </a:spcBef>
              <a:buNone/>
            </a:pPr>
            <a:r>
              <a:rPr lang="en-GB" sz="2000" dirty="0" smtClean="0"/>
              <a:t>          </a:t>
            </a:r>
            <a:r>
              <a:rPr lang="en-GB" sz="2000" dirty="0" err="1" smtClean="0"/>
              <a:t>System.out.print</a:t>
            </a:r>
            <a:r>
              <a:rPr lang="en-GB" sz="2000" dirty="0" smtClean="0"/>
              <a:t>(</a:t>
            </a:r>
            <a:r>
              <a:rPr lang="en-GB" sz="2000" dirty="0" err="1" smtClean="0"/>
              <a:t>s.getS_id</a:t>
            </a:r>
            <a:r>
              <a:rPr lang="en-GB" sz="2000" dirty="0" smtClean="0"/>
              <a:t>());  </a:t>
            </a:r>
          </a:p>
          <a:p>
            <a:pPr>
              <a:spcBef>
                <a:spcPts val="0"/>
              </a:spcBef>
              <a:buNone/>
            </a:pPr>
            <a:r>
              <a:rPr lang="en-GB" sz="2000" dirty="0" smtClean="0"/>
              <a:t>          </a:t>
            </a:r>
            <a:r>
              <a:rPr lang="en-GB" sz="2000" dirty="0" err="1" smtClean="0"/>
              <a:t>System.out.print</a:t>
            </a:r>
            <a:r>
              <a:rPr lang="en-GB" sz="2000" dirty="0" smtClean="0"/>
              <a:t>("\t"+</a:t>
            </a:r>
            <a:r>
              <a:rPr lang="en-GB" sz="2000" dirty="0" err="1" smtClean="0"/>
              <a:t>s.getS_name</a:t>
            </a:r>
            <a:r>
              <a:rPr lang="en-GB" sz="2000" dirty="0" smtClean="0"/>
              <a:t>());  </a:t>
            </a:r>
          </a:p>
          <a:p>
            <a:pPr>
              <a:spcBef>
                <a:spcPts val="0"/>
              </a:spcBef>
              <a:buNone/>
            </a:pPr>
            <a:r>
              <a:rPr lang="en-GB" sz="2000" dirty="0" smtClean="0"/>
              <a:t>          </a:t>
            </a:r>
            <a:r>
              <a:rPr lang="en-GB" sz="2000" dirty="0" err="1" smtClean="0"/>
              <a:t>System.out.println</a:t>
            </a:r>
            <a:r>
              <a:rPr lang="en-GB" sz="2000" dirty="0" smtClean="0"/>
              <a:t>("\t"+</a:t>
            </a:r>
            <a:r>
              <a:rPr lang="en-GB" sz="2000" dirty="0" err="1" smtClean="0"/>
              <a:t>s.getS_age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Query q2 = </a:t>
            </a:r>
            <a:r>
              <a:rPr lang="en-GB" sz="2000" dirty="0" err="1" smtClean="0"/>
              <a:t>em.createQuery</a:t>
            </a:r>
            <a:r>
              <a:rPr lang="en-GB" sz="2000" dirty="0" smtClean="0"/>
              <a:t>("Select s from </a:t>
            </a:r>
            <a:r>
              <a:rPr lang="en-GB" sz="2000" dirty="0" err="1" smtClean="0"/>
              <a:t>StudentEntity</a:t>
            </a:r>
            <a:r>
              <a:rPr lang="en-GB" sz="2000" dirty="0" smtClean="0"/>
              <a:t> s where </a:t>
            </a:r>
            <a:r>
              <a:rPr lang="en-GB" sz="2000" dirty="0" err="1" smtClean="0"/>
              <a:t>s.s_age</a:t>
            </a:r>
            <a:r>
              <a:rPr lang="en-GB" sz="2000" dirty="0" smtClean="0"/>
              <a:t> IN(20,22,23)");  </a:t>
            </a:r>
          </a:p>
          <a:p>
            <a:pPr>
              <a:spcBef>
                <a:spcPts val="0"/>
              </a:spcBef>
              <a:buNone/>
            </a:pPr>
            <a:r>
              <a:rPr lang="en-GB" sz="2000" dirty="0" smtClean="0"/>
              <a:t>           </a:t>
            </a:r>
          </a:p>
          <a:p>
            <a:pPr>
              <a:spcBef>
                <a:spcPts val="0"/>
              </a:spcBef>
              <a:buNone/>
            </a:pPr>
            <a:r>
              <a:rPr lang="en-GB" sz="2000" dirty="0" smtClean="0"/>
              <a:t>            @</a:t>
            </a:r>
            <a:r>
              <a:rPr lang="en-GB" sz="2000" dirty="0" err="1" smtClean="0"/>
              <a:t>SuppressWarnings</a:t>
            </a:r>
            <a:r>
              <a:rPr lang="en-GB" sz="2000" dirty="0" smtClean="0"/>
              <a:t>("unchecked")  </a:t>
            </a:r>
          </a:p>
          <a:p>
            <a:pPr>
              <a:spcBef>
                <a:spcPts val="0"/>
              </a:spcBef>
              <a:buNone/>
            </a:pPr>
            <a:r>
              <a:rPr lang="en-GB" sz="2000" dirty="0" smtClean="0"/>
              <a:t>            List&lt;</a:t>
            </a:r>
            <a:r>
              <a:rPr lang="en-GB" sz="2000" dirty="0" err="1" smtClean="0"/>
              <a:t>StudentEntity</a:t>
            </a:r>
            <a:r>
              <a:rPr lang="en-GB" sz="2000" dirty="0" smtClean="0"/>
              <a:t>&gt; l2 =  (List&lt;</a:t>
            </a:r>
            <a:r>
              <a:rPr lang="en-GB" sz="2000" dirty="0" err="1" smtClean="0"/>
              <a:t>StudentEntity</a:t>
            </a:r>
            <a:r>
              <a:rPr lang="en-GB" sz="2000" dirty="0" smtClean="0"/>
              <a:t>&gt;)q2.getResultList();  </a:t>
            </a:r>
          </a:p>
          <a:p>
            <a:pPr>
              <a:spcBef>
                <a:spcPts val="0"/>
              </a:spcBef>
              <a:buNone/>
            </a:pPr>
            <a:r>
              <a:rPr lang="en-GB" sz="2000" dirty="0" smtClean="0"/>
              <a:t>               </a:t>
            </a:r>
          </a:p>
          <a:p>
            <a:pPr>
              <a:spcBef>
                <a:spcPts val="0"/>
              </a:spcBef>
              <a:buNone/>
            </a:pPr>
            <a:r>
              <a:rPr lang="en-GB" sz="2000" dirty="0" smtClean="0"/>
              <a:t>             </a:t>
            </a:r>
            <a:r>
              <a:rPr lang="en-GB" sz="2000" dirty="0" err="1" smtClean="0"/>
              <a:t>System.out.println</a:t>
            </a:r>
            <a:r>
              <a:rPr lang="en-GB" sz="2000" dirty="0" smtClean="0"/>
              <a:t>("IN Clause");  </a:t>
            </a:r>
          </a:p>
          <a:p>
            <a:pPr>
              <a:spcBef>
                <a:spcPts val="0"/>
              </a:spcBef>
              <a:buNone/>
            </a:pPr>
            <a:r>
              <a:rPr lang="en-GB" sz="2000" dirty="0" smtClean="0"/>
              <a:t>             </a:t>
            </a:r>
            <a:r>
              <a:rPr lang="en-GB" sz="2000" dirty="0" err="1" smtClean="0"/>
              <a:t>System.out.print</a:t>
            </a:r>
            <a:r>
              <a:rPr lang="en-GB" sz="2000" dirty="0" smtClean="0"/>
              <a:t>("</a:t>
            </a:r>
            <a:r>
              <a:rPr lang="en-GB" sz="2000" dirty="0" err="1" smtClean="0"/>
              <a:t>s_id</a:t>
            </a:r>
            <a:r>
              <a:rPr lang="en-GB" sz="2000" dirty="0" smtClean="0"/>
              <a:t>");  </a:t>
            </a:r>
          </a:p>
          <a:p>
            <a:pPr>
              <a:spcBef>
                <a:spcPts val="0"/>
              </a:spcBef>
              <a:buNone/>
            </a:pPr>
            <a:r>
              <a:rPr lang="en-GB" sz="2000" dirty="0" smtClean="0"/>
              <a:t>             </a:t>
            </a:r>
            <a:r>
              <a:rPr lang="en-GB" sz="2000" dirty="0" err="1" smtClean="0"/>
              <a:t>System.out.print</a:t>
            </a:r>
            <a:r>
              <a:rPr lang="en-GB" sz="2000" dirty="0" smtClean="0"/>
              <a:t>("\t </a:t>
            </a:r>
            <a:r>
              <a:rPr lang="en-GB" sz="2000" dirty="0" err="1" smtClean="0"/>
              <a:t>s_name</a:t>
            </a:r>
            <a:r>
              <a:rPr lang="en-GB" sz="2000" dirty="0" smtClean="0"/>
              <a:t>");  </a:t>
            </a:r>
          </a:p>
          <a:p>
            <a:pPr>
              <a:spcBef>
                <a:spcPts val="0"/>
              </a:spcBef>
              <a:buNone/>
            </a:pPr>
            <a:r>
              <a:rPr lang="en-GB" sz="2000" dirty="0" smtClean="0"/>
              <a:t>             </a:t>
            </a:r>
            <a:r>
              <a:rPr lang="en-GB" sz="2000" dirty="0" err="1" smtClean="0"/>
              <a:t>System.out.println</a:t>
            </a:r>
            <a:r>
              <a:rPr lang="en-GB" sz="2000" dirty="0" smtClean="0"/>
              <a:t>("\t </a:t>
            </a:r>
            <a:r>
              <a:rPr lang="en-GB" sz="2000" dirty="0" err="1" smtClean="0"/>
              <a:t>s_age</a:t>
            </a: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b="1" dirty="0" smtClean="0"/>
              <a:t>for</a:t>
            </a:r>
            <a:r>
              <a:rPr lang="en-GB" sz="2000" dirty="0" smtClean="0"/>
              <a:t>(</a:t>
            </a:r>
            <a:r>
              <a:rPr lang="en-GB" sz="2000" dirty="0" err="1" smtClean="0"/>
              <a:t>StudentEntity</a:t>
            </a:r>
            <a:r>
              <a:rPr lang="en-GB" sz="2000" dirty="0" smtClean="0"/>
              <a:t> s:l2)  </a:t>
            </a:r>
          </a:p>
          <a:p>
            <a:pPr>
              <a:spcBef>
                <a:spcPts val="0"/>
              </a:spcBef>
              <a:buNone/>
            </a:pPr>
            <a:r>
              <a:rPr lang="en-GB" sz="2000" dirty="0" smtClean="0"/>
              <a:t>              {  </a:t>
            </a:r>
          </a:p>
          <a:p>
            <a:pPr>
              <a:spcBef>
                <a:spcPts val="0"/>
              </a:spcBef>
              <a:buNone/>
            </a:pPr>
            <a:r>
              <a:rPr lang="en-GB" sz="2000" dirty="0" smtClean="0"/>
              <a:t>              </a:t>
            </a:r>
            <a:r>
              <a:rPr lang="en-GB" sz="2000" dirty="0" err="1" smtClean="0"/>
              <a:t>System.out.print</a:t>
            </a:r>
            <a:r>
              <a:rPr lang="en-GB" sz="2000" dirty="0" smtClean="0"/>
              <a:t>(</a:t>
            </a:r>
            <a:r>
              <a:rPr lang="en-GB" sz="2000" dirty="0" err="1" smtClean="0"/>
              <a:t>s.getS_id</a:t>
            </a:r>
            <a:r>
              <a:rPr lang="en-GB" sz="2000" dirty="0" smtClean="0"/>
              <a:t>());  </a:t>
            </a:r>
          </a:p>
          <a:p>
            <a:pPr>
              <a:spcBef>
                <a:spcPts val="0"/>
              </a:spcBef>
              <a:buNone/>
            </a:pPr>
            <a:r>
              <a:rPr lang="en-GB" sz="2000" dirty="0" smtClean="0"/>
              <a:t>              </a:t>
            </a:r>
            <a:r>
              <a:rPr lang="en-GB" sz="2000" dirty="0" err="1" smtClean="0"/>
              <a:t>System.out.print</a:t>
            </a:r>
            <a:r>
              <a:rPr lang="en-GB" sz="2000" dirty="0" smtClean="0"/>
              <a:t>("\t"+</a:t>
            </a:r>
            <a:r>
              <a:rPr lang="en-GB" sz="2000" dirty="0" err="1" smtClean="0"/>
              <a:t>s.getS_name</a:t>
            </a:r>
            <a:r>
              <a:rPr lang="en-GB" sz="2000" dirty="0" smtClean="0"/>
              <a:t>());  </a:t>
            </a:r>
          </a:p>
          <a:p>
            <a:pPr>
              <a:spcBef>
                <a:spcPts val="0"/>
              </a:spcBef>
              <a:buNone/>
            </a:pPr>
            <a:r>
              <a:rPr lang="en-GB" sz="2000" dirty="0" smtClean="0"/>
              <a:t>              </a:t>
            </a:r>
            <a:r>
              <a:rPr lang="en-GB" sz="2000" dirty="0" err="1" smtClean="0"/>
              <a:t>System.out.println</a:t>
            </a:r>
            <a:r>
              <a:rPr lang="en-GB" sz="2000" dirty="0" smtClean="0"/>
              <a:t>("\t"+</a:t>
            </a:r>
            <a:r>
              <a:rPr lang="en-GB" sz="2000" dirty="0" err="1" smtClean="0"/>
              <a:t>s.getS_age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Query q3 = </a:t>
            </a:r>
            <a:r>
              <a:rPr lang="en-GB" sz="2000" dirty="0" err="1" smtClean="0"/>
              <a:t>em.createQuery</a:t>
            </a:r>
            <a:r>
              <a:rPr lang="en-GB" sz="2000" dirty="0" smtClean="0"/>
              <a:t>("Select s from </a:t>
            </a:r>
            <a:r>
              <a:rPr lang="en-GB" sz="2000" dirty="0" err="1" smtClean="0"/>
              <a:t>StudentEntity</a:t>
            </a:r>
            <a:r>
              <a:rPr lang="en-GB" sz="2000" dirty="0" smtClean="0"/>
              <a:t> s where </a:t>
            </a:r>
            <a:r>
              <a:rPr lang="en-GB" sz="2000" dirty="0" err="1" smtClean="0"/>
              <a:t>s.s_name</a:t>
            </a:r>
            <a:r>
              <a:rPr lang="en-GB" sz="2000" dirty="0" smtClean="0"/>
              <a:t> like '%a%'");  </a:t>
            </a:r>
          </a:p>
          <a:p>
            <a:pPr>
              <a:spcBef>
                <a:spcPts val="0"/>
              </a:spcBef>
              <a:buNone/>
            </a:pPr>
            <a:r>
              <a:rPr lang="en-GB" sz="2000" dirty="0" smtClean="0"/>
              <a:t>               </a:t>
            </a:r>
          </a:p>
          <a:p>
            <a:pPr>
              <a:spcBef>
                <a:spcPts val="0"/>
              </a:spcBef>
              <a:buNone/>
            </a:pPr>
            <a:r>
              <a:rPr lang="en-GB" sz="2000" dirty="0" smtClean="0"/>
              <a:t>                @</a:t>
            </a:r>
            <a:r>
              <a:rPr lang="en-GB" sz="2000" dirty="0" err="1" smtClean="0"/>
              <a:t>SuppressWarnings</a:t>
            </a:r>
            <a:r>
              <a:rPr lang="en-GB" sz="2000" dirty="0" smtClean="0"/>
              <a:t>("unchecked")  </a:t>
            </a:r>
          </a:p>
          <a:p>
            <a:pPr>
              <a:spcBef>
                <a:spcPts val="0"/>
              </a:spcBef>
              <a:buNone/>
            </a:pPr>
            <a:r>
              <a:rPr lang="en-GB" sz="2000" dirty="0" smtClean="0"/>
              <a:t>                List&lt;</a:t>
            </a:r>
            <a:r>
              <a:rPr lang="en-GB" sz="2000" dirty="0" err="1" smtClean="0"/>
              <a:t>StudentEntity</a:t>
            </a:r>
            <a:r>
              <a:rPr lang="en-GB" sz="2000" dirty="0" smtClean="0"/>
              <a:t>&gt; l3 =  (List&lt;</a:t>
            </a:r>
            <a:r>
              <a:rPr lang="en-GB" sz="2000" dirty="0" err="1" smtClean="0"/>
              <a:t>StudentEntity</a:t>
            </a:r>
            <a:r>
              <a:rPr lang="en-GB" sz="2000" dirty="0" smtClean="0"/>
              <a:t>&gt;)q3.getResultList();  </a:t>
            </a:r>
          </a:p>
          <a:p>
            <a:pPr>
              <a:spcBef>
                <a:spcPts val="0"/>
              </a:spcBef>
              <a:buNone/>
            </a:pPr>
            <a:r>
              <a:rPr lang="en-GB" sz="2000" dirty="0" smtClean="0"/>
              <a:t>                  </a:t>
            </a:r>
          </a:p>
          <a:p>
            <a:pPr>
              <a:spcBef>
                <a:spcPts val="0"/>
              </a:spcBef>
              <a:buNone/>
            </a:pPr>
            <a:r>
              <a:rPr lang="en-GB" sz="2000" dirty="0" smtClean="0"/>
              <a:t>                 </a:t>
            </a:r>
            <a:r>
              <a:rPr lang="en-GB" sz="2000" dirty="0" err="1" smtClean="0"/>
              <a:t>System.out.println</a:t>
            </a:r>
            <a:r>
              <a:rPr lang="en-GB" sz="2000" dirty="0" smtClean="0"/>
              <a:t>("Like Clause");  </a:t>
            </a:r>
          </a:p>
          <a:p>
            <a:pPr>
              <a:spcBef>
                <a:spcPts val="0"/>
              </a:spcBef>
              <a:buNone/>
            </a:pPr>
            <a:r>
              <a:rPr lang="en-GB" sz="2000" dirty="0" smtClean="0"/>
              <a:t>                 </a:t>
            </a:r>
            <a:r>
              <a:rPr lang="en-GB" sz="2000" dirty="0" err="1" smtClean="0"/>
              <a:t>System.out.print</a:t>
            </a:r>
            <a:r>
              <a:rPr lang="en-GB" sz="2000" dirty="0" smtClean="0"/>
              <a:t>("</a:t>
            </a:r>
            <a:r>
              <a:rPr lang="en-GB" sz="2000" dirty="0" err="1" smtClean="0"/>
              <a:t>s_id</a:t>
            </a:r>
            <a:r>
              <a:rPr lang="en-GB" sz="2000" dirty="0" smtClean="0"/>
              <a:t>");  </a:t>
            </a:r>
          </a:p>
          <a:p>
            <a:pPr>
              <a:spcBef>
                <a:spcPts val="0"/>
              </a:spcBef>
              <a:buNone/>
            </a:pPr>
            <a:r>
              <a:rPr lang="en-GB" sz="2000" dirty="0" smtClean="0"/>
              <a:t>                 </a:t>
            </a:r>
            <a:r>
              <a:rPr lang="en-GB" sz="2000" dirty="0" err="1" smtClean="0"/>
              <a:t>System.out.print</a:t>
            </a:r>
            <a:r>
              <a:rPr lang="en-GB" sz="2000" dirty="0" smtClean="0"/>
              <a:t>("\t </a:t>
            </a:r>
            <a:r>
              <a:rPr lang="en-GB" sz="2000" dirty="0" err="1" smtClean="0"/>
              <a:t>s_name</a:t>
            </a:r>
            <a:r>
              <a:rPr lang="en-GB" sz="2000" dirty="0" smtClean="0"/>
              <a:t>");  </a:t>
            </a:r>
          </a:p>
          <a:p>
            <a:pPr>
              <a:spcBef>
                <a:spcPts val="0"/>
              </a:spcBef>
              <a:buNone/>
            </a:pPr>
            <a:r>
              <a:rPr lang="en-GB" sz="2000" dirty="0" smtClean="0"/>
              <a:t>                 </a:t>
            </a:r>
            <a:r>
              <a:rPr lang="en-GB" sz="2000" dirty="0" err="1" smtClean="0"/>
              <a:t>System.out.println</a:t>
            </a:r>
            <a:r>
              <a:rPr lang="en-GB" sz="2000" dirty="0" smtClean="0"/>
              <a:t>("\t </a:t>
            </a:r>
            <a:r>
              <a:rPr lang="en-GB" sz="2000" dirty="0" err="1" smtClean="0"/>
              <a:t>s_age</a:t>
            </a: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b="1" dirty="0" smtClean="0"/>
              <a:t>for</a:t>
            </a:r>
            <a:r>
              <a:rPr lang="en-GB" sz="2000" dirty="0" smtClean="0"/>
              <a:t>(</a:t>
            </a:r>
            <a:r>
              <a:rPr lang="en-GB" sz="2000" dirty="0" err="1" smtClean="0"/>
              <a:t>StudentEntity</a:t>
            </a:r>
            <a:r>
              <a:rPr lang="en-GB" sz="2000" dirty="0" smtClean="0"/>
              <a:t> s:l3)  </a:t>
            </a:r>
          </a:p>
          <a:p>
            <a:pPr>
              <a:spcBef>
                <a:spcPts val="0"/>
              </a:spcBef>
              <a:buNone/>
            </a:pPr>
            <a:r>
              <a:rPr lang="en-GB" sz="2000" dirty="0" smtClean="0"/>
              <a:t>                  {  </a:t>
            </a:r>
          </a:p>
          <a:p>
            <a:pPr>
              <a:spcBef>
                <a:spcPts val="0"/>
              </a:spcBef>
              <a:buNone/>
            </a:pPr>
            <a:r>
              <a:rPr lang="en-GB" sz="2000" dirty="0" smtClean="0"/>
              <a:t>                  </a:t>
            </a:r>
            <a:r>
              <a:rPr lang="en-GB" sz="2000" dirty="0" err="1" smtClean="0"/>
              <a:t>System.out.print</a:t>
            </a:r>
            <a:r>
              <a:rPr lang="en-GB" sz="2000" dirty="0" smtClean="0"/>
              <a:t>(</a:t>
            </a:r>
            <a:r>
              <a:rPr lang="en-GB" sz="2000" dirty="0" err="1" smtClean="0"/>
              <a:t>s.getS_id</a:t>
            </a:r>
            <a:r>
              <a:rPr lang="en-GB" sz="2000" dirty="0" smtClean="0"/>
              <a:t>());  </a:t>
            </a:r>
          </a:p>
          <a:p>
            <a:pPr>
              <a:spcBef>
                <a:spcPts val="0"/>
              </a:spcBef>
              <a:buNone/>
            </a:pPr>
            <a:r>
              <a:rPr lang="en-GB" sz="2000" dirty="0" smtClean="0"/>
              <a:t>                  </a:t>
            </a:r>
            <a:r>
              <a:rPr lang="en-GB" sz="2000" dirty="0" err="1" smtClean="0"/>
              <a:t>System.out.print</a:t>
            </a:r>
            <a:r>
              <a:rPr lang="en-GB" sz="2000" dirty="0" smtClean="0"/>
              <a:t>("\t"+</a:t>
            </a:r>
            <a:r>
              <a:rPr lang="en-GB" sz="2000" dirty="0" err="1" smtClean="0"/>
              <a:t>s.getS_name</a:t>
            </a:r>
            <a:r>
              <a:rPr lang="en-GB" sz="2000" dirty="0" smtClean="0"/>
              <a:t>());  </a:t>
            </a:r>
          </a:p>
          <a:p>
            <a:pPr>
              <a:spcBef>
                <a:spcPts val="0"/>
              </a:spcBef>
              <a:buNone/>
            </a:pPr>
            <a:r>
              <a:rPr lang="en-GB" sz="2000" dirty="0" smtClean="0"/>
              <a:t>                  </a:t>
            </a:r>
            <a:r>
              <a:rPr lang="en-GB" sz="2000" dirty="0" err="1" smtClean="0"/>
              <a:t>System.out.println</a:t>
            </a:r>
            <a:r>
              <a:rPr lang="en-GB" sz="2000" dirty="0" smtClean="0"/>
              <a:t>("\t"+</a:t>
            </a:r>
            <a:r>
              <a:rPr lang="en-GB" sz="2000" dirty="0" err="1" smtClean="0"/>
              <a:t>s.getS_age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dirty="0" err="1" smtClean="0"/>
              <a:t>em.getTransaction</a:t>
            </a:r>
            <a:r>
              <a:rPr lang="en-GB" sz="2000" dirty="0" smtClean="0"/>
              <a:t>().commit();  </a:t>
            </a:r>
          </a:p>
          <a:p>
            <a:pPr>
              <a:spcBef>
                <a:spcPts val="0"/>
              </a:spcBef>
              <a:buNone/>
            </a:pPr>
            <a:r>
              <a:rPr lang="en-GB" sz="2000" dirty="0" smtClean="0"/>
              <a:t>          </a:t>
            </a:r>
            <a:r>
              <a:rPr lang="en-GB" sz="2000" dirty="0" err="1" smtClean="0"/>
              <a:t>em.close</a:t>
            </a:r>
            <a:r>
              <a:rPr lang="en-GB" sz="2000" dirty="0" smtClean="0"/>
              <a:t>();  </a:t>
            </a:r>
          </a:p>
          <a:p>
            <a:pPr>
              <a:spcBef>
                <a:spcPts val="0"/>
              </a:spcBef>
              <a:buNone/>
            </a:pPr>
            <a:r>
              <a:rPr lang="en-GB" sz="2000" dirty="0" smtClean="0"/>
              <a:t>          </a:t>
            </a:r>
            <a:r>
              <a:rPr lang="en-GB" sz="2000" dirty="0" err="1" smtClean="0"/>
              <a:t>emf.close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206</a:t>
            </a:fld>
            <a:endParaRPr lang="en-US" altLang="en-US"/>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207</a:t>
            </a:fld>
            <a:endParaRPr lang="en-US" altLang="en-US"/>
          </a:p>
        </p:txBody>
      </p:sp>
      <p:pic>
        <p:nvPicPr>
          <p:cNvPr id="5" name="Content Placeholder 4" descr="JPA JPQL Advanced Operations"/>
          <p:cNvPicPr>
            <a:picLocks noGrp="1"/>
          </p:cNvPicPr>
          <p:nvPr>
            <p:ph idx="1"/>
          </p:nvPr>
        </p:nvPicPr>
        <p:blipFill>
          <a:blip r:embed="rId2"/>
          <a:srcRect/>
          <a:stretch>
            <a:fillRect/>
          </a:stretch>
        </p:blipFill>
        <p:spPr bwMode="auto">
          <a:xfrm>
            <a:off x="1881158" y="1857364"/>
            <a:ext cx="3786214" cy="3286148"/>
          </a:xfrm>
          <a:prstGeom prst="rect">
            <a:avLst/>
          </a:prstGeom>
          <a:noFill/>
          <a:ln w="9525">
            <a:noFill/>
            <a:miter lim="800000"/>
            <a:headEnd/>
            <a:tailEnd/>
          </a:ln>
        </p:spPr>
      </p:pic>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JPQL Aggregate</a:t>
            </a:r>
            <a:br>
              <a:rPr lang="en-US" dirty="0" smtClean="0"/>
            </a:br>
            <a:endParaRPr lang="en-US" dirty="0"/>
          </a:p>
        </p:txBody>
      </p:sp>
      <p:sp>
        <p:nvSpPr>
          <p:cNvPr id="3" name="Content Placeholder 2"/>
          <p:cNvSpPr>
            <a:spLocks noGrp="1"/>
          </p:cNvSpPr>
          <p:nvPr>
            <p:ph idx="1"/>
          </p:nvPr>
        </p:nvSpPr>
        <p:spPr/>
        <p:txBody>
          <a:bodyPr/>
          <a:lstStyle/>
          <a:p>
            <a:r>
              <a:rPr lang="en-US" dirty="0" smtClean="0"/>
              <a:t>Here, we will perform some aggregate operations on a table.</a:t>
            </a:r>
          </a:p>
          <a:p>
            <a:r>
              <a:rPr lang="en-US" b="1" dirty="0" smtClean="0"/>
              <a:t>Aggregate.java</a:t>
            </a:r>
            <a:endParaRPr lang="en-US" dirty="0" smtClean="0"/>
          </a:p>
          <a:p>
            <a:pPr>
              <a:spcBef>
                <a:spcPts val="0"/>
              </a:spcBef>
              <a:buNone/>
            </a:pPr>
            <a:r>
              <a:rPr lang="en-US" sz="2000" b="1" dirty="0" smtClean="0"/>
              <a:t>package</a:t>
            </a:r>
            <a:r>
              <a:rPr lang="en-US" sz="2000" dirty="0" smtClean="0"/>
              <a:t> </a:t>
            </a:r>
            <a:r>
              <a:rPr lang="en-US" sz="2000" dirty="0" err="1" smtClean="0"/>
              <a:t>com.javatpoint.jpa.jpql</a:t>
            </a:r>
            <a:r>
              <a:rPr lang="en-US" sz="2000" dirty="0" smtClean="0"/>
              <a:t>;  </a:t>
            </a:r>
          </a:p>
          <a:p>
            <a:pPr>
              <a:spcBef>
                <a:spcPts val="0"/>
              </a:spcBef>
              <a:buNone/>
            </a:pPr>
            <a:r>
              <a:rPr lang="en-US" sz="2000" b="1" dirty="0" smtClean="0"/>
              <a:t>import</a:t>
            </a:r>
            <a:r>
              <a:rPr lang="en-US" sz="2000" dirty="0" smtClean="0"/>
              <a:t> </a:t>
            </a:r>
            <a:r>
              <a:rPr lang="en-US" sz="2000" dirty="0" err="1" smtClean="0"/>
              <a:t>com.javatpoint.jpa.StudentEntity</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Aggregate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 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 = </a:t>
            </a:r>
            <a:r>
              <a:rPr lang="en-US" sz="2000" dirty="0" err="1" smtClean="0"/>
              <a:t>Persistence.createEntityManagerFactory</a:t>
            </a:r>
            <a:r>
              <a:rPr lang="en-US" sz="2000" dirty="0" smtClean="0"/>
              <a:t>( "</a:t>
            </a:r>
            <a:r>
              <a:rPr lang="en-US" sz="2000" dirty="0" err="1" smtClean="0"/>
              <a:t>Student_details</a:t>
            </a:r>
            <a:r>
              <a:rPr lang="en-US" sz="2000" dirty="0" smtClean="0"/>
              <a:t>" );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 = </a:t>
            </a:r>
            <a:r>
              <a:rPr lang="en-US" sz="2000" dirty="0" err="1" smtClean="0"/>
              <a:t>emf.createEntityManager</a:t>
            </a:r>
            <a:r>
              <a:rPr lang="en-US" sz="2000" dirty="0" smtClean="0"/>
              <a:t>();  </a:t>
            </a:r>
          </a:p>
          <a:p>
            <a:pPr>
              <a:spcBef>
                <a:spcPts val="0"/>
              </a:spcBef>
              <a:buNone/>
            </a:pPr>
            <a:r>
              <a:rPr lang="en-US" sz="2000" dirty="0" smtClean="0"/>
              <a:t>          </a:t>
            </a:r>
            <a:r>
              <a:rPr lang="en-US" sz="2000" dirty="0" err="1" smtClean="0"/>
              <a:t>em.getTransaction</a:t>
            </a:r>
            <a:r>
              <a:rPr lang="en-US" sz="2000" dirty="0" smtClean="0"/>
              <a:t>().begin(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Query q1 = </a:t>
            </a:r>
            <a:r>
              <a:rPr lang="en-US" sz="2000" dirty="0" err="1" smtClean="0"/>
              <a:t>em.createQuery</a:t>
            </a:r>
            <a:r>
              <a:rPr lang="en-US" sz="2000" dirty="0" smtClean="0"/>
              <a:t>("Select count(s) from </a:t>
            </a:r>
            <a:r>
              <a:rPr lang="en-US" sz="2000" dirty="0" err="1" smtClean="0"/>
              <a:t>StudentEntity</a:t>
            </a:r>
            <a:r>
              <a:rPr lang="en-US" sz="2000" dirty="0" smtClean="0"/>
              <a:t> s");  </a:t>
            </a:r>
          </a:p>
          <a:p>
            <a:pPr>
              <a:spcBef>
                <a:spcPts val="0"/>
              </a:spcBef>
              <a:buNone/>
            </a:pPr>
            <a:r>
              <a:rPr lang="en-US" sz="2000" dirty="0" smtClean="0"/>
              <a:t>          </a:t>
            </a:r>
            <a:r>
              <a:rPr lang="en-US" sz="2000" dirty="0" err="1" smtClean="0"/>
              <a:t>System.out.println</a:t>
            </a:r>
            <a:r>
              <a:rPr lang="en-US" sz="2000" dirty="0" smtClean="0"/>
              <a:t>("Number of Student : "+q1.getSingleResult());  </a:t>
            </a:r>
          </a:p>
          <a:p>
            <a:pPr>
              <a:spcBef>
                <a:spcPts val="0"/>
              </a:spcBef>
              <a:buNone/>
            </a:pPr>
            <a:r>
              <a:rPr lang="en-US" sz="2000" dirty="0" smtClean="0"/>
              <a:t>               </a:t>
            </a:r>
          </a:p>
          <a:p>
            <a:pPr>
              <a:spcBef>
                <a:spcPts val="0"/>
              </a:spcBef>
              <a:buNone/>
            </a:pPr>
            <a:r>
              <a:rPr lang="en-US" sz="2000" dirty="0" smtClean="0"/>
              <a:t>          Query q2 = </a:t>
            </a:r>
            <a:r>
              <a:rPr lang="en-US" sz="2000" dirty="0" err="1" smtClean="0"/>
              <a:t>em.createQuery</a:t>
            </a:r>
            <a:r>
              <a:rPr lang="en-US" sz="2000" dirty="0" smtClean="0"/>
              <a:t>("Select MAX(</a:t>
            </a:r>
            <a:r>
              <a:rPr lang="en-US" sz="2000" dirty="0" err="1" smtClean="0"/>
              <a:t>s.s_age</a:t>
            </a:r>
            <a:r>
              <a:rPr lang="en-US" sz="2000" dirty="0" smtClean="0"/>
              <a:t>) from </a:t>
            </a:r>
            <a:r>
              <a:rPr lang="en-US" sz="2000" dirty="0" err="1" smtClean="0"/>
              <a:t>StudentEntity</a:t>
            </a:r>
            <a:r>
              <a:rPr lang="en-US" sz="2000" dirty="0" smtClean="0"/>
              <a:t> s");  </a:t>
            </a:r>
          </a:p>
          <a:p>
            <a:pPr>
              <a:spcBef>
                <a:spcPts val="0"/>
              </a:spcBef>
              <a:buNone/>
            </a:pPr>
            <a:r>
              <a:rPr lang="en-US" sz="2000" dirty="0" smtClean="0"/>
              <a:t>          </a:t>
            </a:r>
            <a:r>
              <a:rPr lang="en-US" sz="2000" dirty="0" err="1" smtClean="0"/>
              <a:t>System.out.println</a:t>
            </a:r>
            <a:r>
              <a:rPr lang="en-US" sz="2000" dirty="0" smtClean="0"/>
              <a:t>("Maximum age : "+q2.getSingleResult());  </a:t>
            </a:r>
          </a:p>
          <a:p>
            <a:pPr>
              <a:spcBef>
                <a:spcPts val="0"/>
              </a:spcBef>
              <a:buNone/>
            </a:pPr>
            <a:r>
              <a:rPr lang="en-US" sz="2000" dirty="0" smtClean="0"/>
              <a:t>            </a:t>
            </a:r>
          </a:p>
          <a:p>
            <a:pPr>
              <a:spcBef>
                <a:spcPts val="0"/>
              </a:spcBef>
              <a:buNone/>
            </a:pPr>
            <a:r>
              <a:rPr lang="en-US" sz="2000" dirty="0" smtClean="0"/>
              <a:t>          Query q3 = </a:t>
            </a:r>
            <a:r>
              <a:rPr lang="en-US" sz="2000" dirty="0" err="1" smtClean="0"/>
              <a:t>em.createQuery</a:t>
            </a:r>
            <a:r>
              <a:rPr lang="en-US" sz="2000" dirty="0" smtClean="0"/>
              <a:t>("Select MIN(</a:t>
            </a:r>
            <a:r>
              <a:rPr lang="en-US" sz="2000" dirty="0" err="1" smtClean="0"/>
              <a:t>s.s_age</a:t>
            </a:r>
            <a:r>
              <a:rPr lang="en-US" sz="2000" dirty="0" smtClean="0"/>
              <a:t>) from </a:t>
            </a:r>
            <a:r>
              <a:rPr lang="en-US" sz="2000" dirty="0" err="1" smtClean="0"/>
              <a:t>StudentEntity</a:t>
            </a:r>
            <a:r>
              <a:rPr lang="en-US" sz="2000" dirty="0" smtClean="0"/>
              <a:t> s");  </a:t>
            </a:r>
          </a:p>
          <a:p>
            <a:pPr>
              <a:spcBef>
                <a:spcPts val="0"/>
              </a:spcBef>
              <a:buNone/>
            </a:pPr>
            <a:r>
              <a:rPr lang="en-US" sz="2000" dirty="0" smtClean="0"/>
              <a:t>          </a:t>
            </a:r>
            <a:r>
              <a:rPr lang="en-US" sz="2000" dirty="0" err="1" smtClean="0"/>
              <a:t>System.out.println</a:t>
            </a:r>
            <a:r>
              <a:rPr lang="en-US" sz="2000" dirty="0" smtClean="0"/>
              <a:t>("Minimum age : "+q3.getSingleResult());  </a:t>
            </a:r>
          </a:p>
          <a:p>
            <a:pPr>
              <a:spcBef>
                <a:spcPts val="0"/>
              </a:spcBef>
              <a:buNone/>
            </a:pPr>
            <a:r>
              <a:rPr lang="en-US" sz="2000" dirty="0" err="1" smtClean="0"/>
              <a:t>em.getTransaction</a:t>
            </a:r>
            <a:r>
              <a:rPr lang="en-US" sz="2000" dirty="0" smtClean="0"/>
              <a:t>().commit();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208</a:t>
            </a:fld>
            <a:endParaRPr lang="en-US" altLang="en-US"/>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209</a:t>
            </a:fld>
            <a:endParaRPr lang="en-US" altLang="en-US"/>
          </a:p>
        </p:txBody>
      </p:sp>
      <p:pic>
        <p:nvPicPr>
          <p:cNvPr id="5" name="Content Placeholder 4" descr="JPA JPQL Advanced Operations"/>
          <p:cNvPicPr>
            <a:picLocks noGrp="1"/>
          </p:cNvPicPr>
          <p:nvPr>
            <p:ph idx="1"/>
          </p:nvPr>
        </p:nvPicPr>
        <p:blipFill>
          <a:blip r:embed="rId2"/>
          <a:srcRect/>
          <a:stretch>
            <a:fillRect/>
          </a:stretch>
        </p:blipFill>
        <p:spPr bwMode="auto">
          <a:xfrm>
            <a:off x="3667108" y="2143117"/>
            <a:ext cx="3324367" cy="157163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Select JAR file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a:t>
            </a:fld>
            <a:endParaRPr lang="en-US" altLang="en-US"/>
          </a:p>
        </p:txBody>
      </p:sp>
      <p:pic>
        <p:nvPicPr>
          <p:cNvPr id="5" name="Content Placeholder 4" descr="example to create hibernate application in Eclipse IDE"/>
          <p:cNvPicPr>
            <a:picLocks noGrp="1"/>
          </p:cNvPicPr>
          <p:nvPr>
            <p:ph idx="1"/>
          </p:nvPr>
        </p:nvPicPr>
        <p:blipFill>
          <a:blip r:embed="rId2"/>
          <a:srcRect/>
          <a:stretch>
            <a:fillRect/>
          </a:stretch>
        </p:blipFill>
        <p:spPr bwMode="auto">
          <a:xfrm>
            <a:off x="2862262" y="1535906"/>
            <a:ext cx="6467475" cy="4533900"/>
          </a:xfrm>
          <a:prstGeom prst="rect">
            <a:avLst/>
          </a:prstGeom>
          <a:noFill/>
          <a:ln w="9525">
            <a:noFill/>
            <a:miter lim="800000"/>
            <a:headEnd/>
            <a:tailEnd/>
          </a:ln>
        </p:spPr>
      </p:pic>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JPQL Sorting</a:t>
            </a:r>
            <a:br>
              <a:rPr lang="en-US" dirty="0" smtClean="0"/>
            </a:br>
            <a:endParaRPr lang="en-US" dirty="0"/>
          </a:p>
        </p:txBody>
      </p:sp>
      <p:sp>
        <p:nvSpPr>
          <p:cNvPr id="3" name="Content Placeholder 2"/>
          <p:cNvSpPr>
            <a:spLocks noGrp="1"/>
          </p:cNvSpPr>
          <p:nvPr>
            <p:ph idx="1"/>
          </p:nvPr>
        </p:nvSpPr>
        <p:spPr/>
        <p:txBody>
          <a:bodyPr/>
          <a:lstStyle/>
          <a:p>
            <a:r>
              <a:rPr lang="en-GB" dirty="0" smtClean="0"/>
              <a:t>Here, we will sort the elements of table on the basis of </a:t>
            </a:r>
            <a:r>
              <a:rPr lang="en-GB" dirty="0" err="1" smtClean="0"/>
              <a:t>s_age</a:t>
            </a:r>
            <a:r>
              <a:rPr lang="en-GB" dirty="0" smtClean="0"/>
              <a:t> attribute.</a:t>
            </a:r>
          </a:p>
          <a:p>
            <a:r>
              <a:rPr lang="en-GB" b="1" dirty="0" smtClean="0"/>
              <a:t>Sorting.java</a:t>
            </a:r>
            <a:endParaRPr lang="en-GB" dirty="0" smtClean="0"/>
          </a:p>
          <a:p>
            <a:pPr>
              <a:spcBef>
                <a:spcPts val="0"/>
              </a:spcBef>
              <a:buNone/>
            </a:pPr>
            <a:r>
              <a:rPr lang="en-GB" sz="2000" b="1" dirty="0" smtClean="0"/>
              <a:t>package</a:t>
            </a:r>
            <a:r>
              <a:rPr lang="en-GB" sz="2000" dirty="0" smtClean="0"/>
              <a:t> </a:t>
            </a:r>
            <a:r>
              <a:rPr lang="en-GB" sz="2000" dirty="0" err="1" smtClean="0"/>
              <a:t>com.javatpoint.jpa.jpql</a:t>
            </a:r>
            <a:r>
              <a:rPr lang="en-GB" sz="2000" dirty="0" smtClean="0"/>
              <a:t>;  </a:t>
            </a:r>
          </a:p>
          <a:p>
            <a:pPr>
              <a:spcBef>
                <a:spcPts val="0"/>
              </a:spcBef>
              <a:buNone/>
            </a:pPr>
            <a:r>
              <a:rPr lang="en-GB" sz="2000" b="1" dirty="0" smtClean="0"/>
              <a:t>import</a:t>
            </a:r>
            <a:r>
              <a:rPr lang="en-GB" sz="2000" dirty="0" smtClean="0"/>
              <a:t> </a:t>
            </a:r>
            <a:r>
              <a:rPr lang="en-GB" sz="2000" dirty="0" err="1" smtClean="0"/>
              <a:t>com.javatpoint.jpa.StudentEntity</a:t>
            </a:r>
            <a:r>
              <a:rPr lang="en-GB" sz="2000" dirty="0" smtClean="0"/>
              <a:t>;  </a:t>
            </a:r>
          </a:p>
          <a:p>
            <a:pPr>
              <a:spcBef>
                <a:spcPts val="0"/>
              </a:spcBef>
              <a:buNone/>
            </a:pPr>
            <a:r>
              <a:rPr lang="en-GB" sz="2000" b="1" dirty="0" smtClean="0"/>
              <a:t>import</a:t>
            </a:r>
            <a:r>
              <a:rPr lang="en-GB" sz="2000" dirty="0" smtClean="0"/>
              <a:t> </a:t>
            </a:r>
            <a:r>
              <a:rPr lang="en-GB" sz="2000" dirty="0" err="1" smtClean="0"/>
              <a:t>javax.persistence</a:t>
            </a:r>
            <a:r>
              <a:rPr lang="en-GB" sz="2000" dirty="0" smtClean="0"/>
              <a:t>.*;  </a:t>
            </a:r>
          </a:p>
          <a:p>
            <a:pPr>
              <a:spcBef>
                <a:spcPts val="0"/>
              </a:spcBef>
              <a:buNone/>
            </a:pPr>
            <a:r>
              <a:rPr lang="en-GB" sz="2000" b="1" dirty="0" smtClean="0"/>
              <a:t>import</a:t>
            </a:r>
            <a:r>
              <a:rPr lang="en-GB" sz="2000" dirty="0" smtClean="0"/>
              <a:t> </a:t>
            </a:r>
            <a:r>
              <a:rPr lang="en-GB" sz="2000" dirty="0" err="1" smtClean="0"/>
              <a:t>java.util</a:t>
            </a: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Sorting {  </a:t>
            </a:r>
          </a:p>
          <a:p>
            <a:pPr>
              <a:spcBef>
                <a:spcPts val="0"/>
              </a:spcBef>
              <a:buNone/>
            </a:pPr>
            <a:r>
              <a:rPr lang="en-GB" sz="2000" dirty="0" smtClean="0"/>
              <a:t>      </a:t>
            </a:r>
          </a:p>
          <a:p>
            <a:pPr>
              <a:spcBef>
                <a:spcPts val="0"/>
              </a:spcBef>
              <a:buNone/>
            </a:pPr>
            <a:r>
              <a:rPr lang="en-GB" sz="2000" dirty="0" smtClean="0"/>
              <a:t>     </a:t>
            </a:r>
            <a:r>
              <a:rPr lang="en-GB" sz="2000" b="1" dirty="0" smtClean="0"/>
              <a:t>public</a:t>
            </a:r>
            <a:r>
              <a:rPr lang="en-GB" sz="2000" dirty="0" smtClean="0"/>
              <a:t> </a:t>
            </a:r>
            <a:r>
              <a:rPr lang="en-GB" sz="2000" b="1" dirty="0" smtClean="0"/>
              <a:t>static</a:t>
            </a:r>
            <a:r>
              <a:rPr lang="en-GB" sz="2000" dirty="0" smtClean="0"/>
              <a:t> </a:t>
            </a:r>
            <a:r>
              <a:rPr lang="en-GB" sz="2000" b="1" dirty="0" smtClean="0"/>
              <a:t>void</a:t>
            </a:r>
            <a:r>
              <a:rPr lang="en-GB" sz="2000" dirty="0" smtClean="0"/>
              <a:t> main( String </a:t>
            </a:r>
            <a:r>
              <a:rPr lang="en-GB" sz="2000" dirty="0" err="1" smtClean="0"/>
              <a:t>args</a:t>
            </a: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dirty="0" err="1" smtClean="0"/>
              <a:t>EntityManagerFactory</a:t>
            </a:r>
            <a:r>
              <a:rPr lang="en-GB" sz="2000" dirty="0" smtClean="0"/>
              <a:t> </a:t>
            </a:r>
            <a:r>
              <a:rPr lang="en-GB" sz="2000" dirty="0" err="1" smtClean="0"/>
              <a:t>emf</a:t>
            </a:r>
            <a:r>
              <a:rPr lang="en-GB" sz="2000" dirty="0" smtClean="0"/>
              <a:t> = </a:t>
            </a:r>
            <a:r>
              <a:rPr lang="en-GB" sz="2000" dirty="0" err="1" smtClean="0"/>
              <a:t>Persistence.createEntityManagerFactory</a:t>
            </a:r>
            <a:r>
              <a:rPr lang="en-GB" sz="2000" dirty="0" smtClean="0"/>
              <a:t>( "</a:t>
            </a:r>
            <a:r>
              <a:rPr lang="en-GB" sz="2000" dirty="0" err="1" smtClean="0"/>
              <a:t>Student_details</a:t>
            </a:r>
            <a:r>
              <a:rPr lang="en-GB" sz="2000" dirty="0" smtClean="0"/>
              <a:t>" );  </a:t>
            </a:r>
          </a:p>
          <a:p>
            <a:pPr>
              <a:spcBef>
                <a:spcPts val="0"/>
              </a:spcBef>
              <a:buNone/>
            </a:pPr>
            <a:r>
              <a:rPr lang="en-GB" sz="2000" dirty="0" smtClean="0"/>
              <a:t>          </a:t>
            </a:r>
            <a:r>
              <a:rPr lang="en-GB" sz="2000" dirty="0" err="1" smtClean="0"/>
              <a:t>EntityManager</a:t>
            </a:r>
            <a:r>
              <a:rPr lang="en-GB" sz="2000" dirty="0" smtClean="0"/>
              <a:t> </a:t>
            </a:r>
            <a:r>
              <a:rPr lang="en-GB" sz="2000" dirty="0" err="1" smtClean="0"/>
              <a:t>em</a:t>
            </a:r>
            <a:r>
              <a:rPr lang="en-GB" sz="2000" dirty="0" smtClean="0"/>
              <a:t> = </a:t>
            </a:r>
            <a:r>
              <a:rPr lang="en-GB" sz="2000" dirty="0" err="1" smtClean="0"/>
              <a:t>emf.createEntityManager</a:t>
            </a:r>
            <a:r>
              <a:rPr lang="en-GB" sz="2000" dirty="0" smtClean="0"/>
              <a:t>();  </a:t>
            </a:r>
          </a:p>
          <a:p>
            <a:pPr>
              <a:spcBef>
                <a:spcPts val="0"/>
              </a:spcBef>
              <a:buNone/>
            </a:pPr>
            <a:r>
              <a:rPr lang="en-GB" sz="2000" dirty="0" smtClean="0"/>
              <a:t>          </a:t>
            </a:r>
            <a:r>
              <a:rPr lang="en-GB" sz="2000" dirty="0" err="1" smtClean="0"/>
              <a:t>em.getTransaction</a:t>
            </a:r>
            <a:r>
              <a:rPr lang="en-GB" sz="2000" dirty="0" smtClean="0"/>
              <a:t>().begin( );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Query q1 = </a:t>
            </a:r>
            <a:r>
              <a:rPr lang="en-GB" sz="2000" dirty="0" err="1" smtClean="0"/>
              <a:t>em.createQuery</a:t>
            </a:r>
            <a:r>
              <a:rPr lang="en-GB" sz="2000" dirty="0" smtClean="0"/>
              <a:t>("Select s from </a:t>
            </a:r>
            <a:r>
              <a:rPr lang="en-GB" sz="2000" dirty="0" err="1" smtClean="0"/>
              <a:t>StudentEntity</a:t>
            </a:r>
            <a:r>
              <a:rPr lang="en-GB" sz="2000" dirty="0" smtClean="0"/>
              <a:t> s order by </a:t>
            </a:r>
            <a:r>
              <a:rPr lang="en-GB" sz="2000" dirty="0" err="1" smtClean="0"/>
              <a:t>s.s_age</a:t>
            </a:r>
            <a:r>
              <a:rPr lang="en-GB" sz="2000" dirty="0" smtClean="0"/>
              <a:t> </a:t>
            </a:r>
            <a:r>
              <a:rPr lang="en-GB" sz="2000" dirty="0" err="1" smtClean="0"/>
              <a:t>desc</a:t>
            </a: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dirty="0" err="1" smtClean="0"/>
              <a:t>SuppressWarnings</a:t>
            </a:r>
            <a:r>
              <a:rPr lang="en-GB" sz="2000" dirty="0" smtClean="0"/>
              <a:t>("unchecked")  </a:t>
            </a:r>
          </a:p>
          <a:p>
            <a:pPr>
              <a:spcBef>
                <a:spcPts val="0"/>
              </a:spcBef>
              <a:buNone/>
            </a:pPr>
            <a:r>
              <a:rPr lang="en-GB" sz="2000" dirty="0" smtClean="0"/>
              <a:t>            List&lt;</a:t>
            </a:r>
            <a:r>
              <a:rPr lang="en-GB" sz="2000" dirty="0" err="1" smtClean="0"/>
              <a:t>StudentEntity</a:t>
            </a:r>
            <a:r>
              <a:rPr lang="en-GB" sz="2000" dirty="0" smtClean="0"/>
              <a:t>&gt; l1 =  (List&lt;</a:t>
            </a:r>
            <a:r>
              <a:rPr lang="en-GB" sz="2000" dirty="0" err="1" smtClean="0"/>
              <a:t>StudentEntity</a:t>
            </a:r>
            <a:r>
              <a:rPr lang="en-GB" sz="2000" dirty="0" smtClean="0"/>
              <a:t>&gt;)q1.getResultList();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dirty="0" err="1" smtClean="0"/>
              <a:t>System.out.print</a:t>
            </a:r>
            <a:r>
              <a:rPr lang="en-GB" sz="2000" dirty="0" smtClean="0"/>
              <a:t>("</a:t>
            </a:r>
            <a:r>
              <a:rPr lang="en-GB" sz="2000" dirty="0" err="1" smtClean="0"/>
              <a:t>s_id</a:t>
            </a:r>
            <a:r>
              <a:rPr lang="en-GB" sz="2000" dirty="0" smtClean="0"/>
              <a:t>");  </a:t>
            </a:r>
          </a:p>
          <a:p>
            <a:pPr>
              <a:spcBef>
                <a:spcPts val="0"/>
              </a:spcBef>
              <a:buNone/>
            </a:pPr>
            <a:r>
              <a:rPr lang="en-GB" sz="2000" dirty="0" smtClean="0"/>
              <a:t>             </a:t>
            </a:r>
            <a:r>
              <a:rPr lang="en-GB" sz="2000" dirty="0" err="1" smtClean="0"/>
              <a:t>System.out.print</a:t>
            </a:r>
            <a:r>
              <a:rPr lang="en-GB" sz="2000" dirty="0" smtClean="0"/>
              <a:t>("\t </a:t>
            </a:r>
            <a:r>
              <a:rPr lang="en-GB" sz="2000" dirty="0" err="1" smtClean="0"/>
              <a:t>s_name</a:t>
            </a:r>
            <a:r>
              <a:rPr lang="en-GB" sz="2000" dirty="0" smtClean="0"/>
              <a:t>");  </a:t>
            </a:r>
          </a:p>
          <a:p>
            <a:pPr>
              <a:spcBef>
                <a:spcPts val="0"/>
              </a:spcBef>
              <a:buNone/>
            </a:pPr>
            <a:r>
              <a:rPr lang="en-GB" sz="2000" dirty="0" smtClean="0"/>
              <a:t>             </a:t>
            </a:r>
            <a:r>
              <a:rPr lang="en-GB" sz="2000" dirty="0" err="1" smtClean="0"/>
              <a:t>System.out.println</a:t>
            </a:r>
            <a:r>
              <a:rPr lang="en-GB" sz="2000" dirty="0" smtClean="0"/>
              <a:t>("\t </a:t>
            </a:r>
            <a:r>
              <a:rPr lang="en-GB" sz="2000" dirty="0" err="1" smtClean="0"/>
              <a:t>s_age</a:t>
            </a: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b="1" dirty="0" smtClean="0"/>
              <a:t>for</a:t>
            </a:r>
            <a:r>
              <a:rPr lang="en-GB" sz="2000" dirty="0" smtClean="0"/>
              <a:t>(</a:t>
            </a:r>
            <a:r>
              <a:rPr lang="en-GB" sz="2000" dirty="0" err="1" smtClean="0"/>
              <a:t>StudentEntity</a:t>
            </a:r>
            <a:r>
              <a:rPr lang="en-GB" sz="2000" dirty="0" smtClean="0"/>
              <a:t> s:l1)  </a:t>
            </a:r>
          </a:p>
          <a:p>
            <a:pPr>
              <a:spcBef>
                <a:spcPts val="0"/>
              </a:spcBef>
              <a:buNone/>
            </a:pPr>
            <a:r>
              <a:rPr lang="en-GB" sz="2000" dirty="0" smtClean="0"/>
              <a:t>              {  </a:t>
            </a:r>
          </a:p>
          <a:p>
            <a:pPr>
              <a:spcBef>
                <a:spcPts val="0"/>
              </a:spcBef>
              <a:buNone/>
            </a:pPr>
            <a:r>
              <a:rPr lang="en-GB" sz="2000" dirty="0" smtClean="0"/>
              <a:t>              </a:t>
            </a:r>
            <a:r>
              <a:rPr lang="en-GB" sz="2000" dirty="0" err="1" smtClean="0"/>
              <a:t>System.out.print</a:t>
            </a:r>
            <a:r>
              <a:rPr lang="en-GB" sz="2000" dirty="0" smtClean="0"/>
              <a:t>(</a:t>
            </a:r>
            <a:r>
              <a:rPr lang="en-GB" sz="2000" dirty="0" err="1" smtClean="0"/>
              <a:t>s.getS_id</a:t>
            </a:r>
            <a:r>
              <a:rPr lang="en-GB" sz="2000" dirty="0" smtClean="0"/>
              <a:t>());  </a:t>
            </a:r>
          </a:p>
          <a:p>
            <a:pPr>
              <a:spcBef>
                <a:spcPts val="0"/>
              </a:spcBef>
              <a:buNone/>
            </a:pPr>
            <a:r>
              <a:rPr lang="en-GB" sz="2000" dirty="0" smtClean="0"/>
              <a:t>              </a:t>
            </a:r>
            <a:r>
              <a:rPr lang="en-GB" sz="2000" dirty="0" err="1" smtClean="0"/>
              <a:t>System.out.print</a:t>
            </a:r>
            <a:r>
              <a:rPr lang="en-GB" sz="2000" dirty="0" smtClean="0"/>
              <a:t>("\t"+</a:t>
            </a:r>
            <a:r>
              <a:rPr lang="en-GB" sz="2000" dirty="0" err="1" smtClean="0"/>
              <a:t>s.getS_name</a:t>
            </a:r>
            <a:r>
              <a:rPr lang="en-GB" sz="2000" dirty="0" smtClean="0"/>
              <a:t>());  </a:t>
            </a:r>
          </a:p>
          <a:p>
            <a:pPr>
              <a:spcBef>
                <a:spcPts val="0"/>
              </a:spcBef>
              <a:buNone/>
            </a:pPr>
            <a:r>
              <a:rPr lang="en-GB" sz="2000" dirty="0" smtClean="0"/>
              <a:t>              </a:t>
            </a:r>
            <a:r>
              <a:rPr lang="en-GB" sz="2000" dirty="0" err="1" smtClean="0"/>
              <a:t>System.out.println</a:t>
            </a:r>
            <a:r>
              <a:rPr lang="en-GB" sz="2000" dirty="0" smtClean="0"/>
              <a:t>("\t"+</a:t>
            </a:r>
            <a:r>
              <a:rPr lang="en-GB" sz="2000" dirty="0" err="1" smtClean="0"/>
              <a:t>s.getS_age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err="1" smtClean="0"/>
              <a:t>em.getTransaction</a:t>
            </a:r>
            <a:r>
              <a:rPr lang="en-GB" sz="2000" dirty="0" smtClean="0"/>
              <a:t>().commit();  </a:t>
            </a:r>
          </a:p>
          <a:p>
            <a:pPr>
              <a:spcBef>
                <a:spcPts val="0"/>
              </a:spcBef>
              <a:buNone/>
            </a:pPr>
            <a:r>
              <a:rPr lang="en-GB" sz="2000" dirty="0" smtClean="0"/>
              <a:t>          </a:t>
            </a:r>
            <a:r>
              <a:rPr lang="en-GB" sz="2000" dirty="0" err="1" smtClean="0"/>
              <a:t>em.close</a:t>
            </a:r>
            <a:r>
              <a:rPr lang="en-GB" sz="2000" dirty="0" smtClean="0"/>
              <a:t>();  </a:t>
            </a:r>
          </a:p>
          <a:p>
            <a:pPr>
              <a:spcBef>
                <a:spcPts val="0"/>
              </a:spcBef>
              <a:buNone/>
            </a:pPr>
            <a:r>
              <a:rPr lang="en-GB" sz="2000" dirty="0" smtClean="0"/>
              <a:t>          </a:t>
            </a:r>
            <a:r>
              <a:rPr lang="en-GB" sz="2000" dirty="0" err="1" smtClean="0"/>
              <a:t>emf.close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210</a:t>
            </a:fld>
            <a:endParaRPr lang="en-US" altLang="en-US"/>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211</a:t>
            </a:fld>
            <a:endParaRPr lang="en-US" altLang="en-US"/>
          </a:p>
        </p:txBody>
      </p:sp>
      <p:pic>
        <p:nvPicPr>
          <p:cNvPr id="5" name="Content Placeholder 4" descr="JPA JPQL Advanced Operations"/>
          <p:cNvPicPr>
            <a:picLocks noGrp="1"/>
          </p:cNvPicPr>
          <p:nvPr>
            <p:ph idx="1"/>
          </p:nvPr>
        </p:nvPicPr>
        <p:blipFill>
          <a:blip r:embed="rId2"/>
          <a:srcRect/>
          <a:stretch>
            <a:fillRect/>
          </a:stretch>
        </p:blipFill>
        <p:spPr bwMode="auto">
          <a:xfrm>
            <a:off x="2738414" y="2143116"/>
            <a:ext cx="3071834" cy="1114581"/>
          </a:xfrm>
          <a:prstGeom prst="rect">
            <a:avLst/>
          </a:prstGeom>
          <a:noFill/>
          <a:ln w="9525">
            <a:noFill/>
            <a:miter lim="800000"/>
            <a:headEnd/>
            <a:tailEnd/>
          </a:ln>
        </p:spPr>
      </p:pic>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Criteria API</a:t>
            </a:r>
            <a:br>
              <a:rPr lang="en-US" dirty="0" smtClean="0"/>
            </a:br>
            <a:endParaRPr lang="en-US" dirty="0"/>
          </a:p>
        </p:txBody>
      </p:sp>
      <p:sp>
        <p:nvSpPr>
          <p:cNvPr id="3" name="Content Placeholder 2"/>
          <p:cNvSpPr>
            <a:spLocks noGrp="1"/>
          </p:cNvSpPr>
          <p:nvPr>
            <p:ph idx="1"/>
          </p:nvPr>
        </p:nvSpPr>
        <p:spPr/>
        <p:txBody>
          <a:bodyPr/>
          <a:lstStyle/>
          <a:p>
            <a:r>
              <a:rPr lang="en-GB" dirty="0" smtClean="0"/>
              <a:t>The Criteria API is one of the most common ways of constructing queries for entities and their persistent state. It is just an alternative method for defining JPA queries.</a:t>
            </a:r>
          </a:p>
          <a:p>
            <a:r>
              <a:rPr lang="en-GB" dirty="0" smtClean="0"/>
              <a:t>Criteria API defines a platform-independent criteria queries, written in Java programming language. It was introduced in JPA 2.0. The main purpose behind this is to provide a type-safe way to express a query.</a:t>
            </a:r>
          </a:p>
          <a:p>
            <a:r>
              <a:rPr lang="en-GB" dirty="0" smtClean="0"/>
              <a:t>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212</a:t>
            </a:fld>
            <a:endParaRPr lang="en-US" altLang="en-US"/>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Criteria Query</a:t>
            </a:r>
            <a:br>
              <a:rPr lang="en-US" dirty="0" smtClean="0"/>
            </a:br>
            <a:endParaRPr lang="en-US" dirty="0"/>
          </a:p>
        </p:txBody>
      </p:sp>
      <p:sp>
        <p:nvSpPr>
          <p:cNvPr id="3" name="Content Placeholder 2"/>
          <p:cNvSpPr>
            <a:spLocks noGrp="1"/>
          </p:cNvSpPr>
          <p:nvPr>
            <p:ph idx="1"/>
          </p:nvPr>
        </p:nvSpPr>
        <p:spPr/>
        <p:txBody>
          <a:bodyPr/>
          <a:lstStyle/>
          <a:p>
            <a:pPr>
              <a:spcBef>
                <a:spcPts val="0"/>
              </a:spcBef>
            </a:pPr>
            <a:r>
              <a:rPr lang="en-GB" dirty="0" smtClean="0"/>
              <a:t>To create a Criteria query, follow the below steps: -</a:t>
            </a:r>
          </a:p>
          <a:p>
            <a:pPr>
              <a:spcBef>
                <a:spcPts val="0"/>
              </a:spcBef>
            </a:pPr>
            <a:r>
              <a:rPr lang="en-GB" dirty="0" smtClean="0"/>
              <a:t>Create an object of </a:t>
            </a:r>
            <a:r>
              <a:rPr lang="en-GB" b="1" dirty="0" err="1" smtClean="0"/>
              <a:t>CriteriaBuilder</a:t>
            </a:r>
            <a:r>
              <a:rPr lang="en-GB" dirty="0" smtClean="0"/>
              <a:t> interface by invoking </a:t>
            </a:r>
            <a:r>
              <a:rPr lang="en-GB" b="1" dirty="0" err="1" smtClean="0"/>
              <a:t>getCriteriaBuilder</a:t>
            </a:r>
            <a:r>
              <a:rPr lang="en-GB" b="1" dirty="0" smtClean="0"/>
              <a:t>()</a:t>
            </a:r>
            <a:r>
              <a:rPr lang="en-GB" dirty="0" smtClean="0"/>
              <a:t> method on the instance of </a:t>
            </a:r>
            <a:r>
              <a:rPr lang="en-GB" b="1" dirty="0" err="1" smtClean="0"/>
              <a:t>EntityManager</a:t>
            </a:r>
            <a:r>
              <a:rPr lang="en-GB" dirty="0" smtClean="0"/>
              <a:t> interface</a:t>
            </a:r>
            <a:r>
              <a:rPr lang="en-GB" dirty="0" smtClean="0"/>
              <a:t>.</a:t>
            </a:r>
            <a:endParaRPr lang="en-US" dirty="0" smtClean="0"/>
          </a:p>
          <a:p>
            <a:pPr>
              <a:spcBef>
                <a:spcPts val="0"/>
              </a:spcBef>
            </a:pPr>
            <a:r>
              <a:rPr lang="en-US" dirty="0" err="1" smtClean="0"/>
              <a:t>EntityManager</a:t>
            </a:r>
            <a:r>
              <a:rPr lang="en-US" dirty="0" smtClean="0"/>
              <a:t> </a:t>
            </a:r>
            <a:r>
              <a:rPr lang="en-US" dirty="0" err="1" smtClean="0"/>
              <a:t>em</a:t>
            </a:r>
            <a:r>
              <a:rPr lang="en-US" dirty="0" smtClean="0"/>
              <a:t> = </a:t>
            </a:r>
            <a:r>
              <a:rPr lang="en-US" dirty="0" err="1" smtClean="0"/>
              <a:t>emf.createEntityManager</a:t>
            </a:r>
            <a:r>
              <a:rPr lang="en-US" dirty="0" smtClean="0"/>
              <a:t>();  </a:t>
            </a:r>
          </a:p>
          <a:p>
            <a:pPr>
              <a:spcBef>
                <a:spcPts val="0"/>
              </a:spcBef>
            </a:pPr>
            <a:r>
              <a:rPr lang="en-US" dirty="0" smtClean="0"/>
              <a:t>  </a:t>
            </a:r>
          </a:p>
          <a:p>
            <a:pPr>
              <a:spcBef>
                <a:spcPts val="0"/>
              </a:spcBef>
            </a:pPr>
            <a:r>
              <a:rPr lang="en-US" dirty="0" smtClean="0"/>
              <a:t>      </a:t>
            </a:r>
            <a:r>
              <a:rPr lang="en-US" dirty="0" err="1" smtClean="0"/>
              <a:t>CriteriaBuilder</a:t>
            </a:r>
            <a:r>
              <a:rPr lang="en-US" dirty="0" smtClean="0"/>
              <a:t> </a:t>
            </a:r>
            <a:r>
              <a:rPr lang="en-US" dirty="0" err="1" smtClean="0"/>
              <a:t>cb</a:t>
            </a:r>
            <a:r>
              <a:rPr lang="en-US" dirty="0" smtClean="0"/>
              <a:t>=</a:t>
            </a:r>
            <a:r>
              <a:rPr lang="en-US" dirty="0" err="1" smtClean="0"/>
              <a:t>em.getCriteriaBuilder</a:t>
            </a:r>
            <a:r>
              <a:rPr lang="en-US" dirty="0" smtClean="0"/>
              <a:t>();  </a:t>
            </a:r>
          </a:p>
          <a:p>
            <a:pPr>
              <a:spcBef>
                <a:spcPts val="0"/>
              </a:spcBef>
            </a:pPr>
            <a:r>
              <a:rPr lang="en-US" dirty="0" smtClean="0"/>
              <a:t>Now, build an instance of </a:t>
            </a:r>
            <a:r>
              <a:rPr lang="en-US" b="1" dirty="0" err="1" smtClean="0"/>
              <a:t>CriteriaQuery</a:t>
            </a:r>
            <a:r>
              <a:rPr lang="en-US" dirty="0" smtClean="0"/>
              <a:t> interface to create a query object.</a:t>
            </a:r>
          </a:p>
          <a:p>
            <a:pPr>
              <a:spcBef>
                <a:spcPts val="0"/>
              </a:spcBef>
            </a:pPr>
            <a:r>
              <a:rPr lang="en-US" dirty="0" err="1" smtClean="0"/>
              <a:t>CriteriaQuery</a:t>
            </a:r>
            <a:r>
              <a:rPr lang="en-US" dirty="0" smtClean="0"/>
              <a:t>&lt;</a:t>
            </a:r>
            <a:r>
              <a:rPr lang="en-US" dirty="0" err="1" smtClean="0"/>
              <a:t>StudentEntity</a:t>
            </a:r>
            <a:r>
              <a:rPr lang="en-US" dirty="0" smtClean="0"/>
              <a:t>&gt; </a:t>
            </a:r>
            <a:r>
              <a:rPr lang="en-US" dirty="0" err="1" smtClean="0"/>
              <a:t>cq</a:t>
            </a:r>
            <a:r>
              <a:rPr lang="en-US" dirty="0" smtClean="0"/>
              <a:t>=</a:t>
            </a:r>
            <a:r>
              <a:rPr lang="en-US" dirty="0" err="1" smtClean="0"/>
              <a:t>cb.createQuery</a:t>
            </a:r>
            <a:r>
              <a:rPr lang="en-US" dirty="0" smtClean="0"/>
              <a:t>(</a:t>
            </a:r>
            <a:r>
              <a:rPr lang="en-US" dirty="0" err="1" smtClean="0"/>
              <a:t>StudentEntity.</a:t>
            </a:r>
            <a:r>
              <a:rPr lang="en-US" b="1" dirty="0" err="1" smtClean="0"/>
              <a:t>class</a:t>
            </a:r>
            <a:r>
              <a:rPr lang="en-US" dirty="0" smtClean="0"/>
              <a:t>);  </a:t>
            </a:r>
          </a:p>
          <a:p>
            <a:pPr>
              <a:spcBef>
                <a:spcPts val="0"/>
              </a:spcBef>
            </a:pPr>
            <a:r>
              <a:rPr lang="en-US" dirty="0" smtClean="0"/>
              <a:t>Call from method on </a:t>
            </a:r>
            <a:r>
              <a:rPr lang="en-US" b="1" dirty="0" err="1" smtClean="0"/>
              <a:t>CriteriaQuery</a:t>
            </a:r>
            <a:r>
              <a:rPr lang="en-US" dirty="0" smtClean="0"/>
              <a:t> object to set the query root.</a:t>
            </a:r>
          </a:p>
          <a:p>
            <a:pPr>
              <a:spcBef>
                <a:spcPts val="0"/>
              </a:spcBef>
            </a:pPr>
            <a:r>
              <a:rPr lang="en-US" dirty="0" smtClean="0"/>
              <a:t>Root&lt;</a:t>
            </a:r>
            <a:r>
              <a:rPr lang="en-US" dirty="0" err="1" smtClean="0"/>
              <a:t>StudentEntity</a:t>
            </a:r>
            <a:r>
              <a:rPr lang="en-US" dirty="0" smtClean="0"/>
              <a:t>&gt; stud=</a:t>
            </a:r>
            <a:r>
              <a:rPr lang="en-US" dirty="0" err="1" smtClean="0"/>
              <a:t>cq.from</a:t>
            </a:r>
            <a:r>
              <a:rPr lang="en-US" dirty="0" smtClean="0"/>
              <a:t>(</a:t>
            </a:r>
            <a:r>
              <a:rPr lang="en-US" dirty="0" err="1" smtClean="0"/>
              <a:t>StudentEntity.</a:t>
            </a:r>
            <a:r>
              <a:rPr lang="en-US" b="1" dirty="0" err="1" smtClean="0"/>
              <a:t>class</a:t>
            </a:r>
            <a:r>
              <a:rPr lang="en-US" dirty="0" smtClean="0"/>
              <a:t>);  </a:t>
            </a:r>
          </a:p>
          <a:p>
            <a:pPr>
              <a:spcBef>
                <a:spcPts val="0"/>
              </a:spcBef>
            </a:pPr>
            <a:r>
              <a:rPr lang="en-US" dirty="0" smtClean="0"/>
              <a:t>Now, call the select method of </a:t>
            </a:r>
            <a:r>
              <a:rPr lang="en-US" dirty="0" err="1" smtClean="0"/>
              <a:t>CriteriaQuery</a:t>
            </a:r>
            <a:r>
              <a:rPr lang="en-US" dirty="0" smtClean="0"/>
              <a:t> Object to specify type of query result.</a:t>
            </a:r>
          </a:p>
          <a:p>
            <a:pPr>
              <a:spcBef>
                <a:spcPts val="0"/>
              </a:spcBef>
            </a:pPr>
            <a:r>
              <a:rPr lang="en-US" dirty="0" err="1" smtClean="0"/>
              <a:t>CriteriaQuery</a:t>
            </a:r>
            <a:r>
              <a:rPr lang="en-US" dirty="0" smtClean="0"/>
              <a:t>&lt;</a:t>
            </a:r>
            <a:r>
              <a:rPr lang="en-US" dirty="0" err="1" smtClean="0"/>
              <a:t>StudentEntity</a:t>
            </a:r>
            <a:r>
              <a:rPr lang="en-US" dirty="0" smtClean="0"/>
              <a:t>&gt; select = </a:t>
            </a:r>
            <a:r>
              <a:rPr lang="en-US" dirty="0" err="1" smtClean="0"/>
              <a:t>cq.select</a:t>
            </a:r>
            <a:r>
              <a:rPr lang="en-US" dirty="0" smtClean="0"/>
              <a:t>(stud);  </a:t>
            </a:r>
          </a:p>
          <a:p>
            <a:pPr>
              <a:spcBef>
                <a:spcPts val="0"/>
              </a:spcBef>
            </a:pPr>
            <a:r>
              <a:rPr lang="en-US" dirty="0" smtClean="0"/>
              <a:t>Create an instance of Query interface and specify the type of method used to access the database records</a:t>
            </a:r>
          </a:p>
          <a:p>
            <a:pPr>
              <a:spcBef>
                <a:spcPts val="0"/>
              </a:spcBef>
            </a:pPr>
            <a:r>
              <a:rPr lang="en-US" dirty="0" smtClean="0"/>
              <a:t>Query q = </a:t>
            </a:r>
            <a:r>
              <a:rPr lang="en-US" dirty="0" err="1" smtClean="0"/>
              <a:t>em.createQuery</a:t>
            </a:r>
            <a:r>
              <a:rPr lang="en-US" dirty="0" smtClean="0"/>
              <a:t>(select);  </a:t>
            </a:r>
          </a:p>
          <a:p>
            <a:pPr>
              <a:spcBef>
                <a:spcPts val="0"/>
              </a:spcBef>
            </a:pPr>
            <a:r>
              <a:rPr lang="en-US" dirty="0" smtClean="0"/>
              <a:t>Now, control the execution of query by calling the methods of Query Interface.</a:t>
            </a:r>
          </a:p>
          <a:p>
            <a:pPr>
              <a:spcBef>
                <a:spcPts val="0"/>
              </a:spcBef>
            </a:pPr>
            <a:r>
              <a:rPr lang="en-US" dirty="0" smtClean="0"/>
              <a:t>List&lt;</a:t>
            </a:r>
            <a:r>
              <a:rPr lang="en-US" dirty="0" err="1" smtClean="0"/>
              <a:t>StudentEntity</a:t>
            </a:r>
            <a:r>
              <a:rPr lang="en-US" dirty="0" smtClean="0"/>
              <a:t>&gt; list = </a:t>
            </a:r>
            <a:r>
              <a:rPr lang="en-US" dirty="0" err="1" smtClean="0"/>
              <a:t>q.getResultList</a:t>
            </a:r>
            <a:r>
              <a:rPr lang="en-US" dirty="0" smtClean="0"/>
              <a:t>();  </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213</a:t>
            </a:fld>
            <a:endParaRPr lang="en-US" altLang="en-US"/>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Methods of Criteria API Query Clauses</a:t>
            </a:r>
            <a:br>
              <a:rPr lang="en-GB" dirty="0" smtClean="0"/>
            </a:br>
            <a:endParaRPr lang="en-US" dirty="0"/>
          </a:p>
        </p:txBody>
      </p:sp>
      <p:sp>
        <p:nvSpPr>
          <p:cNvPr id="3" name="Content Placeholder 2"/>
          <p:cNvSpPr>
            <a:spLocks noGrp="1"/>
          </p:cNvSpPr>
          <p:nvPr>
            <p:ph idx="1"/>
          </p:nvPr>
        </p:nvSpPr>
        <p:spPr/>
        <p:txBody>
          <a:bodyPr/>
          <a:lstStyle/>
          <a:p>
            <a:r>
              <a:rPr lang="en-GB" dirty="0" smtClean="0"/>
              <a:t>Following is the list of clauses with the corresponding interface and methods.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214</a:t>
            </a:fld>
            <a:endParaRPr lang="en-US" altLang="en-US"/>
          </a:p>
        </p:txBody>
      </p:sp>
      <p:graphicFrame>
        <p:nvGraphicFramePr>
          <p:cNvPr id="5" name="Table 4"/>
          <p:cNvGraphicFramePr>
            <a:graphicFrameLocks noGrp="1"/>
          </p:cNvGraphicFramePr>
          <p:nvPr/>
        </p:nvGraphicFramePr>
        <p:xfrm>
          <a:off x="1595406" y="2643182"/>
          <a:ext cx="8127999" cy="3063240"/>
        </p:xfrm>
        <a:graphic>
          <a:graphicData uri="http://schemas.openxmlformats.org/drawingml/2006/table">
            <a:tbl>
              <a:tblPr firstRow="1" bandRow="1">
                <a:tableStyleId>{5C22544A-7EE6-4342-B048-85BDC9FD1C3A}</a:tableStyleId>
              </a:tblPr>
              <a:tblGrid>
                <a:gridCol w="1714512"/>
                <a:gridCol w="3704154"/>
                <a:gridCol w="2709333"/>
              </a:tblGrid>
              <a:tr h="370840">
                <a:tc>
                  <a:txBody>
                    <a:bodyPr/>
                    <a:lstStyle/>
                    <a:p>
                      <a:pPr algn="l" fontAlgn="t"/>
                      <a:r>
                        <a:rPr lang="en-US" dirty="0">
                          <a:solidFill>
                            <a:srgbClr val="000000"/>
                          </a:solidFill>
                          <a:latin typeface="times new roman"/>
                        </a:rPr>
                        <a:t>Clause</a:t>
                      </a:r>
                    </a:p>
                  </a:txBody>
                  <a:tcPr marL="114300" marR="114300" marT="114300" marB="114300"/>
                </a:tc>
                <a:tc>
                  <a:txBody>
                    <a:bodyPr/>
                    <a:lstStyle/>
                    <a:p>
                      <a:pPr algn="l" fontAlgn="t"/>
                      <a:r>
                        <a:rPr lang="en-US">
                          <a:solidFill>
                            <a:srgbClr val="000000"/>
                          </a:solidFill>
                          <a:latin typeface="times new roman"/>
                        </a:rPr>
                        <a:t>Criteria API Interface</a:t>
                      </a:r>
                    </a:p>
                  </a:txBody>
                  <a:tcPr marL="114300" marR="114300" marT="114300" marB="114300"/>
                </a:tc>
                <a:tc>
                  <a:txBody>
                    <a:bodyPr/>
                    <a:lstStyle/>
                    <a:p>
                      <a:pPr algn="l" fontAlgn="t"/>
                      <a:r>
                        <a:rPr lang="en-US">
                          <a:solidFill>
                            <a:srgbClr val="000000"/>
                          </a:solidFill>
                          <a:latin typeface="times new roman"/>
                        </a:rPr>
                        <a:t>Methods</a:t>
                      </a:r>
                    </a:p>
                  </a:txBody>
                  <a:tcPr marL="114300" marR="114300" marT="114300" marB="114300"/>
                </a:tc>
              </a:tr>
              <a:tr h="370840">
                <a:tc>
                  <a:txBody>
                    <a:bodyPr/>
                    <a:lstStyle/>
                    <a:p>
                      <a:pPr algn="just" fontAlgn="t"/>
                      <a:r>
                        <a:rPr lang="en-US">
                          <a:solidFill>
                            <a:srgbClr val="333333"/>
                          </a:solidFill>
                          <a:latin typeface="inter-regular"/>
                        </a:rPr>
                        <a:t>SELECT</a:t>
                      </a:r>
                    </a:p>
                  </a:txBody>
                  <a:tcPr marL="76200" marR="76200" marT="76200" marB="76200"/>
                </a:tc>
                <a:tc>
                  <a:txBody>
                    <a:bodyPr/>
                    <a:lstStyle/>
                    <a:p>
                      <a:pPr algn="just" fontAlgn="t"/>
                      <a:r>
                        <a:rPr lang="en-US">
                          <a:solidFill>
                            <a:srgbClr val="333333"/>
                          </a:solidFill>
                          <a:latin typeface="inter-regular"/>
                        </a:rPr>
                        <a:t>CriteriaQuery</a:t>
                      </a:r>
                    </a:p>
                  </a:txBody>
                  <a:tcPr marL="76200" marR="76200" marT="76200" marB="76200"/>
                </a:tc>
                <a:tc>
                  <a:txBody>
                    <a:bodyPr/>
                    <a:lstStyle/>
                    <a:p>
                      <a:pPr algn="just" fontAlgn="t"/>
                      <a:r>
                        <a:rPr lang="en-US">
                          <a:solidFill>
                            <a:srgbClr val="333333"/>
                          </a:solidFill>
                          <a:latin typeface="inter-regular"/>
                        </a:rPr>
                        <a:t>select()</a:t>
                      </a:r>
                    </a:p>
                  </a:txBody>
                  <a:tcPr marL="76200" marR="76200" marT="76200" marB="76200"/>
                </a:tc>
              </a:tr>
              <a:tr h="370840">
                <a:tc>
                  <a:txBody>
                    <a:bodyPr/>
                    <a:lstStyle/>
                    <a:p>
                      <a:pPr algn="just" fontAlgn="t"/>
                      <a:r>
                        <a:rPr lang="en-US">
                          <a:solidFill>
                            <a:srgbClr val="333333"/>
                          </a:solidFill>
                          <a:latin typeface="inter-regular"/>
                        </a:rPr>
                        <a:t>FROM</a:t>
                      </a:r>
                    </a:p>
                  </a:txBody>
                  <a:tcPr marL="76200" marR="76200" marT="76200" marB="76200"/>
                </a:tc>
                <a:tc>
                  <a:txBody>
                    <a:bodyPr/>
                    <a:lstStyle/>
                    <a:p>
                      <a:pPr algn="just" fontAlgn="t"/>
                      <a:r>
                        <a:rPr lang="en-US">
                          <a:solidFill>
                            <a:srgbClr val="333333"/>
                          </a:solidFill>
                          <a:latin typeface="inter-regular"/>
                        </a:rPr>
                        <a:t>AbstractQuery</a:t>
                      </a:r>
                    </a:p>
                  </a:txBody>
                  <a:tcPr marL="76200" marR="76200" marT="76200" marB="76200"/>
                </a:tc>
                <a:tc>
                  <a:txBody>
                    <a:bodyPr/>
                    <a:lstStyle/>
                    <a:p>
                      <a:pPr algn="just" fontAlgn="t"/>
                      <a:r>
                        <a:rPr lang="en-US">
                          <a:solidFill>
                            <a:srgbClr val="333333"/>
                          </a:solidFill>
                          <a:latin typeface="inter-regular"/>
                        </a:rPr>
                        <a:t>from()</a:t>
                      </a:r>
                    </a:p>
                  </a:txBody>
                  <a:tcPr marL="76200" marR="76200" marT="76200" marB="76200"/>
                </a:tc>
              </a:tr>
              <a:tr h="370840">
                <a:tc>
                  <a:txBody>
                    <a:bodyPr/>
                    <a:lstStyle/>
                    <a:p>
                      <a:pPr algn="just" fontAlgn="t"/>
                      <a:r>
                        <a:rPr lang="en-US">
                          <a:solidFill>
                            <a:srgbClr val="333333"/>
                          </a:solidFill>
                          <a:latin typeface="inter-regular"/>
                        </a:rPr>
                        <a:t>WHERE</a:t>
                      </a:r>
                    </a:p>
                  </a:txBody>
                  <a:tcPr marL="76200" marR="76200" marT="76200" marB="76200"/>
                </a:tc>
                <a:tc>
                  <a:txBody>
                    <a:bodyPr/>
                    <a:lstStyle/>
                    <a:p>
                      <a:pPr algn="just" fontAlgn="t"/>
                      <a:r>
                        <a:rPr lang="en-US">
                          <a:solidFill>
                            <a:srgbClr val="333333"/>
                          </a:solidFill>
                          <a:latin typeface="inter-regular"/>
                        </a:rPr>
                        <a:t>AbstractQuery</a:t>
                      </a:r>
                    </a:p>
                  </a:txBody>
                  <a:tcPr marL="76200" marR="76200" marT="76200" marB="76200"/>
                </a:tc>
                <a:tc>
                  <a:txBody>
                    <a:bodyPr/>
                    <a:lstStyle/>
                    <a:p>
                      <a:pPr algn="just" fontAlgn="t"/>
                      <a:r>
                        <a:rPr lang="en-US">
                          <a:solidFill>
                            <a:srgbClr val="333333"/>
                          </a:solidFill>
                          <a:latin typeface="inter-regular"/>
                        </a:rPr>
                        <a:t>where()</a:t>
                      </a:r>
                    </a:p>
                  </a:txBody>
                  <a:tcPr marL="76200" marR="76200" marT="76200" marB="76200"/>
                </a:tc>
              </a:tr>
              <a:tr h="370840">
                <a:tc>
                  <a:txBody>
                    <a:bodyPr/>
                    <a:lstStyle/>
                    <a:p>
                      <a:pPr algn="just" fontAlgn="t"/>
                      <a:r>
                        <a:rPr lang="en-US">
                          <a:solidFill>
                            <a:srgbClr val="333333"/>
                          </a:solidFill>
                          <a:latin typeface="inter-regular"/>
                        </a:rPr>
                        <a:t>ORDER BY</a:t>
                      </a:r>
                    </a:p>
                  </a:txBody>
                  <a:tcPr marL="76200" marR="76200" marT="76200" marB="76200"/>
                </a:tc>
                <a:tc>
                  <a:txBody>
                    <a:bodyPr/>
                    <a:lstStyle/>
                    <a:p>
                      <a:pPr algn="just" fontAlgn="t"/>
                      <a:r>
                        <a:rPr lang="en-US">
                          <a:solidFill>
                            <a:srgbClr val="333333"/>
                          </a:solidFill>
                          <a:latin typeface="inter-regular"/>
                        </a:rPr>
                        <a:t>CriteriaQuery</a:t>
                      </a:r>
                    </a:p>
                  </a:txBody>
                  <a:tcPr marL="76200" marR="76200" marT="76200" marB="76200"/>
                </a:tc>
                <a:tc>
                  <a:txBody>
                    <a:bodyPr/>
                    <a:lstStyle/>
                    <a:p>
                      <a:pPr algn="just" fontAlgn="t"/>
                      <a:r>
                        <a:rPr lang="en-US">
                          <a:solidFill>
                            <a:srgbClr val="333333"/>
                          </a:solidFill>
                          <a:latin typeface="inter-regular"/>
                        </a:rPr>
                        <a:t>orderBy()</a:t>
                      </a:r>
                    </a:p>
                  </a:txBody>
                  <a:tcPr marL="76200" marR="76200" marT="76200" marB="76200"/>
                </a:tc>
              </a:tr>
              <a:tr h="370840">
                <a:tc>
                  <a:txBody>
                    <a:bodyPr/>
                    <a:lstStyle/>
                    <a:p>
                      <a:pPr algn="just" fontAlgn="t"/>
                      <a:r>
                        <a:rPr lang="en-US">
                          <a:solidFill>
                            <a:srgbClr val="333333"/>
                          </a:solidFill>
                          <a:latin typeface="inter-regular"/>
                        </a:rPr>
                        <a:t>GROUP BY</a:t>
                      </a:r>
                    </a:p>
                  </a:txBody>
                  <a:tcPr marL="76200" marR="76200" marT="76200" marB="76200"/>
                </a:tc>
                <a:tc>
                  <a:txBody>
                    <a:bodyPr/>
                    <a:lstStyle/>
                    <a:p>
                      <a:pPr algn="just" fontAlgn="t"/>
                      <a:r>
                        <a:rPr lang="en-US">
                          <a:solidFill>
                            <a:srgbClr val="333333"/>
                          </a:solidFill>
                          <a:latin typeface="inter-regular"/>
                        </a:rPr>
                        <a:t>AbstractQuery</a:t>
                      </a:r>
                    </a:p>
                  </a:txBody>
                  <a:tcPr marL="76200" marR="76200" marT="76200" marB="76200"/>
                </a:tc>
                <a:tc>
                  <a:txBody>
                    <a:bodyPr/>
                    <a:lstStyle/>
                    <a:p>
                      <a:pPr algn="just" fontAlgn="t"/>
                      <a:r>
                        <a:rPr lang="en-US">
                          <a:solidFill>
                            <a:srgbClr val="333333"/>
                          </a:solidFill>
                          <a:latin typeface="inter-regular"/>
                        </a:rPr>
                        <a:t>groupBy()</a:t>
                      </a:r>
                    </a:p>
                  </a:txBody>
                  <a:tcPr marL="76200" marR="76200" marT="76200" marB="76200"/>
                </a:tc>
              </a:tr>
              <a:tr h="370840">
                <a:tc>
                  <a:txBody>
                    <a:bodyPr/>
                    <a:lstStyle/>
                    <a:p>
                      <a:pPr algn="just" fontAlgn="t"/>
                      <a:r>
                        <a:rPr lang="en-US">
                          <a:solidFill>
                            <a:srgbClr val="333333"/>
                          </a:solidFill>
                          <a:latin typeface="inter-regular"/>
                        </a:rPr>
                        <a:t>HAVING</a:t>
                      </a:r>
                    </a:p>
                  </a:txBody>
                  <a:tcPr marL="76200" marR="76200" marT="76200" marB="76200"/>
                </a:tc>
                <a:tc>
                  <a:txBody>
                    <a:bodyPr/>
                    <a:lstStyle/>
                    <a:p>
                      <a:pPr algn="just" fontAlgn="t"/>
                      <a:r>
                        <a:rPr lang="en-US">
                          <a:solidFill>
                            <a:srgbClr val="333333"/>
                          </a:solidFill>
                          <a:latin typeface="inter-regular"/>
                        </a:rPr>
                        <a:t>AbstractQuery</a:t>
                      </a:r>
                    </a:p>
                  </a:txBody>
                  <a:tcPr marL="76200" marR="76200" marT="76200" marB="76200"/>
                </a:tc>
                <a:tc>
                  <a:txBody>
                    <a:bodyPr/>
                    <a:lstStyle/>
                    <a:p>
                      <a:pPr algn="just" fontAlgn="t"/>
                      <a:r>
                        <a:rPr lang="en-US" dirty="0">
                          <a:solidFill>
                            <a:srgbClr val="333333"/>
                          </a:solidFill>
                          <a:latin typeface="inter-regular"/>
                        </a:rPr>
                        <a:t>having()</a:t>
                      </a:r>
                    </a:p>
                  </a:txBody>
                  <a:tcPr marL="76200" marR="76200" marT="76200" marB="76200"/>
                </a:tc>
              </a:tr>
            </a:tbl>
          </a:graphicData>
        </a:graphic>
      </p:graphicFrame>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Criteria SELECT Clause</a:t>
            </a:r>
            <a:endParaRPr lang="en-US" dirty="0"/>
          </a:p>
        </p:txBody>
      </p:sp>
      <p:sp>
        <p:nvSpPr>
          <p:cNvPr id="3" name="Content Placeholder 2"/>
          <p:cNvSpPr>
            <a:spLocks noGrp="1"/>
          </p:cNvSpPr>
          <p:nvPr>
            <p:ph idx="1"/>
          </p:nvPr>
        </p:nvSpPr>
        <p:spPr/>
        <p:txBody>
          <a:bodyPr/>
          <a:lstStyle/>
          <a:p>
            <a:r>
              <a:rPr lang="en-GB" dirty="0" smtClean="0"/>
              <a:t>The SELECT clause is used to fetch the data from database. The data can be retrieved in the form of single expression or multiple expressions. In Criteria API, each form is expressed differently.</a:t>
            </a:r>
          </a:p>
          <a:p>
            <a:r>
              <a:rPr lang="en-GB" dirty="0" smtClean="0"/>
              <a:t>Criteria SELECT Example</a:t>
            </a:r>
          </a:p>
          <a:p>
            <a:r>
              <a:rPr lang="en-GB" dirty="0" smtClean="0"/>
              <a:t>Generally, select() method is used for the SELECT clause to fetch all type of forms. Here, we will perform several SELECT operations on student table. Let us assume the table contains the following records: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215</a:t>
            </a:fld>
            <a:endParaRPr lang="en-US" altLang="en-US"/>
          </a:p>
        </p:txBody>
      </p:sp>
      <p:pic>
        <p:nvPicPr>
          <p:cNvPr id="5" name="Picture 4" descr="JPA Criteria SELECT Clause"/>
          <p:cNvPicPr/>
          <p:nvPr/>
        </p:nvPicPr>
        <p:blipFill>
          <a:blip r:embed="rId2"/>
          <a:srcRect/>
          <a:stretch>
            <a:fillRect/>
          </a:stretch>
        </p:blipFill>
        <p:spPr bwMode="auto">
          <a:xfrm>
            <a:off x="6167438" y="4857760"/>
            <a:ext cx="1758315" cy="1512570"/>
          </a:xfrm>
          <a:prstGeom prst="rect">
            <a:avLst/>
          </a:prstGeom>
          <a:noFill/>
          <a:ln w="9525">
            <a:noFill/>
            <a:miter lim="800000"/>
            <a:headEnd/>
            <a:tailEnd/>
          </a:ln>
        </p:spPr>
      </p:pic>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StudentEntity.java</a:t>
            </a:r>
            <a:endParaRPr lang="en-US" dirty="0"/>
          </a:p>
        </p:txBody>
      </p:sp>
      <p:sp>
        <p:nvSpPr>
          <p:cNvPr id="3" name="Content Placeholder 2"/>
          <p:cNvSpPr>
            <a:spLocks noGrp="1"/>
          </p:cNvSpPr>
          <p:nvPr>
            <p:ph idx="1"/>
          </p:nvPr>
        </p:nvSpPr>
        <p:spPr/>
        <p:txBody>
          <a:bodyPr/>
          <a:lstStyle/>
          <a:p>
            <a:r>
              <a:rPr lang="en-GB" dirty="0" smtClean="0"/>
              <a:t>Create an entity class. Here, we created StudentEntity.java under </a:t>
            </a:r>
            <a:r>
              <a:rPr lang="en-GB" dirty="0" err="1" smtClean="0"/>
              <a:t>com.javatpoint.jpa</a:t>
            </a:r>
            <a:r>
              <a:rPr lang="en-GB" dirty="0" smtClean="0"/>
              <a:t> package. This class contains three attributes </a:t>
            </a:r>
            <a:r>
              <a:rPr lang="en-GB" dirty="0" err="1" smtClean="0"/>
              <a:t>s_id</a:t>
            </a:r>
            <a:r>
              <a:rPr lang="en-GB" dirty="0" smtClean="0"/>
              <a:t>, </a:t>
            </a:r>
            <a:r>
              <a:rPr lang="en-GB" dirty="0" err="1" smtClean="0"/>
              <a:t>s_name</a:t>
            </a:r>
            <a:r>
              <a:rPr lang="en-GB" dirty="0" smtClean="0"/>
              <a:t>, </a:t>
            </a:r>
            <a:r>
              <a:rPr lang="en-GB" dirty="0" err="1" smtClean="0"/>
              <a:t>s_age</a:t>
            </a:r>
            <a:r>
              <a:rPr lang="en-GB" dirty="0" smtClean="0"/>
              <a:t> with all the required annotations.</a:t>
            </a:r>
          </a:p>
          <a:p>
            <a:pPr>
              <a:spcBef>
                <a:spcPts val="0"/>
              </a:spcBef>
              <a:buNone/>
            </a:pPr>
            <a:r>
              <a:rPr lang="en-US" sz="2000" b="1" dirty="0" smtClean="0"/>
              <a:t>package</a:t>
            </a:r>
            <a:r>
              <a:rPr lang="en-US" sz="2000" dirty="0" smtClean="0"/>
              <a:t> </a:t>
            </a:r>
            <a:r>
              <a:rPr lang="en-US" sz="2000" dirty="0" err="1" smtClean="0"/>
              <a:t>com.javatpoint.jpa</a:t>
            </a:r>
            <a:r>
              <a:rPr lang="en-US" sz="2000" dirty="0" smtClean="0"/>
              <a:t>;  </a:t>
            </a:r>
          </a:p>
          <a:p>
            <a:pPr>
              <a:spcBef>
                <a:spcPts val="0"/>
              </a:spcBef>
              <a:buNone/>
            </a:pPr>
            <a:r>
              <a:rPr lang="en-US" sz="2000" dirty="0" smtClean="0"/>
              <a:t>    </a:t>
            </a: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    @Entity  </a:t>
            </a:r>
          </a:p>
          <a:p>
            <a:pPr>
              <a:spcBef>
                <a:spcPts val="0"/>
              </a:spcBef>
              <a:buNone/>
            </a:pPr>
            <a:r>
              <a:rPr lang="en-US" sz="2000" dirty="0" smtClean="0"/>
              <a:t>    @Table(name="student")  </a:t>
            </a:r>
          </a:p>
          <a:p>
            <a:pPr>
              <a:spcBef>
                <a:spcPts val="0"/>
              </a:spcBef>
              <a:buNone/>
            </a:pPr>
            <a:r>
              <a:rPr lang="en-US" sz="2000" dirty="0" smtClean="0"/>
              <a:t>    </a:t>
            </a:r>
            <a:r>
              <a:rPr lang="en-US" sz="2000" b="1" dirty="0" smtClean="0"/>
              <a:t>public</a:t>
            </a:r>
            <a:r>
              <a:rPr lang="en-US" sz="2000" dirty="0" smtClean="0"/>
              <a:t> </a:t>
            </a:r>
            <a:r>
              <a:rPr lang="en-US" sz="2000" b="1" dirty="0" smtClean="0"/>
              <a:t>class</a:t>
            </a:r>
            <a:r>
              <a:rPr lang="en-US" sz="2000" dirty="0" smtClean="0"/>
              <a:t> </a:t>
            </a:r>
            <a:r>
              <a:rPr lang="en-US" sz="2000" dirty="0" err="1" smtClean="0"/>
              <a:t>StudentEntity</a:t>
            </a:r>
            <a:r>
              <a:rPr lang="en-US" sz="2000" dirty="0" smtClean="0"/>
              <a:t> {  </a:t>
            </a:r>
          </a:p>
          <a:p>
            <a:pPr>
              <a:spcBef>
                <a:spcPts val="0"/>
              </a:spcBef>
              <a:buNone/>
            </a:pPr>
            <a:r>
              <a:rPr lang="en-US" sz="2000" dirty="0" smtClean="0"/>
              <a:t>  </a:t>
            </a:r>
          </a:p>
          <a:p>
            <a:pPr>
              <a:spcBef>
                <a:spcPts val="0"/>
              </a:spcBef>
              <a:buNone/>
            </a:pPr>
            <a:r>
              <a:rPr lang="en-US" sz="2000" dirty="0" smtClean="0"/>
              <a:t>        @Id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s_id</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s_name</a:t>
            </a: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s_age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dirty="0" err="1" smtClean="0"/>
              <a:t>StudentEntity</a:t>
            </a:r>
            <a:r>
              <a:rPr lang="en-US" sz="2000" dirty="0" smtClean="0"/>
              <a:t>(</a:t>
            </a:r>
            <a:r>
              <a:rPr lang="en-US" sz="2000" b="1" dirty="0" err="1" smtClean="0"/>
              <a:t>int</a:t>
            </a:r>
            <a:r>
              <a:rPr lang="en-US" sz="2000" dirty="0" smtClean="0"/>
              <a:t> </a:t>
            </a:r>
            <a:r>
              <a:rPr lang="en-US" sz="2000" dirty="0" err="1" smtClean="0"/>
              <a:t>s_id</a:t>
            </a:r>
            <a:r>
              <a:rPr lang="en-US" sz="2000" dirty="0" smtClean="0"/>
              <a:t>, String </a:t>
            </a:r>
            <a:r>
              <a:rPr lang="en-US" sz="2000" dirty="0" err="1" smtClean="0"/>
              <a:t>s_name</a:t>
            </a:r>
            <a:r>
              <a:rPr lang="en-US" sz="2000" dirty="0" smtClean="0"/>
              <a:t>, </a:t>
            </a:r>
            <a:r>
              <a:rPr lang="en-US" sz="2000" b="1" dirty="0" err="1" smtClean="0"/>
              <a:t>int</a:t>
            </a:r>
            <a:r>
              <a:rPr lang="en-US" sz="2000" dirty="0" smtClean="0"/>
              <a:t> </a:t>
            </a:r>
            <a:r>
              <a:rPr lang="en-US" sz="2000" dirty="0" err="1" smtClean="0"/>
              <a:t>s_age</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a:t>
            </a:r>
            <a:r>
              <a:rPr lang="en-US" sz="2000" b="1" dirty="0" err="1" smtClean="0"/>
              <a:t>this</a:t>
            </a:r>
            <a:r>
              <a:rPr lang="en-US" sz="2000" dirty="0" err="1" smtClean="0"/>
              <a:t>.s_age</a:t>
            </a:r>
            <a:r>
              <a:rPr lang="en-US" sz="2000" dirty="0" smtClean="0"/>
              <a:t> =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dirty="0" err="1" smtClean="0"/>
              <a:t>StudentEntity</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setS_id</a:t>
            </a:r>
            <a:r>
              <a:rPr lang="en-US" sz="2000" dirty="0" smtClean="0"/>
              <a:t>(</a:t>
            </a:r>
            <a:r>
              <a:rPr lang="en-US" sz="2000" b="1" dirty="0" err="1" smtClean="0"/>
              <a:t>int</a:t>
            </a:r>
            <a:r>
              <a:rPr lang="en-US" sz="2000" dirty="0" smtClean="0"/>
              <a:t> </a:t>
            </a:r>
            <a:r>
              <a:rPr lang="en-US" sz="2000" dirty="0" err="1" smtClean="0"/>
              <a:t>s_id</a:t>
            </a:r>
            <a:r>
              <a:rPr lang="en-US" sz="2000" dirty="0" smtClean="0"/>
              <a:t>) {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String </a:t>
            </a:r>
            <a:r>
              <a:rPr lang="en-US" sz="2000" dirty="0" err="1" smtClean="0"/>
              <a:t>getS_name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setS_name</a:t>
            </a:r>
            <a:r>
              <a:rPr lang="en-US" sz="2000" dirty="0" smtClean="0"/>
              <a:t>(String </a:t>
            </a:r>
            <a:r>
              <a:rPr lang="en-US" sz="2000" dirty="0" err="1" smtClean="0"/>
              <a:t>s_name</a:t>
            </a:r>
            <a:r>
              <a:rPr lang="en-US" sz="2000" dirty="0" smtClean="0"/>
              <a:t>) {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getS_age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setS_age</a:t>
            </a:r>
            <a:r>
              <a:rPr lang="en-US" sz="2000" dirty="0" smtClean="0"/>
              <a:t>(</a:t>
            </a:r>
            <a:r>
              <a:rPr lang="en-US" sz="2000" b="1" dirty="0" err="1" smtClean="0"/>
              <a:t>int</a:t>
            </a:r>
            <a:r>
              <a:rPr lang="en-US" sz="2000" dirty="0" smtClean="0"/>
              <a:t> </a:t>
            </a:r>
            <a:r>
              <a:rPr lang="en-US" sz="2000" dirty="0" err="1" smtClean="0"/>
              <a:t>s_age</a:t>
            </a:r>
            <a:r>
              <a:rPr lang="en-US" sz="2000" dirty="0" smtClean="0"/>
              <a:t>) {  </a:t>
            </a:r>
          </a:p>
          <a:p>
            <a:pPr>
              <a:spcBef>
                <a:spcPts val="0"/>
              </a:spcBef>
              <a:buNone/>
            </a:pPr>
            <a:r>
              <a:rPr lang="en-US" sz="2000" dirty="0" smtClean="0"/>
              <a:t>            </a:t>
            </a:r>
            <a:r>
              <a:rPr lang="en-US" sz="2000" b="1" dirty="0" err="1" smtClean="0"/>
              <a:t>this</a:t>
            </a:r>
            <a:r>
              <a:rPr lang="en-US" sz="2000" dirty="0" err="1" smtClean="0"/>
              <a:t>.s_age</a:t>
            </a:r>
            <a:r>
              <a:rPr lang="en-US" sz="2000" dirty="0" smtClean="0"/>
              <a:t> =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216</a:t>
            </a:fld>
            <a:endParaRPr lang="en-US" altLang="en-US"/>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Persistence.xml</a:t>
            </a:r>
            <a:endParaRPr lang="en-US" dirty="0"/>
          </a:p>
        </p:txBody>
      </p:sp>
      <p:sp>
        <p:nvSpPr>
          <p:cNvPr id="3" name="Content Placeholder 2"/>
          <p:cNvSpPr>
            <a:spLocks noGrp="1"/>
          </p:cNvSpPr>
          <p:nvPr>
            <p:ph idx="1"/>
          </p:nvPr>
        </p:nvSpPr>
        <p:spPr/>
        <p:txBody>
          <a:bodyPr/>
          <a:lstStyle/>
          <a:p>
            <a:r>
              <a:rPr lang="en-GB" dirty="0" smtClean="0"/>
              <a:t>Now, map the entity class and other databases </a:t>
            </a:r>
            <a:r>
              <a:rPr lang="en-GB" dirty="0" err="1" smtClean="0"/>
              <a:t>confiuguration</a:t>
            </a:r>
            <a:r>
              <a:rPr lang="en-GB" dirty="0" smtClean="0"/>
              <a:t> in Persistence.xml file.</a:t>
            </a:r>
          </a:p>
          <a:p>
            <a:pPr>
              <a:spcBef>
                <a:spcPts val="0"/>
              </a:spcBef>
              <a:buNone/>
            </a:pPr>
            <a:r>
              <a:rPr lang="en-US" sz="2000" dirty="0" smtClean="0"/>
              <a:t>&lt;persistence&gt;  </a:t>
            </a:r>
          </a:p>
          <a:p>
            <a:pPr>
              <a:spcBef>
                <a:spcPts val="0"/>
              </a:spcBef>
              <a:buNone/>
            </a:pPr>
            <a:r>
              <a:rPr lang="en-US" sz="2000" dirty="0" smtClean="0"/>
              <a:t>&lt;persistence-unit name="</a:t>
            </a:r>
            <a:r>
              <a:rPr lang="en-US" sz="2000" dirty="0" err="1" smtClean="0"/>
              <a:t>Student_details</a:t>
            </a:r>
            <a:r>
              <a:rPr lang="en-US" sz="2000" dirty="0" smtClean="0"/>
              <a:t>"&gt;  </a:t>
            </a:r>
          </a:p>
          <a:p>
            <a:pPr>
              <a:spcBef>
                <a:spcPts val="0"/>
              </a:spcBef>
              <a:buNone/>
            </a:pPr>
            <a:r>
              <a:rPr lang="en-US" sz="2000" dirty="0" smtClean="0"/>
              <a:t>     </a:t>
            </a:r>
          </a:p>
          <a:p>
            <a:pPr>
              <a:spcBef>
                <a:spcPts val="0"/>
              </a:spcBef>
              <a:buNone/>
            </a:pPr>
            <a:r>
              <a:rPr lang="en-US" sz="2000" dirty="0" smtClean="0"/>
              <a:t>      &lt;</a:t>
            </a:r>
            <a:r>
              <a:rPr lang="en-US" sz="2000" b="1" dirty="0" smtClean="0"/>
              <a:t>class</a:t>
            </a:r>
            <a:r>
              <a:rPr lang="en-US" sz="2000" dirty="0" smtClean="0"/>
              <a:t>&gt;</a:t>
            </a:r>
            <a:r>
              <a:rPr lang="en-US" sz="2000" dirty="0" err="1" smtClean="0"/>
              <a:t>com.javatpoint.jpa.StudentEntity</a:t>
            </a:r>
            <a:r>
              <a:rPr lang="en-US" sz="2000" dirty="0" smtClean="0"/>
              <a:t>&lt;/</a:t>
            </a:r>
            <a:r>
              <a:rPr lang="en-US" sz="2000" b="1" dirty="0" smtClean="0"/>
              <a:t>class</a:t>
            </a:r>
            <a:r>
              <a:rPr lang="en-US" sz="2000" dirty="0" smtClean="0"/>
              <a:t>&gt;  </a:t>
            </a:r>
          </a:p>
          <a:p>
            <a:pPr>
              <a:spcBef>
                <a:spcPts val="0"/>
              </a:spcBef>
              <a:buNone/>
            </a:pPr>
            <a:r>
              <a:rPr lang="en-US" sz="2000" dirty="0" smtClean="0"/>
              <a:t>  </a:t>
            </a:r>
          </a:p>
          <a:p>
            <a:pPr>
              <a:spcBef>
                <a:spcPts val="0"/>
              </a:spcBef>
              <a:buNone/>
            </a:pPr>
            <a:r>
              <a:rPr lang="en-US" sz="2000" dirty="0" smtClean="0"/>
              <a:t>      &lt;properties&gt;  </a:t>
            </a:r>
          </a:p>
          <a:p>
            <a:pPr>
              <a:spcBef>
                <a:spcPts val="0"/>
              </a:spcBef>
              <a:buNone/>
            </a:pPr>
            <a:r>
              <a:rPr lang="en-US" sz="2000" dirty="0" smtClean="0"/>
              <a:t>         &lt;property name="</a:t>
            </a:r>
            <a:r>
              <a:rPr lang="en-US" sz="2000" dirty="0" err="1" smtClean="0"/>
              <a:t>javax.persistence.jdbc.driver</a:t>
            </a:r>
            <a:r>
              <a:rPr lang="en-US" sz="2000" dirty="0" smtClean="0"/>
              <a:t>" value="</a:t>
            </a:r>
            <a:r>
              <a:rPr lang="en-US" sz="2000" dirty="0" err="1" smtClean="0"/>
              <a:t>com.mysql.jdbc.Driver</a:t>
            </a:r>
            <a:r>
              <a:rPr lang="en-US" sz="2000" dirty="0" smtClean="0"/>
              <a:t>"/&gt;  </a:t>
            </a:r>
          </a:p>
          <a:p>
            <a:pPr>
              <a:spcBef>
                <a:spcPts val="0"/>
              </a:spcBef>
              <a:buNone/>
            </a:pPr>
            <a:r>
              <a:rPr lang="en-US" sz="2000" dirty="0" smtClean="0"/>
              <a:t>         &lt;property name="</a:t>
            </a:r>
            <a:r>
              <a:rPr lang="en-US" sz="2000" dirty="0" err="1" smtClean="0"/>
              <a:t>javax.persistence.jdbc.url</a:t>
            </a:r>
            <a:r>
              <a:rPr lang="en-US" sz="2000" dirty="0" smtClean="0"/>
              <a:t>" value="</a:t>
            </a:r>
            <a:r>
              <a:rPr lang="en-US" sz="2000" dirty="0" err="1" smtClean="0"/>
              <a:t>jdbc:mysql</a:t>
            </a:r>
            <a:r>
              <a:rPr lang="en-US" sz="2000" dirty="0" smtClean="0"/>
              <a:t>://localhost:3306/</a:t>
            </a:r>
            <a:r>
              <a:rPr lang="en-US" sz="2000" dirty="0" err="1" smtClean="0"/>
              <a:t>studentdata</a:t>
            </a:r>
            <a:r>
              <a:rPr lang="en-US" sz="2000" dirty="0" smtClean="0"/>
              <a:t>"/&gt;  </a:t>
            </a:r>
          </a:p>
          <a:p>
            <a:pPr>
              <a:spcBef>
                <a:spcPts val="0"/>
              </a:spcBef>
              <a:buNone/>
            </a:pPr>
            <a:r>
              <a:rPr lang="en-US" sz="2000" dirty="0" smtClean="0"/>
              <a:t>         &lt;property name="</a:t>
            </a:r>
            <a:r>
              <a:rPr lang="en-US" sz="2000" dirty="0" err="1" smtClean="0"/>
              <a:t>javax.persistence.jdbc.user</a:t>
            </a:r>
            <a:r>
              <a:rPr lang="en-US" sz="2000" dirty="0" smtClean="0"/>
              <a:t>" value="root"/&gt;  </a:t>
            </a:r>
          </a:p>
          <a:p>
            <a:pPr>
              <a:spcBef>
                <a:spcPts val="0"/>
              </a:spcBef>
              <a:buNone/>
            </a:pPr>
            <a:r>
              <a:rPr lang="en-US" sz="2000" dirty="0" smtClean="0"/>
              <a:t>         &lt;property name="</a:t>
            </a:r>
            <a:r>
              <a:rPr lang="en-US" sz="2000" dirty="0" err="1" smtClean="0"/>
              <a:t>javax.persistence.jdbc.password</a:t>
            </a:r>
            <a:r>
              <a:rPr lang="en-US" sz="2000" dirty="0" smtClean="0"/>
              <a:t>" value=""/&gt;  </a:t>
            </a:r>
          </a:p>
          <a:p>
            <a:pPr>
              <a:spcBef>
                <a:spcPts val="0"/>
              </a:spcBef>
              <a:buNone/>
            </a:pPr>
            <a:r>
              <a:rPr lang="en-US" sz="2000" dirty="0" smtClean="0"/>
              <a:t>         &lt;property name="</a:t>
            </a:r>
            <a:r>
              <a:rPr lang="en-US" sz="2000" dirty="0" err="1" smtClean="0"/>
              <a:t>eclipselink.logging.level</a:t>
            </a:r>
            <a:r>
              <a:rPr lang="en-US" sz="2000" dirty="0" smtClean="0"/>
              <a:t>" value="SEVERE"/&gt;  </a:t>
            </a:r>
          </a:p>
          <a:p>
            <a:pPr>
              <a:spcBef>
                <a:spcPts val="0"/>
              </a:spcBef>
              <a:buNone/>
            </a:pPr>
            <a:r>
              <a:rPr lang="en-US" sz="2000" dirty="0" smtClean="0"/>
              <a:t>         &lt;property name="</a:t>
            </a:r>
            <a:r>
              <a:rPr lang="en-US" sz="2000" dirty="0" err="1" smtClean="0"/>
              <a:t>eclipselink.ddl</a:t>
            </a:r>
            <a:r>
              <a:rPr lang="en-US" sz="2000" dirty="0" smtClean="0"/>
              <a:t>-generation" value="create-or-extend-tables"/&gt;  </a:t>
            </a:r>
          </a:p>
          <a:p>
            <a:pPr>
              <a:spcBef>
                <a:spcPts val="0"/>
              </a:spcBef>
              <a:buNone/>
            </a:pPr>
            <a:r>
              <a:rPr lang="en-US" sz="2000" dirty="0" smtClean="0"/>
              <a:t>      &lt;/properties&gt;  </a:t>
            </a:r>
          </a:p>
          <a:p>
            <a:pPr>
              <a:spcBef>
                <a:spcPts val="0"/>
              </a:spcBef>
              <a:buNone/>
            </a:pPr>
            <a:r>
              <a:rPr lang="en-US" sz="2000" dirty="0" smtClean="0"/>
              <a:t>        </a:t>
            </a:r>
          </a:p>
          <a:p>
            <a:pPr>
              <a:spcBef>
                <a:spcPts val="0"/>
              </a:spcBef>
              <a:buNone/>
            </a:pPr>
            <a:r>
              <a:rPr lang="en-US" sz="2000" dirty="0" smtClean="0"/>
              <a:t>   &lt;/persistence-unit&gt;  </a:t>
            </a:r>
          </a:p>
          <a:p>
            <a:pPr>
              <a:spcBef>
                <a:spcPts val="0"/>
              </a:spcBef>
              <a:buNone/>
            </a:pPr>
            <a:r>
              <a:rPr lang="en-US" sz="2000" dirty="0" smtClean="0"/>
              <a:t>  </a:t>
            </a:r>
          </a:p>
          <a:p>
            <a:pPr>
              <a:spcBef>
                <a:spcPts val="0"/>
              </a:spcBef>
              <a:buNone/>
            </a:pPr>
            <a:r>
              <a:rPr lang="en-US" sz="2000" dirty="0" smtClean="0"/>
              <a:t>&lt;/persistence&gt;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217</a:t>
            </a:fld>
            <a:endParaRPr lang="en-US" altLang="en-US"/>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Selecting Single Expression</a:t>
            </a:r>
            <a:endParaRPr lang="en-US" dirty="0"/>
          </a:p>
        </p:txBody>
      </p:sp>
      <p:sp>
        <p:nvSpPr>
          <p:cNvPr id="3" name="Content Placeholder 2"/>
          <p:cNvSpPr>
            <a:spLocks noGrp="1"/>
          </p:cNvSpPr>
          <p:nvPr>
            <p:ph idx="1"/>
          </p:nvPr>
        </p:nvSpPr>
        <p:spPr/>
        <p:txBody>
          <a:bodyPr/>
          <a:lstStyle/>
          <a:p>
            <a:r>
              <a:rPr lang="en-US" dirty="0" smtClean="0"/>
              <a:t>Here, we will fetch single column from database with the help of a simple example.</a:t>
            </a:r>
          </a:p>
          <a:p>
            <a:r>
              <a:rPr lang="en-US" b="1" dirty="0" smtClean="0"/>
              <a:t>SingleFetch.java</a:t>
            </a:r>
            <a:endParaRPr lang="en-US" dirty="0" smtClean="0"/>
          </a:p>
          <a:p>
            <a:pPr>
              <a:spcBef>
                <a:spcPts val="0"/>
              </a:spcBef>
              <a:buNone/>
            </a:pPr>
            <a:r>
              <a:rPr lang="en-US" sz="2000" b="1" dirty="0" smtClean="0"/>
              <a:t>package</a:t>
            </a:r>
            <a:r>
              <a:rPr lang="en-US" sz="2000" dirty="0" smtClean="0"/>
              <a:t> </a:t>
            </a:r>
            <a:r>
              <a:rPr lang="en-US" sz="2000" dirty="0" err="1" smtClean="0"/>
              <a:t>com.javatpoint.jpa.jpql</a:t>
            </a:r>
            <a:r>
              <a:rPr lang="en-US" sz="2000" dirty="0" smtClean="0"/>
              <a:t>;  </a:t>
            </a:r>
          </a:p>
          <a:p>
            <a:pPr>
              <a:spcBef>
                <a:spcPts val="0"/>
              </a:spcBef>
              <a:buNone/>
            </a:pPr>
            <a:r>
              <a:rPr lang="en-US" sz="2000" b="1" dirty="0" smtClean="0"/>
              <a:t>import</a:t>
            </a:r>
            <a:r>
              <a:rPr lang="en-US" sz="2000" dirty="0" smtClean="0"/>
              <a:t> </a:t>
            </a:r>
            <a:r>
              <a:rPr lang="en-US" sz="2000" dirty="0" err="1" smtClean="0"/>
              <a:t>com.javatpoint.jpa.StudentEntity</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javax.persistence.criteria</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SingleFetch</a:t>
            </a: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 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 = </a:t>
            </a:r>
            <a:r>
              <a:rPr lang="en-US" sz="2000" dirty="0" err="1" smtClean="0"/>
              <a:t>Persistence.createEntityManagerFactory</a:t>
            </a:r>
            <a:r>
              <a:rPr lang="en-US" sz="2000" dirty="0" smtClean="0"/>
              <a:t>( "</a:t>
            </a:r>
            <a:r>
              <a:rPr lang="en-US" sz="2000" dirty="0" err="1" smtClean="0"/>
              <a:t>Student_details</a:t>
            </a:r>
            <a:r>
              <a:rPr lang="en-US" sz="2000" dirty="0" smtClean="0"/>
              <a:t>" );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 = </a:t>
            </a:r>
            <a:r>
              <a:rPr lang="en-US" sz="2000" dirty="0" err="1" smtClean="0"/>
              <a:t>emf.createEntityManager</a:t>
            </a:r>
            <a:r>
              <a:rPr lang="en-US" sz="2000" dirty="0" smtClean="0"/>
              <a:t>();  </a:t>
            </a:r>
          </a:p>
          <a:p>
            <a:pPr>
              <a:spcBef>
                <a:spcPts val="0"/>
              </a:spcBef>
              <a:buNone/>
            </a:pPr>
            <a:r>
              <a:rPr lang="en-US" sz="2000" dirty="0" smtClean="0"/>
              <a:t>          </a:t>
            </a:r>
            <a:r>
              <a:rPr lang="en-US" sz="2000" dirty="0" err="1" smtClean="0"/>
              <a:t>em.getTransaction</a:t>
            </a:r>
            <a:r>
              <a:rPr lang="en-US" sz="2000" dirty="0" smtClean="0"/>
              <a:t>().begin( );  </a:t>
            </a:r>
          </a:p>
          <a:p>
            <a:pPr>
              <a:spcBef>
                <a:spcPts val="0"/>
              </a:spcBef>
              <a:buNone/>
            </a:pPr>
            <a:r>
              <a:rPr lang="en-US" sz="2000" dirty="0" smtClean="0"/>
              <a:t>          </a:t>
            </a:r>
            <a:r>
              <a:rPr lang="en-US" sz="2000" dirty="0" err="1" smtClean="0"/>
              <a:t>CriteriaBuilder</a:t>
            </a:r>
            <a:r>
              <a:rPr lang="en-US" sz="2000" dirty="0" smtClean="0"/>
              <a:t> </a:t>
            </a:r>
            <a:r>
              <a:rPr lang="en-US" sz="2000" dirty="0" err="1" smtClean="0"/>
              <a:t>cb</a:t>
            </a:r>
            <a:r>
              <a:rPr lang="en-US" sz="2000" dirty="0" smtClean="0"/>
              <a:t>=</a:t>
            </a:r>
            <a:r>
              <a:rPr lang="en-US" sz="2000" dirty="0" err="1" smtClean="0"/>
              <a:t>em.getCriteriaBuilder</a:t>
            </a:r>
            <a:r>
              <a:rPr lang="en-US" sz="2000" dirty="0" smtClean="0"/>
              <a:t>();  </a:t>
            </a:r>
          </a:p>
          <a:p>
            <a:pPr>
              <a:spcBef>
                <a:spcPts val="0"/>
              </a:spcBef>
              <a:buNone/>
            </a:pPr>
            <a:r>
              <a:rPr lang="en-US" sz="2000" dirty="0" smtClean="0"/>
              <a:t>          </a:t>
            </a:r>
            <a:r>
              <a:rPr lang="en-US" sz="2000" dirty="0" err="1" smtClean="0"/>
              <a:t>CriteriaQuery</a:t>
            </a:r>
            <a:r>
              <a:rPr lang="en-US" sz="2000" dirty="0" smtClean="0"/>
              <a:t>&lt;</a:t>
            </a:r>
            <a:r>
              <a:rPr lang="en-US" sz="2000" dirty="0" err="1" smtClean="0"/>
              <a:t>StudentEntity</a:t>
            </a:r>
            <a:r>
              <a:rPr lang="en-US" sz="2000" dirty="0" smtClean="0"/>
              <a:t>&gt; </a:t>
            </a:r>
            <a:r>
              <a:rPr lang="en-US" sz="2000" dirty="0" err="1" smtClean="0"/>
              <a:t>cq</a:t>
            </a:r>
            <a:r>
              <a:rPr lang="en-US" sz="2000" dirty="0" smtClean="0"/>
              <a:t>=</a:t>
            </a:r>
            <a:r>
              <a:rPr lang="en-US" sz="2000" dirty="0" err="1" smtClean="0"/>
              <a:t>cb.createQuery</a:t>
            </a:r>
            <a:r>
              <a:rPr lang="en-US" sz="2000" dirty="0" smtClean="0"/>
              <a:t>(</a:t>
            </a:r>
            <a:r>
              <a:rPr lang="en-US" sz="2000" dirty="0" err="1" smtClean="0"/>
              <a:t>StudentEntity.</a:t>
            </a:r>
            <a:r>
              <a:rPr lang="en-US" sz="2000" b="1" dirty="0" err="1" smtClean="0"/>
              <a:t>class</a:t>
            </a:r>
            <a:r>
              <a:rPr lang="en-US" sz="2000" dirty="0" smtClean="0"/>
              <a:t>);  </a:t>
            </a:r>
          </a:p>
          <a:p>
            <a:pPr>
              <a:spcBef>
                <a:spcPts val="0"/>
              </a:spcBef>
              <a:buNone/>
            </a:pPr>
            <a:r>
              <a:rPr lang="en-US" sz="2000" dirty="0" smtClean="0"/>
              <a:t>            </a:t>
            </a:r>
          </a:p>
          <a:p>
            <a:pPr>
              <a:spcBef>
                <a:spcPts val="0"/>
              </a:spcBef>
              <a:buNone/>
            </a:pPr>
            <a:r>
              <a:rPr lang="en-US" sz="2000" dirty="0" smtClean="0"/>
              <a:t>         Root&lt;</a:t>
            </a:r>
            <a:r>
              <a:rPr lang="en-US" sz="2000" dirty="0" err="1" smtClean="0"/>
              <a:t>StudentEntity</a:t>
            </a:r>
            <a:r>
              <a:rPr lang="en-US" sz="2000" dirty="0" smtClean="0"/>
              <a:t>&gt; stud=</a:t>
            </a:r>
            <a:r>
              <a:rPr lang="en-US" sz="2000" dirty="0" err="1" smtClean="0"/>
              <a:t>cq.from</a:t>
            </a:r>
            <a:r>
              <a:rPr lang="en-US" sz="2000" dirty="0" smtClean="0"/>
              <a:t>(</a:t>
            </a:r>
            <a:r>
              <a:rPr lang="en-US" sz="2000" dirty="0" err="1" smtClean="0"/>
              <a:t>StudentEntity.</a:t>
            </a:r>
            <a:r>
              <a:rPr lang="en-US" sz="2000" b="1" dirty="0" err="1" smtClean="0"/>
              <a:t>class</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cq.select</a:t>
            </a:r>
            <a:r>
              <a:rPr lang="en-US" sz="2000" dirty="0" smtClean="0"/>
              <a:t>(</a:t>
            </a:r>
            <a:r>
              <a:rPr lang="en-US" sz="2000" dirty="0" err="1" smtClean="0"/>
              <a:t>stud.get</a:t>
            </a:r>
            <a:r>
              <a:rPr lang="en-US" sz="2000" dirty="0" smtClean="0"/>
              <a:t>("</a:t>
            </a:r>
            <a:r>
              <a:rPr lang="en-US" sz="2000" dirty="0" err="1" smtClean="0"/>
              <a:t>s_name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CriteriaQuery</a:t>
            </a:r>
            <a:r>
              <a:rPr lang="en-US" sz="2000" dirty="0" smtClean="0"/>
              <a:t>&lt;</a:t>
            </a:r>
            <a:r>
              <a:rPr lang="en-US" sz="2000" dirty="0" err="1" smtClean="0"/>
              <a:t>StudentEntity</a:t>
            </a:r>
            <a:r>
              <a:rPr lang="en-US" sz="2000" dirty="0" smtClean="0"/>
              <a:t>&gt; select = </a:t>
            </a:r>
            <a:r>
              <a:rPr lang="en-US" sz="2000" dirty="0" err="1" smtClean="0"/>
              <a:t>cq.select</a:t>
            </a:r>
            <a:r>
              <a:rPr lang="en-US" sz="2000" dirty="0" smtClean="0"/>
              <a:t>(stud);  </a:t>
            </a:r>
          </a:p>
          <a:p>
            <a:pPr>
              <a:spcBef>
                <a:spcPts val="0"/>
              </a:spcBef>
              <a:buNone/>
            </a:pPr>
            <a:r>
              <a:rPr lang="en-US" sz="2000" dirty="0" smtClean="0"/>
              <a:t>          </a:t>
            </a:r>
            <a:r>
              <a:rPr lang="en-US" sz="2000" dirty="0" err="1" smtClean="0"/>
              <a:t>TypedQuery</a:t>
            </a:r>
            <a:r>
              <a:rPr lang="en-US" sz="2000" dirty="0" smtClean="0"/>
              <a:t>&lt;</a:t>
            </a:r>
            <a:r>
              <a:rPr lang="en-US" sz="2000" dirty="0" err="1" smtClean="0"/>
              <a:t>StudentEntity</a:t>
            </a:r>
            <a:r>
              <a:rPr lang="en-US" sz="2000" dirty="0" smtClean="0"/>
              <a:t>&gt; q = </a:t>
            </a:r>
            <a:r>
              <a:rPr lang="en-US" sz="2000" dirty="0" err="1" smtClean="0"/>
              <a:t>em.createQuery</a:t>
            </a:r>
            <a:r>
              <a:rPr lang="en-US" sz="2000" dirty="0" smtClean="0"/>
              <a:t>(select);  </a:t>
            </a:r>
          </a:p>
          <a:p>
            <a:pPr>
              <a:spcBef>
                <a:spcPts val="0"/>
              </a:spcBef>
              <a:buNone/>
            </a:pPr>
            <a:r>
              <a:rPr lang="en-US" sz="2000" dirty="0" smtClean="0"/>
              <a:t>          List&lt;</a:t>
            </a:r>
            <a:r>
              <a:rPr lang="en-US" sz="2000" dirty="0" err="1" smtClean="0"/>
              <a:t>StudentEntity</a:t>
            </a:r>
            <a:r>
              <a:rPr lang="en-US" sz="2000" dirty="0" smtClean="0"/>
              <a:t>&gt; list = </a:t>
            </a:r>
            <a:r>
              <a:rPr lang="en-US" sz="2000" dirty="0" err="1" smtClean="0"/>
              <a:t>q.getResultList</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s_id</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for</a:t>
            </a:r>
            <a:r>
              <a:rPr lang="en-US" sz="2000" dirty="0" smtClean="0"/>
              <a:t>(</a:t>
            </a:r>
            <a:r>
              <a:rPr lang="en-US" sz="2000" dirty="0" err="1" smtClean="0"/>
              <a:t>StudentEntity</a:t>
            </a:r>
            <a:r>
              <a:rPr lang="en-US" sz="2000" dirty="0" smtClean="0"/>
              <a:t> s:list)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s.getS_id</a:t>
            </a: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err="1" smtClean="0"/>
              <a:t>em.getTransaction</a:t>
            </a:r>
            <a:r>
              <a:rPr lang="en-US" sz="2000" dirty="0" smtClean="0"/>
              <a:t>().commit();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218</a:t>
            </a:fld>
            <a:endParaRPr lang="en-US" altLang="en-US"/>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219</a:t>
            </a:fld>
            <a:endParaRPr lang="en-US" altLang="en-US"/>
          </a:p>
        </p:txBody>
      </p:sp>
      <p:pic>
        <p:nvPicPr>
          <p:cNvPr id="5" name="Content Placeholder 4" descr="JPA Criteria SELECT Clause"/>
          <p:cNvPicPr>
            <a:picLocks noGrp="1"/>
          </p:cNvPicPr>
          <p:nvPr>
            <p:ph idx="1"/>
          </p:nvPr>
        </p:nvPicPr>
        <p:blipFill>
          <a:blip r:embed="rId2"/>
          <a:srcRect/>
          <a:stretch>
            <a:fillRect/>
          </a:stretch>
        </p:blipFill>
        <p:spPr bwMode="auto">
          <a:xfrm>
            <a:off x="2809852" y="1785926"/>
            <a:ext cx="1214446" cy="128588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Create the Persistent class</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a:t>
            </a:fld>
            <a:endParaRPr lang="en-US" altLang="en-US"/>
          </a:p>
        </p:txBody>
      </p:sp>
      <p:sp>
        <p:nvSpPr>
          <p:cNvPr id="7" name="Content Placeholder 6"/>
          <p:cNvSpPr>
            <a:spLocks noGrp="1"/>
          </p:cNvSpPr>
          <p:nvPr>
            <p:ph idx="1"/>
          </p:nvPr>
        </p:nvSpPr>
        <p:spPr/>
        <p:txBody>
          <a:bodyPr/>
          <a:lstStyle/>
          <a:p>
            <a:r>
              <a:rPr lang="en-US" dirty="0" smtClean="0"/>
              <a:t>Here, we are creating the same persistent class which we have created in the previous topic. To create the persistent class, Right click on </a:t>
            </a:r>
            <a:r>
              <a:rPr lang="en-US" b="1" dirty="0" err="1" smtClean="0"/>
              <a:t>src</a:t>
            </a:r>
            <a:r>
              <a:rPr lang="en-US" dirty="0" smtClean="0"/>
              <a:t> - </a:t>
            </a:r>
            <a:r>
              <a:rPr lang="en-US" b="1" dirty="0" smtClean="0"/>
              <a:t>New</a:t>
            </a:r>
            <a:r>
              <a:rPr lang="en-US" dirty="0" smtClean="0"/>
              <a:t> - </a:t>
            </a:r>
            <a:r>
              <a:rPr lang="en-US" b="1" dirty="0" smtClean="0"/>
              <a:t>Class</a:t>
            </a:r>
            <a:r>
              <a:rPr lang="en-US" dirty="0" smtClean="0"/>
              <a:t> - specify the class with package name (e.g. </a:t>
            </a:r>
            <a:r>
              <a:rPr lang="en-US" dirty="0" err="1" smtClean="0"/>
              <a:t>com.javatpoint.mypackage</a:t>
            </a:r>
            <a:r>
              <a:rPr lang="en-US" dirty="0" smtClean="0"/>
              <a:t>) - </a:t>
            </a:r>
            <a:r>
              <a:rPr lang="en-US" b="1" dirty="0" smtClean="0"/>
              <a:t>finish</a:t>
            </a:r>
            <a:r>
              <a:rPr lang="en-US" dirty="0" smtClean="0"/>
              <a:t> .</a:t>
            </a:r>
          </a:p>
          <a:p>
            <a:r>
              <a:rPr lang="en-US" dirty="0" smtClean="0"/>
              <a:t>Employee.java</a:t>
            </a:r>
          </a:p>
          <a:p>
            <a:pPr>
              <a:spcBef>
                <a:spcPts val="0"/>
              </a:spcBef>
              <a:buNone/>
            </a:pPr>
            <a:r>
              <a:rPr lang="en-US" sz="2000" b="1" dirty="0" smtClean="0"/>
              <a:t>package</a:t>
            </a:r>
            <a:r>
              <a:rPr lang="en-US" sz="2000" dirty="0" smtClean="0"/>
              <a:t> </a:t>
            </a:r>
            <a:r>
              <a:rPr lang="en-US" sz="2000" dirty="0" err="1" smtClean="0"/>
              <a:t>com.javatpoint.mypackage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Employee {  </a:t>
            </a:r>
          </a:p>
          <a:p>
            <a:pPr>
              <a:spcBef>
                <a:spcPts val="0"/>
              </a:spcBef>
              <a:buNone/>
            </a:pPr>
            <a:r>
              <a:rPr lang="en-US" sz="2000" b="1" dirty="0" smtClean="0"/>
              <a:t>private</a:t>
            </a:r>
            <a:r>
              <a:rPr lang="en-US" sz="2000" dirty="0" smtClean="0"/>
              <a:t> </a:t>
            </a:r>
            <a:r>
              <a:rPr lang="en-US" sz="2000" b="1" dirty="0" err="1" smtClean="0"/>
              <a:t>int</a:t>
            </a:r>
            <a:r>
              <a:rPr lang="en-US" sz="2000" dirty="0" smtClean="0"/>
              <a:t> id;  </a:t>
            </a:r>
          </a:p>
          <a:p>
            <a:pPr>
              <a:spcBef>
                <a:spcPts val="0"/>
              </a:spcBef>
              <a:buNone/>
            </a:pPr>
            <a:r>
              <a:rPr lang="en-US" sz="2000" b="1" dirty="0" smtClean="0"/>
              <a:t>private</a:t>
            </a:r>
            <a:r>
              <a:rPr lang="en-US" sz="2000" dirty="0" smtClean="0"/>
              <a:t> String </a:t>
            </a:r>
            <a:r>
              <a:rPr lang="en-US" sz="2000" dirty="0" err="1" smtClean="0"/>
              <a:t>firstName,lastName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err="1" smtClean="0"/>
              <a:t>int</a:t>
            </a:r>
            <a:r>
              <a:rPr lang="en-US" sz="2000" dirty="0" smtClean="0"/>
              <a:t> </a:t>
            </a:r>
            <a:r>
              <a:rPr lang="en-US" sz="2000" dirty="0" err="1" smtClean="0"/>
              <a:t>getId</a:t>
            </a:r>
            <a:r>
              <a:rPr lang="en-US" sz="2000" dirty="0" smtClean="0"/>
              <a:t>() {  </a:t>
            </a:r>
          </a:p>
          <a:p>
            <a:pPr>
              <a:spcBef>
                <a:spcPts val="0"/>
              </a:spcBef>
              <a:buNone/>
            </a:pPr>
            <a:r>
              <a:rPr lang="en-US" sz="2000" dirty="0" smtClean="0"/>
              <a:t>    </a:t>
            </a:r>
            <a:r>
              <a:rPr lang="en-US" sz="2000" b="1" dirty="0" smtClean="0"/>
              <a:t>return</a:t>
            </a:r>
            <a:r>
              <a:rPr lang="en-US" sz="2000" dirty="0" smtClean="0"/>
              <a:t> id;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setId</a:t>
            </a:r>
            <a:r>
              <a:rPr lang="en-US" sz="2000" dirty="0" smtClean="0"/>
              <a:t>(</a:t>
            </a:r>
            <a:r>
              <a:rPr lang="en-US" sz="2000" b="1" dirty="0" err="1" smtClean="0"/>
              <a:t>int</a:t>
            </a:r>
            <a:r>
              <a:rPr lang="en-US" sz="2000" dirty="0" smtClean="0"/>
              <a:t> id)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p>
          <a:p>
            <a:pPr>
              <a:spcBef>
                <a:spcPts val="0"/>
              </a:spcBef>
              <a:buNone/>
            </a:pPr>
            <a:r>
              <a:rPr lang="en-US" sz="2000" b="1" dirty="0" smtClean="0"/>
              <a:t>public</a:t>
            </a:r>
            <a:r>
              <a:rPr lang="en-US" sz="2000" dirty="0" smtClean="0"/>
              <a:t> String </a:t>
            </a:r>
            <a:r>
              <a:rPr lang="en-US" sz="2000" dirty="0" err="1" smtClean="0"/>
              <a:t>getFirstName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firstName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setFirstName</a:t>
            </a:r>
            <a:r>
              <a:rPr lang="en-US" sz="2000" dirty="0" smtClean="0"/>
              <a:t>(String </a:t>
            </a:r>
            <a:r>
              <a:rPr lang="en-US" sz="2000" dirty="0" err="1" smtClean="0"/>
              <a:t>firstName</a:t>
            </a:r>
            <a:r>
              <a:rPr lang="en-US" sz="2000" dirty="0" smtClean="0"/>
              <a:t>) {  </a:t>
            </a:r>
          </a:p>
          <a:p>
            <a:pPr>
              <a:spcBef>
                <a:spcPts val="0"/>
              </a:spcBef>
              <a:buNone/>
            </a:pPr>
            <a:r>
              <a:rPr lang="en-US" sz="2000" dirty="0" smtClean="0"/>
              <a:t>    </a:t>
            </a:r>
            <a:r>
              <a:rPr lang="en-US" sz="2000" b="1" dirty="0" err="1" smtClean="0"/>
              <a:t>this</a:t>
            </a:r>
            <a:r>
              <a:rPr lang="en-US" sz="2000" dirty="0" err="1" smtClean="0"/>
              <a:t>.firstName</a:t>
            </a:r>
            <a:r>
              <a:rPr lang="en-US" sz="2000" dirty="0" smtClean="0"/>
              <a:t> = </a:t>
            </a:r>
            <a:r>
              <a:rPr lang="en-US" sz="2000" dirty="0" err="1" smtClean="0"/>
              <a:t>firstName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String </a:t>
            </a:r>
            <a:r>
              <a:rPr lang="en-US" sz="2000" dirty="0" err="1" smtClean="0"/>
              <a:t>getLastName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lastName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setLastName</a:t>
            </a:r>
            <a:r>
              <a:rPr lang="en-US" sz="2000" dirty="0" smtClean="0"/>
              <a:t>(String </a:t>
            </a:r>
            <a:r>
              <a:rPr lang="en-US" sz="2000" dirty="0" err="1" smtClean="0"/>
              <a:t>lastName</a:t>
            </a:r>
            <a:r>
              <a:rPr lang="en-US" sz="2000" dirty="0" smtClean="0"/>
              <a:t>) {  </a:t>
            </a:r>
          </a:p>
          <a:p>
            <a:pPr>
              <a:spcBef>
                <a:spcPts val="0"/>
              </a:spcBef>
              <a:buNone/>
            </a:pPr>
            <a:r>
              <a:rPr lang="en-US" sz="2000" dirty="0" smtClean="0"/>
              <a:t>    </a:t>
            </a:r>
            <a:r>
              <a:rPr lang="en-US" sz="2000" b="1" dirty="0" err="1" smtClean="0"/>
              <a:t>this</a:t>
            </a:r>
            <a:r>
              <a:rPr lang="en-US" sz="2000" dirty="0" err="1" smtClean="0"/>
              <a:t>.lastName</a:t>
            </a:r>
            <a:r>
              <a:rPr lang="en-US" sz="2000" dirty="0" smtClean="0"/>
              <a:t> = </a:t>
            </a:r>
            <a:r>
              <a:rPr lang="en-US" sz="2000" dirty="0" err="1" smtClean="0"/>
              <a:t>lastName</a:t>
            </a:r>
            <a:r>
              <a:rPr lang="en-US" sz="2000" dirty="0" smtClean="0"/>
              <a:t>;  </a:t>
            </a:r>
          </a:p>
          <a:p>
            <a:pPr>
              <a:spcBef>
                <a:spcPts val="0"/>
              </a:spcBef>
              <a:buNone/>
            </a:pPr>
            <a:r>
              <a:rPr lang="en-US" sz="2000" dirty="0" smtClean="0"/>
              <a:t>}  </a:t>
            </a:r>
          </a:p>
          <a:p>
            <a:pPr>
              <a:spcBef>
                <a:spcPts val="0"/>
              </a:spcBef>
              <a:buNone/>
            </a:pPr>
            <a:endParaRPr lang="en-US" sz="2000"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Selecting Multiple Expression</a:t>
            </a:r>
            <a:endParaRPr lang="en-US" dirty="0"/>
          </a:p>
        </p:txBody>
      </p:sp>
      <p:sp>
        <p:nvSpPr>
          <p:cNvPr id="3" name="Content Placeholder 2"/>
          <p:cNvSpPr>
            <a:spLocks noGrp="1"/>
          </p:cNvSpPr>
          <p:nvPr>
            <p:ph idx="1"/>
          </p:nvPr>
        </p:nvSpPr>
        <p:spPr/>
        <p:txBody>
          <a:bodyPr/>
          <a:lstStyle/>
          <a:p>
            <a:r>
              <a:rPr lang="en-US" dirty="0" smtClean="0"/>
              <a:t>Here, we will fetch multiple columns from database with the help of a simple example.</a:t>
            </a:r>
          </a:p>
          <a:p>
            <a:r>
              <a:rPr lang="en-US" b="1" dirty="0" smtClean="0"/>
              <a:t>MultiFetch.java</a:t>
            </a:r>
            <a:endParaRPr lang="en-US" dirty="0" smtClean="0"/>
          </a:p>
          <a:p>
            <a:pPr>
              <a:spcBef>
                <a:spcPts val="0"/>
              </a:spcBef>
              <a:buNone/>
            </a:pPr>
            <a:r>
              <a:rPr lang="en-US" sz="2000" b="1" dirty="0" smtClean="0"/>
              <a:t>package</a:t>
            </a:r>
            <a:r>
              <a:rPr lang="en-US" sz="2000" dirty="0" smtClean="0"/>
              <a:t> </a:t>
            </a:r>
            <a:r>
              <a:rPr lang="en-US" sz="2000" dirty="0" err="1" smtClean="0"/>
              <a:t>com.javatpoint.jpa.jpql</a:t>
            </a:r>
            <a:r>
              <a:rPr lang="en-US" sz="2000" dirty="0" smtClean="0"/>
              <a:t>;  </a:t>
            </a:r>
          </a:p>
          <a:p>
            <a:pPr>
              <a:spcBef>
                <a:spcPts val="0"/>
              </a:spcBef>
              <a:buNone/>
            </a:pPr>
            <a:r>
              <a:rPr lang="en-US" sz="2000" b="1" dirty="0" smtClean="0"/>
              <a:t>import</a:t>
            </a:r>
            <a:r>
              <a:rPr lang="en-US" sz="2000" dirty="0" smtClean="0"/>
              <a:t> </a:t>
            </a:r>
            <a:r>
              <a:rPr lang="en-US" sz="2000" dirty="0" err="1" smtClean="0"/>
              <a:t>com.javatpoint.jpa.StudentEntity</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javax.persistence.criteria</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MultiFetch</a:t>
            </a: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 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 = </a:t>
            </a:r>
            <a:r>
              <a:rPr lang="en-US" sz="2000" dirty="0" err="1" smtClean="0"/>
              <a:t>Persistence.createEntityManagerFactory</a:t>
            </a:r>
            <a:r>
              <a:rPr lang="en-US" sz="2000" dirty="0" smtClean="0"/>
              <a:t>( "</a:t>
            </a:r>
            <a:r>
              <a:rPr lang="en-US" sz="2000" dirty="0" err="1" smtClean="0"/>
              <a:t>Student_details</a:t>
            </a:r>
            <a:r>
              <a:rPr lang="en-US" sz="2000" dirty="0" smtClean="0"/>
              <a:t>" );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 = </a:t>
            </a:r>
            <a:r>
              <a:rPr lang="en-US" sz="2000" dirty="0" err="1" smtClean="0"/>
              <a:t>emf.createEntityManager</a:t>
            </a:r>
            <a:r>
              <a:rPr lang="en-US" sz="2000" dirty="0" smtClean="0"/>
              <a:t>();  </a:t>
            </a:r>
          </a:p>
          <a:p>
            <a:pPr>
              <a:spcBef>
                <a:spcPts val="0"/>
              </a:spcBef>
              <a:buNone/>
            </a:pPr>
            <a:r>
              <a:rPr lang="en-US" sz="2000" dirty="0" smtClean="0"/>
              <a:t>          </a:t>
            </a:r>
            <a:r>
              <a:rPr lang="en-US" sz="2000" dirty="0" err="1" smtClean="0"/>
              <a:t>em.getTransaction</a:t>
            </a:r>
            <a:r>
              <a:rPr lang="en-US" sz="2000" dirty="0" smtClean="0"/>
              <a:t>().begin( );  </a:t>
            </a:r>
          </a:p>
          <a:p>
            <a:pPr>
              <a:spcBef>
                <a:spcPts val="0"/>
              </a:spcBef>
              <a:buNone/>
            </a:pPr>
            <a:r>
              <a:rPr lang="en-US" sz="2000" dirty="0" smtClean="0"/>
              <a:t>          </a:t>
            </a:r>
            <a:r>
              <a:rPr lang="en-US" sz="2000" dirty="0" err="1" smtClean="0"/>
              <a:t>CriteriaBuilder</a:t>
            </a:r>
            <a:r>
              <a:rPr lang="en-US" sz="2000" dirty="0" smtClean="0"/>
              <a:t> </a:t>
            </a:r>
            <a:r>
              <a:rPr lang="en-US" sz="2000" dirty="0" err="1" smtClean="0"/>
              <a:t>cb</a:t>
            </a:r>
            <a:r>
              <a:rPr lang="en-US" sz="2000" dirty="0" smtClean="0"/>
              <a:t>=</a:t>
            </a:r>
            <a:r>
              <a:rPr lang="en-US" sz="2000" dirty="0" err="1" smtClean="0"/>
              <a:t>em.getCriteriaBuilder</a:t>
            </a:r>
            <a:r>
              <a:rPr lang="en-US" sz="2000" dirty="0" smtClean="0"/>
              <a:t>();  </a:t>
            </a:r>
          </a:p>
          <a:p>
            <a:pPr>
              <a:spcBef>
                <a:spcPts val="0"/>
              </a:spcBef>
              <a:buNone/>
            </a:pPr>
            <a:r>
              <a:rPr lang="en-US" sz="2000" dirty="0" smtClean="0"/>
              <a:t>          </a:t>
            </a:r>
            <a:r>
              <a:rPr lang="en-US" sz="2000" dirty="0" err="1" smtClean="0"/>
              <a:t>CriteriaQuery</a:t>
            </a:r>
            <a:r>
              <a:rPr lang="en-US" sz="2000" dirty="0" smtClean="0"/>
              <a:t>&lt;</a:t>
            </a:r>
            <a:r>
              <a:rPr lang="en-US" sz="2000" dirty="0" err="1" smtClean="0"/>
              <a:t>StudentEntity</a:t>
            </a:r>
            <a:r>
              <a:rPr lang="en-US" sz="2000" dirty="0" smtClean="0"/>
              <a:t>&gt; </a:t>
            </a:r>
            <a:r>
              <a:rPr lang="en-US" sz="2000" dirty="0" err="1" smtClean="0"/>
              <a:t>cq</a:t>
            </a:r>
            <a:r>
              <a:rPr lang="en-US" sz="2000" dirty="0" smtClean="0"/>
              <a:t>=</a:t>
            </a:r>
            <a:r>
              <a:rPr lang="en-US" sz="2000" dirty="0" err="1" smtClean="0"/>
              <a:t>cb.createQuery</a:t>
            </a:r>
            <a:r>
              <a:rPr lang="en-US" sz="2000" dirty="0" smtClean="0"/>
              <a:t>(</a:t>
            </a:r>
            <a:r>
              <a:rPr lang="en-US" sz="2000" dirty="0" err="1" smtClean="0"/>
              <a:t>StudentEntity.</a:t>
            </a:r>
            <a:r>
              <a:rPr lang="en-US" sz="2000" b="1" dirty="0" err="1" smtClean="0"/>
              <a:t>class</a:t>
            </a:r>
            <a:r>
              <a:rPr lang="en-US" sz="2000" dirty="0" smtClean="0"/>
              <a:t>);  </a:t>
            </a:r>
          </a:p>
          <a:p>
            <a:pPr>
              <a:spcBef>
                <a:spcPts val="0"/>
              </a:spcBef>
              <a:buNone/>
            </a:pPr>
            <a:r>
              <a:rPr lang="en-US" sz="2000" dirty="0" smtClean="0"/>
              <a:t>            </a:t>
            </a:r>
          </a:p>
          <a:p>
            <a:pPr>
              <a:spcBef>
                <a:spcPts val="0"/>
              </a:spcBef>
              <a:buNone/>
            </a:pPr>
            <a:r>
              <a:rPr lang="en-US" sz="2000" dirty="0" smtClean="0"/>
              <a:t>         Root&lt;</a:t>
            </a:r>
            <a:r>
              <a:rPr lang="en-US" sz="2000" dirty="0" err="1" smtClean="0"/>
              <a:t>StudentEntity</a:t>
            </a:r>
            <a:r>
              <a:rPr lang="en-US" sz="2000" dirty="0" smtClean="0"/>
              <a:t>&gt; stud=</a:t>
            </a:r>
            <a:r>
              <a:rPr lang="en-US" sz="2000" dirty="0" err="1" smtClean="0"/>
              <a:t>cq.from</a:t>
            </a:r>
            <a:r>
              <a:rPr lang="en-US" sz="2000" dirty="0" smtClean="0"/>
              <a:t>(</a:t>
            </a:r>
            <a:r>
              <a:rPr lang="en-US" sz="2000" dirty="0" err="1" smtClean="0"/>
              <a:t>StudentEntity.</a:t>
            </a:r>
            <a:r>
              <a:rPr lang="en-US" sz="2000" b="1" dirty="0" err="1" smtClean="0"/>
              <a:t>class</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cq.multiselect</a:t>
            </a:r>
            <a:r>
              <a:rPr lang="en-US" sz="2000" dirty="0" smtClean="0"/>
              <a:t>(</a:t>
            </a:r>
            <a:r>
              <a:rPr lang="en-US" sz="2000" dirty="0" err="1" smtClean="0"/>
              <a:t>stud.get</a:t>
            </a:r>
            <a:r>
              <a:rPr lang="en-US" sz="2000" dirty="0" smtClean="0"/>
              <a:t>("</a:t>
            </a:r>
            <a:r>
              <a:rPr lang="en-US" sz="2000" dirty="0" err="1" smtClean="0"/>
              <a:t>s_id</a:t>
            </a:r>
            <a:r>
              <a:rPr lang="en-US" sz="2000" dirty="0" smtClean="0"/>
              <a:t>"),</a:t>
            </a:r>
            <a:r>
              <a:rPr lang="en-US" sz="2000" dirty="0" err="1" smtClean="0"/>
              <a:t>stud.get</a:t>
            </a:r>
            <a:r>
              <a:rPr lang="en-US" sz="2000" dirty="0" smtClean="0"/>
              <a:t>("</a:t>
            </a:r>
            <a:r>
              <a:rPr lang="en-US" sz="2000" dirty="0" err="1" smtClean="0"/>
              <a:t>s_name</a:t>
            </a:r>
            <a:r>
              <a:rPr lang="en-US" sz="2000" dirty="0" smtClean="0"/>
              <a:t>"),</a:t>
            </a:r>
            <a:r>
              <a:rPr lang="en-US" sz="2000" dirty="0" err="1" smtClean="0"/>
              <a:t>stud.get</a:t>
            </a:r>
            <a:r>
              <a:rPr lang="en-US" sz="2000" dirty="0" smtClean="0"/>
              <a:t>("</a:t>
            </a:r>
            <a:r>
              <a:rPr lang="en-US" sz="2000" dirty="0" err="1" smtClean="0"/>
              <a:t>s_age</a:t>
            </a:r>
            <a:r>
              <a:rPr lang="en-US" sz="2000" dirty="0" smtClean="0"/>
              <a:t>") );  </a:t>
            </a:r>
          </a:p>
          <a:p>
            <a:pPr>
              <a:spcBef>
                <a:spcPts val="0"/>
              </a:spcBef>
              <a:buNone/>
            </a:pPr>
            <a:r>
              <a:rPr lang="en-US" sz="2000" dirty="0" smtClean="0"/>
              <a:t>          </a:t>
            </a:r>
            <a:r>
              <a:rPr lang="en-US" sz="2000" dirty="0" err="1" smtClean="0"/>
              <a:t>CriteriaQuery</a:t>
            </a:r>
            <a:r>
              <a:rPr lang="en-US" sz="2000" dirty="0" smtClean="0"/>
              <a:t>&lt;</a:t>
            </a:r>
            <a:r>
              <a:rPr lang="en-US" sz="2000" dirty="0" err="1" smtClean="0"/>
              <a:t>StudentEntity</a:t>
            </a:r>
            <a:r>
              <a:rPr lang="en-US" sz="2000" dirty="0" smtClean="0"/>
              <a:t>&gt; select = </a:t>
            </a:r>
            <a:r>
              <a:rPr lang="en-US" sz="2000" dirty="0" err="1" smtClean="0"/>
              <a:t>cq.select</a:t>
            </a:r>
            <a:r>
              <a:rPr lang="en-US" sz="2000" dirty="0" smtClean="0"/>
              <a:t>(stud);  </a:t>
            </a:r>
          </a:p>
          <a:p>
            <a:pPr>
              <a:spcBef>
                <a:spcPts val="0"/>
              </a:spcBef>
              <a:buNone/>
            </a:pPr>
            <a:r>
              <a:rPr lang="en-US" sz="2000" dirty="0" smtClean="0"/>
              <a:t>          </a:t>
            </a:r>
            <a:r>
              <a:rPr lang="en-US" sz="2000" dirty="0" err="1" smtClean="0"/>
              <a:t>TypedQuery</a:t>
            </a:r>
            <a:r>
              <a:rPr lang="en-US" sz="2000" dirty="0" smtClean="0"/>
              <a:t>&lt;</a:t>
            </a:r>
            <a:r>
              <a:rPr lang="en-US" sz="2000" dirty="0" err="1" smtClean="0"/>
              <a:t>StudentEntity</a:t>
            </a:r>
            <a:r>
              <a:rPr lang="en-US" sz="2000" dirty="0" smtClean="0"/>
              <a:t>&gt; q = </a:t>
            </a:r>
            <a:r>
              <a:rPr lang="en-US" sz="2000" dirty="0" err="1" smtClean="0"/>
              <a:t>em.createQuery</a:t>
            </a:r>
            <a:r>
              <a:rPr lang="en-US" sz="2000" dirty="0" smtClean="0"/>
              <a:t>(select);  </a:t>
            </a:r>
          </a:p>
          <a:p>
            <a:pPr>
              <a:spcBef>
                <a:spcPts val="0"/>
              </a:spcBef>
              <a:buNone/>
            </a:pPr>
            <a:r>
              <a:rPr lang="en-US" sz="2000" dirty="0" smtClean="0"/>
              <a:t>          List&lt;</a:t>
            </a:r>
            <a:r>
              <a:rPr lang="en-US" sz="2000" dirty="0" err="1" smtClean="0"/>
              <a:t>StudentEntity</a:t>
            </a:r>
            <a:r>
              <a:rPr lang="en-US" sz="2000" dirty="0" smtClean="0"/>
              <a:t>&gt; list = </a:t>
            </a:r>
            <a:r>
              <a:rPr lang="en-US" sz="2000" dirty="0" err="1" smtClean="0"/>
              <a:t>q.getResultList</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System.out.print</a:t>
            </a:r>
            <a:r>
              <a:rPr lang="en-US" sz="2000" dirty="0" smtClean="0"/>
              <a:t>("</a:t>
            </a:r>
            <a:r>
              <a:rPr lang="en-US" sz="2000" dirty="0" err="1" smtClean="0"/>
              <a:t>s_id</a:t>
            </a:r>
            <a:r>
              <a:rPr lang="en-US" sz="2000" dirty="0" smtClean="0"/>
              <a:t>");  </a:t>
            </a:r>
          </a:p>
          <a:p>
            <a:pPr>
              <a:spcBef>
                <a:spcPts val="0"/>
              </a:spcBef>
              <a:buNone/>
            </a:pPr>
            <a:r>
              <a:rPr lang="en-US" sz="2000" dirty="0" smtClean="0"/>
              <a:t>             </a:t>
            </a:r>
            <a:r>
              <a:rPr lang="en-US" sz="2000" dirty="0" err="1" smtClean="0"/>
              <a:t>System.out.print</a:t>
            </a:r>
            <a:r>
              <a:rPr lang="en-US" sz="2000" dirty="0" smtClean="0"/>
              <a:t>("\t </a:t>
            </a:r>
            <a:r>
              <a:rPr lang="en-US" sz="2000" dirty="0" err="1" smtClean="0"/>
              <a:t>s_name</a:t>
            </a:r>
            <a:r>
              <a:rPr lang="en-US" sz="2000" dirty="0" smtClean="0"/>
              <a:t>");  </a:t>
            </a:r>
          </a:p>
          <a:p>
            <a:pPr>
              <a:spcBef>
                <a:spcPts val="0"/>
              </a:spcBef>
              <a:buNone/>
            </a:pPr>
            <a:r>
              <a:rPr lang="en-US" sz="2000" dirty="0" smtClean="0"/>
              <a:t>             </a:t>
            </a:r>
            <a:r>
              <a:rPr lang="en-US" sz="2000" dirty="0" err="1" smtClean="0"/>
              <a:t>System.out.println</a:t>
            </a:r>
            <a:r>
              <a:rPr lang="en-US" sz="2000" dirty="0" smtClean="0"/>
              <a:t>("\t </a:t>
            </a:r>
            <a:r>
              <a:rPr lang="en-US" sz="2000" dirty="0" err="1" smtClean="0"/>
              <a:t>s_age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for</a:t>
            </a:r>
            <a:r>
              <a:rPr lang="en-US" sz="2000" dirty="0" smtClean="0"/>
              <a:t>(</a:t>
            </a:r>
            <a:r>
              <a:rPr lang="en-US" sz="2000" dirty="0" err="1" smtClean="0"/>
              <a:t>StudentEntity</a:t>
            </a:r>
            <a:r>
              <a:rPr lang="en-US" sz="2000" dirty="0" smtClean="0"/>
              <a:t> s:list)  </a:t>
            </a:r>
          </a:p>
          <a:p>
            <a:pPr>
              <a:spcBef>
                <a:spcPts val="0"/>
              </a:spcBef>
              <a:buNone/>
            </a:pPr>
            <a:r>
              <a:rPr lang="en-US" sz="2000" dirty="0" smtClean="0"/>
              <a:t>          {  </a:t>
            </a:r>
          </a:p>
          <a:p>
            <a:pPr>
              <a:spcBef>
                <a:spcPts val="0"/>
              </a:spcBef>
              <a:buNone/>
            </a:pPr>
            <a:r>
              <a:rPr lang="en-US" sz="2000" dirty="0" smtClean="0"/>
              <a:t>          </a:t>
            </a:r>
            <a:r>
              <a:rPr lang="en-US" sz="2000" dirty="0" err="1" smtClean="0"/>
              <a:t>System.out.print</a:t>
            </a:r>
            <a:r>
              <a:rPr lang="en-US" sz="2000" dirty="0" smtClean="0"/>
              <a:t>(</a:t>
            </a:r>
            <a:r>
              <a:rPr lang="en-US" sz="2000" dirty="0" err="1" smtClean="0"/>
              <a:t>s.getS_id</a:t>
            </a:r>
            <a:r>
              <a:rPr lang="en-US" sz="2000" dirty="0" smtClean="0"/>
              <a:t>());  </a:t>
            </a:r>
          </a:p>
          <a:p>
            <a:pPr>
              <a:spcBef>
                <a:spcPts val="0"/>
              </a:spcBef>
              <a:buNone/>
            </a:pPr>
            <a:r>
              <a:rPr lang="en-US" sz="2000" dirty="0" smtClean="0"/>
              <a:t>          </a:t>
            </a:r>
            <a:r>
              <a:rPr lang="en-US" sz="2000" dirty="0" err="1" smtClean="0"/>
              <a:t>System.out.print</a:t>
            </a:r>
            <a:r>
              <a:rPr lang="en-US" sz="2000" dirty="0" smtClean="0"/>
              <a:t>("\t"+</a:t>
            </a:r>
            <a:r>
              <a:rPr lang="en-US" sz="2000" dirty="0" err="1" smtClean="0"/>
              <a:t>s.getS_name</a:t>
            </a:r>
            <a:r>
              <a:rPr lang="en-US" sz="2000" dirty="0" smtClean="0"/>
              <a:t>());  </a:t>
            </a:r>
          </a:p>
          <a:p>
            <a:pPr>
              <a:spcBef>
                <a:spcPts val="0"/>
              </a:spcBef>
              <a:buNone/>
            </a:pPr>
            <a:r>
              <a:rPr lang="en-US" sz="2000" dirty="0" smtClean="0"/>
              <a:t>          </a:t>
            </a:r>
            <a:r>
              <a:rPr lang="en-US" sz="2000" dirty="0" err="1" smtClean="0"/>
              <a:t>System.out.println</a:t>
            </a:r>
            <a:r>
              <a:rPr lang="en-US" sz="2000" dirty="0" smtClean="0"/>
              <a:t>("\t"+</a:t>
            </a:r>
            <a:r>
              <a:rPr lang="en-US" sz="2000" dirty="0" err="1" smtClean="0"/>
              <a:t>s.getS_age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err="1" smtClean="0"/>
              <a:t>em.getTransaction</a:t>
            </a:r>
            <a:r>
              <a:rPr lang="en-US" sz="2000" dirty="0" smtClean="0"/>
              <a:t>().commit();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220</a:t>
            </a:fld>
            <a:endParaRPr lang="en-US" altLang="en-US"/>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221</a:t>
            </a:fld>
            <a:endParaRPr lang="en-US" altLang="en-US"/>
          </a:p>
        </p:txBody>
      </p:sp>
      <p:pic>
        <p:nvPicPr>
          <p:cNvPr id="5" name="Content Placeholder 4" descr="JPA Criteria SELECT Clause"/>
          <p:cNvPicPr>
            <a:picLocks noGrp="1"/>
          </p:cNvPicPr>
          <p:nvPr>
            <p:ph idx="1"/>
          </p:nvPr>
        </p:nvPicPr>
        <p:blipFill>
          <a:blip r:embed="rId2"/>
          <a:srcRect/>
          <a:stretch>
            <a:fillRect/>
          </a:stretch>
        </p:blipFill>
        <p:spPr bwMode="auto">
          <a:xfrm>
            <a:off x="2095472" y="2143116"/>
            <a:ext cx="1810003" cy="1086002"/>
          </a:xfrm>
          <a:prstGeom prst="rect">
            <a:avLst/>
          </a:prstGeom>
          <a:noFill/>
          <a:ln w="9525">
            <a:noFill/>
            <a:miter lim="800000"/>
            <a:headEnd/>
            <a:tailEnd/>
          </a:ln>
        </p:spPr>
      </p:pic>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JPA ORDER BY Clause</a:t>
            </a:r>
            <a:br>
              <a:rPr lang="en-GB" dirty="0" smtClean="0"/>
            </a:br>
            <a:endParaRPr lang="en-US" dirty="0"/>
          </a:p>
        </p:txBody>
      </p:sp>
      <p:sp>
        <p:nvSpPr>
          <p:cNvPr id="3" name="Content Placeholder 2"/>
          <p:cNvSpPr>
            <a:spLocks noGrp="1"/>
          </p:cNvSpPr>
          <p:nvPr>
            <p:ph idx="1"/>
          </p:nvPr>
        </p:nvSpPr>
        <p:spPr/>
        <p:txBody>
          <a:bodyPr/>
          <a:lstStyle/>
          <a:p>
            <a:r>
              <a:rPr lang="en-GB" dirty="0" smtClean="0"/>
              <a:t>The </a:t>
            </a:r>
            <a:r>
              <a:rPr lang="en-GB" dirty="0" smtClean="0"/>
              <a:t>ORDER BY clause is used to sort the data and arrange them either in ascending or descending order. The </a:t>
            </a:r>
            <a:r>
              <a:rPr lang="en-GB" dirty="0" err="1" smtClean="0"/>
              <a:t>CriteriaQuery</a:t>
            </a:r>
            <a:r>
              <a:rPr lang="en-GB" dirty="0" smtClean="0"/>
              <a:t> interface provides </a:t>
            </a:r>
            <a:r>
              <a:rPr lang="en-GB" dirty="0" err="1" smtClean="0"/>
              <a:t>orderBy</a:t>
            </a:r>
            <a:r>
              <a:rPr lang="en-GB" dirty="0" smtClean="0"/>
              <a:t>() method to define the type of ordering.</a:t>
            </a:r>
          </a:p>
          <a:p>
            <a:r>
              <a:rPr lang="en-GB" dirty="0" smtClean="0"/>
              <a:t>ORDER BY Example</a:t>
            </a:r>
          </a:p>
          <a:p>
            <a:r>
              <a:rPr lang="en-GB" dirty="0" smtClean="0"/>
              <a:t>Here, we will perform several ORDER BY operations on student table. Let us assume the table contains the following records: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222</a:t>
            </a:fld>
            <a:endParaRPr lang="en-US" altLang="en-US"/>
          </a:p>
        </p:txBody>
      </p:sp>
      <p:pic>
        <p:nvPicPr>
          <p:cNvPr id="5" name="Picture 4" descr="JPA ORDER BY Clause"/>
          <p:cNvPicPr/>
          <p:nvPr/>
        </p:nvPicPr>
        <p:blipFill>
          <a:blip r:embed="rId2"/>
          <a:srcRect/>
          <a:stretch>
            <a:fillRect/>
          </a:stretch>
        </p:blipFill>
        <p:spPr bwMode="auto">
          <a:xfrm>
            <a:off x="7096132" y="4643446"/>
            <a:ext cx="1758315" cy="1512570"/>
          </a:xfrm>
          <a:prstGeom prst="rect">
            <a:avLst/>
          </a:prstGeom>
          <a:noFill/>
          <a:ln w="9525">
            <a:noFill/>
            <a:miter lim="800000"/>
            <a:headEnd/>
            <a:tailEnd/>
          </a:ln>
        </p:spPr>
      </p:pic>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StudentEntity.java</a:t>
            </a:r>
            <a:endParaRPr lang="en-US" dirty="0"/>
          </a:p>
        </p:txBody>
      </p:sp>
      <p:sp>
        <p:nvSpPr>
          <p:cNvPr id="3" name="Content Placeholder 2"/>
          <p:cNvSpPr>
            <a:spLocks noGrp="1"/>
          </p:cNvSpPr>
          <p:nvPr>
            <p:ph idx="1"/>
          </p:nvPr>
        </p:nvSpPr>
        <p:spPr/>
        <p:txBody>
          <a:bodyPr/>
          <a:lstStyle/>
          <a:p>
            <a:r>
              <a:rPr lang="en-GB" dirty="0" smtClean="0"/>
              <a:t>Create an entity class. Here, we created StudentEntity.java under </a:t>
            </a:r>
            <a:r>
              <a:rPr lang="en-GB" dirty="0" err="1" smtClean="0"/>
              <a:t>com.javatpoint.jpa</a:t>
            </a:r>
            <a:r>
              <a:rPr lang="en-GB" dirty="0" smtClean="0"/>
              <a:t> package. This class contains three attributes </a:t>
            </a:r>
            <a:r>
              <a:rPr lang="en-GB" dirty="0" err="1" smtClean="0"/>
              <a:t>s_id</a:t>
            </a:r>
            <a:r>
              <a:rPr lang="en-GB" dirty="0" smtClean="0"/>
              <a:t>, </a:t>
            </a:r>
            <a:r>
              <a:rPr lang="en-GB" dirty="0" err="1" smtClean="0"/>
              <a:t>s_name</a:t>
            </a:r>
            <a:r>
              <a:rPr lang="en-GB" dirty="0" smtClean="0"/>
              <a:t>, </a:t>
            </a:r>
            <a:r>
              <a:rPr lang="en-GB" dirty="0" err="1" smtClean="0"/>
              <a:t>s_age</a:t>
            </a:r>
            <a:r>
              <a:rPr lang="en-GB" dirty="0" smtClean="0"/>
              <a:t> with all the required annotations.</a:t>
            </a:r>
          </a:p>
          <a:p>
            <a:pPr>
              <a:spcBef>
                <a:spcPts val="0"/>
              </a:spcBef>
              <a:buNone/>
            </a:pPr>
            <a:r>
              <a:rPr lang="en-US" sz="2000" b="1" dirty="0" smtClean="0"/>
              <a:t>package</a:t>
            </a:r>
            <a:r>
              <a:rPr lang="en-US" sz="2000" dirty="0" smtClean="0"/>
              <a:t> </a:t>
            </a:r>
            <a:r>
              <a:rPr lang="en-US" sz="2000" dirty="0" err="1" smtClean="0"/>
              <a:t>com.javatpoint.jpa</a:t>
            </a:r>
            <a:r>
              <a:rPr lang="en-US" sz="2000" dirty="0" smtClean="0"/>
              <a:t>;  </a:t>
            </a:r>
          </a:p>
          <a:p>
            <a:pPr>
              <a:spcBef>
                <a:spcPts val="0"/>
              </a:spcBef>
              <a:buNone/>
            </a:pPr>
            <a:r>
              <a:rPr lang="en-US" sz="2000" dirty="0" smtClean="0"/>
              <a:t>    </a:t>
            </a: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dirty="0" smtClean="0"/>
              <a:t>  </a:t>
            </a:r>
          </a:p>
          <a:p>
            <a:pPr>
              <a:spcBef>
                <a:spcPts val="0"/>
              </a:spcBef>
              <a:buNone/>
            </a:pPr>
            <a:r>
              <a:rPr lang="en-US" sz="2000" dirty="0" smtClean="0"/>
              <a:t>    @Entity  </a:t>
            </a:r>
          </a:p>
          <a:p>
            <a:pPr>
              <a:spcBef>
                <a:spcPts val="0"/>
              </a:spcBef>
              <a:buNone/>
            </a:pPr>
            <a:r>
              <a:rPr lang="en-US" sz="2000" dirty="0" smtClean="0"/>
              <a:t>    @Table(name="student")  </a:t>
            </a:r>
          </a:p>
          <a:p>
            <a:pPr>
              <a:spcBef>
                <a:spcPts val="0"/>
              </a:spcBef>
              <a:buNone/>
            </a:pPr>
            <a:r>
              <a:rPr lang="en-US" sz="2000" dirty="0" smtClean="0"/>
              <a:t>    </a:t>
            </a:r>
            <a:r>
              <a:rPr lang="en-US" sz="2000" b="1" dirty="0" smtClean="0"/>
              <a:t>public</a:t>
            </a:r>
            <a:r>
              <a:rPr lang="en-US" sz="2000" dirty="0" smtClean="0"/>
              <a:t> </a:t>
            </a:r>
            <a:r>
              <a:rPr lang="en-US" sz="2000" b="1" dirty="0" smtClean="0"/>
              <a:t>class</a:t>
            </a:r>
            <a:r>
              <a:rPr lang="en-US" sz="2000" dirty="0" smtClean="0"/>
              <a:t> </a:t>
            </a:r>
            <a:r>
              <a:rPr lang="en-US" sz="2000" dirty="0" err="1" smtClean="0"/>
              <a:t>StudentEntity</a:t>
            </a:r>
            <a:r>
              <a:rPr lang="en-US" sz="2000" dirty="0" smtClean="0"/>
              <a:t> {  </a:t>
            </a:r>
          </a:p>
          <a:p>
            <a:pPr>
              <a:spcBef>
                <a:spcPts val="0"/>
              </a:spcBef>
              <a:buNone/>
            </a:pPr>
            <a:r>
              <a:rPr lang="en-US" sz="2000" dirty="0" smtClean="0"/>
              <a:t>  </a:t>
            </a:r>
          </a:p>
          <a:p>
            <a:pPr>
              <a:spcBef>
                <a:spcPts val="0"/>
              </a:spcBef>
              <a:buNone/>
            </a:pPr>
            <a:r>
              <a:rPr lang="en-US" sz="2000" dirty="0" smtClean="0"/>
              <a:t>        @Id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s_id</a:t>
            </a:r>
            <a:r>
              <a:rPr lang="en-US" sz="2000" dirty="0" smtClean="0"/>
              <a:t>;  </a:t>
            </a:r>
          </a:p>
          <a:p>
            <a:pPr>
              <a:spcBef>
                <a:spcPts val="0"/>
              </a:spcBef>
              <a:buNone/>
            </a:pPr>
            <a:r>
              <a:rPr lang="en-US" sz="2000" dirty="0" smtClean="0"/>
              <a:t>        </a:t>
            </a:r>
            <a:r>
              <a:rPr lang="en-US" sz="2000" b="1" dirty="0" smtClean="0"/>
              <a:t>private</a:t>
            </a:r>
            <a:r>
              <a:rPr lang="en-US" sz="2000" dirty="0" smtClean="0"/>
              <a:t> String </a:t>
            </a:r>
            <a:r>
              <a:rPr lang="en-US" sz="2000" dirty="0" err="1" smtClean="0"/>
              <a:t>s_name</a:t>
            </a: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err="1" smtClean="0"/>
              <a:t>int</a:t>
            </a:r>
            <a:r>
              <a:rPr lang="en-US" sz="2000" dirty="0" smtClean="0"/>
              <a:t> </a:t>
            </a:r>
            <a:r>
              <a:rPr lang="en-US" sz="2000" dirty="0" err="1" smtClean="0"/>
              <a:t>s_age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dirty="0" err="1" smtClean="0"/>
              <a:t>StudentEntity</a:t>
            </a:r>
            <a:r>
              <a:rPr lang="en-US" sz="2000" dirty="0" smtClean="0"/>
              <a:t>(</a:t>
            </a:r>
            <a:r>
              <a:rPr lang="en-US" sz="2000" b="1" dirty="0" err="1" smtClean="0"/>
              <a:t>int</a:t>
            </a:r>
            <a:r>
              <a:rPr lang="en-US" sz="2000" dirty="0" smtClean="0"/>
              <a:t> </a:t>
            </a:r>
            <a:r>
              <a:rPr lang="en-US" sz="2000" dirty="0" err="1" smtClean="0"/>
              <a:t>s_id</a:t>
            </a:r>
            <a:r>
              <a:rPr lang="en-US" sz="2000" dirty="0" smtClean="0"/>
              <a:t>, String </a:t>
            </a:r>
            <a:r>
              <a:rPr lang="en-US" sz="2000" dirty="0" err="1" smtClean="0"/>
              <a:t>s_name</a:t>
            </a:r>
            <a:r>
              <a:rPr lang="en-US" sz="2000" dirty="0" smtClean="0"/>
              <a:t>, </a:t>
            </a:r>
            <a:r>
              <a:rPr lang="en-US" sz="2000" b="1" dirty="0" err="1" smtClean="0"/>
              <a:t>int</a:t>
            </a:r>
            <a:r>
              <a:rPr lang="en-US" sz="2000" dirty="0" smtClean="0"/>
              <a:t> </a:t>
            </a:r>
            <a:r>
              <a:rPr lang="en-US" sz="2000" dirty="0" err="1" smtClean="0"/>
              <a:t>s_age</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a:t>
            </a:r>
            <a:r>
              <a:rPr lang="en-US" sz="2000" b="1" dirty="0" err="1" smtClean="0"/>
              <a:t>this</a:t>
            </a:r>
            <a:r>
              <a:rPr lang="en-US" sz="2000" dirty="0" err="1" smtClean="0"/>
              <a:t>.s_age</a:t>
            </a:r>
            <a:r>
              <a:rPr lang="en-US" sz="2000" dirty="0" smtClean="0"/>
              <a:t> =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dirty="0" err="1" smtClean="0"/>
              <a:t>StudentEntity</a:t>
            </a:r>
            <a:r>
              <a:rPr lang="en-US" sz="2000" dirty="0" smtClean="0"/>
              <a:t>()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getS_id</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setS_id</a:t>
            </a:r>
            <a:r>
              <a:rPr lang="en-US" sz="2000" dirty="0" smtClean="0"/>
              <a:t>(</a:t>
            </a:r>
            <a:r>
              <a:rPr lang="en-US" sz="2000" b="1" dirty="0" err="1" smtClean="0"/>
              <a:t>int</a:t>
            </a:r>
            <a:r>
              <a:rPr lang="en-US" sz="2000" dirty="0" smtClean="0"/>
              <a:t> </a:t>
            </a:r>
            <a:r>
              <a:rPr lang="en-US" sz="2000" dirty="0" err="1" smtClean="0"/>
              <a:t>s_id</a:t>
            </a:r>
            <a:r>
              <a:rPr lang="en-US" sz="2000" dirty="0" smtClean="0"/>
              <a:t>) {  </a:t>
            </a:r>
          </a:p>
          <a:p>
            <a:pPr>
              <a:spcBef>
                <a:spcPts val="0"/>
              </a:spcBef>
              <a:buNone/>
            </a:pPr>
            <a:r>
              <a:rPr lang="en-US" sz="2000" dirty="0" smtClean="0"/>
              <a:t>            </a:t>
            </a:r>
            <a:r>
              <a:rPr lang="en-US" sz="2000" b="1" dirty="0" err="1" smtClean="0"/>
              <a:t>this</a:t>
            </a:r>
            <a:r>
              <a:rPr lang="en-US" sz="2000" dirty="0" err="1" smtClean="0"/>
              <a:t>.s_id</a:t>
            </a:r>
            <a:r>
              <a:rPr lang="en-US" sz="2000" dirty="0" smtClean="0"/>
              <a:t> = </a:t>
            </a:r>
            <a:r>
              <a:rPr lang="en-US" sz="2000" dirty="0" err="1" smtClean="0"/>
              <a:t>s_id</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String </a:t>
            </a:r>
            <a:r>
              <a:rPr lang="en-US" sz="2000" dirty="0" err="1" smtClean="0"/>
              <a:t>getS_name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setS_name</a:t>
            </a:r>
            <a:r>
              <a:rPr lang="en-US" sz="2000" dirty="0" smtClean="0"/>
              <a:t>(String </a:t>
            </a:r>
            <a:r>
              <a:rPr lang="en-US" sz="2000" dirty="0" err="1" smtClean="0"/>
              <a:t>s_name</a:t>
            </a:r>
            <a:r>
              <a:rPr lang="en-US" sz="2000" dirty="0" smtClean="0"/>
              <a:t>) {  </a:t>
            </a:r>
          </a:p>
          <a:p>
            <a:pPr>
              <a:spcBef>
                <a:spcPts val="0"/>
              </a:spcBef>
              <a:buNone/>
            </a:pPr>
            <a:r>
              <a:rPr lang="en-US" sz="2000" dirty="0" smtClean="0"/>
              <a:t>            </a:t>
            </a:r>
            <a:r>
              <a:rPr lang="en-US" sz="2000" b="1" dirty="0" err="1" smtClean="0"/>
              <a:t>this</a:t>
            </a:r>
            <a:r>
              <a:rPr lang="en-US" sz="2000" dirty="0" err="1" smtClean="0"/>
              <a:t>.s_name</a:t>
            </a:r>
            <a:r>
              <a:rPr lang="en-US" sz="2000" dirty="0" smtClean="0"/>
              <a:t> = </a:t>
            </a:r>
            <a:r>
              <a:rPr lang="en-US" sz="2000" dirty="0" err="1" smtClean="0"/>
              <a:t>s_name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getS_age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setS_age</a:t>
            </a:r>
            <a:r>
              <a:rPr lang="en-US" sz="2000" dirty="0" smtClean="0"/>
              <a:t>(</a:t>
            </a:r>
            <a:r>
              <a:rPr lang="en-US" sz="2000" b="1" dirty="0" err="1" smtClean="0"/>
              <a:t>int</a:t>
            </a:r>
            <a:r>
              <a:rPr lang="en-US" sz="2000" dirty="0" smtClean="0"/>
              <a:t> </a:t>
            </a:r>
            <a:r>
              <a:rPr lang="en-US" sz="2000" dirty="0" err="1" smtClean="0"/>
              <a:t>s_age</a:t>
            </a:r>
            <a:r>
              <a:rPr lang="en-US" sz="2000" dirty="0" smtClean="0"/>
              <a:t>) {  </a:t>
            </a:r>
          </a:p>
          <a:p>
            <a:pPr>
              <a:spcBef>
                <a:spcPts val="0"/>
              </a:spcBef>
              <a:buNone/>
            </a:pPr>
            <a:r>
              <a:rPr lang="en-US" sz="2000" dirty="0" smtClean="0"/>
              <a:t>            </a:t>
            </a:r>
            <a:r>
              <a:rPr lang="en-US" sz="2000" b="1" dirty="0" err="1" smtClean="0"/>
              <a:t>this</a:t>
            </a:r>
            <a:r>
              <a:rPr lang="en-US" sz="2000" dirty="0" err="1" smtClean="0"/>
              <a:t>.s_age</a:t>
            </a:r>
            <a:r>
              <a:rPr lang="en-US" sz="2000" dirty="0" smtClean="0"/>
              <a:t> = </a:t>
            </a:r>
            <a:r>
              <a:rPr lang="en-US" sz="2000" dirty="0" err="1" smtClean="0"/>
              <a: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223</a:t>
            </a:fld>
            <a:endParaRPr lang="en-US" altLang="en-US"/>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Persistence.xml</a:t>
            </a:r>
            <a:endParaRPr lang="en-US" dirty="0"/>
          </a:p>
        </p:txBody>
      </p:sp>
      <p:sp>
        <p:nvSpPr>
          <p:cNvPr id="3" name="Content Placeholder 2"/>
          <p:cNvSpPr>
            <a:spLocks noGrp="1"/>
          </p:cNvSpPr>
          <p:nvPr>
            <p:ph idx="1"/>
          </p:nvPr>
        </p:nvSpPr>
        <p:spPr/>
        <p:txBody>
          <a:bodyPr/>
          <a:lstStyle/>
          <a:p>
            <a:r>
              <a:rPr lang="en-GB" dirty="0" smtClean="0"/>
              <a:t>Now, map the entity class and other databases </a:t>
            </a:r>
            <a:r>
              <a:rPr lang="en-GB" dirty="0" err="1" smtClean="0"/>
              <a:t>confiuguration</a:t>
            </a:r>
            <a:r>
              <a:rPr lang="en-GB" dirty="0" smtClean="0"/>
              <a:t> in Persistence.xml file.</a:t>
            </a:r>
          </a:p>
          <a:p>
            <a:pPr>
              <a:spcBef>
                <a:spcPts val="0"/>
              </a:spcBef>
              <a:buNone/>
            </a:pPr>
            <a:r>
              <a:rPr lang="en-US" dirty="0" smtClean="0"/>
              <a:t>&lt;persistence&gt;  </a:t>
            </a:r>
          </a:p>
          <a:p>
            <a:pPr>
              <a:spcBef>
                <a:spcPts val="0"/>
              </a:spcBef>
              <a:buNone/>
            </a:pPr>
            <a:r>
              <a:rPr lang="en-US" dirty="0" smtClean="0"/>
              <a:t>&lt;persistence-unit name="</a:t>
            </a:r>
            <a:r>
              <a:rPr lang="en-US" dirty="0" err="1" smtClean="0"/>
              <a:t>Student_details</a:t>
            </a:r>
            <a:r>
              <a:rPr lang="en-US" dirty="0" smtClean="0"/>
              <a:t>"&gt;  </a:t>
            </a:r>
          </a:p>
          <a:p>
            <a:pPr>
              <a:spcBef>
                <a:spcPts val="0"/>
              </a:spcBef>
              <a:buNone/>
            </a:pPr>
            <a:r>
              <a:rPr lang="en-US" dirty="0" smtClean="0"/>
              <a:t>     </a:t>
            </a:r>
          </a:p>
          <a:p>
            <a:pPr>
              <a:spcBef>
                <a:spcPts val="0"/>
              </a:spcBef>
              <a:buNone/>
            </a:pPr>
            <a:r>
              <a:rPr lang="en-US" dirty="0" smtClean="0"/>
              <a:t>      &lt;</a:t>
            </a:r>
            <a:r>
              <a:rPr lang="en-US" b="1" dirty="0" smtClean="0"/>
              <a:t>class</a:t>
            </a:r>
            <a:r>
              <a:rPr lang="en-US" dirty="0" smtClean="0"/>
              <a:t>&gt;</a:t>
            </a:r>
            <a:r>
              <a:rPr lang="en-US" dirty="0" err="1" smtClean="0"/>
              <a:t>com.javatpoint.jpa.StudentEntity</a:t>
            </a:r>
            <a:r>
              <a:rPr lang="en-US" dirty="0" smtClean="0"/>
              <a:t>&lt;/</a:t>
            </a:r>
            <a:r>
              <a:rPr lang="en-US" b="1" dirty="0" smtClean="0"/>
              <a:t>class</a:t>
            </a:r>
            <a:r>
              <a:rPr lang="en-US" dirty="0" smtClean="0"/>
              <a:t>&gt;  </a:t>
            </a:r>
          </a:p>
          <a:p>
            <a:pPr>
              <a:spcBef>
                <a:spcPts val="0"/>
              </a:spcBef>
              <a:buNone/>
            </a:pPr>
            <a:r>
              <a:rPr lang="en-US" dirty="0" smtClean="0"/>
              <a:t>  </a:t>
            </a:r>
          </a:p>
          <a:p>
            <a:pPr>
              <a:spcBef>
                <a:spcPts val="0"/>
              </a:spcBef>
              <a:buNone/>
            </a:pPr>
            <a:r>
              <a:rPr lang="en-US" dirty="0" smtClean="0"/>
              <a:t>      &lt;properties&gt;  </a:t>
            </a:r>
          </a:p>
          <a:p>
            <a:pPr>
              <a:spcBef>
                <a:spcPts val="0"/>
              </a:spcBef>
              <a:buNone/>
            </a:pPr>
            <a:r>
              <a:rPr lang="en-US" dirty="0" smtClean="0"/>
              <a:t>         &lt;property name="</a:t>
            </a:r>
            <a:r>
              <a:rPr lang="en-US" dirty="0" err="1" smtClean="0"/>
              <a:t>javax.persistence.jdbc.driver</a:t>
            </a:r>
            <a:r>
              <a:rPr lang="en-US" dirty="0" smtClean="0"/>
              <a:t>" value="</a:t>
            </a:r>
            <a:r>
              <a:rPr lang="en-US" dirty="0" err="1" smtClean="0"/>
              <a:t>com.mysql.jdbc.Driver</a:t>
            </a:r>
            <a:r>
              <a:rPr lang="en-US" dirty="0" smtClean="0"/>
              <a:t>"/&gt;  </a:t>
            </a:r>
          </a:p>
          <a:p>
            <a:pPr>
              <a:spcBef>
                <a:spcPts val="0"/>
              </a:spcBef>
              <a:buNone/>
            </a:pPr>
            <a:r>
              <a:rPr lang="en-US" dirty="0" smtClean="0"/>
              <a:t>         &lt;property name="</a:t>
            </a:r>
            <a:r>
              <a:rPr lang="en-US" dirty="0" err="1" smtClean="0"/>
              <a:t>javax.persistence.jdbc.url</a:t>
            </a:r>
            <a:r>
              <a:rPr lang="en-US" dirty="0" smtClean="0"/>
              <a:t>" value="</a:t>
            </a:r>
            <a:r>
              <a:rPr lang="en-US" dirty="0" err="1" smtClean="0"/>
              <a:t>jdbc:mysql</a:t>
            </a:r>
            <a:r>
              <a:rPr lang="en-US" dirty="0" smtClean="0"/>
              <a:t>://localhost:3306/</a:t>
            </a:r>
            <a:r>
              <a:rPr lang="en-US" dirty="0" err="1" smtClean="0"/>
              <a:t>studentdata</a:t>
            </a:r>
            <a:r>
              <a:rPr lang="en-US" dirty="0" smtClean="0"/>
              <a:t>"/&gt;  </a:t>
            </a:r>
          </a:p>
          <a:p>
            <a:pPr>
              <a:spcBef>
                <a:spcPts val="0"/>
              </a:spcBef>
              <a:buNone/>
            </a:pPr>
            <a:r>
              <a:rPr lang="en-US" dirty="0" smtClean="0"/>
              <a:t>         &lt;property name="</a:t>
            </a:r>
            <a:r>
              <a:rPr lang="en-US" dirty="0" err="1" smtClean="0"/>
              <a:t>javax.persistence.jdbc.user</a:t>
            </a:r>
            <a:r>
              <a:rPr lang="en-US" dirty="0" smtClean="0"/>
              <a:t>" value="root"/&gt;  </a:t>
            </a:r>
          </a:p>
          <a:p>
            <a:pPr>
              <a:spcBef>
                <a:spcPts val="0"/>
              </a:spcBef>
              <a:buNone/>
            </a:pPr>
            <a:r>
              <a:rPr lang="en-US" dirty="0" smtClean="0"/>
              <a:t>         &lt;property name="</a:t>
            </a:r>
            <a:r>
              <a:rPr lang="en-US" dirty="0" err="1" smtClean="0"/>
              <a:t>javax.persistence.jdbc.password</a:t>
            </a:r>
            <a:r>
              <a:rPr lang="en-US" dirty="0" smtClean="0"/>
              <a:t>" value=""/&gt;  </a:t>
            </a:r>
          </a:p>
          <a:p>
            <a:pPr>
              <a:spcBef>
                <a:spcPts val="0"/>
              </a:spcBef>
              <a:buNone/>
            </a:pPr>
            <a:r>
              <a:rPr lang="en-US" dirty="0" smtClean="0"/>
              <a:t>         &lt;property name="</a:t>
            </a:r>
            <a:r>
              <a:rPr lang="en-US" dirty="0" err="1" smtClean="0"/>
              <a:t>eclipselink.logging.level</a:t>
            </a:r>
            <a:r>
              <a:rPr lang="en-US" dirty="0" smtClean="0"/>
              <a:t>" value="SEVERE"/&gt;  </a:t>
            </a:r>
          </a:p>
          <a:p>
            <a:pPr>
              <a:spcBef>
                <a:spcPts val="0"/>
              </a:spcBef>
              <a:buNone/>
            </a:pPr>
            <a:r>
              <a:rPr lang="en-US" dirty="0" smtClean="0"/>
              <a:t>         &lt;property name="</a:t>
            </a:r>
            <a:r>
              <a:rPr lang="en-US" dirty="0" err="1" smtClean="0"/>
              <a:t>eclipselink.ddl</a:t>
            </a:r>
            <a:r>
              <a:rPr lang="en-US" dirty="0" smtClean="0"/>
              <a:t>-generation" value="create-or-extend-tables"/&gt;  </a:t>
            </a:r>
          </a:p>
          <a:p>
            <a:pPr>
              <a:spcBef>
                <a:spcPts val="0"/>
              </a:spcBef>
              <a:buNone/>
            </a:pPr>
            <a:r>
              <a:rPr lang="en-US" dirty="0" smtClean="0"/>
              <a:t>      &lt;/properties&gt;  </a:t>
            </a:r>
          </a:p>
          <a:p>
            <a:pPr>
              <a:spcBef>
                <a:spcPts val="0"/>
              </a:spcBef>
              <a:buNone/>
            </a:pPr>
            <a:r>
              <a:rPr lang="en-US" dirty="0" smtClean="0"/>
              <a:t>        </a:t>
            </a:r>
          </a:p>
          <a:p>
            <a:pPr>
              <a:spcBef>
                <a:spcPts val="0"/>
              </a:spcBef>
              <a:buNone/>
            </a:pPr>
            <a:r>
              <a:rPr lang="en-US" dirty="0" smtClean="0"/>
              <a:t>   &lt;/persistence-unit&gt;  </a:t>
            </a:r>
          </a:p>
          <a:p>
            <a:pPr>
              <a:spcBef>
                <a:spcPts val="0"/>
              </a:spcBef>
              <a:buNone/>
            </a:pPr>
            <a:r>
              <a:rPr lang="en-US" dirty="0" smtClean="0"/>
              <a:t>  </a:t>
            </a:r>
          </a:p>
          <a:p>
            <a:pPr>
              <a:spcBef>
                <a:spcPts val="0"/>
              </a:spcBef>
              <a:buNone/>
            </a:pPr>
            <a:r>
              <a:rPr lang="en-US" dirty="0" smtClean="0"/>
              <a:t>&lt;/persistence&gt;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224</a:t>
            </a:fld>
            <a:endParaRPr lang="en-US" altLang="en-US"/>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Sorting in ascending order</a:t>
            </a:r>
            <a:endParaRPr lang="en-US" dirty="0"/>
          </a:p>
        </p:txBody>
      </p:sp>
      <p:sp>
        <p:nvSpPr>
          <p:cNvPr id="3" name="Content Placeholder 2"/>
          <p:cNvSpPr>
            <a:spLocks noGrp="1"/>
          </p:cNvSpPr>
          <p:nvPr>
            <p:ph idx="1"/>
          </p:nvPr>
        </p:nvSpPr>
        <p:spPr/>
        <p:txBody>
          <a:bodyPr/>
          <a:lstStyle/>
          <a:p>
            <a:r>
              <a:rPr lang="en-US" b="1" dirty="0" smtClean="0"/>
              <a:t>Asc.java</a:t>
            </a:r>
            <a:endParaRPr lang="en-US" dirty="0" smtClean="0"/>
          </a:p>
          <a:p>
            <a:pPr>
              <a:spcBef>
                <a:spcPts val="0"/>
              </a:spcBef>
              <a:buNone/>
            </a:pPr>
            <a:r>
              <a:rPr lang="en-US" b="1" dirty="0" smtClean="0"/>
              <a:t>package</a:t>
            </a:r>
            <a:r>
              <a:rPr lang="en-US" dirty="0" smtClean="0"/>
              <a:t> </a:t>
            </a:r>
            <a:r>
              <a:rPr lang="en-US" dirty="0" err="1" smtClean="0"/>
              <a:t>com.javatpoint.jpa.jpql</a:t>
            </a:r>
            <a:r>
              <a:rPr lang="en-US" dirty="0" smtClean="0"/>
              <a:t>;  </a:t>
            </a:r>
          </a:p>
          <a:p>
            <a:pPr>
              <a:spcBef>
                <a:spcPts val="0"/>
              </a:spcBef>
              <a:buNone/>
            </a:pPr>
            <a:r>
              <a:rPr lang="en-US" b="1" dirty="0" smtClean="0"/>
              <a:t>import</a:t>
            </a:r>
            <a:r>
              <a:rPr lang="en-US" dirty="0" smtClean="0"/>
              <a:t> </a:t>
            </a:r>
            <a:r>
              <a:rPr lang="en-US" dirty="0" err="1" smtClean="0"/>
              <a:t>com.javatpoint.jpa.StudentEntity</a:t>
            </a:r>
            <a:r>
              <a:rPr lang="en-US" dirty="0" smtClean="0"/>
              <a:t>;  </a:t>
            </a:r>
          </a:p>
          <a:p>
            <a:pPr>
              <a:spcBef>
                <a:spcPts val="0"/>
              </a:spcBef>
              <a:buNone/>
            </a:pPr>
            <a:r>
              <a:rPr lang="en-US" b="1" dirty="0" smtClean="0"/>
              <a:t>import</a:t>
            </a:r>
            <a:r>
              <a:rPr lang="en-US" dirty="0" smtClean="0"/>
              <a:t> </a:t>
            </a:r>
            <a:r>
              <a:rPr lang="en-US" dirty="0" err="1" smtClean="0"/>
              <a:t>javax.persistence</a:t>
            </a:r>
            <a:r>
              <a:rPr lang="en-US" dirty="0" smtClean="0"/>
              <a:t>.*;  </a:t>
            </a:r>
          </a:p>
          <a:p>
            <a:pPr>
              <a:spcBef>
                <a:spcPts val="0"/>
              </a:spcBef>
              <a:buNone/>
            </a:pPr>
            <a:r>
              <a:rPr lang="en-US" b="1" dirty="0" smtClean="0"/>
              <a:t>import</a:t>
            </a:r>
            <a:r>
              <a:rPr lang="en-US" dirty="0" smtClean="0"/>
              <a:t> </a:t>
            </a:r>
            <a:r>
              <a:rPr lang="en-US" dirty="0" err="1" smtClean="0"/>
              <a:t>javax.persistence.criteria</a:t>
            </a:r>
            <a:r>
              <a:rPr lang="en-US" dirty="0" smtClean="0"/>
              <a:t>.*;  </a:t>
            </a:r>
          </a:p>
          <a:p>
            <a:pPr>
              <a:spcBef>
                <a:spcPts val="0"/>
              </a:spcBef>
              <a:buNone/>
            </a:pPr>
            <a:r>
              <a:rPr lang="en-US" dirty="0" smtClean="0"/>
              <a:t>  </a:t>
            </a:r>
          </a:p>
          <a:p>
            <a:pPr>
              <a:spcBef>
                <a:spcPts val="0"/>
              </a:spcBef>
              <a:buNone/>
            </a:pPr>
            <a:r>
              <a:rPr lang="en-US" b="1" dirty="0" smtClean="0"/>
              <a:t>import</a:t>
            </a:r>
            <a:r>
              <a:rPr lang="en-US" dirty="0" smtClean="0"/>
              <a:t> </a:t>
            </a:r>
            <a:r>
              <a:rPr lang="en-US" dirty="0" err="1" smtClean="0"/>
              <a:t>java.util</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Asc</a:t>
            </a:r>
            <a:r>
              <a:rPr lang="en-US" dirty="0" smtClean="0"/>
              <a:t> {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 String </a:t>
            </a:r>
            <a:r>
              <a:rPr lang="en-US" dirty="0" err="1" smtClean="0"/>
              <a:t>args</a:t>
            </a:r>
            <a:r>
              <a:rPr lang="en-US" dirty="0" smtClean="0"/>
              <a:t>[]) {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r>
              <a:rPr lang="en-US" dirty="0" err="1" smtClean="0"/>
              <a:t>EntityManagerFactory</a:t>
            </a:r>
            <a:r>
              <a:rPr lang="en-US" dirty="0" smtClean="0"/>
              <a:t> </a:t>
            </a:r>
            <a:r>
              <a:rPr lang="en-US" dirty="0" err="1" smtClean="0"/>
              <a:t>emf</a:t>
            </a:r>
            <a:r>
              <a:rPr lang="en-US" dirty="0" smtClean="0"/>
              <a:t> = </a:t>
            </a:r>
            <a:r>
              <a:rPr lang="en-US" dirty="0" err="1" smtClean="0"/>
              <a:t>Persistence.createEntityManagerFactory</a:t>
            </a:r>
            <a:r>
              <a:rPr lang="en-US" dirty="0" smtClean="0"/>
              <a:t>( "</a:t>
            </a:r>
            <a:r>
              <a:rPr lang="en-US" dirty="0" err="1" smtClean="0"/>
              <a:t>Student_details</a:t>
            </a:r>
            <a:r>
              <a:rPr lang="en-US" dirty="0" smtClean="0"/>
              <a:t>" );  </a:t>
            </a:r>
          </a:p>
          <a:p>
            <a:pPr>
              <a:spcBef>
                <a:spcPts val="0"/>
              </a:spcBef>
              <a:buNone/>
            </a:pPr>
            <a:r>
              <a:rPr lang="en-US" dirty="0" smtClean="0"/>
              <a:t>          </a:t>
            </a:r>
            <a:r>
              <a:rPr lang="en-US" dirty="0" err="1" smtClean="0"/>
              <a:t>EntityManager</a:t>
            </a:r>
            <a:r>
              <a:rPr lang="en-US" dirty="0" smtClean="0"/>
              <a:t> </a:t>
            </a:r>
            <a:r>
              <a:rPr lang="en-US" dirty="0" err="1" smtClean="0"/>
              <a:t>em</a:t>
            </a:r>
            <a:r>
              <a:rPr lang="en-US" dirty="0" smtClean="0"/>
              <a:t> = </a:t>
            </a:r>
            <a:r>
              <a:rPr lang="en-US" dirty="0" err="1" smtClean="0"/>
              <a:t>emf.createEntityManager</a:t>
            </a:r>
            <a:r>
              <a:rPr lang="en-US" dirty="0" smtClean="0"/>
              <a:t>();  </a:t>
            </a:r>
          </a:p>
          <a:p>
            <a:pPr>
              <a:spcBef>
                <a:spcPts val="0"/>
              </a:spcBef>
              <a:buNone/>
            </a:pPr>
            <a:r>
              <a:rPr lang="en-US" dirty="0" smtClean="0"/>
              <a:t>          </a:t>
            </a:r>
            <a:r>
              <a:rPr lang="en-US" dirty="0" err="1" smtClean="0"/>
              <a:t>em.getTransaction</a:t>
            </a:r>
            <a:r>
              <a:rPr lang="en-US" dirty="0" smtClean="0"/>
              <a:t>().begin( );  </a:t>
            </a:r>
          </a:p>
          <a:p>
            <a:pPr>
              <a:spcBef>
                <a:spcPts val="0"/>
              </a:spcBef>
              <a:buNone/>
            </a:pPr>
            <a:r>
              <a:rPr lang="en-US" dirty="0" smtClean="0"/>
              <a:t>          </a:t>
            </a:r>
            <a:r>
              <a:rPr lang="en-US" dirty="0" err="1" smtClean="0"/>
              <a:t>CriteriaBuilder</a:t>
            </a:r>
            <a:r>
              <a:rPr lang="en-US" dirty="0" smtClean="0"/>
              <a:t> </a:t>
            </a:r>
            <a:r>
              <a:rPr lang="en-US" dirty="0" err="1" smtClean="0"/>
              <a:t>cb</a:t>
            </a:r>
            <a:r>
              <a:rPr lang="en-US" dirty="0" smtClean="0"/>
              <a:t>=</a:t>
            </a:r>
            <a:r>
              <a:rPr lang="en-US" dirty="0" err="1" smtClean="0"/>
              <a:t>em.getCriteriaBuilder</a:t>
            </a:r>
            <a:r>
              <a:rPr lang="en-US" dirty="0" smtClean="0"/>
              <a:t>();  </a:t>
            </a:r>
          </a:p>
          <a:p>
            <a:pPr>
              <a:spcBef>
                <a:spcPts val="0"/>
              </a:spcBef>
              <a:buNone/>
            </a:pPr>
            <a:r>
              <a:rPr lang="en-US" dirty="0" smtClean="0"/>
              <a:t>          </a:t>
            </a:r>
            <a:r>
              <a:rPr lang="en-US" dirty="0" err="1" smtClean="0"/>
              <a:t>CriteriaQuery</a:t>
            </a:r>
            <a:r>
              <a:rPr lang="en-US" dirty="0" smtClean="0"/>
              <a:t>&lt;</a:t>
            </a:r>
            <a:r>
              <a:rPr lang="en-US" dirty="0" err="1" smtClean="0"/>
              <a:t>StudentEntity</a:t>
            </a:r>
            <a:r>
              <a:rPr lang="en-US" dirty="0" smtClean="0"/>
              <a:t>&gt; </a:t>
            </a:r>
            <a:r>
              <a:rPr lang="en-US" dirty="0" err="1" smtClean="0"/>
              <a:t>cq</a:t>
            </a:r>
            <a:r>
              <a:rPr lang="en-US" dirty="0" smtClean="0"/>
              <a:t>=</a:t>
            </a:r>
            <a:r>
              <a:rPr lang="en-US" dirty="0" err="1" smtClean="0"/>
              <a:t>cb.createQuery</a:t>
            </a:r>
            <a:r>
              <a:rPr lang="en-US" dirty="0" smtClean="0"/>
              <a:t>(</a:t>
            </a:r>
            <a:r>
              <a:rPr lang="en-US" dirty="0" err="1" smtClean="0"/>
              <a:t>StudentEntity.</a:t>
            </a:r>
            <a:r>
              <a:rPr lang="en-US" b="1" dirty="0" err="1" smtClean="0"/>
              <a:t>class</a:t>
            </a:r>
            <a:r>
              <a:rPr lang="en-US" dirty="0" smtClean="0"/>
              <a:t>);  </a:t>
            </a:r>
          </a:p>
          <a:p>
            <a:pPr>
              <a:spcBef>
                <a:spcPts val="0"/>
              </a:spcBef>
              <a:buNone/>
            </a:pPr>
            <a:r>
              <a:rPr lang="en-US" dirty="0" smtClean="0"/>
              <a:t>            </a:t>
            </a:r>
          </a:p>
          <a:p>
            <a:pPr>
              <a:spcBef>
                <a:spcPts val="0"/>
              </a:spcBef>
              <a:buNone/>
            </a:pPr>
            <a:r>
              <a:rPr lang="en-US" dirty="0" smtClean="0"/>
              <a:t>         Root&lt;</a:t>
            </a:r>
            <a:r>
              <a:rPr lang="en-US" dirty="0" err="1" smtClean="0"/>
              <a:t>StudentEntity</a:t>
            </a:r>
            <a:r>
              <a:rPr lang="en-US" dirty="0" smtClean="0"/>
              <a:t>&gt; stud=</a:t>
            </a:r>
            <a:r>
              <a:rPr lang="en-US" dirty="0" err="1" smtClean="0"/>
              <a:t>cq.from</a:t>
            </a:r>
            <a:r>
              <a:rPr lang="en-US" dirty="0" smtClean="0"/>
              <a:t>(</a:t>
            </a:r>
            <a:r>
              <a:rPr lang="en-US" dirty="0" err="1" smtClean="0"/>
              <a:t>StudentEntity.</a:t>
            </a:r>
            <a:r>
              <a:rPr lang="en-US" b="1" dirty="0" err="1" smtClean="0"/>
              <a:t>class</a:t>
            </a: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r>
              <a:rPr lang="en-US" dirty="0" err="1" smtClean="0"/>
              <a:t>cq.orderBy</a:t>
            </a:r>
            <a:r>
              <a:rPr lang="en-US" dirty="0" smtClean="0"/>
              <a:t>(cb.asc(</a:t>
            </a:r>
            <a:r>
              <a:rPr lang="en-US" dirty="0" err="1" smtClean="0"/>
              <a:t>stud.get</a:t>
            </a:r>
            <a:r>
              <a:rPr lang="en-US" dirty="0" smtClean="0"/>
              <a:t>("</a:t>
            </a:r>
            <a:r>
              <a:rPr lang="en-US" dirty="0" err="1" smtClean="0"/>
              <a:t>s_age</a:t>
            </a:r>
            <a:r>
              <a:rPr lang="en-US" dirty="0" smtClean="0"/>
              <a:t>")));  </a:t>
            </a:r>
          </a:p>
          <a:p>
            <a:pPr>
              <a:spcBef>
                <a:spcPts val="0"/>
              </a:spcBef>
              <a:buNone/>
            </a:pPr>
            <a:r>
              <a:rPr lang="en-US" dirty="0" smtClean="0"/>
              <a:t>          </a:t>
            </a:r>
            <a:r>
              <a:rPr lang="en-US" dirty="0" err="1" smtClean="0"/>
              <a:t>CriteriaQuery</a:t>
            </a:r>
            <a:r>
              <a:rPr lang="en-US" dirty="0" smtClean="0"/>
              <a:t>&lt;</a:t>
            </a:r>
            <a:r>
              <a:rPr lang="en-US" dirty="0" err="1" smtClean="0"/>
              <a:t>StudentEntity</a:t>
            </a:r>
            <a:r>
              <a:rPr lang="en-US" dirty="0" smtClean="0"/>
              <a:t>&gt; select = </a:t>
            </a:r>
            <a:r>
              <a:rPr lang="en-US" dirty="0" err="1" smtClean="0"/>
              <a:t>cq.select</a:t>
            </a:r>
            <a:r>
              <a:rPr lang="en-US" dirty="0" smtClean="0"/>
              <a:t>(stud);  </a:t>
            </a:r>
          </a:p>
          <a:p>
            <a:pPr>
              <a:spcBef>
                <a:spcPts val="0"/>
              </a:spcBef>
              <a:buNone/>
            </a:pPr>
            <a:r>
              <a:rPr lang="en-US" dirty="0" smtClean="0"/>
              <a:t>          </a:t>
            </a:r>
            <a:r>
              <a:rPr lang="en-US" dirty="0" err="1" smtClean="0"/>
              <a:t>TypedQuery</a:t>
            </a:r>
            <a:r>
              <a:rPr lang="en-US" dirty="0" smtClean="0"/>
              <a:t>&lt;</a:t>
            </a:r>
            <a:r>
              <a:rPr lang="en-US" dirty="0" err="1" smtClean="0"/>
              <a:t>StudentEntity</a:t>
            </a:r>
            <a:r>
              <a:rPr lang="en-US" dirty="0" smtClean="0"/>
              <a:t>&gt; q = </a:t>
            </a:r>
            <a:r>
              <a:rPr lang="en-US" dirty="0" err="1" smtClean="0"/>
              <a:t>em.createQuery</a:t>
            </a:r>
            <a:r>
              <a:rPr lang="en-US" dirty="0" smtClean="0"/>
              <a:t>(select);  </a:t>
            </a:r>
          </a:p>
          <a:p>
            <a:pPr>
              <a:spcBef>
                <a:spcPts val="0"/>
              </a:spcBef>
              <a:buNone/>
            </a:pPr>
            <a:r>
              <a:rPr lang="en-US" dirty="0" smtClean="0"/>
              <a:t>          List&lt;</a:t>
            </a:r>
            <a:r>
              <a:rPr lang="en-US" dirty="0" err="1" smtClean="0"/>
              <a:t>StudentEntity</a:t>
            </a:r>
            <a:r>
              <a:rPr lang="en-US" dirty="0" smtClean="0"/>
              <a:t>&gt; list = </a:t>
            </a:r>
            <a:r>
              <a:rPr lang="en-US" dirty="0" err="1" smtClean="0"/>
              <a:t>q.getResultList</a:t>
            </a:r>
            <a:r>
              <a:rPr lang="en-US" dirty="0" smtClean="0"/>
              <a:t>();  </a:t>
            </a:r>
          </a:p>
          <a:p>
            <a:pPr>
              <a:spcBef>
                <a:spcPts val="0"/>
              </a:spcBef>
              <a:buNone/>
            </a:pPr>
            <a:r>
              <a:rPr lang="en-US" dirty="0" smtClean="0"/>
              <a:t>  </a:t>
            </a:r>
          </a:p>
          <a:p>
            <a:pPr>
              <a:spcBef>
                <a:spcPts val="0"/>
              </a:spcBef>
              <a:buNone/>
            </a:pPr>
            <a:r>
              <a:rPr lang="en-US" dirty="0" smtClean="0"/>
              <a:t>          </a:t>
            </a:r>
            <a:r>
              <a:rPr lang="en-US" dirty="0" err="1" smtClean="0"/>
              <a:t>System.out.print</a:t>
            </a:r>
            <a:r>
              <a:rPr lang="en-US" dirty="0" smtClean="0"/>
              <a:t>("</a:t>
            </a:r>
            <a:r>
              <a:rPr lang="en-US" dirty="0" err="1" smtClean="0"/>
              <a:t>s_id</a:t>
            </a:r>
            <a:r>
              <a:rPr lang="en-US" dirty="0" smtClean="0"/>
              <a:t>");  </a:t>
            </a:r>
          </a:p>
          <a:p>
            <a:pPr>
              <a:spcBef>
                <a:spcPts val="0"/>
              </a:spcBef>
              <a:buNone/>
            </a:pPr>
            <a:r>
              <a:rPr lang="en-US" dirty="0" smtClean="0"/>
              <a:t>             </a:t>
            </a:r>
            <a:r>
              <a:rPr lang="en-US" dirty="0" err="1" smtClean="0"/>
              <a:t>System.out.print</a:t>
            </a:r>
            <a:r>
              <a:rPr lang="en-US" dirty="0" smtClean="0"/>
              <a:t>("\t </a:t>
            </a:r>
            <a:r>
              <a:rPr lang="en-US" dirty="0" err="1" smtClean="0"/>
              <a:t>s_name</a:t>
            </a:r>
            <a:r>
              <a:rPr lang="en-US" dirty="0" smtClean="0"/>
              <a:t>");  </a:t>
            </a:r>
          </a:p>
          <a:p>
            <a:pPr>
              <a:spcBef>
                <a:spcPts val="0"/>
              </a:spcBef>
              <a:buNone/>
            </a:pPr>
            <a:r>
              <a:rPr lang="en-US" dirty="0" smtClean="0"/>
              <a:t>             </a:t>
            </a:r>
            <a:r>
              <a:rPr lang="en-US" dirty="0" err="1" smtClean="0"/>
              <a:t>System.out.println</a:t>
            </a:r>
            <a:r>
              <a:rPr lang="en-US" dirty="0" smtClean="0"/>
              <a:t>("\t </a:t>
            </a:r>
            <a:r>
              <a:rPr lang="en-US" dirty="0" err="1" smtClean="0"/>
              <a:t>s_age</a:t>
            </a:r>
            <a:r>
              <a:rPr lang="en-US" dirty="0" smtClean="0"/>
              <a:t>");  </a:t>
            </a:r>
          </a:p>
          <a:p>
            <a:pPr>
              <a:spcBef>
                <a:spcPts val="0"/>
              </a:spcBef>
              <a:buNone/>
            </a:pPr>
            <a:r>
              <a:rPr lang="en-US" dirty="0" smtClean="0"/>
              <a:t>            </a:t>
            </a:r>
          </a:p>
          <a:p>
            <a:pPr>
              <a:spcBef>
                <a:spcPts val="0"/>
              </a:spcBef>
              <a:buNone/>
            </a:pPr>
            <a:r>
              <a:rPr lang="en-US" dirty="0" smtClean="0"/>
              <a:t>          </a:t>
            </a:r>
            <a:r>
              <a:rPr lang="en-US" b="1" dirty="0" smtClean="0"/>
              <a:t>for</a:t>
            </a:r>
            <a:r>
              <a:rPr lang="en-US" dirty="0" smtClean="0"/>
              <a:t>(</a:t>
            </a:r>
            <a:r>
              <a:rPr lang="en-US" dirty="0" err="1" smtClean="0"/>
              <a:t>StudentEntity</a:t>
            </a:r>
            <a:r>
              <a:rPr lang="en-US" dirty="0" smtClean="0"/>
              <a:t> s:list)  </a:t>
            </a:r>
          </a:p>
          <a:p>
            <a:pPr>
              <a:spcBef>
                <a:spcPts val="0"/>
              </a:spcBef>
              <a:buNone/>
            </a:pPr>
            <a:r>
              <a:rPr lang="en-US" dirty="0" smtClean="0"/>
              <a:t>          {  </a:t>
            </a:r>
          </a:p>
          <a:p>
            <a:pPr>
              <a:spcBef>
                <a:spcPts val="0"/>
              </a:spcBef>
              <a:buNone/>
            </a:pPr>
            <a:r>
              <a:rPr lang="en-US" dirty="0" smtClean="0"/>
              <a:t>          </a:t>
            </a:r>
            <a:r>
              <a:rPr lang="en-US" dirty="0" err="1" smtClean="0"/>
              <a:t>System.out.print</a:t>
            </a:r>
            <a:r>
              <a:rPr lang="en-US" dirty="0" smtClean="0"/>
              <a:t>(</a:t>
            </a:r>
            <a:r>
              <a:rPr lang="en-US" dirty="0" err="1" smtClean="0"/>
              <a:t>s.getS_id</a:t>
            </a:r>
            <a:r>
              <a:rPr lang="en-US" dirty="0" smtClean="0"/>
              <a:t>());  </a:t>
            </a:r>
          </a:p>
          <a:p>
            <a:pPr>
              <a:spcBef>
                <a:spcPts val="0"/>
              </a:spcBef>
              <a:buNone/>
            </a:pPr>
            <a:r>
              <a:rPr lang="en-US" dirty="0" smtClean="0"/>
              <a:t>          </a:t>
            </a:r>
            <a:r>
              <a:rPr lang="en-US" dirty="0" err="1" smtClean="0"/>
              <a:t>System.out.print</a:t>
            </a:r>
            <a:r>
              <a:rPr lang="en-US" dirty="0" smtClean="0"/>
              <a:t>("\t"+</a:t>
            </a:r>
            <a:r>
              <a:rPr lang="en-US" dirty="0" err="1" smtClean="0"/>
              <a:t>s.getS_name</a:t>
            </a:r>
            <a:r>
              <a:rPr lang="en-US" dirty="0" smtClean="0"/>
              <a:t>());  </a:t>
            </a:r>
          </a:p>
          <a:p>
            <a:pPr>
              <a:spcBef>
                <a:spcPts val="0"/>
              </a:spcBef>
              <a:buNone/>
            </a:pPr>
            <a:r>
              <a:rPr lang="en-US" dirty="0" smtClean="0"/>
              <a:t>          </a:t>
            </a:r>
            <a:r>
              <a:rPr lang="en-US" dirty="0" err="1" smtClean="0"/>
              <a:t>System.out.println</a:t>
            </a:r>
            <a:r>
              <a:rPr lang="en-US" dirty="0" smtClean="0"/>
              <a:t>("\t"+</a:t>
            </a:r>
            <a:r>
              <a:rPr lang="en-US" dirty="0" err="1" smtClean="0"/>
              <a:t>s.getS_age</a:t>
            </a:r>
            <a:r>
              <a:rPr lang="en-US" dirty="0" smtClean="0"/>
              <a:t>());  </a:t>
            </a:r>
          </a:p>
          <a:p>
            <a:pPr>
              <a:spcBef>
                <a:spcPts val="0"/>
              </a:spcBef>
              <a:buNone/>
            </a:pPr>
            <a:r>
              <a:rPr lang="en-US" dirty="0" smtClean="0"/>
              <a:t>          }   </a:t>
            </a:r>
          </a:p>
          <a:p>
            <a:pPr>
              <a:spcBef>
                <a:spcPts val="0"/>
              </a:spcBef>
              <a:buNone/>
            </a:pPr>
            <a:r>
              <a:rPr lang="en-US" dirty="0" smtClean="0"/>
              <a:t>            </a:t>
            </a:r>
          </a:p>
          <a:p>
            <a:pPr>
              <a:spcBef>
                <a:spcPts val="0"/>
              </a:spcBef>
              <a:buNone/>
            </a:pPr>
            <a:r>
              <a:rPr lang="en-US" dirty="0" err="1" smtClean="0"/>
              <a:t>em.getTransaction</a:t>
            </a:r>
            <a:r>
              <a:rPr lang="en-US" dirty="0" smtClean="0"/>
              <a:t>().commit();  </a:t>
            </a:r>
          </a:p>
          <a:p>
            <a:pPr>
              <a:spcBef>
                <a:spcPts val="0"/>
              </a:spcBef>
              <a:buNone/>
            </a:pPr>
            <a:r>
              <a:rPr lang="en-US" dirty="0" smtClean="0"/>
              <a:t>          </a:t>
            </a:r>
            <a:r>
              <a:rPr lang="en-US" dirty="0" err="1" smtClean="0"/>
              <a:t>em.close</a:t>
            </a:r>
            <a:r>
              <a:rPr lang="en-US" dirty="0" smtClean="0"/>
              <a:t>();  </a:t>
            </a:r>
          </a:p>
          <a:p>
            <a:pPr>
              <a:spcBef>
                <a:spcPts val="0"/>
              </a:spcBef>
              <a:buNone/>
            </a:pPr>
            <a:r>
              <a:rPr lang="en-US" dirty="0" smtClean="0"/>
              <a:t>          </a:t>
            </a:r>
            <a:r>
              <a:rPr lang="en-US" dirty="0" err="1" smtClean="0"/>
              <a:t>emf.close</a:t>
            </a:r>
            <a:r>
              <a:rPr lang="en-US" dirty="0" smtClean="0"/>
              <a:t>();    </a:t>
            </a:r>
          </a:p>
          <a:p>
            <a:pPr>
              <a:spcBef>
                <a:spcPts val="0"/>
              </a:spcBef>
              <a:buNone/>
            </a:pPr>
            <a:r>
              <a:rPr lang="en-US" dirty="0" smtClean="0"/>
              <a:t>     }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225</a:t>
            </a:fld>
            <a:endParaRPr lang="en-US" altLang="en-US"/>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226</a:t>
            </a:fld>
            <a:endParaRPr lang="en-US" altLang="en-US"/>
          </a:p>
        </p:txBody>
      </p:sp>
      <p:pic>
        <p:nvPicPr>
          <p:cNvPr id="5" name="Content Placeholder 4" descr="JPA ORDER BY Clause"/>
          <p:cNvPicPr>
            <a:picLocks noGrp="1"/>
          </p:cNvPicPr>
          <p:nvPr>
            <p:ph idx="1"/>
          </p:nvPr>
        </p:nvPicPr>
        <p:blipFill>
          <a:blip r:embed="rId2"/>
          <a:srcRect/>
          <a:stretch>
            <a:fillRect/>
          </a:stretch>
        </p:blipFill>
        <p:spPr bwMode="auto">
          <a:xfrm>
            <a:off x="1738282" y="1928802"/>
            <a:ext cx="2571768" cy="1428760"/>
          </a:xfrm>
          <a:prstGeom prst="rect">
            <a:avLst/>
          </a:prstGeom>
          <a:noFill/>
          <a:ln w="9525">
            <a:noFill/>
            <a:miter lim="800000"/>
            <a:headEnd/>
            <a:tailEnd/>
          </a:ln>
        </p:spPr>
      </p:pic>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Sorting in descending order</a:t>
            </a:r>
            <a:endParaRPr lang="en-US" dirty="0"/>
          </a:p>
        </p:txBody>
      </p:sp>
      <p:sp>
        <p:nvSpPr>
          <p:cNvPr id="3" name="Content Placeholder 2"/>
          <p:cNvSpPr>
            <a:spLocks noGrp="1"/>
          </p:cNvSpPr>
          <p:nvPr>
            <p:ph idx="1"/>
          </p:nvPr>
        </p:nvSpPr>
        <p:spPr/>
        <p:txBody>
          <a:bodyPr/>
          <a:lstStyle/>
          <a:p>
            <a:r>
              <a:rPr lang="en-US" b="1" dirty="0" smtClean="0"/>
              <a:t>Desc.java</a:t>
            </a:r>
            <a:endParaRPr lang="en-US" dirty="0" smtClean="0"/>
          </a:p>
          <a:p>
            <a:pPr>
              <a:spcBef>
                <a:spcPts val="0"/>
              </a:spcBef>
              <a:buNone/>
            </a:pPr>
            <a:r>
              <a:rPr lang="en-US" sz="2000" b="1" dirty="0" smtClean="0"/>
              <a:t>package</a:t>
            </a:r>
            <a:r>
              <a:rPr lang="en-US" sz="2000" dirty="0" smtClean="0"/>
              <a:t> </a:t>
            </a:r>
            <a:r>
              <a:rPr lang="en-US" sz="2000" dirty="0" err="1" smtClean="0"/>
              <a:t>com.javatpoint.jpa.jpql</a:t>
            </a:r>
            <a:r>
              <a:rPr lang="en-US" sz="2000" dirty="0" smtClean="0"/>
              <a:t>;  </a:t>
            </a:r>
          </a:p>
          <a:p>
            <a:pPr>
              <a:spcBef>
                <a:spcPts val="0"/>
              </a:spcBef>
              <a:buNone/>
            </a:pPr>
            <a:r>
              <a:rPr lang="en-US" sz="2000" b="1" dirty="0" smtClean="0"/>
              <a:t>import</a:t>
            </a:r>
            <a:r>
              <a:rPr lang="en-US" sz="2000" dirty="0" smtClean="0"/>
              <a:t> </a:t>
            </a:r>
            <a:r>
              <a:rPr lang="en-US" sz="2000" dirty="0" err="1" smtClean="0"/>
              <a:t>com.javatpoint.jpa.StudentEntity</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a:t>
            </a:r>
            <a:r>
              <a:rPr lang="en-US" sz="2000" dirty="0" smtClean="0"/>
              <a:t>.*;  </a:t>
            </a:r>
          </a:p>
          <a:p>
            <a:pPr>
              <a:spcBef>
                <a:spcPts val="0"/>
              </a:spcBef>
              <a:buNone/>
            </a:pPr>
            <a:r>
              <a:rPr lang="en-US" sz="2000" b="1" dirty="0" smtClean="0"/>
              <a:t>import</a:t>
            </a:r>
            <a:r>
              <a:rPr lang="en-US" sz="2000" dirty="0" smtClean="0"/>
              <a:t> </a:t>
            </a:r>
            <a:r>
              <a:rPr lang="en-US" sz="2000" dirty="0" err="1" smtClean="0"/>
              <a:t>javax.persistence.criteria</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Desc</a:t>
            </a: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 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EntityManagerFactory</a:t>
            </a:r>
            <a:r>
              <a:rPr lang="en-US" sz="2000" dirty="0" smtClean="0"/>
              <a:t> </a:t>
            </a:r>
            <a:r>
              <a:rPr lang="en-US" sz="2000" dirty="0" err="1" smtClean="0"/>
              <a:t>emf</a:t>
            </a:r>
            <a:r>
              <a:rPr lang="en-US" sz="2000" dirty="0" smtClean="0"/>
              <a:t> = </a:t>
            </a:r>
            <a:r>
              <a:rPr lang="en-US" sz="2000" dirty="0" err="1" smtClean="0"/>
              <a:t>Persistence.createEntityManagerFactory</a:t>
            </a:r>
            <a:r>
              <a:rPr lang="en-US" sz="2000" dirty="0" smtClean="0"/>
              <a:t>( "</a:t>
            </a:r>
            <a:r>
              <a:rPr lang="en-US" sz="2000" dirty="0" err="1" smtClean="0"/>
              <a:t>Student_details</a:t>
            </a:r>
            <a:r>
              <a:rPr lang="en-US" sz="2000" dirty="0" smtClean="0"/>
              <a:t>" );  </a:t>
            </a:r>
          </a:p>
          <a:p>
            <a:pPr>
              <a:spcBef>
                <a:spcPts val="0"/>
              </a:spcBef>
              <a:buNone/>
            </a:pPr>
            <a:r>
              <a:rPr lang="en-US" sz="2000" dirty="0" smtClean="0"/>
              <a:t>          </a:t>
            </a:r>
            <a:r>
              <a:rPr lang="en-US" sz="2000" dirty="0" err="1" smtClean="0"/>
              <a:t>EntityManager</a:t>
            </a:r>
            <a:r>
              <a:rPr lang="en-US" sz="2000" dirty="0" smtClean="0"/>
              <a:t> </a:t>
            </a:r>
            <a:r>
              <a:rPr lang="en-US" sz="2000" dirty="0" err="1" smtClean="0"/>
              <a:t>em</a:t>
            </a:r>
            <a:r>
              <a:rPr lang="en-US" sz="2000" dirty="0" smtClean="0"/>
              <a:t> = </a:t>
            </a:r>
            <a:r>
              <a:rPr lang="en-US" sz="2000" dirty="0" err="1" smtClean="0"/>
              <a:t>emf.createEntityManager</a:t>
            </a:r>
            <a:r>
              <a:rPr lang="en-US" sz="2000" dirty="0" smtClean="0"/>
              <a:t>();  </a:t>
            </a:r>
          </a:p>
          <a:p>
            <a:pPr>
              <a:spcBef>
                <a:spcPts val="0"/>
              </a:spcBef>
              <a:buNone/>
            </a:pPr>
            <a:r>
              <a:rPr lang="en-US" sz="2000" dirty="0" smtClean="0"/>
              <a:t>          </a:t>
            </a:r>
            <a:r>
              <a:rPr lang="en-US" sz="2000" dirty="0" err="1" smtClean="0"/>
              <a:t>em.getTransaction</a:t>
            </a:r>
            <a:r>
              <a:rPr lang="en-US" sz="2000" dirty="0" smtClean="0"/>
              <a:t>().begin( );  </a:t>
            </a:r>
          </a:p>
          <a:p>
            <a:pPr>
              <a:spcBef>
                <a:spcPts val="0"/>
              </a:spcBef>
              <a:buNone/>
            </a:pPr>
            <a:r>
              <a:rPr lang="en-US" sz="2000" dirty="0" smtClean="0"/>
              <a:t>          </a:t>
            </a:r>
            <a:r>
              <a:rPr lang="en-US" sz="2000" dirty="0" err="1" smtClean="0"/>
              <a:t>CriteriaBuilder</a:t>
            </a:r>
            <a:r>
              <a:rPr lang="en-US" sz="2000" dirty="0" smtClean="0"/>
              <a:t> </a:t>
            </a:r>
            <a:r>
              <a:rPr lang="en-US" sz="2000" dirty="0" err="1" smtClean="0"/>
              <a:t>cb</a:t>
            </a:r>
            <a:r>
              <a:rPr lang="en-US" sz="2000" dirty="0" smtClean="0"/>
              <a:t>=</a:t>
            </a:r>
            <a:r>
              <a:rPr lang="en-US" sz="2000" dirty="0" err="1" smtClean="0"/>
              <a:t>em.getCriteriaBuilder</a:t>
            </a:r>
            <a:r>
              <a:rPr lang="en-US" sz="2000" dirty="0" smtClean="0"/>
              <a:t>();  </a:t>
            </a:r>
          </a:p>
          <a:p>
            <a:pPr>
              <a:spcBef>
                <a:spcPts val="0"/>
              </a:spcBef>
              <a:buNone/>
            </a:pPr>
            <a:r>
              <a:rPr lang="en-US" sz="2000" dirty="0" smtClean="0"/>
              <a:t>          </a:t>
            </a:r>
            <a:r>
              <a:rPr lang="en-US" sz="2000" dirty="0" err="1" smtClean="0"/>
              <a:t>CriteriaQuery</a:t>
            </a:r>
            <a:r>
              <a:rPr lang="en-US" sz="2000" dirty="0" smtClean="0"/>
              <a:t>&lt;</a:t>
            </a:r>
            <a:r>
              <a:rPr lang="en-US" sz="2000" dirty="0" err="1" smtClean="0"/>
              <a:t>StudentEntity</a:t>
            </a:r>
            <a:r>
              <a:rPr lang="en-US" sz="2000" dirty="0" smtClean="0"/>
              <a:t>&gt; </a:t>
            </a:r>
            <a:r>
              <a:rPr lang="en-US" sz="2000" dirty="0" err="1" smtClean="0"/>
              <a:t>cq</a:t>
            </a:r>
            <a:r>
              <a:rPr lang="en-US" sz="2000" dirty="0" smtClean="0"/>
              <a:t>=</a:t>
            </a:r>
            <a:r>
              <a:rPr lang="en-US" sz="2000" dirty="0" err="1" smtClean="0"/>
              <a:t>cb.createQuery</a:t>
            </a:r>
            <a:r>
              <a:rPr lang="en-US" sz="2000" dirty="0" smtClean="0"/>
              <a:t>(</a:t>
            </a:r>
            <a:r>
              <a:rPr lang="en-US" sz="2000" dirty="0" err="1" smtClean="0"/>
              <a:t>StudentEntity.</a:t>
            </a:r>
            <a:r>
              <a:rPr lang="en-US" sz="2000" b="1" dirty="0" err="1" smtClean="0"/>
              <a:t>class</a:t>
            </a:r>
            <a:r>
              <a:rPr lang="en-US" sz="2000" dirty="0" smtClean="0"/>
              <a:t>);  </a:t>
            </a:r>
          </a:p>
          <a:p>
            <a:pPr>
              <a:spcBef>
                <a:spcPts val="0"/>
              </a:spcBef>
              <a:buNone/>
            </a:pPr>
            <a:r>
              <a:rPr lang="en-US" sz="2000" dirty="0" smtClean="0"/>
              <a:t>            </a:t>
            </a:r>
          </a:p>
          <a:p>
            <a:pPr>
              <a:spcBef>
                <a:spcPts val="0"/>
              </a:spcBef>
              <a:buNone/>
            </a:pPr>
            <a:r>
              <a:rPr lang="en-US" sz="2000" dirty="0" smtClean="0"/>
              <a:t>         Root&lt;</a:t>
            </a:r>
            <a:r>
              <a:rPr lang="en-US" sz="2000" dirty="0" err="1" smtClean="0"/>
              <a:t>StudentEntity</a:t>
            </a:r>
            <a:r>
              <a:rPr lang="en-US" sz="2000" dirty="0" smtClean="0"/>
              <a:t>&gt; stud=</a:t>
            </a:r>
            <a:r>
              <a:rPr lang="en-US" sz="2000" dirty="0" err="1" smtClean="0"/>
              <a:t>cq.from</a:t>
            </a:r>
            <a:r>
              <a:rPr lang="en-US" sz="2000" dirty="0" smtClean="0"/>
              <a:t>(</a:t>
            </a:r>
            <a:r>
              <a:rPr lang="en-US" sz="2000" dirty="0" err="1" smtClean="0"/>
              <a:t>StudentEntity.</a:t>
            </a:r>
            <a:r>
              <a:rPr lang="en-US" sz="2000" b="1" dirty="0" err="1" smtClean="0"/>
              <a:t>class</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cq.orderBy</a:t>
            </a:r>
            <a:r>
              <a:rPr lang="en-US" sz="2000" dirty="0" smtClean="0"/>
              <a:t>(</a:t>
            </a:r>
            <a:r>
              <a:rPr lang="en-US" sz="2000" dirty="0" err="1" smtClean="0"/>
              <a:t>cb.desc</a:t>
            </a:r>
            <a:r>
              <a:rPr lang="en-US" sz="2000" dirty="0" smtClean="0"/>
              <a:t>(</a:t>
            </a:r>
            <a:r>
              <a:rPr lang="en-US" sz="2000" dirty="0" err="1" smtClean="0"/>
              <a:t>stud.get</a:t>
            </a:r>
            <a:r>
              <a:rPr lang="en-US" sz="2000" dirty="0" smtClean="0"/>
              <a:t>("</a:t>
            </a:r>
            <a:r>
              <a:rPr lang="en-US" sz="2000" dirty="0" err="1" smtClean="0"/>
              <a:t>s_age</a:t>
            </a:r>
            <a:r>
              <a:rPr lang="en-US" sz="2000" dirty="0" smtClean="0"/>
              <a:t>")));  </a:t>
            </a:r>
          </a:p>
          <a:p>
            <a:pPr>
              <a:spcBef>
                <a:spcPts val="0"/>
              </a:spcBef>
              <a:buNone/>
            </a:pPr>
            <a:r>
              <a:rPr lang="en-US" sz="2000" dirty="0" smtClean="0"/>
              <a:t>          </a:t>
            </a:r>
            <a:r>
              <a:rPr lang="en-US" sz="2000" dirty="0" err="1" smtClean="0"/>
              <a:t>CriteriaQuery</a:t>
            </a:r>
            <a:r>
              <a:rPr lang="en-US" sz="2000" dirty="0" smtClean="0"/>
              <a:t>&lt;</a:t>
            </a:r>
            <a:r>
              <a:rPr lang="en-US" sz="2000" dirty="0" err="1" smtClean="0"/>
              <a:t>StudentEntity</a:t>
            </a:r>
            <a:r>
              <a:rPr lang="en-US" sz="2000" dirty="0" smtClean="0"/>
              <a:t>&gt; select = </a:t>
            </a:r>
            <a:r>
              <a:rPr lang="en-US" sz="2000" dirty="0" err="1" smtClean="0"/>
              <a:t>cq.select</a:t>
            </a:r>
            <a:r>
              <a:rPr lang="en-US" sz="2000" dirty="0" smtClean="0"/>
              <a:t>(stud);  </a:t>
            </a:r>
          </a:p>
          <a:p>
            <a:pPr>
              <a:spcBef>
                <a:spcPts val="0"/>
              </a:spcBef>
              <a:buNone/>
            </a:pPr>
            <a:r>
              <a:rPr lang="en-US" sz="2000" dirty="0" smtClean="0"/>
              <a:t>          </a:t>
            </a:r>
            <a:r>
              <a:rPr lang="en-US" sz="2000" dirty="0" err="1" smtClean="0"/>
              <a:t>TypedQuery</a:t>
            </a:r>
            <a:r>
              <a:rPr lang="en-US" sz="2000" dirty="0" smtClean="0"/>
              <a:t>&lt;</a:t>
            </a:r>
            <a:r>
              <a:rPr lang="en-US" sz="2000" dirty="0" err="1" smtClean="0"/>
              <a:t>StudentEntity</a:t>
            </a:r>
            <a:r>
              <a:rPr lang="en-US" sz="2000" dirty="0" smtClean="0"/>
              <a:t>&gt; q = </a:t>
            </a:r>
            <a:r>
              <a:rPr lang="en-US" sz="2000" dirty="0" err="1" smtClean="0"/>
              <a:t>em.createQuery</a:t>
            </a:r>
            <a:r>
              <a:rPr lang="en-US" sz="2000" dirty="0" smtClean="0"/>
              <a:t>(select);  </a:t>
            </a:r>
          </a:p>
          <a:p>
            <a:pPr>
              <a:spcBef>
                <a:spcPts val="0"/>
              </a:spcBef>
              <a:buNone/>
            </a:pPr>
            <a:r>
              <a:rPr lang="en-US" sz="2000" dirty="0" smtClean="0"/>
              <a:t>          List&lt;</a:t>
            </a:r>
            <a:r>
              <a:rPr lang="en-US" sz="2000" dirty="0" err="1" smtClean="0"/>
              <a:t>StudentEntity</a:t>
            </a:r>
            <a:r>
              <a:rPr lang="en-US" sz="2000" dirty="0" smtClean="0"/>
              <a:t>&gt; list = </a:t>
            </a:r>
            <a:r>
              <a:rPr lang="en-US" sz="2000" dirty="0" err="1" smtClean="0"/>
              <a:t>q.getResultList</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System.out.print</a:t>
            </a:r>
            <a:r>
              <a:rPr lang="en-US" sz="2000" dirty="0" smtClean="0"/>
              <a:t>("</a:t>
            </a:r>
            <a:r>
              <a:rPr lang="en-US" sz="2000" dirty="0" err="1" smtClean="0"/>
              <a:t>s_id</a:t>
            </a:r>
            <a:r>
              <a:rPr lang="en-US" sz="2000" dirty="0" smtClean="0"/>
              <a:t>");  </a:t>
            </a:r>
          </a:p>
          <a:p>
            <a:pPr>
              <a:spcBef>
                <a:spcPts val="0"/>
              </a:spcBef>
              <a:buNone/>
            </a:pPr>
            <a:r>
              <a:rPr lang="en-US" sz="2000" dirty="0" smtClean="0"/>
              <a:t>             </a:t>
            </a:r>
            <a:r>
              <a:rPr lang="en-US" sz="2000" dirty="0" err="1" smtClean="0"/>
              <a:t>System.out.print</a:t>
            </a:r>
            <a:r>
              <a:rPr lang="en-US" sz="2000" dirty="0" smtClean="0"/>
              <a:t>("\t </a:t>
            </a:r>
            <a:r>
              <a:rPr lang="en-US" sz="2000" dirty="0" err="1" smtClean="0"/>
              <a:t>s_name</a:t>
            </a:r>
            <a:r>
              <a:rPr lang="en-US" sz="2000" dirty="0" smtClean="0"/>
              <a:t>");  </a:t>
            </a:r>
          </a:p>
          <a:p>
            <a:pPr>
              <a:spcBef>
                <a:spcPts val="0"/>
              </a:spcBef>
              <a:buNone/>
            </a:pPr>
            <a:r>
              <a:rPr lang="en-US" sz="2000" dirty="0" smtClean="0"/>
              <a:t>             </a:t>
            </a:r>
            <a:r>
              <a:rPr lang="en-US" sz="2000" dirty="0" err="1" smtClean="0"/>
              <a:t>System.out.println</a:t>
            </a:r>
            <a:r>
              <a:rPr lang="en-US" sz="2000" dirty="0" smtClean="0"/>
              <a:t>("\t </a:t>
            </a:r>
            <a:r>
              <a:rPr lang="en-US" sz="2000" dirty="0" err="1" smtClean="0"/>
              <a:t>s_age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for</a:t>
            </a:r>
            <a:r>
              <a:rPr lang="en-US" sz="2000" dirty="0" smtClean="0"/>
              <a:t>(</a:t>
            </a:r>
            <a:r>
              <a:rPr lang="en-US" sz="2000" dirty="0" err="1" smtClean="0"/>
              <a:t>StudentEntity</a:t>
            </a:r>
            <a:r>
              <a:rPr lang="en-US" sz="2000" dirty="0" smtClean="0"/>
              <a:t> s:list)  </a:t>
            </a:r>
          </a:p>
          <a:p>
            <a:pPr>
              <a:spcBef>
                <a:spcPts val="0"/>
              </a:spcBef>
              <a:buNone/>
            </a:pPr>
            <a:r>
              <a:rPr lang="en-US" sz="2000" dirty="0" smtClean="0"/>
              <a:t>          {  </a:t>
            </a:r>
          </a:p>
          <a:p>
            <a:pPr>
              <a:spcBef>
                <a:spcPts val="0"/>
              </a:spcBef>
              <a:buNone/>
            </a:pPr>
            <a:r>
              <a:rPr lang="en-US" sz="2000" dirty="0" smtClean="0"/>
              <a:t>          </a:t>
            </a:r>
            <a:r>
              <a:rPr lang="en-US" sz="2000" dirty="0" err="1" smtClean="0"/>
              <a:t>System.out.print</a:t>
            </a:r>
            <a:r>
              <a:rPr lang="en-US" sz="2000" dirty="0" smtClean="0"/>
              <a:t>(</a:t>
            </a:r>
            <a:r>
              <a:rPr lang="en-US" sz="2000" dirty="0" err="1" smtClean="0"/>
              <a:t>s.getS_id</a:t>
            </a:r>
            <a:r>
              <a:rPr lang="en-US" sz="2000" dirty="0" smtClean="0"/>
              <a:t>());  </a:t>
            </a:r>
          </a:p>
          <a:p>
            <a:pPr>
              <a:spcBef>
                <a:spcPts val="0"/>
              </a:spcBef>
              <a:buNone/>
            </a:pPr>
            <a:r>
              <a:rPr lang="en-US" sz="2000" dirty="0" smtClean="0"/>
              <a:t>          </a:t>
            </a:r>
            <a:r>
              <a:rPr lang="en-US" sz="2000" dirty="0" err="1" smtClean="0"/>
              <a:t>System.out.print</a:t>
            </a:r>
            <a:r>
              <a:rPr lang="en-US" sz="2000" dirty="0" smtClean="0"/>
              <a:t>("\t"+</a:t>
            </a:r>
            <a:r>
              <a:rPr lang="en-US" sz="2000" dirty="0" err="1" smtClean="0"/>
              <a:t>s.getS_name</a:t>
            </a:r>
            <a:r>
              <a:rPr lang="en-US" sz="2000" dirty="0" smtClean="0"/>
              <a:t>());  </a:t>
            </a:r>
          </a:p>
          <a:p>
            <a:pPr>
              <a:spcBef>
                <a:spcPts val="0"/>
              </a:spcBef>
              <a:buNone/>
            </a:pPr>
            <a:r>
              <a:rPr lang="en-US" sz="2000" dirty="0" smtClean="0"/>
              <a:t>          </a:t>
            </a:r>
            <a:r>
              <a:rPr lang="en-US" sz="2000" dirty="0" err="1" smtClean="0"/>
              <a:t>System.out.println</a:t>
            </a:r>
            <a:r>
              <a:rPr lang="en-US" sz="2000" dirty="0" smtClean="0"/>
              <a:t>("\t"+</a:t>
            </a:r>
            <a:r>
              <a:rPr lang="en-US" sz="2000" dirty="0" err="1" smtClean="0"/>
              <a:t>s.getS_age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err="1" smtClean="0"/>
              <a:t>em.getTransaction</a:t>
            </a:r>
            <a:r>
              <a:rPr lang="en-US" sz="2000" dirty="0" smtClean="0"/>
              <a:t>().commit();  </a:t>
            </a:r>
          </a:p>
          <a:p>
            <a:pPr>
              <a:spcBef>
                <a:spcPts val="0"/>
              </a:spcBef>
              <a:buNone/>
            </a:pPr>
            <a:r>
              <a:rPr lang="en-US" sz="2000" dirty="0" smtClean="0"/>
              <a:t>          </a:t>
            </a:r>
            <a:r>
              <a:rPr lang="en-US" sz="2000" dirty="0" err="1" smtClean="0"/>
              <a:t>em.close</a:t>
            </a:r>
            <a:r>
              <a:rPr lang="en-US" sz="2000" dirty="0" smtClean="0"/>
              <a:t>();  </a:t>
            </a:r>
          </a:p>
          <a:p>
            <a:pPr>
              <a:spcBef>
                <a:spcPts val="0"/>
              </a:spcBef>
              <a:buNone/>
            </a:pPr>
            <a:r>
              <a:rPr lang="en-US" sz="2000" dirty="0" smtClean="0"/>
              <a:t>          </a:t>
            </a:r>
            <a:r>
              <a:rPr lang="en-US" sz="2000" dirty="0" err="1" smtClean="0"/>
              <a:t>emf.close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227</a:t>
            </a:fld>
            <a:endParaRPr lang="en-US" altLang="en-US"/>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228</a:t>
            </a:fld>
            <a:endParaRPr lang="en-US" altLang="en-US"/>
          </a:p>
        </p:txBody>
      </p:sp>
      <p:pic>
        <p:nvPicPr>
          <p:cNvPr id="5" name="Content Placeholder 4" descr="JPA ORDER BY Clause"/>
          <p:cNvPicPr>
            <a:picLocks noGrp="1"/>
          </p:cNvPicPr>
          <p:nvPr>
            <p:ph idx="1"/>
          </p:nvPr>
        </p:nvPicPr>
        <p:blipFill>
          <a:blip r:embed="rId2"/>
          <a:srcRect/>
          <a:stretch>
            <a:fillRect/>
          </a:stretch>
        </p:blipFill>
        <p:spPr bwMode="auto">
          <a:xfrm>
            <a:off x="1809720" y="1785926"/>
            <a:ext cx="2428892" cy="1643074"/>
          </a:xfrm>
          <a:prstGeom prst="rect">
            <a:avLst/>
          </a:prstGeom>
          <a:noFill/>
          <a:ln w="9525">
            <a:noFill/>
            <a:miter lim="800000"/>
            <a:headEnd/>
            <a:tailEnd/>
          </a:ln>
        </p:spPr>
      </p:pic>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Criteria WHERE Clause</a:t>
            </a:r>
            <a:br>
              <a:rPr lang="en-US" dirty="0" smtClean="0"/>
            </a:br>
            <a:endParaRPr lang="en-US" dirty="0"/>
          </a:p>
        </p:txBody>
      </p:sp>
      <p:sp>
        <p:nvSpPr>
          <p:cNvPr id="3" name="Content Placeholder 2"/>
          <p:cNvSpPr>
            <a:spLocks noGrp="1"/>
          </p:cNvSpPr>
          <p:nvPr>
            <p:ph idx="1"/>
          </p:nvPr>
        </p:nvSpPr>
        <p:spPr/>
        <p:txBody>
          <a:bodyPr/>
          <a:lstStyle/>
          <a:p>
            <a:r>
              <a:rPr lang="en-US" dirty="0" smtClean="0"/>
              <a:t>https://www.javatpoint.com/jpa-criteria-where-clause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229</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r>
            <a:br>
              <a:rPr lang="en-GB" dirty="0" smtClean="0"/>
            </a:br>
            <a:r>
              <a:rPr lang="en-GB" dirty="0" smtClean="0"/>
              <a:t/>
            </a:r>
            <a:br>
              <a:rPr lang="en-GB" dirty="0" smtClean="0"/>
            </a:br>
            <a:r>
              <a:rPr lang="en-GB" dirty="0" smtClean="0"/>
              <a:t>4) Create the mapping file for Persistent class</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sz="1800" dirty="0" smtClean="0"/>
              <a:t>Here, we are creating the same mapping file as created in the previous topic. To create the mapping file, Right click on </a:t>
            </a:r>
            <a:r>
              <a:rPr lang="en-GB" sz="1800" b="1" dirty="0" err="1" smtClean="0"/>
              <a:t>src</a:t>
            </a:r>
            <a:r>
              <a:rPr lang="en-GB" sz="1800" dirty="0" smtClean="0"/>
              <a:t> - </a:t>
            </a:r>
            <a:r>
              <a:rPr lang="en-GB" sz="1800" b="1" dirty="0" smtClean="0"/>
              <a:t>new</a:t>
            </a:r>
            <a:r>
              <a:rPr lang="en-GB" sz="1800" dirty="0" smtClean="0"/>
              <a:t> - </a:t>
            </a:r>
            <a:r>
              <a:rPr lang="en-GB" sz="1800" b="1" dirty="0" smtClean="0"/>
              <a:t>file</a:t>
            </a:r>
            <a:r>
              <a:rPr lang="en-GB" sz="1800" dirty="0" smtClean="0"/>
              <a:t> - specify the file name (e.g. </a:t>
            </a:r>
            <a:r>
              <a:rPr lang="en-GB" sz="1800" dirty="0" err="1" smtClean="0"/>
              <a:t>employee.hbm.xml</a:t>
            </a:r>
            <a:r>
              <a:rPr lang="en-GB" sz="1800" dirty="0" smtClean="0"/>
              <a:t>) - </a:t>
            </a:r>
            <a:r>
              <a:rPr lang="en-GB" sz="1800" b="1" dirty="0" smtClean="0"/>
              <a:t>ok</a:t>
            </a:r>
            <a:r>
              <a:rPr lang="en-GB" sz="1800" dirty="0" smtClean="0"/>
              <a:t>. It must be outside the package.</a:t>
            </a:r>
          </a:p>
          <a:p>
            <a:r>
              <a:rPr lang="en-GB" sz="1800" dirty="0" err="1" smtClean="0"/>
              <a:t>employee.hbm.xml</a:t>
            </a:r>
            <a:endParaRPr lang="en-GB" sz="1800" dirty="0" smtClean="0"/>
          </a:p>
          <a:p>
            <a:pPr>
              <a:spcBef>
                <a:spcPts val="600"/>
              </a:spcBef>
              <a:buNone/>
            </a:pPr>
            <a:r>
              <a:rPr lang="en-GB" sz="1800" dirty="0" smtClean="0"/>
              <a:t>&lt;?xml version='1.0' encoding='UTF-8'?&gt;  </a:t>
            </a:r>
          </a:p>
          <a:p>
            <a:pPr>
              <a:spcBef>
                <a:spcPts val="600"/>
              </a:spcBef>
              <a:buNone/>
            </a:pPr>
            <a:r>
              <a:rPr lang="en-GB" sz="1800" dirty="0" smtClean="0"/>
              <a:t>&lt;!DOCTYPE hibernate-mapping PUBLIC  </a:t>
            </a:r>
          </a:p>
          <a:p>
            <a:pPr>
              <a:spcBef>
                <a:spcPts val="600"/>
              </a:spcBef>
              <a:buNone/>
            </a:pPr>
            <a:r>
              <a:rPr lang="en-GB" sz="1800" dirty="0" smtClean="0"/>
              <a:t> "-//Hibernate/Hibernate Mapping DTD 5.3//EN"  </a:t>
            </a:r>
          </a:p>
          <a:p>
            <a:pPr>
              <a:spcBef>
                <a:spcPts val="600"/>
              </a:spcBef>
              <a:buNone/>
            </a:pPr>
            <a:r>
              <a:rPr lang="en-GB" sz="1800" dirty="0" smtClean="0"/>
              <a:t> "http://hibernate.sourceforge.net/hibernate-mapping-5.3.dtd"&gt;  </a:t>
            </a:r>
          </a:p>
          <a:p>
            <a:pPr>
              <a:spcBef>
                <a:spcPts val="600"/>
              </a:spcBef>
              <a:buNone/>
            </a:pPr>
            <a:r>
              <a:rPr lang="en-GB" sz="1800" dirty="0" smtClean="0"/>
              <a:t>  </a:t>
            </a:r>
          </a:p>
          <a:p>
            <a:pPr>
              <a:spcBef>
                <a:spcPts val="600"/>
              </a:spcBef>
              <a:buNone/>
            </a:pPr>
            <a:r>
              <a:rPr lang="en-GB" sz="1800" dirty="0" smtClean="0"/>
              <a:t> &lt;hibernate-mapping&gt;  </a:t>
            </a:r>
          </a:p>
          <a:p>
            <a:pPr>
              <a:spcBef>
                <a:spcPts val="600"/>
              </a:spcBef>
              <a:buNone/>
            </a:pPr>
            <a:r>
              <a:rPr lang="en-GB" sz="1800" dirty="0" smtClean="0"/>
              <a:t>  &lt;</a:t>
            </a:r>
            <a:r>
              <a:rPr lang="en-GB" sz="1800" b="1" dirty="0" smtClean="0"/>
              <a:t>class</a:t>
            </a:r>
            <a:r>
              <a:rPr lang="en-GB" sz="1800" dirty="0" smtClean="0"/>
              <a:t> name="</a:t>
            </a:r>
            <a:r>
              <a:rPr lang="en-GB" sz="1800" dirty="0" err="1" smtClean="0"/>
              <a:t>com.javatpoint.mypackage.Employee</a:t>
            </a:r>
            <a:r>
              <a:rPr lang="en-GB" sz="1800" dirty="0" smtClean="0"/>
              <a:t>" table="emp1000"&gt;  </a:t>
            </a:r>
          </a:p>
          <a:p>
            <a:pPr>
              <a:spcBef>
                <a:spcPts val="600"/>
              </a:spcBef>
              <a:buNone/>
            </a:pPr>
            <a:r>
              <a:rPr lang="en-GB" sz="1800" dirty="0" smtClean="0"/>
              <a:t>    &lt;id name="id"&gt;  </a:t>
            </a:r>
          </a:p>
          <a:p>
            <a:pPr>
              <a:spcBef>
                <a:spcPts val="600"/>
              </a:spcBef>
              <a:buNone/>
            </a:pPr>
            <a:r>
              <a:rPr lang="en-GB" sz="1800" dirty="0" smtClean="0"/>
              <a:t>     &lt;generator </a:t>
            </a:r>
            <a:r>
              <a:rPr lang="en-GB" sz="1800" b="1" dirty="0" smtClean="0"/>
              <a:t>class</a:t>
            </a:r>
            <a:r>
              <a:rPr lang="en-GB" sz="1800" dirty="0" smtClean="0"/>
              <a:t>="assigned"&gt;&lt;/generator&gt;  </a:t>
            </a:r>
          </a:p>
          <a:p>
            <a:pPr>
              <a:spcBef>
                <a:spcPts val="600"/>
              </a:spcBef>
              <a:buNone/>
            </a:pPr>
            <a:r>
              <a:rPr lang="en-GB" sz="1800" dirty="0" smtClean="0"/>
              <a:t>    &lt;/id&gt;  </a:t>
            </a:r>
          </a:p>
          <a:p>
            <a:pPr>
              <a:spcBef>
                <a:spcPts val="600"/>
              </a:spcBef>
              <a:buNone/>
            </a:pPr>
            <a:r>
              <a:rPr lang="en-GB" sz="1800" dirty="0" smtClean="0"/>
              <a:t>            </a:t>
            </a:r>
          </a:p>
          <a:p>
            <a:pPr>
              <a:spcBef>
                <a:spcPts val="600"/>
              </a:spcBef>
              <a:buNone/>
            </a:pPr>
            <a:r>
              <a:rPr lang="en-GB" sz="1800" dirty="0" smtClean="0"/>
              <a:t>    &lt;property name="</a:t>
            </a:r>
            <a:r>
              <a:rPr lang="en-GB" sz="1800" dirty="0" err="1" smtClean="0"/>
              <a:t>firstName</a:t>
            </a:r>
            <a:r>
              <a:rPr lang="en-GB" sz="1800" dirty="0" smtClean="0"/>
              <a:t>"&gt;&lt;/property&gt;  </a:t>
            </a:r>
          </a:p>
          <a:p>
            <a:pPr>
              <a:spcBef>
                <a:spcPts val="600"/>
              </a:spcBef>
              <a:buNone/>
            </a:pPr>
            <a:r>
              <a:rPr lang="en-GB" sz="1800" dirty="0" smtClean="0"/>
              <a:t>    &lt;property name="</a:t>
            </a:r>
            <a:r>
              <a:rPr lang="en-GB" sz="1800" dirty="0" err="1" smtClean="0"/>
              <a:t>lastName</a:t>
            </a:r>
            <a:r>
              <a:rPr lang="en-GB" sz="1800" dirty="0" smtClean="0"/>
              <a:t>"&gt;&lt;/property&gt;  </a:t>
            </a:r>
          </a:p>
          <a:p>
            <a:pPr>
              <a:spcBef>
                <a:spcPts val="600"/>
              </a:spcBef>
              <a:buNone/>
            </a:pPr>
            <a:r>
              <a:rPr lang="en-GB" sz="1800" dirty="0" smtClean="0"/>
              <a:t>            </a:t>
            </a:r>
          </a:p>
          <a:p>
            <a:pPr>
              <a:spcBef>
                <a:spcPts val="600"/>
              </a:spcBef>
              <a:buNone/>
            </a:pPr>
            <a:r>
              <a:rPr lang="en-GB" sz="1800" dirty="0" smtClean="0"/>
              <a:t>  &lt;/</a:t>
            </a:r>
            <a:r>
              <a:rPr lang="en-GB" sz="1800" b="1" dirty="0" smtClean="0"/>
              <a:t>class</a:t>
            </a:r>
            <a:r>
              <a:rPr lang="en-GB" sz="1800" dirty="0" smtClean="0"/>
              <a:t>&gt;  </a:t>
            </a:r>
          </a:p>
          <a:p>
            <a:pPr>
              <a:spcBef>
                <a:spcPts val="600"/>
              </a:spcBef>
              <a:buNone/>
            </a:pPr>
            <a:r>
              <a:rPr lang="en-GB" sz="1800" dirty="0" smtClean="0"/>
              <a:t>            </a:t>
            </a:r>
          </a:p>
          <a:p>
            <a:pPr>
              <a:spcBef>
                <a:spcPts val="600"/>
              </a:spcBef>
              <a:buNone/>
            </a:pPr>
            <a:r>
              <a:rPr lang="en-GB" sz="1800" dirty="0" smtClean="0"/>
              <a:t> &lt;/hibernate-mapping&gt;  </a:t>
            </a:r>
          </a:p>
          <a:p>
            <a:pPr>
              <a:spcBef>
                <a:spcPts val="600"/>
              </a:spcBef>
              <a:buNone/>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23</a:t>
            </a:fld>
            <a:endParaRPr lang="en-US" altLang="en-US"/>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JPA Criteria GROUP BY Clause</a:t>
            </a:r>
            <a:br>
              <a:rPr lang="en-GB" dirty="0" smtClean="0"/>
            </a:br>
            <a:endParaRPr lang="en-US" dirty="0"/>
          </a:p>
        </p:txBody>
      </p:sp>
      <p:sp>
        <p:nvSpPr>
          <p:cNvPr id="3" name="Content Placeholder 2"/>
          <p:cNvSpPr>
            <a:spLocks noGrp="1"/>
          </p:cNvSpPr>
          <p:nvPr>
            <p:ph idx="1"/>
          </p:nvPr>
        </p:nvSpPr>
        <p:spPr/>
        <p:txBody>
          <a:bodyPr/>
          <a:lstStyle/>
          <a:p>
            <a:r>
              <a:rPr lang="en-US" dirty="0" smtClean="0"/>
              <a:t>https://www.javatpoint.com/jpa-criteria-group-by-clause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230</a:t>
            </a:fld>
            <a:endParaRPr lang="en-US" altLang="en-US"/>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Criteria Having clause</a:t>
            </a:r>
            <a:br>
              <a:rPr lang="en-US" dirty="0" smtClean="0"/>
            </a:br>
            <a:endParaRPr lang="en-US" dirty="0"/>
          </a:p>
        </p:txBody>
      </p:sp>
      <p:sp>
        <p:nvSpPr>
          <p:cNvPr id="3" name="Content Placeholder 2"/>
          <p:cNvSpPr>
            <a:spLocks noGrp="1"/>
          </p:cNvSpPr>
          <p:nvPr>
            <p:ph idx="1"/>
          </p:nvPr>
        </p:nvSpPr>
        <p:spPr/>
        <p:txBody>
          <a:bodyPr/>
          <a:lstStyle/>
          <a:p>
            <a:r>
              <a:rPr lang="en-US" smtClean="0"/>
              <a:t>https://www.javatpoint.com/jpa-criteria-having-clause</a:t>
            </a:r>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231</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Create the Configuration file</a:t>
            </a:r>
            <a:endParaRPr lang="en-GB" dirty="0"/>
          </a:p>
        </p:txBody>
      </p:sp>
      <p:sp>
        <p:nvSpPr>
          <p:cNvPr id="3" name="Content Placeholder 2"/>
          <p:cNvSpPr>
            <a:spLocks noGrp="1"/>
          </p:cNvSpPr>
          <p:nvPr>
            <p:ph idx="1"/>
          </p:nvPr>
        </p:nvSpPr>
        <p:spPr>
          <a:xfrm>
            <a:off x="838200" y="1214422"/>
            <a:ext cx="10515600" cy="4962541"/>
          </a:xfrm>
        </p:spPr>
        <p:txBody>
          <a:bodyPr/>
          <a:lstStyle/>
          <a:p>
            <a:r>
              <a:rPr lang="en-GB" dirty="0" smtClean="0"/>
              <a:t>The configuration file contains all the </a:t>
            </a:r>
            <a:r>
              <a:rPr lang="en-GB" dirty="0" err="1" smtClean="0"/>
              <a:t>informations</a:t>
            </a:r>
            <a:r>
              <a:rPr lang="en-GB" dirty="0" smtClean="0"/>
              <a:t> for the database such as </a:t>
            </a:r>
            <a:r>
              <a:rPr lang="en-GB" dirty="0" err="1" smtClean="0"/>
              <a:t>connection_url</a:t>
            </a:r>
            <a:r>
              <a:rPr lang="en-GB" dirty="0" smtClean="0"/>
              <a:t>, </a:t>
            </a:r>
            <a:r>
              <a:rPr lang="en-GB" dirty="0" err="1" smtClean="0"/>
              <a:t>driver_class</a:t>
            </a:r>
            <a:r>
              <a:rPr lang="en-GB" dirty="0" smtClean="0"/>
              <a:t>, username, password etc. The hbm2ddl.auto property is used to create the table in the database automatically. We will have in-depth learning about Dialect class in next topics. To create the configuration file, right click on </a:t>
            </a:r>
            <a:r>
              <a:rPr lang="en-GB" dirty="0" err="1" smtClean="0"/>
              <a:t>src</a:t>
            </a:r>
            <a:r>
              <a:rPr lang="en-GB" dirty="0" smtClean="0"/>
              <a:t> - new - file. Now specify the configuration file name e.g. </a:t>
            </a:r>
            <a:r>
              <a:rPr lang="en-GB" dirty="0" err="1" smtClean="0"/>
              <a:t>hibernate.cfg.xml</a:t>
            </a:r>
            <a:r>
              <a:rPr lang="en-GB" dirty="0" smtClean="0"/>
              <a:t>.</a:t>
            </a:r>
          </a:p>
          <a:p>
            <a:r>
              <a:rPr lang="en-GB" dirty="0" err="1" smtClean="0"/>
              <a:t>hibernate.cfg.xml</a:t>
            </a:r>
            <a:endParaRPr lang="en-GB" dirty="0" smtClean="0"/>
          </a:p>
          <a:p>
            <a:pPr>
              <a:spcBef>
                <a:spcPts val="0"/>
              </a:spcBef>
              <a:buNone/>
            </a:pPr>
            <a:r>
              <a:rPr lang="en-GB" dirty="0" smtClean="0"/>
              <a:t>&lt;?xml version='1.0' encoding='UTF-8'?&gt;  </a:t>
            </a:r>
          </a:p>
          <a:p>
            <a:pPr>
              <a:spcBef>
                <a:spcPts val="0"/>
              </a:spcBef>
              <a:buNone/>
            </a:pPr>
            <a:r>
              <a:rPr lang="en-GB" dirty="0" smtClean="0"/>
              <a:t>&lt;!DOCTYPE hibernate-configuration PUBLIC  </a:t>
            </a:r>
          </a:p>
          <a:p>
            <a:pPr>
              <a:spcBef>
                <a:spcPts val="0"/>
              </a:spcBef>
              <a:buNone/>
            </a:pPr>
            <a:r>
              <a:rPr lang="en-GB" dirty="0" smtClean="0"/>
              <a:t>          "-//Hibernate/Hibernate Configuration DTD 5.3//EN"  </a:t>
            </a:r>
          </a:p>
          <a:p>
            <a:pPr>
              <a:spcBef>
                <a:spcPts val="0"/>
              </a:spcBef>
              <a:buNone/>
            </a:pPr>
            <a:r>
              <a:rPr lang="en-GB" dirty="0" smtClean="0"/>
              <a:t>          "http://hibernate.sourceforge.net/hibernate-configuration-5.3.dtd"&gt;  </a:t>
            </a:r>
          </a:p>
          <a:p>
            <a:pPr>
              <a:spcBef>
                <a:spcPts val="0"/>
              </a:spcBef>
              <a:buNone/>
            </a:pPr>
            <a:r>
              <a:rPr lang="en-GB" dirty="0" smtClean="0"/>
              <a:t>  </a:t>
            </a:r>
          </a:p>
          <a:p>
            <a:pPr>
              <a:spcBef>
                <a:spcPts val="0"/>
              </a:spcBef>
              <a:buNone/>
            </a:pPr>
            <a:r>
              <a:rPr lang="en-GB" dirty="0" smtClean="0"/>
              <a:t>&lt;hibernate-configuration&gt;  </a:t>
            </a:r>
          </a:p>
          <a:p>
            <a:pPr>
              <a:spcBef>
                <a:spcPts val="0"/>
              </a:spcBef>
              <a:buNone/>
            </a:pPr>
            <a:r>
              <a:rPr lang="en-GB" dirty="0" smtClean="0"/>
              <a:t>  </a:t>
            </a:r>
          </a:p>
          <a:p>
            <a:pPr>
              <a:spcBef>
                <a:spcPts val="0"/>
              </a:spcBef>
              <a:buNone/>
            </a:pPr>
            <a:r>
              <a:rPr lang="en-GB" dirty="0" smtClean="0"/>
              <a:t>    &lt;session-factory&gt;  </a:t>
            </a:r>
          </a:p>
          <a:p>
            <a:pPr>
              <a:spcBef>
                <a:spcPts val="0"/>
              </a:spcBef>
              <a:buNone/>
            </a:pPr>
            <a:r>
              <a:rPr lang="en-GB" dirty="0" smtClean="0"/>
              <a:t>        &lt;property name="hbm2ddl.auto"&gt;update&lt;/property&gt;  </a:t>
            </a:r>
          </a:p>
          <a:p>
            <a:pPr>
              <a:spcBef>
                <a:spcPts val="0"/>
              </a:spcBef>
              <a:buNone/>
            </a:pPr>
            <a:r>
              <a:rPr lang="en-GB" dirty="0" smtClean="0"/>
              <a:t>        &lt;property name="dialect"&gt;org.hibernate.dialect.Oracle9Dialect&lt;/property&gt;  </a:t>
            </a:r>
          </a:p>
          <a:p>
            <a:pPr>
              <a:spcBef>
                <a:spcPts val="0"/>
              </a:spcBef>
              <a:buNone/>
            </a:pPr>
            <a:r>
              <a:rPr lang="en-GB" dirty="0" smtClean="0"/>
              <a:t>        &lt;property name="connection.url"&gt;</a:t>
            </a:r>
            <a:r>
              <a:rPr lang="en-GB" dirty="0" err="1" smtClean="0"/>
              <a:t>jdbc:oracle:thin</a:t>
            </a:r>
            <a:r>
              <a:rPr lang="en-GB" dirty="0" smtClean="0"/>
              <a:t>:@localhost:1521:xe&lt;/property&gt;  </a:t>
            </a:r>
          </a:p>
          <a:p>
            <a:pPr>
              <a:spcBef>
                <a:spcPts val="0"/>
              </a:spcBef>
              <a:buNone/>
            </a:pPr>
            <a:r>
              <a:rPr lang="en-GB" dirty="0" smtClean="0"/>
              <a:t>        &lt;property name="</a:t>
            </a:r>
            <a:r>
              <a:rPr lang="en-GB" dirty="0" err="1" smtClean="0"/>
              <a:t>connection.username</a:t>
            </a:r>
            <a:r>
              <a:rPr lang="en-GB" dirty="0" smtClean="0"/>
              <a:t>"&gt;system&lt;/property&gt;  </a:t>
            </a:r>
          </a:p>
          <a:p>
            <a:pPr>
              <a:spcBef>
                <a:spcPts val="0"/>
              </a:spcBef>
              <a:buNone/>
            </a:pPr>
            <a:r>
              <a:rPr lang="en-GB" dirty="0" smtClean="0"/>
              <a:t>        &lt;property name="</a:t>
            </a:r>
            <a:r>
              <a:rPr lang="en-GB" dirty="0" err="1" smtClean="0"/>
              <a:t>connection.password</a:t>
            </a:r>
            <a:r>
              <a:rPr lang="en-GB" dirty="0" smtClean="0"/>
              <a:t>"&gt;oracle&lt;/property&gt;  </a:t>
            </a:r>
          </a:p>
          <a:p>
            <a:pPr>
              <a:spcBef>
                <a:spcPts val="0"/>
              </a:spcBef>
              <a:buNone/>
            </a:pPr>
            <a:r>
              <a:rPr lang="en-GB" dirty="0" smtClean="0"/>
              <a:t>        &lt;property name="</a:t>
            </a:r>
            <a:r>
              <a:rPr lang="en-GB" dirty="0" err="1" smtClean="0"/>
              <a:t>connection.driver_class</a:t>
            </a:r>
            <a:r>
              <a:rPr lang="en-GB" dirty="0" smtClean="0"/>
              <a:t>"&gt;</a:t>
            </a:r>
            <a:r>
              <a:rPr lang="en-GB" dirty="0" err="1" smtClean="0"/>
              <a:t>oracle.jdbc.driver.OracleDriver</a:t>
            </a:r>
            <a:r>
              <a:rPr lang="en-GB" dirty="0" smtClean="0"/>
              <a:t>&lt;/property&gt;  </a:t>
            </a:r>
          </a:p>
          <a:p>
            <a:pPr>
              <a:spcBef>
                <a:spcPts val="0"/>
              </a:spcBef>
              <a:buNone/>
            </a:pPr>
            <a:r>
              <a:rPr lang="en-GB" dirty="0" smtClean="0"/>
              <a:t>    &lt;mapping resource="</a:t>
            </a:r>
            <a:r>
              <a:rPr lang="en-GB" dirty="0" err="1" smtClean="0"/>
              <a:t>employee.hbm.xml</a:t>
            </a:r>
            <a:r>
              <a:rPr lang="en-GB" dirty="0" smtClean="0"/>
              <a:t>"/&gt;  </a:t>
            </a:r>
          </a:p>
          <a:p>
            <a:pPr>
              <a:spcBef>
                <a:spcPts val="0"/>
              </a:spcBef>
              <a:buNone/>
            </a:pPr>
            <a:r>
              <a:rPr lang="en-GB" dirty="0" smtClean="0"/>
              <a:t>    &lt;/session-factory&gt;  </a:t>
            </a:r>
          </a:p>
          <a:p>
            <a:pPr>
              <a:spcBef>
                <a:spcPts val="0"/>
              </a:spcBef>
              <a:buNone/>
            </a:pPr>
            <a:r>
              <a:rPr lang="en-GB" dirty="0" smtClean="0"/>
              <a:t>  </a:t>
            </a:r>
          </a:p>
          <a:p>
            <a:pPr>
              <a:spcBef>
                <a:spcPts val="0"/>
              </a:spcBef>
              <a:buNone/>
            </a:pPr>
            <a:r>
              <a:rPr lang="en-GB" dirty="0" smtClean="0"/>
              <a:t>&lt;/hibernate-configuration&gt;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6) Create the class that retrieves or stores the persistent object</a:t>
            </a:r>
            <a:endParaRPr lang="en-GB" dirty="0"/>
          </a:p>
        </p:txBody>
      </p:sp>
      <p:sp>
        <p:nvSpPr>
          <p:cNvPr id="3" name="Content Placeholder 2"/>
          <p:cNvSpPr>
            <a:spLocks noGrp="1"/>
          </p:cNvSpPr>
          <p:nvPr>
            <p:ph idx="1"/>
          </p:nvPr>
        </p:nvSpPr>
        <p:spPr>
          <a:xfrm>
            <a:off x="838200" y="1000108"/>
            <a:ext cx="10515600" cy="5176855"/>
          </a:xfrm>
        </p:spPr>
        <p:txBody>
          <a:bodyPr/>
          <a:lstStyle/>
          <a:p>
            <a:r>
              <a:rPr lang="en-US" dirty="0" smtClean="0"/>
              <a:t>n this class, we are simply storing the employee object to the database.</a:t>
            </a:r>
          </a:p>
          <a:p>
            <a:pPr>
              <a:spcBef>
                <a:spcPts val="0"/>
              </a:spcBef>
              <a:buNone/>
            </a:pPr>
            <a:r>
              <a:rPr lang="en-US" sz="2000" b="1" dirty="0" smtClean="0"/>
              <a:t>package</a:t>
            </a:r>
            <a:r>
              <a:rPr lang="en-US" sz="2000" dirty="0" smtClean="0"/>
              <a:t> </a:t>
            </a:r>
            <a:r>
              <a:rPr lang="en-US" sz="2000" dirty="0" err="1" smtClean="0"/>
              <a:t>com.javatpoint.mypackage</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org.hibernate.Session</a:t>
            </a:r>
            <a:r>
              <a:rPr lang="en-US" sz="2000" dirty="0" smtClean="0"/>
              <a:t>;  </a:t>
            </a:r>
          </a:p>
          <a:p>
            <a:pPr>
              <a:spcBef>
                <a:spcPts val="0"/>
              </a:spcBef>
              <a:buNone/>
            </a:pPr>
            <a:r>
              <a:rPr lang="en-US" sz="2000" b="1" dirty="0" smtClean="0"/>
              <a:t>import</a:t>
            </a:r>
            <a:r>
              <a:rPr lang="en-US" sz="2000" dirty="0" smtClean="0"/>
              <a:t> </a:t>
            </a:r>
            <a:r>
              <a:rPr lang="en-US" sz="2000" dirty="0" err="1" smtClean="0"/>
              <a:t>org.hibernate.SessionFactory</a:t>
            </a:r>
            <a:r>
              <a:rPr lang="en-US" sz="2000" dirty="0" smtClean="0"/>
              <a:t>;  </a:t>
            </a:r>
          </a:p>
          <a:p>
            <a:pPr>
              <a:spcBef>
                <a:spcPts val="0"/>
              </a:spcBef>
              <a:buNone/>
            </a:pPr>
            <a:r>
              <a:rPr lang="en-US" sz="2000" b="1" dirty="0" smtClean="0"/>
              <a:t>import</a:t>
            </a:r>
            <a:r>
              <a:rPr lang="en-US" sz="2000" dirty="0" smtClean="0"/>
              <a:t> </a:t>
            </a:r>
            <a:r>
              <a:rPr lang="en-US" sz="2000" dirty="0" err="1" smtClean="0"/>
              <a:t>org.hibernate.Transaction</a:t>
            </a:r>
            <a:r>
              <a:rPr lang="en-US" sz="2000" dirty="0" smtClean="0"/>
              <a:t>;  </a:t>
            </a:r>
          </a:p>
          <a:p>
            <a:pPr>
              <a:spcBef>
                <a:spcPts val="0"/>
              </a:spcBef>
              <a:buNone/>
            </a:pPr>
            <a:r>
              <a:rPr lang="en-US" sz="2000" b="1" dirty="0" smtClean="0"/>
              <a:t>import</a:t>
            </a:r>
            <a:r>
              <a:rPr lang="en-US" sz="2000" dirty="0" smtClean="0"/>
              <a:t> </a:t>
            </a:r>
            <a:r>
              <a:rPr lang="en-US" sz="2000" dirty="0" err="1" smtClean="0"/>
              <a:t>org.hibernate.boot.Metadata</a:t>
            </a:r>
            <a:r>
              <a:rPr lang="en-US" sz="2000" dirty="0" smtClean="0"/>
              <a:t>;  </a:t>
            </a:r>
          </a:p>
          <a:p>
            <a:pPr>
              <a:spcBef>
                <a:spcPts val="0"/>
              </a:spcBef>
              <a:buNone/>
            </a:pPr>
            <a:r>
              <a:rPr lang="en-US" sz="2000" b="1" dirty="0" smtClean="0"/>
              <a:t>import</a:t>
            </a:r>
            <a:r>
              <a:rPr lang="en-US" sz="2000" dirty="0" smtClean="0"/>
              <a:t> </a:t>
            </a:r>
            <a:r>
              <a:rPr lang="en-US" sz="2000" dirty="0" err="1" smtClean="0"/>
              <a:t>org.hibernate.boot.MetadataSources</a:t>
            </a:r>
            <a:r>
              <a:rPr lang="en-US" sz="2000" dirty="0" smtClean="0"/>
              <a:t>;  </a:t>
            </a:r>
          </a:p>
          <a:p>
            <a:pPr>
              <a:spcBef>
                <a:spcPts val="0"/>
              </a:spcBef>
              <a:buNone/>
            </a:pPr>
            <a:r>
              <a:rPr lang="en-US" sz="2000" b="1" dirty="0" smtClean="0"/>
              <a:t>import</a:t>
            </a:r>
            <a:r>
              <a:rPr lang="en-US" sz="2000" dirty="0" smtClean="0"/>
              <a:t> </a:t>
            </a:r>
            <a:r>
              <a:rPr lang="en-US" sz="2000" dirty="0" err="1" smtClean="0"/>
              <a:t>org.hibernate.boot.registry.StandardServiceRegistry</a:t>
            </a:r>
            <a:r>
              <a:rPr lang="en-US" sz="2000" dirty="0" smtClean="0"/>
              <a:t>;  </a:t>
            </a:r>
          </a:p>
          <a:p>
            <a:pPr>
              <a:spcBef>
                <a:spcPts val="0"/>
              </a:spcBef>
              <a:buNone/>
            </a:pPr>
            <a:r>
              <a:rPr lang="en-US" sz="2000" b="1" dirty="0" smtClean="0"/>
              <a:t>import</a:t>
            </a:r>
            <a:r>
              <a:rPr lang="en-US" sz="2000" dirty="0" smtClean="0"/>
              <a:t> </a:t>
            </a:r>
            <a:r>
              <a:rPr lang="en-US" sz="2000" dirty="0" err="1" smtClean="0"/>
              <a:t>org.hibernate.boot.registry.StandardServiceRegistryBuilder</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StoreData</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 String[] </a:t>
            </a:r>
            <a:r>
              <a:rPr lang="en-US" sz="2000" dirty="0" err="1" smtClean="0"/>
              <a:t>args</a:t>
            </a:r>
            <a:r>
              <a:rPr lang="en-US" sz="2000" dirty="0" smtClean="0"/>
              <a:t> )  </a:t>
            </a:r>
          </a:p>
          <a:p>
            <a:pPr>
              <a:spcBef>
                <a:spcPts val="0"/>
              </a:spcBef>
              <a:buNone/>
            </a:pPr>
            <a:r>
              <a:rPr lang="en-US" sz="2000" dirty="0" smtClean="0"/>
              <a:t>    {  </a:t>
            </a:r>
          </a:p>
          <a:p>
            <a:pPr>
              <a:spcBef>
                <a:spcPts val="0"/>
              </a:spcBef>
              <a:buNone/>
            </a:pPr>
            <a:r>
              <a:rPr lang="en-US" sz="2000" dirty="0" smtClean="0"/>
              <a:t>         </a:t>
            </a:r>
            <a:r>
              <a:rPr lang="en-US" sz="2000" dirty="0" err="1" smtClean="0"/>
              <a:t>StandardServiceRegistry</a:t>
            </a:r>
            <a:r>
              <a:rPr lang="en-US" sz="2000" dirty="0" smtClean="0"/>
              <a:t> </a:t>
            </a:r>
            <a:r>
              <a:rPr lang="en-US" sz="2000" dirty="0" err="1" smtClean="0"/>
              <a:t>ssr</a:t>
            </a:r>
            <a:r>
              <a:rPr lang="en-US" sz="2000" dirty="0" smtClean="0"/>
              <a:t> = </a:t>
            </a:r>
            <a:r>
              <a:rPr lang="en-US" sz="2000" b="1" dirty="0" smtClean="0"/>
              <a:t>new</a:t>
            </a:r>
            <a:r>
              <a:rPr lang="en-US" sz="2000" dirty="0" smtClean="0"/>
              <a:t> </a:t>
            </a:r>
            <a:r>
              <a:rPr lang="en-US" sz="2000" dirty="0" err="1" smtClean="0"/>
              <a:t>StandardServiceRegistryBuilder</a:t>
            </a:r>
            <a:r>
              <a:rPr lang="en-US" sz="2000" dirty="0" smtClean="0"/>
              <a:t>().configure("</a:t>
            </a:r>
            <a:r>
              <a:rPr lang="en-US" sz="2000" dirty="0" err="1" smtClean="0"/>
              <a:t>hibernate.cfg.xml</a:t>
            </a:r>
            <a:r>
              <a:rPr lang="en-US" sz="2000" dirty="0" smtClean="0"/>
              <a:t>").build();  </a:t>
            </a:r>
          </a:p>
          <a:p>
            <a:pPr>
              <a:spcBef>
                <a:spcPts val="0"/>
              </a:spcBef>
              <a:buNone/>
            </a:pPr>
            <a:r>
              <a:rPr lang="en-US" sz="2000" dirty="0" smtClean="0"/>
              <a:t>            Metadata meta = </a:t>
            </a:r>
            <a:r>
              <a:rPr lang="en-US" sz="2000" b="1" dirty="0" smtClean="0"/>
              <a:t>new</a:t>
            </a:r>
            <a:r>
              <a:rPr lang="en-US" sz="2000" dirty="0" smtClean="0"/>
              <a:t> </a:t>
            </a:r>
            <a:r>
              <a:rPr lang="en-US" sz="2000" dirty="0" err="1" smtClean="0"/>
              <a:t>MetadataSources</a:t>
            </a:r>
            <a:r>
              <a:rPr lang="en-US" sz="2000" dirty="0" smtClean="0"/>
              <a:t>(</a:t>
            </a:r>
            <a:r>
              <a:rPr lang="en-US" sz="2000" dirty="0" err="1" smtClean="0"/>
              <a:t>ssr</a:t>
            </a:r>
            <a:r>
              <a:rPr lang="en-US" sz="2000" dirty="0" smtClean="0"/>
              <a:t>).</a:t>
            </a:r>
            <a:r>
              <a:rPr lang="en-US" sz="2000" dirty="0" err="1" smtClean="0"/>
              <a:t>getMetadataBuilder</a:t>
            </a:r>
            <a:r>
              <a:rPr lang="en-US" sz="2000" dirty="0" smtClean="0"/>
              <a:t>().build();  </a:t>
            </a:r>
          </a:p>
          <a:p>
            <a:pPr>
              <a:spcBef>
                <a:spcPts val="0"/>
              </a:spcBef>
              <a:buNone/>
            </a:pPr>
            <a:r>
              <a:rPr lang="en-US" sz="2000" dirty="0" smtClean="0"/>
              <a:t>          </a:t>
            </a:r>
          </a:p>
          <a:p>
            <a:pPr>
              <a:spcBef>
                <a:spcPts val="0"/>
              </a:spcBef>
              <a:buNone/>
            </a:pPr>
            <a:r>
              <a:rPr lang="en-US" sz="2000" dirty="0" smtClean="0"/>
              <a:t>        </a:t>
            </a:r>
            <a:r>
              <a:rPr lang="en-US" sz="2000" dirty="0" err="1" smtClean="0"/>
              <a:t>SessionFactory</a:t>
            </a:r>
            <a:r>
              <a:rPr lang="en-US" sz="2000" dirty="0" smtClean="0"/>
              <a:t> factory = </a:t>
            </a:r>
            <a:r>
              <a:rPr lang="en-US" sz="2000" dirty="0" err="1" smtClean="0"/>
              <a:t>meta.getSessionFactoryBuilder</a:t>
            </a:r>
            <a:r>
              <a:rPr lang="en-US" sz="2000" dirty="0" smtClean="0"/>
              <a:t>().build();  </a:t>
            </a:r>
          </a:p>
          <a:p>
            <a:pPr>
              <a:spcBef>
                <a:spcPts val="0"/>
              </a:spcBef>
              <a:buNone/>
            </a:pPr>
            <a:r>
              <a:rPr lang="en-US" sz="2000" dirty="0" smtClean="0"/>
              <a:t>        Session </a:t>
            </a:r>
            <a:r>
              <a:rPr lang="en-US" sz="2000" dirty="0" err="1" smtClean="0"/>
              <a:t>session</a:t>
            </a:r>
            <a:r>
              <a:rPr lang="en-US" sz="2000" dirty="0" smtClean="0"/>
              <a:t> = </a:t>
            </a:r>
            <a:r>
              <a:rPr lang="en-US" sz="2000" dirty="0" err="1" smtClean="0"/>
              <a:t>factory.openSession</a:t>
            </a:r>
            <a:r>
              <a:rPr lang="en-US" sz="2000" dirty="0" smtClean="0"/>
              <a:t>();  </a:t>
            </a:r>
          </a:p>
          <a:p>
            <a:pPr>
              <a:spcBef>
                <a:spcPts val="0"/>
              </a:spcBef>
              <a:buNone/>
            </a:pPr>
            <a:r>
              <a:rPr lang="en-US" sz="2000" dirty="0" smtClean="0"/>
              <a:t>        Transaction t = </a:t>
            </a:r>
            <a:r>
              <a:rPr lang="en-US" sz="2000" dirty="0" err="1" smtClean="0"/>
              <a:t>session.beginTransaction</a:t>
            </a:r>
            <a:r>
              <a:rPr lang="en-US" sz="2000" dirty="0" smtClean="0"/>
              <a:t>();  </a:t>
            </a:r>
          </a:p>
          <a:p>
            <a:pPr>
              <a:spcBef>
                <a:spcPts val="0"/>
              </a:spcBef>
              <a:buNone/>
            </a:pPr>
            <a:r>
              <a:rPr lang="en-US" sz="2000" dirty="0" smtClean="0"/>
              <a:t>          </a:t>
            </a:r>
          </a:p>
          <a:p>
            <a:pPr>
              <a:spcBef>
                <a:spcPts val="0"/>
              </a:spcBef>
              <a:buNone/>
            </a:pPr>
            <a:r>
              <a:rPr lang="en-US" sz="2000" dirty="0" smtClean="0"/>
              <a:t>         Employee e1=</a:t>
            </a:r>
            <a:r>
              <a:rPr lang="en-US" sz="2000" b="1" dirty="0" smtClean="0"/>
              <a:t>new</a:t>
            </a:r>
            <a:r>
              <a:rPr lang="en-US" sz="2000" dirty="0" smtClean="0"/>
              <a:t> Employee();    </a:t>
            </a:r>
          </a:p>
          <a:p>
            <a:pPr>
              <a:spcBef>
                <a:spcPts val="0"/>
              </a:spcBef>
              <a:buNone/>
            </a:pPr>
            <a:r>
              <a:rPr lang="en-US" sz="2000" dirty="0" smtClean="0"/>
              <a:t>            e1.setId(1);    </a:t>
            </a:r>
          </a:p>
          <a:p>
            <a:pPr>
              <a:spcBef>
                <a:spcPts val="0"/>
              </a:spcBef>
              <a:buNone/>
            </a:pPr>
            <a:r>
              <a:rPr lang="en-US" sz="2000" dirty="0" smtClean="0"/>
              <a:t>            e1.setFirstName("</a:t>
            </a:r>
            <a:r>
              <a:rPr lang="en-US" sz="2000" dirty="0" err="1" smtClean="0"/>
              <a:t>Gaurav</a:t>
            </a:r>
            <a:r>
              <a:rPr lang="en-US" sz="2000" dirty="0" smtClean="0"/>
              <a:t>");    </a:t>
            </a:r>
          </a:p>
          <a:p>
            <a:pPr>
              <a:spcBef>
                <a:spcPts val="0"/>
              </a:spcBef>
              <a:buNone/>
            </a:pPr>
            <a:r>
              <a:rPr lang="en-US" sz="2000" dirty="0" smtClean="0"/>
              <a:t>            e1.setLastName("</a:t>
            </a:r>
            <a:r>
              <a:rPr lang="en-US" sz="2000" dirty="0" err="1" smtClean="0"/>
              <a:t>Chawla</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session.save</a:t>
            </a:r>
            <a:r>
              <a:rPr lang="en-US" sz="2000" dirty="0" smtClean="0"/>
              <a:t>(e1);  </a:t>
            </a:r>
          </a:p>
          <a:p>
            <a:pPr>
              <a:spcBef>
                <a:spcPts val="0"/>
              </a:spcBef>
              <a:buNone/>
            </a:pPr>
            <a:r>
              <a:rPr lang="en-US" sz="2000" dirty="0" smtClean="0"/>
              <a:t>       </a:t>
            </a:r>
            <a:r>
              <a:rPr lang="en-US" sz="2000" dirty="0" err="1" smtClean="0"/>
              <a:t>t.commit</a:t>
            </a:r>
            <a:r>
              <a:rPr lang="en-US" sz="2000" dirty="0" smtClean="0"/>
              <a:t>();  </a:t>
            </a:r>
          </a:p>
          <a:p>
            <a:pPr>
              <a:spcBef>
                <a:spcPts val="0"/>
              </a:spcBef>
              <a:buNone/>
            </a:pPr>
            <a:r>
              <a:rPr lang="en-US" sz="2000" dirty="0" smtClean="0"/>
              <a:t>       </a:t>
            </a:r>
            <a:r>
              <a:rPr lang="en-US" sz="2000" dirty="0" err="1" smtClean="0"/>
              <a:t>System.out.println</a:t>
            </a:r>
            <a:r>
              <a:rPr lang="en-US" sz="2000" dirty="0" smtClean="0"/>
              <a:t>("successfully saved");    </a:t>
            </a:r>
          </a:p>
          <a:p>
            <a:pPr>
              <a:spcBef>
                <a:spcPts val="0"/>
              </a:spcBef>
              <a:buNone/>
            </a:pPr>
            <a:r>
              <a:rPr lang="en-US" sz="2000" dirty="0" smtClean="0"/>
              <a:t>        </a:t>
            </a:r>
            <a:r>
              <a:rPr lang="en-US" sz="2000" dirty="0" err="1" smtClean="0"/>
              <a:t>factory.close</a:t>
            </a:r>
            <a:r>
              <a:rPr lang="en-US" sz="2000" dirty="0" smtClean="0"/>
              <a:t>();  </a:t>
            </a:r>
          </a:p>
          <a:p>
            <a:pPr>
              <a:spcBef>
                <a:spcPts val="0"/>
              </a:spcBef>
              <a:buNone/>
            </a:pPr>
            <a:r>
              <a:rPr lang="en-US" sz="2000" dirty="0" smtClean="0"/>
              <a:t>        </a:t>
            </a:r>
            <a:r>
              <a:rPr lang="en-US" sz="2000" dirty="0" err="1" smtClean="0"/>
              <a:t>session.close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7) Run the application</a:t>
            </a: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Before running the application, determine that directory structure is like this.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26</a:t>
            </a:fld>
            <a:endParaRPr lang="en-US" altLang="en-US"/>
          </a:p>
        </p:txBody>
      </p:sp>
      <p:pic>
        <p:nvPicPr>
          <p:cNvPr id="5" name="Picture 4" descr="example to create first hibernate application in eclipse IDE"/>
          <p:cNvPicPr/>
          <p:nvPr/>
        </p:nvPicPr>
        <p:blipFill>
          <a:blip r:embed="rId2"/>
          <a:srcRect/>
          <a:stretch>
            <a:fillRect/>
          </a:stretch>
        </p:blipFill>
        <p:spPr bwMode="auto">
          <a:xfrm>
            <a:off x="3238480" y="1571612"/>
            <a:ext cx="3157855" cy="528638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Hibernate using </a:t>
            </a:r>
            <a:r>
              <a:rPr lang="en-US" dirty="0" err="1" smtClean="0"/>
              <a:t>Anotation</a:t>
            </a:r>
            <a:r>
              <a:rPr lang="en-US" dirty="0" smtClean="0"/>
              <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The hibernate application can be created with annotation. There are many annotations that can be used to create hibernate application such as @Entity, @Id, @Table etc.</a:t>
            </a:r>
          </a:p>
          <a:p>
            <a:r>
              <a:rPr lang="en-GB" dirty="0" smtClean="0"/>
              <a:t>Hibernate Annotations are based on the JPA 2 specification and supports all the features.</a:t>
            </a:r>
          </a:p>
          <a:p>
            <a:r>
              <a:rPr lang="en-GB" dirty="0" smtClean="0"/>
              <a:t>All the JPA annotations are defined in the </a:t>
            </a:r>
            <a:r>
              <a:rPr lang="en-GB" b="1" dirty="0" err="1" smtClean="0"/>
              <a:t>javax.persistence</a:t>
            </a:r>
            <a:r>
              <a:rPr lang="en-GB" dirty="0" smtClean="0"/>
              <a:t> package. Hibernate </a:t>
            </a:r>
            <a:r>
              <a:rPr lang="en-GB" dirty="0" err="1" smtClean="0"/>
              <a:t>EntityManager</a:t>
            </a:r>
            <a:r>
              <a:rPr lang="en-GB" dirty="0" smtClean="0"/>
              <a:t> implements the interfaces and life cycle defined by the JPA specification.</a:t>
            </a:r>
          </a:p>
          <a:p>
            <a:r>
              <a:rPr lang="en-GB" dirty="0" smtClean="0"/>
              <a:t>The core advantage of using hibernate annotation is that you don't need to create mapping (</a:t>
            </a:r>
            <a:r>
              <a:rPr lang="en-GB" dirty="0" err="1" smtClean="0"/>
              <a:t>hbm</a:t>
            </a:r>
            <a:r>
              <a:rPr lang="en-GB" dirty="0" smtClean="0"/>
              <a:t>) file. Here, hibernate annotations are used to provide the meta data.</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to create the hibernate application with Annotation</a:t>
            </a:r>
            <a:br>
              <a:rPr lang="en-GB" dirty="0" smtClean="0"/>
            </a:br>
            <a:endParaRPr lang="en-US" dirty="0"/>
          </a:p>
        </p:txBody>
      </p:sp>
      <p:sp>
        <p:nvSpPr>
          <p:cNvPr id="3" name="Content Placeholder 2"/>
          <p:cNvSpPr>
            <a:spLocks noGrp="1"/>
          </p:cNvSpPr>
          <p:nvPr>
            <p:ph idx="1"/>
          </p:nvPr>
        </p:nvSpPr>
        <p:spPr/>
        <p:txBody>
          <a:bodyPr/>
          <a:lstStyle/>
          <a:p>
            <a:r>
              <a:rPr lang="en-GB" dirty="0" smtClean="0"/>
              <a:t>Here, we are going to create a maven based hibernate application using annotation in eclipse IDE. For creating the hibernate application in Eclipse IDE, we need to follow the below steps:</a:t>
            </a:r>
          </a:p>
          <a:p>
            <a:pPr>
              <a:buNone/>
            </a:pPr>
            <a:r>
              <a:rPr lang="en-GB" dirty="0" smtClean="0"/>
              <a:t>1) Create the Maven Project</a:t>
            </a:r>
          </a:p>
          <a:p>
            <a:r>
              <a:rPr lang="en-GB" dirty="0" smtClean="0"/>
              <a:t>To create the maven project left click on </a:t>
            </a:r>
            <a:r>
              <a:rPr lang="en-GB" b="1" dirty="0" smtClean="0"/>
              <a:t>File Menu</a:t>
            </a:r>
            <a:r>
              <a:rPr lang="en-GB" dirty="0" smtClean="0"/>
              <a:t> -</a:t>
            </a:r>
            <a:r>
              <a:rPr lang="en-GB" b="1" dirty="0" smtClean="0"/>
              <a:t> New</a:t>
            </a:r>
            <a:r>
              <a:rPr lang="en-GB" dirty="0" smtClean="0"/>
              <a:t>-</a:t>
            </a:r>
            <a:r>
              <a:rPr lang="en-GB" b="1" dirty="0" smtClean="0"/>
              <a:t> Maven Project</a:t>
            </a:r>
            <a:r>
              <a:rPr lang="en-GB" dirty="0" smtClean="0"/>
              <a:t>.</a:t>
            </a:r>
          </a:p>
          <a:p>
            <a:r>
              <a:rPr lang="en-GB" dirty="0" smtClean="0"/>
              <a:t>The new maven project opens in your eclipse. </a:t>
            </a:r>
            <a:r>
              <a:rPr lang="en-GB" b="1" dirty="0" smtClean="0"/>
              <a:t>Click Next</a:t>
            </a:r>
            <a:r>
              <a:rPr lang="en-GB" dirty="0" smtClean="0"/>
              <a:t>.</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28</a:t>
            </a:fld>
            <a:endParaRPr lang="en-US" altLang="en-US"/>
          </a:p>
        </p:txBody>
      </p:sp>
      <p:pic>
        <p:nvPicPr>
          <p:cNvPr id="5" name="Picture 4" descr="Hibernate Application using annotation"/>
          <p:cNvPicPr/>
          <p:nvPr/>
        </p:nvPicPr>
        <p:blipFill>
          <a:blip r:embed="rId2"/>
          <a:srcRect/>
          <a:stretch>
            <a:fillRect/>
          </a:stretch>
        </p:blipFill>
        <p:spPr bwMode="auto">
          <a:xfrm>
            <a:off x="6596066" y="3000372"/>
            <a:ext cx="5943600" cy="433041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29</a:t>
            </a:fld>
            <a:endParaRPr lang="en-US" altLang="en-US"/>
          </a:p>
        </p:txBody>
      </p:sp>
      <p:pic>
        <p:nvPicPr>
          <p:cNvPr id="5" name="Content Placeholder 4" descr="Hibernate Application using annotation"/>
          <p:cNvPicPr>
            <a:picLocks noGrp="1"/>
          </p:cNvPicPr>
          <p:nvPr>
            <p:ph idx="1"/>
          </p:nvPr>
        </p:nvPicPr>
        <p:blipFill>
          <a:blip r:embed="rId2"/>
          <a:srcRect/>
          <a:stretch>
            <a:fillRect/>
          </a:stretch>
        </p:blipFill>
        <p:spPr bwMode="auto">
          <a:xfrm>
            <a:off x="3309918" y="1500174"/>
            <a:ext cx="7802064" cy="4496428"/>
          </a:xfrm>
          <a:prstGeom prst="rect">
            <a:avLst/>
          </a:prstGeom>
          <a:noFill/>
          <a:ln w="9525">
            <a:noFill/>
            <a:miter lim="800000"/>
            <a:headEnd/>
            <a:tailEnd/>
          </a:ln>
        </p:spPr>
      </p:pic>
      <p:sp>
        <p:nvSpPr>
          <p:cNvPr id="6" name="Title 1"/>
          <p:cNvSpPr txBox="1">
            <a:spLocks/>
          </p:cNvSpPr>
          <p:nvPr/>
        </p:nvSpPr>
        <p:spPr bwMode="auto">
          <a:xfrm>
            <a:off x="990600" y="517525"/>
            <a:ext cx="10515600" cy="9207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GB" sz="4400" b="0" i="0" u="none" strike="noStrike" kern="1200" cap="none" spc="0" normalizeH="0" baseline="0" noProof="0" smtClean="0">
                <a:ln>
                  <a:noFill/>
                </a:ln>
                <a:solidFill>
                  <a:schemeClr val="tx1"/>
                </a:solidFill>
                <a:effectLst/>
                <a:uLnTx/>
                <a:uFillTx/>
                <a:latin typeface="+mj-lt"/>
                <a:ea typeface="+mj-ea"/>
                <a:cs typeface="+mj-cs"/>
              </a:rPr>
              <a:t>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itle 1"/>
          <p:cNvSpPr txBox="1">
            <a:spLocks/>
          </p:cNvSpPr>
          <p:nvPr/>
        </p:nvSpPr>
        <p:spPr bwMode="auto">
          <a:xfrm>
            <a:off x="1143000" y="669925"/>
            <a:ext cx="10515600" cy="9207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Click Next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smtClean="0"/>
              <a:t>Hibernate Framework</a:t>
            </a:r>
            <a:br>
              <a:rPr lang="en-US" dirty="0" smtClean="0"/>
            </a:br>
            <a:r>
              <a:rPr lang="en-IN" dirty="0" smtClean="0"/>
              <a:t/>
            </a:r>
            <a:br>
              <a:rPr lang="en-IN"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Hibernate is a Java framework that simplifies the development of Java application to interact with the database.</a:t>
            </a:r>
          </a:p>
          <a:p>
            <a:r>
              <a:rPr lang="en-GB" dirty="0" smtClean="0"/>
              <a:t> It is an open source, lightweight, ORM (Object Relational Mapping) tool. </a:t>
            </a:r>
          </a:p>
          <a:p>
            <a:r>
              <a:rPr lang="en-GB" dirty="0" smtClean="0"/>
              <a:t>Hibernate implements the specifications of JPA (Java Persistence API) for data persistence.</a:t>
            </a:r>
          </a:p>
          <a:p>
            <a:r>
              <a:rPr lang="en-US" dirty="0" smtClean="0"/>
              <a:t>https://www.udemy.com/course/hibernate-and-jpa-fundamentals/</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r>
            <a:br>
              <a:rPr lang="en-GB" dirty="0" smtClean="0"/>
            </a:br>
            <a:r>
              <a:rPr lang="en-GB" sz="3200" dirty="0" smtClean="0"/>
              <a:t>Now, select </a:t>
            </a:r>
            <a:r>
              <a:rPr lang="en-GB" sz="3200" dirty="0" err="1" smtClean="0"/>
              <a:t>catalog</a:t>
            </a:r>
            <a:r>
              <a:rPr lang="en-GB" sz="3200" dirty="0" smtClean="0"/>
              <a:t> type: internal and maven archetype - </a:t>
            </a:r>
            <a:r>
              <a:rPr lang="en-GB" sz="3200" b="1" dirty="0" err="1" smtClean="0"/>
              <a:t>quickstart</a:t>
            </a:r>
            <a:r>
              <a:rPr lang="en-GB" sz="3200" dirty="0" smtClean="0"/>
              <a:t> of 1.1 version. Then, </a:t>
            </a:r>
            <a:r>
              <a:rPr lang="en-GB" sz="3200" b="1" dirty="0" smtClean="0"/>
              <a:t>click next</a:t>
            </a:r>
            <a:r>
              <a:rPr lang="en-GB" sz="3200" dirty="0" smtClean="0"/>
              <a:t>.</a:t>
            </a:r>
            <a:endParaRPr lang="en-GB" sz="3200" dirty="0"/>
          </a:p>
        </p:txBody>
      </p:sp>
      <p:sp>
        <p:nvSpPr>
          <p:cNvPr id="3" name="Content Placeholder 2"/>
          <p:cNvSpPr>
            <a:spLocks noGrp="1"/>
          </p:cNvSpPr>
          <p:nvPr>
            <p:ph idx="1"/>
          </p:nvPr>
        </p:nvSpPr>
        <p:spPr>
          <a:xfrm>
            <a:off x="838200" y="1071546"/>
            <a:ext cx="10515600" cy="5105417"/>
          </a:xfrm>
        </p:spPr>
        <p:txBody>
          <a:bodyPr/>
          <a:lstStyle/>
          <a:p>
            <a:pPr>
              <a:spcBef>
                <a:spcPts val="0"/>
              </a:spcBef>
            </a:pPr>
            <a:r>
              <a:rPr lang="en-US" sz="18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30</a:t>
            </a:fld>
            <a:endParaRPr lang="en-US" altLang="en-US"/>
          </a:p>
        </p:txBody>
      </p:sp>
      <p:pic>
        <p:nvPicPr>
          <p:cNvPr id="5" name="Picture 4" descr="Hibernate Application using annotation"/>
          <p:cNvPicPr/>
          <p:nvPr/>
        </p:nvPicPr>
        <p:blipFill>
          <a:blip r:embed="rId2"/>
          <a:srcRect/>
          <a:stretch>
            <a:fillRect/>
          </a:stretch>
        </p:blipFill>
        <p:spPr bwMode="auto">
          <a:xfrm>
            <a:off x="5024430" y="1928802"/>
            <a:ext cx="5943600" cy="466508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sz="2800" dirty="0" smtClean="0"/>
              <a:t/>
            </a:r>
            <a:br>
              <a:rPr lang="en-GB" sz="2800" dirty="0" smtClean="0"/>
            </a:br>
            <a:r>
              <a:rPr lang="en-GB" sz="2800" dirty="0" smtClean="0"/>
              <a:t>Now, specify the name of Group Id and </a:t>
            </a:r>
            <a:r>
              <a:rPr lang="en-GB" sz="2800" dirty="0" err="1" smtClean="0"/>
              <a:t>Artifact</a:t>
            </a:r>
            <a:r>
              <a:rPr lang="en-GB" sz="2800" dirty="0" smtClean="0"/>
              <a:t> Id. The Group Id contains package name (e.g. </a:t>
            </a:r>
            <a:r>
              <a:rPr lang="en-GB" sz="2800" dirty="0" err="1" smtClean="0"/>
              <a:t>com.javatpoint</a:t>
            </a:r>
            <a:r>
              <a:rPr lang="en-GB" sz="2800" dirty="0" smtClean="0"/>
              <a:t>) and </a:t>
            </a:r>
            <a:r>
              <a:rPr lang="en-GB" sz="2800" dirty="0" err="1" smtClean="0"/>
              <a:t>Artifact</a:t>
            </a:r>
            <a:r>
              <a:rPr lang="en-GB" sz="2800" dirty="0" smtClean="0"/>
              <a:t> Id contains project name (e.g. </a:t>
            </a:r>
            <a:r>
              <a:rPr lang="en-GB" sz="2800" dirty="0" err="1" smtClean="0"/>
              <a:t>HibernateAnnotation</a:t>
            </a:r>
            <a:r>
              <a:rPr lang="en-GB" sz="2800" dirty="0" smtClean="0"/>
              <a:t>). Then </a:t>
            </a:r>
            <a:r>
              <a:rPr lang="en-GB" sz="2800" b="1" dirty="0" smtClean="0"/>
              <a:t>click Finish</a:t>
            </a:r>
            <a:r>
              <a:rPr lang="en-GB" sz="2800" dirty="0" smtClean="0"/>
              <a:t>.</a:t>
            </a:r>
            <a:br>
              <a:rPr lang="en-GB" sz="2800" dirty="0" smtClean="0"/>
            </a:br>
            <a:r>
              <a:rPr lang="en-GB" sz="2800" dirty="0" smtClean="0"/>
              <a:t/>
            </a:r>
            <a:br>
              <a:rPr lang="en-GB" sz="2800" dirty="0" smtClean="0"/>
            </a:br>
            <a:endParaRPr lang="en-US" sz="2800"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sz="18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31</a:t>
            </a:fld>
            <a:endParaRPr lang="en-US" altLang="en-US"/>
          </a:p>
        </p:txBody>
      </p:sp>
      <p:pic>
        <p:nvPicPr>
          <p:cNvPr id="5" name="Picture 4" descr="Hibernate Application using annotation"/>
          <p:cNvPicPr/>
          <p:nvPr/>
        </p:nvPicPr>
        <p:blipFill>
          <a:blip r:embed="rId2"/>
          <a:srcRect/>
          <a:stretch>
            <a:fillRect/>
          </a:stretch>
        </p:blipFill>
        <p:spPr bwMode="auto">
          <a:xfrm>
            <a:off x="4381488" y="1357298"/>
            <a:ext cx="5773420" cy="519938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
            </a:r>
            <a:br>
              <a:rPr lang="en-GB" dirty="0" smtClean="0"/>
            </a:br>
            <a:r>
              <a:rPr lang="en-GB" dirty="0" smtClean="0"/>
              <a:t/>
            </a:r>
            <a:br>
              <a:rPr lang="en-GB" dirty="0" smtClean="0"/>
            </a:br>
            <a:r>
              <a:rPr lang="en-GB" dirty="0" smtClean="0"/>
              <a:t>2) Add project information and configuration in pom.xml file.</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Open pom.xml file and click source. Now, add the below dependencies between &lt;dependencies&gt;....&lt;/dependencies&gt; tag. These dependencies are used to add the jar files in Maven project.</a:t>
            </a:r>
          </a:p>
          <a:p>
            <a:pPr>
              <a:spcBef>
                <a:spcPts val="0"/>
              </a:spcBef>
              <a:buNone/>
            </a:pPr>
            <a:r>
              <a:rPr lang="en-US" sz="2000" dirty="0" smtClean="0"/>
              <a:t>&lt;dependency&gt;  </a:t>
            </a:r>
          </a:p>
          <a:p>
            <a:pPr>
              <a:spcBef>
                <a:spcPts val="0"/>
              </a:spcBef>
              <a:buNone/>
            </a:pPr>
            <a:r>
              <a:rPr lang="en-US" sz="2000" dirty="0" smtClean="0"/>
              <a:t>    &lt;</a:t>
            </a:r>
            <a:r>
              <a:rPr lang="en-US" sz="2000" dirty="0" err="1" smtClean="0"/>
              <a:t>groupId</a:t>
            </a:r>
            <a:r>
              <a:rPr lang="en-US" sz="2000" dirty="0" smtClean="0"/>
              <a:t>&gt;</a:t>
            </a:r>
            <a:r>
              <a:rPr lang="en-US" sz="2000" dirty="0" err="1" smtClean="0"/>
              <a:t>org.hibernate</a:t>
            </a:r>
            <a:r>
              <a:rPr lang="en-US" sz="2000" dirty="0" smtClean="0"/>
              <a:t>&lt;/</a:t>
            </a:r>
            <a:r>
              <a:rPr lang="en-US" sz="2000" dirty="0" err="1" smtClean="0"/>
              <a:t>groupId</a:t>
            </a:r>
            <a:r>
              <a:rPr lang="en-US" sz="2000" dirty="0" smtClean="0"/>
              <a:t>&gt;  </a:t>
            </a:r>
          </a:p>
          <a:p>
            <a:pPr>
              <a:spcBef>
                <a:spcPts val="0"/>
              </a:spcBef>
              <a:buNone/>
            </a:pPr>
            <a:r>
              <a:rPr lang="en-US" sz="2000" dirty="0" smtClean="0"/>
              <a:t>    &lt;</a:t>
            </a:r>
            <a:r>
              <a:rPr lang="en-US" sz="2000" dirty="0" err="1" smtClean="0"/>
              <a:t>artifactId</a:t>
            </a:r>
            <a:r>
              <a:rPr lang="en-US" sz="2000" dirty="0" smtClean="0"/>
              <a:t>&gt;hibernate-core&lt;/</a:t>
            </a:r>
            <a:r>
              <a:rPr lang="en-US" sz="2000" dirty="0" err="1" smtClean="0"/>
              <a:t>artifactId</a:t>
            </a:r>
            <a:r>
              <a:rPr lang="en-US" sz="2000" dirty="0" smtClean="0"/>
              <a:t>&gt;  </a:t>
            </a:r>
          </a:p>
          <a:p>
            <a:pPr>
              <a:spcBef>
                <a:spcPts val="0"/>
              </a:spcBef>
              <a:buNone/>
            </a:pPr>
            <a:r>
              <a:rPr lang="en-US" sz="2000" dirty="0" smtClean="0"/>
              <a:t>    &lt;version&gt;5.3.1.Final&lt;/version&gt;  </a:t>
            </a:r>
          </a:p>
          <a:p>
            <a:pPr>
              <a:spcBef>
                <a:spcPts val="0"/>
              </a:spcBef>
              <a:buNone/>
            </a:pPr>
            <a:r>
              <a:rPr lang="en-US" sz="2000" dirty="0" smtClean="0"/>
              <a:t>&lt;/dependency&gt;  </a:t>
            </a:r>
          </a:p>
          <a:p>
            <a:pPr>
              <a:spcBef>
                <a:spcPts val="0"/>
              </a:spcBef>
              <a:buNone/>
            </a:pPr>
            <a:r>
              <a:rPr lang="en-US" sz="2000" dirty="0" smtClean="0"/>
              <a:t>      </a:t>
            </a:r>
          </a:p>
          <a:p>
            <a:pPr>
              <a:spcBef>
                <a:spcPts val="0"/>
              </a:spcBef>
              <a:buNone/>
            </a:pPr>
            <a:r>
              <a:rPr lang="en-US" sz="2000" dirty="0" smtClean="0"/>
              <a:t>&lt;dependency&gt;  </a:t>
            </a:r>
          </a:p>
          <a:p>
            <a:pPr>
              <a:spcBef>
                <a:spcPts val="0"/>
              </a:spcBef>
              <a:buNone/>
            </a:pPr>
            <a:r>
              <a:rPr lang="en-US" sz="2000" dirty="0" smtClean="0"/>
              <a:t>    &lt;</a:t>
            </a:r>
            <a:r>
              <a:rPr lang="en-US" sz="2000" dirty="0" err="1" smtClean="0"/>
              <a:t>groupId</a:t>
            </a:r>
            <a:r>
              <a:rPr lang="en-US" sz="2000" dirty="0" smtClean="0"/>
              <a:t>&gt;</a:t>
            </a:r>
            <a:r>
              <a:rPr lang="en-US" sz="2000" dirty="0" err="1" smtClean="0"/>
              <a:t>com.oracle</a:t>
            </a:r>
            <a:r>
              <a:rPr lang="en-US" sz="2000" dirty="0" smtClean="0"/>
              <a:t>&lt;/</a:t>
            </a:r>
            <a:r>
              <a:rPr lang="en-US" sz="2000" dirty="0" err="1" smtClean="0"/>
              <a:t>groupId</a:t>
            </a:r>
            <a:r>
              <a:rPr lang="en-US" sz="2000" dirty="0" smtClean="0"/>
              <a:t>&gt;  </a:t>
            </a:r>
          </a:p>
          <a:p>
            <a:pPr>
              <a:spcBef>
                <a:spcPts val="0"/>
              </a:spcBef>
              <a:buNone/>
            </a:pPr>
            <a:r>
              <a:rPr lang="en-US" sz="2000" dirty="0" smtClean="0"/>
              <a:t>    &lt;</a:t>
            </a:r>
            <a:r>
              <a:rPr lang="en-US" sz="2000" dirty="0" err="1" smtClean="0"/>
              <a:t>artifactId</a:t>
            </a:r>
            <a:r>
              <a:rPr lang="en-US" sz="2000" dirty="0" smtClean="0"/>
              <a:t>&gt;ojdbc14&lt;/</a:t>
            </a:r>
            <a:r>
              <a:rPr lang="en-US" sz="2000" dirty="0" err="1" smtClean="0"/>
              <a:t>artifactId</a:t>
            </a:r>
            <a:r>
              <a:rPr lang="en-US" sz="2000" dirty="0" smtClean="0"/>
              <a:t>&gt;  </a:t>
            </a:r>
          </a:p>
          <a:p>
            <a:pPr>
              <a:spcBef>
                <a:spcPts val="0"/>
              </a:spcBef>
              <a:buNone/>
            </a:pPr>
            <a:r>
              <a:rPr lang="en-US" sz="2000" dirty="0" smtClean="0"/>
              <a:t>    &lt;version&gt;10.2.0.4.0&lt;/version&gt;  </a:t>
            </a:r>
          </a:p>
          <a:p>
            <a:pPr>
              <a:spcBef>
                <a:spcPts val="0"/>
              </a:spcBef>
              <a:buNone/>
            </a:pPr>
            <a:r>
              <a:rPr lang="en-US" sz="2000" dirty="0" smtClean="0"/>
              <a:t>&lt;/dependency&gt; </a:t>
            </a:r>
            <a:r>
              <a:rPr lang="en-US" dirty="0" smtClean="0"/>
              <a:t> </a:t>
            </a:r>
          </a:p>
          <a:p>
            <a:r>
              <a:rPr lang="en-GB" dirty="0" smtClean="0"/>
              <a:t>Due to certain license issues, Oracle drivers are not present in public Maven repository. We can install it manually. To install Oracle driver into your local Maven repository, follow the following steps:</a:t>
            </a:r>
          </a:p>
          <a:p>
            <a:r>
              <a:rPr lang="en-GB" dirty="0" smtClean="0">
                <a:hlinkClick r:id="rId2"/>
              </a:rPr>
              <a:t>Install Maven</a:t>
            </a:r>
            <a:endParaRPr lang="en-GB" dirty="0" smtClean="0"/>
          </a:p>
          <a:p>
            <a:r>
              <a:rPr lang="en-GB" dirty="0" smtClean="0"/>
              <a:t>Run the command : install-file -</a:t>
            </a:r>
            <a:r>
              <a:rPr lang="en-GB" dirty="0" err="1" smtClean="0"/>
              <a:t>Dfile</a:t>
            </a:r>
            <a:r>
              <a:rPr lang="en-GB" dirty="0" smtClean="0"/>
              <a:t>=Path/to/your/ojdbc14.jar -</a:t>
            </a:r>
            <a:r>
              <a:rPr lang="en-GB" dirty="0" err="1" smtClean="0"/>
              <a:t>DgroupId</a:t>
            </a:r>
            <a:r>
              <a:rPr lang="en-GB" dirty="0" smtClean="0"/>
              <a:t>=</a:t>
            </a:r>
            <a:r>
              <a:rPr lang="en-GB" dirty="0" err="1" smtClean="0"/>
              <a:t>com.oracle</a:t>
            </a:r>
            <a:r>
              <a:rPr lang="en-GB" dirty="0" smtClean="0"/>
              <a:t> -</a:t>
            </a:r>
            <a:r>
              <a:rPr lang="en-GB" dirty="0" err="1" smtClean="0"/>
              <a:t>DartifactId</a:t>
            </a:r>
            <a:r>
              <a:rPr lang="en-GB" dirty="0" smtClean="0"/>
              <a:t>=ojdbc14 -</a:t>
            </a:r>
            <a:r>
              <a:rPr lang="en-GB" dirty="0" err="1" smtClean="0"/>
              <a:t>Dversion</a:t>
            </a:r>
            <a:r>
              <a:rPr lang="en-GB" dirty="0" smtClean="0"/>
              <a:t>=12.1.0 -</a:t>
            </a:r>
            <a:r>
              <a:rPr lang="en-GB" dirty="0" err="1" smtClean="0"/>
              <a:t>Dpackaging</a:t>
            </a:r>
            <a:r>
              <a:rPr lang="en-GB" dirty="0" smtClean="0"/>
              <a:t>=jar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 </a:t>
            </a:r>
            <a:br>
              <a:rPr lang="en-GB" dirty="0" smtClean="0"/>
            </a:br>
            <a:r>
              <a:rPr lang="en-GB" dirty="0" smtClean="0"/>
              <a:t>3) Create the Persistence class.</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Here, we are creating the same persistent class which we have created in the previous topic. But here, we are using annotation.</a:t>
            </a:r>
          </a:p>
          <a:p>
            <a:r>
              <a:rPr lang="en-GB" b="1" dirty="0" smtClean="0"/>
              <a:t>@Entity</a:t>
            </a:r>
            <a:r>
              <a:rPr lang="en-GB" dirty="0" smtClean="0"/>
              <a:t> annotation marks this class as an entity.</a:t>
            </a:r>
          </a:p>
          <a:p>
            <a:r>
              <a:rPr lang="en-GB" b="1" dirty="0" smtClean="0"/>
              <a:t>@Table</a:t>
            </a:r>
            <a:r>
              <a:rPr lang="en-GB" dirty="0" smtClean="0"/>
              <a:t> annotation specifies the table name where data of this entity is to be persisted. If you don't use @Table annotation, hibernate will use the class name as the table name by default.</a:t>
            </a:r>
          </a:p>
          <a:p>
            <a:r>
              <a:rPr lang="en-GB" b="1" dirty="0" smtClean="0"/>
              <a:t>@Id</a:t>
            </a:r>
            <a:r>
              <a:rPr lang="en-GB" dirty="0" smtClean="0"/>
              <a:t> annotation marks the identifier for this entity.</a:t>
            </a:r>
          </a:p>
          <a:p>
            <a:r>
              <a:rPr lang="en-GB" b="1" dirty="0" smtClean="0"/>
              <a:t>@Column</a:t>
            </a:r>
            <a:r>
              <a:rPr lang="en-GB" dirty="0" smtClean="0"/>
              <a:t> annotation specifies the details of the column for this property or field. If @Column annotation is not specified, property name will be used as the column name by default.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sz="3600" dirty="0" smtClean="0"/>
              <a:t>To create the Persistence class, right click on </a:t>
            </a:r>
            <a:r>
              <a:rPr lang="en-GB" sz="3600" b="1" dirty="0" err="1" smtClean="0"/>
              <a:t>src</a:t>
            </a:r>
            <a:r>
              <a:rPr lang="en-GB" sz="3600" b="1" dirty="0" smtClean="0"/>
              <a:t>/main/java - New - Class -</a:t>
            </a:r>
            <a:r>
              <a:rPr lang="en-GB" sz="3600" dirty="0" smtClean="0"/>
              <a:t> specify the class name with package - </a:t>
            </a:r>
            <a:r>
              <a:rPr lang="en-GB" sz="3600" b="1" dirty="0" smtClean="0"/>
              <a:t>finish</a:t>
            </a:r>
            <a:r>
              <a:rPr lang="en-GB" sz="3600" dirty="0" smtClean="0"/>
              <a:t>.</a:t>
            </a:r>
            <a:endParaRPr lang="en-US" sz="3600" dirty="0"/>
          </a:p>
        </p:txBody>
      </p:sp>
      <p:sp>
        <p:nvSpPr>
          <p:cNvPr id="3" name="Content Placeholder 2"/>
          <p:cNvSpPr>
            <a:spLocks noGrp="1"/>
          </p:cNvSpPr>
          <p:nvPr>
            <p:ph idx="1"/>
          </p:nvPr>
        </p:nvSpPr>
        <p:spPr/>
        <p:txBody>
          <a:bodyPr/>
          <a:lstStyle/>
          <a:p>
            <a:r>
              <a:rPr lang="en-US" b="1" dirty="0" smtClean="0"/>
              <a:t>Employee.java</a:t>
            </a:r>
            <a:endParaRPr lang="en-US" dirty="0" smtClean="0"/>
          </a:p>
          <a:p>
            <a:pPr>
              <a:spcBef>
                <a:spcPts val="0"/>
              </a:spcBef>
              <a:buNone/>
            </a:pPr>
            <a:r>
              <a:rPr lang="en-US" b="1" dirty="0" smtClean="0"/>
              <a:t>package</a:t>
            </a:r>
            <a:r>
              <a:rPr lang="en-US" dirty="0" smtClean="0"/>
              <a:t> </a:t>
            </a:r>
            <a:r>
              <a:rPr lang="en-US" dirty="0" err="1" smtClean="0"/>
              <a:t>com.javatpoint.mypackage</a:t>
            </a:r>
            <a:r>
              <a:rPr lang="en-US" dirty="0" smtClean="0"/>
              <a:t>;  </a:t>
            </a:r>
          </a:p>
          <a:p>
            <a:pPr>
              <a:spcBef>
                <a:spcPts val="0"/>
              </a:spcBef>
              <a:buNone/>
            </a:pPr>
            <a:r>
              <a:rPr lang="en-US" dirty="0" smtClean="0"/>
              <a:t>  </a:t>
            </a:r>
          </a:p>
          <a:p>
            <a:pPr>
              <a:spcBef>
                <a:spcPts val="0"/>
              </a:spcBef>
              <a:buNone/>
            </a:pPr>
            <a:r>
              <a:rPr lang="en-US" b="1" dirty="0" smtClean="0"/>
              <a:t>import</a:t>
            </a:r>
            <a:r>
              <a:rPr lang="en-US" dirty="0" smtClean="0"/>
              <a:t> </a:t>
            </a:r>
            <a:r>
              <a:rPr lang="en-US" dirty="0" err="1" smtClean="0"/>
              <a:t>javax.persistence.Entity</a:t>
            </a:r>
            <a:r>
              <a:rPr lang="en-US" dirty="0" smtClean="0"/>
              <a:t>;  </a:t>
            </a:r>
          </a:p>
          <a:p>
            <a:pPr>
              <a:spcBef>
                <a:spcPts val="0"/>
              </a:spcBef>
              <a:buNone/>
            </a:pPr>
            <a:r>
              <a:rPr lang="en-US" b="1" dirty="0" smtClean="0"/>
              <a:t>import</a:t>
            </a:r>
            <a:r>
              <a:rPr lang="en-US" dirty="0" smtClean="0"/>
              <a:t> </a:t>
            </a:r>
            <a:r>
              <a:rPr lang="en-US" dirty="0" err="1" smtClean="0"/>
              <a:t>javax.persistence.Id</a:t>
            </a:r>
            <a:r>
              <a:rPr lang="en-US" dirty="0" smtClean="0"/>
              <a:t>;  </a:t>
            </a:r>
          </a:p>
          <a:p>
            <a:pPr>
              <a:spcBef>
                <a:spcPts val="0"/>
              </a:spcBef>
              <a:buNone/>
            </a:pPr>
            <a:r>
              <a:rPr lang="en-US" b="1" dirty="0" smtClean="0"/>
              <a:t>import</a:t>
            </a:r>
            <a:r>
              <a:rPr lang="en-US" dirty="0" smtClean="0"/>
              <a:t> </a:t>
            </a:r>
            <a:r>
              <a:rPr lang="en-US" dirty="0" err="1" smtClean="0"/>
              <a:t>javax.persistence.Table</a:t>
            </a:r>
            <a:r>
              <a:rPr lang="en-US" dirty="0" smtClean="0"/>
              <a:t>;  </a:t>
            </a:r>
          </a:p>
          <a:p>
            <a:pPr>
              <a:spcBef>
                <a:spcPts val="0"/>
              </a:spcBef>
              <a:buNone/>
            </a:pPr>
            <a:r>
              <a:rPr lang="en-US" dirty="0" smtClean="0"/>
              <a:t>  </a:t>
            </a:r>
          </a:p>
          <a:p>
            <a:pPr>
              <a:spcBef>
                <a:spcPts val="0"/>
              </a:spcBef>
              <a:buNone/>
            </a:pPr>
            <a:r>
              <a:rPr lang="en-US" dirty="0" smtClean="0"/>
              <a:t>@Entity  </a:t>
            </a:r>
          </a:p>
          <a:p>
            <a:pPr>
              <a:spcBef>
                <a:spcPts val="0"/>
              </a:spcBef>
              <a:buNone/>
            </a:pPr>
            <a:r>
              <a:rPr lang="en-US" dirty="0" smtClean="0"/>
              <a:t>@Table(name= "emp500")   </a:t>
            </a:r>
          </a:p>
          <a:p>
            <a:pPr>
              <a:spcBef>
                <a:spcPts val="0"/>
              </a:spcBef>
              <a:buNone/>
            </a:pPr>
            <a:r>
              <a:rPr lang="en-US" b="1" dirty="0" smtClean="0"/>
              <a:t>public</a:t>
            </a:r>
            <a:r>
              <a:rPr lang="en-US" dirty="0" smtClean="0"/>
              <a:t> </a:t>
            </a:r>
            <a:r>
              <a:rPr lang="en-US" b="1" dirty="0" smtClean="0"/>
              <a:t>class</a:t>
            </a:r>
            <a:r>
              <a:rPr lang="en-US" dirty="0" smtClean="0"/>
              <a:t> Employee {    </a:t>
            </a:r>
          </a:p>
          <a:p>
            <a:pPr>
              <a:spcBef>
                <a:spcPts val="0"/>
              </a:spcBef>
              <a:buNone/>
            </a:pPr>
            <a:r>
              <a:rPr lang="en-US" dirty="0" smtClean="0"/>
              <a:t>  </a:t>
            </a:r>
          </a:p>
          <a:p>
            <a:pPr>
              <a:spcBef>
                <a:spcPts val="0"/>
              </a:spcBef>
              <a:buNone/>
            </a:pPr>
            <a:r>
              <a:rPr lang="en-US" dirty="0" smtClean="0"/>
              <a:t>@Id   </a:t>
            </a:r>
          </a:p>
          <a:p>
            <a:pPr>
              <a:spcBef>
                <a:spcPts val="0"/>
              </a:spcBef>
              <a:buNone/>
            </a:pPr>
            <a:r>
              <a:rPr lang="en-US" b="1" dirty="0" smtClean="0"/>
              <a:t>private</a:t>
            </a:r>
            <a:r>
              <a:rPr lang="en-US" dirty="0" smtClean="0"/>
              <a:t> </a:t>
            </a:r>
            <a:r>
              <a:rPr lang="en-US" b="1" dirty="0" err="1" smtClean="0"/>
              <a:t>int</a:t>
            </a:r>
            <a:r>
              <a:rPr lang="en-US" dirty="0" smtClean="0"/>
              <a:t> id;    </a:t>
            </a:r>
          </a:p>
          <a:p>
            <a:pPr>
              <a:spcBef>
                <a:spcPts val="0"/>
              </a:spcBef>
              <a:buNone/>
            </a:pPr>
            <a:r>
              <a:rPr lang="en-US" b="1" dirty="0" smtClean="0"/>
              <a:t>private</a:t>
            </a:r>
            <a:r>
              <a:rPr lang="en-US" dirty="0" smtClean="0"/>
              <a:t> String </a:t>
            </a:r>
            <a:r>
              <a:rPr lang="en-US" dirty="0" err="1" smtClean="0"/>
              <a:t>firstName,lastName</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err="1" smtClean="0"/>
              <a:t>int</a:t>
            </a:r>
            <a:r>
              <a:rPr lang="en-US" dirty="0" smtClean="0"/>
              <a:t> </a:t>
            </a:r>
            <a:r>
              <a:rPr lang="en-US" dirty="0" err="1" smtClean="0"/>
              <a:t>getId</a:t>
            </a:r>
            <a:r>
              <a:rPr lang="en-US" dirty="0" smtClean="0"/>
              <a:t>() {    </a:t>
            </a:r>
          </a:p>
          <a:p>
            <a:pPr>
              <a:spcBef>
                <a:spcPts val="0"/>
              </a:spcBef>
              <a:buNone/>
            </a:pPr>
            <a:r>
              <a:rPr lang="en-US" dirty="0" smtClean="0"/>
              <a:t>    </a:t>
            </a:r>
            <a:r>
              <a:rPr lang="en-US" b="1" dirty="0" smtClean="0"/>
              <a:t>return</a:t>
            </a:r>
            <a:r>
              <a:rPr lang="en-US" dirty="0" smtClean="0"/>
              <a:t> id;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void</a:t>
            </a:r>
            <a:r>
              <a:rPr lang="en-US" dirty="0" smtClean="0"/>
              <a:t> </a:t>
            </a:r>
            <a:r>
              <a:rPr lang="en-US" dirty="0" err="1" smtClean="0"/>
              <a:t>setId</a:t>
            </a:r>
            <a:r>
              <a:rPr lang="en-US" dirty="0" smtClean="0"/>
              <a:t>(</a:t>
            </a:r>
            <a:r>
              <a:rPr lang="en-US" b="1" dirty="0" err="1" smtClean="0"/>
              <a:t>int</a:t>
            </a:r>
            <a:r>
              <a:rPr lang="en-US" dirty="0" smtClean="0"/>
              <a:t> id) {    </a:t>
            </a:r>
          </a:p>
          <a:p>
            <a:pPr>
              <a:spcBef>
                <a:spcPts val="0"/>
              </a:spcBef>
              <a:buNone/>
            </a:pPr>
            <a:r>
              <a:rPr lang="en-US" dirty="0" smtClean="0"/>
              <a:t>    </a:t>
            </a:r>
            <a:r>
              <a:rPr lang="en-US" b="1" dirty="0" smtClean="0"/>
              <a:t>this</a:t>
            </a:r>
            <a:r>
              <a:rPr lang="en-US" dirty="0" smtClean="0"/>
              <a:t>.id = id;    </a:t>
            </a:r>
          </a:p>
          <a:p>
            <a:pPr>
              <a:spcBef>
                <a:spcPts val="0"/>
              </a:spcBef>
              <a:buNone/>
            </a:pPr>
            <a:r>
              <a:rPr lang="en-US" dirty="0" smtClean="0"/>
              <a:t>}    </a:t>
            </a:r>
          </a:p>
          <a:p>
            <a:pPr>
              <a:spcBef>
                <a:spcPts val="0"/>
              </a:spcBef>
              <a:buNone/>
            </a:pPr>
            <a:r>
              <a:rPr lang="en-US" b="1" dirty="0" smtClean="0"/>
              <a:t>public</a:t>
            </a:r>
            <a:r>
              <a:rPr lang="en-US" dirty="0" smtClean="0"/>
              <a:t> String </a:t>
            </a:r>
            <a:r>
              <a:rPr lang="en-US" dirty="0" err="1" smtClean="0"/>
              <a:t>getFirstName</a:t>
            </a:r>
            <a:r>
              <a:rPr lang="en-US" dirty="0" smtClean="0"/>
              <a:t>() {    </a:t>
            </a:r>
          </a:p>
          <a:p>
            <a:pPr>
              <a:spcBef>
                <a:spcPts val="0"/>
              </a:spcBef>
              <a:buNone/>
            </a:pPr>
            <a:r>
              <a:rPr lang="en-US" dirty="0" smtClean="0"/>
              <a:t>    </a:t>
            </a:r>
            <a:r>
              <a:rPr lang="en-US" b="1" dirty="0" smtClean="0"/>
              <a:t>return</a:t>
            </a:r>
            <a:r>
              <a:rPr lang="en-US" dirty="0" smtClean="0"/>
              <a:t> </a:t>
            </a:r>
            <a:r>
              <a:rPr lang="en-US" dirty="0" err="1" smtClean="0"/>
              <a:t>firstName</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void</a:t>
            </a:r>
            <a:r>
              <a:rPr lang="en-US" dirty="0" smtClean="0"/>
              <a:t> </a:t>
            </a:r>
            <a:r>
              <a:rPr lang="en-US" dirty="0" err="1" smtClean="0"/>
              <a:t>setFirstName</a:t>
            </a:r>
            <a:r>
              <a:rPr lang="en-US" dirty="0" smtClean="0"/>
              <a:t>(String </a:t>
            </a:r>
            <a:r>
              <a:rPr lang="en-US" dirty="0" err="1" smtClean="0"/>
              <a:t>firstName</a:t>
            </a:r>
            <a:r>
              <a:rPr lang="en-US" dirty="0" smtClean="0"/>
              <a:t>) {    </a:t>
            </a:r>
          </a:p>
          <a:p>
            <a:pPr>
              <a:spcBef>
                <a:spcPts val="0"/>
              </a:spcBef>
              <a:buNone/>
            </a:pPr>
            <a:r>
              <a:rPr lang="en-US" dirty="0" smtClean="0"/>
              <a:t>    </a:t>
            </a:r>
            <a:r>
              <a:rPr lang="en-US" b="1" dirty="0" err="1" smtClean="0"/>
              <a:t>this</a:t>
            </a:r>
            <a:r>
              <a:rPr lang="en-US" dirty="0" err="1" smtClean="0"/>
              <a:t>.firstName</a:t>
            </a:r>
            <a:r>
              <a:rPr lang="en-US" dirty="0" smtClean="0"/>
              <a:t> = </a:t>
            </a:r>
            <a:r>
              <a:rPr lang="en-US" dirty="0" err="1" smtClean="0"/>
              <a:t>firstName</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String </a:t>
            </a:r>
            <a:r>
              <a:rPr lang="en-US" dirty="0" err="1" smtClean="0"/>
              <a:t>getLastName</a:t>
            </a:r>
            <a:r>
              <a:rPr lang="en-US" dirty="0" smtClean="0"/>
              <a:t>() {    </a:t>
            </a:r>
          </a:p>
          <a:p>
            <a:pPr>
              <a:spcBef>
                <a:spcPts val="0"/>
              </a:spcBef>
              <a:buNone/>
            </a:pPr>
            <a:r>
              <a:rPr lang="en-US" dirty="0" smtClean="0"/>
              <a:t>    </a:t>
            </a:r>
            <a:r>
              <a:rPr lang="en-US" b="1" dirty="0" smtClean="0"/>
              <a:t>return</a:t>
            </a:r>
            <a:r>
              <a:rPr lang="en-US" dirty="0" smtClean="0"/>
              <a:t> </a:t>
            </a:r>
            <a:r>
              <a:rPr lang="en-US" dirty="0" err="1" smtClean="0"/>
              <a:t>lastName</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void</a:t>
            </a:r>
            <a:r>
              <a:rPr lang="en-US" dirty="0" smtClean="0"/>
              <a:t> </a:t>
            </a:r>
            <a:r>
              <a:rPr lang="en-US" dirty="0" err="1" smtClean="0"/>
              <a:t>setLastName</a:t>
            </a:r>
            <a:r>
              <a:rPr lang="en-US" dirty="0" smtClean="0"/>
              <a:t>(String </a:t>
            </a:r>
            <a:r>
              <a:rPr lang="en-US" dirty="0" err="1" smtClean="0"/>
              <a:t>lastName</a:t>
            </a:r>
            <a:r>
              <a:rPr lang="en-US" dirty="0" smtClean="0"/>
              <a:t>) {    </a:t>
            </a:r>
          </a:p>
          <a:p>
            <a:pPr>
              <a:spcBef>
                <a:spcPts val="0"/>
              </a:spcBef>
              <a:buNone/>
            </a:pPr>
            <a:r>
              <a:rPr lang="en-US" dirty="0" smtClean="0"/>
              <a:t>    </a:t>
            </a:r>
            <a:r>
              <a:rPr lang="en-US" b="1" dirty="0" err="1" smtClean="0"/>
              <a:t>this</a:t>
            </a:r>
            <a:r>
              <a:rPr lang="en-US" dirty="0" err="1" smtClean="0"/>
              <a:t>.lastName</a:t>
            </a:r>
            <a:r>
              <a:rPr lang="en-US" dirty="0" smtClean="0"/>
              <a:t> = </a:t>
            </a:r>
            <a:r>
              <a:rPr lang="en-US" dirty="0" err="1" smtClean="0"/>
              <a:t>lastName</a:t>
            </a:r>
            <a:r>
              <a:rPr lang="en-US" dirty="0" smtClean="0"/>
              <a:t>;    </a:t>
            </a:r>
          </a:p>
          <a:p>
            <a:pPr>
              <a:spcBef>
                <a:spcPts val="0"/>
              </a:spcBef>
              <a:buNone/>
            </a:pPr>
            <a:r>
              <a:rPr lang="en-US" dirty="0" smtClean="0"/>
              <a:t>}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4) Create the Configuration file</a:t>
            </a:r>
            <a:br>
              <a:rPr lang="en-GB" dirty="0" smtClean="0"/>
            </a:br>
            <a:endParaRPr lang="en-US" dirty="0"/>
          </a:p>
        </p:txBody>
      </p:sp>
      <p:sp>
        <p:nvSpPr>
          <p:cNvPr id="3" name="Content Placeholder 2"/>
          <p:cNvSpPr>
            <a:spLocks noGrp="1"/>
          </p:cNvSpPr>
          <p:nvPr>
            <p:ph idx="1"/>
          </p:nvPr>
        </p:nvSpPr>
        <p:spPr>
          <a:xfrm>
            <a:off x="881026" y="1357298"/>
            <a:ext cx="10515600" cy="4891103"/>
          </a:xfrm>
        </p:spPr>
        <p:txBody>
          <a:bodyPr/>
          <a:lstStyle/>
          <a:p>
            <a:r>
              <a:rPr lang="en-GB" dirty="0" smtClean="0"/>
              <a:t>o create the configuration file, right click on </a:t>
            </a:r>
            <a:r>
              <a:rPr lang="en-GB" b="1" dirty="0" err="1" smtClean="0"/>
              <a:t>src</a:t>
            </a:r>
            <a:r>
              <a:rPr lang="en-GB" b="1" dirty="0" smtClean="0"/>
              <a:t>/main/java - new - file -</a:t>
            </a:r>
            <a:r>
              <a:rPr lang="en-GB" dirty="0" smtClean="0"/>
              <a:t> specify the file name (e.g. </a:t>
            </a:r>
            <a:r>
              <a:rPr lang="en-GB" dirty="0" err="1" smtClean="0"/>
              <a:t>hibernate.cfg.xml</a:t>
            </a:r>
            <a:r>
              <a:rPr lang="en-GB" dirty="0" smtClean="0"/>
              <a:t>) - </a:t>
            </a:r>
            <a:r>
              <a:rPr lang="en-GB" b="1" dirty="0" smtClean="0"/>
              <a:t>Finish</a:t>
            </a:r>
            <a:r>
              <a:rPr lang="en-GB" dirty="0" smtClean="0"/>
              <a:t>.</a:t>
            </a:r>
          </a:p>
          <a:p>
            <a:r>
              <a:rPr lang="en-GB" b="1" dirty="0" err="1" smtClean="0"/>
              <a:t>hibernate.cfg.xml</a:t>
            </a:r>
            <a:endParaRPr lang="en-GB" dirty="0" smtClean="0"/>
          </a:p>
          <a:p>
            <a:pPr>
              <a:spcBef>
                <a:spcPts val="0"/>
              </a:spcBef>
              <a:buNone/>
            </a:pPr>
            <a:r>
              <a:rPr lang="en-GB" dirty="0" smtClean="0"/>
              <a:t>&lt;?xml version="1.0" encoding="UTF-8"?&gt;  </a:t>
            </a:r>
          </a:p>
          <a:p>
            <a:pPr>
              <a:spcBef>
                <a:spcPts val="0"/>
              </a:spcBef>
              <a:buNone/>
            </a:pPr>
            <a:r>
              <a:rPr lang="en-GB" dirty="0" smtClean="0"/>
              <a:t>&lt;!DOCTYPE hibernate-configuration PUBLIC  </a:t>
            </a:r>
          </a:p>
          <a:p>
            <a:pPr>
              <a:spcBef>
                <a:spcPts val="0"/>
              </a:spcBef>
              <a:buNone/>
            </a:pPr>
            <a:r>
              <a:rPr lang="en-GB" dirty="0" smtClean="0"/>
              <a:t>        "-//Hibernate/Hibernate Configuration DTD 5.3//EN"  </a:t>
            </a:r>
          </a:p>
          <a:p>
            <a:pPr>
              <a:spcBef>
                <a:spcPts val="0"/>
              </a:spcBef>
              <a:buNone/>
            </a:pPr>
            <a:r>
              <a:rPr lang="en-GB" dirty="0" smtClean="0"/>
              <a:t>        "http://www.hibernate.org/dtd/hibernate-configuration-5.3.dtd"&gt;  </a:t>
            </a:r>
          </a:p>
          <a:p>
            <a:pPr>
              <a:spcBef>
                <a:spcPts val="0"/>
              </a:spcBef>
              <a:buNone/>
            </a:pPr>
            <a:r>
              <a:rPr lang="en-GB" dirty="0" smtClean="0"/>
              <a:t>&lt;hibernate-configuration&gt;  </a:t>
            </a:r>
          </a:p>
          <a:p>
            <a:pPr>
              <a:spcBef>
                <a:spcPts val="0"/>
              </a:spcBef>
              <a:buNone/>
            </a:pPr>
            <a:r>
              <a:rPr lang="en-GB" dirty="0" smtClean="0"/>
              <a:t>    &lt;session-factory&gt;  </a:t>
            </a:r>
          </a:p>
          <a:p>
            <a:pPr>
              <a:spcBef>
                <a:spcPts val="0"/>
              </a:spcBef>
              <a:buNone/>
            </a:pPr>
            <a:r>
              <a:rPr lang="en-GB" dirty="0" smtClean="0"/>
              <a:t>            </a:t>
            </a:r>
          </a:p>
          <a:p>
            <a:pPr>
              <a:spcBef>
                <a:spcPts val="0"/>
              </a:spcBef>
              <a:buNone/>
            </a:pPr>
            <a:r>
              <a:rPr lang="en-GB" dirty="0" smtClean="0"/>
              <a:t>    &lt;property name="hbm2ddl.auto"&gt;update&lt;/property&gt;    </a:t>
            </a:r>
          </a:p>
          <a:p>
            <a:pPr>
              <a:spcBef>
                <a:spcPts val="0"/>
              </a:spcBef>
              <a:buNone/>
            </a:pPr>
            <a:r>
              <a:rPr lang="en-GB" dirty="0" smtClean="0"/>
              <a:t>        &lt;property name="dialect"&gt;org.hibernate.dialect.Oracle9Dialect&lt;/property&gt;    </a:t>
            </a:r>
          </a:p>
          <a:p>
            <a:pPr>
              <a:spcBef>
                <a:spcPts val="0"/>
              </a:spcBef>
              <a:buNone/>
            </a:pPr>
            <a:r>
              <a:rPr lang="en-GB" dirty="0" smtClean="0"/>
              <a:t>        &lt;property name="connection.url"&gt;</a:t>
            </a:r>
            <a:r>
              <a:rPr lang="en-GB" dirty="0" err="1" smtClean="0"/>
              <a:t>jdbc:oracle:thin</a:t>
            </a:r>
            <a:r>
              <a:rPr lang="en-GB" dirty="0" smtClean="0"/>
              <a:t>:@localhost:1521:xe&lt;/property&gt;    </a:t>
            </a:r>
          </a:p>
          <a:p>
            <a:pPr>
              <a:spcBef>
                <a:spcPts val="0"/>
              </a:spcBef>
              <a:buNone/>
            </a:pPr>
            <a:r>
              <a:rPr lang="en-GB" dirty="0" smtClean="0"/>
              <a:t>        &lt;property name="</a:t>
            </a:r>
            <a:r>
              <a:rPr lang="en-GB" dirty="0" err="1" smtClean="0"/>
              <a:t>connection.username</a:t>
            </a:r>
            <a:r>
              <a:rPr lang="en-GB" dirty="0" smtClean="0"/>
              <a:t>"&gt;system&lt;/property&gt;    </a:t>
            </a:r>
          </a:p>
          <a:p>
            <a:pPr>
              <a:spcBef>
                <a:spcPts val="0"/>
              </a:spcBef>
              <a:buNone/>
            </a:pPr>
            <a:r>
              <a:rPr lang="en-GB" dirty="0" smtClean="0"/>
              <a:t>        &lt;property name="</a:t>
            </a:r>
            <a:r>
              <a:rPr lang="en-GB" dirty="0" err="1" smtClean="0"/>
              <a:t>connection.password</a:t>
            </a:r>
            <a:r>
              <a:rPr lang="en-GB" dirty="0" smtClean="0"/>
              <a:t>"&gt;</a:t>
            </a:r>
            <a:r>
              <a:rPr lang="en-GB" dirty="0" err="1" smtClean="0"/>
              <a:t>jtp</a:t>
            </a:r>
            <a:r>
              <a:rPr lang="en-GB" dirty="0" smtClean="0"/>
              <a:t>&lt;/property&gt;    </a:t>
            </a:r>
          </a:p>
          <a:p>
            <a:pPr>
              <a:spcBef>
                <a:spcPts val="0"/>
              </a:spcBef>
              <a:buNone/>
            </a:pPr>
            <a:r>
              <a:rPr lang="en-GB" dirty="0" smtClean="0"/>
              <a:t>        &lt;property name="</a:t>
            </a:r>
            <a:r>
              <a:rPr lang="en-GB" dirty="0" err="1" smtClean="0"/>
              <a:t>connection.driver_class</a:t>
            </a:r>
            <a:r>
              <a:rPr lang="en-GB" dirty="0" smtClean="0"/>
              <a:t>"&gt;</a:t>
            </a:r>
            <a:r>
              <a:rPr lang="en-GB" dirty="0" err="1" smtClean="0"/>
              <a:t>oracle.jdbc.driver.OracleDriver</a:t>
            </a:r>
            <a:r>
              <a:rPr lang="en-GB" dirty="0" smtClean="0"/>
              <a:t>&lt;/property&gt;   </a:t>
            </a:r>
          </a:p>
          <a:p>
            <a:pPr>
              <a:spcBef>
                <a:spcPts val="0"/>
              </a:spcBef>
              <a:buNone/>
            </a:pPr>
            <a:r>
              <a:rPr lang="en-GB" dirty="0" smtClean="0"/>
              <a:t>       </a:t>
            </a:r>
          </a:p>
          <a:p>
            <a:pPr>
              <a:spcBef>
                <a:spcPts val="0"/>
              </a:spcBef>
              <a:buNone/>
            </a:pPr>
            <a:r>
              <a:rPr lang="en-GB" dirty="0" smtClean="0"/>
              <a:t>        &lt;mapping </a:t>
            </a:r>
            <a:r>
              <a:rPr lang="en-GB" b="1" dirty="0" smtClean="0"/>
              <a:t>class</a:t>
            </a:r>
            <a:r>
              <a:rPr lang="en-GB" dirty="0" smtClean="0"/>
              <a:t>="</a:t>
            </a:r>
            <a:r>
              <a:rPr lang="en-GB" dirty="0" err="1" smtClean="0"/>
              <a:t>com.javatpoint.mypackage.Employee</a:t>
            </a:r>
            <a:r>
              <a:rPr lang="en-GB" dirty="0" smtClean="0"/>
              <a:t>"/&gt;  </a:t>
            </a:r>
          </a:p>
          <a:p>
            <a:pPr>
              <a:spcBef>
                <a:spcPts val="0"/>
              </a:spcBef>
              <a:buNone/>
            </a:pPr>
            <a:r>
              <a:rPr lang="en-GB" dirty="0" smtClean="0"/>
              <a:t>    &lt;/session-factory&gt;  </a:t>
            </a:r>
          </a:p>
          <a:p>
            <a:pPr>
              <a:spcBef>
                <a:spcPts val="0"/>
              </a:spcBef>
              <a:buNone/>
            </a:pPr>
            <a:r>
              <a:rPr lang="en-GB" dirty="0" smtClean="0"/>
              <a:t>&lt;/hibernate-configuration&gt;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5) Create the class that retrieves or stores the persistent object.</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 </a:t>
            </a:r>
            <a:r>
              <a:rPr lang="en-US" b="1" u="sng" dirty="0" smtClean="0"/>
              <a:t>StoreData.java</a:t>
            </a:r>
          </a:p>
          <a:p>
            <a:pPr>
              <a:buNone/>
            </a:pPr>
            <a:r>
              <a:rPr lang="en-US" b="1" dirty="0" smtClean="0"/>
              <a:t>package</a:t>
            </a:r>
            <a:r>
              <a:rPr lang="en-US" dirty="0" smtClean="0"/>
              <a:t> </a:t>
            </a:r>
            <a:r>
              <a:rPr lang="en-US" dirty="0" err="1" smtClean="0"/>
              <a:t>com.javatpoint.mypackage</a:t>
            </a:r>
            <a:r>
              <a:rPr lang="en-US" dirty="0" smtClean="0"/>
              <a:t>;    </a:t>
            </a:r>
          </a:p>
          <a:p>
            <a:pPr>
              <a:buNone/>
            </a:pPr>
            <a:r>
              <a:rPr lang="en-US" dirty="0" smtClean="0"/>
              <a:t>    </a:t>
            </a:r>
          </a:p>
          <a:p>
            <a:pPr>
              <a:buNone/>
            </a:pPr>
            <a:r>
              <a:rPr lang="en-US" b="1" dirty="0" smtClean="0"/>
              <a:t>import</a:t>
            </a:r>
            <a:r>
              <a:rPr lang="en-US" dirty="0" smtClean="0"/>
              <a:t> </a:t>
            </a:r>
            <a:r>
              <a:rPr lang="en-US" dirty="0" err="1" smtClean="0"/>
              <a:t>org.hibernate.Session</a:t>
            </a:r>
            <a:r>
              <a:rPr lang="en-US" dirty="0" smtClean="0"/>
              <a:t>;    </a:t>
            </a:r>
          </a:p>
          <a:p>
            <a:pPr>
              <a:buNone/>
            </a:pPr>
            <a:r>
              <a:rPr lang="en-US" b="1" dirty="0" smtClean="0"/>
              <a:t>import</a:t>
            </a:r>
            <a:r>
              <a:rPr lang="en-US" dirty="0" smtClean="0"/>
              <a:t> </a:t>
            </a:r>
            <a:r>
              <a:rPr lang="en-US" dirty="0" err="1" smtClean="0"/>
              <a:t>org.hibernate.SessionFactory</a:t>
            </a:r>
            <a:r>
              <a:rPr lang="en-US" dirty="0" smtClean="0"/>
              <a:t>;    </a:t>
            </a:r>
          </a:p>
          <a:p>
            <a:pPr>
              <a:buNone/>
            </a:pPr>
            <a:r>
              <a:rPr lang="en-US" b="1" dirty="0" smtClean="0"/>
              <a:t>import</a:t>
            </a:r>
            <a:r>
              <a:rPr lang="en-US" dirty="0" smtClean="0"/>
              <a:t> </a:t>
            </a:r>
            <a:r>
              <a:rPr lang="en-US" dirty="0" err="1" smtClean="0"/>
              <a:t>org.hibernate.Transaction</a:t>
            </a:r>
            <a:r>
              <a:rPr lang="en-US" dirty="0" smtClean="0"/>
              <a:t>;  </a:t>
            </a:r>
          </a:p>
          <a:p>
            <a:pPr>
              <a:buNone/>
            </a:pPr>
            <a:r>
              <a:rPr lang="en-US" b="1" dirty="0" smtClean="0"/>
              <a:t>import</a:t>
            </a:r>
            <a:r>
              <a:rPr lang="en-US" dirty="0" smtClean="0"/>
              <a:t> </a:t>
            </a:r>
            <a:r>
              <a:rPr lang="en-US" dirty="0" err="1" smtClean="0"/>
              <a:t>org.hibernate.boot.Metadata</a:t>
            </a:r>
            <a:r>
              <a:rPr lang="en-US" dirty="0" smtClean="0"/>
              <a:t>;  </a:t>
            </a:r>
          </a:p>
          <a:p>
            <a:pPr>
              <a:buNone/>
            </a:pPr>
            <a:r>
              <a:rPr lang="en-US" b="1" dirty="0" smtClean="0"/>
              <a:t>import</a:t>
            </a:r>
            <a:r>
              <a:rPr lang="en-US" dirty="0" smtClean="0"/>
              <a:t> </a:t>
            </a:r>
            <a:r>
              <a:rPr lang="en-US" dirty="0" err="1" smtClean="0"/>
              <a:t>org.hibernate.boot.MetadataSources</a:t>
            </a:r>
            <a:r>
              <a:rPr lang="en-US" dirty="0" smtClean="0"/>
              <a:t>;  </a:t>
            </a:r>
          </a:p>
          <a:p>
            <a:pPr>
              <a:buNone/>
            </a:pPr>
            <a:r>
              <a:rPr lang="en-US" b="1" dirty="0" smtClean="0"/>
              <a:t>import</a:t>
            </a:r>
            <a:r>
              <a:rPr lang="en-US" dirty="0" smtClean="0"/>
              <a:t> </a:t>
            </a:r>
            <a:r>
              <a:rPr lang="en-US" dirty="0" err="1" smtClean="0"/>
              <a:t>org.hibernate.boot.registry.StandardServiceRegistry</a:t>
            </a:r>
            <a:r>
              <a:rPr lang="en-US" dirty="0" smtClean="0"/>
              <a:t>;  </a:t>
            </a:r>
          </a:p>
          <a:p>
            <a:pPr>
              <a:buNone/>
            </a:pPr>
            <a:r>
              <a:rPr lang="en-US" b="1" dirty="0" smtClean="0"/>
              <a:t>import</a:t>
            </a:r>
            <a:r>
              <a:rPr lang="en-US" dirty="0" smtClean="0"/>
              <a:t> </a:t>
            </a:r>
            <a:r>
              <a:rPr lang="en-US" dirty="0" err="1" smtClean="0"/>
              <a:t>org.hibernate.boot.registry.StandardServiceRegistryBuilder</a:t>
            </a:r>
            <a:r>
              <a:rPr lang="en-US" dirty="0" smtClean="0"/>
              <a:t>;  </a:t>
            </a:r>
          </a:p>
          <a:p>
            <a:pPr>
              <a:buNone/>
            </a:pPr>
            <a:r>
              <a:rPr lang="en-US" dirty="0" smtClean="0"/>
              <a:t>  </a:t>
            </a:r>
          </a:p>
          <a:p>
            <a:pPr>
              <a:buNone/>
            </a:pPr>
            <a:r>
              <a:rPr lang="en-US" dirty="0" smtClean="0"/>
              <a:t>    </a:t>
            </a:r>
          </a:p>
          <a:p>
            <a:pPr>
              <a:buNone/>
            </a:pPr>
            <a:r>
              <a:rPr lang="en-US" b="1" dirty="0" smtClean="0"/>
              <a:t>public</a:t>
            </a:r>
            <a:r>
              <a:rPr lang="en-US" dirty="0" smtClean="0"/>
              <a:t> </a:t>
            </a:r>
            <a:r>
              <a:rPr lang="en-US" b="1" dirty="0" smtClean="0"/>
              <a:t>class</a:t>
            </a:r>
            <a:r>
              <a:rPr lang="en-US" dirty="0" smtClean="0"/>
              <a:t> </a:t>
            </a:r>
            <a:r>
              <a:rPr lang="en-US" dirty="0" err="1" smtClean="0"/>
              <a:t>StoreData</a:t>
            </a:r>
            <a:r>
              <a:rPr lang="en-US" dirty="0" smtClean="0"/>
              <a:t> {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buNone/>
            </a:pPr>
            <a:r>
              <a:rPr lang="en-US" dirty="0" smtClean="0"/>
              <a:t>        </a:t>
            </a:r>
          </a:p>
          <a:p>
            <a:pPr>
              <a:buNone/>
            </a:pPr>
            <a:r>
              <a:rPr lang="en-US" dirty="0" smtClean="0"/>
              <a:t>    </a:t>
            </a:r>
            <a:r>
              <a:rPr lang="en-US" dirty="0" err="1" smtClean="0"/>
              <a:t>StandardServiceRegistry</a:t>
            </a:r>
            <a:r>
              <a:rPr lang="en-US" dirty="0" smtClean="0"/>
              <a:t> </a:t>
            </a:r>
            <a:r>
              <a:rPr lang="en-US" dirty="0" err="1" smtClean="0"/>
              <a:t>ssr</a:t>
            </a:r>
            <a:r>
              <a:rPr lang="en-US" dirty="0" smtClean="0"/>
              <a:t> = </a:t>
            </a:r>
            <a:r>
              <a:rPr lang="en-US" b="1" dirty="0" smtClean="0"/>
              <a:t>new</a:t>
            </a:r>
            <a:r>
              <a:rPr lang="en-US" dirty="0" smtClean="0"/>
              <a:t> </a:t>
            </a:r>
            <a:r>
              <a:rPr lang="en-US" dirty="0" err="1" smtClean="0"/>
              <a:t>StandardServiceRegistryBuilder</a:t>
            </a:r>
            <a:r>
              <a:rPr lang="en-US" dirty="0" smtClean="0"/>
              <a:t>().configure("</a:t>
            </a:r>
            <a:r>
              <a:rPr lang="en-US" dirty="0" err="1" smtClean="0"/>
              <a:t>hibernate.cfg.xml</a:t>
            </a:r>
            <a:r>
              <a:rPr lang="en-US" dirty="0" smtClean="0"/>
              <a:t>").build();  </a:t>
            </a:r>
          </a:p>
          <a:p>
            <a:pPr>
              <a:buNone/>
            </a:pPr>
            <a:r>
              <a:rPr lang="en-US" dirty="0" smtClean="0"/>
              <a:t>    Metadata meta = </a:t>
            </a:r>
            <a:r>
              <a:rPr lang="en-US" b="1" dirty="0" smtClean="0"/>
              <a:t>new</a:t>
            </a:r>
            <a:r>
              <a:rPr lang="en-US" dirty="0" smtClean="0"/>
              <a:t> </a:t>
            </a:r>
            <a:r>
              <a:rPr lang="en-US" dirty="0" err="1" smtClean="0"/>
              <a:t>MetadataSources</a:t>
            </a:r>
            <a:r>
              <a:rPr lang="en-US" dirty="0" smtClean="0"/>
              <a:t>(</a:t>
            </a:r>
            <a:r>
              <a:rPr lang="en-US" dirty="0" err="1" smtClean="0"/>
              <a:t>ssr</a:t>
            </a:r>
            <a:r>
              <a:rPr lang="en-US" dirty="0" smtClean="0"/>
              <a:t>).</a:t>
            </a:r>
            <a:r>
              <a:rPr lang="en-US" dirty="0" err="1" smtClean="0"/>
              <a:t>getMetadataBuilder</a:t>
            </a:r>
            <a:r>
              <a:rPr lang="en-US" dirty="0" smtClean="0"/>
              <a:t>().build();  </a:t>
            </a:r>
          </a:p>
          <a:p>
            <a:pPr>
              <a:buNone/>
            </a:pPr>
            <a:r>
              <a:rPr lang="en-US" dirty="0" smtClean="0"/>
              <a:t>  </a:t>
            </a:r>
          </a:p>
          <a:p>
            <a:pPr>
              <a:buNone/>
            </a:pPr>
            <a:r>
              <a:rPr lang="en-US" dirty="0" err="1" smtClean="0"/>
              <a:t>SessionFactory</a:t>
            </a:r>
            <a:r>
              <a:rPr lang="en-US" dirty="0" smtClean="0"/>
              <a:t> factory = </a:t>
            </a:r>
            <a:r>
              <a:rPr lang="en-US" dirty="0" err="1" smtClean="0"/>
              <a:t>meta.getSessionFactoryBuilder</a:t>
            </a:r>
            <a:r>
              <a:rPr lang="en-US" dirty="0" smtClean="0"/>
              <a:t>().build();  </a:t>
            </a:r>
          </a:p>
          <a:p>
            <a:pPr>
              <a:buNone/>
            </a:pPr>
            <a:r>
              <a:rPr lang="en-US" dirty="0" smtClean="0"/>
              <a:t>Session </a:t>
            </a:r>
            <a:r>
              <a:rPr lang="en-US" dirty="0" err="1" smtClean="0"/>
              <a:t>session</a:t>
            </a:r>
            <a:r>
              <a:rPr lang="en-US" dirty="0" smtClean="0"/>
              <a:t> = </a:t>
            </a:r>
            <a:r>
              <a:rPr lang="en-US" dirty="0" err="1" smtClean="0"/>
              <a:t>factory.openSession</a:t>
            </a:r>
            <a:r>
              <a:rPr lang="en-US" dirty="0" smtClean="0"/>
              <a:t>();  </a:t>
            </a:r>
          </a:p>
          <a:p>
            <a:pPr>
              <a:buNone/>
            </a:pPr>
            <a:r>
              <a:rPr lang="en-US" dirty="0" smtClean="0"/>
              <a:t>Transaction t = </a:t>
            </a:r>
            <a:r>
              <a:rPr lang="en-US" dirty="0" err="1" smtClean="0"/>
              <a:t>session.beginTransaction</a:t>
            </a:r>
            <a:r>
              <a:rPr lang="en-US" dirty="0" smtClean="0"/>
              <a:t>();   </a:t>
            </a:r>
          </a:p>
          <a:p>
            <a:pPr>
              <a:buNone/>
            </a:pPr>
            <a:r>
              <a:rPr lang="en-US" dirty="0" smtClean="0"/>
              <a:t>            </a:t>
            </a:r>
          </a:p>
          <a:p>
            <a:pPr>
              <a:buNone/>
            </a:pPr>
            <a:r>
              <a:rPr lang="en-US" dirty="0" smtClean="0"/>
              <a:t>    Employee e1=</a:t>
            </a:r>
            <a:r>
              <a:rPr lang="en-US" b="1" dirty="0" smtClean="0"/>
              <a:t>new</a:t>
            </a:r>
            <a:r>
              <a:rPr lang="en-US" dirty="0" smtClean="0"/>
              <a:t> Employee();    </a:t>
            </a:r>
          </a:p>
          <a:p>
            <a:pPr>
              <a:buNone/>
            </a:pPr>
            <a:r>
              <a:rPr lang="en-US" dirty="0" smtClean="0"/>
              <a:t>    e1.setId(101);    </a:t>
            </a:r>
          </a:p>
          <a:p>
            <a:pPr>
              <a:buNone/>
            </a:pPr>
            <a:r>
              <a:rPr lang="en-US" dirty="0" smtClean="0"/>
              <a:t>    e1.setFirstName("</a:t>
            </a:r>
            <a:r>
              <a:rPr lang="en-US" dirty="0" err="1" smtClean="0"/>
              <a:t>Gaurav</a:t>
            </a:r>
            <a:r>
              <a:rPr lang="en-US" dirty="0" smtClean="0"/>
              <a:t>");    </a:t>
            </a:r>
          </a:p>
          <a:p>
            <a:pPr>
              <a:buNone/>
            </a:pPr>
            <a:r>
              <a:rPr lang="en-US" dirty="0" smtClean="0"/>
              <a:t>    e1.setLastName("</a:t>
            </a:r>
            <a:r>
              <a:rPr lang="en-US" dirty="0" err="1" smtClean="0"/>
              <a:t>Chawla</a:t>
            </a:r>
            <a:r>
              <a:rPr lang="en-US" dirty="0" smtClean="0"/>
              <a:t>");    </a:t>
            </a:r>
          </a:p>
          <a:p>
            <a:pPr>
              <a:spcBef>
                <a:spcPts val="0"/>
              </a:spcBef>
              <a:buNone/>
            </a:pPr>
            <a:r>
              <a:rPr lang="en-US" dirty="0" smtClean="0"/>
              <a:t>        </a:t>
            </a:r>
          </a:p>
          <a:p>
            <a:pPr>
              <a:buNone/>
            </a:pPr>
            <a:r>
              <a:rPr lang="en-US" dirty="0" smtClean="0"/>
              <a:t>    </a:t>
            </a:r>
            <a:r>
              <a:rPr lang="en-US" dirty="0" err="1" smtClean="0"/>
              <a:t>session.save</a:t>
            </a:r>
            <a:r>
              <a:rPr lang="en-US" dirty="0" smtClean="0"/>
              <a:t>(e1);  </a:t>
            </a:r>
          </a:p>
          <a:p>
            <a:pPr>
              <a:buNone/>
            </a:pPr>
            <a:r>
              <a:rPr lang="en-US" dirty="0" smtClean="0"/>
              <a:t>    </a:t>
            </a:r>
            <a:r>
              <a:rPr lang="en-US" dirty="0" err="1" smtClean="0"/>
              <a:t>t.commit</a:t>
            </a:r>
            <a:r>
              <a:rPr lang="en-US" dirty="0" smtClean="0"/>
              <a:t>();  </a:t>
            </a:r>
          </a:p>
          <a:p>
            <a:pPr>
              <a:buNone/>
            </a:pPr>
            <a:r>
              <a:rPr lang="en-US" dirty="0" smtClean="0"/>
              <a:t>    </a:t>
            </a:r>
            <a:r>
              <a:rPr lang="en-US" dirty="0" err="1" smtClean="0"/>
              <a:t>System.out.println</a:t>
            </a:r>
            <a:r>
              <a:rPr lang="en-US" dirty="0" smtClean="0"/>
              <a:t>("successfully saved");    </a:t>
            </a:r>
          </a:p>
          <a:p>
            <a:pPr>
              <a:buNone/>
            </a:pPr>
            <a:r>
              <a:rPr lang="en-US" dirty="0" smtClean="0"/>
              <a:t>    </a:t>
            </a:r>
            <a:r>
              <a:rPr lang="en-US" dirty="0" err="1" smtClean="0"/>
              <a:t>factory.close</a:t>
            </a:r>
            <a:r>
              <a:rPr lang="en-US" dirty="0" smtClean="0"/>
              <a:t>();  </a:t>
            </a:r>
          </a:p>
          <a:p>
            <a:pPr>
              <a:buNone/>
            </a:pPr>
            <a:r>
              <a:rPr lang="en-US" dirty="0" smtClean="0"/>
              <a:t>    </a:t>
            </a:r>
            <a:r>
              <a:rPr lang="en-US" dirty="0" err="1" smtClean="0"/>
              <a:t>session.close</a:t>
            </a:r>
            <a:r>
              <a:rPr lang="en-US" dirty="0" smtClean="0"/>
              <a:t>();    </a:t>
            </a:r>
          </a:p>
          <a:p>
            <a:pPr>
              <a:buNone/>
            </a:pPr>
            <a:r>
              <a:rPr lang="en-US" dirty="0" smtClean="0"/>
              <a:t>        </a:t>
            </a:r>
          </a:p>
          <a:p>
            <a:pPr>
              <a:buNone/>
            </a:pPr>
            <a:r>
              <a:rPr lang="en-US" dirty="0" smtClean="0"/>
              <a:t>}    </a:t>
            </a:r>
          </a:p>
          <a:p>
            <a:pPr>
              <a:buNone/>
            </a:pPr>
            <a:r>
              <a:rPr lang="en-US" dirty="0" smtClean="0"/>
              <a:t>}   </a:t>
            </a:r>
          </a:p>
          <a:p>
            <a:endParaRPr lang="en-US" b="1"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Run the application</a:t>
            </a:r>
            <a:endParaRPr lang="en-US" dirty="0"/>
          </a:p>
        </p:txBody>
      </p:sp>
      <p:sp>
        <p:nvSpPr>
          <p:cNvPr id="3" name="Content Placeholder 2"/>
          <p:cNvSpPr>
            <a:spLocks noGrp="1"/>
          </p:cNvSpPr>
          <p:nvPr>
            <p:ph idx="1"/>
          </p:nvPr>
        </p:nvSpPr>
        <p:spPr/>
        <p:txBody>
          <a:bodyPr/>
          <a:lstStyle/>
          <a:p>
            <a:r>
              <a:rPr lang="en-GB" dirty="0" smtClean="0"/>
              <a:t> Before running the application, determine that the directory structure is like this.</a:t>
            </a:r>
          </a:p>
          <a:p>
            <a:r>
              <a:rPr lang="en-GB" dirty="0" smtClean="0"/>
              <a:t>To run the hibernate application, right click on the </a:t>
            </a:r>
            <a:r>
              <a:rPr lang="en-GB" b="1" dirty="0" err="1" smtClean="0"/>
              <a:t>StoreData</a:t>
            </a:r>
            <a:r>
              <a:rPr lang="en-GB" b="1" dirty="0" smtClean="0"/>
              <a:t> - Run As - Java Application</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37</a:t>
            </a:fld>
            <a:endParaRPr lang="en-US" altLang="en-US"/>
          </a:p>
        </p:txBody>
      </p:sp>
      <p:pic>
        <p:nvPicPr>
          <p:cNvPr id="5" name="Picture 4" descr="Hibernate Application using annotation"/>
          <p:cNvPicPr/>
          <p:nvPr/>
        </p:nvPicPr>
        <p:blipFill>
          <a:blip r:embed="rId2"/>
          <a:srcRect/>
          <a:stretch>
            <a:fillRect/>
          </a:stretch>
        </p:blipFill>
        <p:spPr bwMode="auto">
          <a:xfrm>
            <a:off x="6738942" y="3214686"/>
            <a:ext cx="4421202" cy="285752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 Application with Hibernate (using XML)</a:t>
            </a:r>
            <a:br>
              <a:rPr lang="en-GB" dirty="0" smtClean="0"/>
            </a:br>
            <a:endParaRPr lang="en-US" dirty="0"/>
          </a:p>
        </p:txBody>
      </p:sp>
      <p:sp>
        <p:nvSpPr>
          <p:cNvPr id="3" name="Content Placeholder 2"/>
          <p:cNvSpPr>
            <a:spLocks noGrp="1"/>
          </p:cNvSpPr>
          <p:nvPr>
            <p:ph idx="1"/>
          </p:nvPr>
        </p:nvSpPr>
        <p:spPr/>
        <p:txBody>
          <a:bodyPr/>
          <a:lstStyle/>
          <a:p>
            <a:r>
              <a:rPr lang="en-GB" dirty="0" smtClean="0"/>
              <a:t>to create a web application with hibernate. For creating the web application, we are using JSP for presentation logic, Bean class for representing data and DAO class for database codes.</a:t>
            </a:r>
          </a:p>
          <a:p>
            <a:r>
              <a:rPr lang="en-GB" dirty="0" smtClean="0"/>
              <a:t>As we create the simple application in hibernate, we don't need to perform any extra operations in hibernate for creating web application. In such case, we are getting the value from the user using the JSP file.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to create web application using hibernate</a:t>
            </a:r>
            <a:br>
              <a:rPr lang="en-GB" dirty="0" smtClean="0"/>
            </a:br>
            <a:endParaRPr lang="en-US" dirty="0"/>
          </a:p>
        </p:txBody>
      </p:sp>
      <p:sp>
        <p:nvSpPr>
          <p:cNvPr id="3" name="Content Placeholder 2"/>
          <p:cNvSpPr>
            <a:spLocks noGrp="1"/>
          </p:cNvSpPr>
          <p:nvPr>
            <p:ph idx="1"/>
          </p:nvPr>
        </p:nvSpPr>
        <p:spPr/>
        <p:txBody>
          <a:bodyPr/>
          <a:lstStyle/>
          <a:p>
            <a:r>
              <a:rPr lang="en-GB" dirty="0" smtClean="0"/>
              <a:t>to insert the record of the user in the database. It is simply a registration form.</a:t>
            </a:r>
          </a:p>
          <a:p>
            <a:r>
              <a:rPr lang="en-GB" u="sng" dirty="0" smtClean="0"/>
              <a:t>index.jsp</a:t>
            </a:r>
          </a:p>
          <a:p>
            <a:r>
              <a:rPr lang="en-GB" dirty="0" smtClean="0"/>
              <a:t>This page gets input from the user and sends it to the register.jsp file using post method.</a:t>
            </a:r>
          </a:p>
          <a:p>
            <a:pPr>
              <a:spcBef>
                <a:spcPts val="0"/>
              </a:spcBef>
              <a:buNone/>
            </a:pPr>
            <a:r>
              <a:rPr lang="en-US" dirty="0" smtClean="0"/>
              <a:t>&lt;form action="register.jsp" method="post"&gt;  </a:t>
            </a:r>
          </a:p>
          <a:p>
            <a:pPr>
              <a:spcBef>
                <a:spcPts val="0"/>
              </a:spcBef>
              <a:buNone/>
            </a:pPr>
            <a:r>
              <a:rPr lang="en-US" dirty="0" smtClean="0"/>
              <a:t>Name:&lt;input type="text" name="name"/&gt;&lt;</a:t>
            </a:r>
            <a:r>
              <a:rPr lang="en-US" dirty="0" err="1" smtClean="0"/>
              <a:t>br</a:t>
            </a:r>
            <a:r>
              <a:rPr lang="en-US" dirty="0" smtClean="0"/>
              <a:t>&gt;&lt;</a:t>
            </a:r>
            <a:r>
              <a:rPr lang="en-US" dirty="0" err="1" smtClean="0"/>
              <a:t>br</a:t>
            </a:r>
            <a:r>
              <a:rPr lang="en-US" dirty="0" smtClean="0"/>
              <a:t>/&gt;  </a:t>
            </a:r>
          </a:p>
          <a:p>
            <a:pPr>
              <a:spcBef>
                <a:spcPts val="0"/>
              </a:spcBef>
              <a:buNone/>
            </a:pPr>
            <a:r>
              <a:rPr lang="en-US" dirty="0" smtClean="0"/>
              <a:t>Password:&lt;input type="password" name="password"/&gt;&lt;</a:t>
            </a:r>
            <a:r>
              <a:rPr lang="en-US" dirty="0" err="1" smtClean="0"/>
              <a:t>br</a:t>
            </a:r>
            <a:r>
              <a:rPr lang="en-US" dirty="0" smtClean="0"/>
              <a:t>&gt;&lt;</a:t>
            </a:r>
            <a:r>
              <a:rPr lang="en-US" dirty="0" err="1" smtClean="0"/>
              <a:t>br</a:t>
            </a:r>
            <a:r>
              <a:rPr lang="en-US" dirty="0" smtClean="0"/>
              <a:t>/&gt;  </a:t>
            </a:r>
          </a:p>
          <a:p>
            <a:pPr>
              <a:spcBef>
                <a:spcPts val="0"/>
              </a:spcBef>
              <a:buNone/>
            </a:pPr>
            <a:r>
              <a:rPr lang="en-US" dirty="0" smtClean="0"/>
              <a:t>Email ID:&lt;input type="text" name="email"/&gt;&lt;</a:t>
            </a:r>
            <a:r>
              <a:rPr lang="en-US" dirty="0" err="1" smtClean="0"/>
              <a:t>br</a:t>
            </a:r>
            <a:r>
              <a:rPr lang="en-US" dirty="0" smtClean="0"/>
              <a:t>&gt;&lt;</a:t>
            </a:r>
            <a:r>
              <a:rPr lang="en-US" dirty="0" err="1" smtClean="0"/>
              <a:t>br</a:t>
            </a:r>
            <a:r>
              <a:rPr lang="en-US" dirty="0" smtClean="0"/>
              <a:t>/&gt;  </a:t>
            </a:r>
          </a:p>
          <a:p>
            <a:pPr>
              <a:spcBef>
                <a:spcPts val="0"/>
              </a:spcBef>
              <a:buNone/>
            </a:pPr>
            <a:r>
              <a:rPr lang="en-US" dirty="0" smtClean="0"/>
              <a:t>&lt;input type="submit" value="register"/&gt;"  </a:t>
            </a:r>
          </a:p>
          <a:p>
            <a:pPr>
              <a:spcBef>
                <a:spcPts val="0"/>
              </a:spcBef>
              <a:buNone/>
            </a:pPr>
            <a:r>
              <a:rPr lang="en-US" dirty="0" smtClean="0"/>
              <a:t>  </a:t>
            </a:r>
          </a:p>
          <a:p>
            <a:pPr>
              <a:spcBef>
                <a:spcPts val="0"/>
              </a:spcBef>
              <a:buNone/>
            </a:pPr>
            <a:r>
              <a:rPr lang="en-US" dirty="0" smtClean="0"/>
              <a:t>&lt;/form&gt;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Tool</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An ORM tool simplifies the data creation, data manipulation and data access. </a:t>
            </a:r>
          </a:p>
          <a:p>
            <a:r>
              <a:rPr lang="en-GB" dirty="0" smtClean="0"/>
              <a:t>It is a programming technique that maps the object to the data stored in the database.</a:t>
            </a:r>
          </a:p>
          <a:p>
            <a:r>
              <a:rPr lang="en-GB" dirty="0" smtClean="0"/>
              <a:t>The ORM tool internally uses the JDBC API to interact with the database.</a:t>
            </a:r>
          </a:p>
          <a:p>
            <a:r>
              <a:rPr lang="en-GB" dirty="0" smtClean="0"/>
              <a:t>What is JPA?</a:t>
            </a:r>
          </a:p>
          <a:p>
            <a:r>
              <a:rPr lang="en-GB" dirty="0" smtClean="0"/>
              <a:t>Java Persistence API (JPA) is a Java specification that provides certain functionality and standard to ORM tools. The </a:t>
            </a:r>
            <a:r>
              <a:rPr lang="en-GB" b="1" dirty="0" err="1" smtClean="0"/>
              <a:t>javax.persistence</a:t>
            </a:r>
            <a:r>
              <a:rPr lang="en-GB" dirty="0" smtClean="0"/>
              <a:t> package contains the JPA classes and interfaces.</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a:t>
            </a:fld>
            <a:endParaRPr lang="en-US" altLang="en-US"/>
          </a:p>
        </p:txBody>
      </p:sp>
      <p:pic>
        <p:nvPicPr>
          <p:cNvPr id="5" name="Picture 4" descr="hibernate tutorial, An introduction to hibernate"/>
          <p:cNvPicPr/>
          <p:nvPr/>
        </p:nvPicPr>
        <p:blipFill>
          <a:blip r:embed="rId2"/>
          <a:srcRect/>
          <a:stretch>
            <a:fillRect/>
          </a:stretch>
        </p:blipFill>
        <p:spPr bwMode="auto">
          <a:xfrm>
            <a:off x="7810512" y="3500438"/>
            <a:ext cx="5305425" cy="1000132"/>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US" dirty="0" smtClean="0"/>
              <a:t>register.jsp</a:t>
            </a:r>
            <a:br>
              <a:rPr lang="en-US" dirty="0" smtClean="0"/>
            </a:br>
            <a:endParaRPr lang="en-US" dirty="0"/>
          </a:p>
        </p:txBody>
      </p:sp>
      <p:sp>
        <p:nvSpPr>
          <p:cNvPr id="3" name="Content Placeholder 2"/>
          <p:cNvSpPr>
            <a:spLocks noGrp="1"/>
          </p:cNvSpPr>
          <p:nvPr>
            <p:ph idx="1"/>
          </p:nvPr>
        </p:nvSpPr>
        <p:spPr/>
        <p:txBody>
          <a:bodyPr/>
          <a:lstStyle/>
          <a:p>
            <a:r>
              <a:rPr lang="en-GB" dirty="0" smtClean="0"/>
              <a:t>his file gets all request parameters and stores this information into an object of User class. Further, it calls the register method of </a:t>
            </a:r>
            <a:r>
              <a:rPr lang="en-GB" dirty="0" err="1" smtClean="0"/>
              <a:t>UserDao</a:t>
            </a:r>
            <a:r>
              <a:rPr lang="en-GB" dirty="0" smtClean="0"/>
              <a:t> class passing the User class object.</a:t>
            </a:r>
          </a:p>
          <a:p>
            <a:pPr>
              <a:spcBef>
                <a:spcPts val="0"/>
              </a:spcBef>
              <a:buNone/>
            </a:pPr>
            <a:r>
              <a:rPr lang="en-GB" dirty="0" smtClean="0"/>
              <a:t>&lt;%@page </a:t>
            </a:r>
            <a:r>
              <a:rPr lang="en-GB" b="1" dirty="0" smtClean="0"/>
              <a:t>import</a:t>
            </a:r>
            <a:r>
              <a:rPr lang="en-GB" dirty="0" smtClean="0"/>
              <a:t>="</a:t>
            </a:r>
            <a:r>
              <a:rPr lang="en-GB" dirty="0" err="1" smtClean="0"/>
              <a:t>com.javatpoint.mypack.UserDao</a:t>
            </a:r>
            <a:r>
              <a:rPr lang="en-GB" dirty="0" smtClean="0"/>
              <a:t>"%&gt;  </a:t>
            </a:r>
          </a:p>
          <a:p>
            <a:pPr>
              <a:spcBef>
                <a:spcPts val="0"/>
              </a:spcBef>
              <a:buNone/>
            </a:pPr>
            <a:r>
              <a:rPr lang="en-GB" dirty="0" smtClean="0"/>
              <a:t>&lt;</a:t>
            </a:r>
            <a:r>
              <a:rPr lang="en-GB" dirty="0" err="1" smtClean="0"/>
              <a:t>jsp:useBean</a:t>
            </a:r>
            <a:r>
              <a:rPr lang="en-GB" dirty="0" smtClean="0"/>
              <a:t> id="</a:t>
            </a:r>
            <a:r>
              <a:rPr lang="en-GB" dirty="0" err="1" smtClean="0"/>
              <a:t>obj</a:t>
            </a:r>
            <a:r>
              <a:rPr lang="en-GB" dirty="0" smtClean="0"/>
              <a:t>" </a:t>
            </a:r>
            <a:r>
              <a:rPr lang="en-GB" b="1" dirty="0" smtClean="0"/>
              <a:t>class</a:t>
            </a:r>
            <a:r>
              <a:rPr lang="en-GB" dirty="0" smtClean="0"/>
              <a:t>="</a:t>
            </a:r>
            <a:r>
              <a:rPr lang="en-GB" dirty="0" err="1" smtClean="0"/>
              <a:t>com.javatpoint.mypack.User</a:t>
            </a:r>
            <a:r>
              <a:rPr lang="en-GB" dirty="0" smtClean="0"/>
              <a:t>"&gt;  </a:t>
            </a:r>
          </a:p>
          <a:p>
            <a:pPr>
              <a:spcBef>
                <a:spcPts val="0"/>
              </a:spcBef>
              <a:buNone/>
            </a:pPr>
            <a:r>
              <a:rPr lang="en-GB" dirty="0" smtClean="0"/>
              <a:t>&lt;/</a:t>
            </a:r>
            <a:r>
              <a:rPr lang="en-GB" dirty="0" err="1" smtClean="0"/>
              <a:t>jsp:useBean</a:t>
            </a:r>
            <a:r>
              <a:rPr lang="en-GB" dirty="0" smtClean="0"/>
              <a:t>&gt;  </a:t>
            </a:r>
          </a:p>
          <a:p>
            <a:pPr>
              <a:spcBef>
                <a:spcPts val="0"/>
              </a:spcBef>
              <a:buNone/>
            </a:pPr>
            <a:r>
              <a:rPr lang="en-GB" dirty="0" smtClean="0"/>
              <a:t>&lt;</a:t>
            </a:r>
            <a:r>
              <a:rPr lang="en-GB" dirty="0" err="1" smtClean="0"/>
              <a:t>jsp:setProperty</a:t>
            </a:r>
            <a:r>
              <a:rPr lang="en-GB" dirty="0" smtClean="0"/>
              <a:t> property="*" name="</a:t>
            </a:r>
            <a:r>
              <a:rPr lang="en-GB" dirty="0" err="1" smtClean="0"/>
              <a:t>obj</a:t>
            </a:r>
            <a:r>
              <a:rPr lang="en-GB" dirty="0" smtClean="0"/>
              <a:t>"/&gt;  </a:t>
            </a:r>
          </a:p>
          <a:p>
            <a:pPr>
              <a:spcBef>
                <a:spcPts val="0"/>
              </a:spcBef>
              <a:buNone/>
            </a:pPr>
            <a:r>
              <a:rPr lang="en-GB" dirty="0" smtClean="0"/>
              <a:t>  </a:t>
            </a:r>
          </a:p>
          <a:p>
            <a:pPr>
              <a:spcBef>
                <a:spcPts val="0"/>
              </a:spcBef>
              <a:buNone/>
            </a:pPr>
            <a:r>
              <a:rPr lang="en-GB" dirty="0" smtClean="0"/>
              <a:t>&lt;%  </a:t>
            </a:r>
          </a:p>
          <a:p>
            <a:pPr>
              <a:spcBef>
                <a:spcPts val="0"/>
              </a:spcBef>
              <a:buNone/>
            </a:pPr>
            <a:r>
              <a:rPr lang="en-GB" b="1" dirty="0" err="1" smtClean="0"/>
              <a:t>int</a:t>
            </a:r>
            <a:r>
              <a:rPr lang="en-GB" dirty="0" smtClean="0"/>
              <a:t> </a:t>
            </a:r>
            <a:r>
              <a:rPr lang="en-GB" dirty="0" err="1" smtClean="0"/>
              <a:t>i</a:t>
            </a:r>
            <a:r>
              <a:rPr lang="en-GB" dirty="0" smtClean="0"/>
              <a:t>=</a:t>
            </a:r>
            <a:r>
              <a:rPr lang="en-GB" dirty="0" err="1" smtClean="0"/>
              <a:t>UserDao.register</a:t>
            </a:r>
            <a:r>
              <a:rPr lang="en-GB" dirty="0" smtClean="0"/>
              <a:t>(</a:t>
            </a:r>
            <a:r>
              <a:rPr lang="en-GB" dirty="0" err="1" smtClean="0"/>
              <a:t>obj</a:t>
            </a:r>
            <a:r>
              <a:rPr lang="en-GB" dirty="0" smtClean="0"/>
              <a:t>);  </a:t>
            </a:r>
          </a:p>
          <a:p>
            <a:pPr>
              <a:spcBef>
                <a:spcPts val="0"/>
              </a:spcBef>
              <a:buNone/>
            </a:pPr>
            <a:r>
              <a:rPr lang="en-GB" b="1" dirty="0" smtClean="0"/>
              <a:t>if</a:t>
            </a:r>
            <a:r>
              <a:rPr lang="en-GB" dirty="0" smtClean="0"/>
              <a:t>(</a:t>
            </a:r>
            <a:r>
              <a:rPr lang="en-GB" dirty="0" err="1" smtClean="0"/>
              <a:t>i</a:t>
            </a:r>
            <a:r>
              <a:rPr lang="en-GB" dirty="0" smtClean="0"/>
              <a:t>&gt;0)  </a:t>
            </a:r>
          </a:p>
          <a:p>
            <a:pPr>
              <a:spcBef>
                <a:spcPts val="0"/>
              </a:spcBef>
              <a:buNone/>
            </a:pPr>
            <a:r>
              <a:rPr lang="en-GB" dirty="0" err="1" smtClean="0"/>
              <a:t>out.print</a:t>
            </a:r>
            <a:r>
              <a:rPr lang="en-GB" dirty="0" smtClean="0"/>
              <a:t>("You are successfully registered");  </a:t>
            </a:r>
          </a:p>
          <a:p>
            <a:pPr>
              <a:spcBef>
                <a:spcPts val="0"/>
              </a:spcBef>
              <a:buNone/>
            </a:pPr>
            <a:r>
              <a:rPr lang="en-GB" dirty="0" smtClean="0"/>
              <a:t>  </a:t>
            </a:r>
          </a:p>
          <a:p>
            <a:pPr>
              <a:spcBef>
                <a:spcPts val="0"/>
              </a:spcBef>
              <a:buNone/>
            </a:pPr>
            <a:r>
              <a:rPr lang="en-GB" dirty="0" smtClean="0"/>
              <a:t>%&gt;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US" dirty="0" smtClean="0"/>
              <a:t>User.java</a:t>
            </a:r>
            <a:endParaRPr lang="en-US" dirty="0"/>
          </a:p>
        </p:txBody>
      </p:sp>
      <p:sp>
        <p:nvSpPr>
          <p:cNvPr id="3" name="Content Placeholder 2"/>
          <p:cNvSpPr>
            <a:spLocks noGrp="1"/>
          </p:cNvSpPr>
          <p:nvPr>
            <p:ph idx="1"/>
          </p:nvPr>
        </p:nvSpPr>
        <p:spPr/>
        <p:txBody>
          <a:bodyPr/>
          <a:lstStyle/>
          <a:p>
            <a:r>
              <a:rPr lang="en-GB" dirty="0" smtClean="0"/>
              <a:t>It is the simple bean class representing the Persistent class in hibernate.</a:t>
            </a:r>
          </a:p>
          <a:p>
            <a:pPr>
              <a:spcBef>
                <a:spcPts val="0"/>
              </a:spcBef>
              <a:buNone/>
            </a:pPr>
            <a:r>
              <a:rPr lang="en-GB" b="1" dirty="0" smtClean="0"/>
              <a:t>package</a:t>
            </a:r>
            <a:r>
              <a:rPr lang="en-GB" dirty="0" smtClean="0"/>
              <a:t> </a:t>
            </a:r>
            <a:r>
              <a:rPr lang="en-GB" dirty="0" err="1" smtClean="0"/>
              <a:t>com.javatpoint.mypack</a:t>
            </a:r>
            <a:r>
              <a:rPr lang="en-GB" dirty="0" smtClean="0"/>
              <a:t>;  </a:t>
            </a:r>
          </a:p>
          <a:p>
            <a:pPr>
              <a:spcBef>
                <a:spcPts val="0"/>
              </a:spcBef>
              <a:buNone/>
            </a:pPr>
            <a:r>
              <a:rPr lang="en-GB" dirty="0" smtClean="0"/>
              <a:t>  </a:t>
            </a:r>
          </a:p>
          <a:p>
            <a:pPr>
              <a:spcBef>
                <a:spcPts val="0"/>
              </a:spcBef>
              <a:buNone/>
            </a:pPr>
            <a:r>
              <a:rPr lang="en-GB" b="1" dirty="0" smtClean="0"/>
              <a:t>public</a:t>
            </a:r>
            <a:r>
              <a:rPr lang="en-GB" dirty="0" smtClean="0"/>
              <a:t> </a:t>
            </a:r>
            <a:r>
              <a:rPr lang="en-GB" b="1" dirty="0" smtClean="0"/>
              <a:t>class</a:t>
            </a:r>
            <a:r>
              <a:rPr lang="en-GB" dirty="0" smtClean="0"/>
              <a:t> User {  </a:t>
            </a:r>
          </a:p>
          <a:p>
            <a:pPr>
              <a:spcBef>
                <a:spcPts val="0"/>
              </a:spcBef>
              <a:buNone/>
            </a:pPr>
            <a:r>
              <a:rPr lang="en-GB" b="1" dirty="0" smtClean="0"/>
              <a:t>private</a:t>
            </a:r>
            <a:r>
              <a:rPr lang="en-GB" dirty="0" smtClean="0"/>
              <a:t> </a:t>
            </a:r>
            <a:r>
              <a:rPr lang="en-GB" b="1" dirty="0" err="1" smtClean="0"/>
              <a:t>int</a:t>
            </a:r>
            <a:r>
              <a:rPr lang="en-GB" dirty="0" smtClean="0"/>
              <a:t> id;  </a:t>
            </a:r>
          </a:p>
          <a:p>
            <a:pPr>
              <a:spcBef>
                <a:spcPts val="0"/>
              </a:spcBef>
              <a:buNone/>
            </a:pPr>
            <a:r>
              <a:rPr lang="en-GB" b="1" dirty="0" smtClean="0"/>
              <a:t>private</a:t>
            </a:r>
            <a:r>
              <a:rPr lang="en-GB" dirty="0" smtClean="0"/>
              <a:t> String </a:t>
            </a:r>
            <a:r>
              <a:rPr lang="en-GB" dirty="0" err="1" smtClean="0"/>
              <a:t>name,password,email</a:t>
            </a:r>
            <a:r>
              <a:rPr lang="en-GB" dirty="0" smtClean="0"/>
              <a:t>;  </a:t>
            </a:r>
          </a:p>
          <a:p>
            <a:pPr>
              <a:spcBef>
                <a:spcPts val="0"/>
              </a:spcBef>
              <a:buNone/>
            </a:pPr>
            <a:r>
              <a:rPr lang="en-GB" dirty="0" smtClean="0"/>
              <a:t>  </a:t>
            </a:r>
          </a:p>
          <a:p>
            <a:pPr>
              <a:spcBef>
                <a:spcPts val="0"/>
              </a:spcBef>
              <a:buNone/>
            </a:pPr>
            <a:r>
              <a:rPr lang="en-GB" dirty="0" smtClean="0"/>
              <a:t>//getters and setters  </a:t>
            </a:r>
          </a:p>
          <a:p>
            <a:pPr>
              <a:spcBef>
                <a:spcPts val="0"/>
              </a:spcBef>
              <a:buNone/>
            </a:pPr>
            <a:r>
              <a:rPr lang="en-GB" dirty="0" smtClean="0"/>
              <a:t>  </a:t>
            </a:r>
          </a:p>
          <a:p>
            <a:pPr>
              <a:spcBef>
                <a:spcPts val="0"/>
              </a:spcBef>
              <a:buNone/>
            </a:pP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t>
            </a:r>
            <a:r>
              <a:rPr lang="en-US" dirty="0" err="1" smtClean="0"/>
              <a:t>user.hbm.xml</a:t>
            </a:r>
            <a:r>
              <a:rPr lang="en-US" dirty="0" smtClean="0"/>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pPr algn="just"/>
            <a:r>
              <a:rPr lang="en-GB" dirty="0" smtClean="0"/>
              <a:t>It maps the User class with the table of the database.</a:t>
            </a:r>
          </a:p>
          <a:p>
            <a:pPr algn="just">
              <a:spcBef>
                <a:spcPts val="0"/>
              </a:spcBef>
              <a:buNone/>
            </a:pPr>
            <a:r>
              <a:rPr lang="en-GB" dirty="0" smtClean="0"/>
              <a:t>&lt;?xml version='1.0' encoding='UTF-8'?&gt;  </a:t>
            </a:r>
          </a:p>
          <a:p>
            <a:pPr algn="just">
              <a:spcBef>
                <a:spcPts val="0"/>
              </a:spcBef>
              <a:buNone/>
            </a:pPr>
            <a:r>
              <a:rPr lang="en-GB" dirty="0" smtClean="0"/>
              <a:t>&lt;!DOCTYPE hibernate-mapping PUBLIC  </a:t>
            </a:r>
          </a:p>
          <a:p>
            <a:pPr algn="just">
              <a:spcBef>
                <a:spcPts val="0"/>
              </a:spcBef>
              <a:buNone/>
            </a:pPr>
            <a:r>
              <a:rPr lang="en-GB" dirty="0" smtClean="0"/>
              <a:t> "-//Hibernate/Hibernate Mapping DTD 5.3//EN"  </a:t>
            </a:r>
          </a:p>
          <a:p>
            <a:pPr algn="just">
              <a:spcBef>
                <a:spcPts val="0"/>
              </a:spcBef>
              <a:buNone/>
            </a:pPr>
            <a:r>
              <a:rPr lang="en-GB" dirty="0" smtClean="0"/>
              <a:t> "http://hibernate.sourceforge.net/hibernate-mapping-5.3.dtd"&gt;  </a:t>
            </a:r>
          </a:p>
          <a:p>
            <a:pPr algn="just">
              <a:spcBef>
                <a:spcPts val="0"/>
              </a:spcBef>
              <a:buNone/>
            </a:pPr>
            <a:r>
              <a:rPr lang="en-GB" dirty="0" smtClean="0"/>
              <a:t>  </a:t>
            </a:r>
          </a:p>
          <a:p>
            <a:pPr algn="just">
              <a:spcBef>
                <a:spcPts val="0"/>
              </a:spcBef>
              <a:buNone/>
            </a:pPr>
            <a:r>
              <a:rPr lang="en-GB" dirty="0" smtClean="0"/>
              <a:t> &lt;hibernate-mapping&gt;  </a:t>
            </a:r>
          </a:p>
          <a:p>
            <a:pPr algn="just">
              <a:spcBef>
                <a:spcPts val="0"/>
              </a:spcBef>
              <a:buNone/>
            </a:pPr>
            <a:r>
              <a:rPr lang="en-GB" dirty="0" smtClean="0"/>
              <a:t> &lt;class name="</a:t>
            </a:r>
            <a:r>
              <a:rPr lang="en-GB" dirty="0" err="1" smtClean="0"/>
              <a:t>com.javatpoint.mypack.User</a:t>
            </a:r>
            <a:r>
              <a:rPr lang="en-GB" dirty="0" smtClean="0"/>
              <a:t>" table="u400"&gt;  </a:t>
            </a:r>
          </a:p>
          <a:p>
            <a:pPr algn="just">
              <a:spcBef>
                <a:spcPts val="0"/>
              </a:spcBef>
              <a:buNone/>
            </a:pPr>
            <a:r>
              <a:rPr lang="en-GB" dirty="0" smtClean="0"/>
              <a:t> &lt;id name="id"&gt;  </a:t>
            </a:r>
          </a:p>
          <a:p>
            <a:pPr algn="just">
              <a:spcBef>
                <a:spcPts val="0"/>
              </a:spcBef>
              <a:buNone/>
            </a:pPr>
            <a:r>
              <a:rPr lang="en-GB" dirty="0" smtClean="0"/>
              <a:t> &lt;generator class="increment"&gt;&lt;/generator&gt;  </a:t>
            </a:r>
          </a:p>
          <a:p>
            <a:pPr algn="just">
              <a:spcBef>
                <a:spcPts val="0"/>
              </a:spcBef>
              <a:buNone/>
            </a:pPr>
            <a:r>
              <a:rPr lang="en-GB" dirty="0" smtClean="0"/>
              <a:t> &lt;/id&gt;  </a:t>
            </a:r>
          </a:p>
          <a:p>
            <a:pPr algn="just">
              <a:spcBef>
                <a:spcPts val="0"/>
              </a:spcBef>
              <a:buNone/>
            </a:pPr>
            <a:r>
              <a:rPr lang="en-GB" dirty="0" smtClean="0"/>
              <a:t> &lt;property name="name"&gt;&lt;/property&gt;  </a:t>
            </a:r>
          </a:p>
          <a:p>
            <a:pPr algn="just">
              <a:spcBef>
                <a:spcPts val="0"/>
              </a:spcBef>
              <a:buNone/>
            </a:pPr>
            <a:r>
              <a:rPr lang="en-GB" dirty="0" smtClean="0"/>
              <a:t> &lt;property name="password"&gt;&lt;/property&gt;  </a:t>
            </a:r>
          </a:p>
          <a:p>
            <a:pPr algn="just">
              <a:spcBef>
                <a:spcPts val="0"/>
              </a:spcBef>
              <a:buNone/>
            </a:pPr>
            <a:r>
              <a:rPr lang="en-GB" dirty="0" smtClean="0"/>
              <a:t> &lt;property name="email"&gt;&lt;/property&gt;  </a:t>
            </a:r>
          </a:p>
          <a:p>
            <a:pPr algn="just">
              <a:spcBef>
                <a:spcPts val="0"/>
              </a:spcBef>
              <a:buNone/>
            </a:pPr>
            <a:r>
              <a:rPr lang="en-GB" dirty="0" smtClean="0"/>
              <a:t> &lt;/class&gt;  </a:t>
            </a:r>
          </a:p>
          <a:p>
            <a:pPr algn="just">
              <a:spcBef>
                <a:spcPts val="0"/>
              </a:spcBef>
              <a:buNone/>
            </a:pPr>
            <a:r>
              <a:rPr lang="en-GB" dirty="0" smtClean="0"/>
              <a:t>         </a:t>
            </a:r>
          </a:p>
          <a:p>
            <a:pPr algn="just">
              <a:spcBef>
                <a:spcPts val="0"/>
              </a:spcBef>
              <a:buNone/>
            </a:pPr>
            <a:r>
              <a:rPr lang="en-GB" dirty="0" smtClean="0"/>
              <a:t> &lt;/hibernate-mapping&gt;  </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UserDao.java</a:t>
            </a:r>
            <a:br>
              <a:rPr lang="en-US" dirty="0" smtClean="0"/>
            </a:br>
            <a:endParaRPr lang="en-US" dirty="0"/>
          </a:p>
        </p:txBody>
      </p:sp>
      <p:sp>
        <p:nvSpPr>
          <p:cNvPr id="3" name="Content Placeholder 2"/>
          <p:cNvSpPr>
            <a:spLocks noGrp="1"/>
          </p:cNvSpPr>
          <p:nvPr>
            <p:ph idx="1"/>
          </p:nvPr>
        </p:nvSpPr>
        <p:spPr/>
        <p:txBody>
          <a:bodyPr/>
          <a:lstStyle/>
          <a:p>
            <a:pPr>
              <a:spcBef>
                <a:spcPts val="0"/>
              </a:spcBef>
            </a:pPr>
            <a:r>
              <a:rPr lang="en-US" sz="2000" dirty="0" smtClean="0"/>
              <a:t>A Dao class, containing method to store the instance of User class.</a:t>
            </a:r>
          </a:p>
          <a:p>
            <a:pPr>
              <a:spcBef>
                <a:spcPts val="0"/>
              </a:spcBef>
              <a:buNone/>
            </a:pPr>
            <a:r>
              <a:rPr lang="en-US" sz="2000" b="1" dirty="0" smtClean="0"/>
              <a:t>package</a:t>
            </a:r>
            <a:r>
              <a:rPr lang="en-US" sz="2000" dirty="0" smtClean="0"/>
              <a:t> </a:t>
            </a:r>
            <a:r>
              <a:rPr lang="en-US" sz="2000" dirty="0" err="1" smtClean="0"/>
              <a:t>com.javatpoint.mypack</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org.hibernate.Session</a:t>
            </a:r>
            <a:r>
              <a:rPr lang="en-US" sz="2000" dirty="0" smtClean="0"/>
              <a:t>;  </a:t>
            </a:r>
          </a:p>
          <a:p>
            <a:pPr>
              <a:spcBef>
                <a:spcPts val="0"/>
              </a:spcBef>
              <a:buNone/>
            </a:pPr>
            <a:r>
              <a:rPr lang="en-US" sz="2000" b="1" dirty="0" smtClean="0"/>
              <a:t>import</a:t>
            </a:r>
            <a:r>
              <a:rPr lang="en-US" sz="2000" dirty="0" smtClean="0"/>
              <a:t> </a:t>
            </a:r>
            <a:r>
              <a:rPr lang="en-US" sz="2000" dirty="0" err="1" smtClean="0"/>
              <a:t>org.hibernate.SessionFactory</a:t>
            </a:r>
            <a:r>
              <a:rPr lang="en-US" sz="2000" dirty="0" smtClean="0"/>
              <a:t>;  </a:t>
            </a:r>
          </a:p>
          <a:p>
            <a:pPr>
              <a:spcBef>
                <a:spcPts val="0"/>
              </a:spcBef>
              <a:buNone/>
            </a:pPr>
            <a:r>
              <a:rPr lang="en-US" sz="2000" b="1" dirty="0" smtClean="0"/>
              <a:t>import</a:t>
            </a:r>
            <a:r>
              <a:rPr lang="en-US" sz="2000" dirty="0" smtClean="0"/>
              <a:t> </a:t>
            </a:r>
            <a:r>
              <a:rPr lang="en-US" sz="2000" dirty="0" err="1" smtClean="0"/>
              <a:t>org.hibernate.Transaction</a:t>
            </a:r>
            <a:r>
              <a:rPr lang="en-US" sz="2000" dirty="0" smtClean="0"/>
              <a:t>;  </a:t>
            </a:r>
          </a:p>
          <a:p>
            <a:pPr>
              <a:spcBef>
                <a:spcPts val="0"/>
              </a:spcBef>
              <a:buNone/>
            </a:pPr>
            <a:r>
              <a:rPr lang="en-US" sz="2000" b="1" dirty="0" smtClean="0"/>
              <a:t>import</a:t>
            </a:r>
            <a:r>
              <a:rPr lang="en-US" sz="2000" dirty="0" smtClean="0"/>
              <a:t> </a:t>
            </a:r>
            <a:r>
              <a:rPr lang="en-US" sz="2000" dirty="0" err="1" smtClean="0"/>
              <a:t>org.hibernate.boot.Metadata</a:t>
            </a:r>
            <a:r>
              <a:rPr lang="en-US" sz="2000" dirty="0" smtClean="0"/>
              <a:t>;  </a:t>
            </a:r>
          </a:p>
          <a:p>
            <a:pPr>
              <a:spcBef>
                <a:spcPts val="0"/>
              </a:spcBef>
              <a:buNone/>
            </a:pPr>
            <a:r>
              <a:rPr lang="en-US" sz="2000" b="1" dirty="0" smtClean="0"/>
              <a:t>import</a:t>
            </a:r>
            <a:r>
              <a:rPr lang="en-US" sz="2000" dirty="0" smtClean="0"/>
              <a:t> </a:t>
            </a:r>
            <a:r>
              <a:rPr lang="en-US" sz="2000" dirty="0" err="1" smtClean="0"/>
              <a:t>org.hibernate.boot.MetadataSources</a:t>
            </a:r>
            <a:r>
              <a:rPr lang="en-US" sz="2000" dirty="0" smtClean="0"/>
              <a:t>;  </a:t>
            </a:r>
          </a:p>
          <a:p>
            <a:pPr>
              <a:spcBef>
                <a:spcPts val="0"/>
              </a:spcBef>
              <a:buNone/>
            </a:pPr>
            <a:r>
              <a:rPr lang="en-US" sz="2000" b="1" dirty="0" smtClean="0"/>
              <a:t>import</a:t>
            </a:r>
            <a:r>
              <a:rPr lang="en-US" sz="2000" dirty="0" smtClean="0"/>
              <a:t> </a:t>
            </a:r>
            <a:r>
              <a:rPr lang="en-US" sz="2000" dirty="0" err="1" smtClean="0"/>
              <a:t>org.hibernate.boot.registry.StandardServiceRegistry</a:t>
            </a:r>
            <a:r>
              <a:rPr lang="en-US" sz="2000" dirty="0" smtClean="0"/>
              <a:t>;  </a:t>
            </a:r>
          </a:p>
          <a:p>
            <a:pPr>
              <a:spcBef>
                <a:spcPts val="0"/>
              </a:spcBef>
              <a:buNone/>
            </a:pPr>
            <a:r>
              <a:rPr lang="en-US" sz="2000" b="1" dirty="0" smtClean="0"/>
              <a:t>import</a:t>
            </a:r>
            <a:r>
              <a:rPr lang="en-US" sz="2000" dirty="0" smtClean="0"/>
              <a:t> </a:t>
            </a:r>
            <a:r>
              <a:rPr lang="en-US" sz="2000" dirty="0" err="1" smtClean="0"/>
              <a:t>org.hibernate.boot.registry.StandardServiceRegistryBuilder</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UserDao</a:t>
            </a: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err="1" smtClean="0"/>
              <a:t>int</a:t>
            </a:r>
            <a:r>
              <a:rPr lang="en-US" sz="2000" dirty="0" smtClean="0"/>
              <a:t> register(User u){    </a:t>
            </a:r>
          </a:p>
          <a:p>
            <a:pPr>
              <a:spcBef>
                <a:spcPts val="0"/>
              </a:spcBef>
              <a:buNone/>
            </a:pPr>
            <a:r>
              <a:rPr lang="en-US" sz="2000" dirty="0" smtClean="0"/>
              <a:t> </a:t>
            </a:r>
            <a:r>
              <a:rPr lang="en-US" sz="2000" b="1" dirty="0" err="1" smtClean="0"/>
              <a:t>int</a:t>
            </a:r>
            <a:r>
              <a:rPr lang="en-US" sz="2000" dirty="0" smtClean="0"/>
              <a:t> </a:t>
            </a:r>
            <a:r>
              <a:rPr lang="en-US" sz="2000" dirty="0" err="1" smtClean="0"/>
              <a:t>i</a:t>
            </a:r>
            <a:r>
              <a:rPr lang="en-US" sz="2000" dirty="0" smtClean="0"/>
              <a:t>=0;    </a:t>
            </a:r>
          </a:p>
          <a:p>
            <a:pPr>
              <a:spcBef>
                <a:spcPts val="0"/>
              </a:spcBef>
              <a:buNone/>
            </a:pPr>
            <a:r>
              <a:rPr lang="en-US" sz="2000" dirty="0" smtClean="0"/>
              <a:t>  </a:t>
            </a:r>
          </a:p>
          <a:p>
            <a:pPr>
              <a:spcBef>
                <a:spcPts val="0"/>
              </a:spcBef>
              <a:buNone/>
            </a:pPr>
            <a:r>
              <a:rPr lang="en-US" sz="2000" dirty="0" smtClean="0"/>
              <a:t> </a:t>
            </a:r>
            <a:r>
              <a:rPr lang="en-US" sz="2000" dirty="0" err="1" smtClean="0"/>
              <a:t>StandardServiceRegistry</a:t>
            </a:r>
            <a:r>
              <a:rPr lang="en-US" sz="2000" dirty="0" smtClean="0"/>
              <a:t> </a:t>
            </a:r>
            <a:r>
              <a:rPr lang="en-US" sz="2000" dirty="0" err="1" smtClean="0"/>
              <a:t>ssr</a:t>
            </a:r>
            <a:r>
              <a:rPr lang="en-US" sz="2000" dirty="0" smtClean="0"/>
              <a:t> = </a:t>
            </a:r>
            <a:r>
              <a:rPr lang="en-US" sz="2000" b="1" dirty="0" smtClean="0"/>
              <a:t>new</a:t>
            </a:r>
            <a:r>
              <a:rPr lang="en-US" sz="2000" dirty="0" smtClean="0"/>
              <a:t> </a:t>
            </a:r>
            <a:r>
              <a:rPr lang="en-US" sz="2000" dirty="0" err="1" smtClean="0"/>
              <a:t>StandardServiceRegistryBuilder</a:t>
            </a:r>
            <a:r>
              <a:rPr lang="en-US" sz="2000" dirty="0" smtClean="0"/>
              <a:t>().configure("</a:t>
            </a:r>
            <a:r>
              <a:rPr lang="en-US" sz="2000" dirty="0" err="1" smtClean="0"/>
              <a:t>hibernate.cfg.xml</a:t>
            </a:r>
            <a:r>
              <a:rPr lang="en-US" sz="2000" dirty="0" smtClean="0"/>
              <a:t>").build();  </a:t>
            </a:r>
          </a:p>
          <a:p>
            <a:pPr>
              <a:spcBef>
                <a:spcPts val="0"/>
              </a:spcBef>
              <a:buNone/>
            </a:pPr>
            <a:r>
              <a:rPr lang="en-US" sz="2000" dirty="0" smtClean="0"/>
              <a:t> Metadata meta = </a:t>
            </a:r>
            <a:r>
              <a:rPr lang="en-US" sz="2000" b="1" dirty="0" smtClean="0"/>
              <a:t>new</a:t>
            </a:r>
            <a:r>
              <a:rPr lang="en-US" sz="2000" dirty="0" smtClean="0"/>
              <a:t> </a:t>
            </a:r>
            <a:r>
              <a:rPr lang="en-US" sz="2000" dirty="0" err="1" smtClean="0"/>
              <a:t>MetadataSources</a:t>
            </a:r>
            <a:r>
              <a:rPr lang="en-US" sz="2000" dirty="0" smtClean="0"/>
              <a:t>(</a:t>
            </a:r>
            <a:r>
              <a:rPr lang="en-US" sz="2000" dirty="0" err="1" smtClean="0"/>
              <a:t>ssr</a:t>
            </a:r>
            <a:r>
              <a:rPr lang="en-US" sz="2000" dirty="0" smtClean="0"/>
              <a:t>).</a:t>
            </a:r>
            <a:r>
              <a:rPr lang="en-US" sz="2000" dirty="0" err="1" smtClean="0"/>
              <a:t>getMetadataBuilder</a:t>
            </a:r>
            <a:r>
              <a:rPr lang="en-US" sz="2000" dirty="0" smtClean="0"/>
              <a:t>().build();  </a:t>
            </a:r>
          </a:p>
          <a:p>
            <a:pPr>
              <a:spcBef>
                <a:spcPts val="0"/>
              </a:spcBef>
              <a:buNone/>
            </a:pPr>
            <a:r>
              <a:rPr lang="en-US" sz="2000" dirty="0" smtClean="0"/>
              <a:t>  </a:t>
            </a:r>
          </a:p>
          <a:p>
            <a:pPr>
              <a:spcBef>
                <a:spcPts val="0"/>
              </a:spcBef>
              <a:buNone/>
            </a:pPr>
            <a:r>
              <a:rPr lang="en-US" sz="2000" dirty="0" err="1" smtClean="0"/>
              <a:t>SessionFactory</a:t>
            </a:r>
            <a:r>
              <a:rPr lang="en-US" sz="2000" dirty="0" smtClean="0"/>
              <a:t> factory = </a:t>
            </a:r>
            <a:r>
              <a:rPr lang="en-US" sz="2000" dirty="0" err="1" smtClean="0"/>
              <a:t>meta.getSessionFactoryBuilder</a:t>
            </a:r>
            <a:r>
              <a:rPr lang="en-US" sz="2000" dirty="0" smtClean="0"/>
              <a:t>().build();  </a:t>
            </a:r>
          </a:p>
          <a:p>
            <a:pPr>
              <a:spcBef>
                <a:spcPts val="0"/>
              </a:spcBef>
              <a:buNone/>
            </a:pPr>
            <a:r>
              <a:rPr lang="en-US" sz="2000" dirty="0" smtClean="0"/>
              <a:t>Session </a:t>
            </a:r>
            <a:r>
              <a:rPr lang="en-US" sz="2000" dirty="0" err="1" smtClean="0"/>
              <a:t>session</a:t>
            </a:r>
            <a:r>
              <a:rPr lang="en-US" sz="2000" dirty="0" smtClean="0"/>
              <a:t> = </a:t>
            </a:r>
            <a:r>
              <a:rPr lang="en-US" sz="2000" dirty="0" err="1" smtClean="0"/>
              <a:t>factory.openSession</a:t>
            </a:r>
            <a:r>
              <a:rPr lang="en-US" sz="2000" dirty="0" smtClean="0"/>
              <a:t>();  </a:t>
            </a:r>
          </a:p>
          <a:p>
            <a:pPr>
              <a:spcBef>
                <a:spcPts val="0"/>
              </a:spcBef>
              <a:buNone/>
            </a:pPr>
            <a:r>
              <a:rPr lang="en-US" sz="2000" dirty="0" smtClean="0"/>
              <a:t>Transaction t = </a:t>
            </a:r>
            <a:r>
              <a:rPr lang="en-US" sz="2000" dirty="0" err="1" smtClean="0"/>
              <a:t>session.beginTransaction</a:t>
            </a:r>
            <a:r>
              <a:rPr lang="en-US" sz="2000" dirty="0" smtClean="0"/>
              <a:t>();   </a:t>
            </a:r>
          </a:p>
          <a:p>
            <a:pPr>
              <a:spcBef>
                <a:spcPts val="0"/>
              </a:spcBef>
              <a:buNone/>
            </a:pPr>
            <a:r>
              <a:rPr lang="en-US" sz="2000" dirty="0" smtClean="0"/>
              <a:t>  </a:t>
            </a:r>
          </a:p>
          <a:p>
            <a:pPr>
              <a:spcBef>
                <a:spcPts val="0"/>
              </a:spcBef>
              <a:buNone/>
            </a:pPr>
            <a:r>
              <a:rPr lang="en-US" sz="2000" dirty="0" err="1" smtClean="0"/>
              <a:t>i</a:t>
            </a:r>
            <a:r>
              <a:rPr lang="en-US" sz="2000" dirty="0" smtClean="0"/>
              <a:t>=(Integer)</a:t>
            </a:r>
            <a:r>
              <a:rPr lang="en-US" sz="2000" dirty="0" err="1" smtClean="0"/>
              <a:t>session.save</a:t>
            </a:r>
            <a:r>
              <a:rPr lang="en-US" sz="2000" dirty="0" smtClean="0"/>
              <a:t>(u);    </a:t>
            </a:r>
          </a:p>
          <a:p>
            <a:pPr>
              <a:spcBef>
                <a:spcPts val="0"/>
              </a:spcBef>
              <a:buNone/>
            </a:pPr>
            <a:r>
              <a:rPr lang="en-US" sz="2000" dirty="0" smtClean="0"/>
              <a:t>  </a:t>
            </a:r>
          </a:p>
          <a:p>
            <a:pPr>
              <a:spcBef>
                <a:spcPts val="0"/>
              </a:spcBef>
              <a:buNone/>
            </a:pPr>
            <a:r>
              <a:rPr lang="en-US" sz="2000" dirty="0" err="1" smtClean="0"/>
              <a:t>t.commit</a:t>
            </a:r>
            <a:r>
              <a:rPr lang="en-US" sz="2000" dirty="0" smtClean="0"/>
              <a:t>();    </a:t>
            </a:r>
          </a:p>
          <a:p>
            <a:pPr>
              <a:spcBef>
                <a:spcPts val="0"/>
              </a:spcBef>
              <a:buNone/>
            </a:pPr>
            <a:r>
              <a:rPr lang="en-US" sz="2000" dirty="0" err="1" smtClean="0"/>
              <a:t>session.close</a:t>
            </a:r>
            <a:r>
              <a:rPr lang="en-US" sz="2000" dirty="0" smtClean="0"/>
              <a:t>();    </a:t>
            </a:r>
          </a:p>
          <a:p>
            <a:pPr>
              <a:spcBef>
                <a:spcPts val="0"/>
              </a:spcBef>
              <a:buNone/>
            </a:pPr>
            <a:r>
              <a:rPr lang="en-US" sz="2000" dirty="0" smtClean="0"/>
              <a:t>    </a:t>
            </a:r>
          </a:p>
          <a:p>
            <a:pPr>
              <a:spcBef>
                <a:spcPts val="0"/>
              </a:spcBef>
              <a:buNone/>
            </a:pPr>
            <a:r>
              <a:rPr lang="en-US" sz="2000" b="1" dirty="0" smtClean="0"/>
              <a:t>return</a:t>
            </a:r>
            <a:r>
              <a:rPr lang="en-US" sz="2000" dirty="0" smtClean="0"/>
              <a:t> </a:t>
            </a:r>
            <a:r>
              <a:rPr lang="en-US" sz="2000" dirty="0" err="1" smtClean="0"/>
              <a:t>i</a:t>
            </a:r>
            <a:r>
              <a:rPr lang="en-US" sz="2000" dirty="0" smtClean="0"/>
              <a:t>;    </a:t>
            </a:r>
          </a:p>
          <a:p>
            <a:pPr>
              <a:spcBef>
                <a:spcPts val="0"/>
              </a:spcBef>
              <a:buNone/>
            </a:pPr>
            <a:r>
              <a:rPr lang="en-US" sz="2000" dirty="0" smtClean="0"/>
              <a:t>   </a:t>
            </a:r>
          </a:p>
          <a:p>
            <a:pPr>
              <a:spcBef>
                <a:spcPts val="0"/>
              </a:spcBef>
              <a:buNone/>
            </a:pPr>
            <a:r>
              <a:rPr lang="en-US" sz="2000" dirty="0" smtClean="0"/>
              <a:t> }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hibernate.cfg.xml</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It is a configuration file, containing </a:t>
            </a:r>
            <a:r>
              <a:rPr lang="en-GB" dirty="0" err="1" smtClean="0"/>
              <a:t>informations</a:t>
            </a:r>
            <a:r>
              <a:rPr lang="en-GB" dirty="0" smtClean="0"/>
              <a:t> about the database and mapping file.</a:t>
            </a:r>
          </a:p>
          <a:p>
            <a:pPr>
              <a:spcBef>
                <a:spcPts val="0"/>
              </a:spcBef>
              <a:buNone/>
            </a:pPr>
            <a:r>
              <a:rPr lang="en-GB" sz="2000" dirty="0" smtClean="0"/>
              <a:t>&lt;?xml version='1.0' encoding='UTF-8'?&gt;  </a:t>
            </a:r>
          </a:p>
          <a:p>
            <a:pPr>
              <a:spcBef>
                <a:spcPts val="0"/>
              </a:spcBef>
              <a:buNone/>
            </a:pPr>
            <a:r>
              <a:rPr lang="en-GB" sz="2000" dirty="0" smtClean="0"/>
              <a:t>&lt;!DOCTYPE hibernate-configuration PUBLIC  </a:t>
            </a:r>
          </a:p>
          <a:p>
            <a:pPr>
              <a:spcBef>
                <a:spcPts val="0"/>
              </a:spcBef>
              <a:buNone/>
            </a:pPr>
            <a:r>
              <a:rPr lang="en-GB" sz="2000" dirty="0" smtClean="0"/>
              <a:t>          "-//Hibernate/Hibernate Configuration DTD 5.3//EN"  </a:t>
            </a:r>
          </a:p>
          <a:p>
            <a:pPr>
              <a:spcBef>
                <a:spcPts val="0"/>
              </a:spcBef>
              <a:buNone/>
            </a:pPr>
            <a:r>
              <a:rPr lang="en-GB" sz="2000" dirty="0" smtClean="0"/>
              <a:t>          "http://hibernate.sourceforge.net/hibernate-configuration-5.3.dtd"&gt;  </a:t>
            </a:r>
          </a:p>
          <a:p>
            <a:pPr>
              <a:spcBef>
                <a:spcPts val="0"/>
              </a:spcBef>
              <a:buNone/>
            </a:pPr>
            <a:r>
              <a:rPr lang="en-GB" sz="2000" dirty="0" smtClean="0"/>
              <a:t>  </a:t>
            </a:r>
          </a:p>
          <a:p>
            <a:pPr>
              <a:spcBef>
                <a:spcPts val="0"/>
              </a:spcBef>
              <a:buNone/>
            </a:pPr>
            <a:r>
              <a:rPr lang="en-GB" sz="2000" dirty="0" smtClean="0"/>
              <a:t>&lt;hibernate-configuration&gt;  </a:t>
            </a:r>
          </a:p>
          <a:p>
            <a:pPr>
              <a:spcBef>
                <a:spcPts val="0"/>
              </a:spcBef>
              <a:buNone/>
            </a:pPr>
            <a:r>
              <a:rPr lang="en-GB" sz="2000" dirty="0" smtClean="0"/>
              <a:t>  </a:t>
            </a:r>
          </a:p>
          <a:p>
            <a:pPr>
              <a:spcBef>
                <a:spcPts val="0"/>
              </a:spcBef>
              <a:buNone/>
            </a:pPr>
            <a:r>
              <a:rPr lang="en-GB" sz="2000" dirty="0" smtClean="0"/>
              <a:t>&lt;session-factory&gt;  </a:t>
            </a:r>
          </a:p>
          <a:p>
            <a:pPr>
              <a:spcBef>
                <a:spcPts val="0"/>
              </a:spcBef>
              <a:buNone/>
            </a:pPr>
            <a:r>
              <a:rPr lang="en-GB" sz="2000" dirty="0" smtClean="0"/>
              <a:t> &lt;property name="hbm2ddl.auto"&gt;create&lt;/property&gt;  </a:t>
            </a:r>
          </a:p>
          <a:p>
            <a:pPr>
              <a:spcBef>
                <a:spcPts val="0"/>
              </a:spcBef>
              <a:buNone/>
            </a:pPr>
            <a:r>
              <a:rPr lang="en-GB" sz="2000" dirty="0" smtClean="0"/>
              <a:t> &lt;property name="dialect"&gt;org.hibernate.dialect.Oracle9Dialect&lt;/property&gt;  </a:t>
            </a:r>
          </a:p>
          <a:p>
            <a:pPr>
              <a:spcBef>
                <a:spcPts val="0"/>
              </a:spcBef>
              <a:buNone/>
            </a:pPr>
            <a:r>
              <a:rPr lang="en-GB" sz="2000" dirty="0" smtClean="0"/>
              <a:t> &lt;property name="connection.url"&gt;</a:t>
            </a:r>
            <a:r>
              <a:rPr lang="en-GB" sz="2000" dirty="0" err="1" smtClean="0"/>
              <a:t>jdbc:oracle:thin</a:t>
            </a:r>
            <a:r>
              <a:rPr lang="en-GB" sz="2000" dirty="0" smtClean="0"/>
              <a:t>:@localhost:1521:xe&lt;/property&gt;  </a:t>
            </a:r>
          </a:p>
          <a:p>
            <a:pPr>
              <a:spcBef>
                <a:spcPts val="0"/>
              </a:spcBef>
              <a:buNone/>
            </a:pPr>
            <a:r>
              <a:rPr lang="en-GB" sz="2000" dirty="0" smtClean="0"/>
              <a:t> &lt;property name="</a:t>
            </a:r>
            <a:r>
              <a:rPr lang="en-GB" sz="2000" dirty="0" err="1" smtClean="0"/>
              <a:t>connection.username</a:t>
            </a:r>
            <a:r>
              <a:rPr lang="en-GB" sz="2000" dirty="0" smtClean="0"/>
              <a:t>"&gt;system&lt;/property&gt;  </a:t>
            </a:r>
          </a:p>
          <a:p>
            <a:pPr>
              <a:spcBef>
                <a:spcPts val="0"/>
              </a:spcBef>
              <a:buNone/>
            </a:pPr>
            <a:r>
              <a:rPr lang="en-GB" sz="2000" dirty="0" smtClean="0"/>
              <a:t> &lt;property name="</a:t>
            </a:r>
            <a:r>
              <a:rPr lang="en-GB" sz="2000" dirty="0" err="1" smtClean="0"/>
              <a:t>connection.password</a:t>
            </a:r>
            <a:r>
              <a:rPr lang="en-GB" sz="2000" dirty="0" smtClean="0"/>
              <a:t>"&gt;</a:t>
            </a:r>
            <a:r>
              <a:rPr lang="en-GB" sz="2000" dirty="0" err="1" smtClean="0"/>
              <a:t>jtp</a:t>
            </a:r>
            <a:r>
              <a:rPr lang="en-GB" sz="2000" dirty="0" smtClean="0"/>
              <a:t>&lt;/property&gt;  </a:t>
            </a:r>
          </a:p>
          <a:p>
            <a:pPr>
              <a:spcBef>
                <a:spcPts val="0"/>
              </a:spcBef>
              <a:buNone/>
            </a:pPr>
            <a:r>
              <a:rPr lang="en-GB" sz="2000" dirty="0" smtClean="0"/>
              <a:t> &lt;property name="</a:t>
            </a:r>
            <a:r>
              <a:rPr lang="en-GB" sz="2000" dirty="0" err="1" smtClean="0"/>
              <a:t>connection.driver_class</a:t>
            </a:r>
            <a:r>
              <a:rPr lang="en-GB" sz="2000" dirty="0" smtClean="0"/>
              <a:t>"&gt;</a:t>
            </a:r>
            <a:r>
              <a:rPr lang="en-GB" sz="2000" dirty="0" err="1" smtClean="0"/>
              <a:t>oracle.jdbc.driver.OracleDriver</a:t>
            </a:r>
            <a:r>
              <a:rPr lang="en-GB" sz="2000" dirty="0" smtClean="0"/>
              <a:t>&lt;/property&gt;  </a:t>
            </a:r>
          </a:p>
          <a:p>
            <a:pPr>
              <a:spcBef>
                <a:spcPts val="0"/>
              </a:spcBef>
              <a:buNone/>
            </a:pPr>
            <a:r>
              <a:rPr lang="en-GB" sz="2000" dirty="0" smtClean="0"/>
              <a:t>      </a:t>
            </a:r>
          </a:p>
          <a:p>
            <a:pPr>
              <a:spcBef>
                <a:spcPts val="0"/>
              </a:spcBef>
              <a:buNone/>
            </a:pPr>
            <a:r>
              <a:rPr lang="en-GB" sz="2000" dirty="0" smtClean="0"/>
              <a:t> &lt;mapping resource="</a:t>
            </a:r>
            <a:r>
              <a:rPr lang="en-GB" sz="2000" dirty="0" err="1" smtClean="0"/>
              <a:t>user.hbm.xml</a:t>
            </a:r>
            <a:r>
              <a:rPr lang="en-GB" sz="2000" dirty="0" smtClean="0"/>
              <a:t>"/&gt;  </a:t>
            </a:r>
          </a:p>
          <a:p>
            <a:pPr>
              <a:spcBef>
                <a:spcPts val="0"/>
              </a:spcBef>
              <a:buNone/>
            </a:pPr>
            <a:r>
              <a:rPr lang="en-GB" sz="2000" dirty="0" smtClean="0"/>
              <a:t> &lt;/session-factory&gt;  </a:t>
            </a:r>
          </a:p>
          <a:p>
            <a:pPr>
              <a:spcBef>
                <a:spcPts val="0"/>
              </a:spcBef>
              <a:buNone/>
            </a:pPr>
            <a:r>
              <a:rPr lang="en-GB" sz="2000" dirty="0" smtClean="0"/>
              <a:t>  </a:t>
            </a:r>
          </a:p>
          <a:p>
            <a:pPr>
              <a:spcBef>
                <a:spcPts val="0"/>
              </a:spcBef>
              <a:buNone/>
            </a:pPr>
            <a:r>
              <a:rPr lang="en-GB" sz="2000" dirty="0" smtClean="0"/>
              <a:t>&lt;/hibernate-configuration&gt;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US" dirty="0" smtClean="0"/>
              <a:t>Generator classes in Hibernate</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sz="2000" dirty="0" smtClean="0"/>
              <a:t>The &lt;generator&gt; class is a sub-element of id. It is used to generate the unique identifier for the objects of persistent class. There are many generator classes defined in the Hibernate Framework.</a:t>
            </a:r>
          </a:p>
          <a:p>
            <a:r>
              <a:rPr lang="en-GB" sz="2000" dirty="0" smtClean="0"/>
              <a:t/>
            </a:r>
            <a:br>
              <a:rPr lang="en-GB" sz="2000" dirty="0" smtClean="0"/>
            </a:br>
            <a:r>
              <a:rPr lang="en-GB" sz="2000" dirty="0" smtClean="0"/>
              <a:t>All the generator classes implements the </a:t>
            </a:r>
            <a:r>
              <a:rPr lang="en-GB" sz="2000" b="1" dirty="0" err="1" smtClean="0"/>
              <a:t>org.hibernate.id.IdentifierGenerator</a:t>
            </a:r>
            <a:r>
              <a:rPr lang="en-GB" sz="2000" b="1" dirty="0" smtClean="0"/>
              <a:t> </a:t>
            </a:r>
            <a:r>
              <a:rPr lang="en-GB" sz="2000" b="1" dirty="0" smtClean="0">
                <a:hlinkClick r:id="rId2"/>
              </a:rPr>
              <a:t>interface</a:t>
            </a:r>
            <a:r>
              <a:rPr lang="en-GB" sz="2000" dirty="0" smtClean="0"/>
              <a:t>. The application programmer may create one's own generator classes by implementing the </a:t>
            </a:r>
            <a:r>
              <a:rPr lang="en-GB" sz="2000" dirty="0" err="1" smtClean="0"/>
              <a:t>IdentifierGenerator</a:t>
            </a:r>
            <a:r>
              <a:rPr lang="en-GB" sz="2000" dirty="0" smtClean="0"/>
              <a:t> interface. Hibernate framework provides many built-in generator classes:</a:t>
            </a:r>
          </a:p>
          <a:p>
            <a:pPr marL="457200" indent="-457200">
              <a:buFont typeface="+mj-lt"/>
              <a:buAutoNum type="arabicPeriod"/>
            </a:pPr>
            <a:r>
              <a:rPr lang="en-GB" sz="2000" dirty="0" smtClean="0"/>
              <a:t>assigned</a:t>
            </a:r>
          </a:p>
          <a:p>
            <a:pPr marL="457200" indent="-457200">
              <a:buFont typeface="+mj-lt"/>
              <a:buAutoNum type="arabicPeriod"/>
            </a:pPr>
            <a:r>
              <a:rPr lang="en-GB" sz="2000" dirty="0" smtClean="0"/>
              <a:t>increment</a:t>
            </a:r>
          </a:p>
          <a:p>
            <a:pPr marL="457200" indent="-457200">
              <a:buFont typeface="+mj-lt"/>
              <a:buAutoNum type="arabicPeriod"/>
            </a:pPr>
            <a:r>
              <a:rPr lang="en-GB" sz="2000" dirty="0" smtClean="0"/>
              <a:t>sequence</a:t>
            </a:r>
          </a:p>
          <a:p>
            <a:pPr marL="457200" indent="-457200">
              <a:buFont typeface="+mj-lt"/>
              <a:buAutoNum type="arabicPeriod"/>
            </a:pPr>
            <a:r>
              <a:rPr lang="en-GB" sz="2000" dirty="0" err="1" smtClean="0"/>
              <a:t>hilo</a:t>
            </a:r>
            <a:endParaRPr lang="en-GB" sz="2000" dirty="0" smtClean="0"/>
          </a:p>
          <a:p>
            <a:pPr marL="457200" indent="-457200">
              <a:buFont typeface="+mj-lt"/>
              <a:buAutoNum type="arabicPeriod"/>
            </a:pPr>
            <a:r>
              <a:rPr lang="en-GB" sz="2000" dirty="0" smtClean="0"/>
              <a:t>native</a:t>
            </a:r>
          </a:p>
          <a:p>
            <a:pPr marL="457200" indent="-457200">
              <a:buFont typeface="+mj-lt"/>
              <a:buAutoNum type="arabicPeriod"/>
            </a:pPr>
            <a:r>
              <a:rPr lang="en-GB" sz="2000" dirty="0" smtClean="0"/>
              <a:t>identity</a:t>
            </a:r>
          </a:p>
          <a:p>
            <a:pPr marL="457200" indent="-457200">
              <a:buFont typeface="+mj-lt"/>
              <a:buAutoNum type="arabicPeriod"/>
            </a:pPr>
            <a:r>
              <a:rPr lang="en-GB" sz="2000" dirty="0" err="1" smtClean="0"/>
              <a:t>seqhilo</a:t>
            </a:r>
            <a:endParaRPr lang="en-GB" sz="2000" dirty="0" smtClean="0"/>
          </a:p>
          <a:p>
            <a:pPr marL="457200" indent="-457200">
              <a:buFont typeface="+mj-lt"/>
              <a:buAutoNum type="arabicPeriod"/>
            </a:pPr>
            <a:r>
              <a:rPr lang="en-GB" sz="2000" dirty="0" err="1" smtClean="0"/>
              <a:t>uuid</a:t>
            </a:r>
            <a:endParaRPr lang="en-GB" sz="2000" dirty="0" smtClean="0"/>
          </a:p>
          <a:p>
            <a:pPr marL="457200" indent="-457200">
              <a:buFont typeface="+mj-lt"/>
              <a:buAutoNum type="arabicPeriod"/>
            </a:pPr>
            <a:r>
              <a:rPr lang="en-GB" sz="2000" dirty="0" err="1" smtClean="0"/>
              <a:t>guid</a:t>
            </a:r>
            <a:endParaRPr lang="en-GB" sz="2000" dirty="0" smtClean="0"/>
          </a:p>
          <a:p>
            <a:pPr marL="457200" indent="-457200">
              <a:buFont typeface="+mj-lt"/>
              <a:buAutoNum type="arabicPeriod"/>
            </a:pPr>
            <a:r>
              <a:rPr lang="en-GB" sz="2000" dirty="0" smtClean="0"/>
              <a:t>select</a:t>
            </a:r>
          </a:p>
          <a:p>
            <a:pPr marL="457200" indent="-457200">
              <a:buFont typeface="+mj-lt"/>
              <a:buAutoNum type="arabicPeriod"/>
            </a:pPr>
            <a:r>
              <a:rPr lang="en-GB" sz="2000" dirty="0" smtClean="0"/>
              <a:t>foreign</a:t>
            </a:r>
          </a:p>
          <a:p>
            <a:pPr marL="457200" indent="-457200">
              <a:buFont typeface="+mj-lt"/>
              <a:buAutoNum type="arabicPeriod"/>
            </a:pPr>
            <a:r>
              <a:rPr lang="en-GB" sz="2000" dirty="0" smtClean="0"/>
              <a:t>sequence-identity</a:t>
            </a:r>
          </a:p>
          <a:p>
            <a:endParaRPr lang="en-GB" sz="20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Dialects in Hibernate</a:t>
            </a:r>
            <a:br>
              <a:rPr lang="en-US" dirty="0" smtClean="0"/>
            </a:br>
            <a:endParaRPr lang="en-US" dirty="0"/>
          </a:p>
        </p:txBody>
      </p:sp>
      <p:sp>
        <p:nvSpPr>
          <p:cNvPr id="3" name="Content Placeholder 2"/>
          <p:cNvSpPr>
            <a:spLocks noGrp="1"/>
          </p:cNvSpPr>
          <p:nvPr>
            <p:ph idx="1"/>
          </p:nvPr>
        </p:nvSpPr>
        <p:spPr/>
        <p:txBody>
          <a:bodyPr/>
          <a:lstStyle/>
          <a:p>
            <a:r>
              <a:rPr lang="en-GB" dirty="0" smtClean="0"/>
              <a:t>The dialect specifies the type of database used in hibernate so that hibernate generate appropriate type of SQL statements. For connecting any hibernate application with the database, it is required to provide the configuration of SQL dialect.</a:t>
            </a:r>
          </a:p>
          <a:p>
            <a:r>
              <a:rPr lang="en-GB" dirty="0" smtClean="0"/>
              <a:t>Syntax of SQL Dialect</a:t>
            </a:r>
          </a:p>
          <a:p>
            <a:r>
              <a:rPr lang="en-GB" dirty="0" smtClean="0"/>
              <a:t>&lt;property name="dialect"&gt;org.hibernate.dialect.Oracle9Dialect&lt;/property&gt;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SQL Dialects/</a:t>
            </a:r>
            <a:r>
              <a:rPr lang="en-GB" sz="2000" smtClean="0"/>
              <a:t>There </a:t>
            </a:r>
            <a:r>
              <a:rPr lang="en-GB" sz="2000" dirty="0" smtClean="0"/>
              <a:t>are many Dialects classes defined for RDBMS in the </a:t>
            </a:r>
            <a:r>
              <a:rPr lang="en-GB" sz="2000" b="1" dirty="0" err="1" smtClean="0"/>
              <a:t>org.hibernate.dialect</a:t>
            </a:r>
            <a:r>
              <a:rPr lang="en-GB" sz="2000" dirty="0" smtClean="0"/>
              <a:t> package.</a:t>
            </a:r>
            <a:r>
              <a:rPr lang="en-US" sz="2000" dirty="0" smtClean="0"/>
              <a:t/>
            </a:r>
            <a:br>
              <a:rPr lang="en-US" sz="2000" dirty="0" smtClean="0"/>
            </a:br>
            <a:endParaRPr lang="en-US" sz="2000" dirty="0"/>
          </a:p>
        </p:txBody>
      </p:sp>
      <p:graphicFrame>
        <p:nvGraphicFramePr>
          <p:cNvPr id="5" name="Content Placeholder 4"/>
          <p:cNvGraphicFramePr>
            <a:graphicFrameLocks noGrp="1"/>
          </p:cNvGraphicFramePr>
          <p:nvPr>
            <p:ph idx="1"/>
          </p:nvPr>
        </p:nvGraphicFramePr>
        <p:xfrm>
          <a:off x="838200" y="1825625"/>
          <a:ext cx="10515600" cy="103174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l" fontAlgn="t"/>
                      <a:r>
                        <a:rPr lang="en-US" dirty="0">
                          <a:solidFill>
                            <a:srgbClr val="000000"/>
                          </a:solidFill>
                          <a:latin typeface="times new roman"/>
                        </a:rPr>
                        <a:t>RDBMS</a:t>
                      </a:r>
                    </a:p>
                  </a:txBody>
                  <a:tcPr marL="114300" marR="114300" marT="114300" marB="114300"/>
                </a:tc>
                <a:tc>
                  <a:txBody>
                    <a:bodyPr/>
                    <a:lstStyle/>
                    <a:p>
                      <a:pPr algn="l" fontAlgn="t"/>
                      <a:r>
                        <a:rPr lang="en-US">
                          <a:solidFill>
                            <a:srgbClr val="000000"/>
                          </a:solidFill>
                          <a:latin typeface="times new roman"/>
                        </a:rPr>
                        <a:t>Dialect</a:t>
                      </a:r>
                    </a:p>
                  </a:txBody>
                  <a:tcPr marL="114300" marR="114300" marT="114300" marB="114300"/>
                </a:tc>
              </a:tr>
              <a:tr h="370840">
                <a:tc>
                  <a:txBody>
                    <a:bodyPr/>
                    <a:lstStyle/>
                    <a:p>
                      <a:pPr algn="just" fontAlgn="t"/>
                      <a:r>
                        <a:rPr lang="en-US">
                          <a:solidFill>
                            <a:srgbClr val="333333"/>
                          </a:solidFill>
                          <a:latin typeface="inter-regular"/>
                        </a:rPr>
                        <a:t>Oracle (any version)</a:t>
                      </a:r>
                    </a:p>
                  </a:txBody>
                  <a:tcPr marL="76200" marR="76200" marT="76200" marB="76200"/>
                </a:tc>
                <a:tc>
                  <a:txBody>
                    <a:bodyPr/>
                    <a:lstStyle/>
                    <a:p>
                      <a:pPr algn="just" fontAlgn="t"/>
                      <a:r>
                        <a:rPr lang="en-US">
                          <a:solidFill>
                            <a:srgbClr val="333333"/>
                          </a:solidFill>
                          <a:latin typeface="inter-regular"/>
                        </a:rPr>
                        <a:t>org.hibernate.dialect.OracleDialect</a:t>
                      </a:r>
                    </a:p>
                  </a:txBody>
                  <a:tcPr marL="76200" marR="76200" marT="76200" marB="76200"/>
                </a:tc>
              </a:tr>
              <a:tr h="370840">
                <a:tc>
                  <a:txBody>
                    <a:bodyPr/>
                    <a:lstStyle/>
                    <a:p>
                      <a:pPr algn="just" fontAlgn="t"/>
                      <a:r>
                        <a:rPr lang="en-US">
                          <a:solidFill>
                            <a:srgbClr val="333333"/>
                          </a:solidFill>
                          <a:latin typeface="inter-regular"/>
                        </a:rPr>
                        <a:t>Oracle9i</a:t>
                      </a:r>
                    </a:p>
                  </a:txBody>
                  <a:tcPr marL="76200" marR="76200" marT="76200" marB="76200"/>
                </a:tc>
                <a:tc>
                  <a:txBody>
                    <a:bodyPr/>
                    <a:lstStyle/>
                    <a:p>
                      <a:pPr algn="just" fontAlgn="t"/>
                      <a:r>
                        <a:rPr lang="en-US">
                          <a:solidFill>
                            <a:srgbClr val="333333"/>
                          </a:solidFill>
                          <a:latin typeface="inter-regular"/>
                        </a:rPr>
                        <a:t>org.hibernate.dialect.Oracle9iDialect</a:t>
                      </a:r>
                    </a:p>
                  </a:txBody>
                  <a:tcPr marL="76200" marR="76200" marT="76200" marB="76200"/>
                </a:tc>
              </a:tr>
              <a:tr h="370840">
                <a:tc>
                  <a:txBody>
                    <a:bodyPr/>
                    <a:lstStyle/>
                    <a:p>
                      <a:pPr algn="just" fontAlgn="t"/>
                      <a:r>
                        <a:rPr lang="en-US">
                          <a:solidFill>
                            <a:srgbClr val="333333"/>
                          </a:solidFill>
                          <a:latin typeface="inter-regular"/>
                        </a:rPr>
                        <a:t>Oracle10g</a:t>
                      </a:r>
                    </a:p>
                  </a:txBody>
                  <a:tcPr marL="76200" marR="76200" marT="76200" marB="76200"/>
                </a:tc>
                <a:tc>
                  <a:txBody>
                    <a:bodyPr/>
                    <a:lstStyle/>
                    <a:p>
                      <a:pPr algn="just" fontAlgn="t"/>
                      <a:r>
                        <a:rPr lang="en-US">
                          <a:solidFill>
                            <a:srgbClr val="333333"/>
                          </a:solidFill>
                          <a:latin typeface="inter-regular"/>
                        </a:rPr>
                        <a:t>org.hibernate.dialect.Oracle10gDialect</a:t>
                      </a:r>
                    </a:p>
                  </a:txBody>
                  <a:tcPr marL="76200" marR="76200" marT="76200" marB="76200"/>
                </a:tc>
              </a:tr>
              <a:tr h="370840">
                <a:tc>
                  <a:txBody>
                    <a:bodyPr/>
                    <a:lstStyle/>
                    <a:p>
                      <a:pPr algn="just" fontAlgn="t"/>
                      <a:r>
                        <a:rPr lang="en-US">
                          <a:solidFill>
                            <a:srgbClr val="333333"/>
                          </a:solidFill>
                          <a:latin typeface="inter-regular"/>
                        </a:rPr>
                        <a:t>MySQL</a:t>
                      </a:r>
                    </a:p>
                  </a:txBody>
                  <a:tcPr marL="76200" marR="76200" marT="76200" marB="76200"/>
                </a:tc>
                <a:tc>
                  <a:txBody>
                    <a:bodyPr/>
                    <a:lstStyle/>
                    <a:p>
                      <a:pPr algn="just" fontAlgn="t"/>
                      <a:r>
                        <a:rPr lang="en-US">
                          <a:solidFill>
                            <a:srgbClr val="333333"/>
                          </a:solidFill>
                          <a:latin typeface="inter-regular"/>
                        </a:rPr>
                        <a:t>org.hibernate.dialect.MySQLDialect</a:t>
                      </a:r>
                    </a:p>
                  </a:txBody>
                  <a:tcPr marL="76200" marR="76200" marT="76200" marB="76200"/>
                </a:tc>
              </a:tr>
              <a:tr h="370840">
                <a:tc>
                  <a:txBody>
                    <a:bodyPr/>
                    <a:lstStyle/>
                    <a:p>
                      <a:pPr algn="just" fontAlgn="t"/>
                      <a:r>
                        <a:rPr lang="en-US">
                          <a:solidFill>
                            <a:srgbClr val="333333"/>
                          </a:solidFill>
                          <a:latin typeface="inter-regular"/>
                        </a:rPr>
                        <a:t>MySQL with InnoDB</a:t>
                      </a:r>
                    </a:p>
                  </a:txBody>
                  <a:tcPr marL="76200" marR="76200" marT="76200" marB="76200"/>
                </a:tc>
                <a:tc>
                  <a:txBody>
                    <a:bodyPr/>
                    <a:lstStyle/>
                    <a:p>
                      <a:pPr algn="just" fontAlgn="t"/>
                      <a:r>
                        <a:rPr lang="en-US">
                          <a:solidFill>
                            <a:srgbClr val="333333"/>
                          </a:solidFill>
                          <a:latin typeface="inter-regular"/>
                        </a:rPr>
                        <a:t>org.hibernate.dialect.MySQLInnoDBDialect</a:t>
                      </a:r>
                    </a:p>
                  </a:txBody>
                  <a:tcPr marL="76200" marR="76200" marT="76200" marB="76200"/>
                </a:tc>
              </a:tr>
              <a:tr h="370840">
                <a:tc>
                  <a:txBody>
                    <a:bodyPr/>
                    <a:lstStyle/>
                    <a:p>
                      <a:pPr algn="just" fontAlgn="t"/>
                      <a:r>
                        <a:rPr lang="en-US">
                          <a:solidFill>
                            <a:srgbClr val="333333"/>
                          </a:solidFill>
                          <a:latin typeface="inter-regular"/>
                        </a:rPr>
                        <a:t>MySQL with MyISAM</a:t>
                      </a:r>
                    </a:p>
                  </a:txBody>
                  <a:tcPr marL="76200" marR="76200" marT="76200" marB="76200"/>
                </a:tc>
                <a:tc>
                  <a:txBody>
                    <a:bodyPr/>
                    <a:lstStyle/>
                    <a:p>
                      <a:pPr algn="just" fontAlgn="t"/>
                      <a:r>
                        <a:rPr lang="en-US">
                          <a:solidFill>
                            <a:srgbClr val="333333"/>
                          </a:solidFill>
                          <a:latin typeface="inter-regular"/>
                        </a:rPr>
                        <a:t>org.hibernate.dialect.MySQLMyISAMDialect</a:t>
                      </a:r>
                    </a:p>
                  </a:txBody>
                  <a:tcPr marL="76200" marR="76200" marT="76200" marB="76200"/>
                </a:tc>
              </a:tr>
              <a:tr h="370840">
                <a:tc>
                  <a:txBody>
                    <a:bodyPr/>
                    <a:lstStyle/>
                    <a:p>
                      <a:pPr algn="just" fontAlgn="t"/>
                      <a:r>
                        <a:rPr lang="en-US">
                          <a:solidFill>
                            <a:srgbClr val="333333"/>
                          </a:solidFill>
                          <a:latin typeface="inter-regular"/>
                        </a:rPr>
                        <a:t>DB2</a:t>
                      </a:r>
                    </a:p>
                  </a:txBody>
                  <a:tcPr marL="76200" marR="76200" marT="76200" marB="76200"/>
                </a:tc>
                <a:tc>
                  <a:txBody>
                    <a:bodyPr/>
                    <a:lstStyle/>
                    <a:p>
                      <a:pPr algn="just" fontAlgn="t"/>
                      <a:r>
                        <a:rPr lang="en-US">
                          <a:solidFill>
                            <a:srgbClr val="333333"/>
                          </a:solidFill>
                          <a:latin typeface="inter-regular"/>
                        </a:rPr>
                        <a:t>org.hibernate.dialect.DB2Dialect</a:t>
                      </a:r>
                    </a:p>
                  </a:txBody>
                  <a:tcPr marL="76200" marR="76200" marT="76200" marB="76200"/>
                </a:tc>
              </a:tr>
              <a:tr h="370840">
                <a:tc>
                  <a:txBody>
                    <a:bodyPr/>
                    <a:lstStyle/>
                    <a:p>
                      <a:pPr algn="just" fontAlgn="t"/>
                      <a:r>
                        <a:rPr lang="en-US">
                          <a:solidFill>
                            <a:srgbClr val="333333"/>
                          </a:solidFill>
                          <a:latin typeface="inter-regular"/>
                        </a:rPr>
                        <a:t>DB2 AS/400</a:t>
                      </a:r>
                    </a:p>
                  </a:txBody>
                  <a:tcPr marL="76200" marR="76200" marT="76200" marB="76200"/>
                </a:tc>
                <a:tc>
                  <a:txBody>
                    <a:bodyPr/>
                    <a:lstStyle/>
                    <a:p>
                      <a:pPr algn="just" fontAlgn="t"/>
                      <a:r>
                        <a:rPr lang="en-US">
                          <a:solidFill>
                            <a:srgbClr val="333333"/>
                          </a:solidFill>
                          <a:latin typeface="inter-regular"/>
                        </a:rPr>
                        <a:t>org.hibernate.dialect.DB2400Dialect</a:t>
                      </a:r>
                    </a:p>
                  </a:txBody>
                  <a:tcPr marL="76200" marR="76200" marT="76200" marB="76200"/>
                </a:tc>
              </a:tr>
              <a:tr h="370840">
                <a:tc>
                  <a:txBody>
                    <a:bodyPr/>
                    <a:lstStyle/>
                    <a:p>
                      <a:pPr algn="just" fontAlgn="t"/>
                      <a:r>
                        <a:rPr lang="en-US">
                          <a:solidFill>
                            <a:srgbClr val="333333"/>
                          </a:solidFill>
                          <a:latin typeface="inter-regular"/>
                        </a:rPr>
                        <a:t>DB2 OS390</a:t>
                      </a:r>
                    </a:p>
                  </a:txBody>
                  <a:tcPr marL="76200" marR="76200" marT="76200" marB="76200"/>
                </a:tc>
                <a:tc>
                  <a:txBody>
                    <a:bodyPr/>
                    <a:lstStyle/>
                    <a:p>
                      <a:pPr algn="just" fontAlgn="t"/>
                      <a:r>
                        <a:rPr lang="en-US">
                          <a:solidFill>
                            <a:srgbClr val="333333"/>
                          </a:solidFill>
                          <a:latin typeface="inter-regular"/>
                        </a:rPr>
                        <a:t>org.hibernate.dialect.DB2390Dialect</a:t>
                      </a:r>
                    </a:p>
                  </a:txBody>
                  <a:tcPr marL="76200" marR="76200" marT="76200" marB="76200"/>
                </a:tc>
              </a:tr>
              <a:tr h="370840">
                <a:tc>
                  <a:txBody>
                    <a:bodyPr/>
                    <a:lstStyle/>
                    <a:p>
                      <a:pPr algn="just" fontAlgn="t"/>
                      <a:r>
                        <a:rPr lang="en-US">
                          <a:solidFill>
                            <a:srgbClr val="333333"/>
                          </a:solidFill>
                          <a:latin typeface="inter-regular"/>
                        </a:rPr>
                        <a:t>Microsoft SQL Server</a:t>
                      </a:r>
                    </a:p>
                  </a:txBody>
                  <a:tcPr marL="76200" marR="76200" marT="76200" marB="76200"/>
                </a:tc>
                <a:tc>
                  <a:txBody>
                    <a:bodyPr/>
                    <a:lstStyle/>
                    <a:p>
                      <a:pPr algn="just" fontAlgn="t"/>
                      <a:r>
                        <a:rPr lang="en-US">
                          <a:solidFill>
                            <a:srgbClr val="333333"/>
                          </a:solidFill>
                          <a:latin typeface="inter-regular"/>
                        </a:rPr>
                        <a:t>org.hibernate.dialect.SQLServerDialect</a:t>
                      </a:r>
                    </a:p>
                  </a:txBody>
                  <a:tcPr marL="76200" marR="76200" marT="76200" marB="76200"/>
                </a:tc>
              </a:tr>
              <a:tr h="370840">
                <a:tc>
                  <a:txBody>
                    <a:bodyPr/>
                    <a:lstStyle/>
                    <a:p>
                      <a:pPr algn="just" fontAlgn="t"/>
                      <a:r>
                        <a:rPr lang="en-US">
                          <a:solidFill>
                            <a:srgbClr val="333333"/>
                          </a:solidFill>
                          <a:latin typeface="inter-regular"/>
                        </a:rPr>
                        <a:t>Sybase</a:t>
                      </a:r>
                    </a:p>
                  </a:txBody>
                  <a:tcPr marL="76200" marR="76200" marT="76200" marB="76200"/>
                </a:tc>
                <a:tc>
                  <a:txBody>
                    <a:bodyPr/>
                    <a:lstStyle/>
                    <a:p>
                      <a:pPr algn="just" fontAlgn="t"/>
                      <a:r>
                        <a:rPr lang="en-US">
                          <a:solidFill>
                            <a:srgbClr val="333333"/>
                          </a:solidFill>
                          <a:latin typeface="inter-regular"/>
                        </a:rPr>
                        <a:t>org.hibernate.dialect.SybaseDialect</a:t>
                      </a:r>
                    </a:p>
                  </a:txBody>
                  <a:tcPr marL="76200" marR="76200" marT="76200" marB="76200"/>
                </a:tc>
              </a:tr>
              <a:tr h="370840">
                <a:tc>
                  <a:txBody>
                    <a:bodyPr/>
                    <a:lstStyle/>
                    <a:p>
                      <a:pPr algn="just" fontAlgn="t"/>
                      <a:r>
                        <a:rPr lang="en-US" dirty="0">
                          <a:solidFill>
                            <a:srgbClr val="333333"/>
                          </a:solidFill>
                          <a:latin typeface="inter-regular"/>
                        </a:rPr>
                        <a:t>Sybase Anywhere</a:t>
                      </a:r>
                    </a:p>
                  </a:txBody>
                  <a:tcPr marL="76200" marR="76200" marT="76200" marB="76200"/>
                </a:tc>
                <a:tc>
                  <a:txBody>
                    <a:bodyPr/>
                    <a:lstStyle/>
                    <a:p>
                      <a:pPr algn="just" fontAlgn="t"/>
                      <a:r>
                        <a:rPr lang="en-US">
                          <a:solidFill>
                            <a:srgbClr val="333333"/>
                          </a:solidFill>
                          <a:latin typeface="inter-regular"/>
                        </a:rPr>
                        <a:t>org.hibernate.dialect.SybaseAnywhereDialect</a:t>
                      </a:r>
                    </a:p>
                  </a:txBody>
                  <a:tcPr marL="76200" marR="76200" marT="76200" marB="76200"/>
                </a:tc>
              </a:tr>
              <a:tr h="370840">
                <a:tc>
                  <a:txBody>
                    <a:bodyPr/>
                    <a:lstStyle/>
                    <a:p>
                      <a:pPr algn="just" fontAlgn="t"/>
                      <a:r>
                        <a:rPr lang="en-US">
                          <a:solidFill>
                            <a:srgbClr val="333333"/>
                          </a:solidFill>
                          <a:latin typeface="inter-regular"/>
                        </a:rPr>
                        <a:t>PostgreSQL</a:t>
                      </a:r>
                    </a:p>
                  </a:txBody>
                  <a:tcPr marL="76200" marR="76200" marT="76200" marB="76200"/>
                </a:tc>
                <a:tc>
                  <a:txBody>
                    <a:bodyPr/>
                    <a:lstStyle/>
                    <a:p>
                      <a:pPr algn="just" fontAlgn="t"/>
                      <a:r>
                        <a:rPr lang="en-US">
                          <a:solidFill>
                            <a:srgbClr val="333333"/>
                          </a:solidFill>
                          <a:latin typeface="inter-regular"/>
                        </a:rPr>
                        <a:t>org.hibernate.dialect.PostgreSQLDialect</a:t>
                      </a:r>
                    </a:p>
                  </a:txBody>
                  <a:tcPr marL="76200" marR="76200" marT="76200" marB="76200"/>
                </a:tc>
              </a:tr>
              <a:tr h="370840">
                <a:tc>
                  <a:txBody>
                    <a:bodyPr/>
                    <a:lstStyle/>
                    <a:p>
                      <a:pPr algn="just" fontAlgn="t"/>
                      <a:r>
                        <a:rPr lang="en-US">
                          <a:solidFill>
                            <a:srgbClr val="333333"/>
                          </a:solidFill>
                          <a:latin typeface="inter-regular"/>
                        </a:rPr>
                        <a:t>SAP DB</a:t>
                      </a:r>
                    </a:p>
                  </a:txBody>
                  <a:tcPr marL="76200" marR="76200" marT="76200" marB="76200"/>
                </a:tc>
                <a:tc>
                  <a:txBody>
                    <a:bodyPr/>
                    <a:lstStyle/>
                    <a:p>
                      <a:pPr algn="just" fontAlgn="t"/>
                      <a:r>
                        <a:rPr lang="en-US">
                          <a:solidFill>
                            <a:srgbClr val="333333"/>
                          </a:solidFill>
                          <a:latin typeface="inter-regular"/>
                        </a:rPr>
                        <a:t>org.hibernate.dialect.SAPDBDialect</a:t>
                      </a:r>
                    </a:p>
                  </a:txBody>
                  <a:tcPr marL="76200" marR="76200" marT="76200" marB="76200"/>
                </a:tc>
              </a:tr>
              <a:tr h="370840">
                <a:tc>
                  <a:txBody>
                    <a:bodyPr/>
                    <a:lstStyle/>
                    <a:p>
                      <a:pPr algn="just" fontAlgn="t"/>
                      <a:r>
                        <a:rPr lang="en-US">
                          <a:solidFill>
                            <a:srgbClr val="333333"/>
                          </a:solidFill>
                          <a:latin typeface="inter-regular"/>
                        </a:rPr>
                        <a:t>Informix</a:t>
                      </a:r>
                    </a:p>
                  </a:txBody>
                  <a:tcPr marL="76200" marR="76200" marT="76200" marB="76200"/>
                </a:tc>
                <a:tc>
                  <a:txBody>
                    <a:bodyPr/>
                    <a:lstStyle/>
                    <a:p>
                      <a:pPr algn="just" fontAlgn="t"/>
                      <a:r>
                        <a:rPr lang="en-US">
                          <a:solidFill>
                            <a:srgbClr val="333333"/>
                          </a:solidFill>
                          <a:latin typeface="inter-regular"/>
                        </a:rPr>
                        <a:t>org.hibernate.dialect.InformixDialect</a:t>
                      </a:r>
                    </a:p>
                  </a:txBody>
                  <a:tcPr marL="76200" marR="76200" marT="76200" marB="76200"/>
                </a:tc>
              </a:tr>
              <a:tr h="370840">
                <a:tc>
                  <a:txBody>
                    <a:bodyPr/>
                    <a:lstStyle/>
                    <a:p>
                      <a:pPr algn="just" fontAlgn="t"/>
                      <a:r>
                        <a:rPr lang="en-US">
                          <a:solidFill>
                            <a:srgbClr val="333333"/>
                          </a:solidFill>
                          <a:latin typeface="inter-regular"/>
                        </a:rPr>
                        <a:t>HypersonicSQL</a:t>
                      </a:r>
                    </a:p>
                  </a:txBody>
                  <a:tcPr marL="76200" marR="76200" marT="76200" marB="76200"/>
                </a:tc>
                <a:tc>
                  <a:txBody>
                    <a:bodyPr/>
                    <a:lstStyle/>
                    <a:p>
                      <a:pPr algn="just" fontAlgn="t"/>
                      <a:r>
                        <a:rPr lang="en-US">
                          <a:solidFill>
                            <a:srgbClr val="333333"/>
                          </a:solidFill>
                          <a:latin typeface="inter-regular"/>
                        </a:rPr>
                        <a:t>org.hibernate.dialect.HSQLDialect</a:t>
                      </a:r>
                    </a:p>
                  </a:txBody>
                  <a:tcPr marL="76200" marR="76200" marT="76200" marB="76200"/>
                </a:tc>
              </a:tr>
              <a:tr h="370840">
                <a:tc>
                  <a:txBody>
                    <a:bodyPr/>
                    <a:lstStyle/>
                    <a:p>
                      <a:pPr algn="just" fontAlgn="t"/>
                      <a:r>
                        <a:rPr lang="en-US">
                          <a:solidFill>
                            <a:srgbClr val="333333"/>
                          </a:solidFill>
                          <a:latin typeface="inter-regular"/>
                        </a:rPr>
                        <a:t>Ingres</a:t>
                      </a:r>
                    </a:p>
                  </a:txBody>
                  <a:tcPr marL="76200" marR="76200" marT="76200" marB="76200"/>
                </a:tc>
                <a:tc>
                  <a:txBody>
                    <a:bodyPr/>
                    <a:lstStyle/>
                    <a:p>
                      <a:pPr algn="just" fontAlgn="t"/>
                      <a:r>
                        <a:rPr lang="en-US">
                          <a:solidFill>
                            <a:srgbClr val="333333"/>
                          </a:solidFill>
                          <a:latin typeface="inter-regular"/>
                        </a:rPr>
                        <a:t>org.hibernate.dialect.IngresDialect</a:t>
                      </a:r>
                    </a:p>
                  </a:txBody>
                  <a:tcPr marL="76200" marR="76200" marT="76200" marB="76200"/>
                </a:tc>
              </a:tr>
              <a:tr h="370840">
                <a:tc>
                  <a:txBody>
                    <a:bodyPr/>
                    <a:lstStyle/>
                    <a:p>
                      <a:pPr algn="just" fontAlgn="t"/>
                      <a:r>
                        <a:rPr lang="en-US">
                          <a:solidFill>
                            <a:srgbClr val="333333"/>
                          </a:solidFill>
                          <a:latin typeface="inter-regular"/>
                        </a:rPr>
                        <a:t>Progress</a:t>
                      </a:r>
                    </a:p>
                  </a:txBody>
                  <a:tcPr marL="76200" marR="76200" marT="76200" marB="76200"/>
                </a:tc>
                <a:tc>
                  <a:txBody>
                    <a:bodyPr/>
                    <a:lstStyle/>
                    <a:p>
                      <a:pPr algn="just" fontAlgn="t"/>
                      <a:r>
                        <a:rPr lang="en-US">
                          <a:solidFill>
                            <a:srgbClr val="333333"/>
                          </a:solidFill>
                          <a:latin typeface="inter-regular"/>
                        </a:rPr>
                        <a:t>org.hibernate.dialect.ProgressDialect</a:t>
                      </a:r>
                    </a:p>
                  </a:txBody>
                  <a:tcPr marL="76200" marR="76200" marT="76200" marB="76200"/>
                </a:tc>
              </a:tr>
              <a:tr h="370840">
                <a:tc>
                  <a:txBody>
                    <a:bodyPr/>
                    <a:lstStyle/>
                    <a:p>
                      <a:pPr algn="just" fontAlgn="t"/>
                      <a:r>
                        <a:rPr lang="en-US">
                          <a:solidFill>
                            <a:srgbClr val="333333"/>
                          </a:solidFill>
                          <a:latin typeface="inter-regular"/>
                        </a:rPr>
                        <a:t>Mckoi SQL</a:t>
                      </a:r>
                    </a:p>
                  </a:txBody>
                  <a:tcPr marL="76200" marR="76200" marT="76200" marB="76200"/>
                </a:tc>
                <a:tc>
                  <a:txBody>
                    <a:bodyPr/>
                    <a:lstStyle/>
                    <a:p>
                      <a:pPr algn="just" fontAlgn="t"/>
                      <a:r>
                        <a:rPr lang="en-US">
                          <a:solidFill>
                            <a:srgbClr val="333333"/>
                          </a:solidFill>
                          <a:latin typeface="inter-regular"/>
                        </a:rPr>
                        <a:t>org.hibernate.dialect.MckoiDialect</a:t>
                      </a:r>
                    </a:p>
                  </a:txBody>
                  <a:tcPr marL="76200" marR="76200" marT="76200" marB="76200"/>
                </a:tc>
              </a:tr>
              <a:tr h="370840">
                <a:tc>
                  <a:txBody>
                    <a:bodyPr/>
                    <a:lstStyle/>
                    <a:p>
                      <a:pPr algn="just" fontAlgn="t"/>
                      <a:r>
                        <a:rPr lang="en-US">
                          <a:solidFill>
                            <a:srgbClr val="333333"/>
                          </a:solidFill>
                          <a:latin typeface="inter-regular"/>
                        </a:rPr>
                        <a:t>Interbase</a:t>
                      </a:r>
                    </a:p>
                  </a:txBody>
                  <a:tcPr marL="76200" marR="76200" marT="76200" marB="76200"/>
                </a:tc>
                <a:tc>
                  <a:txBody>
                    <a:bodyPr/>
                    <a:lstStyle/>
                    <a:p>
                      <a:pPr algn="just" fontAlgn="t"/>
                      <a:r>
                        <a:rPr lang="en-US">
                          <a:solidFill>
                            <a:srgbClr val="333333"/>
                          </a:solidFill>
                          <a:latin typeface="inter-regular"/>
                        </a:rPr>
                        <a:t>org.hibernate.dialect.InterbaseDialect</a:t>
                      </a:r>
                    </a:p>
                  </a:txBody>
                  <a:tcPr marL="76200" marR="76200" marT="76200" marB="76200"/>
                </a:tc>
              </a:tr>
              <a:tr h="370840">
                <a:tc>
                  <a:txBody>
                    <a:bodyPr/>
                    <a:lstStyle/>
                    <a:p>
                      <a:pPr algn="just" fontAlgn="t"/>
                      <a:r>
                        <a:rPr lang="en-US">
                          <a:solidFill>
                            <a:srgbClr val="333333"/>
                          </a:solidFill>
                          <a:latin typeface="inter-regular"/>
                        </a:rPr>
                        <a:t>Pointbase</a:t>
                      </a:r>
                    </a:p>
                  </a:txBody>
                  <a:tcPr marL="76200" marR="76200" marT="76200" marB="76200"/>
                </a:tc>
                <a:tc>
                  <a:txBody>
                    <a:bodyPr/>
                    <a:lstStyle/>
                    <a:p>
                      <a:pPr algn="just" fontAlgn="t"/>
                      <a:r>
                        <a:rPr lang="en-US">
                          <a:solidFill>
                            <a:srgbClr val="333333"/>
                          </a:solidFill>
                          <a:latin typeface="inter-regular"/>
                        </a:rPr>
                        <a:t>org.hibernate.dialect.PointbaseDialect</a:t>
                      </a:r>
                    </a:p>
                  </a:txBody>
                  <a:tcPr marL="76200" marR="76200" marT="76200" marB="76200"/>
                </a:tc>
              </a:tr>
              <a:tr h="370840">
                <a:tc>
                  <a:txBody>
                    <a:bodyPr/>
                    <a:lstStyle/>
                    <a:p>
                      <a:pPr algn="just" fontAlgn="t"/>
                      <a:r>
                        <a:rPr lang="en-US">
                          <a:solidFill>
                            <a:srgbClr val="333333"/>
                          </a:solidFill>
                          <a:latin typeface="inter-regular"/>
                        </a:rPr>
                        <a:t>FrontBase</a:t>
                      </a:r>
                    </a:p>
                  </a:txBody>
                  <a:tcPr marL="76200" marR="76200" marT="76200" marB="76200"/>
                </a:tc>
                <a:tc>
                  <a:txBody>
                    <a:bodyPr/>
                    <a:lstStyle/>
                    <a:p>
                      <a:pPr algn="just" fontAlgn="t"/>
                      <a:r>
                        <a:rPr lang="en-US">
                          <a:solidFill>
                            <a:srgbClr val="333333"/>
                          </a:solidFill>
                          <a:latin typeface="inter-regular"/>
                        </a:rPr>
                        <a:t>org.hibernate.dialect.FrontbaseDialect</a:t>
                      </a:r>
                    </a:p>
                  </a:txBody>
                  <a:tcPr marL="76200" marR="76200" marT="76200" marB="76200"/>
                </a:tc>
              </a:tr>
              <a:tr h="370840">
                <a:tc>
                  <a:txBody>
                    <a:bodyPr/>
                    <a:lstStyle/>
                    <a:p>
                      <a:pPr algn="just" fontAlgn="t"/>
                      <a:r>
                        <a:rPr lang="en-US" dirty="0">
                          <a:solidFill>
                            <a:srgbClr val="333333"/>
                          </a:solidFill>
                          <a:latin typeface="inter-regular"/>
                        </a:rPr>
                        <a:t>Firebird</a:t>
                      </a:r>
                    </a:p>
                  </a:txBody>
                  <a:tcPr marL="76200" marR="76200" marT="76200" marB="76200"/>
                </a:tc>
                <a:tc>
                  <a:txBody>
                    <a:bodyPr/>
                    <a:lstStyle/>
                    <a:p>
                      <a:pPr algn="just" fontAlgn="t"/>
                      <a:r>
                        <a:rPr lang="en-US" dirty="0" err="1">
                          <a:solidFill>
                            <a:srgbClr val="333333"/>
                          </a:solidFill>
                          <a:latin typeface="inter-regular"/>
                        </a:rPr>
                        <a:t>org.hibernate.dialect.FirebirdDialect</a:t>
                      </a:r>
                      <a:endParaRPr lang="en-US" dirty="0">
                        <a:solidFill>
                          <a:srgbClr val="333333"/>
                        </a:solidFill>
                        <a:latin typeface="inter-regular"/>
                      </a:endParaRP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Hibernate with Eclipse</a:t>
            </a:r>
            <a:endParaRPr lang="en-US" b="1" dirty="0"/>
          </a:p>
        </p:txBody>
      </p:sp>
      <p:sp>
        <p:nvSpPr>
          <p:cNvPr id="3" name="Content Placeholder 2"/>
          <p:cNvSpPr>
            <a:spLocks noGrp="1"/>
          </p:cNvSpPr>
          <p:nvPr>
            <p:ph idx="1"/>
          </p:nvPr>
        </p:nvSpPr>
        <p:spPr/>
        <p:txBody>
          <a:bodyPr/>
          <a:lstStyle/>
          <a:p>
            <a:r>
              <a:rPr lang="en-GB" dirty="0" smtClean="0"/>
              <a:t>to create a simple example of hibernate application using eclipse IDE. For creating the first hibernate application in Eclipse IDE, we need to follow the following steps:</a:t>
            </a:r>
          </a:p>
          <a:p>
            <a:pPr marL="514350" indent="-514350">
              <a:buFont typeface="+mj-lt"/>
              <a:buAutoNum type="arabicPeriod"/>
            </a:pPr>
            <a:r>
              <a:rPr lang="en-GB" dirty="0" smtClean="0"/>
              <a:t>Create the java project</a:t>
            </a:r>
          </a:p>
          <a:p>
            <a:pPr marL="514350" indent="-514350">
              <a:buFont typeface="+mj-lt"/>
              <a:buAutoNum type="arabicPeriod"/>
            </a:pPr>
            <a:r>
              <a:rPr lang="en-GB" dirty="0" smtClean="0"/>
              <a:t>Add jar files for hibernate</a:t>
            </a:r>
          </a:p>
          <a:p>
            <a:pPr marL="514350" indent="-514350">
              <a:buFont typeface="+mj-lt"/>
              <a:buAutoNum type="arabicPeriod"/>
            </a:pPr>
            <a:r>
              <a:rPr lang="en-GB" dirty="0" smtClean="0"/>
              <a:t>Create the Persistent class</a:t>
            </a:r>
          </a:p>
          <a:p>
            <a:pPr marL="514350" indent="-514350">
              <a:buFont typeface="+mj-lt"/>
              <a:buAutoNum type="arabicPeriod"/>
            </a:pPr>
            <a:r>
              <a:rPr lang="en-GB" dirty="0" smtClean="0"/>
              <a:t>Create the mapping file for Persistent class</a:t>
            </a:r>
          </a:p>
          <a:p>
            <a:pPr marL="514350" indent="-514350">
              <a:buFont typeface="+mj-lt"/>
              <a:buAutoNum type="arabicPeriod"/>
            </a:pPr>
            <a:r>
              <a:rPr lang="en-GB" dirty="0" smtClean="0"/>
              <a:t>Create the Configuration file</a:t>
            </a:r>
          </a:p>
          <a:p>
            <a:pPr marL="514350" indent="-514350">
              <a:buFont typeface="+mj-lt"/>
              <a:buAutoNum type="arabicPeriod"/>
            </a:pPr>
            <a:r>
              <a:rPr lang="en-GB" dirty="0" smtClean="0"/>
              <a:t>Create the class that retrieves or stores the persistent object</a:t>
            </a:r>
          </a:p>
          <a:p>
            <a:pPr marL="514350" indent="-514350">
              <a:buFont typeface="+mj-lt"/>
              <a:buAutoNum type="arabicPeriod"/>
            </a:pPr>
            <a:r>
              <a:rPr lang="en-GB" dirty="0" smtClean="0"/>
              <a:t>Run the application</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&amp; 2</a:t>
            </a:r>
            <a:endParaRPr lang="en-US" dirty="0"/>
          </a:p>
        </p:txBody>
      </p:sp>
      <p:sp>
        <p:nvSpPr>
          <p:cNvPr id="3" name="Content Placeholder 2"/>
          <p:cNvSpPr>
            <a:spLocks noGrp="1"/>
          </p:cNvSpPr>
          <p:nvPr>
            <p:ph idx="1"/>
          </p:nvPr>
        </p:nvSpPr>
        <p:spPr/>
        <p:txBody>
          <a:bodyPr/>
          <a:lstStyle/>
          <a:p>
            <a:r>
              <a:rPr lang="en-GB" dirty="0" smtClean="0"/>
              <a:t>1) Create the java project</a:t>
            </a:r>
          </a:p>
          <a:p>
            <a:r>
              <a:rPr lang="en-GB" dirty="0" smtClean="0"/>
              <a:t>Create the java project by </a:t>
            </a:r>
            <a:r>
              <a:rPr lang="en-GB" b="1" dirty="0" smtClean="0"/>
              <a:t>File Menu</a:t>
            </a:r>
            <a:r>
              <a:rPr lang="en-GB" dirty="0" smtClean="0"/>
              <a:t> - </a:t>
            </a:r>
            <a:r>
              <a:rPr lang="en-GB" b="1" dirty="0" smtClean="0"/>
              <a:t>New</a:t>
            </a:r>
            <a:r>
              <a:rPr lang="en-GB" dirty="0" smtClean="0"/>
              <a:t> - </a:t>
            </a:r>
            <a:r>
              <a:rPr lang="en-GB" b="1" dirty="0" smtClean="0"/>
              <a:t>project</a:t>
            </a:r>
            <a:r>
              <a:rPr lang="en-GB" dirty="0" smtClean="0"/>
              <a:t> - </a:t>
            </a:r>
            <a:r>
              <a:rPr lang="en-GB" b="1" dirty="0" smtClean="0"/>
              <a:t>java project </a:t>
            </a:r>
            <a:r>
              <a:rPr lang="en-GB" dirty="0" smtClean="0"/>
              <a:t>. Now specify the project name e.g. </a:t>
            </a:r>
            <a:r>
              <a:rPr lang="en-GB" dirty="0" err="1" smtClean="0"/>
              <a:t>firsthb</a:t>
            </a:r>
            <a:r>
              <a:rPr lang="en-GB" dirty="0" smtClean="0"/>
              <a:t> then </a:t>
            </a:r>
            <a:r>
              <a:rPr lang="en-GB" b="1" dirty="0" smtClean="0"/>
              <a:t>next </a:t>
            </a:r>
            <a:r>
              <a:rPr lang="en-GB" dirty="0" smtClean="0"/>
              <a:t>- </a:t>
            </a:r>
            <a:r>
              <a:rPr lang="en-GB" b="1" dirty="0" smtClean="0"/>
              <a:t>finish </a:t>
            </a:r>
            <a:r>
              <a:rPr lang="en-GB" dirty="0" smtClean="0"/>
              <a:t>.</a:t>
            </a:r>
          </a:p>
          <a:p>
            <a:r>
              <a:rPr lang="en-GB" dirty="0" smtClean="0"/>
              <a:t>2) Add jar files for hibernate</a:t>
            </a:r>
          </a:p>
          <a:p>
            <a:r>
              <a:rPr lang="en-GB" dirty="0" smtClean="0"/>
              <a:t>To add the jar files </a:t>
            </a:r>
            <a:r>
              <a:rPr lang="en-GB" b="1" dirty="0" smtClean="0"/>
              <a:t>Right click on your project</a:t>
            </a:r>
            <a:r>
              <a:rPr lang="en-GB" dirty="0" smtClean="0"/>
              <a:t> - </a:t>
            </a:r>
            <a:r>
              <a:rPr lang="en-GB" b="1" dirty="0" smtClean="0"/>
              <a:t>Build path</a:t>
            </a:r>
            <a:r>
              <a:rPr lang="en-GB" dirty="0" smtClean="0"/>
              <a:t> - </a:t>
            </a:r>
            <a:r>
              <a:rPr lang="en-GB" b="1" dirty="0" smtClean="0"/>
              <a:t>Add external archives</a:t>
            </a:r>
            <a:r>
              <a:rPr lang="en-GB" dirty="0" smtClean="0"/>
              <a:t>. Now select all the jar files as shown in the image given below then click open.</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Advantages of Hibernate Framework</a:t>
            </a:r>
            <a:endParaRPr lang="en-US" dirty="0"/>
          </a:p>
        </p:txBody>
      </p:sp>
      <p:sp>
        <p:nvSpPr>
          <p:cNvPr id="3" name="Content Placeholder 2"/>
          <p:cNvSpPr>
            <a:spLocks noGrp="1"/>
          </p:cNvSpPr>
          <p:nvPr>
            <p:ph idx="1"/>
          </p:nvPr>
        </p:nvSpPr>
        <p:spPr>
          <a:xfrm>
            <a:off x="838200" y="1142984"/>
            <a:ext cx="10515600" cy="5033979"/>
          </a:xfrm>
        </p:spPr>
        <p:txBody>
          <a:bodyPr/>
          <a:lstStyle/>
          <a:p>
            <a:pPr>
              <a:buNone/>
            </a:pPr>
            <a:r>
              <a:rPr lang="en-GB" dirty="0" smtClean="0"/>
              <a:t> </a:t>
            </a:r>
            <a:r>
              <a:rPr lang="en-GB" sz="2000" dirty="0" smtClean="0"/>
              <a:t>1) Open Source and Lightweight</a:t>
            </a:r>
          </a:p>
          <a:p>
            <a:pPr>
              <a:buNone/>
            </a:pPr>
            <a:r>
              <a:rPr lang="en-GB" sz="2000" dirty="0" smtClean="0"/>
              <a:t>Hibernate framework is open source under the LGPL license and lightweight.</a:t>
            </a:r>
          </a:p>
          <a:p>
            <a:pPr>
              <a:buNone/>
            </a:pPr>
            <a:r>
              <a:rPr lang="en-GB" sz="2000" dirty="0" smtClean="0"/>
              <a:t>2) Fast Performance</a:t>
            </a:r>
          </a:p>
          <a:p>
            <a:pPr>
              <a:buNone/>
            </a:pPr>
            <a:r>
              <a:rPr lang="en-GB" sz="2000" dirty="0" smtClean="0"/>
              <a:t>The performance of hibernate framework is fast because cache is internally used in hibernate framework. There are two types of cache in hibernate framework first level cache and second level cache. First level cache is enabled by default.</a:t>
            </a:r>
          </a:p>
          <a:p>
            <a:pPr>
              <a:buNone/>
            </a:pPr>
            <a:r>
              <a:rPr lang="en-GB" sz="2000" dirty="0" smtClean="0"/>
              <a:t>3) Database Independent Query</a:t>
            </a:r>
          </a:p>
          <a:p>
            <a:pPr>
              <a:buNone/>
            </a:pPr>
            <a:r>
              <a:rPr lang="en-GB" sz="2000" dirty="0" smtClean="0"/>
              <a:t>HQL (Hibernate Query Language) is the object-oriented version of SQL. It generates the database independent queries. So you don't need to write database specific queries. Before Hibernate, if database is changed for the project, we need to change the SQL query as well that leads to the maintenance problem.</a:t>
            </a:r>
          </a:p>
          <a:p>
            <a:pPr>
              <a:buNone/>
            </a:pPr>
            <a:r>
              <a:rPr lang="en-GB" sz="2000" dirty="0" smtClean="0"/>
              <a:t>4) Automatic Table Creation</a:t>
            </a:r>
          </a:p>
          <a:p>
            <a:pPr>
              <a:buNone/>
            </a:pPr>
            <a:r>
              <a:rPr lang="en-GB" sz="2000" dirty="0" smtClean="0"/>
              <a:t>Hibernate framework provides the facility to create the tables of the database automatically. So there is no need to create tables in the database manually.</a:t>
            </a:r>
          </a:p>
          <a:p>
            <a:pPr>
              <a:buNone/>
            </a:pPr>
            <a:r>
              <a:rPr lang="en-GB" sz="2000" dirty="0" smtClean="0"/>
              <a:t>5) Simplifies Complex Join</a:t>
            </a:r>
          </a:p>
          <a:p>
            <a:pPr>
              <a:buNone/>
            </a:pPr>
            <a:r>
              <a:rPr lang="en-GB" sz="2000" dirty="0" smtClean="0"/>
              <a:t>Fetching data from multiple tables is easy in hibernate framework.</a:t>
            </a:r>
          </a:p>
          <a:p>
            <a:pPr>
              <a:buNone/>
            </a:pPr>
            <a:r>
              <a:rPr lang="en-GB" sz="2000" dirty="0" smtClean="0"/>
              <a:t>6) Provides Query Statistics and Database Status</a:t>
            </a:r>
          </a:p>
          <a:p>
            <a:pPr>
              <a:buNone/>
            </a:pPr>
            <a:r>
              <a:rPr lang="en-GB" sz="2000" dirty="0" smtClean="0"/>
              <a:t>Hibernate supports Query cache and provide statistics about query and database status.</a:t>
            </a:r>
          </a:p>
          <a:p>
            <a:endParaRPr lang="en-GB" sz="2000" dirty="0" smtClean="0"/>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In this example, we are connecting the application with oracle database. So you must add the ojdbc14.jar file.</a:t>
            </a:r>
            <a:endParaRPr lang="en-US" sz="2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50</a:t>
            </a:fld>
            <a:endParaRPr lang="en-US" altLang="en-US"/>
          </a:p>
        </p:txBody>
      </p:sp>
      <p:pic>
        <p:nvPicPr>
          <p:cNvPr id="5" name="Content Placeholder 4" descr="example to create hibernate application in Eclipse IDE"/>
          <p:cNvPicPr>
            <a:picLocks noGrp="1"/>
          </p:cNvPicPr>
          <p:nvPr>
            <p:ph idx="1"/>
          </p:nvPr>
        </p:nvPicPr>
        <p:blipFill>
          <a:blip r:embed="rId2"/>
          <a:srcRect/>
          <a:stretch>
            <a:fillRect/>
          </a:stretch>
        </p:blipFill>
        <p:spPr bwMode="auto">
          <a:xfrm>
            <a:off x="1381092" y="1825625"/>
            <a:ext cx="9358378" cy="4351338"/>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Create the Persistent class</a:t>
            </a:r>
            <a:br>
              <a:rPr lang="en-GB" dirty="0" smtClean="0"/>
            </a:br>
            <a:endParaRPr lang="en-US" dirty="0"/>
          </a:p>
        </p:txBody>
      </p:sp>
      <p:sp>
        <p:nvSpPr>
          <p:cNvPr id="3" name="Content Placeholder 2"/>
          <p:cNvSpPr>
            <a:spLocks noGrp="1"/>
          </p:cNvSpPr>
          <p:nvPr>
            <p:ph idx="1"/>
          </p:nvPr>
        </p:nvSpPr>
        <p:spPr/>
        <p:txBody>
          <a:bodyPr/>
          <a:lstStyle/>
          <a:p>
            <a:r>
              <a:rPr lang="en-GB" dirty="0" smtClean="0"/>
              <a:t>creating the same persistent class which we have created in the previous topic. To create the persistent class, Right click on </a:t>
            </a:r>
            <a:r>
              <a:rPr lang="en-GB" b="1" dirty="0" err="1" smtClean="0"/>
              <a:t>src</a:t>
            </a:r>
            <a:r>
              <a:rPr lang="en-GB" dirty="0" smtClean="0"/>
              <a:t> - </a:t>
            </a:r>
            <a:r>
              <a:rPr lang="en-GB" b="1" dirty="0" smtClean="0"/>
              <a:t>New</a:t>
            </a:r>
            <a:r>
              <a:rPr lang="en-GB" dirty="0" smtClean="0"/>
              <a:t> - </a:t>
            </a:r>
            <a:r>
              <a:rPr lang="en-GB" b="1" dirty="0" smtClean="0"/>
              <a:t>Class</a:t>
            </a:r>
            <a:r>
              <a:rPr lang="en-GB" dirty="0" smtClean="0"/>
              <a:t> - specify the class with package name (e.g. </a:t>
            </a:r>
            <a:r>
              <a:rPr lang="en-GB" dirty="0" err="1" smtClean="0"/>
              <a:t>com.javatpoint.mypackage</a:t>
            </a:r>
            <a:r>
              <a:rPr lang="en-GB" dirty="0" smtClean="0"/>
              <a:t>) - </a:t>
            </a:r>
            <a:r>
              <a:rPr lang="en-GB" b="1" dirty="0" smtClean="0"/>
              <a:t>finish</a:t>
            </a:r>
            <a:r>
              <a:rPr lang="en-GB" dirty="0" smtClean="0"/>
              <a:t> .</a:t>
            </a:r>
          </a:p>
          <a:p>
            <a:r>
              <a:rPr lang="en-US" u="sng" dirty="0" smtClean="0"/>
              <a:t>Employee.java</a:t>
            </a:r>
          </a:p>
          <a:p>
            <a:pPr>
              <a:spcBef>
                <a:spcPts val="0"/>
              </a:spcBef>
              <a:buNone/>
            </a:pPr>
            <a:r>
              <a:rPr lang="en-US" sz="2000" b="1" dirty="0" smtClean="0"/>
              <a:t>package</a:t>
            </a:r>
            <a:r>
              <a:rPr lang="en-US" sz="2000" dirty="0" smtClean="0"/>
              <a:t> </a:t>
            </a:r>
            <a:r>
              <a:rPr lang="en-US" sz="2000" dirty="0" err="1" smtClean="0"/>
              <a:t>com.javatpoint.mypackage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Employee {  </a:t>
            </a:r>
          </a:p>
          <a:p>
            <a:pPr>
              <a:spcBef>
                <a:spcPts val="0"/>
              </a:spcBef>
              <a:buNone/>
            </a:pPr>
            <a:r>
              <a:rPr lang="en-US" sz="2000" b="1" dirty="0" smtClean="0"/>
              <a:t>private</a:t>
            </a:r>
            <a:r>
              <a:rPr lang="en-US" sz="2000" dirty="0" smtClean="0"/>
              <a:t> </a:t>
            </a:r>
            <a:r>
              <a:rPr lang="en-US" sz="2000" b="1" dirty="0" err="1" smtClean="0"/>
              <a:t>int</a:t>
            </a:r>
            <a:r>
              <a:rPr lang="en-US" sz="2000" dirty="0" smtClean="0"/>
              <a:t> id;  </a:t>
            </a:r>
          </a:p>
          <a:p>
            <a:pPr>
              <a:spcBef>
                <a:spcPts val="0"/>
              </a:spcBef>
              <a:buNone/>
            </a:pPr>
            <a:r>
              <a:rPr lang="en-US" sz="2000" b="1" dirty="0" smtClean="0"/>
              <a:t>private</a:t>
            </a:r>
            <a:r>
              <a:rPr lang="en-US" sz="2000" dirty="0" smtClean="0"/>
              <a:t> String </a:t>
            </a:r>
            <a:r>
              <a:rPr lang="en-US" sz="2000" dirty="0" err="1" smtClean="0"/>
              <a:t>firstName,lastName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err="1" smtClean="0"/>
              <a:t>int</a:t>
            </a:r>
            <a:r>
              <a:rPr lang="en-US" sz="2000" dirty="0" smtClean="0"/>
              <a:t> </a:t>
            </a:r>
            <a:r>
              <a:rPr lang="en-US" sz="2000" dirty="0" err="1" smtClean="0"/>
              <a:t>getId</a:t>
            </a:r>
            <a:r>
              <a:rPr lang="en-US" sz="2000" dirty="0" smtClean="0"/>
              <a:t>() {  </a:t>
            </a:r>
          </a:p>
          <a:p>
            <a:pPr>
              <a:spcBef>
                <a:spcPts val="0"/>
              </a:spcBef>
              <a:buNone/>
            </a:pPr>
            <a:r>
              <a:rPr lang="en-US" sz="2000" dirty="0" smtClean="0"/>
              <a:t>    </a:t>
            </a:r>
            <a:r>
              <a:rPr lang="en-US" sz="2000" b="1" dirty="0" smtClean="0"/>
              <a:t>return</a:t>
            </a:r>
            <a:r>
              <a:rPr lang="en-US" sz="2000" dirty="0" smtClean="0"/>
              <a:t> id;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setId</a:t>
            </a:r>
            <a:r>
              <a:rPr lang="en-US" sz="2000" dirty="0" smtClean="0"/>
              <a:t>(</a:t>
            </a:r>
            <a:r>
              <a:rPr lang="en-US" sz="2000" b="1" dirty="0" err="1" smtClean="0"/>
              <a:t>int</a:t>
            </a:r>
            <a:r>
              <a:rPr lang="en-US" sz="2000" dirty="0" smtClean="0"/>
              <a:t> id)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p>
          <a:p>
            <a:pPr>
              <a:spcBef>
                <a:spcPts val="0"/>
              </a:spcBef>
              <a:buNone/>
            </a:pPr>
            <a:r>
              <a:rPr lang="en-US" sz="2000" b="1" dirty="0" smtClean="0"/>
              <a:t>public</a:t>
            </a:r>
            <a:r>
              <a:rPr lang="en-US" sz="2000" dirty="0" smtClean="0"/>
              <a:t> String </a:t>
            </a:r>
            <a:r>
              <a:rPr lang="en-US" sz="2000" dirty="0" err="1" smtClean="0"/>
              <a:t>getFirstName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firstName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setFirstName</a:t>
            </a:r>
            <a:r>
              <a:rPr lang="en-US" sz="2000" dirty="0" smtClean="0"/>
              <a:t>(String </a:t>
            </a:r>
            <a:r>
              <a:rPr lang="en-US" sz="2000" dirty="0" err="1" smtClean="0"/>
              <a:t>firstName</a:t>
            </a:r>
            <a:r>
              <a:rPr lang="en-US" sz="2000" dirty="0" smtClean="0"/>
              <a:t>) {  </a:t>
            </a:r>
          </a:p>
          <a:p>
            <a:pPr>
              <a:spcBef>
                <a:spcPts val="0"/>
              </a:spcBef>
              <a:buNone/>
            </a:pPr>
            <a:r>
              <a:rPr lang="en-US" sz="2000" dirty="0" smtClean="0"/>
              <a:t>    </a:t>
            </a:r>
            <a:r>
              <a:rPr lang="en-US" sz="2000" b="1" dirty="0" err="1" smtClean="0"/>
              <a:t>this</a:t>
            </a:r>
            <a:r>
              <a:rPr lang="en-US" sz="2000" dirty="0" err="1" smtClean="0"/>
              <a:t>.firstName</a:t>
            </a:r>
            <a:r>
              <a:rPr lang="en-US" sz="2000" dirty="0" smtClean="0"/>
              <a:t> = </a:t>
            </a:r>
            <a:r>
              <a:rPr lang="en-US" sz="2000" dirty="0" err="1" smtClean="0"/>
              <a:t>firstName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String </a:t>
            </a:r>
            <a:r>
              <a:rPr lang="en-US" sz="2000" dirty="0" err="1" smtClean="0"/>
              <a:t>getLastName</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lastName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setLastName</a:t>
            </a:r>
            <a:r>
              <a:rPr lang="en-US" sz="2000" dirty="0" smtClean="0"/>
              <a:t>(String </a:t>
            </a:r>
            <a:r>
              <a:rPr lang="en-US" sz="2000" dirty="0" err="1" smtClean="0"/>
              <a:t>lastName</a:t>
            </a:r>
            <a:r>
              <a:rPr lang="en-US" sz="2000" dirty="0" smtClean="0"/>
              <a:t>) {  </a:t>
            </a:r>
          </a:p>
          <a:p>
            <a:pPr>
              <a:spcBef>
                <a:spcPts val="0"/>
              </a:spcBef>
              <a:buNone/>
            </a:pPr>
            <a:r>
              <a:rPr lang="en-US" sz="2000" dirty="0" smtClean="0"/>
              <a:t>    </a:t>
            </a:r>
            <a:r>
              <a:rPr lang="en-US" sz="2000" b="1" dirty="0" err="1" smtClean="0"/>
              <a:t>this</a:t>
            </a:r>
            <a:r>
              <a:rPr lang="en-US" sz="2000" dirty="0" err="1" smtClean="0"/>
              <a:t>.lastName</a:t>
            </a:r>
            <a:r>
              <a:rPr lang="en-US" sz="2000" dirty="0" smtClean="0"/>
              <a:t> = </a:t>
            </a:r>
            <a:r>
              <a:rPr lang="en-US" sz="2000" dirty="0" err="1" smtClean="0"/>
              <a:t>lastName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Create the mapping file for Persistent class</a:t>
            </a:r>
            <a:br>
              <a:rPr lang="en-GB" dirty="0" smtClean="0"/>
            </a:br>
            <a:endParaRPr lang="en-US" dirty="0"/>
          </a:p>
        </p:txBody>
      </p:sp>
      <p:sp>
        <p:nvSpPr>
          <p:cNvPr id="3" name="Content Placeholder 2"/>
          <p:cNvSpPr>
            <a:spLocks noGrp="1"/>
          </p:cNvSpPr>
          <p:nvPr>
            <p:ph idx="1"/>
          </p:nvPr>
        </p:nvSpPr>
        <p:spPr/>
        <p:txBody>
          <a:bodyPr/>
          <a:lstStyle/>
          <a:p>
            <a:r>
              <a:rPr lang="en-GB" dirty="0" smtClean="0"/>
              <a:t>creating the same mapping file as created in the previous topic. To create the mapping file, Right click on </a:t>
            </a:r>
            <a:r>
              <a:rPr lang="en-GB" b="1" dirty="0" err="1" smtClean="0"/>
              <a:t>src</a:t>
            </a:r>
            <a:r>
              <a:rPr lang="en-GB" dirty="0" smtClean="0"/>
              <a:t> - </a:t>
            </a:r>
            <a:r>
              <a:rPr lang="en-GB" b="1" dirty="0" smtClean="0"/>
              <a:t>new</a:t>
            </a:r>
            <a:r>
              <a:rPr lang="en-GB" dirty="0" smtClean="0"/>
              <a:t> - </a:t>
            </a:r>
            <a:r>
              <a:rPr lang="en-GB" b="1" dirty="0" smtClean="0"/>
              <a:t>file</a:t>
            </a:r>
            <a:r>
              <a:rPr lang="en-GB" dirty="0" smtClean="0"/>
              <a:t> - specify the file name (e.g. </a:t>
            </a:r>
            <a:r>
              <a:rPr lang="en-GB" dirty="0" err="1" smtClean="0"/>
              <a:t>employee.hbm.xml</a:t>
            </a:r>
            <a:r>
              <a:rPr lang="en-GB" dirty="0" smtClean="0"/>
              <a:t>) - </a:t>
            </a:r>
            <a:r>
              <a:rPr lang="en-GB" b="1" dirty="0" smtClean="0"/>
              <a:t>ok</a:t>
            </a:r>
            <a:r>
              <a:rPr lang="en-GB" dirty="0" smtClean="0"/>
              <a:t>. It must be outside the package.</a:t>
            </a:r>
          </a:p>
          <a:p>
            <a:r>
              <a:rPr lang="en-GB" u="sng" dirty="0" err="1" smtClean="0"/>
              <a:t>employee.hbm.xml</a:t>
            </a:r>
            <a:endParaRPr lang="en-GB" u="sng" dirty="0" smtClean="0"/>
          </a:p>
          <a:p>
            <a:pPr>
              <a:spcBef>
                <a:spcPts val="0"/>
              </a:spcBef>
              <a:buNone/>
            </a:pPr>
            <a:r>
              <a:rPr lang="en-US" sz="2000" dirty="0" smtClean="0"/>
              <a:t>&lt;?xml version='1.0' encoding='UTF-8'?&gt;  </a:t>
            </a:r>
          </a:p>
          <a:p>
            <a:pPr>
              <a:spcBef>
                <a:spcPts val="0"/>
              </a:spcBef>
              <a:buNone/>
            </a:pPr>
            <a:r>
              <a:rPr lang="en-US" sz="2000" dirty="0" smtClean="0"/>
              <a:t>&lt;!DOCTYPE hibernate-mapping PUBLIC  </a:t>
            </a:r>
          </a:p>
          <a:p>
            <a:pPr>
              <a:spcBef>
                <a:spcPts val="0"/>
              </a:spcBef>
              <a:buNone/>
            </a:pPr>
            <a:r>
              <a:rPr lang="en-US" sz="2000" dirty="0" smtClean="0"/>
              <a:t> "-//Hibernate/Hibernate Mapping DTD 5.3//EN"  </a:t>
            </a:r>
          </a:p>
          <a:p>
            <a:pPr>
              <a:spcBef>
                <a:spcPts val="0"/>
              </a:spcBef>
              <a:buNone/>
            </a:pPr>
            <a:r>
              <a:rPr lang="en-US" sz="2000" dirty="0" smtClean="0"/>
              <a:t> "http://hibernate.sourceforge.net/hibernate-mapping-5.3.dtd"&gt;  </a:t>
            </a:r>
          </a:p>
          <a:p>
            <a:pPr>
              <a:spcBef>
                <a:spcPts val="0"/>
              </a:spcBef>
              <a:buNone/>
            </a:pPr>
            <a:r>
              <a:rPr lang="en-US" sz="2000" dirty="0" smtClean="0"/>
              <a:t>  </a:t>
            </a:r>
          </a:p>
          <a:p>
            <a:pPr>
              <a:spcBef>
                <a:spcPts val="0"/>
              </a:spcBef>
              <a:buNone/>
            </a:pPr>
            <a:r>
              <a:rPr lang="en-US" sz="2000" dirty="0" smtClean="0"/>
              <a:t> &lt;hibernate-mapping&gt;  </a:t>
            </a:r>
          </a:p>
          <a:p>
            <a:pPr>
              <a:spcBef>
                <a:spcPts val="0"/>
              </a:spcBef>
              <a:buNone/>
            </a:pPr>
            <a:r>
              <a:rPr lang="en-US" sz="2000" dirty="0" smtClean="0"/>
              <a:t>  &lt;</a:t>
            </a:r>
            <a:r>
              <a:rPr lang="en-US" sz="2000" b="1" dirty="0" smtClean="0"/>
              <a:t>class</a:t>
            </a:r>
            <a:r>
              <a:rPr lang="en-US" sz="2000" dirty="0" smtClean="0"/>
              <a:t> name="</a:t>
            </a:r>
            <a:r>
              <a:rPr lang="en-US" sz="2000" dirty="0" err="1" smtClean="0"/>
              <a:t>com.javatpoint.mypackage.Employee</a:t>
            </a:r>
            <a:r>
              <a:rPr lang="en-US" sz="2000" dirty="0" smtClean="0"/>
              <a:t>" table="emp1000"&gt;  </a:t>
            </a:r>
          </a:p>
          <a:p>
            <a:pPr>
              <a:spcBef>
                <a:spcPts val="0"/>
              </a:spcBef>
              <a:buNone/>
            </a:pPr>
            <a:r>
              <a:rPr lang="en-US" sz="2000" dirty="0" smtClean="0"/>
              <a:t>    &lt;id name="id"&gt;  </a:t>
            </a:r>
          </a:p>
          <a:p>
            <a:pPr>
              <a:spcBef>
                <a:spcPts val="0"/>
              </a:spcBef>
              <a:buNone/>
            </a:pPr>
            <a:r>
              <a:rPr lang="en-US" sz="2000" dirty="0" smtClean="0"/>
              <a:t>     &lt;generator </a:t>
            </a:r>
            <a:r>
              <a:rPr lang="en-US" sz="2000" b="1" dirty="0" smtClean="0"/>
              <a:t>class</a:t>
            </a:r>
            <a:r>
              <a:rPr lang="en-US" sz="2000" dirty="0" smtClean="0"/>
              <a:t>="assigned"&gt;&lt;/generator&gt;  </a:t>
            </a:r>
          </a:p>
          <a:p>
            <a:pPr>
              <a:spcBef>
                <a:spcPts val="0"/>
              </a:spcBef>
              <a:buNone/>
            </a:pPr>
            <a:r>
              <a:rPr lang="en-US" sz="2000" dirty="0" smtClean="0"/>
              <a:t>    &lt;/id&gt;  </a:t>
            </a:r>
          </a:p>
          <a:p>
            <a:pPr>
              <a:spcBef>
                <a:spcPts val="0"/>
              </a:spcBef>
              <a:buNone/>
            </a:pPr>
            <a:r>
              <a:rPr lang="en-US" sz="2000" dirty="0" smtClean="0"/>
              <a:t>            </a:t>
            </a:r>
          </a:p>
          <a:p>
            <a:pPr>
              <a:spcBef>
                <a:spcPts val="0"/>
              </a:spcBef>
              <a:buNone/>
            </a:pPr>
            <a:r>
              <a:rPr lang="en-US" sz="2000" dirty="0" smtClean="0"/>
              <a:t>    &lt;property name="</a:t>
            </a:r>
            <a:r>
              <a:rPr lang="en-US" sz="2000" dirty="0" err="1" smtClean="0"/>
              <a:t>firstName</a:t>
            </a:r>
            <a:r>
              <a:rPr lang="en-US" sz="2000" dirty="0" smtClean="0"/>
              <a:t>"&gt;&lt;/property&gt;  </a:t>
            </a:r>
          </a:p>
          <a:p>
            <a:pPr>
              <a:spcBef>
                <a:spcPts val="0"/>
              </a:spcBef>
              <a:buNone/>
            </a:pPr>
            <a:r>
              <a:rPr lang="en-US" sz="2000" dirty="0" smtClean="0"/>
              <a:t>    &lt;property name="</a:t>
            </a:r>
            <a:r>
              <a:rPr lang="en-US" sz="2000" dirty="0" err="1" smtClean="0"/>
              <a:t>lastName</a:t>
            </a:r>
            <a:r>
              <a:rPr lang="en-US" sz="2000" dirty="0" smtClean="0"/>
              <a:t>"&gt;&lt;/property&gt;  </a:t>
            </a:r>
          </a:p>
          <a:p>
            <a:pPr>
              <a:spcBef>
                <a:spcPts val="0"/>
              </a:spcBef>
              <a:buNone/>
            </a:pPr>
            <a:r>
              <a:rPr lang="en-US" sz="2000" dirty="0" smtClean="0"/>
              <a:t>            </a:t>
            </a:r>
          </a:p>
          <a:p>
            <a:pPr>
              <a:spcBef>
                <a:spcPts val="0"/>
              </a:spcBef>
              <a:buNone/>
            </a:pPr>
            <a:r>
              <a:rPr lang="en-US" sz="2000" dirty="0" smtClean="0"/>
              <a:t>  &lt;/</a:t>
            </a:r>
            <a:r>
              <a:rPr lang="en-US" sz="2000" b="1" dirty="0" smtClean="0"/>
              <a:t>class</a:t>
            </a:r>
            <a:r>
              <a:rPr lang="en-US" sz="2000" dirty="0" smtClean="0"/>
              <a:t>&gt;  </a:t>
            </a:r>
          </a:p>
          <a:p>
            <a:pPr>
              <a:spcBef>
                <a:spcPts val="0"/>
              </a:spcBef>
              <a:buNone/>
            </a:pPr>
            <a:r>
              <a:rPr lang="en-US" sz="2000" dirty="0" smtClean="0"/>
              <a:t>            </a:t>
            </a:r>
          </a:p>
          <a:p>
            <a:pPr>
              <a:spcBef>
                <a:spcPts val="0"/>
              </a:spcBef>
              <a:buNone/>
            </a:pPr>
            <a:r>
              <a:rPr lang="en-US" sz="2000" dirty="0" smtClean="0"/>
              <a:t> &lt;/hibernate-mapping&gt;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Create the Configuration file</a:t>
            </a:r>
            <a:br>
              <a:rPr lang="en-GB" dirty="0" smtClean="0"/>
            </a:br>
            <a:endParaRPr lang="en-US" dirty="0"/>
          </a:p>
        </p:txBody>
      </p:sp>
      <p:sp>
        <p:nvSpPr>
          <p:cNvPr id="3" name="Content Placeholder 2"/>
          <p:cNvSpPr>
            <a:spLocks noGrp="1"/>
          </p:cNvSpPr>
          <p:nvPr>
            <p:ph idx="1"/>
          </p:nvPr>
        </p:nvSpPr>
        <p:spPr/>
        <p:txBody>
          <a:bodyPr/>
          <a:lstStyle/>
          <a:p>
            <a:r>
              <a:rPr lang="en-GB" dirty="0" smtClean="0"/>
              <a:t>The configuration file contains all the </a:t>
            </a:r>
            <a:r>
              <a:rPr lang="en-GB" dirty="0" err="1" smtClean="0"/>
              <a:t>informations</a:t>
            </a:r>
            <a:r>
              <a:rPr lang="en-GB" dirty="0" smtClean="0"/>
              <a:t> for the database such as </a:t>
            </a:r>
            <a:r>
              <a:rPr lang="en-GB" dirty="0" err="1" smtClean="0"/>
              <a:t>connection_url</a:t>
            </a:r>
            <a:r>
              <a:rPr lang="en-GB" dirty="0" smtClean="0"/>
              <a:t>, </a:t>
            </a:r>
            <a:r>
              <a:rPr lang="en-GB" dirty="0" err="1" smtClean="0"/>
              <a:t>driver_class</a:t>
            </a:r>
            <a:r>
              <a:rPr lang="en-GB" dirty="0" smtClean="0"/>
              <a:t>, username, password etc. The hbm2ddl.auto property is used to create the table in the database automatically. We will have in-depth learning about Dialect class in next topics. To create the configuration file, right click on </a:t>
            </a:r>
            <a:r>
              <a:rPr lang="en-GB" dirty="0" err="1" smtClean="0"/>
              <a:t>src</a:t>
            </a:r>
            <a:r>
              <a:rPr lang="en-GB" dirty="0" smtClean="0"/>
              <a:t> - new - file. Now specify the configuration file name e.g. </a:t>
            </a:r>
            <a:r>
              <a:rPr lang="en-GB" dirty="0" err="1" smtClean="0"/>
              <a:t>hibernate.cfg.xml</a:t>
            </a:r>
            <a:r>
              <a:rPr lang="en-GB" dirty="0" smtClean="0"/>
              <a:t>.</a:t>
            </a:r>
          </a:p>
          <a:p>
            <a:r>
              <a:rPr lang="en-GB" dirty="0" err="1" smtClean="0"/>
              <a:t>hibernate.cfg.xml</a:t>
            </a:r>
            <a:endParaRPr lang="en-GB" dirty="0" smtClean="0"/>
          </a:p>
          <a:p>
            <a:pPr>
              <a:spcBef>
                <a:spcPts val="0"/>
              </a:spcBef>
              <a:buNone/>
            </a:pPr>
            <a:r>
              <a:rPr lang="en-US" sz="2000" dirty="0" smtClean="0"/>
              <a:t>&lt;?xml version='1.0' encoding='UTF-8'?&gt;  </a:t>
            </a:r>
          </a:p>
          <a:p>
            <a:pPr>
              <a:spcBef>
                <a:spcPts val="0"/>
              </a:spcBef>
              <a:buNone/>
            </a:pPr>
            <a:r>
              <a:rPr lang="en-US" sz="2000" dirty="0" smtClean="0"/>
              <a:t>&lt;!DOCTYPE hibernate-configuration PUBLIC  </a:t>
            </a:r>
          </a:p>
          <a:p>
            <a:pPr>
              <a:spcBef>
                <a:spcPts val="0"/>
              </a:spcBef>
              <a:buNone/>
            </a:pPr>
            <a:r>
              <a:rPr lang="en-US" sz="2000" dirty="0" smtClean="0"/>
              <a:t>          "-//Hibernate/Hibernate Configuration DTD 5.3//EN"  </a:t>
            </a:r>
          </a:p>
          <a:p>
            <a:pPr>
              <a:spcBef>
                <a:spcPts val="0"/>
              </a:spcBef>
              <a:buNone/>
            </a:pPr>
            <a:r>
              <a:rPr lang="en-US" sz="2000" dirty="0" smtClean="0"/>
              <a:t>          "http://hibernate.sourceforge.net/hibernate-configuration-5.3.dtd"&gt;  </a:t>
            </a:r>
          </a:p>
          <a:p>
            <a:pPr>
              <a:spcBef>
                <a:spcPts val="0"/>
              </a:spcBef>
              <a:buNone/>
            </a:pPr>
            <a:r>
              <a:rPr lang="en-US" sz="2000" dirty="0" smtClean="0"/>
              <a:t>  </a:t>
            </a:r>
          </a:p>
          <a:p>
            <a:pPr>
              <a:spcBef>
                <a:spcPts val="0"/>
              </a:spcBef>
              <a:buNone/>
            </a:pPr>
            <a:r>
              <a:rPr lang="en-US" sz="2000" dirty="0" smtClean="0"/>
              <a:t>&lt;hibernate-configuration&gt;  </a:t>
            </a:r>
          </a:p>
          <a:p>
            <a:pPr>
              <a:spcBef>
                <a:spcPts val="0"/>
              </a:spcBef>
              <a:buNone/>
            </a:pPr>
            <a:r>
              <a:rPr lang="en-US" sz="2000" dirty="0" smtClean="0"/>
              <a:t>  </a:t>
            </a:r>
          </a:p>
          <a:p>
            <a:pPr>
              <a:spcBef>
                <a:spcPts val="0"/>
              </a:spcBef>
              <a:buNone/>
            </a:pPr>
            <a:r>
              <a:rPr lang="en-US" sz="2000" dirty="0" smtClean="0"/>
              <a:t>    &lt;session-factory&gt;  </a:t>
            </a:r>
          </a:p>
          <a:p>
            <a:pPr>
              <a:spcBef>
                <a:spcPts val="0"/>
              </a:spcBef>
              <a:buNone/>
            </a:pPr>
            <a:r>
              <a:rPr lang="en-US" sz="2000" dirty="0" smtClean="0"/>
              <a:t>        &lt;property name="hbm2ddl.auto"&gt;update&lt;/property&gt;  </a:t>
            </a:r>
          </a:p>
          <a:p>
            <a:pPr>
              <a:spcBef>
                <a:spcPts val="0"/>
              </a:spcBef>
              <a:buNone/>
            </a:pPr>
            <a:r>
              <a:rPr lang="en-US" sz="2000" dirty="0" smtClean="0"/>
              <a:t>        &lt;property name="dialect"&gt;org.hibernate.dialect.Oracle9Dialect&lt;/property&gt;  </a:t>
            </a:r>
          </a:p>
          <a:p>
            <a:pPr>
              <a:spcBef>
                <a:spcPts val="0"/>
              </a:spcBef>
              <a:buNone/>
            </a:pPr>
            <a:r>
              <a:rPr lang="en-US" sz="2000" dirty="0" smtClean="0"/>
              <a:t>        &lt;property name="connection.url"&gt;</a:t>
            </a:r>
            <a:r>
              <a:rPr lang="en-US" sz="2000" dirty="0" err="1" smtClean="0"/>
              <a:t>jdbc:oracle:thin</a:t>
            </a:r>
            <a:r>
              <a:rPr lang="en-US" sz="2000" dirty="0" smtClean="0"/>
              <a:t>:@localhost:1521:xe&lt;/property&gt;  </a:t>
            </a:r>
          </a:p>
          <a:p>
            <a:pPr>
              <a:spcBef>
                <a:spcPts val="0"/>
              </a:spcBef>
              <a:buNone/>
            </a:pPr>
            <a:r>
              <a:rPr lang="en-US" sz="2000" dirty="0" smtClean="0"/>
              <a:t>        &lt;property name="</a:t>
            </a:r>
            <a:r>
              <a:rPr lang="en-US" sz="2000" dirty="0" err="1" smtClean="0"/>
              <a:t>connection.username</a:t>
            </a:r>
            <a:r>
              <a:rPr lang="en-US" sz="2000" dirty="0" smtClean="0"/>
              <a:t>"&gt;system&lt;/property&gt;  </a:t>
            </a:r>
          </a:p>
          <a:p>
            <a:pPr>
              <a:spcBef>
                <a:spcPts val="0"/>
              </a:spcBef>
              <a:buNone/>
            </a:pPr>
            <a:r>
              <a:rPr lang="en-US" sz="2000" dirty="0" smtClean="0"/>
              <a:t>        &lt;property name="</a:t>
            </a:r>
            <a:r>
              <a:rPr lang="en-US" sz="2000" dirty="0" err="1" smtClean="0"/>
              <a:t>connection.password</a:t>
            </a:r>
            <a:r>
              <a:rPr lang="en-US" sz="2000" dirty="0" smtClean="0"/>
              <a:t>"&gt;oracle&lt;/property&gt;  </a:t>
            </a:r>
          </a:p>
          <a:p>
            <a:pPr>
              <a:spcBef>
                <a:spcPts val="0"/>
              </a:spcBef>
              <a:buNone/>
            </a:pPr>
            <a:r>
              <a:rPr lang="en-US" sz="2000" dirty="0" smtClean="0"/>
              <a:t>        &lt;property name="</a:t>
            </a:r>
            <a:r>
              <a:rPr lang="en-US" sz="2000" dirty="0" err="1" smtClean="0"/>
              <a:t>connection.driver_class</a:t>
            </a:r>
            <a:r>
              <a:rPr lang="en-US" sz="2000" dirty="0" smtClean="0"/>
              <a:t>"&gt;</a:t>
            </a:r>
            <a:r>
              <a:rPr lang="en-US" sz="2000" dirty="0" err="1" smtClean="0"/>
              <a:t>oracle.jdbc.driver.OracleDriver</a:t>
            </a:r>
            <a:r>
              <a:rPr lang="en-US" sz="2000" dirty="0" smtClean="0"/>
              <a:t>&lt;/property&gt;  </a:t>
            </a:r>
          </a:p>
          <a:p>
            <a:pPr>
              <a:spcBef>
                <a:spcPts val="0"/>
              </a:spcBef>
              <a:buNone/>
            </a:pPr>
            <a:r>
              <a:rPr lang="en-US" sz="2000" dirty="0" smtClean="0"/>
              <a:t>    &lt;mapping resource="</a:t>
            </a:r>
            <a:r>
              <a:rPr lang="en-US" sz="2000" dirty="0" err="1" smtClean="0"/>
              <a:t>employee.hbm.xml</a:t>
            </a:r>
            <a:r>
              <a:rPr lang="en-US" sz="2000" dirty="0" smtClean="0"/>
              <a:t>"/&gt;  </a:t>
            </a:r>
          </a:p>
          <a:p>
            <a:pPr>
              <a:spcBef>
                <a:spcPts val="0"/>
              </a:spcBef>
              <a:buNone/>
            </a:pPr>
            <a:r>
              <a:rPr lang="en-US" sz="2000" dirty="0" smtClean="0"/>
              <a:t>    &lt;/session-factory&gt;  </a:t>
            </a:r>
          </a:p>
          <a:p>
            <a:pPr>
              <a:spcBef>
                <a:spcPts val="0"/>
              </a:spcBef>
              <a:buNone/>
            </a:pPr>
            <a:r>
              <a:rPr lang="en-US" sz="2000" dirty="0" smtClean="0"/>
              <a:t>  </a:t>
            </a:r>
          </a:p>
          <a:p>
            <a:pPr>
              <a:spcBef>
                <a:spcPts val="0"/>
              </a:spcBef>
              <a:buNone/>
            </a:pPr>
            <a:r>
              <a:rPr lang="en-US" sz="2000" dirty="0" smtClean="0"/>
              <a:t>&lt;/hibernate-configuration&gt;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 Create the class that retrieves or stores the persistent object</a:t>
            </a:r>
            <a:br>
              <a:rPr lang="en-GB" dirty="0" smtClean="0"/>
            </a:br>
            <a:endParaRPr lang="en-US" dirty="0"/>
          </a:p>
        </p:txBody>
      </p:sp>
      <p:sp>
        <p:nvSpPr>
          <p:cNvPr id="3" name="Content Placeholder 2"/>
          <p:cNvSpPr>
            <a:spLocks noGrp="1"/>
          </p:cNvSpPr>
          <p:nvPr>
            <p:ph idx="1"/>
          </p:nvPr>
        </p:nvSpPr>
        <p:spPr/>
        <p:txBody>
          <a:bodyPr/>
          <a:lstStyle/>
          <a:p>
            <a:r>
              <a:rPr lang="en-US" dirty="0" smtClean="0"/>
              <a:t>simply storing the employee object to the database.</a:t>
            </a:r>
          </a:p>
          <a:p>
            <a:pPr>
              <a:spcBef>
                <a:spcPts val="0"/>
              </a:spcBef>
              <a:buNone/>
            </a:pPr>
            <a:r>
              <a:rPr lang="en-US" sz="2000" b="1" dirty="0" smtClean="0"/>
              <a:t>package</a:t>
            </a:r>
            <a:r>
              <a:rPr lang="en-US" sz="2000" dirty="0" smtClean="0"/>
              <a:t> </a:t>
            </a:r>
            <a:r>
              <a:rPr lang="en-US" sz="2000" dirty="0" err="1" smtClean="0"/>
              <a:t>com.javatpoint.mypackage</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org.hibernate.Session</a:t>
            </a:r>
            <a:r>
              <a:rPr lang="en-US" sz="2000" dirty="0" smtClean="0"/>
              <a:t>;  </a:t>
            </a:r>
          </a:p>
          <a:p>
            <a:pPr>
              <a:spcBef>
                <a:spcPts val="0"/>
              </a:spcBef>
              <a:buNone/>
            </a:pPr>
            <a:r>
              <a:rPr lang="en-US" sz="2000" b="1" dirty="0" smtClean="0"/>
              <a:t>import</a:t>
            </a:r>
            <a:r>
              <a:rPr lang="en-US" sz="2000" dirty="0" smtClean="0"/>
              <a:t> </a:t>
            </a:r>
            <a:r>
              <a:rPr lang="en-US" sz="2000" dirty="0" err="1" smtClean="0"/>
              <a:t>org.hibernate.SessionFactory</a:t>
            </a:r>
            <a:r>
              <a:rPr lang="en-US" sz="2000" dirty="0" smtClean="0"/>
              <a:t>;  </a:t>
            </a:r>
          </a:p>
          <a:p>
            <a:pPr>
              <a:spcBef>
                <a:spcPts val="0"/>
              </a:spcBef>
              <a:buNone/>
            </a:pPr>
            <a:r>
              <a:rPr lang="en-US" sz="2000" b="1" dirty="0" smtClean="0"/>
              <a:t>import</a:t>
            </a:r>
            <a:r>
              <a:rPr lang="en-US" sz="2000" dirty="0" smtClean="0"/>
              <a:t> </a:t>
            </a:r>
            <a:r>
              <a:rPr lang="en-US" sz="2000" dirty="0" err="1" smtClean="0"/>
              <a:t>org.hibernate.Transaction</a:t>
            </a:r>
            <a:r>
              <a:rPr lang="en-US" sz="2000" dirty="0" smtClean="0"/>
              <a:t>;  </a:t>
            </a:r>
          </a:p>
          <a:p>
            <a:pPr>
              <a:spcBef>
                <a:spcPts val="0"/>
              </a:spcBef>
              <a:buNone/>
            </a:pPr>
            <a:r>
              <a:rPr lang="en-US" sz="2000" b="1" dirty="0" smtClean="0"/>
              <a:t>import</a:t>
            </a:r>
            <a:r>
              <a:rPr lang="en-US" sz="2000" dirty="0" smtClean="0"/>
              <a:t> </a:t>
            </a:r>
            <a:r>
              <a:rPr lang="en-US" sz="2000" dirty="0" err="1" smtClean="0"/>
              <a:t>org.hibernate.boot.Metadata</a:t>
            </a:r>
            <a:r>
              <a:rPr lang="en-US" sz="2000" dirty="0" smtClean="0"/>
              <a:t>;  </a:t>
            </a:r>
          </a:p>
          <a:p>
            <a:pPr>
              <a:spcBef>
                <a:spcPts val="0"/>
              </a:spcBef>
              <a:buNone/>
            </a:pPr>
            <a:r>
              <a:rPr lang="en-US" sz="2000" b="1" dirty="0" smtClean="0"/>
              <a:t>import</a:t>
            </a:r>
            <a:r>
              <a:rPr lang="en-US" sz="2000" dirty="0" smtClean="0"/>
              <a:t> </a:t>
            </a:r>
            <a:r>
              <a:rPr lang="en-US" sz="2000" dirty="0" err="1" smtClean="0"/>
              <a:t>org.hibernate.boot.MetadataSources</a:t>
            </a:r>
            <a:r>
              <a:rPr lang="en-US" sz="2000" dirty="0" smtClean="0"/>
              <a:t>;  </a:t>
            </a:r>
          </a:p>
          <a:p>
            <a:pPr>
              <a:spcBef>
                <a:spcPts val="0"/>
              </a:spcBef>
              <a:buNone/>
            </a:pPr>
            <a:r>
              <a:rPr lang="en-US" sz="2000" b="1" dirty="0" smtClean="0"/>
              <a:t>import</a:t>
            </a:r>
            <a:r>
              <a:rPr lang="en-US" sz="2000" dirty="0" smtClean="0"/>
              <a:t> </a:t>
            </a:r>
            <a:r>
              <a:rPr lang="en-US" sz="2000" dirty="0" err="1" smtClean="0"/>
              <a:t>org.hibernate.boot.registry.StandardServiceRegistry</a:t>
            </a:r>
            <a:r>
              <a:rPr lang="en-US" sz="2000" dirty="0" smtClean="0"/>
              <a:t>;  </a:t>
            </a:r>
          </a:p>
          <a:p>
            <a:pPr>
              <a:spcBef>
                <a:spcPts val="0"/>
              </a:spcBef>
              <a:buNone/>
            </a:pPr>
            <a:r>
              <a:rPr lang="en-US" sz="2000" b="1" dirty="0" smtClean="0"/>
              <a:t>import</a:t>
            </a:r>
            <a:r>
              <a:rPr lang="en-US" sz="2000" dirty="0" smtClean="0"/>
              <a:t> </a:t>
            </a:r>
            <a:r>
              <a:rPr lang="en-US" sz="2000" dirty="0" err="1" smtClean="0"/>
              <a:t>org.hibernate.boot.registry.StandardServiceRegistryBuilder</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StoreData</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 String[] </a:t>
            </a:r>
            <a:r>
              <a:rPr lang="en-US" sz="2000" dirty="0" err="1" smtClean="0"/>
              <a:t>args</a:t>
            </a:r>
            <a:r>
              <a:rPr lang="en-US" sz="2000" dirty="0" smtClean="0"/>
              <a:t> )  </a:t>
            </a:r>
          </a:p>
          <a:p>
            <a:pPr>
              <a:spcBef>
                <a:spcPts val="0"/>
              </a:spcBef>
              <a:buNone/>
            </a:pPr>
            <a:r>
              <a:rPr lang="en-US" sz="2000" dirty="0" smtClean="0"/>
              <a:t>    {  </a:t>
            </a:r>
          </a:p>
          <a:p>
            <a:pPr>
              <a:spcBef>
                <a:spcPts val="0"/>
              </a:spcBef>
              <a:buNone/>
            </a:pPr>
            <a:r>
              <a:rPr lang="en-US" sz="2000" dirty="0" smtClean="0"/>
              <a:t>         </a:t>
            </a:r>
            <a:r>
              <a:rPr lang="en-US" sz="2000" dirty="0" err="1" smtClean="0"/>
              <a:t>StandardServiceRegistry</a:t>
            </a:r>
            <a:r>
              <a:rPr lang="en-US" sz="2000" dirty="0" smtClean="0"/>
              <a:t> </a:t>
            </a:r>
            <a:r>
              <a:rPr lang="en-US" sz="2000" dirty="0" err="1" smtClean="0"/>
              <a:t>ssr</a:t>
            </a:r>
            <a:r>
              <a:rPr lang="en-US" sz="2000" dirty="0" smtClean="0"/>
              <a:t> = </a:t>
            </a:r>
            <a:r>
              <a:rPr lang="en-US" sz="2000" b="1" dirty="0" smtClean="0"/>
              <a:t>new</a:t>
            </a:r>
            <a:r>
              <a:rPr lang="en-US" sz="2000" dirty="0" smtClean="0"/>
              <a:t> </a:t>
            </a:r>
            <a:r>
              <a:rPr lang="en-US" sz="2000" dirty="0" err="1" smtClean="0"/>
              <a:t>StandardServiceRegistryBuilder</a:t>
            </a:r>
            <a:r>
              <a:rPr lang="en-US" sz="2000" dirty="0" smtClean="0"/>
              <a:t>().configure("</a:t>
            </a:r>
            <a:r>
              <a:rPr lang="en-US" sz="2000" dirty="0" err="1" smtClean="0"/>
              <a:t>hibernate.cfg.xml</a:t>
            </a:r>
            <a:r>
              <a:rPr lang="en-US" sz="2000" dirty="0" smtClean="0"/>
              <a:t>").build();  </a:t>
            </a:r>
          </a:p>
          <a:p>
            <a:pPr>
              <a:spcBef>
                <a:spcPts val="0"/>
              </a:spcBef>
              <a:buNone/>
            </a:pPr>
            <a:r>
              <a:rPr lang="en-US" sz="2000" dirty="0" smtClean="0"/>
              <a:t>            Metadata meta = </a:t>
            </a:r>
            <a:r>
              <a:rPr lang="en-US" sz="2000" b="1" dirty="0" smtClean="0"/>
              <a:t>new</a:t>
            </a:r>
            <a:r>
              <a:rPr lang="en-US" sz="2000" dirty="0" smtClean="0"/>
              <a:t> </a:t>
            </a:r>
            <a:r>
              <a:rPr lang="en-US" sz="2000" dirty="0" err="1" smtClean="0"/>
              <a:t>MetadataSources</a:t>
            </a:r>
            <a:r>
              <a:rPr lang="en-US" sz="2000" dirty="0" smtClean="0"/>
              <a:t>(</a:t>
            </a:r>
            <a:r>
              <a:rPr lang="en-US" sz="2000" dirty="0" err="1" smtClean="0"/>
              <a:t>ssr</a:t>
            </a:r>
            <a:r>
              <a:rPr lang="en-US" sz="2000" dirty="0" smtClean="0"/>
              <a:t>).</a:t>
            </a:r>
            <a:r>
              <a:rPr lang="en-US" sz="2000" dirty="0" err="1" smtClean="0"/>
              <a:t>getMetadataBuilder</a:t>
            </a:r>
            <a:r>
              <a:rPr lang="en-US" sz="2000" dirty="0" smtClean="0"/>
              <a:t>().build();  </a:t>
            </a:r>
          </a:p>
          <a:p>
            <a:pPr>
              <a:spcBef>
                <a:spcPts val="0"/>
              </a:spcBef>
              <a:buNone/>
            </a:pPr>
            <a:r>
              <a:rPr lang="en-US" sz="2000" dirty="0" smtClean="0"/>
              <a:t>          </a:t>
            </a:r>
          </a:p>
          <a:p>
            <a:pPr>
              <a:spcBef>
                <a:spcPts val="0"/>
              </a:spcBef>
              <a:buNone/>
            </a:pPr>
            <a:r>
              <a:rPr lang="en-US" sz="2000" dirty="0" smtClean="0"/>
              <a:t>        </a:t>
            </a:r>
            <a:r>
              <a:rPr lang="en-US" sz="2000" dirty="0" err="1" smtClean="0"/>
              <a:t>SessionFactory</a:t>
            </a:r>
            <a:r>
              <a:rPr lang="en-US" sz="2000" dirty="0" smtClean="0"/>
              <a:t> factory = </a:t>
            </a:r>
            <a:r>
              <a:rPr lang="en-US" sz="2000" dirty="0" err="1" smtClean="0"/>
              <a:t>meta.getSessionFactoryBuilder</a:t>
            </a:r>
            <a:r>
              <a:rPr lang="en-US" sz="2000" dirty="0" smtClean="0"/>
              <a:t>().build();  </a:t>
            </a:r>
          </a:p>
          <a:p>
            <a:pPr>
              <a:spcBef>
                <a:spcPts val="0"/>
              </a:spcBef>
              <a:buNone/>
            </a:pPr>
            <a:r>
              <a:rPr lang="en-US" sz="2000" dirty="0" smtClean="0"/>
              <a:t>        Session </a:t>
            </a:r>
            <a:r>
              <a:rPr lang="en-US" sz="2000" dirty="0" err="1" smtClean="0"/>
              <a:t>session</a:t>
            </a:r>
            <a:r>
              <a:rPr lang="en-US" sz="2000" dirty="0" smtClean="0"/>
              <a:t> = </a:t>
            </a:r>
            <a:r>
              <a:rPr lang="en-US" sz="2000" dirty="0" err="1" smtClean="0"/>
              <a:t>factory.openSession</a:t>
            </a:r>
            <a:r>
              <a:rPr lang="en-US" sz="2000" dirty="0" smtClean="0"/>
              <a:t>();  </a:t>
            </a:r>
          </a:p>
          <a:p>
            <a:pPr>
              <a:spcBef>
                <a:spcPts val="0"/>
              </a:spcBef>
              <a:buNone/>
            </a:pPr>
            <a:r>
              <a:rPr lang="en-US" sz="2000" dirty="0" smtClean="0"/>
              <a:t>        Transaction t = </a:t>
            </a:r>
            <a:r>
              <a:rPr lang="en-US" sz="2000" dirty="0" err="1" smtClean="0"/>
              <a:t>session.beginTransaction</a:t>
            </a:r>
            <a:r>
              <a:rPr lang="en-US" sz="2000" dirty="0" smtClean="0"/>
              <a:t>();  </a:t>
            </a:r>
          </a:p>
          <a:p>
            <a:pPr>
              <a:spcBef>
                <a:spcPts val="0"/>
              </a:spcBef>
              <a:buNone/>
            </a:pPr>
            <a:r>
              <a:rPr lang="en-US" sz="2000" dirty="0" smtClean="0"/>
              <a:t>          </a:t>
            </a:r>
          </a:p>
          <a:p>
            <a:pPr>
              <a:spcBef>
                <a:spcPts val="0"/>
              </a:spcBef>
              <a:buNone/>
            </a:pPr>
            <a:r>
              <a:rPr lang="en-US" sz="2000" dirty="0" smtClean="0"/>
              <a:t>         Employee e1=</a:t>
            </a:r>
            <a:r>
              <a:rPr lang="en-US" sz="2000" b="1" dirty="0" smtClean="0"/>
              <a:t>new</a:t>
            </a:r>
            <a:r>
              <a:rPr lang="en-US" sz="2000" dirty="0" smtClean="0"/>
              <a:t> Employee();    </a:t>
            </a:r>
          </a:p>
          <a:p>
            <a:pPr>
              <a:spcBef>
                <a:spcPts val="0"/>
              </a:spcBef>
              <a:buNone/>
            </a:pPr>
            <a:r>
              <a:rPr lang="en-US" sz="2000" dirty="0" smtClean="0"/>
              <a:t>            e1.setId(1);    </a:t>
            </a:r>
          </a:p>
          <a:p>
            <a:pPr>
              <a:spcBef>
                <a:spcPts val="0"/>
              </a:spcBef>
              <a:buNone/>
            </a:pPr>
            <a:r>
              <a:rPr lang="en-US" sz="2000" dirty="0" smtClean="0"/>
              <a:t>            e1.setFirstName("</a:t>
            </a:r>
            <a:r>
              <a:rPr lang="en-US" sz="2000" dirty="0" err="1" smtClean="0"/>
              <a:t>Gaurav</a:t>
            </a:r>
            <a:r>
              <a:rPr lang="en-US" sz="2000" dirty="0" smtClean="0"/>
              <a:t>");    </a:t>
            </a:r>
          </a:p>
          <a:p>
            <a:pPr>
              <a:spcBef>
                <a:spcPts val="0"/>
              </a:spcBef>
              <a:buNone/>
            </a:pPr>
            <a:r>
              <a:rPr lang="en-US" sz="2000" dirty="0" smtClean="0"/>
              <a:t>            e1.setLastName("</a:t>
            </a:r>
            <a:r>
              <a:rPr lang="en-US" sz="2000" dirty="0" err="1" smtClean="0"/>
              <a:t>Chawla</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session.save</a:t>
            </a:r>
            <a:r>
              <a:rPr lang="en-US" sz="2000" dirty="0" smtClean="0"/>
              <a:t>(e1);  </a:t>
            </a:r>
          </a:p>
          <a:p>
            <a:pPr>
              <a:spcBef>
                <a:spcPts val="0"/>
              </a:spcBef>
              <a:buNone/>
            </a:pPr>
            <a:r>
              <a:rPr lang="en-US" sz="2000" dirty="0" smtClean="0"/>
              <a:t>       </a:t>
            </a:r>
            <a:r>
              <a:rPr lang="en-US" sz="2000" dirty="0" err="1" smtClean="0"/>
              <a:t>t.commit</a:t>
            </a:r>
            <a:r>
              <a:rPr lang="en-US" sz="2000" dirty="0" smtClean="0"/>
              <a:t>();  </a:t>
            </a:r>
          </a:p>
          <a:p>
            <a:pPr>
              <a:spcBef>
                <a:spcPts val="0"/>
              </a:spcBef>
              <a:buNone/>
            </a:pPr>
            <a:r>
              <a:rPr lang="en-US" sz="2000" dirty="0" smtClean="0"/>
              <a:t>       </a:t>
            </a:r>
            <a:r>
              <a:rPr lang="en-US" sz="2000" dirty="0" err="1" smtClean="0"/>
              <a:t>System.out.println</a:t>
            </a:r>
            <a:r>
              <a:rPr lang="en-US" sz="2000" dirty="0" smtClean="0"/>
              <a:t>("successfully saved");    </a:t>
            </a:r>
          </a:p>
          <a:p>
            <a:pPr>
              <a:spcBef>
                <a:spcPts val="0"/>
              </a:spcBef>
              <a:buNone/>
            </a:pPr>
            <a:r>
              <a:rPr lang="en-US" sz="2000" dirty="0" smtClean="0"/>
              <a:t>        </a:t>
            </a:r>
            <a:r>
              <a:rPr lang="en-US" sz="2000" dirty="0" err="1" smtClean="0"/>
              <a:t>factory.close</a:t>
            </a:r>
            <a:r>
              <a:rPr lang="en-US" sz="2000" dirty="0" smtClean="0"/>
              <a:t>();  </a:t>
            </a:r>
          </a:p>
          <a:p>
            <a:pPr>
              <a:spcBef>
                <a:spcPts val="0"/>
              </a:spcBef>
              <a:buNone/>
            </a:pPr>
            <a:r>
              <a:rPr lang="en-US" sz="2000" dirty="0" smtClean="0"/>
              <a:t>        </a:t>
            </a:r>
            <a:r>
              <a:rPr lang="en-US" sz="2000" dirty="0" err="1" smtClean="0"/>
              <a:t>session.close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Run the application</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55</a:t>
            </a:fld>
            <a:endParaRPr lang="en-US" altLang="en-US"/>
          </a:p>
        </p:txBody>
      </p:sp>
      <p:pic>
        <p:nvPicPr>
          <p:cNvPr id="5" name="Content Placeholder 4" descr="example to create first hibernate application in eclipse IDE"/>
          <p:cNvPicPr>
            <a:picLocks noGrp="1"/>
          </p:cNvPicPr>
          <p:nvPr>
            <p:ph idx="1"/>
          </p:nvPr>
        </p:nvPicPr>
        <p:blipFill>
          <a:blip r:embed="rId2"/>
          <a:srcRect/>
          <a:stretch>
            <a:fillRect/>
          </a:stretch>
        </p:blipFill>
        <p:spPr bwMode="auto">
          <a:xfrm>
            <a:off x="1809720" y="1825625"/>
            <a:ext cx="7143800" cy="3675077"/>
          </a:xfrm>
          <a:prstGeom prst="rect">
            <a:avLst/>
          </a:prstGeom>
          <a:noFill/>
          <a:ln w="9525">
            <a:noFill/>
            <a:miter lim="800000"/>
            <a:headEnd/>
            <a:tailEnd/>
          </a:ln>
        </p:spPr>
      </p:pic>
      <p:sp>
        <p:nvSpPr>
          <p:cNvPr id="6" name="Rectangle 5"/>
          <p:cNvSpPr/>
          <p:nvPr/>
        </p:nvSpPr>
        <p:spPr>
          <a:xfrm>
            <a:off x="1238216" y="1357298"/>
            <a:ext cx="7905784" cy="369332"/>
          </a:xfrm>
          <a:prstGeom prst="rect">
            <a:avLst/>
          </a:prstGeom>
        </p:spPr>
        <p:txBody>
          <a:bodyPr wrap="square">
            <a:spAutoFit/>
          </a:bodyPr>
          <a:lstStyle/>
          <a:p>
            <a:r>
              <a:rPr lang="en-GB" dirty="0" smtClean="0"/>
              <a:t>Before running the application, determine that directory structure is like this</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 Application with Hibernate (using XML)</a:t>
            </a:r>
            <a:br>
              <a:rPr lang="en-GB" dirty="0" smtClean="0"/>
            </a:br>
            <a:endParaRPr lang="en-US" dirty="0"/>
          </a:p>
        </p:txBody>
      </p:sp>
      <p:sp>
        <p:nvSpPr>
          <p:cNvPr id="3" name="Content Placeholder 2"/>
          <p:cNvSpPr>
            <a:spLocks noGrp="1"/>
          </p:cNvSpPr>
          <p:nvPr>
            <p:ph idx="1"/>
          </p:nvPr>
        </p:nvSpPr>
        <p:spPr/>
        <p:txBody>
          <a:bodyPr/>
          <a:lstStyle/>
          <a:p>
            <a:r>
              <a:rPr lang="en-GB" dirty="0" smtClean="0"/>
              <a:t>to create a web application with hibernate. For creating the web application, we are using JSP for presentation logic, Bean class for representing data and DAO class for database codes.</a:t>
            </a:r>
          </a:p>
          <a:p>
            <a:r>
              <a:rPr lang="en-GB" dirty="0" smtClean="0"/>
              <a:t>As we create the simple application in hibernate, we don't need to perform any extra operations in hibernate for creating web application. In such case, we are getting the value from the user using the JSP file.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to create web application using hibernate</a:t>
            </a:r>
            <a:br>
              <a:rPr lang="en-GB" dirty="0" smtClean="0"/>
            </a:br>
            <a:endParaRPr lang="en-US" dirty="0"/>
          </a:p>
        </p:txBody>
      </p:sp>
      <p:sp>
        <p:nvSpPr>
          <p:cNvPr id="3" name="Content Placeholder 2"/>
          <p:cNvSpPr>
            <a:spLocks noGrp="1"/>
          </p:cNvSpPr>
          <p:nvPr>
            <p:ph idx="1"/>
          </p:nvPr>
        </p:nvSpPr>
        <p:spPr/>
        <p:txBody>
          <a:bodyPr/>
          <a:lstStyle/>
          <a:p>
            <a:r>
              <a:rPr lang="en-GB" dirty="0" smtClean="0"/>
              <a:t> to insert the record of the user in the database. It is simply a registration form.</a:t>
            </a:r>
          </a:p>
          <a:p>
            <a:r>
              <a:rPr lang="en-US" u="sng" dirty="0" smtClean="0"/>
              <a:t>index.jsp</a:t>
            </a:r>
          </a:p>
          <a:p>
            <a:r>
              <a:rPr lang="en-US" dirty="0" smtClean="0"/>
              <a:t>This page gets input from the user and sends it to the register.jsp file using post method.</a:t>
            </a:r>
          </a:p>
          <a:p>
            <a:pPr>
              <a:spcBef>
                <a:spcPts val="0"/>
              </a:spcBef>
              <a:buNone/>
            </a:pPr>
            <a:r>
              <a:rPr lang="en-US" dirty="0" smtClean="0"/>
              <a:t>&lt;form action="register.jsp" method="post"&gt;  </a:t>
            </a:r>
          </a:p>
          <a:p>
            <a:pPr>
              <a:spcBef>
                <a:spcPts val="0"/>
              </a:spcBef>
              <a:buNone/>
            </a:pPr>
            <a:r>
              <a:rPr lang="en-US" dirty="0" smtClean="0"/>
              <a:t>Name:&lt;input type="text" name="name"/&gt;&lt;</a:t>
            </a:r>
            <a:r>
              <a:rPr lang="en-US" dirty="0" err="1" smtClean="0"/>
              <a:t>br</a:t>
            </a:r>
            <a:r>
              <a:rPr lang="en-US" dirty="0" smtClean="0"/>
              <a:t>&gt;&lt;</a:t>
            </a:r>
            <a:r>
              <a:rPr lang="en-US" dirty="0" err="1" smtClean="0"/>
              <a:t>br</a:t>
            </a:r>
            <a:r>
              <a:rPr lang="en-US" dirty="0" smtClean="0"/>
              <a:t>/&gt;  </a:t>
            </a:r>
          </a:p>
          <a:p>
            <a:pPr>
              <a:spcBef>
                <a:spcPts val="0"/>
              </a:spcBef>
              <a:buNone/>
            </a:pPr>
            <a:r>
              <a:rPr lang="en-US" dirty="0" smtClean="0"/>
              <a:t>Password:&lt;input type="password" name="password"/&gt;&lt;</a:t>
            </a:r>
            <a:r>
              <a:rPr lang="en-US" dirty="0" err="1" smtClean="0"/>
              <a:t>br</a:t>
            </a:r>
            <a:r>
              <a:rPr lang="en-US" dirty="0" smtClean="0"/>
              <a:t>&gt;&lt;</a:t>
            </a:r>
            <a:r>
              <a:rPr lang="en-US" dirty="0" err="1" smtClean="0"/>
              <a:t>br</a:t>
            </a:r>
            <a:r>
              <a:rPr lang="en-US" dirty="0" smtClean="0"/>
              <a:t>/&gt;  </a:t>
            </a:r>
          </a:p>
          <a:p>
            <a:pPr>
              <a:spcBef>
                <a:spcPts val="0"/>
              </a:spcBef>
              <a:buNone/>
            </a:pPr>
            <a:r>
              <a:rPr lang="en-US" dirty="0" smtClean="0"/>
              <a:t>Email ID:&lt;input type="text" name="email"/&gt;&lt;</a:t>
            </a:r>
            <a:r>
              <a:rPr lang="en-US" dirty="0" err="1" smtClean="0"/>
              <a:t>br</a:t>
            </a:r>
            <a:r>
              <a:rPr lang="en-US" dirty="0" smtClean="0"/>
              <a:t>&gt;&lt;</a:t>
            </a:r>
            <a:r>
              <a:rPr lang="en-US" dirty="0" err="1" smtClean="0"/>
              <a:t>br</a:t>
            </a:r>
            <a:r>
              <a:rPr lang="en-US" dirty="0" smtClean="0"/>
              <a:t>/&gt;  </a:t>
            </a:r>
          </a:p>
          <a:p>
            <a:pPr>
              <a:spcBef>
                <a:spcPts val="0"/>
              </a:spcBef>
              <a:buNone/>
            </a:pPr>
            <a:r>
              <a:rPr lang="en-US" dirty="0" smtClean="0"/>
              <a:t>&lt;input type="submit" value="register"/&gt;"  </a:t>
            </a:r>
          </a:p>
          <a:p>
            <a:pPr>
              <a:spcBef>
                <a:spcPts val="0"/>
              </a:spcBef>
              <a:buNone/>
            </a:pPr>
            <a:r>
              <a:rPr lang="en-US" dirty="0" smtClean="0"/>
              <a:t>  </a:t>
            </a:r>
          </a:p>
          <a:p>
            <a:pPr>
              <a:spcBef>
                <a:spcPts val="0"/>
              </a:spcBef>
              <a:buNone/>
            </a:pPr>
            <a:r>
              <a:rPr lang="en-US" dirty="0" smtClean="0"/>
              <a:t>&lt;/form&gt;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u="sng" dirty="0" smtClean="0"/>
              <a:t>register.jsp</a:t>
            </a:r>
          </a:p>
          <a:p>
            <a:r>
              <a:rPr lang="en-GB" dirty="0" smtClean="0"/>
              <a:t>This file gets all request parameters and stores this information into an object of User class. Further, it calls the register method of </a:t>
            </a:r>
            <a:r>
              <a:rPr lang="en-GB" dirty="0" err="1" smtClean="0"/>
              <a:t>UserDao</a:t>
            </a:r>
            <a:r>
              <a:rPr lang="en-GB" dirty="0" smtClean="0"/>
              <a:t> class passing the User class object.</a:t>
            </a:r>
          </a:p>
          <a:p>
            <a:pPr>
              <a:spcBef>
                <a:spcPts val="0"/>
              </a:spcBef>
              <a:buNone/>
            </a:pPr>
            <a:r>
              <a:rPr lang="en-GB" dirty="0" smtClean="0"/>
              <a:t>&lt;%@page </a:t>
            </a:r>
            <a:r>
              <a:rPr lang="en-GB" b="1" dirty="0" smtClean="0"/>
              <a:t>import</a:t>
            </a:r>
            <a:r>
              <a:rPr lang="en-GB" dirty="0" smtClean="0"/>
              <a:t>="</a:t>
            </a:r>
            <a:r>
              <a:rPr lang="en-GB" dirty="0" err="1" smtClean="0"/>
              <a:t>com.javatpoint.mypack.UserDao</a:t>
            </a:r>
            <a:r>
              <a:rPr lang="en-GB" dirty="0" smtClean="0"/>
              <a:t>"%&gt;  </a:t>
            </a:r>
          </a:p>
          <a:p>
            <a:pPr>
              <a:spcBef>
                <a:spcPts val="0"/>
              </a:spcBef>
              <a:buNone/>
            </a:pPr>
            <a:r>
              <a:rPr lang="en-GB" dirty="0" smtClean="0"/>
              <a:t>&lt;</a:t>
            </a:r>
            <a:r>
              <a:rPr lang="en-GB" dirty="0" err="1" smtClean="0"/>
              <a:t>jsp:useBean</a:t>
            </a:r>
            <a:r>
              <a:rPr lang="en-GB" dirty="0" smtClean="0"/>
              <a:t> id="</a:t>
            </a:r>
            <a:r>
              <a:rPr lang="en-GB" dirty="0" err="1" smtClean="0"/>
              <a:t>obj</a:t>
            </a:r>
            <a:r>
              <a:rPr lang="en-GB" dirty="0" smtClean="0"/>
              <a:t>" </a:t>
            </a:r>
            <a:r>
              <a:rPr lang="en-GB" b="1" dirty="0" smtClean="0"/>
              <a:t>class</a:t>
            </a:r>
            <a:r>
              <a:rPr lang="en-GB" dirty="0" smtClean="0"/>
              <a:t>="</a:t>
            </a:r>
            <a:r>
              <a:rPr lang="en-GB" dirty="0" err="1" smtClean="0"/>
              <a:t>com.javatpoint.mypack.User</a:t>
            </a:r>
            <a:r>
              <a:rPr lang="en-GB" dirty="0" smtClean="0"/>
              <a:t>"&gt;  </a:t>
            </a:r>
          </a:p>
          <a:p>
            <a:pPr>
              <a:spcBef>
                <a:spcPts val="0"/>
              </a:spcBef>
              <a:buNone/>
            </a:pPr>
            <a:r>
              <a:rPr lang="en-GB" dirty="0" smtClean="0"/>
              <a:t>&lt;/</a:t>
            </a:r>
            <a:r>
              <a:rPr lang="en-GB" dirty="0" err="1" smtClean="0"/>
              <a:t>jsp:useBean</a:t>
            </a:r>
            <a:r>
              <a:rPr lang="en-GB" dirty="0" smtClean="0"/>
              <a:t>&gt;  </a:t>
            </a:r>
          </a:p>
          <a:p>
            <a:pPr>
              <a:spcBef>
                <a:spcPts val="0"/>
              </a:spcBef>
              <a:buNone/>
            </a:pPr>
            <a:r>
              <a:rPr lang="en-GB" dirty="0" smtClean="0"/>
              <a:t>&lt;</a:t>
            </a:r>
            <a:r>
              <a:rPr lang="en-GB" dirty="0" err="1" smtClean="0"/>
              <a:t>jsp:setProperty</a:t>
            </a:r>
            <a:r>
              <a:rPr lang="en-GB" dirty="0" smtClean="0"/>
              <a:t> property="*" name="</a:t>
            </a:r>
            <a:r>
              <a:rPr lang="en-GB" dirty="0" err="1" smtClean="0"/>
              <a:t>obj</a:t>
            </a:r>
            <a:r>
              <a:rPr lang="en-GB" dirty="0" smtClean="0"/>
              <a:t>"/&gt;  </a:t>
            </a:r>
          </a:p>
          <a:p>
            <a:pPr>
              <a:spcBef>
                <a:spcPts val="0"/>
              </a:spcBef>
              <a:buNone/>
            </a:pPr>
            <a:r>
              <a:rPr lang="en-GB" dirty="0" smtClean="0"/>
              <a:t>  </a:t>
            </a:r>
          </a:p>
          <a:p>
            <a:pPr>
              <a:spcBef>
                <a:spcPts val="0"/>
              </a:spcBef>
              <a:buNone/>
            </a:pPr>
            <a:r>
              <a:rPr lang="en-GB" dirty="0" smtClean="0"/>
              <a:t>&lt;%  </a:t>
            </a:r>
          </a:p>
          <a:p>
            <a:pPr>
              <a:spcBef>
                <a:spcPts val="0"/>
              </a:spcBef>
              <a:buNone/>
            </a:pPr>
            <a:r>
              <a:rPr lang="en-GB" b="1" dirty="0" err="1" smtClean="0"/>
              <a:t>int</a:t>
            </a:r>
            <a:r>
              <a:rPr lang="en-GB" dirty="0" smtClean="0"/>
              <a:t> </a:t>
            </a:r>
            <a:r>
              <a:rPr lang="en-GB" dirty="0" err="1" smtClean="0"/>
              <a:t>i</a:t>
            </a:r>
            <a:r>
              <a:rPr lang="en-GB" dirty="0" smtClean="0"/>
              <a:t>=</a:t>
            </a:r>
            <a:r>
              <a:rPr lang="en-GB" dirty="0" err="1" smtClean="0"/>
              <a:t>UserDao.register</a:t>
            </a:r>
            <a:r>
              <a:rPr lang="en-GB" dirty="0" smtClean="0"/>
              <a:t>(</a:t>
            </a:r>
            <a:r>
              <a:rPr lang="en-GB" dirty="0" err="1" smtClean="0"/>
              <a:t>obj</a:t>
            </a:r>
            <a:r>
              <a:rPr lang="en-GB" dirty="0" smtClean="0"/>
              <a:t>);  </a:t>
            </a:r>
          </a:p>
          <a:p>
            <a:pPr>
              <a:spcBef>
                <a:spcPts val="0"/>
              </a:spcBef>
              <a:buNone/>
            </a:pPr>
            <a:r>
              <a:rPr lang="en-GB" b="1" dirty="0" smtClean="0"/>
              <a:t>if</a:t>
            </a:r>
            <a:r>
              <a:rPr lang="en-GB" dirty="0" smtClean="0"/>
              <a:t>(</a:t>
            </a:r>
            <a:r>
              <a:rPr lang="en-GB" dirty="0" err="1" smtClean="0"/>
              <a:t>i</a:t>
            </a:r>
            <a:r>
              <a:rPr lang="en-GB" dirty="0" smtClean="0"/>
              <a:t>&gt;0)  </a:t>
            </a:r>
          </a:p>
          <a:p>
            <a:pPr>
              <a:spcBef>
                <a:spcPts val="0"/>
              </a:spcBef>
              <a:buNone/>
            </a:pPr>
            <a:r>
              <a:rPr lang="en-GB" dirty="0" err="1" smtClean="0"/>
              <a:t>out.print</a:t>
            </a:r>
            <a:r>
              <a:rPr lang="en-GB" dirty="0" smtClean="0"/>
              <a:t>("You are successfully registered");  </a:t>
            </a:r>
          </a:p>
          <a:p>
            <a:pPr>
              <a:spcBef>
                <a:spcPts val="0"/>
              </a:spcBef>
              <a:buNone/>
            </a:pPr>
            <a:r>
              <a:rPr lang="en-GB" dirty="0" smtClean="0"/>
              <a:t>  </a:t>
            </a:r>
          </a:p>
          <a:p>
            <a:pPr>
              <a:spcBef>
                <a:spcPts val="0"/>
              </a:spcBef>
              <a:buNone/>
            </a:pPr>
            <a:r>
              <a:rPr lang="en-GB" dirty="0" smtClean="0"/>
              <a:t>%&gt;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User.java</a:t>
            </a:r>
            <a:br>
              <a:rPr lang="en-US" dirty="0" smtClean="0"/>
            </a:br>
            <a:endParaRPr lang="en-US" dirty="0"/>
          </a:p>
        </p:txBody>
      </p:sp>
      <p:sp>
        <p:nvSpPr>
          <p:cNvPr id="3" name="Content Placeholder 2"/>
          <p:cNvSpPr>
            <a:spLocks noGrp="1"/>
          </p:cNvSpPr>
          <p:nvPr>
            <p:ph idx="1"/>
          </p:nvPr>
        </p:nvSpPr>
        <p:spPr/>
        <p:txBody>
          <a:bodyPr/>
          <a:lstStyle/>
          <a:p>
            <a:r>
              <a:rPr lang="en-GB" dirty="0" smtClean="0"/>
              <a:t>It is the simple bean class representing the Persistent class in hibernate.</a:t>
            </a:r>
          </a:p>
          <a:p>
            <a:pPr>
              <a:spcBef>
                <a:spcPts val="0"/>
              </a:spcBef>
              <a:buNone/>
            </a:pPr>
            <a:r>
              <a:rPr lang="en-GB" b="1" dirty="0" smtClean="0"/>
              <a:t>package</a:t>
            </a:r>
            <a:r>
              <a:rPr lang="en-GB" dirty="0" smtClean="0"/>
              <a:t> </a:t>
            </a:r>
            <a:r>
              <a:rPr lang="en-GB" dirty="0" err="1" smtClean="0"/>
              <a:t>com.javatpoint.mypack</a:t>
            </a:r>
            <a:r>
              <a:rPr lang="en-GB" dirty="0" smtClean="0"/>
              <a:t>;  </a:t>
            </a:r>
          </a:p>
          <a:p>
            <a:pPr>
              <a:spcBef>
                <a:spcPts val="0"/>
              </a:spcBef>
              <a:buNone/>
            </a:pPr>
            <a:r>
              <a:rPr lang="en-GB" dirty="0" smtClean="0"/>
              <a:t>  </a:t>
            </a:r>
          </a:p>
          <a:p>
            <a:pPr>
              <a:spcBef>
                <a:spcPts val="0"/>
              </a:spcBef>
              <a:buNone/>
            </a:pPr>
            <a:r>
              <a:rPr lang="en-GB" b="1" dirty="0" smtClean="0"/>
              <a:t>public</a:t>
            </a:r>
            <a:r>
              <a:rPr lang="en-GB" dirty="0" smtClean="0"/>
              <a:t> </a:t>
            </a:r>
            <a:r>
              <a:rPr lang="en-GB" b="1" dirty="0" smtClean="0"/>
              <a:t>class</a:t>
            </a:r>
            <a:r>
              <a:rPr lang="en-GB" dirty="0" smtClean="0"/>
              <a:t> User {  </a:t>
            </a:r>
          </a:p>
          <a:p>
            <a:pPr>
              <a:spcBef>
                <a:spcPts val="0"/>
              </a:spcBef>
              <a:buNone/>
            </a:pPr>
            <a:r>
              <a:rPr lang="en-GB" b="1" dirty="0" smtClean="0"/>
              <a:t>private</a:t>
            </a:r>
            <a:r>
              <a:rPr lang="en-GB" dirty="0" smtClean="0"/>
              <a:t> </a:t>
            </a:r>
            <a:r>
              <a:rPr lang="en-GB" b="1" dirty="0" err="1" smtClean="0"/>
              <a:t>int</a:t>
            </a:r>
            <a:r>
              <a:rPr lang="en-GB" dirty="0" smtClean="0"/>
              <a:t> id;  </a:t>
            </a:r>
          </a:p>
          <a:p>
            <a:pPr>
              <a:spcBef>
                <a:spcPts val="0"/>
              </a:spcBef>
              <a:buNone/>
            </a:pPr>
            <a:r>
              <a:rPr lang="en-GB" b="1" dirty="0" smtClean="0"/>
              <a:t>private</a:t>
            </a:r>
            <a:r>
              <a:rPr lang="en-GB" dirty="0" smtClean="0"/>
              <a:t> String </a:t>
            </a:r>
            <a:r>
              <a:rPr lang="en-GB" dirty="0" err="1" smtClean="0"/>
              <a:t>name,password,email</a:t>
            </a:r>
            <a:r>
              <a:rPr lang="en-GB" dirty="0" smtClean="0"/>
              <a:t>;  </a:t>
            </a:r>
          </a:p>
          <a:p>
            <a:pPr>
              <a:spcBef>
                <a:spcPts val="0"/>
              </a:spcBef>
              <a:buNone/>
            </a:pPr>
            <a:r>
              <a:rPr lang="en-GB" dirty="0" smtClean="0"/>
              <a:t>  </a:t>
            </a:r>
          </a:p>
          <a:p>
            <a:pPr>
              <a:spcBef>
                <a:spcPts val="0"/>
              </a:spcBef>
              <a:buNone/>
            </a:pPr>
            <a:r>
              <a:rPr lang="en-GB" dirty="0" smtClean="0"/>
              <a:t>//getters and setters  </a:t>
            </a:r>
          </a:p>
          <a:p>
            <a:pPr>
              <a:spcBef>
                <a:spcPts val="0"/>
              </a:spcBef>
              <a:buNone/>
            </a:pPr>
            <a:r>
              <a:rPr lang="en-GB" dirty="0" smtClean="0"/>
              <a:t>  </a:t>
            </a:r>
          </a:p>
          <a:p>
            <a:pPr>
              <a:spcBef>
                <a:spcPts val="0"/>
              </a:spcBef>
              <a:buNone/>
            </a:pP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Hibernate Architecture</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 Hibernate architecture includes many objects such as persistent object, session factory, transaction factory, connection factory, session, transaction etc.</a:t>
            </a:r>
          </a:p>
          <a:p>
            <a:r>
              <a:rPr lang="en-GB" dirty="0" smtClean="0"/>
              <a:t/>
            </a:r>
            <a:br>
              <a:rPr lang="en-GB" dirty="0" smtClean="0"/>
            </a:br>
            <a:r>
              <a:rPr lang="en-GB" dirty="0" smtClean="0"/>
              <a:t>The Hibernate architecture is categorized in four layers.</a:t>
            </a:r>
          </a:p>
          <a:p>
            <a:r>
              <a:rPr lang="en-GB" dirty="0" smtClean="0"/>
              <a:t>Java application layer</a:t>
            </a:r>
          </a:p>
          <a:p>
            <a:r>
              <a:rPr lang="en-GB" dirty="0" smtClean="0"/>
              <a:t>Hibernate framework layer</a:t>
            </a:r>
          </a:p>
          <a:p>
            <a:r>
              <a:rPr lang="en-GB" dirty="0" smtClean="0"/>
              <a:t>Backhand </a:t>
            </a:r>
            <a:r>
              <a:rPr lang="en-GB" dirty="0" err="1" smtClean="0"/>
              <a:t>api</a:t>
            </a:r>
            <a:r>
              <a:rPr lang="en-GB" dirty="0" smtClean="0"/>
              <a:t> layer</a:t>
            </a:r>
          </a:p>
          <a:p>
            <a:r>
              <a:rPr lang="en-GB" smtClean="0"/>
              <a:t>Database layer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user.hbm.xml</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It maps the User class with the table of the database.</a:t>
            </a:r>
          </a:p>
          <a:p>
            <a:pPr>
              <a:spcBef>
                <a:spcPts val="0"/>
              </a:spcBef>
              <a:buNone/>
            </a:pPr>
            <a:r>
              <a:rPr lang="en-GB" dirty="0" smtClean="0"/>
              <a:t>&lt;?xml version='1.0' encoding='UTF-8'?&gt;  </a:t>
            </a:r>
          </a:p>
          <a:p>
            <a:pPr>
              <a:spcBef>
                <a:spcPts val="0"/>
              </a:spcBef>
              <a:buNone/>
            </a:pPr>
            <a:r>
              <a:rPr lang="en-GB" dirty="0" smtClean="0"/>
              <a:t>&lt;!DOCTYPE hibernate-mapping PUBLIC  </a:t>
            </a:r>
          </a:p>
          <a:p>
            <a:pPr>
              <a:spcBef>
                <a:spcPts val="0"/>
              </a:spcBef>
              <a:buNone/>
            </a:pPr>
            <a:r>
              <a:rPr lang="en-GB" dirty="0" smtClean="0"/>
              <a:t> "-//Hibernate/Hibernate Mapping DTD 5.3//EN"  </a:t>
            </a:r>
          </a:p>
          <a:p>
            <a:pPr>
              <a:spcBef>
                <a:spcPts val="0"/>
              </a:spcBef>
              <a:buNone/>
            </a:pPr>
            <a:r>
              <a:rPr lang="en-GB" dirty="0" smtClean="0"/>
              <a:t> "http://hibernate.sourceforge.net/hibernate-mapping-5.3.dtd"&gt;  </a:t>
            </a:r>
          </a:p>
          <a:p>
            <a:pPr>
              <a:spcBef>
                <a:spcPts val="0"/>
              </a:spcBef>
              <a:buNone/>
            </a:pPr>
            <a:r>
              <a:rPr lang="en-GB" dirty="0" smtClean="0"/>
              <a:t>  </a:t>
            </a:r>
          </a:p>
          <a:p>
            <a:pPr>
              <a:spcBef>
                <a:spcPts val="0"/>
              </a:spcBef>
              <a:buNone/>
            </a:pPr>
            <a:r>
              <a:rPr lang="en-GB" dirty="0" smtClean="0"/>
              <a:t> &lt;hibernate-mapping&gt;  </a:t>
            </a:r>
          </a:p>
          <a:p>
            <a:pPr>
              <a:spcBef>
                <a:spcPts val="0"/>
              </a:spcBef>
              <a:buNone/>
            </a:pPr>
            <a:r>
              <a:rPr lang="en-GB" dirty="0" smtClean="0"/>
              <a:t> &lt;</a:t>
            </a:r>
            <a:r>
              <a:rPr lang="en-GB" b="1" dirty="0" smtClean="0"/>
              <a:t>class</a:t>
            </a:r>
            <a:r>
              <a:rPr lang="en-GB" dirty="0" smtClean="0"/>
              <a:t> name="</a:t>
            </a:r>
            <a:r>
              <a:rPr lang="en-GB" dirty="0" err="1" smtClean="0"/>
              <a:t>com.javatpoint.mypack.User</a:t>
            </a:r>
            <a:r>
              <a:rPr lang="en-GB" dirty="0" smtClean="0"/>
              <a:t>" table="u400"&gt;  </a:t>
            </a:r>
          </a:p>
          <a:p>
            <a:pPr>
              <a:spcBef>
                <a:spcPts val="0"/>
              </a:spcBef>
              <a:buNone/>
            </a:pPr>
            <a:r>
              <a:rPr lang="en-GB" dirty="0" smtClean="0"/>
              <a:t> &lt;id name="id"&gt;  </a:t>
            </a:r>
          </a:p>
          <a:p>
            <a:pPr>
              <a:spcBef>
                <a:spcPts val="0"/>
              </a:spcBef>
              <a:buNone/>
            </a:pPr>
            <a:r>
              <a:rPr lang="en-GB" dirty="0" smtClean="0"/>
              <a:t> &lt;generator </a:t>
            </a:r>
            <a:r>
              <a:rPr lang="en-GB" b="1" dirty="0" smtClean="0"/>
              <a:t>class</a:t>
            </a:r>
            <a:r>
              <a:rPr lang="en-GB" dirty="0" smtClean="0"/>
              <a:t>="increment"&gt;&lt;/generator&gt;  </a:t>
            </a:r>
          </a:p>
          <a:p>
            <a:pPr>
              <a:spcBef>
                <a:spcPts val="0"/>
              </a:spcBef>
              <a:buNone/>
            </a:pPr>
            <a:r>
              <a:rPr lang="en-GB" dirty="0" smtClean="0"/>
              <a:t> &lt;/id&gt;  </a:t>
            </a:r>
          </a:p>
          <a:p>
            <a:pPr>
              <a:spcBef>
                <a:spcPts val="0"/>
              </a:spcBef>
              <a:buNone/>
            </a:pPr>
            <a:r>
              <a:rPr lang="en-GB" dirty="0" smtClean="0"/>
              <a:t> &lt;property name="name"&gt;&lt;/property&gt;  </a:t>
            </a:r>
          </a:p>
          <a:p>
            <a:pPr>
              <a:spcBef>
                <a:spcPts val="0"/>
              </a:spcBef>
              <a:buNone/>
            </a:pPr>
            <a:r>
              <a:rPr lang="en-GB" dirty="0" smtClean="0"/>
              <a:t> &lt;property name="password"&gt;&lt;/property&gt;  </a:t>
            </a:r>
          </a:p>
          <a:p>
            <a:pPr>
              <a:spcBef>
                <a:spcPts val="0"/>
              </a:spcBef>
              <a:buNone/>
            </a:pPr>
            <a:r>
              <a:rPr lang="en-GB" dirty="0" smtClean="0"/>
              <a:t> &lt;property name="email"&gt;&lt;/property&gt;  </a:t>
            </a:r>
          </a:p>
          <a:p>
            <a:pPr>
              <a:spcBef>
                <a:spcPts val="0"/>
              </a:spcBef>
              <a:buNone/>
            </a:pPr>
            <a:r>
              <a:rPr lang="en-GB" dirty="0" smtClean="0"/>
              <a:t> &lt;/</a:t>
            </a:r>
            <a:r>
              <a:rPr lang="en-GB" b="1" dirty="0" smtClean="0"/>
              <a:t>class</a:t>
            </a:r>
            <a:r>
              <a:rPr lang="en-GB" dirty="0" smtClean="0"/>
              <a:t>&gt;  </a:t>
            </a:r>
          </a:p>
          <a:p>
            <a:pPr>
              <a:spcBef>
                <a:spcPts val="0"/>
              </a:spcBef>
              <a:buNone/>
            </a:pPr>
            <a:r>
              <a:rPr lang="en-GB" dirty="0" smtClean="0"/>
              <a:t>         </a:t>
            </a:r>
          </a:p>
          <a:p>
            <a:pPr>
              <a:spcBef>
                <a:spcPts val="0"/>
              </a:spcBef>
              <a:buNone/>
            </a:pPr>
            <a:r>
              <a:rPr lang="en-GB" dirty="0" smtClean="0"/>
              <a:t> &lt;/hibernate-mapping&gt;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UserDao.java</a:t>
            </a:r>
            <a:br>
              <a:rPr lang="en-US" dirty="0" smtClean="0"/>
            </a:br>
            <a:endParaRPr lang="en-US" dirty="0"/>
          </a:p>
        </p:txBody>
      </p:sp>
      <p:sp>
        <p:nvSpPr>
          <p:cNvPr id="3" name="Content Placeholder 2"/>
          <p:cNvSpPr>
            <a:spLocks noGrp="1"/>
          </p:cNvSpPr>
          <p:nvPr>
            <p:ph idx="1"/>
          </p:nvPr>
        </p:nvSpPr>
        <p:spPr/>
        <p:txBody>
          <a:bodyPr/>
          <a:lstStyle/>
          <a:p>
            <a:r>
              <a:rPr lang="en-US" dirty="0" smtClean="0"/>
              <a:t>A Dao class, containing method to store the instance of User class.</a:t>
            </a:r>
          </a:p>
          <a:p>
            <a:pPr>
              <a:spcBef>
                <a:spcPts val="0"/>
              </a:spcBef>
              <a:buNone/>
            </a:pPr>
            <a:r>
              <a:rPr lang="en-US" b="1" dirty="0" smtClean="0"/>
              <a:t>package</a:t>
            </a:r>
            <a:r>
              <a:rPr lang="en-US" dirty="0" smtClean="0"/>
              <a:t> </a:t>
            </a:r>
            <a:r>
              <a:rPr lang="en-US" dirty="0" err="1" smtClean="0"/>
              <a:t>com.javatpoint.mypack</a:t>
            </a:r>
            <a:r>
              <a:rPr lang="en-US" dirty="0" smtClean="0"/>
              <a:t>;    </a:t>
            </a:r>
          </a:p>
          <a:p>
            <a:pPr>
              <a:spcBef>
                <a:spcPts val="0"/>
              </a:spcBef>
              <a:buNone/>
            </a:pPr>
            <a:r>
              <a:rPr lang="en-US" dirty="0" smtClean="0"/>
              <a:t>  </a:t>
            </a:r>
          </a:p>
          <a:p>
            <a:pPr>
              <a:spcBef>
                <a:spcPts val="0"/>
              </a:spcBef>
              <a:buNone/>
            </a:pPr>
            <a:r>
              <a:rPr lang="en-US" b="1" dirty="0" smtClean="0"/>
              <a:t>import</a:t>
            </a:r>
            <a:r>
              <a:rPr lang="en-US" dirty="0" smtClean="0"/>
              <a:t> </a:t>
            </a:r>
            <a:r>
              <a:rPr lang="en-US" dirty="0" err="1" smtClean="0"/>
              <a:t>org.hibernate.Session</a:t>
            </a:r>
            <a:r>
              <a:rPr lang="en-US" dirty="0" smtClean="0"/>
              <a:t>;  </a:t>
            </a:r>
          </a:p>
          <a:p>
            <a:pPr>
              <a:spcBef>
                <a:spcPts val="0"/>
              </a:spcBef>
              <a:buNone/>
            </a:pPr>
            <a:r>
              <a:rPr lang="en-US" b="1" dirty="0" smtClean="0"/>
              <a:t>import</a:t>
            </a:r>
            <a:r>
              <a:rPr lang="en-US" dirty="0" smtClean="0"/>
              <a:t> </a:t>
            </a:r>
            <a:r>
              <a:rPr lang="en-US" dirty="0" err="1" smtClean="0"/>
              <a:t>org.hibernate.SessionFactory</a:t>
            </a:r>
            <a:r>
              <a:rPr lang="en-US" dirty="0" smtClean="0"/>
              <a:t>;  </a:t>
            </a:r>
          </a:p>
          <a:p>
            <a:pPr>
              <a:spcBef>
                <a:spcPts val="0"/>
              </a:spcBef>
              <a:buNone/>
            </a:pPr>
            <a:r>
              <a:rPr lang="en-US" b="1" dirty="0" smtClean="0"/>
              <a:t>import</a:t>
            </a:r>
            <a:r>
              <a:rPr lang="en-US" dirty="0" smtClean="0"/>
              <a:t> </a:t>
            </a:r>
            <a:r>
              <a:rPr lang="en-US" dirty="0" err="1" smtClean="0"/>
              <a:t>org.hibernate.Transaction</a:t>
            </a:r>
            <a:r>
              <a:rPr lang="en-US" dirty="0" smtClean="0"/>
              <a:t>;  </a:t>
            </a:r>
          </a:p>
          <a:p>
            <a:pPr>
              <a:spcBef>
                <a:spcPts val="0"/>
              </a:spcBef>
              <a:buNone/>
            </a:pPr>
            <a:r>
              <a:rPr lang="en-US" b="1" dirty="0" smtClean="0"/>
              <a:t>import</a:t>
            </a:r>
            <a:r>
              <a:rPr lang="en-US" dirty="0" smtClean="0"/>
              <a:t> </a:t>
            </a:r>
            <a:r>
              <a:rPr lang="en-US" dirty="0" err="1" smtClean="0"/>
              <a:t>org.hibernate.boot.Metadata</a:t>
            </a:r>
            <a:r>
              <a:rPr lang="en-US" dirty="0" smtClean="0"/>
              <a:t>;  </a:t>
            </a:r>
          </a:p>
          <a:p>
            <a:pPr>
              <a:spcBef>
                <a:spcPts val="0"/>
              </a:spcBef>
              <a:buNone/>
            </a:pPr>
            <a:r>
              <a:rPr lang="en-US" b="1" dirty="0" smtClean="0"/>
              <a:t>import</a:t>
            </a:r>
            <a:r>
              <a:rPr lang="en-US" dirty="0" smtClean="0"/>
              <a:t> </a:t>
            </a:r>
            <a:r>
              <a:rPr lang="en-US" dirty="0" err="1" smtClean="0"/>
              <a:t>org.hibernate.boot.MetadataSources</a:t>
            </a:r>
            <a:r>
              <a:rPr lang="en-US" dirty="0" smtClean="0"/>
              <a:t>;  </a:t>
            </a:r>
          </a:p>
          <a:p>
            <a:pPr>
              <a:spcBef>
                <a:spcPts val="0"/>
              </a:spcBef>
              <a:buNone/>
            </a:pPr>
            <a:r>
              <a:rPr lang="en-US" b="1" dirty="0" smtClean="0"/>
              <a:t>import</a:t>
            </a:r>
            <a:r>
              <a:rPr lang="en-US" dirty="0" smtClean="0"/>
              <a:t> </a:t>
            </a:r>
            <a:r>
              <a:rPr lang="en-US" dirty="0" err="1" smtClean="0"/>
              <a:t>org.hibernate.boot.registry.StandardServiceRegistry</a:t>
            </a:r>
            <a:r>
              <a:rPr lang="en-US" dirty="0" smtClean="0"/>
              <a:t>;  </a:t>
            </a:r>
          </a:p>
          <a:p>
            <a:pPr>
              <a:spcBef>
                <a:spcPts val="0"/>
              </a:spcBef>
              <a:buNone/>
            </a:pPr>
            <a:r>
              <a:rPr lang="en-US" b="1" dirty="0" smtClean="0"/>
              <a:t>import</a:t>
            </a:r>
            <a:r>
              <a:rPr lang="en-US" dirty="0" smtClean="0"/>
              <a:t> </a:t>
            </a:r>
            <a:r>
              <a:rPr lang="en-US" dirty="0" err="1" smtClean="0"/>
              <a:t>org.hibernate.boot.registry.StandardServiceRegistryBuilder</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UserDao</a:t>
            </a:r>
            <a:r>
              <a:rPr lang="en-US" dirty="0" smtClean="0"/>
              <a:t> {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static</a:t>
            </a:r>
            <a:r>
              <a:rPr lang="en-US" dirty="0" smtClean="0"/>
              <a:t> </a:t>
            </a:r>
            <a:r>
              <a:rPr lang="en-US" b="1" dirty="0" err="1" smtClean="0"/>
              <a:t>int</a:t>
            </a:r>
            <a:r>
              <a:rPr lang="en-US" dirty="0" smtClean="0"/>
              <a:t> register(User u){    </a:t>
            </a:r>
          </a:p>
          <a:p>
            <a:pPr>
              <a:spcBef>
                <a:spcPts val="0"/>
              </a:spcBef>
              <a:buNone/>
            </a:pPr>
            <a:r>
              <a:rPr lang="en-US" dirty="0" smtClean="0"/>
              <a:t> </a:t>
            </a:r>
            <a:r>
              <a:rPr lang="en-US" b="1" dirty="0" err="1" smtClean="0"/>
              <a:t>int</a:t>
            </a:r>
            <a:r>
              <a:rPr lang="en-US" dirty="0" smtClean="0"/>
              <a:t> </a:t>
            </a:r>
            <a:r>
              <a:rPr lang="en-US" dirty="0" err="1" smtClean="0"/>
              <a:t>i</a:t>
            </a:r>
            <a:r>
              <a:rPr lang="en-US" dirty="0" smtClean="0"/>
              <a:t>=0;    </a:t>
            </a:r>
          </a:p>
          <a:p>
            <a:pPr>
              <a:spcBef>
                <a:spcPts val="0"/>
              </a:spcBef>
              <a:buNone/>
            </a:pPr>
            <a:r>
              <a:rPr lang="en-US" dirty="0" smtClean="0"/>
              <a:t>  </a:t>
            </a:r>
          </a:p>
          <a:p>
            <a:pPr>
              <a:spcBef>
                <a:spcPts val="0"/>
              </a:spcBef>
              <a:buNone/>
            </a:pPr>
            <a:r>
              <a:rPr lang="en-US" dirty="0" smtClean="0"/>
              <a:t> </a:t>
            </a:r>
            <a:r>
              <a:rPr lang="en-US" dirty="0" err="1" smtClean="0"/>
              <a:t>StandardServiceRegistry</a:t>
            </a:r>
            <a:r>
              <a:rPr lang="en-US" dirty="0" smtClean="0"/>
              <a:t> </a:t>
            </a:r>
            <a:r>
              <a:rPr lang="en-US" dirty="0" err="1" smtClean="0"/>
              <a:t>ssr</a:t>
            </a:r>
            <a:r>
              <a:rPr lang="en-US" dirty="0" smtClean="0"/>
              <a:t> = </a:t>
            </a:r>
            <a:r>
              <a:rPr lang="en-US" b="1" dirty="0" smtClean="0"/>
              <a:t>new</a:t>
            </a:r>
            <a:r>
              <a:rPr lang="en-US" dirty="0" smtClean="0"/>
              <a:t> </a:t>
            </a:r>
            <a:r>
              <a:rPr lang="en-US" dirty="0" err="1" smtClean="0"/>
              <a:t>StandardServiceRegistryBuilder</a:t>
            </a:r>
            <a:r>
              <a:rPr lang="en-US" dirty="0" smtClean="0"/>
              <a:t>().configure("</a:t>
            </a:r>
            <a:r>
              <a:rPr lang="en-US" dirty="0" err="1" smtClean="0"/>
              <a:t>hibernate.cfg.xml</a:t>
            </a:r>
            <a:r>
              <a:rPr lang="en-US" dirty="0" smtClean="0"/>
              <a:t>").build();  </a:t>
            </a:r>
          </a:p>
          <a:p>
            <a:pPr>
              <a:spcBef>
                <a:spcPts val="0"/>
              </a:spcBef>
              <a:buNone/>
            </a:pPr>
            <a:r>
              <a:rPr lang="en-US" dirty="0" smtClean="0"/>
              <a:t> Metadata meta = </a:t>
            </a:r>
            <a:r>
              <a:rPr lang="en-US" b="1" dirty="0" smtClean="0"/>
              <a:t>new</a:t>
            </a:r>
            <a:r>
              <a:rPr lang="en-US" dirty="0" smtClean="0"/>
              <a:t> </a:t>
            </a:r>
            <a:r>
              <a:rPr lang="en-US" dirty="0" err="1" smtClean="0"/>
              <a:t>MetadataSources</a:t>
            </a:r>
            <a:r>
              <a:rPr lang="en-US" dirty="0" smtClean="0"/>
              <a:t>(</a:t>
            </a:r>
            <a:r>
              <a:rPr lang="en-US" dirty="0" err="1" smtClean="0"/>
              <a:t>ssr</a:t>
            </a:r>
            <a:r>
              <a:rPr lang="en-US" dirty="0" smtClean="0"/>
              <a:t>).</a:t>
            </a:r>
            <a:r>
              <a:rPr lang="en-US" dirty="0" err="1" smtClean="0"/>
              <a:t>getMetadataBuilder</a:t>
            </a:r>
            <a:r>
              <a:rPr lang="en-US" dirty="0" smtClean="0"/>
              <a:t>().build();  </a:t>
            </a:r>
          </a:p>
          <a:p>
            <a:pPr>
              <a:spcBef>
                <a:spcPts val="0"/>
              </a:spcBef>
              <a:buNone/>
            </a:pPr>
            <a:r>
              <a:rPr lang="en-US" dirty="0" smtClean="0"/>
              <a:t>  </a:t>
            </a:r>
          </a:p>
          <a:p>
            <a:pPr>
              <a:spcBef>
                <a:spcPts val="0"/>
              </a:spcBef>
              <a:buNone/>
            </a:pPr>
            <a:r>
              <a:rPr lang="en-US" dirty="0" err="1" smtClean="0"/>
              <a:t>SessionFactory</a:t>
            </a:r>
            <a:r>
              <a:rPr lang="en-US" dirty="0" smtClean="0"/>
              <a:t> factory = </a:t>
            </a:r>
            <a:r>
              <a:rPr lang="en-US" dirty="0" err="1" smtClean="0"/>
              <a:t>meta.getSessionFactoryBuilder</a:t>
            </a:r>
            <a:r>
              <a:rPr lang="en-US" dirty="0" smtClean="0"/>
              <a:t>().build();  </a:t>
            </a:r>
          </a:p>
          <a:p>
            <a:pPr>
              <a:spcBef>
                <a:spcPts val="0"/>
              </a:spcBef>
              <a:buNone/>
            </a:pPr>
            <a:r>
              <a:rPr lang="en-US" dirty="0" smtClean="0"/>
              <a:t>Session </a:t>
            </a:r>
            <a:r>
              <a:rPr lang="en-US" dirty="0" err="1" smtClean="0"/>
              <a:t>session</a:t>
            </a:r>
            <a:r>
              <a:rPr lang="en-US" dirty="0" smtClean="0"/>
              <a:t> = </a:t>
            </a:r>
            <a:r>
              <a:rPr lang="en-US" dirty="0" err="1" smtClean="0"/>
              <a:t>factory.openSession</a:t>
            </a:r>
            <a:r>
              <a:rPr lang="en-US" dirty="0" smtClean="0"/>
              <a:t>();  </a:t>
            </a:r>
          </a:p>
          <a:p>
            <a:pPr>
              <a:spcBef>
                <a:spcPts val="0"/>
              </a:spcBef>
              <a:buNone/>
            </a:pPr>
            <a:r>
              <a:rPr lang="en-US" dirty="0" smtClean="0"/>
              <a:t>Transaction t = </a:t>
            </a:r>
            <a:r>
              <a:rPr lang="en-US" dirty="0" err="1" smtClean="0"/>
              <a:t>session.beginTransaction</a:t>
            </a:r>
            <a:r>
              <a:rPr lang="en-US" dirty="0" smtClean="0"/>
              <a:t>();   </a:t>
            </a:r>
          </a:p>
          <a:p>
            <a:pPr>
              <a:spcBef>
                <a:spcPts val="0"/>
              </a:spcBef>
              <a:buNone/>
            </a:pPr>
            <a:r>
              <a:rPr lang="en-US" dirty="0" smtClean="0"/>
              <a:t>  </a:t>
            </a:r>
          </a:p>
          <a:p>
            <a:pPr>
              <a:spcBef>
                <a:spcPts val="0"/>
              </a:spcBef>
              <a:buNone/>
            </a:pPr>
            <a:r>
              <a:rPr lang="en-US" dirty="0" err="1" smtClean="0"/>
              <a:t>i</a:t>
            </a:r>
            <a:r>
              <a:rPr lang="en-US" dirty="0" smtClean="0"/>
              <a:t>=(Integer)</a:t>
            </a:r>
            <a:r>
              <a:rPr lang="en-US" dirty="0" err="1" smtClean="0"/>
              <a:t>session.save</a:t>
            </a:r>
            <a:r>
              <a:rPr lang="en-US" dirty="0" smtClean="0"/>
              <a:t>(u);    </a:t>
            </a:r>
          </a:p>
          <a:p>
            <a:pPr>
              <a:spcBef>
                <a:spcPts val="0"/>
              </a:spcBef>
              <a:buNone/>
            </a:pPr>
            <a:r>
              <a:rPr lang="en-US" dirty="0" smtClean="0"/>
              <a:t>  </a:t>
            </a:r>
          </a:p>
          <a:p>
            <a:pPr>
              <a:spcBef>
                <a:spcPts val="0"/>
              </a:spcBef>
              <a:buNone/>
            </a:pPr>
            <a:r>
              <a:rPr lang="en-US" dirty="0" err="1" smtClean="0"/>
              <a:t>t.commit</a:t>
            </a:r>
            <a:r>
              <a:rPr lang="en-US" dirty="0" smtClean="0"/>
              <a:t>();    </a:t>
            </a:r>
          </a:p>
          <a:p>
            <a:pPr>
              <a:spcBef>
                <a:spcPts val="0"/>
              </a:spcBef>
              <a:buNone/>
            </a:pPr>
            <a:r>
              <a:rPr lang="en-US" dirty="0" err="1" smtClean="0"/>
              <a:t>session.close</a:t>
            </a:r>
            <a:r>
              <a:rPr lang="en-US" dirty="0" smtClean="0"/>
              <a:t>();    </a:t>
            </a:r>
          </a:p>
          <a:p>
            <a:pPr>
              <a:spcBef>
                <a:spcPts val="0"/>
              </a:spcBef>
              <a:buNone/>
            </a:pPr>
            <a:r>
              <a:rPr lang="en-US" dirty="0" smtClean="0"/>
              <a:t>    </a:t>
            </a:r>
          </a:p>
          <a:p>
            <a:pPr>
              <a:spcBef>
                <a:spcPts val="0"/>
              </a:spcBef>
              <a:buNone/>
            </a:pPr>
            <a:r>
              <a:rPr lang="en-US" b="1" dirty="0" smtClean="0"/>
              <a:t>return</a:t>
            </a:r>
            <a:r>
              <a:rPr lang="en-US" dirty="0" smtClean="0"/>
              <a:t> </a:t>
            </a:r>
            <a:r>
              <a:rPr lang="en-US" dirty="0" err="1" smtClean="0"/>
              <a:t>i</a:t>
            </a:r>
            <a:r>
              <a:rPr lang="en-US" dirty="0" smtClean="0"/>
              <a:t>;    </a:t>
            </a:r>
          </a:p>
          <a:p>
            <a:pPr>
              <a:spcBef>
                <a:spcPts val="0"/>
              </a:spcBef>
              <a:buNone/>
            </a:pPr>
            <a:r>
              <a:rPr lang="en-US" dirty="0" smtClean="0"/>
              <a:t>   </a:t>
            </a:r>
          </a:p>
          <a:p>
            <a:pPr>
              <a:spcBef>
                <a:spcPts val="0"/>
              </a:spcBef>
              <a:buNone/>
            </a:pPr>
            <a:r>
              <a:rPr lang="en-US" dirty="0" smtClean="0"/>
              <a:t> }    </a:t>
            </a:r>
          </a:p>
          <a:p>
            <a:pPr>
              <a:spcBef>
                <a:spcPts val="0"/>
              </a:spcBef>
              <a:buNone/>
            </a:pP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hibernate.cfg.xml</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It is a configuration file, containing </a:t>
            </a:r>
            <a:r>
              <a:rPr lang="en-GB" dirty="0" err="1" smtClean="0"/>
              <a:t>informations</a:t>
            </a:r>
            <a:r>
              <a:rPr lang="en-GB" dirty="0" smtClean="0"/>
              <a:t> about the database and mapping file.</a:t>
            </a:r>
          </a:p>
          <a:p>
            <a:pPr>
              <a:spcBef>
                <a:spcPts val="0"/>
              </a:spcBef>
              <a:buNone/>
            </a:pPr>
            <a:r>
              <a:rPr lang="en-GB" dirty="0" smtClean="0"/>
              <a:t>&lt;?xml version='1.0' encoding='UTF-8'?&gt;  </a:t>
            </a:r>
          </a:p>
          <a:p>
            <a:pPr>
              <a:spcBef>
                <a:spcPts val="0"/>
              </a:spcBef>
              <a:buNone/>
            </a:pPr>
            <a:r>
              <a:rPr lang="en-GB" dirty="0" smtClean="0"/>
              <a:t>&lt;!DOCTYPE hibernate-configuration PUBLIC  </a:t>
            </a:r>
          </a:p>
          <a:p>
            <a:pPr>
              <a:spcBef>
                <a:spcPts val="0"/>
              </a:spcBef>
              <a:buNone/>
            </a:pPr>
            <a:r>
              <a:rPr lang="en-GB" dirty="0" smtClean="0"/>
              <a:t>          "-//Hibernate/Hibernate Configuration DTD 5.3//EN"  </a:t>
            </a:r>
          </a:p>
          <a:p>
            <a:pPr>
              <a:spcBef>
                <a:spcPts val="0"/>
              </a:spcBef>
              <a:buNone/>
            </a:pPr>
            <a:r>
              <a:rPr lang="en-GB" dirty="0" smtClean="0"/>
              <a:t>          "http://hibernate.sourceforge.net/hibernate-configuration-5.3.dtd"&gt;  </a:t>
            </a:r>
          </a:p>
          <a:p>
            <a:pPr>
              <a:spcBef>
                <a:spcPts val="0"/>
              </a:spcBef>
              <a:buNone/>
            </a:pPr>
            <a:r>
              <a:rPr lang="en-GB" dirty="0" smtClean="0"/>
              <a:t>  </a:t>
            </a:r>
          </a:p>
          <a:p>
            <a:pPr>
              <a:spcBef>
                <a:spcPts val="0"/>
              </a:spcBef>
              <a:buNone/>
            </a:pPr>
            <a:r>
              <a:rPr lang="en-GB" dirty="0" smtClean="0"/>
              <a:t>&lt;hibernate-configuration&gt;  </a:t>
            </a:r>
          </a:p>
          <a:p>
            <a:pPr>
              <a:spcBef>
                <a:spcPts val="0"/>
              </a:spcBef>
              <a:buNone/>
            </a:pPr>
            <a:r>
              <a:rPr lang="en-GB" dirty="0" smtClean="0"/>
              <a:t>  </a:t>
            </a:r>
          </a:p>
          <a:p>
            <a:pPr>
              <a:spcBef>
                <a:spcPts val="0"/>
              </a:spcBef>
              <a:buNone/>
            </a:pPr>
            <a:r>
              <a:rPr lang="en-GB" dirty="0" smtClean="0"/>
              <a:t>&lt;session-factory&gt;  </a:t>
            </a:r>
          </a:p>
          <a:p>
            <a:pPr>
              <a:spcBef>
                <a:spcPts val="0"/>
              </a:spcBef>
              <a:buNone/>
            </a:pPr>
            <a:r>
              <a:rPr lang="en-GB" dirty="0" smtClean="0"/>
              <a:t> &lt;property name="hbm2ddl.auto"&gt;create&lt;/property&gt;  </a:t>
            </a:r>
          </a:p>
          <a:p>
            <a:pPr>
              <a:spcBef>
                <a:spcPts val="0"/>
              </a:spcBef>
              <a:buNone/>
            </a:pPr>
            <a:r>
              <a:rPr lang="en-GB" dirty="0" smtClean="0"/>
              <a:t> &lt;property name="dialect"&gt;org.hibernate.dialect.Oracle9Dialect&lt;/property&gt;  </a:t>
            </a:r>
          </a:p>
          <a:p>
            <a:pPr>
              <a:spcBef>
                <a:spcPts val="0"/>
              </a:spcBef>
              <a:buNone/>
            </a:pPr>
            <a:r>
              <a:rPr lang="en-GB" dirty="0" smtClean="0"/>
              <a:t> &lt;property name="connection.url"&gt;</a:t>
            </a:r>
            <a:r>
              <a:rPr lang="en-GB" dirty="0" err="1" smtClean="0"/>
              <a:t>jdbc:oracle:thin</a:t>
            </a:r>
            <a:r>
              <a:rPr lang="en-GB" dirty="0" smtClean="0"/>
              <a:t>:@localhost:1521:xe&lt;/property&gt;  </a:t>
            </a:r>
          </a:p>
          <a:p>
            <a:pPr>
              <a:spcBef>
                <a:spcPts val="0"/>
              </a:spcBef>
              <a:buNone/>
            </a:pPr>
            <a:r>
              <a:rPr lang="en-GB" dirty="0" smtClean="0"/>
              <a:t> &lt;property name="</a:t>
            </a:r>
            <a:r>
              <a:rPr lang="en-GB" dirty="0" err="1" smtClean="0"/>
              <a:t>connection.username</a:t>
            </a:r>
            <a:r>
              <a:rPr lang="en-GB" dirty="0" smtClean="0"/>
              <a:t>"&gt;system&lt;/property&gt;  </a:t>
            </a:r>
          </a:p>
          <a:p>
            <a:pPr>
              <a:spcBef>
                <a:spcPts val="0"/>
              </a:spcBef>
              <a:buNone/>
            </a:pPr>
            <a:r>
              <a:rPr lang="en-GB" dirty="0" smtClean="0"/>
              <a:t> &lt;property name="</a:t>
            </a:r>
            <a:r>
              <a:rPr lang="en-GB" dirty="0" err="1" smtClean="0"/>
              <a:t>connection.password</a:t>
            </a:r>
            <a:r>
              <a:rPr lang="en-GB" dirty="0" smtClean="0"/>
              <a:t>"&gt;</a:t>
            </a:r>
            <a:r>
              <a:rPr lang="en-GB" dirty="0" err="1" smtClean="0"/>
              <a:t>jtp</a:t>
            </a:r>
            <a:r>
              <a:rPr lang="en-GB" dirty="0" smtClean="0"/>
              <a:t>&lt;/property&gt;  </a:t>
            </a:r>
          </a:p>
          <a:p>
            <a:pPr>
              <a:spcBef>
                <a:spcPts val="0"/>
              </a:spcBef>
              <a:buNone/>
            </a:pPr>
            <a:r>
              <a:rPr lang="en-GB" dirty="0" smtClean="0"/>
              <a:t> &lt;property name="</a:t>
            </a:r>
            <a:r>
              <a:rPr lang="en-GB" dirty="0" err="1" smtClean="0"/>
              <a:t>connection.driver_class</a:t>
            </a:r>
            <a:r>
              <a:rPr lang="en-GB" dirty="0" smtClean="0"/>
              <a:t>"&gt;</a:t>
            </a:r>
            <a:r>
              <a:rPr lang="en-GB" dirty="0" err="1" smtClean="0"/>
              <a:t>oracle.jdbc.driver.OracleDriver</a:t>
            </a:r>
            <a:r>
              <a:rPr lang="en-GB" dirty="0" smtClean="0"/>
              <a:t>&lt;/property&gt;  </a:t>
            </a:r>
          </a:p>
          <a:p>
            <a:pPr>
              <a:spcBef>
                <a:spcPts val="0"/>
              </a:spcBef>
              <a:buNone/>
            </a:pPr>
            <a:r>
              <a:rPr lang="en-GB" dirty="0" smtClean="0"/>
              <a:t>      </a:t>
            </a:r>
          </a:p>
          <a:p>
            <a:pPr>
              <a:spcBef>
                <a:spcPts val="0"/>
              </a:spcBef>
              <a:buNone/>
            </a:pPr>
            <a:r>
              <a:rPr lang="en-GB" dirty="0" smtClean="0"/>
              <a:t> &lt;mapping resource="</a:t>
            </a:r>
            <a:r>
              <a:rPr lang="en-GB" dirty="0" err="1" smtClean="0"/>
              <a:t>user.hbm.xml</a:t>
            </a:r>
            <a:r>
              <a:rPr lang="en-GB" dirty="0" smtClean="0"/>
              <a:t>"/&gt;  </a:t>
            </a:r>
          </a:p>
          <a:p>
            <a:pPr>
              <a:spcBef>
                <a:spcPts val="0"/>
              </a:spcBef>
              <a:buNone/>
            </a:pPr>
            <a:r>
              <a:rPr lang="en-GB" dirty="0" smtClean="0"/>
              <a:t> &lt;/session-factory&gt;  </a:t>
            </a:r>
          </a:p>
          <a:p>
            <a:pPr>
              <a:spcBef>
                <a:spcPts val="0"/>
              </a:spcBef>
              <a:buNone/>
            </a:pPr>
            <a:r>
              <a:rPr lang="en-GB" dirty="0" smtClean="0"/>
              <a:t>  </a:t>
            </a:r>
          </a:p>
          <a:p>
            <a:pPr>
              <a:spcBef>
                <a:spcPts val="0"/>
              </a:spcBef>
              <a:buNone/>
            </a:pPr>
            <a:r>
              <a:rPr lang="en-GB" dirty="0" smtClean="0"/>
              <a:t>&lt;/hibernate-configuration&gt;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63</a:t>
            </a:fld>
            <a:endParaRPr lang="en-US" altLang="en-US"/>
          </a:p>
        </p:txBody>
      </p:sp>
      <p:pic>
        <p:nvPicPr>
          <p:cNvPr id="5" name="Content Placeholder 4" descr="Hibernate Web Application Example 1"/>
          <p:cNvPicPr>
            <a:picLocks noGrp="1"/>
          </p:cNvPicPr>
          <p:nvPr>
            <p:ph idx="1"/>
          </p:nvPr>
        </p:nvPicPr>
        <p:blipFill>
          <a:blip r:embed="rId2"/>
          <a:srcRect/>
          <a:stretch>
            <a:fillRect/>
          </a:stretch>
        </p:blipFill>
        <p:spPr bwMode="auto">
          <a:xfrm>
            <a:off x="2738414" y="1571612"/>
            <a:ext cx="4724400" cy="2257425"/>
          </a:xfrm>
          <a:prstGeom prst="rect">
            <a:avLst/>
          </a:prstGeom>
          <a:noFill/>
          <a:ln w="9525">
            <a:noFill/>
            <a:miter lim="800000"/>
            <a:headEnd/>
            <a:tailEnd/>
          </a:ln>
        </p:spPr>
      </p:pic>
      <p:pic>
        <p:nvPicPr>
          <p:cNvPr id="6" name="Picture 5" descr="Hibernate JSP Example 1"/>
          <p:cNvPicPr/>
          <p:nvPr/>
        </p:nvPicPr>
        <p:blipFill>
          <a:blip r:embed="rId3"/>
          <a:srcRect/>
          <a:stretch>
            <a:fillRect/>
          </a:stretch>
        </p:blipFill>
        <p:spPr bwMode="auto">
          <a:xfrm>
            <a:off x="5381620" y="4357694"/>
            <a:ext cx="4668520" cy="230378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IN" dirty="0" smtClean="0"/>
              <a:t>Querying - HQL</a:t>
            </a:r>
            <a:endParaRPr lang="en-US" dirty="0"/>
          </a:p>
        </p:txBody>
      </p:sp>
      <p:sp>
        <p:nvSpPr>
          <p:cNvPr id="3" name="Content Placeholder 2"/>
          <p:cNvSpPr>
            <a:spLocks noGrp="1"/>
          </p:cNvSpPr>
          <p:nvPr>
            <p:ph idx="1"/>
          </p:nvPr>
        </p:nvSpPr>
        <p:spPr>
          <a:xfrm>
            <a:off x="838200" y="857232"/>
            <a:ext cx="10515600" cy="5319731"/>
          </a:xfrm>
        </p:spPr>
        <p:txBody>
          <a:bodyPr/>
          <a:lstStyle/>
          <a:p>
            <a:r>
              <a:rPr lang="en-GB" dirty="0" smtClean="0"/>
              <a:t>Hibernate Query Language (HQL) is same as SQL (Structured Query Language) but it doesn't depends on the table of the database.</a:t>
            </a:r>
          </a:p>
          <a:p>
            <a:r>
              <a:rPr lang="en-GB" dirty="0" smtClean="0"/>
              <a:t> Instead of table name, use class name in HQL. So it is database independent query language.</a:t>
            </a:r>
          </a:p>
          <a:p>
            <a:r>
              <a:rPr lang="en-GB" u="sng" dirty="0" smtClean="0"/>
              <a:t>Advantage of HQL</a:t>
            </a:r>
          </a:p>
          <a:p>
            <a:r>
              <a:rPr lang="en-GB" dirty="0" smtClean="0"/>
              <a:t> database independent</a:t>
            </a:r>
          </a:p>
          <a:p>
            <a:r>
              <a:rPr lang="en-GB" dirty="0" smtClean="0"/>
              <a:t>supports polymorphic queries</a:t>
            </a:r>
          </a:p>
          <a:p>
            <a:r>
              <a:rPr lang="en-GB" dirty="0" smtClean="0"/>
              <a:t>easy to learn for Java Programmer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US" dirty="0" smtClean="0"/>
              <a:t>Query Interface</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It is an object oriented representation of Hibernate Query. </a:t>
            </a:r>
          </a:p>
          <a:p>
            <a:r>
              <a:rPr lang="en-GB" dirty="0" smtClean="0"/>
              <a:t>The object of Query can be obtained by calling the </a:t>
            </a:r>
            <a:r>
              <a:rPr lang="en-GB" dirty="0" err="1" smtClean="0"/>
              <a:t>createQuery</a:t>
            </a:r>
            <a:r>
              <a:rPr lang="en-GB" dirty="0" smtClean="0"/>
              <a:t>() method Session interface.</a:t>
            </a:r>
          </a:p>
          <a:p>
            <a:r>
              <a:rPr lang="en-GB" u="sng" dirty="0" smtClean="0"/>
              <a:t>Commonly used methods</a:t>
            </a:r>
          </a:p>
          <a:p>
            <a:r>
              <a:rPr lang="en-GB" sz="2000" b="1" dirty="0" smtClean="0"/>
              <a:t>public </a:t>
            </a:r>
            <a:r>
              <a:rPr lang="en-GB" sz="2000" b="1" dirty="0" err="1" smtClean="0"/>
              <a:t>int</a:t>
            </a:r>
            <a:r>
              <a:rPr lang="en-GB" sz="2000" b="1" dirty="0" smtClean="0"/>
              <a:t> </a:t>
            </a:r>
            <a:r>
              <a:rPr lang="en-GB" sz="2000" b="1" dirty="0" err="1" smtClean="0"/>
              <a:t>executeUpdate</a:t>
            </a:r>
            <a:r>
              <a:rPr lang="en-GB" sz="2000" b="1" dirty="0" smtClean="0"/>
              <a:t>()</a:t>
            </a:r>
            <a:r>
              <a:rPr lang="en-GB" sz="2000" dirty="0" smtClean="0"/>
              <a:t> is used to execute the update or delete query.</a:t>
            </a:r>
          </a:p>
          <a:p>
            <a:r>
              <a:rPr lang="en-GB" sz="2000" b="1" dirty="0" smtClean="0"/>
              <a:t>public List </a:t>
            </a:r>
            <a:r>
              <a:rPr lang="en-GB" sz="2000" b="1" dirty="0" err="1" smtClean="0"/>
              <a:t>list</a:t>
            </a:r>
            <a:r>
              <a:rPr lang="en-GB" sz="2000" b="1" dirty="0" smtClean="0"/>
              <a:t>()</a:t>
            </a:r>
            <a:r>
              <a:rPr lang="en-GB" sz="2000" dirty="0" smtClean="0"/>
              <a:t> returns the result of the </a:t>
            </a:r>
            <a:r>
              <a:rPr lang="en-GB" sz="2000" dirty="0" err="1" smtClean="0"/>
              <a:t>ralation</a:t>
            </a:r>
            <a:r>
              <a:rPr lang="en-GB" sz="2000" dirty="0" smtClean="0"/>
              <a:t> as a list.</a:t>
            </a:r>
          </a:p>
          <a:p>
            <a:r>
              <a:rPr lang="en-GB" sz="2000" b="1" dirty="0" smtClean="0"/>
              <a:t>public Query </a:t>
            </a:r>
            <a:r>
              <a:rPr lang="en-GB" sz="2000" b="1" dirty="0" err="1" smtClean="0"/>
              <a:t>setFirstResult</a:t>
            </a:r>
            <a:r>
              <a:rPr lang="en-GB" sz="2000" b="1" dirty="0" smtClean="0"/>
              <a:t>(</a:t>
            </a:r>
            <a:r>
              <a:rPr lang="en-GB" sz="2000" b="1" dirty="0" err="1" smtClean="0"/>
              <a:t>int</a:t>
            </a:r>
            <a:r>
              <a:rPr lang="en-GB" sz="2000" b="1" dirty="0" smtClean="0"/>
              <a:t> </a:t>
            </a:r>
            <a:r>
              <a:rPr lang="en-GB" sz="2000" b="1" dirty="0" err="1" smtClean="0"/>
              <a:t>rowno</a:t>
            </a:r>
            <a:r>
              <a:rPr lang="en-GB" sz="2000" b="1" dirty="0" smtClean="0"/>
              <a:t>)</a:t>
            </a:r>
            <a:r>
              <a:rPr lang="en-GB" sz="2000" dirty="0" smtClean="0"/>
              <a:t> specifies the row number from where record will be retrieved.</a:t>
            </a:r>
          </a:p>
          <a:p>
            <a:r>
              <a:rPr lang="en-GB" sz="2000" b="1" dirty="0" smtClean="0"/>
              <a:t>public Query </a:t>
            </a:r>
            <a:r>
              <a:rPr lang="en-GB" sz="2000" b="1" dirty="0" err="1" smtClean="0"/>
              <a:t>setMaxResult</a:t>
            </a:r>
            <a:r>
              <a:rPr lang="en-GB" sz="2000" b="1" dirty="0" smtClean="0"/>
              <a:t>(</a:t>
            </a:r>
            <a:r>
              <a:rPr lang="en-GB" sz="2000" b="1" dirty="0" err="1" smtClean="0"/>
              <a:t>int</a:t>
            </a:r>
            <a:r>
              <a:rPr lang="en-GB" sz="2000" b="1" dirty="0" smtClean="0"/>
              <a:t> </a:t>
            </a:r>
            <a:r>
              <a:rPr lang="en-GB" sz="2000" b="1" dirty="0" err="1" smtClean="0"/>
              <a:t>rowno</a:t>
            </a:r>
            <a:r>
              <a:rPr lang="en-GB" sz="2000" b="1" dirty="0" smtClean="0"/>
              <a:t>)</a:t>
            </a:r>
            <a:r>
              <a:rPr lang="en-GB" sz="2000" dirty="0" smtClean="0"/>
              <a:t> specifies the no. of records to be retrieved from the relation (table).</a:t>
            </a:r>
          </a:p>
          <a:p>
            <a:r>
              <a:rPr lang="en-GB" sz="2000" b="1" dirty="0" smtClean="0"/>
              <a:t>public Query </a:t>
            </a:r>
            <a:r>
              <a:rPr lang="en-GB" sz="2000" b="1" dirty="0" err="1" smtClean="0"/>
              <a:t>setParameter</a:t>
            </a:r>
            <a:r>
              <a:rPr lang="en-GB" sz="2000" b="1" dirty="0" smtClean="0"/>
              <a:t>(</a:t>
            </a:r>
            <a:r>
              <a:rPr lang="en-GB" sz="2000" b="1" dirty="0" err="1" smtClean="0"/>
              <a:t>int</a:t>
            </a:r>
            <a:r>
              <a:rPr lang="en-GB" sz="2000" b="1" dirty="0" smtClean="0"/>
              <a:t> position, Object value)</a:t>
            </a:r>
            <a:r>
              <a:rPr lang="en-GB" sz="2000" dirty="0" smtClean="0"/>
              <a:t> it sets the value to the JDBC style query parameter.</a:t>
            </a:r>
          </a:p>
          <a:p>
            <a:r>
              <a:rPr lang="en-GB" sz="2000" b="1" dirty="0" smtClean="0"/>
              <a:t>public Query </a:t>
            </a:r>
            <a:r>
              <a:rPr lang="en-GB" sz="2000" b="1" dirty="0" err="1" smtClean="0"/>
              <a:t>setParameter</a:t>
            </a:r>
            <a:r>
              <a:rPr lang="en-GB" sz="2000" b="1" dirty="0" smtClean="0"/>
              <a:t>(String name, Object value)</a:t>
            </a:r>
            <a:r>
              <a:rPr lang="en-GB" sz="2000" dirty="0" smtClean="0"/>
              <a:t> it sets the value to a named query parameter.</a:t>
            </a:r>
          </a:p>
          <a:p>
            <a:pPr>
              <a:buNone/>
            </a:pP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a:xfrm>
            <a:off x="838200" y="1825625"/>
            <a:ext cx="10901402" cy="4351338"/>
          </a:xfrm>
        </p:spPr>
        <p:txBody>
          <a:bodyPr/>
          <a:lstStyle/>
          <a:p>
            <a:r>
              <a:rPr lang="en-GB" u="sng" dirty="0" smtClean="0"/>
              <a:t>Example of HQL to get all the records</a:t>
            </a:r>
          </a:p>
          <a:p>
            <a:r>
              <a:rPr lang="en-GB" dirty="0" smtClean="0"/>
              <a:t>Query </a:t>
            </a:r>
            <a:r>
              <a:rPr lang="en-GB" dirty="0" err="1" smtClean="0"/>
              <a:t>query</a:t>
            </a:r>
            <a:r>
              <a:rPr lang="en-GB" dirty="0" smtClean="0"/>
              <a:t>=</a:t>
            </a:r>
            <a:r>
              <a:rPr lang="en-GB" dirty="0" err="1" smtClean="0"/>
              <a:t>session.createQuery</a:t>
            </a:r>
            <a:r>
              <a:rPr lang="en-GB" dirty="0" smtClean="0"/>
              <a:t>("from </a:t>
            </a:r>
            <a:r>
              <a:rPr lang="en-GB" dirty="0" err="1" smtClean="0"/>
              <a:t>Emp</a:t>
            </a:r>
            <a:r>
              <a:rPr lang="en-GB" dirty="0" smtClean="0"/>
              <a:t>");//here persistent class name is </a:t>
            </a:r>
            <a:r>
              <a:rPr lang="en-GB" dirty="0" err="1" smtClean="0"/>
              <a:t>Emp</a:t>
            </a:r>
            <a:r>
              <a:rPr lang="en-GB" dirty="0" smtClean="0"/>
              <a:t>  </a:t>
            </a:r>
          </a:p>
          <a:p>
            <a:r>
              <a:rPr lang="en-GB" dirty="0" smtClean="0"/>
              <a:t>List </a:t>
            </a:r>
            <a:r>
              <a:rPr lang="en-GB" dirty="0" err="1" smtClean="0"/>
              <a:t>list</a:t>
            </a:r>
            <a:r>
              <a:rPr lang="en-GB" dirty="0" smtClean="0"/>
              <a:t>=</a:t>
            </a:r>
            <a:r>
              <a:rPr lang="en-GB" dirty="0" err="1" smtClean="0"/>
              <a:t>query.list</a:t>
            </a:r>
            <a:r>
              <a:rPr lang="en-GB" dirty="0" smtClean="0"/>
              <a:t>();  </a:t>
            </a:r>
          </a:p>
          <a:p>
            <a:r>
              <a:rPr lang="en-GB" u="sng" dirty="0" smtClean="0"/>
              <a:t>Example of HQL to get records with pagination</a:t>
            </a:r>
          </a:p>
          <a:p>
            <a:r>
              <a:rPr lang="en-GB" dirty="0" smtClean="0"/>
              <a:t>Query </a:t>
            </a:r>
            <a:r>
              <a:rPr lang="en-GB" dirty="0" err="1" smtClean="0"/>
              <a:t>query</a:t>
            </a:r>
            <a:r>
              <a:rPr lang="en-GB" dirty="0" smtClean="0"/>
              <a:t>=</a:t>
            </a:r>
            <a:r>
              <a:rPr lang="en-GB" dirty="0" err="1" smtClean="0"/>
              <a:t>session.createQuery</a:t>
            </a:r>
            <a:r>
              <a:rPr lang="en-GB" dirty="0" smtClean="0"/>
              <a:t>("from </a:t>
            </a:r>
            <a:r>
              <a:rPr lang="en-GB" dirty="0" err="1" smtClean="0"/>
              <a:t>Emp</a:t>
            </a:r>
            <a:r>
              <a:rPr lang="en-GB" dirty="0" smtClean="0"/>
              <a:t>");  </a:t>
            </a:r>
          </a:p>
          <a:p>
            <a:r>
              <a:rPr lang="en-GB" dirty="0" err="1" smtClean="0"/>
              <a:t>query.setFirstResult</a:t>
            </a:r>
            <a:r>
              <a:rPr lang="en-GB" dirty="0" smtClean="0"/>
              <a:t>(5);  </a:t>
            </a:r>
          </a:p>
          <a:p>
            <a:r>
              <a:rPr lang="en-GB" dirty="0" err="1" smtClean="0"/>
              <a:t>query.setMaxResult</a:t>
            </a:r>
            <a:r>
              <a:rPr lang="en-GB" dirty="0" smtClean="0"/>
              <a:t>(10);  </a:t>
            </a:r>
          </a:p>
          <a:p>
            <a:r>
              <a:rPr lang="en-GB" dirty="0" smtClean="0"/>
              <a:t>List </a:t>
            </a:r>
            <a:r>
              <a:rPr lang="en-GB" dirty="0" err="1" smtClean="0"/>
              <a:t>list</a:t>
            </a:r>
            <a:r>
              <a:rPr lang="en-GB" dirty="0" smtClean="0"/>
              <a:t>=</a:t>
            </a:r>
            <a:r>
              <a:rPr lang="en-GB" dirty="0" err="1" smtClean="0"/>
              <a:t>query.list</a:t>
            </a:r>
            <a:r>
              <a:rPr lang="en-GB" dirty="0" smtClean="0"/>
              <a:t>();//will return the records from 5 to 10th number </a:t>
            </a:r>
          </a:p>
          <a:p>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66</a:t>
            </a:fld>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67</a:t>
            </a:fld>
            <a:endParaRPr lang="en-US" altLang="en-US"/>
          </a:p>
        </p:txBody>
      </p:sp>
      <p:sp>
        <p:nvSpPr>
          <p:cNvPr id="6" name="Content Placeholder 5"/>
          <p:cNvSpPr>
            <a:spLocks noGrp="1"/>
          </p:cNvSpPr>
          <p:nvPr>
            <p:ph idx="1"/>
          </p:nvPr>
        </p:nvSpPr>
        <p:spPr/>
        <p:txBody>
          <a:bodyPr/>
          <a:lstStyle/>
          <a:p>
            <a:r>
              <a:rPr lang="en-US" u="sng" dirty="0" smtClean="0"/>
              <a:t>Example of HQL update query</a:t>
            </a:r>
          </a:p>
          <a:p>
            <a:pPr>
              <a:spcBef>
                <a:spcPts val="0"/>
              </a:spcBef>
            </a:pPr>
            <a:r>
              <a:rPr lang="en-US" dirty="0" smtClean="0"/>
              <a:t>Transaction </a:t>
            </a:r>
            <a:r>
              <a:rPr lang="en-US" dirty="0" err="1" smtClean="0"/>
              <a:t>tx</a:t>
            </a:r>
            <a:r>
              <a:rPr lang="en-US" dirty="0" smtClean="0"/>
              <a:t>=</a:t>
            </a:r>
            <a:r>
              <a:rPr lang="en-US" dirty="0" err="1" smtClean="0"/>
              <a:t>session.beginTransaction</a:t>
            </a:r>
            <a:r>
              <a:rPr lang="en-US" dirty="0" smtClean="0"/>
              <a:t>();  </a:t>
            </a:r>
          </a:p>
          <a:p>
            <a:pPr>
              <a:spcBef>
                <a:spcPts val="0"/>
              </a:spcBef>
            </a:pPr>
            <a:r>
              <a:rPr lang="en-US" dirty="0" smtClean="0"/>
              <a:t>Query q=</a:t>
            </a:r>
            <a:r>
              <a:rPr lang="en-US" dirty="0" err="1" smtClean="0"/>
              <a:t>session.createQuery</a:t>
            </a:r>
            <a:r>
              <a:rPr lang="en-US" dirty="0" smtClean="0"/>
              <a:t>("update User set name=:n where id=:</a:t>
            </a:r>
            <a:r>
              <a:rPr lang="en-US" dirty="0" err="1" smtClean="0"/>
              <a:t>i</a:t>
            </a:r>
            <a:r>
              <a:rPr lang="en-US" dirty="0" smtClean="0"/>
              <a:t>");  </a:t>
            </a:r>
          </a:p>
          <a:p>
            <a:pPr>
              <a:spcBef>
                <a:spcPts val="0"/>
              </a:spcBef>
            </a:pPr>
            <a:r>
              <a:rPr lang="en-US" dirty="0" err="1" smtClean="0"/>
              <a:t>q.setParameter</a:t>
            </a:r>
            <a:r>
              <a:rPr lang="en-US" dirty="0" smtClean="0"/>
              <a:t>("</a:t>
            </a:r>
            <a:r>
              <a:rPr lang="en-US" dirty="0" err="1" smtClean="0"/>
              <a:t>n","Udit</a:t>
            </a:r>
            <a:r>
              <a:rPr lang="en-US" dirty="0" smtClean="0"/>
              <a:t> Kumar");  </a:t>
            </a:r>
          </a:p>
          <a:p>
            <a:pPr>
              <a:spcBef>
                <a:spcPts val="0"/>
              </a:spcBef>
            </a:pPr>
            <a:r>
              <a:rPr lang="en-US" dirty="0" err="1" smtClean="0"/>
              <a:t>q.setParameter</a:t>
            </a:r>
            <a:r>
              <a:rPr lang="en-US" dirty="0" smtClean="0"/>
              <a:t>("i",111);  </a:t>
            </a:r>
          </a:p>
          <a:p>
            <a:pPr>
              <a:spcBef>
                <a:spcPts val="0"/>
              </a:spcBef>
            </a:pPr>
            <a:r>
              <a:rPr lang="en-US" dirty="0" smtClean="0"/>
              <a:t>  </a:t>
            </a:r>
          </a:p>
          <a:p>
            <a:pPr>
              <a:spcBef>
                <a:spcPts val="0"/>
              </a:spcBef>
            </a:pPr>
            <a:r>
              <a:rPr lang="en-US" b="1" dirty="0" err="1" smtClean="0"/>
              <a:t>int</a:t>
            </a:r>
            <a:r>
              <a:rPr lang="en-US" dirty="0" smtClean="0"/>
              <a:t> status=</a:t>
            </a:r>
            <a:r>
              <a:rPr lang="en-US" dirty="0" err="1" smtClean="0"/>
              <a:t>q.executeUpdate</a:t>
            </a:r>
            <a:r>
              <a:rPr lang="en-US" dirty="0" smtClean="0"/>
              <a:t>();  </a:t>
            </a:r>
          </a:p>
          <a:p>
            <a:pPr>
              <a:spcBef>
                <a:spcPts val="0"/>
              </a:spcBef>
            </a:pPr>
            <a:r>
              <a:rPr lang="en-US" dirty="0" err="1" smtClean="0"/>
              <a:t>System.out.println</a:t>
            </a:r>
            <a:r>
              <a:rPr lang="en-US" dirty="0" smtClean="0"/>
              <a:t>(status);  </a:t>
            </a:r>
          </a:p>
          <a:p>
            <a:pPr>
              <a:spcBef>
                <a:spcPts val="0"/>
              </a:spcBef>
            </a:pPr>
            <a:r>
              <a:rPr lang="en-US" dirty="0" err="1" smtClean="0"/>
              <a:t>tx.commit</a:t>
            </a:r>
            <a:r>
              <a:rPr lang="en-US" dirty="0" smtClean="0"/>
              <a:t>();  </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r>
              <a:rPr lang="en-US" u="sng" dirty="0" smtClean="0"/>
              <a:t>Example of HQL delete query</a:t>
            </a:r>
          </a:p>
          <a:p>
            <a:r>
              <a:rPr lang="en-US" dirty="0" smtClean="0"/>
              <a:t>Query </a:t>
            </a:r>
            <a:r>
              <a:rPr lang="en-US" dirty="0" err="1" smtClean="0"/>
              <a:t>query</a:t>
            </a:r>
            <a:r>
              <a:rPr lang="en-US" dirty="0" smtClean="0"/>
              <a:t>=</a:t>
            </a:r>
            <a:r>
              <a:rPr lang="en-US" dirty="0" err="1" smtClean="0"/>
              <a:t>session.createQuery</a:t>
            </a:r>
            <a:r>
              <a:rPr lang="en-US" dirty="0" smtClean="0"/>
              <a:t>("delete from </a:t>
            </a:r>
            <a:r>
              <a:rPr lang="en-US" dirty="0" err="1" smtClean="0"/>
              <a:t>Emp</a:t>
            </a:r>
            <a:r>
              <a:rPr lang="en-US" dirty="0" smtClean="0"/>
              <a:t> where id=100");  //specifying class name (</a:t>
            </a:r>
            <a:r>
              <a:rPr lang="en-US" dirty="0" err="1" smtClean="0"/>
              <a:t>Emp</a:t>
            </a:r>
            <a:r>
              <a:rPr lang="en-US" dirty="0" smtClean="0"/>
              <a:t>) not </a:t>
            </a:r>
            <a:r>
              <a:rPr lang="en-US" dirty="0" err="1" smtClean="0"/>
              <a:t>tablename</a:t>
            </a:r>
            <a:r>
              <a:rPr lang="en-US" dirty="0" smtClean="0"/>
              <a:t>  </a:t>
            </a:r>
          </a:p>
          <a:p>
            <a:r>
              <a:rPr lang="en-US" dirty="0" err="1" smtClean="0"/>
              <a:t>query.executeUpdate</a:t>
            </a:r>
            <a:r>
              <a:rPr lang="en-US" dirty="0" smtClean="0"/>
              <a:t>();  </a:t>
            </a:r>
          </a:p>
          <a:p>
            <a:r>
              <a:rPr lang="en-GB" u="sng" dirty="0" smtClean="0"/>
              <a:t>HQL with Aggregate functions</a:t>
            </a:r>
          </a:p>
          <a:p>
            <a:r>
              <a:rPr lang="en-GB" dirty="0" smtClean="0"/>
              <a:t>call </a:t>
            </a:r>
            <a:r>
              <a:rPr lang="en-GB" dirty="0" err="1" smtClean="0"/>
              <a:t>avg</a:t>
            </a:r>
            <a:r>
              <a:rPr lang="en-GB" dirty="0" smtClean="0"/>
              <a:t>(), min(), max() etc. aggregate functions by HQL.  </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r>
              <a:rPr lang="en-US" sz="1800" b="1" dirty="0" smtClean="0"/>
              <a:t> </a:t>
            </a:r>
            <a:r>
              <a:rPr lang="en-GB" sz="1800" u="sng" dirty="0" smtClean="0"/>
              <a:t>Example to get total salary of all the employees</a:t>
            </a:r>
          </a:p>
          <a:p>
            <a:r>
              <a:rPr lang="en-GB" sz="1800" dirty="0" smtClean="0"/>
              <a:t>Query q=</a:t>
            </a:r>
            <a:r>
              <a:rPr lang="en-GB" sz="1800" dirty="0" err="1" smtClean="0"/>
              <a:t>session.createQuery</a:t>
            </a:r>
            <a:r>
              <a:rPr lang="en-GB" sz="1800" dirty="0" smtClean="0"/>
              <a:t>("select sum(salary) from </a:t>
            </a:r>
            <a:r>
              <a:rPr lang="en-GB" sz="1800" dirty="0" err="1" smtClean="0"/>
              <a:t>Emp</a:t>
            </a:r>
            <a:r>
              <a:rPr lang="en-GB" sz="1800" dirty="0" smtClean="0"/>
              <a:t>");  </a:t>
            </a:r>
          </a:p>
          <a:p>
            <a:r>
              <a:rPr lang="en-GB" sz="1800" dirty="0" smtClean="0"/>
              <a:t>List&lt;Integer&gt; list=</a:t>
            </a:r>
            <a:r>
              <a:rPr lang="en-GB" sz="1800" dirty="0" err="1" smtClean="0"/>
              <a:t>q.list</a:t>
            </a:r>
            <a:r>
              <a:rPr lang="en-GB" sz="1800" dirty="0" smtClean="0"/>
              <a:t>();  </a:t>
            </a:r>
          </a:p>
          <a:p>
            <a:r>
              <a:rPr lang="en-GB" sz="1800" dirty="0" err="1" smtClean="0"/>
              <a:t>System.out.println</a:t>
            </a:r>
            <a:r>
              <a:rPr lang="en-GB" sz="1800" dirty="0" smtClean="0"/>
              <a:t>(</a:t>
            </a:r>
            <a:r>
              <a:rPr lang="en-GB" sz="1800" dirty="0" err="1" smtClean="0"/>
              <a:t>list.get</a:t>
            </a:r>
            <a:r>
              <a:rPr lang="en-GB" sz="1800" dirty="0" smtClean="0"/>
              <a:t>(0));  </a:t>
            </a:r>
          </a:p>
          <a:p>
            <a:r>
              <a:rPr lang="en-GB" sz="1800" u="sng" dirty="0" smtClean="0"/>
              <a:t>Example to get maximum salary of employee</a:t>
            </a:r>
          </a:p>
          <a:p>
            <a:r>
              <a:rPr lang="en-GB" sz="1800" dirty="0" smtClean="0"/>
              <a:t>Query q=</a:t>
            </a:r>
            <a:r>
              <a:rPr lang="en-GB" sz="1800" dirty="0" err="1" smtClean="0"/>
              <a:t>session.createQuery</a:t>
            </a:r>
            <a:r>
              <a:rPr lang="en-GB" sz="1800" dirty="0" smtClean="0"/>
              <a:t>("select max(salary) from </a:t>
            </a:r>
            <a:r>
              <a:rPr lang="en-GB" sz="1800" dirty="0" err="1" smtClean="0"/>
              <a:t>Emp</a:t>
            </a:r>
            <a:r>
              <a:rPr lang="en-GB" sz="1800" dirty="0" smtClean="0"/>
              <a:t>");  </a:t>
            </a:r>
          </a:p>
          <a:p>
            <a:r>
              <a:rPr lang="en-GB" sz="1800" u="sng" dirty="0" smtClean="0"/>
              <a:t>Example to get minimum salary of employee</a:t>
            </a:r>
          </a:p>
          <a:p>
            <a:r>
              <a:rPr lang="en-GB" sz="1800" dirty="0" smtClean="0"/>
              <a:t>Query q=</a:t>
            </a:r>
            <a:r>
              <a:rPr lang="en-GB" sz="1800" dirty="0" err="1" smtClean="0"/>
              <a:t>session.createQuery</a:t>
            </a:r>
            <a:r>
              <a:rPr lang="en-GB" sz="1800" dirty="0" smtClean="0"/>
              <a:t>("select min(salary) from </a:t>
            </a:r>
            <a:r>
              <a:rPr lang="en-GB" sz="1800" dirty="0" err="1" smtClean="0"/>
              <a:t>Emp</a:t>
            </a:r>
            <a:r>
              <a:rPr lang="en-GB" sz="1800" dirty="0" smtClean="0"/>
              <a:t>");  </a:t>
            </a:r>
          </a:p>
          <a:p>
            <a:r>
              <a:rPr lang="en-GB" sz="1800" u="sng" dirty="0" smtClean="0"/>
              <a:t>Example to count total number of employee ID</a:t>
            </a:r>
          </a:p>
          <a:p>
            <a:r>
              <a:rPr lang="en-GB" sz="1800" dirty="0" smtClean="0"/>
              <a:t>Query q=</a:t>
            </a:r>
            <a:r>
              <a:rPr lang="en-GB" sz="1800" dirty="0" err="1" smtClean="0"/>
              <a:t>session.createQuery</a:t>
            </a:r>
            <a:r>
              <a:rPr lang="en-GB" sz="1800" dirty="0" smtClean="0"/>
              <a:t>("select count(id) from </a:t>
            </a:r>
            <a:r>
              <a:rPr lang="en-GB" sz="1800" dirty="0" err="1" smtClean="0"/>
              <a:t>Emp</a:t>
            </a:r>
            <a:r>
              <a:rPr lang="en-GB" sz="1800" dirty="0" smtClean="0"/>
              <a:t>");  </a:t>
            </a:r>
          </a:p>
          <a:p>
            <a:r>
              <a:rPr lang="en-GB" sz="1800" dirty="0" smtClean="0"/>
              <a:t>Example to get average salary of each employees</a:t>
            </a:r>
          </a:p>
          <a:p>
            <a:r>
              <a:rPr lang="en-GB" sz="1800" dirty="0" smtClean="0"/>
              <a:t>Query q=</a:t>
            </a:r>
            <a:r>
              <a:rPr lang="en-GB" sz="1800" dirty="0" err="1" smtClean="0"/>
              <a:t>session.createQuery</a:t>
            </a:r>
            <a:r>
              <a:rPr lang="en-GB" sz="1800" dirty="0" smtClean="0"/>
              <a:t>("select </a:t>
            </a:r>
            <a:r>
              <a:rPr lang="en-GB" sz="1800" dirty="0" err="1" smtClean="0"/>
              <a:t>avg</a:t>
            </a:r>
            <a:r>
              <a:rPr lang="en-GB" sz="1800" dirty="0" smtClean="0"/>
              <a:t>(salary) from </a:t>
            </a:r>
            <a:r>
              <a:rPr lang="en-GB" sz="1800" dirty="0" err="1" smtClean="0"/>
              <a:t>Emp</a:t>
            </a:r>
            <a:r>
              <a:rPr lang="en-GB" sz="1800" dirty="0" smtClean="0"/>
              <a:t>");  </a:t>
            </a:r>
          </a:p>
          <a:p>
            <a:pPr>
              <a:spcBef>
                <a:spcPts val="0"/>
              </a:spcBef>
              <a:buNone/>
            </a:pPr>
            <a:endParaRPr lang="en-US" sz="1800" dirty="0" smtClean="0"/>
          </a:p>
          <a:p>
            <a:pPr>
              <a:spcBef>
                <a:spcPts val="0"/>
              </a:spcBef>
              <a:buNone/>
            </a:pPr>
            <a:r>
              <a:rPr lang="en-US" sz="1800" dirty="0" smtClean="0"/>
              <a:t>   </a:t>
            </a:r>
          </a:p>
          <a:p>
            <a:pPr>
              <a:spcBef>
                <a:spcPts val="0"/>
              </a:spcBef>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Hibernate Architecture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a:t>
            </a:fld>
            <a:endParaRPr lang="en-US" altLang="en-US"/>
          </a:p>
        </p:txBody>
      </p:sp>
      <p:pic>
        <p:nvPicPr>
          <p:cNvPr id="5" name="Content Placeholder 4" descr="hibernate architecture"/>
          <p:cNvPicPr>
            <a:picLocks noGrp="1"/>
          </p:cNvPicPr>
          <p:nvPr>
            <p:ph idx="1"/>
          </p:nvPr>
        </p:nvPicPr>
        <p:blipFill>
          <a:blip r:embed="rId2"/>
          <a:srcRect/>
          <a:stretch>
            <a:fillRect/>
          </a:stretch>
        </p:blipFill>
        <p:spPr bwMode="auto">
          <a:xfrm>
            <a:off x="4271962" y="1376363"/>
            <a:ext cx="3648075" cy="4638675"/>
          </a:xfrm>
          <a:prstGeom prst="rect">
            <a:avLst/>
          </a:prstGeom>
          <a:noFill/>
          <a:ln w="9525">
            <a:noFill/>
            <a:miter lim="800000"/>
            <a:headEnd/>
            <a:tailEnd/>
          </a:ln>
        </p:spPr>
      </p:pic>
      <p:sp>
        <p:nvSpPr>
          <p:cNvPr id="6" name="Rectangle 5"/>
          <p:cNvSpPr/>
          <p:nvPr/>
        </p:nvSpPr>
        <p:spPr>
          <a:xfrm>
            <a:off x="738150" y="928670"/>
            <a:ext cx="10287072" cy="369332"/>
          </a:xfrm>
          <a:prstGeom prst="rect">
            <a:avLst/>
          </a:prstGeom>
        </p:spPr>
        <p:txBody>
          <a:bodyPr wrap="square">
            <a:spAutoFit/>
          </a:bodyPr>
          <a:lstStyle/>
          <a:p>
            <a:r>
              <a:rPr lang="en-GB" dirty="0" smtClean="0"/>
              <a:t>This is the high level architecture of Hibernate with mapping file and configuration file.</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HCQL (Hibernate Criteria Query Language)</a:t>
            </a:r>
            <a:endParaRPr lang="en-US" dirty="0"/>
          </a:p>
        </p:txBody>
      </p:sp>
      <p:sp>
        <p:nvSpPr>
          <p:cNvPr id="3" name="Content Placeholder 2"/>
          <p:cNvSpPr>
            <a:spLocks noGrp="1"/>
          </p:cNvSpPr>
          <p:nvPr>
            <p:ph idx="1"/>
          </p:nvPr>
        </p:nvSpPr>
        <p:spPr>
          <a:xfrm>
            <a:off x="838200" y="1571612"/>
            <a:ext cx="10515600" cy="4605351"/>
          </a:xfrm>
        </p:spPr>
        <p:txBody>
          <a:bodyPr/>
          <a:lstStyle/>
          <a:p>
            <a:r>
              <a:rPr lang="en-GB" dirty="0" smtClean="0"/>
              <a:t>The Hibernate Criteria Query Language (HCQL) is used to fetch the records based on the specific criteria. The Criteria interface provides methods to apply criteria such as </a:t>
            </a:r>
            <a:r>
              <a:rPr lang="en-GB" dirty="0" err="1" smtClean="0"/>
              <a:t>retreiving</a:t>
            </a:r>
            <a:r>
              <a:rPr lang="en-GB" dirty="0" smtClean="0"/>
              <a:t> all the records of table whose salary is greater than 50000 etc.</a:t>
            </a:r>
          </a:p>
          <a:p>
            <a:r>
              <a:rPr lang="en-GB" u="sng" dirty="0" smtClean="0"/>
              <a:t>Advantage of HCQL</a:t>
            </a:r>
          </a:p>
          <a:p>
            <a:r>
              <a:rPr lang="en-GB" dirty="0" smtClean="0"/>
              <a:t>The HCQL provides methods to add criteria, so it is </a:t>
            </a:r>
            <a:r>
              <a:rPr lang="en-GB" b="1" dirty="0" smtClean="0"/>
              <a:t>easy</a:t>
            </a:r>
            <a:r>
              <a:rPr lang="en-GB" dirty="0" smtClean="0"/>
              <a:t> for the java programmer to add criteria. The java programmer is able to add many criteria on a query.</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GB" dirty="0" smtClean="0"/>
              <a:t>Criteria Interface</a:t>
            </a:r>
          </a:p>
        </p:txBody>
      </p:sp>
      <p:sp>
        <p:nvSpPr>
          <p:cNvPr id="3" name="Content Placeholder 2"/>
          <p:cNvSpPr>
            <a:spLocks noGrp="1"/>
          </p:cNvSpPr>
          <p:nvPr>
            <p:ph idx="1"/>
          </p:nvPr>
        </p:nvSpPr>
        <p:spPr>
          <a:xfrm>
            <a:off x="838200" y="1571612"/>
            <a:ext cx="10515600" cy="4605351"/>
          </a:xfrm>
        </p:spPr>
        <p:txBody>
          <a:bodyPr/>
          <a:lstStyle/>
          <a:p>
            <a:r>
              <a:rPr lang="en-GB" dirty="0" smtClean="0"/>
              <a:t>The Criteria interface provides many methods to specify criteria. The object of Criteria can be obtained by calling the </a:t>
            </a:r>
            <a:r>
              <a:rPr lang="en-GB" b="1" dirty="0" err="1" smtClean="0"/>
              <a:t>createCriteria</a:t>
            </a:r>
            <a:r>
              <a:rPr lang="en-GB" b="1" dirty="0" smtClean="0"/>
              <a:t>()</a:t>
            </a:r>
            <a:r>
              <a:rPr lang="en-GB" dirty="0" smtClean="0"/>
              <a:t> method of Session interface.</a:t>
            </a:r>
          </a:p>
          <a:p>
            <a:r>
              <a:rPr lang="en-GB" b="1" dirty="0" smtClean="0"/>
              <a:t>Syntax of </a:t>
            </a:r>
            <a:r>
              <a:rPr lang="en-GB" b="1" dirty="0" err="1" smtClean="0"/>
              <a:t>createCriteria</a:t>
            </a:r>
            <a:r>
              <a:rPr lang="en-GB" b="1" dirty="0" smtClean="0"/>
              <a:t>() method of Session interface</a:t>
            </a:r>
          </a:p>
          <a:p>
            <a:r>
              <a:rPr lang="en-GB" b="1" dirty="0" smtClean="0"/>
              <a:t>public</a:t>
            </a:r>
            <a:r>
              <a:rPr lang="en-GB" dirty="0" smtClean="0"/>
              <a:t> Criteria </a:t>
            </a:r>
            <a:r>
              <a:rPr lang="en-GB" dirty="0" err="1" smtClean="0"/>
              <a:t>createCriteria</a:t>
            </a:r>
            <a:r>
              <a:rPr lang="en-GB" dirty="0" smtClean="0"/>
              <a:t>(Class c)  </a:t>
            </a:r>
          </a:p>
          <a:p>
            <a:r>
              <a:rPr lang="en-GB" dirty="0" smtClean="0"/>
              <a:t>The </a:t>
            </a:r>
            <a:r>
              <a:rPr lang="en-GB" u="sng" dirty="0" smtClean="0"/>
              <a:t>commonly used methods of Criteria interface </a:t>
            </a:r>
            <a:r>
              <a:rPr lang="en-GB" dirty="0" smtClean="0"/>
              <a:t>are as follows:</a:t>
            </a:r>
          </a:p>
          <a:p>
            <a:r>
              <a:rPr lang="en-GB" sz="2000" b="1" dirty="0" smtClean="0"/>
              <a:t>public Criteria add(Criterion c)</a:t>
            </a:r>
            <a:r>
              <a:rPr lang="en-GB" sz="2000" dirty="0" smtClean="0"/>
              <a:t> is used to add restrictions.</a:t>
            </a:r>
          </a:p>
          <a:p>
            <a:r>
              <a:rPr lang="en-GB" sz="2000" b="1" dirty="0" smtClean="0"/>
              <a:t>public Criteria </a:t>
            </a:r>
            <a:r>
              <a:rPr lang="en-GB" sz="2000" b="1" dirty="0" err="1" smtClean="0"/>
              <a:t>addOrder</a:t>
            </a:r>
            <a:r>
              <a:rPr lang="en-GB" sz="2000" b="1" dirty="0" smtClean="0"/>
              <a:t>(Order o)</a:t>
            </a:r>
            <a:r>
              <a:rPr lang="en-GB" sz="2000" dirty="0" smtClean="0"/>
              <a:t> specifies ordering.</a:t>
            </a:r>
          </a:p>
          <a:p>
            <a:r>
              <a:rPr lang="en-GB" sz="2000" b="1" dirty="0" smtClean="0"/>
              <a:t>public Criteria </a:t>
            </a:r>
            <a:r>
              <a:rPr lang="en-GB" sz="2000" b="1" dirty="0" err="1" smtClean="0"/>
              <a:t>setFirstResult</a:t>
            </a:r>
            <a:r>
              <a:rPr lang="en-GB" sz="2000" b="1" dirty="0" smtClean="0"/>
              <a:t>(</a:t>
            </a:r>
            <a:r>
              <a:rPr lang="en-GB" sz="2000" b="1" dirty="0" err="1" smtClean="0"/>
              <a:t>int</a:t>
            </a:r>
            <a:r>
              <a:rPr lang="en-GB" sz="2000" b="1" dirty="0" smtClean="0"/>
              <a:t> </a:t>
            </a:r>
            <a:r>
              <a:rPr lang="en-GB" sz="2000" b="1" dirty="0" err="1" smtClean="0"/>
              <a:t>firstResult</a:t>
            </a:r>
            <a:r>
              <a:rPr lang="en-GB" sz="2000" b="1" dirty="0" smtClean="0"/>
              <a:t>)</a:t>
            </a:r>
            <a:r>
              <a:rPr lang="en-GB" sz="2000" dirty="0" smtClean="0"/>
              <a:t> specifies the first number of record to be </a:t>
            </a:r>
            <a:r>
              <a:rPr lang="en-GB" sz="2000" dirty="0" err="1" smtClean="0"/>
              <a:t>retreived</a:t>
            </a:r>
            <a:r>
              <a:rPr lang="en-GB" sz="2000" dirty="0" smtClean="0"/>
              <a:t>.</a:t>
            </a:r>
          </a:p>
          <a:p>
            <a:r>
              <a:rPr lang="en-GB" sz="2000" b="1" dirty="0" smtClean="0"/>
              <a:t>public Criteria </a:t>
            </a:r>
            <a:r>
              <a:rPr lang="en-GB" sz="2000" b="1" dirty="0" err="1" smtClean="0"/>
              <a:t>setMaxResult</a:t>
            </a:r>
            <a:r>
              <a:rPr lang="en-GB" sz="2000" b="1" dirty="0" smtClean="0"/>
              <a:t>(</a:t>
            </a:r>
            <a:r>
              <a:rPr lang="en-GB" sz="2000" b="1" dirty="0" err="1" smtClean="0"/>
              <a:t>int</a:t>
            </a:r>
            <a:r>
              <a:rPr lang="en-GB" sz="2000" b="1" dirty="0" smtClean="0"/>
              <a:t> </a:t>
            </a:r>
            <a:r>
              <a:rPr lang="en-GB" sz="2000" b="1" dirty="0" err="1" smtClean="0"/>
              <a:t>totalResult</a:t>
            </a:r>
            <a:r>
              <a:rPr lang="en-GB" sz="2000" b="1" dirty="0" smtClean="0"/>
              <a:t>)</a:t>
            </a:r>
            <a:r>
              <a:rPr lang="en-GB" sz="2000" dirty="0" smtClean="0"/>
              <a:t> specifies the total number of records to be </a:t>
            </a:r>
            <a:r>
              <a:rPr lang="en-GB" sz="2000" dirty="0" err="1" smtClean="0"/>
              <a:t>retreived</a:t>
            </a:r>
            <a:r>
              <a:rPr lang="en-GB" sz="2000" dirty="0" smtClean="0"/>
              <a:t>.</a:t>
            </a:r>
          </a:p>
          <a:p>
            <a:r>
              <a:rPr lang="en-GB" sz="2000" b="1" dirty="0" smtClean="0"/>
              <a:t>public List </a:t>
            </a:r>
            <a:r>
              <a:rPr lang="en-GB" sz="2000" b="1" dirty="0" err="1" smtClean="0"/>
              <a:t>list</a:t>
            </a:r>
            <a:r>
              <a:rPr lang="en-GB" sz="2000" b="1" dirty="0" smtClean="0"/>
              <a:t>()</a:t>
            </a:r>
            <a:r>
              <a:rPr lang="en-GB" sz="2000" dirty="0" smtClean="0"/>
              <a:t> returns list containing object.</a:t>
            </a:r>
          </a:p>
          <a:p>
            <a:r>
              <a:rPr lang="en-GB" sz="2000" b="1" dirty="0" smtClean="0"/>
              <a:t>public Criteria </a:t>
            </a:r>
            <a:r>
              <a:rPr lang="en-GB" sz="2000" b="1" dirty="0" err="1" smtClean="0"/>
              <a:t>setProjection</a:t>
            </a:r>
            <a:r>
              <a:rPr lang="en-GB" sz="2000" b="1" dirty="0" smtClean="0"/>
              <a:t>(Projection </a:t>
            </a:r>
            <a:r>
              <a:rPr lang="en-GB" sz="2000" b="1" dirty="0" err="1" smtClean="0"/>
              <a:t>projection</a:t>
            </a:r>
            <a:r>
              <a:rPr lang="en-GB" sz="2000" b="1" dirty="0" smtClean="0"/>
              <a:t>)</a:t>
            </a:r>
            <a:r>
              <a:rPr lang="en-GB" sz="2000" dirty="0" smtClean="0"/>
              <a:t> specifies the projection.</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Restrictions class</a:t>
            </a:r>
            <a:endParaRPr lang="en-US" dirty="0"/>
          </a:p>
        </p:txBody>
      </p:sp>
      <p:sp>
        <p:nvSpPr>
          <p:cNvPr id="3" name="Content Placeholder 2"/>
          <p:cNvSpPr>
            <a:spLocks noGrp="1"/>
          </p:cNvSpPr>
          <p:nvPr>
            <p:ph idx="1"/>
          </p:nvPr>
        </p:nvSpPr>
        <p:spPr>
          <a:xfrm>
            <a:off x="838200" y="1571612"/>
            <a:ext cx="10515600" cy="4605351"/>
          </a:xfrm>
        </p:spPr>
        <p:txBody>
          <a:bodyPr/>
          <a:lstStyle/>
          <a:p>
            <a:r>
              <a:rPr lang="en-GB" dirty="0" smtClean="0"/>
              <a:t>Restrictions class provides methods that can be used as Criterion. The commonly used methods of Restrictions class are as follows:</a:t>
            </a:r>
          </a:p>
          <a:p>
            <a:r>
              <a:rPr lang="en-GB" sz="2000" b="1" dirty="0" smtClean="0"/>
              <a:t>public static </a:t>
            </a:r>
            <a:r>
              <a:rPr lang="en-GB" sz="2000" b="1" dirty="0" err="1" smtClean="0"/>
              <a:t>SimpleExpression</a:t>
            </a:r>
            <a:r>
              <a:rPr lang="en-GB" sz="2000" b="1" dirty="0" smtClean="0"/>
              <a:t> </a:t>
            </a:r>
            <a:r>
              <a:rPr lang="en-GB" sz="2000" b="1" dirty="0" err="1" smtClean="0"/>
              <a:t>lt</a:t>
            </a:r>
            <a:r>
              <a:rPr lang="en-GB" sz="2000" b="1" dirty="0" smtClean="0"/>
              <a:t>(String </a:t>
            </a:r>
            <a:r>
              <a:rPr lang="en-GB" sz="2000" b="1" dirty="0" err="1" smtClean="0"/>
              <a:t>propertyName,Object</a:t>
            </a:r>
            <a:r>
              <a:rPr lang="en-GB" sz="2000" b="1" dirty="0" smtClean="0"/>
              <a:t> value)</a:t>
            </a:r>
            <a:r>
              <a:rPr lang="en-GB" sz="2000" dirty="0" smtClean="0"/>
              <a:t> sets the </a:t>
            </a:r>
            <a:r>
              <a:rPr lang="en-GB" sz="2000" b="1" dirty="0" smtClean="0"/>
              <a:t>less than</a:t>
            </a:r>
            <a:r>
              <a:rPr lang="en-GB" sz="2000" dirty="0" smtClean="0"/>
              <a:t> constraint to the given property.</a:t>
            </a:r>
          </a:p>
          <a:p>
            <a:r>
              <a:rPr lang="en-GB" sz="2000" b="1" dirty="0" smtClean="0"/>
              <a:t>public static </a:t>
            </a:r>
            <a:r>
              <a:rPr lang="en-GB" sz="2000" b="1" dirty="0" err="1" smtClean="0"/>
              <a:t>SimpleExpression</a:t>
            </a:r>
            <a:r>
              <a:rPr lang="en-GB" sz="2000" b="1" dirty="0" smtClean="0"/>
              <a:t> le(String </a:t>
            </a:r>
            <a:r>
              <a:rPr lang="en-GB" sz="2000" b="1" dirty="0" err="1" smtClean="0"/>
              <a:t>propertyName,Object</a:t>
            </a:r>
            <a:r>
              <a:rPr lang="en-GB" sz="2000" b="1" dirty="0" smtClean="0"/>
              <a:t> value)</a:t>
            </a:r>
            <a:r>
              <a:rPr lang="en-GB" sz="2000" dirty="0" smtClean="0"/>
              <a:t> sets the </a:t>
            </a:r>
            <a:r>
              <a:rPr lang="en-GB" sz="2000" b="1" dirty="0" smtClean="0"/>
              <a:t>less than or equal</a:t>
            </a:r>
            <a:r>
              <a:rPr lang="en-GB" sz="2000" dirty="0" smtClean="0"/>
              <a:t> constraint to the given property.</a:t>
            </a:r>
          </a:p>
          <a:p>
            <a:r>
              <a:rPr lang="en-GB" sz="2000" b="1" dirty="0" smtClean="0"/>
              <a:t>public static </a:t>
            </a:r>
            <a:r>
              <a:rPr lang="en-GB" sz="2000" b="1" dirty="0" err="1" smtClean="0"/>
              <a:t>SimpleExpression</a:t>
            </a:r>
            <a:r>
              <a:rPr lang="en-GB" sz="2000" b="1" dirty="0" smtClean="0"/>
              <a:t> </a:t>
            </a:r>
            <a:r>
              <a:rPr lang="en-GB" sz="2000" b="1" dirty="0" err="1" smtClean="0"/>
              <a:t>gt</a:t>
            </a:r>
            <a:r>
              <a:rPr lang="en-GB" sz="2000" b="1" dirty="0" smtClean="0"/>
              <a:t>(String </a:t>
            </a:r>
            <a:r>
              <a:rPr lang="en-GB" sz="2000" b="1" dirty="0" err="1" smtClean="0"/>
              <a:t>propertyName,Object</a:t>
            </a:r>
            <a:r>
              <a:rPr lang="en-GB" sz="2000" b="1" dirty="0" smtClean="0"/>
              <a:t> value)</a:t>
            </a:r>
            <a:r>
              <a:rPr lang="en-GB" sz="2000" dirty="0" smtClean="0"/>
              <a:t> sets the </a:t>
            </a:r>
            <a:r>
              <a:rPr lang="en-GB" sz="2000" b="1" dirty="0" smtClean="0"/>
              <a:t>greater than</a:t>
            </a:r>
            <a:r>
              <a:rPr lang="en-GB" sz="2000" dirty="0" smtClean="0"/>
              <a:t> constraint to the given property.</a:t>
            </a:r>
          </a:p>
          <a:p>
            <a:r>
              <a:rPr lang="en-GB" sz="2000" b="1" dirty="0" smtClean="0"/>
              <a:t>public static </a:t>
            </a:r>
            <a:r>
              <a:rPr lang="en-GB" sz="2000" b="1" dirty="0" err="1" smtClean="0"/>
              <a:t>SimpleExpression</a:t>
            </a:r>
            <a:r>
              <a:rPr lang="en-GB" sz="2000" b="1" dirty="0" smtClean="0"/>
              <a:t> </a:t>
            </a:r>
            <a:r>
              <a:rPr lang="en-GB" sz="2000" b="1" dirty="0" err="1" smtClean="0"/>
              <a:t>ge</a:t>
            </a:r>
            <a:r>
              <a:rPr lang="en-GB" sz="2000" b="1" dirty="0" smtClean="0"/>
              <a:t>(String </a:t>
            </a:r>
            <a:r>
              <a:rPr lang="en-GB" sz="2000" b="1" dirty="0" err="1" smtClean="0"/>
              <a:t>propertyName,Object</a:t>
            </a:r>
            <a:r>
              <a:rPr lang="en-GB" sz="2000" b="1" dirty="0" smtClean="0"/>
              <a:t> value)</a:t>
            </a:r>
            <a:r>
              <a:rPr lang="en-GB" sz="2000" dirty="0" smtClean="0"/>
              <a:t> sets the </a:t>
            </a:r>
            <a:r>
              <a:rPr lang="en-GB" sz="2000" b="1" dirty="0" smtClean="0"/>
              <a:t>greater than or equal</a:t>
            </a:r>
            <a:r>
              <a:rPr lang="en-GB" sz="2000" dirty="0" smtClean="0"/>
              <a:t> than constraint to the given property.</a:t>
            </a:r>
          </a:p>
          <a:p>
            <a:r>
              <a:rPr lang="en-GB" sz="2000" b="1" dirty="0" smtClean="0"/>
              <a:t>public static </a:t>
            </a:r>
            <a:r>
              <a:rPr lang="en-GB" sz="2000" b="1" dirty="0" err="1" smtClean="0"/>
              <a:t>SimpleExpression</a:t>
            </a:r>
            <a:r>
              <a:rPr lang="en-GB" sz="2000" b="1" dirty="0" smtClean="0"/>
              <a:t> ne(String </a:t>
            </a:r>
            <a:r>
              <a:rPr lang="en-GB" sz="2000" b="1" dirty="0" err="1" smtClean="0"/>
              <a:t>propertyName,Object</a:t>
            </a:r>
            <a:r>
              <a:rPr lang="en-GB" sz="2000" b="1" dirty="0" smtClean="0"/>
              <a:t> value)</a:t>
            </a:r>
            <a:r>
              <a:rPr lang="en-GB" sz="2000" dirty="0" smtClean="0"/>
              <a:t> sets the </a:t>
            </a:r>
            <a:r>
              <a:rPr lang="en-GB" sz="2000" b="1" dirty="0" smtClean="0"/>
              <a:t>not equal</a:t>
            </a:r>
            <a:r>
              <a:rPr lang="en-GB" sz="2000" dirty="0" smtClean="0"/>
              <a:t> constraint to the given property.</a:t>
            </a:r>
          </a:p>
          <a:p>
            <a:r>
              <a:rPr lang="en-GB" sz="2000" b="1" dirty="0" smtClean="0"/>
              <a:t>public static </a:t>
            </a:r>
            <a:r>
              <a:rPr lang="en-GB" sz="2000" b="1" dirty="0" err="1" smtClean="0"/>
              <a:t>SimpleExpression</a:t>
            </a:r>
            <a:r>
              <a:rPr lang="en-GB" sz="2000" b="1" dirty="0" smtClean="0"/>
              <a:t> </a:t>
            </a:r>
            <a:r>
              <a:rPr lang="en-GB" sz="2000" b="1" dirty="0" err="1" smtClean="0"/>
              <a:t>eq</a:t>
            </a:r>
            <a:r>
              <a:rPr lang="en-GB" sz="2000" b="1" dirty="0" smtClean="0"/>
              <a:t>(String </a:t>
            </a:r>
            <a:r>
              <a:rPr lang="en-GB" sz="2000" b="1" dirty="0" err="1" smtClean="0"/>
              <a:t>propertyName,Object</a:t>
            </a:r>
            <a:r>
              <a:rPr lang="en-GB" sz="2000" b="1" dirty="0" smtClean="0"/>
              <a:t> value)</a:t>
            </a:r>
            <a:r>
              <a:rPr lang="en-GB" sz="2000" dirty="0" smtClean="0"/>
              <a:t> sets the </a:t>
            </a:r>
            <a:r>
              <a:rPr lang="en-GB" sz="2000" b="1" dirty="0" smtClean="0"/>
              <a:t>equal</a:t>
            </a:r>
            <a:r>
              <a:rPr lang="en-GB" sz="2000" dirty="0" smtClean="0"/>
              <a:t> constraint to the given property.</a:t>
            </a:r>
          </a:p>
          <a:p>
            <a:r>
              <a:rPr lang="en-GB" sz="2000" b="1" dirty="0" smtClean="0"/>
              <a:t>public static Criterion between(String </a:t>
            </a:r>
            <a:r>
              <a:rPr lang="en-GB" sz="2000" b="1" dirty="0" err="1" smtClean="0"/>
              <a:t>propertyName</a:t>
            </a:r>
            <a:r>
              <a:rPr lang="en-GB" sz="2000" b="1" dirty="0" smtClean="0"/>
              <a:t>, Object low, Object high)</a:t>
            </a:r>
            <a:r>
              <a:rPr lang="en-GB" sz="2000" dirty="0" smtClean="0"/>
              <a:t> sets the </a:t>
            </a:r>
            <a:r>
              <a:rPr lang="en-GB" sz="2000" b="1" dirty="0" smtClean="0"/>
              <a:t>between</a:t>
            </a:r>
            <a:r>
              <a:rPr lang="en-GB" sz="2000" dirty="0" smtClean="0"/>
              <a:t> constraint.</a:t>
            </a:r>
          </a:p>
          <a:p>
            <a:r>
              <a:rPr lang="en-GB" sz="2000" b="1" dirty="0" smtClean="0"/>
              <a:t>public static </a:t>
            </a:r>
            <a:r>
              <a:rPr lang="en-GB" sz="2000" b="1" dirty="0" err="1" smtClean="0"/>
              <a:t>SimpleExpression</a:t>
            </a:r>
            <a:r>
              <a:rPr lang="en-GB" sz="2000" b="1" dirty="0" smtClean="0"/>
              <a:t> like(String </a:t>
            </a:r>
            <a:r>
              <a:rPr lang="en-GB" sz="2000" b="1" dirty="0" err="1" smtClean="0"/>
              <a:t>propertyName</a:t>
            </a:r>
            <a:r>
              <a:rPr lang="en-GB" sz="2000" b="1" dirty="0" smtClean="0"/>
              <a:t>, Object value)</a:t>
            </a:r>
            <a:r>
              <a:rPr lang="en-GB" sz="2000" dirty="0" smtClean="0"/>
              <a:t> sets the </a:t>
            </a:r>
            <a:r>
              <a:rPr lang="en-GB" sz="2000" b="1" dirty="0" smtClean="0"/>
              <a:t>like</a:t>
            </a:r>
            <a:r>
              <a:rPr lang="en-GB" sz="2000" dirty="0" smtClean="0"/>
              <a:t> constraint to the given property.</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class</a:t>
            </a:r>
            <a:endParaRPr lang="en-US" dirty="0"/>
          </a:p>
        </p:txBody>
      </p:sp>
      <p:sp>
        <p:nvSpPr>
          <p:cNvPr id="3" name="Content Placeholder 2"/>
          <p:cNvSpPr>
            <a:spLocks noGrp="1"/>
          </p:cNvSpPr>
          <p:nvPr>
            <p:ph idx="1"/>
          </p:nvPr>
        </p:nvSpPr>
        <p:spPr>
          <a:xfrm>
            <a:off x="838200" y="1857364"/>
            <a:ext cx="10515600" cy="4319599"/>
          </a:xfrm>
        </p:spPr>
        <p:txBody>
          <a:bodyPr/>
          <a:lstStyle/>
          <a:p>
            <a:r>
              <a:rPr lang="en-GB" dirty="0" smtClean="0"/>
              <a:t>The Order class represents an order. The commonly used methods of Restrictions class are as follows:</a:t>
            </a:r>
          </a:p>
          <a:p>
            <a:r>
              <a:rPr lang="en-GB" b="1" dirty="0" smtClean="0"/>
              <a:t>public static Order </a:t>
            </a:r>
            <a:r>
              <a:rPr lang="en-GB" b="1" dirty="0" err="1" smtClean="0"/>
              <a:t>asc</a:t>
            </a:r>
            <a:r>
              <a:rPr lang="en-GB" b="1" dirty="0" smtClean="0"/>
              <a:t>(String </a:t>
            </a:r>
            <a:r>
              <a:rPr lang="en-GB" b="1" dirty="0" err="1" smtClean="0"/>
              <a:t>propertyName</a:t>
            </a:r>
            <a:r>
              <a:rPr lang="en-GB" b="1" dirty="0" smtClean="0"/>
              <a:t>)</a:t>
            </a:r>
            <a:r>
              <a:rPr lang="en-GB" dirty="0" smtClean="0"/>
              <a:t> applies the ascending order on the basis of given property.</a:t>
            </a:r>
          </a:p>
          <a:p>
            <a:r>
              <a:rPr lang="en-GB" b="1" dirty="0" smtClean="0"/>
              <a:t>public static Order </a:t>
            </a:r>
            <a:r>
              <a:rPr lang="en-GB" b="1" dirty="0" err="1" smtClean="0"/>
              <a:t>desc</a:t>
            </a:r>
            <a:r>
              <a:rPr lang="en-GB" b="1" dirty="0" smtClean="0"/>
              <a:t>(String </a:t>
            </a:r>
            <a:r>
              <a:rPr lang="en-GB" b="1" dirty="0" err="1" smtClean="0"/>
              <a:t>propertyName</a:t>
            </a:r>
            <a:r>
              <a:rPr lang="en-GB" b="1" dirty="0" smtClean="0"/>
              <a:t>)</a:t>
            </a:r>
            <a:r>
              <a:rPr lang="en-GB" dirty="0" smtClean="0"/>
              <a:t> applies the descending order on the basis of given property.</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73</a:t>
            </a:fld>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Examples</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pPr>
              <a:spcBef>
                <a:spcPts val="0"/>
              </a:spcBef>
            </a:pPr>
            <a:r>
              <a:rPr lang="en-GB" sz="2000" u="sng" dirty="0" smtClean="0"/>
              <a:t>Example of HCQL to get all the records</a:t>
            </a:r>
          </a:p>
          <a:p>
            <a:pPr>
              <a:spcBef>
                <a:spcPts val="0"/>
              </a:spcBef>
              <a:buNone/>
            </a:pPr>
            <a:r>
              <a:rPr lang="en-GB" sz="2000" dirty="0" err="1" smtClean="0"/>
              <a:t>Crietria</a:t>
            </a:r>
            <a:r>
              <a:rPr lang="en-GB" sz="2000" dirty="0" smtClean="0"/>
              <a:t> c=</a:t>
            </a:r>
            <a:r>
              <a:rPr lang="en-GB" sz="2000" dirty="0" err="1" smtClean="0"/>
              <a:t>session.createCriteria</a:t>
            </a:r>
            <a:r>
              <a:rPr lang="en-GB" sz="2000" dirty="0" smtClean="0"/>
              <a:t>(</a:t>
            </a:r>
            <a:r>
              <a:rPr lang="en-GB" sz="2000" dirty="0" err="1" smtClean="0"/>
              <a:t>Emp.</a:t>
            </a:r>
            <a:r>
              <a:rPr lang="en-GB" sz="2000" b="1" dirty="0" err="1" smtClean="0"/>
              <a:t>class</a:t>
            </a:r>
            <a:r>
              <a:rPr lang="en-GB" sz="2000" dirty="0" smtClean="0"/>
              <a:t>);//passing Class </a:t>
            </a:r>
            <a:r>
              <a:rPr lang="en-GB" sz="2000" dirty="0" err="1" smtClean="0"/>
              <a:t>class</a:t>
            </a:r>
            <a:r>
              <a:rPr lang="en-GB" sz="2000" dirty="0" smtClean="0"/>
              <a:t> argument  </a:t>
            </a:r>
          </a:p>
          <a:p>
            <a:pPr>
              <a:spcBef>
                <a:spcPts val="0"/>
              </a:spcBef>
              <a:buNone/>
            </a:pPr>
            <a:r>
              <a:rPr lang="en-GB" sz="2000" dirty="0" smtClean="0"/>
              <a:t>List </a:t>
            </a:r>
            <a:r>
              <a:rPr lang="en-GB" sz="2000" dirty="0" err="1" smtClean="0"/>
              <a:t>list</a:t>
            </a:r>
            <a:r>
              <a:rPr lang="en-GB" sz="2000" dirty="0" smtClean="0"/>
              <a:t>=</a:t>
            </a:r>
            <a:r>
              <a:rPr lang="en-GB" sz="2000" dirty="0" err="1" smtClean="0"/>
              <a:t>c.list</a:t>
            </a:r>
            <a:r>
              <a:rPr lang="en-GB" sz="2000" dirty="0" smtClean="0"/>
              <a:t>();  </a:t>
            </a:r>
          </a:p>
          <a:p>
            <a:pPr>
              <a:spcBef>
                <a:spcPts val="0"/>
              </a:spcBef>
            </a:pPr>
            <a:r>
              <a:rPr lang="en-GB" sz="2000" u="sng" dirty="0" smtClean="0"/>
              <a:t>Example of HCQL to get the 10th to 20th record</a:t>
            </a:r>
          </a:p>
          <a:p>
            <a:pPr>
              <a:spcBef>
                <a:spcPts val="0"/>
              </a:spcBef>
              <a:buNone/>
            </a:pPr>
            <a:r>
              <a:rPr lang="en-GB" sz="2000" dirty="0" err="1" smtClean="0"/>
              <a:t>Crietria</a:t>
            </a:r>
            <a:r>
              <a:rPr lang="en-GB" sz="2000" dirty="0" smtClean="0"/>
              <a:t> c=</a:t>
            </a:r>
            <a:r>
              <a:rPr lang="en-GB" sz="2000" dirty="0" err="1" smtClean="0"/>
              <a:t>session.createCriteria</a:t>
            </a:r>
            <a:r>
              <a:rPr lang="en-GB" sz="2000" dirty="0" smtClean="0"/>
              <a:t>(</a:t>
            </a:r>
            <a:r>
              <a:rPr lang="en-GB" sz="2000" dirty="0" err="1" smtClean="0"/>
              <a:t>Emp.</a:t>
            </a:r>
            <a:r>
              <a:rPr lang="en-GB" sz="2000" b="1" dirty="0" err="1" smtClean="0"/>
              <a:t>class</a:t>
            </a:r>
            <a:r>
              <a:rPr lang="en-GB" sz="2000" dirty="0" smtClean="0"/>
              <a:t>);  </a:t>
            </a:r>
          </a:p>
          <a:p>
            <a:pPr>
              <a:spcBef>
                <a:spcPts val="0"/>
              </a:spcBef>
              <a:buNone/>
            </a:pPr>
            <a:r>
              <a:rPr lang="en-GB" sz="2000" dirty="0" err="1" smtClean="0"/>
              <a:t>c.setFirstResult</a:t>
            </a:r>
            <a:r>
              <a:rPr lang="en-GB" sz="2000" dirty="0" smtClean="0"/>
              <a:t>(10);  </a:t>
            </a:r>
          </a:p>
          <a:p>
            <a:pPr>
              <a:spcBef>
                <a:spcPts val="0"/>
              </a:spcBef>
              <a:buNone/>
            </a:pPr>
            <a:r>
              <a:rPr lang="en-GB" sz="2000" dirty="0" err="1" smtClean="0"/>
              <a:t>c.setMaxResult</a:t>
            </a:r>
            <a:r>
              <a:rPr lang="en-GB" sz="2000" dirty="0" smtClean="0"/>
              <a:t>(20);  </a:t>
            </a:r>
          </a:p>
          <a:p>
            <a:pPr>
              <a:spcBef>
                <a:spcPts val="0"/>
              </a:spcBef>
              <a:buNone/>
            </a:pPr>
            <a:r>
              <a:rPr lang="en-GB" sz="2000" dirty="0" smtClean="0"/>
              <a:t>List </a:t>
            </a:r>
            <a:r>
              <a:rPr lang="en-GB" sz="2000" dirty="0" err="1" smtClean="0"/>
              <a:t>list</a:t>
            </a:r>
            <a:r>
              <a:rPr lang="en-GB" sz="2000" dirty="0" smtClean="0"/>
              <a:t>=</a:t>
            </a:r>
            <a:r>
              <a:rPr lang="en-GB" sz="2000" dirty="0" err="1" smtClean="0"/>
              <a:t>c.list</a:t>
            </a:r>
            <a:r>
              <a:rPr lang="en-GB" sz="2000" dirty="0" smtClean="0"/>
              <a:t>();  </a:t>
            </a:r>
          </a:p>
          <a:p>
            <a:pPr>
              <a:spcBef>
                <a:spcPts val="0"/>
              </a:spcBef>
            </a:pPr>
            <a:r>
              <a:rPr lang="en-GB" sz="2000" u="sng" dirty="0" smtClean="0"/>
              <a:t>Example of HCQL to get the records whose salary is greater than 10000</a:t>
            </a:r>
          </a:p>
          <a:p>
            <a:pPr>
              <a:spcBef>
                <a:spcPts val="0"/>
              </a:spcBef>
              <a:buNone/>
            </a:pPr>
            <a:r>
              <a:rPr lang="en-GB" sz="2000" dirty="0" err="1" smtClean="0"/>
              <a:t>Crietria</a:t>
            </a:r>
            <a:r>
              <a:rPr lang="en-GB" sz="2000" dirty="0" smtClean="0"/>
              <a:t> c=</a:t>
            </a:r>
            <a:r>
              <a:rPr lang="en-GB" sz="2000" dirty="0" err="1" smtClean="0"/>
              <a:t>session.createCriteria</a:t>
            </a:r>
            <a:r>
              <a:rPr lang="en-GB" sz="2000" dirty="0" smtClean="0"/>
              <a:t>(</a:t>
            </a:r>
            <a:r>
              <a:rPr lang="en-GB" sz="2000" dirty="0" err="1" smtClean="0"/>
              <a:t>Emp.</a:t>
            </a:r>
            <a:r>
              <a:rPr lang="en-GB" sz="2000" b="1" dirty="0" err="1" smtClean="0"/>
              <a:t>class</a:t>
            </a:r>
            <a:r>
              <a:rPr lang="en-GB" sz="2000" dirty="0" smtClean="0"/>
              <a:t>);  </a:t>
            </a:r>
          </a:p>
          <a:p>
            <a:pPr>
              <a:spcBef>
                <a:spcPts val="0"/>
              </a:spcBef>
              <a:buNone/>
            </a:pPr>
            <a:r>
              <a:rPr lang="en-GB" sz="2000" dirty="0" err="1" smtClean="0"/>
              <a:t>c.add</a:t>
            </a:r>
            <a:r>
              <a:rPr lang="en-GB" sz="2000" dirty="0" smtClean="0"/>
              <a:t>(Restrictions.gt("salary",10000));//salary is the </a:t>
            </a:r>
            <a:r>
              <a:rPr lang="en-GB" sz="2000" dirty="0" err="1" smtClean="0"/>
              <a:t>propertyname</a:t>
            </a:r>
            <a:r>
              <a:rPr lang="en-GB" sz="2000" dirty="0" smtClean="0"/>
              <a:t>  </a:t>
            </a:r>
          </a:p>
          <a:p>
            <a:pPr>
              <a:spcBef>
                <a:spcPts val="0"/>
              </a:spcBef>
              <a:buNone/>
            </a:pPr>
            <a:r>
              <a:rPr lang="en-GB" sz="2000" dirty="0" smtClean="0"/>
              <a:t>List </a:t>
            </a:r>
            <a:r>
              <a:rPr lang="en-GB" sz="2000" dirty="0" err="1" smtClean="0"/>
              <a:t>list</a:t>
            </a:r>
            <a:r>
              <a:rPr lang="en-GB" sz="2000" dirty="0" smtClean="0"/>
              <a:t>=</a:t>
            </a:r>
            <a:r>
              <a:rPr lang="en-GB" sz="2000" dirty="0" err="1" smtClean="0"/>
              <a:t>c.list</a:t>
            </a:r>
            <a:r>
              <a:rPr lang="en-GB" sz="2000" dirty="0" smtClean="0"/>
              <a:t>();  </a:t>
            </a:r>
          </a:p>
          <a:p>
            <a:r>
              <a:rPr lang="en-GB" sz="2000" u="sng" dirty="0" smtClean="0"/>
              <a:t>Example of HCQL to get the records in ascending order on the basis of salary</a:t>
            </a:r>
          </a:p>
          <a:p>
            <a:pPr>
              <a:buNone/>
            </a:pPr>
            <a:r>
              <a:rPr lang="en-GB" sz="2000" dirty="0" err="1" smtClean="0"/>
              <a:t>Crietria</a:t>
            </a:r>
            <a:r>
              <a:rPr lang="en-GB" sz="2000" dirty="0" smtClean="0"/>
              <a:t> c=</a:t>
            </a:r>
            <a:r>
              <a:rPr lang="en-GB" sz="2000" dirty="0" err="1" smtClean="0"/>
              <a:t>session.createCriteria</a:t>
            </a:r>
            <a:r>
              <a:rPr lang="en-GB" sz="2000" dirty="0" smtClean="0"/>
              <a:t>(</a:t>
            </a:r>
            <a:r>
              <a:rPr lang="en-GB" sz="2000" dirty="0" err="1" smtClean="0"/>
              <a:t>Emp.</a:t>
            </a:r>
            <a:r>
              <a:rPr lang="en-GB" sz="2000" b="1" dirty="0" err="1" smtClean="0"/>
              <a:t>class</a:t>
            </a:r>
            <a:r>
              <a:rPr lang="en-GB" sz="2000" dirty="0" smtClean="0"/>
              <a:t>);  </a:t>
            </a:r>
          </a:p>
          <a:p>
            <a:pPr>
              <a:buNone/>
            </a:pPr>
            <a:r>
              <a:rPr lang="en-GB" sz="2000" dirty="0" err="1" smtClean="0"/>
              <a:t>c.addOrder</a:t>
            </a:r>
            <a:r>
              <a:rPr lang="en-GB" sz="2000" dirty="0" smtClean="0"/>
              <a:t>(Order.asc("salary"));  </a:t>
            </a:r>
          </a:p>
          <a:p>
            <a:pPr>
              <a:buNone/>
            </a:pPr>
            <a:r>
              <a:rPr lang="en-GB" sz="2000" dirty="0" smtClean="0"/>
              <a:t>List </a:t>
            </a:r>
            <a:r>
              <a:rPr lang="en-GB" sz="2000" dirty="0" err="1" smtClean="0"/>
              <a:t>list</a:t>
            </a:r>
            <a:r>
              <a:rPr lang="en-GB" sz="2000" dirty="0" smtClean="0"/>
              <a:t>=</a:t>
            </a:r>
            <a:r>
              <a:rPr lang="en-GB" sz="2000" dirty="0" err="1" smtClean="0"/>
              <a:t>c.list</a:t>
            </a:r>
            <a:r>
              <a:rPr lang="en-GB" sz="2000" dirty="0" smtClean="0"/>
              <a:t>();  </a:t>
            </a:r>
          </a:p>
          <a:p>
            <a:pPr>
              <a:spcBef>
                <a:spcPts val="0"/>
              </a:spcBef>
              <a:buNone/>
            </a:pP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74</a:t>
            </a:fld>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HCQL with Projection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fetch data of a particular column by projection such as name etc. Let's see the simple example of projection that prints data of NAME column of the table only.</a:t>
            </a:r>
          </a:p>
          <a:p>
            <a:pPr>
              <a:buNone/>
            </a:pPr>
            <a:r>
              <a:rPr lang="en-GB" dirty="0" smtClean="0"/>
              <a:t>Criteria c=</a:t>
            </a:r>
            <a:r>
              <a:rPr lang="en-GB" dirty="0" err="1" smtClean="0"/>
              <a:t>session.createCriteria</a:t>
            </a:r>
            <a:r>
              <a:rPr lang="en-GB" dirty="0" smtClean="0"/>
              <a:t>(</a:t>
            </a:r>
            <a:r>
              <a:rPr lang="en-GB" dirty="0" err="1" smtClean="0"/>
              <a:t>Emp.</a:t>
            </a:r>
            <a:r>
              <a:rPr lang="en-GB" b="1" dirty="0" err="1" smtClean="0"/>
              <a:t>class</a:t>
            </a:r>
            <a:r>
              <a:rPr lang="en-GB" dirty="0" smtClean="0"/>
              <a:t>);  </a:t>
            </a:r>
          </a:p>
          <a:p>
            <a:pPr>
              <a:buNone/>
            </a:pPr>
            <a:r>
              <a:rPr lang="en-GB" dirty="0" err="1" smtClean="0"/>
              <a:t>c.setProjection</a:t>
            </a:r>
            <a:r>
              <a:rPr lang="en-GB" dirty="0" smtClean="0"/>
              <a:t>(</a:t>
            </a:r>
            <a:r>
              <a:rPr lang="en-GB" dirty="0" err="1" smtClean="0"/>
              <a:t>Projections.property</a:t>
            </a:r>
            <a:r>
              <a:rPr lang="en-GB" dirty="0" smtClean="0"/>
              <a:t>("name"));  </a:t>
            </a:r>
          </a:p>
          <a:p>
            <a:pPr>
              <a:buNone/>
            </a:pPr>
            <a:r>
              <a:rPr lang="en-GB" dirty="0" smtClean="0"/>
              <a:t>List </a:t>
            </a:r>
            <a:r>
              <a:rPr lang="en-GB" dirty="0" err="1" smtClean="0"/>
              <a:t>list</a:t>
            </a:r>
            <a:r>
              <a:rPr lang="en-GB" dirty="0" smtClean="0"/>
              <a:t>=</a:t>
            </a:r>
            <a:r>
              <a:rPr lang="en-GB" dirty="0" err="1" smtClean="0"/>
              <a:t>c.list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75</a:t>
            </a:fld>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Named Query</a:t>
            </a:r>
            <a:endParaRPr lang="en-US" dirty="0"/>
          </a:p>
        </p:txBody>
      </p:sp>
      <p:sp>
        <p:nvSpPr>
          <p:cNvPr id="3" name="Content Placeholder 2"/>
          <p:cNvSpPr>
            <a:spLocks noGrp="1"/>
          </p:cNvSpPr>
          <p:nvPr>
            <p:ph idx="1"/>
          </p:nvPr>
        </p:nvSpPr>
        <p:spPr/>
        <p:txBody>
          <a:bodyPr/>
          <a:lstStyle/>
          <a:p>
            <a:r>
              <a:rPr lang="en-GB" dirty="0" smtClean="0"/>
              <a:t>The hibernate named query is way to use any query by some meaningful name. It is like using alias names. The Hibernate framework provides the concept of named queries so that application programmer need not to scatter queries to all the java code.</a:t>
            </a:r>
          </a:p>
          <a:p>
            <a:r>
              <a:rPr lang="en-GB" dirty="0" smtClean="0"/>
              <a:t>There are two ways to define the named query in hibernate:</a:t>
            </a:r>
          </a:p>
          <a:p>
            <a:pPr marL="514350" indent="-514350">
              <a:buFont typeface="+mj-lt"/>
              <a:buAutoNum type="arabicPeriod"/>
            </a:pPr>
            <a:r>
              <a:rPr lang="en-GB" dirty="0" smtClean="0"/>
              <a:t>by annotation</a:t>
            </a:r>
          </a:p>
          <a:p>
            <a:pPr marL="514350" indent="-514350">
              <a:buFont typeface="+mj-lt"/>
              <a:buAutoNum type="arabicPeriod"/>
            </a:pPr>
            <a:r>
              <a:rPr lang="en-GB" dirty="0" smtClean="0"/>
              <a:t>by mapping file.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Hibernate Named Query by annotation</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pPr>
            <a:r>
              <a:rPr lang="en-GB" dirty="0" smtClean="0"/>
              <a:t>to use named query in hibernate, you need to have knowledge of @</a:t>
            </a:r>
            <a:r>
              <a:rPr lang="en-GB" dirty="0" err="1" smtClean="0"/>
              <a:t>NamedQueries</a:t>
            </a:r>
            <a:r>
              <a:rPr lang="en-GB" dirty="0" smtClean="0"/>
              <a:t> and @</a:t>
            </a:r>
            <a:r>
              <a:rPr lang="en-GB" dirty="0" err="1" smtClean="0"/>
              <a:t>NamedQuery</a:t>
            </a:r>
            <a:r>
              <a:rPr lang="en-GB" dirty="0" smtClean="0"/>
              <a:t> annotations.</a:t>
            </a:r>
          </a:p>
          <a:p>
            <a:pPr>
              <a:spcBef>
                <a:spcPts val="0"/>
              </a:spcBef>
            </a:pPr>
            <a:r>
              <a:rPr lang="en-GB" b="1" dirty="0" smtClean="0"/>
              <a:t>@</a:t>
            </a:r>
            <a:r>
              <a:rPr lang="en-GB" b="1" dirty="0" err="1" smtClean="0"/>
              <a:t>NameQueries</a:t>
            </a:r>
            <a:r>
              <a:rPr lang="en-GB" dirty="0" smtClean="0"/>
              <a:t> annotation is used to define the multiple named queries.</a:t>
            </a:r>
          </a:p>
          <a:p>
            <a:pPr>
              <a:spcBef>
                <a:spcPts val="0"/>
              </a:spcBef>
            </a:pPr>
            <a:r>
              <a:rPr lang="en-GB" b="1" dirty="0" smtClean="0"/>
              <a:t>@</a:t>
            </a:r>
            <a:r>
              <a:rPr lang="en-GB" b="1" dirty="0" err="1" smtClean="0"/>
              <a:t>NameQuery</a:t>
            </a:r>
            <a:r>
              <a:rPr lang="en-GB" dirty="0" smtClean="0"/>
              <a:t> annotation is used to define the single named query.</a:t>
            </a:r>
          </a:p>
          <a:p>
            <a:pPr>
              <a:spcBef>
                <a:spcPts val="0"/>
              </a:spcBef>
            </a:pPr>
            <a:r>
              <a:rPr lang="en-GB" dirty="0" smtClean="0"/>
              <a:t>Let's see the example of using the named queries:</a:t>
            </a:r>
          </a:p>
          <a:p>
            <a:pPr>
              <a:spcBef>
                <a:spcPts val="0"/>
              </a:spcBef>
              <a:buNone/>
            </a:pPr>
            <a:r>
              <a:rPr lang="en-GB" dirty="0" smtClean="0"/>
              <a:t>@</a:t>
            </a:r>
            <a:r>
              <a:rPr lang="en-GB" dirty="0" err="1" smtClean="0"/>
              <a:t>NamedQueries</a:t>
            </a:r>
            <a:r>
              <a:rPr lang="en-GB" dirty="0" smtClean="0"/>
              <a:t>(  </a:t>
            </a:r>
          </a:p>
          <a:p>
            <a:pPr>
              <a:spcBef>
                <a:spcPts val="0"/>
              </a:spcBef>
              <a:buNone/>
            </a:pPr>
            <a:r>
              <a:rPr lang="en-GB" dirty="0" smtClean="0"/>
              <a:t>    {  </a:t>
            </a:r>
          </a:p>
          <a:p>
            <a:pPr>
              <a:spcBef>
                <a:spcPts val="0"/>
              </a:spcBef>
              <a:buNone/>
            </a:pPr>
            <a:r>
              <a:rPr lang="en-GB" dirty="0" smtClean="0"/>
              <a:t>        @</a:t>
            </a:r>
            <a:r>
              <a:rPr lang="en-GB" dirty="0" err="1" smtClean="0"/>
              <a:t>NamedQuery</a:t>
            </a:r>
            <a:r>
              <a:rPr lang="en-GB" dirty="0" smtClean="0"/>
              <a:t>(  </a:t>
            </a:r>
          </a:p>
          <a:p>
            <a:pPr>
              <a:spcBef>
                <a:spcPts val="0"/>
              </a:spcBef>
              <a:buNone/>
            </a:pPr>
            <a:r>
              <a:rPr lang="en-GB" dirty="0" smtClean="0"/>
              <a:t>        name = "</a:t>
            </a:r>
            <a:r>
              <a:rPr lang="en-GB" dirty="0" err="1" smtClean="0"/>
              <a:t>findEmployeeByName</a:t>
            </a:r>
            <a:r>
              <a:rPr lang="en-GB" dirty="0" smtClean="0"/>
              <a:t>",  </a:t>
            </a:r>
          </a:p>
          <a:p>
            <a:pPr>
              <a:spcBef>
                <a:spcPts val="0"/>
              </a:spcBef>
              <a:buNone/>
            </a:pPr>
            <a:r>
              <a:rPr lang="en-GB" dirty="0" smtClean="0"/>
              <a:t>        query = "from Employee e where e.name = :name"  </a:t>
            </a:r>
          </a:p>
          <a:p>
            <a:pPr>
              <a:spcBef>
                <a:spcPts val="0"/>
              </a:spcBef>
              <a:buNone/>
            </a:pPr>
            <a:r>
              <a:rPr lang="en-GB" dirty="0" smtClean="0"/>
              <a:t>        )  </a:t>
            </a:r>
          </a:p>
          <a:p>
            <a:pPr>
              <a:spcBef>
                <a:spcPts val="0"/>
              </a:spcBef>
              <a:buNone/>
            </a:pPr>
            <a:r>
              <a:rPr lang="en-GB" dirty="0" smtClean="0"/>
              <a:t>    }  </a:t>
            </a:r>
          </a:p>
          <a:p>
            <a:pPr>
              <a:spcBef>
                <a:spcPts val="0"/>
              </a:spcBef>
              <a:buNone/>
            </a:pPr>
            <a:r>
              <a:rPr lang="en-GB" dirty="0" smtClean="0"/>
              <a:t>)  </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Example of Hibernate Named Query by annotation</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In this example, we are using annotations to defined the named query in the persistent class. There are three files only:</a:t>
            </a:r>
          </a:p>
          <a:p>
            <a:r>
              <a:rPr lang="en-GB" dirty="0" smtClean="0"/>
              <a:t>Employee.java</a:t>
            </a:r>
          </a:p>
          <a:p>
            <a:r>
              <a:rPr lang="en-GB" dirty="0" err="1" smtClean="0"/>
              <a:t>hibernate.cfg.xml</a:t>
            </a:r>
            <a:endParaRPr lang="en-GB" dirty="0" smtClean="0"/>
          </a:p>
          <a:p>
            <a:r>
              <a:rPr lang="en-GB" dirty="0" err="1" smtClean="0"/>
              <a:t>FetchDemo</a:t>
            </a:r>
            <a:endParaRPr lang="en-GB" dirty="0" smtClean="0"/>
          </a:p>
          <a:p>
            <a:r>
              <a:rPr lang="en-GB" dirty="0" smtClean="0"/>
              <a:t>In this example, we are assuming that there is </a:t>
            </a:r>
            <a:r>
              <a:rPr lang="en-GB" dirty="0" err="1" smtClean="0"/>
              <a:t>em</a:t>
            </a:r>
            <a:r>
              <a:rPr lang="en-GB" dirty="0" smtClean="0"/>
              <a:t> table in the database containing 4 columns id, name, job and salary and there are some records in this table.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Employee.java</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GB" dirty="0" smtClean="0"/>
              <a:t>It is a persistent class that uses annotations to define named query and marks this class as entity.</a:t>
            </a:r>
          </a:p>
          <a:p>
            <a:pPr>
              <a:spcBef>
                <a:spcPts val="0"/>
              </a:spcBef>
              <a:buNone/>
            </a:pPr>
            <a:r>
              <a:rPr lang="en-GB" b="1" dirty="0" smtClean="0"/>
              <a:t>package</a:t>
            </a:r>
            <a:r>
              <a:rPr lang="en-GB" dirty="0" smtClean="0"/>
              <a:t> </a:t>
            </a:r>
            <a:r>
              <a:rPr lang="en-GB" dirty="0" err="1" smtClean="0"/>
              <a:t>com.javatpoint</a:t>
            </a:r>
            <a:r>
              <a:rPr lang="en-GB" dirty="0" smtClean="0"/>
              <a:t>;  </a:t>
            </a:r>
          </a:p>
          <a:p>
            <a:pPr>
              <a:spcBef>
                <a:spcPts val="0"/>
              </a:spcBef>
              <a:buNone/>
            </a:pPr>
            <a:r>
              <a:rPr lang="en-GB" dirty="0" smtClean="0"/>
              <a:t>  </a:t>
            </a:r>
          </a:p>
          <a:p>
            <a:pPr>
              <a:spcBef>
                <a:spcPts val="0"/>
              </a:spcBef>
              <a:buNone/>
            </a:pPr>
            <a:r>
              <a:rPr lang="en-GB" b="1" dirty="0" smtClean="0"/>
              <a:t>import</a:t>
            </a:r>
            <a:r>
              <a:rPr lang="en-GB" dirty="0" smtClean="0"/>
              <a:t> </a:t>
            </a:r>
            <a:r>
              <a:rPr lang="en-GB" dirty="0" err="1" smtClean="0"/>
              <a:t>javax.persistence</a:t>
            </a:r>
            <a:r>
              <a:rPr lang="en-GB" dirty="0" smtClean="0"/>
              <a:t>.*;  </a:t>
            </a:r>
          </a:p>
          <a:p>
            <a:pPr>
              <a:spcBef>
                <a:spcPts val="0"/>
              </a:spcBef>
              <a:buNone/>
            </a:pPr>
            <a:r>
              <a:rPr lang="en-GB" b="1" dirty="0" smtClean="0"/>
              <a:t>import</a:t>
            </a:r>
            <a:r>
              <a:rPr lang="en-GB" dirty="0" smtClean="0"/>
              <a:t> </a:t>
            </a:r>
            <a:r>
              <a:rPr lang="en-GB" dirty="0" err="1" smtClean="0"/>
              <a:t>javax.persistence.Entity</a:t>
            </a:r>
            <a:r>
              <a:rPr lang="en-GB" dirty="0" smtClean="0"/>
              <a:t>;  </a:t>
            </a:r>
          </a:p>
          <a:p>
            <a:pPr>
              <a:spcBef>
                <a:spcPts val="0"/>
              </a:spcBef>
              <a:buNone/>
            </a:pPr>
            <a:r>
              <a:rPr lang="en-GB" b="1" dirty="0" smtClean="0"/>
              <a:t>import</a:t>
            </a:r>
            <a:r>
              <a:rPr lang="en-GB" dirty="0" smtClean="0"/>
              <a:t> </a:t>
            </a:r>
            <a:r>
              <a:rPr lang="en-GB" dirty="0" err="1" smtClean="0"/>
              <a:t>javax.persistence.GeneratedValue</a:t>
            </a:r>
            <a:r>
              <a:rPr lang="en-GB" dirty="0" smtClean="0"/>
              <a:t>;  </a:t>
            </a:r>
          </a:p>
          <a:p>
            <a:pPr>
              <a:spcBef>
                <a:spcPts val="0"/>
              </a:spcBef>
              <a:buNone/>
            </a:pPr>
            <a:r>
              <a:rPr lang="en-GB" b="1" dirty="0" smtClean="0"/>
              <a:t>import</a:t>
            </a:r>
            <a:r>
              <a:rPr lang="en-GB" dirty="0" smtClean="0"/>
              <a:t> </a:t>
            </a:r>
            <a:r>
              <a:rPr lang="en-GB" dirty="0" err="1" smtClean="0"/>
              <a:t>javax.persistence.Id</a:t>
            </a:r>
            <a:r>
              <a:rPr lang="en-GB" dirty="0" smtClean="0"/>
              <a:t>;  </a:t>
            </a:r>
          </a:p>
          <a:p>
            <a:pPr>
              <a:spcBef>
                <a:spcPts val="0"/>
              </a:spcBef>
              <a:buNone/>
            </a:pPr>
            <a:r>
              <a:rPr lang="en-GB" dirty="0" smtClean="0"/>
              <a:t>  </a:t>
            </a:r>
          </a:p>
          <a:p>
            <a:pPr>
              <a:spcBef>
                <a:spcPts val="0"/>
              </a:spcBef>
              <a:buNone/>
            </a:pPr>
            <a:r>
              <a:rPr lang="en-GB" dirty="0" smtClean="0"/>
              <a:t>@</a:t>
            </a:r>
            <a:r>
              <a:rPr lang="en-GB" dirty="0" err="1" smtClean="0"/>
              <a:t>NamedQueries</a:t>
            </a:r>
            <a:r>
              <a:rPr lang="en-GB" dirty="0" smtClean="0"/>
              <a:t>(  </a:t>
            </a:r>
          </a:p>
          <a:p>
            <a:pPr>
              <a:spcBef>
                <a:spcPts val="0"/>
              </a:spcBef>
              <a:buNone/>
            </a:pPr>
            <a:r>
              <a:rPr lang="en-GB" dirty="0" smtClean="0"/>
              <a:t>    {  </a:t>
            </a:r>
          </a:p>
          <a:p>
            <a:pPr>
              <a:spcBef>
                <a:spcPts val="0"/>
              </a:spcBef>
              <a:buNone/>
            </a:pPr>
            <a:r>
              <a:rPr lang="en-GB" dirty="0" smtClean="0"/>
              <a:t>        @</a:t>
            </a:r>
            <a:r>
              <a:rPr lang="en-GB" dirty="0" err="1" smtClean="0"/>
              <a:t>NamedQuery</a:t>
            </a:r>
            <a:r>
              <a:rPr lang="en-GB" dirty="0" smtClean="0"/>
              <a:t>(  </a:t>
            </a:r>
          </a:p>
          <a:p>
            <a:pPr>
              <a:spcBef>
                <a:spcPts val="0"/>
              </a:spcBef>
              <a:buNone/>
            </a:pPr>
            <a:r>
              <a:rPr lang="en-GB" dirty="0" smtClean="0"/>
              <a:t>        name = "</a:t>
            </a:r>
            <a:r>
              <a:rPr lang="en-GB" dirty="0" err="1" smtClean="0"/>
              <a:t>findEmployeeByName</a:t>
            </a:r>
            <a:r>
              <a:rPr lang="en-GB" dirty="0" smtClean="0"/>
              <a:t>",  </a:t>
            </a:r>
          </a:p>
          <a:p>
            <a:pPr>
              <a:spcBef>
                <a:spcPts val="0"/>
              </a:spcBef>
              <a:buNone/>
            </a:pPr>
            <a:r>
              <a:rPr lang="en-GB" dirty="0" smtClean="0"/>
              <a:t>        query = "from Employee e where e.name = :name"  </a:t>
            </a:r>
          </a:p>
          <a:p>
            <a:pPr>
              <a:spcBef>
                <a:spcPts val="0"/>
              </a:spcBef>
              <a:buNone/>
            </a:pPr>
            <a:r>
              <a:rPr lang="en-GB" dirty="0" smtClean="0"/>
              <a:t>        )  </a:t>
            </a:r>
          </a:p>
          <a:p>
            <a:pPr>
              <a:spcBef>
                <a:spcPts val="0"/>
              </a:spcBef>
              <a:buNone/>
            </a:pPr>
            <a:r>
              <a:rPr lang="en-GB" dirty="0" smtClean="0"/>
              <a:t>    }  </a:t>
            </a:r>
          </a:p>
          <a:p>
            <a:pPr>
              <a:spcBef>
                <a:spcPts val="0"/>
              </a:spcBef>
              <a:buNone/>
            </a:pPr>
            <a:r>
              <a:rPr lang="en-GB" dirty="0" smtClean="0"/>
              <a:t>)  </a:t>
            </a:r>
          </a:p>
          <a:p>
            <a:pPr>
              <a:spcBef>
                <a:spcPts val="0"/>
              </a:spcBef>
              <a:buNone/>
            </a:pPr>
            <a:r>
              <a:rPr lang="en-GB" dirty="0" smtClean="0"/>
              <a:t>  </a:t>
            </a:r>
          </a:p>
          <a:p>
            <a:pPr>
              <a:spcBef>
                <a:spcPts val="0"/>
              </a:spcBef>
              <a:buNone/>
            </a:pPr>
            <a:r>
              <a:rPr lang="en-GB" dirty="0" smtClean="0"/>
              <a:t>@Entity  </a:t>
            </a:r>
          </a:p>
          <a:p>
            <a:pPr>
              <a:spcBef>
                <a:spcPts val="0"/>
              </a:spcBef>
              <a:buNone/>
            </a:pPr>
            <a:r>
              <a:rPr lang="en-GB" dirty="0" smtClean="0"/>
              <a:t>@Table(name="</a:t>
            </a:r>
            <a:r>
              <a:rPr lang="en-GB" dirty="0" err="1" smtClean="0"/>
              <a:t>em</a:t>
            </a:r>
            <a:r>
              <a:rPr lang="en-GB" dirty="0" smtClean="0"/>
              <a:t>")  </a:t>
            </a:r>
          </a:p>
          <a:p>
            <a:pPr>
              <a:spcBef>
                <a:spcPts val="0"/>
              </a:spcBef>
              <a:buNone/>
            </a:pPr>
            <a:r>
              <a:rPr lang="en-GB" b="1" dirty="0" smtClean="0"/>
              <a:t>public</a:t>
            </a:r>
            <a:r>
              <a:rPr lang="en-GB" dirty="0" smtClean="0"/>
              <a:t> </a:t>
            </a:r>
            <a:r>
              <a:rPr lang="en-GB" b="1" dirty="0" smtClean="0"/>
              <a:t>class</a:t>
            </a:r>
            <a:r>
              <a:rPr lang="en-GB" dirty="0" smtClean="0"/>
              <a:t> Employee {  </a:t>
            </a:r>
          </a:p>
          <a:p>
            <a:pPr>
              <a:spcBef>
                <a:spcPts val="0"/>
              </a:spcBef>
              <a:buNone/>
            </a:pPr>
            <a:r>
              <a:rPr lang="en-GB" dirty="0" smtClean="0"/>
              <a:t>      </a:t>
            </a:r>
          </a:p>
          <a:p>
            <a:pPr>
              <a:spcBef>
                <a:spcPts val="0"/>
              </a:spcBef>
              <a:buNone/>
            </a:pPr>
            <a:r>
              <a:rPr lang="en-GB" dirty="0" smtClean="0"/>
              <a:t>    </a:t>
            </a:r>
            <a:r>
              <a:rPr lang="en-GB" b="1" dirty="0" smtClean="0"/>
              <a:t>public</a:t>
            </a:r>
            <a:r>
              <a:rPr lang="en-GB" dirty="0" smtClean="0"/>
              <a:t> String </a:t>
            </a:r>
            <a:r>
              <a:rPr lang="en-GB" dirty="0" err="1" smtClean="0"/>
              <a:t>toString</a:t>
            </a:r>
            <a:r>
              <a:rPr lang="en-GB" dirty="0" smtClean="0"/>
              <a:t>(){</a:t>
            </a:r>
            <a:r>
              <a:rPr lang="en-GB" b="1" dirty="0" smtClean="0"/>
              <a:t>return</a:t>
            </a:r>
            <a:r>
              <a:rPr lang="en-GB" dirty="0" smtClean="0"/>
              <a:t> id+" "+name+" "+salary+" "+job;}  </a:t>
            </a:r>
          </a:p>
          <a:p>
            <a:pPr>
              <a:spcBef>
                <a:spcPts val="0"/>
              </a:spcBef>
              <a:buNone/>
            </a:pPr>
            <a:r>
              <a:rPr lang="en-GB" dirty="0" smtClean="0"/>
              <a:t>      </a:t>
            </a:r>
          </a:p>
          <a:p>
            <a:pPr>
              <a:spcBef>
                <a:spcPts val="0"/>
              </a:spcBef>
              <a:buNone/>
            </a:pPr>
            <a:r>
              <a:rPr lang="en-GB" dirty="0" smtClean="0"/>
              <a:t>    </a:t>
            </a:r>
            <a:r>
              <a:rPr lang="en-GB" b="1" dirty="0" err="1" smtClean="0"/>
              <a:t>int</a:t>
            </a:r>
            <a:r>
              <a:rPr lang="en-GB" dirty="0" smtClean="0"/>
              <a:t> id;  </a:t>
            </a:r>
          </a:p>
          <a:p>
            <a:pPr>
              <a:spcBef>
                <a:spcPts val="0"/>
              </a:spcBef>
              <a:buNone/>
            </a:pPr>
            <a:r>
              <a:rPr lang="en-GB" dirty="0" smtClean="0"/>
              <a:t>    String name;  </a:t>
            </a:r>
          </a:p>
          <a:p>
            <a:pPr>
              <a:spcBef>
                <a:spcPts val="0"/>
              </a:spcBef>
              <a:buNone/>
            </a:pPr>
            <a:r>
              <a:rPr lang="en-GB" dirty="0" smtClean="0"/>
              <a:t>    </a:t>
            </a:r>
            <a:r>
              <a:rPr lang="en-GB" b="1" dirty="0" err="1" smtClean="0"/>
              <a:t>int</a:t>
            </a:r>
            <a:r>
              <a:rPr lang="en-GB" dirty="0" smtClean="0"/>
              <a:t> salary;  </a:t>
            </a:r>
          </a:p>
          <a:p>
            <a:pPr>
              <a:spcBef>
                <a:spcPts val="0"/>
              </a:spcBef>
              <a:buNone/>
            </a:pPr>
            <a:r>
              <a:rPr lang="en-GB" dirty="0" smtClean="0"/>
              <a:t>    String job;  </a:t>
            </a:r>
          </a:p>
          <a:p>
            <a:pPr>
              <a:spcBef>
                <a:spcPts val="0"/>
              </a:spcBef>
              <a:buNone/>
            </a:pPr>
            <a:r>
              <a:rPr lang="en-GB" dirty="0" smtClean="0"/>
              <a:t>    @Id  </a:t>
            </a:r>
          </a:p>
          <a:p>
            <a:pPr>
              <a:spcBef>
                <a:spcPts val="0"/>
              </a:spcBef>
              <a:buNone/>
            </a:pPr>
            <a:r>
              <a:rPr lang="en-GB" dirty="0" smtClean="0"/>
              <a:t>    @</a:t>
            </a:r>
            <a:r>
              <a:rPr lang="en-GB" dirty="0" err="1" smtClean="0"/>
              <a:t>GeneratedValue</a:t>
            </a:r>
            <a:r>
              <a:rPr lang="en-GB" dirty="0" smtClean="0"/>
              <a:t>(strategy=</a:t>
            </a:r>
            <a:r>
              <a:rPr lang="en-GB" dirty="0" err="1" smtClean="0"/>
              <a:t>GenerationType.AUTO</a:t>
            </a:r>
            <a:r>
              <a:rPr lang="en-GB" dirty="0" smtClean="0"/>
              <a:t>)  </a:t>
            </a:r>
          </a:p>
          <a:p>
            <a:pPr>
              <a:spcBef>
                <a:spcPts val="0"/>
              </a:spcBef>
              <a:buNone/>
            </a:pPr>
            <a:r>
              <a:rPr lang="en-GB" dirty="0" smtClean="0"/>
              <a:t>       </a:t>
            </a:r>
          </a:p>
          <a:p>
            <a:pPr>
              <a:spcBef>
                <a:spcPts val="0"/>
              </a:spcBef>
              <a:buNone/>
            </a:pPr>
            <a:r>
              <a:rPr lang="en-GB" dirty="0" smtClean="0"/>
              <a:t>    //getters and setters  </a:t>
            </a:r>
          </a:p>
          <a:p>
            <a:pPr>
              <a:spcBef>
                <a:spcPts val="0"/>
              </a:spcBef>
              <a:buNone/>
            </a:pPr>
            <a:r>
              <a:rPr lang="en-GB"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79</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High Level Architecture</a:t>
            </a:r>
            <a:endParaRPr lang="en-US" dirty="0"/>
          </a:p>
        </p:txBody>
      </p:sp>
      <p:sp>
        <p:nvSpPr>
          <p:cNvPr id="3" name="Content Placeholder 2"/>
          <p:cNvSpPr>
            <a:spLocks noGrp="1"/>
          </p:cNvSpPr>
          <p:nvPr>
            <p:ph idx="1"/>
          </p:nvPr>
        </p:nvSpPr>
        <p:spPr>
          <a:xfrm>
            <a:off x="838200" y="1357298"/>
            <a:ext cx="10515600" cy="4819665"/>
          </a:xfrm>
        </p:spPr>
        <p:txBody>
          <a:bodyPr/>
          <a:lstStyle/>
          <a:p>
            <a:endParaRPr lang="en-US" dirty="0" smtClean="0"/>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a:t>
            </a:fld>
            <a:endParaRPr lang="en-US" altLang="en-US"/>
          </a:p>
        </p:txBody>
      </p:sp>
      <p:pic>
        <p:nvPicPr>
          <p:cNvPr id="6" name="Picture 5" descr="hibernate architecture"/>
          <p:cNvPicPr/>
          <p:nvPr/>
        </p:nvPicPr>
        <p:blipFill>
          <a:blip r:embed="rId2"/>
          <a:srcRect/>
          <a:stretch>
            <a:fillRect/>
          </a:stretch>
        </p:blipFill>
        <p:spPr bwMode="auto">
          <a:xfrm>
            <a:off x="3124200" y="1358015"/>
            <a:ext cx="5943600" cy="4214125"/>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12" y="357166"/>
            <a:ext cx="10515600" cy="849297"/>
          </a:xfrm>
        </p:spPr>
        <p:txBody>
          <a:bodyPr/>
          <a:lstStyle/>
          <a:p>
            <a:r>
              <a:rPr lang="en-GB" dirty="0" smtClean="0"/>
              <a:t> </a:t>
            </a:r>
            <a:br>
              <a:rPr lang="en-GB" dirty="0" smtClean="0"/>
            </a:br>
            <a:r>
              <a:rPr lang="en-US" dirty="0" err="1" smtClean="0"/>
              <a:t>hibernate.cfg.xml</a:t>
            </a: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It is a configuration file that stores the </a:t>
            </a:r>
            <a:r>
              <a:rPr lang="en-GB" dirty="0" err="1" smtClean="0"/>
              <a:t>informations</a:t>
            </a:r>
            <a:r>
              <a:rPr lang="en-GB" dirty="0" smtClean="0"/>
              <a:t> about database such as driver class, </a:t>
            </a:r>
            <a:r>
              <a:rPr lang="en-GB" dirty="0" err="1" smtClean="0"/>
              <a:t>url</a:t>
            </a:r>
            <a:r>
              <a:rPr lang="en-GB" dirty="0" smtClean="0"/>
              <a:t>, username, password and mapping class etc.</a:t>
            </a:r>
          </a:p>
          <a:p>
            <a:pPr>
              <a:spcBef>
                <a:spcPts val="0"/>
              </a:spcBef>
              <a:buNone/>
            </a:pPr>
            <a:r>
              <a:rPr lang="en-GB" dirty="0" smtClean="0"/>
              <a:t>&lt;?xml version='1.0' encoding='UTF-8'?&gt;  </a:t>
            </a:r>
          </a:p>
          <a:p>
            <a:pPr>
              <a:spcBef>
                <a:spcPts val="0"/>
              </a:spcBef>
              <a:buNone/>
            </a:pPr>
            <a:r>
              <a:rPr lang="en-GB" dirty="0" smtClean="0"/>
              <a:t>&lt;!DOCTYPE hibernate-configuration PUBLIC  </a:t>
            </a:r>
          </a:p>
          <a:p>
            <a:pPr>
              <a:spcBef>
                <a:spcPts val="0"/>
              </a:spcBef>
              <a:buNone/>
            </a:pPr>
            <a:r>
              <a:rPr lang="en-GB" dirty="0" smtClean="0"/>
              <a:t>          "-//Hibernate/Hibernate Configuration DTD 5.3//EN"  </a:t>
            </a:r>
          </a:p>
          <a:p>
            <a:pPr>
              <a:spcBef>
                <a:spcPts val="0"/>
              </a:spcBef>
              <a:buNone/>
            </a:pPr>
            <a:r>
              <a:rPr lang="en-GB" dirty="0" smtClean="0"/>
              <a:t>          "http://hibernate.sourceforge.net/hibernate-configuration-5.3.dtd"&gt;  </a:t>
            </a:r>
          </a:p>
          <a:p>
            <a:pPr>
              <a:spcBef>
                <a:spcPts val="0"/>
              </a:spcBef>
              <a:buNone/>
            </a:pPr>
            <a:r>
              <a:rPr lang="en-GB" dirty="0" smtClean="0"/>
              <a:t>  </a:t>
            </a:r>
          </a:p>
          <a:p>
            <a:pPr>
              <a:spcBef>
                <a:spcPts val="0"/>
              </a:spcBef>
              <a:buNone/>
            </a:pPr>
            <a:r>
              <a:rPr lang="en-GB" dirty="0" smtClean="0"/>
              <a:t>&lt;hibernate-configuration&gt;  </a:t>
            </a:r>
          </a:p>
          <a:p>
            <a:pPr>
              <a:spcBef>
                <a:spcPts val="0"/>
              </a:spcBef>
              <a:buNone/>
            </a:pPr>
            <a:r>
              <a:rPr lang="en-GB" dirty="0" smtClean="0"/>
              <a:t>  </a:t>
            </a:r>
          </a:p>
          <a:p>
            <a:pPr>
              <a:spcBef>
                <a:spcPts val="0"/>
              </a:spcBef>
              <a:buNone/>
            </a:pPr>
            <a:r>
              <a:rPr lang="en-GB" dirty="0" smtClean="0"/>
              <a:t>    &lt;session-factory&gt;  </a:t>
            </a:r>
          </a:p>
          <a:p>
            <a:pPr>
              <a:spcBef>
                <a:spcPts val="0"/>
              </a:spcBef>
              <a:buNone/>
            </a:pPr>
            <a:r>
              <a:rPr lang="en-GB" dirty="0" smtClean="0"/>
              <a:t>        &lt;property name="hbm2ddl.auto"&gt;update&lt;/property&gt;  </a:t>
            </a:r>
          </a:p>
          <a:p>
            <a:pPr>
              <a:spcBef>
                <a:spcPts val="0"/>
              </a:spcBef>
              <a:buNone/>
            </a:pPr>
            <a:r>
              <a:rPr lang="en-GB" dirty="0" smtClean="0"/>
              <a:t>        &lt;property name="dialect"&gt;org.hibernate.dialect.Oracle9Dialect&lt;/property&gt;  </a:t>
            </a:r>
          </a:p>
          <a:p>
            <a:pPr>
              <a:spcBef>
                <a:spcPts val="0"/>
              </a:spcBef>
              <a:buNone/>
            </a:pPr>
            <a:r>
              <a:rPr lang="en-GB" dirty="0" smtClean="0"/>
              <a:t>        &lt;property name="connection.url"&gt;</a:t>
            </a:r>
            <a:r>
              <a:rPr lang="en-GB" dirty="0" err="1" smtClean="0"/>
              <a:t>jdbc:oracle:thin</a:t>
            </a:r>
            <a:r>
              <a:rPr lang="en-GB" dirty="0" smtClean="0"/>
              <a:t>:@localhost:1521:xe&lt;/property&gt;  </a:t>
            </a:r>
          </a:p>
          <a:p>
            <a:pPr>
              <a:spcBef>
                <a:spcPts val="0"/>
              </a:spcBef>
              <a:buNone/>
            </a:pPr>
            <a:r>
              <a:rPr lang="en-GB" dirty="0" smtClean="0"/>
              <a:t>        &lt;property name="</a:t>
            </a:r>
            <a:r>
              <a:rPr lang="en-GB" dirty="0" err="1" smtClean="0"/>
              <a:t>connection.username</a:t>
            </a:r>
            <a:r>
              <a:rPr lang="en-GB" dirty="0" smtClean="0"/>
              <a:t>"&gt;system&lt;/property&gt;  </a:t>
            </a:r>
          </a:p>
          <a:p>
            <a:pPr>
              <a:spcBef>
                <a:spcPts val="0"/>
              </a:spcBef>
              <a:buNone/>
            </a:pPr>
            <a:r>
              <a:rPr lang="en-GB" dirty="0" smtClean="0"/>
              <a:t>        &lt;property name="</a:t>
            </a:r>
            <a:r>
              <a:rPr lang="en-GB" dirty="0" err="1" smtClean="0"/>
              <a:t>connection.password</a:t>
            </a:r>
            <a:r>
              <a:rPr lang="en-GB" dirty="0" smtClean="0"/>
              <a:t>"&gt;</a:t>
            </a:r>
            <a:r>
              <a:rPr lang="en-GB" dirty="0" err="1" smtClean="0"/>
              <a:t>jtp</a:t>
            </a:r>
            <a:r>
              <a:rPr lang="en-GB" dirty="0" smtClean="0"/>
              <a:t>&lt;/property&gt;  </a:t>
            </a:r>
          </a:p>
          <a:p>
            <a:pPr>
              <a:spcBef>
                <a:spcPts val="0"/>
              </a:spcBef>
              <a:buNone/>
            </a:pPr>
            <a:r>
              <a:rPr lang="en-GB" dirty="0" smtClean="0"/>
              <a:t>        &lt;property name="</a:t>
            </a:r>
            <a:r>
              <a:rPr lang="en-GB" dirty="0" err="1" smtClean="0"/>
              <a:t>connection.driver_class</a:t>
            </a:r>
            <a:r>
              <a:rPr lang="en-GB" dirty="0" smtClean="0"/>
              <a:t>"&gt;</a:t>
            </a:r>
            <a:r>
              <a:rPr lang="en-GB" dirty="0" err="1" smtClean="0"/>
              <a:t>oracle.jdbc.driver.OracleDriver</a:t>
            </a:r>
            <a:r>
              <a:rPr lang="en-GB" dirty="0" smtClean="0"/>
              <a:t>&lt;/property&gt;  </a:t>
            </a:r>
          </a:p>
          <a:p>
            <a:pPr>
              <a:spcBef>
                <a:spcPts val="0"/>
              </a:spcBef>
              <a:buNone/>
            </a:pPr>
            <a:r>
              <a:rPr lang="en-GB" dirty="0" smtClean="0"/>
              <a:t>    &lt;mapping </a:t>
            </a:r>
            <a:r>
              <a:rPr lang="en-GB" b="1" dirty="0" smtClean="0"/>
              <a:t>class</a:t>
            </a:r>
            <a:r>
              <a:rPr lang="en-GB" dirty="0" smtClean="0"/>
              <a:t>="</a:t>
            </a:r>
            <a:r>
              <a:rPr lang="en-GB" dirty="0" err="1" smtClean="0"/>
              <a:t>com.javatpoint.Employee</a:t>
            </a:r>
            <a:r>
              <a:rPr lang="en-GB" dirty="0" smtClean="0"/>
              <a:t>"/&gt;  </a:t>
            </a:r>
          </a:p>
          <a:p>
            <a:pPr>
              <a:spcBef>
                <a:spcPts val="0"/>
              </a:spcBef>
              <a:buNone/>
            </a:pPr>
            <a:r>
              <a:rPr lang="en-GB" dirty="0" smtClean="0"/>
              <a:t>    &lt;/session-factory&gt;  </a:t>
            </a:r>
          </a:p>
          <a:p>
            <a:pPr>
              <a:spcBef>
                <a:spcPts val="0"/>
              </a:spcBef>
              <a:buNone/>
            </a:pPr>
            <a:r>
              <a:rPr lang="en-GB" dirty="0" smtClean="0"/>
              <a:t>  </a:t>
            </a:r>
          </a:p>
          <a:p>
            <a:pPr>
              <a:spcBef>
                <a:spcPts val="0"/>
              </a:spcBef>
              <a:buNone/>
            </a:pPr>
            <a:r>
              <a:rPr lang="en-GB" dirty="0" smtClean="0"/>
              <a:t>&lt;/hibernate-configuration&gt;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80</a:t>
            </a:fld>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FetchData.java</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US" dirty="0" smtClean="0"/>
              <a:t>It is a java class that uses the named query and prints the </a:t>
            </a:r>
            <a:r>
              <a:rPr lang="en-US" dirty="0" err="1" smtClean="0"/>
              <a:t>informations</a:t>
            </a:r>
            <a:r>
              <a:rPr lang="en-US" dirty="0" smtClean="0"/>
              <a:t> based on the query. The </a:t>
            </a:r>
            <a:r>
              <a:rPr lang="en-US" b="1" dirty="0" err="1" smtClean="0"/>
              <a:t>getNamedQuery</a:t>
            </a:r>
            <a:r>
              <a:rPr lang="en-US" dirty="0" smtClean="0"/>
              <a:t> method uses the named query and returns the instance of Query.</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dirty="0" smtClean="0"/>
              <a:t>    </a:t>
            </a:r>
          </a:p>
          <a:p>
            <a:pPr>
              <a:spcBef>
                <a:spcPts val="0"/>
              </a:spcBef>
              <a:buNone/>
            </a:pPr>
            <a:r>
              <a:rPr lang="en-US" b="1" dirty="0" smtClean="0"/>
              <a:t>import</a:t>
            </a:r>
            <a:r>
              <a:rPr lang="en-US" dirty="0" smtClean="0"/>
              <a:t> </a:t>
            </a:r>
            <a:r>
              <a:rPr lang="en-US" dirty="0" err="1" smtClean="0"/>
              <a:t>java.util</a:t>
            </a:r>
            <a:r>
              <a:rPr lang="en-US" dirty="0" smtClean="0"/>
              <a:t>.*;  </a:t>
            </a:r>
          </a:p>
          <a:p>
            <a:pPr>
              <a:spcBef>
                <a:spcPts val="0"/>
              </a:spcBef>
              <a:buNone/>
            </a:pPr>
            <a:r>
              <a:rPr lang="en-US" b="1" dirty="0" smtClean="0"/>
              <a:t>import</a:t>
            </a:r>
            <a:r>
              <a:rPr lang="en-US" dirty="0" smtClean="0"/>
              <a:t> </a:t>
            </a:r>
            <a:r>
              <a:rPr lang="en-US" dirty="0" err="1" smtClean="0"/>
              <a:t>javax.persistence</a:t>
            </a:r>
            <a:r>
              <a:rPr lang="en-US" dirty="0" smtClean="0"/>
              <a:t>.*;  </a:t>
            </a:r>
          </a:p>
          <a:p>
            <a:pPr>
              <a:spcBef>
                <a:spcPts val="0"/>
              </a:spcBef>
              <a:buNone/>
            </a:pPr>
            <a:r>
              <a:rPr lang="en-US" b="1" dirty="0" smtClean="0"/>
              <a:t>import</a:t>
            </a:r>
            <a:r>
              <a:rPr lang="en-US" dirty="0" smtClean="0"/>
              <a:t> </a:t>
            </a:r>
            <a:r>
              <a:rPr lang="en-US" dirty="0" err="1" smtClean="0"/>
              <a:t>org.hibernate</a:t>
            </a:r>
            <a:r>
              <a:rPr lang="en-US" dirty="0" smtClean="0"/>
              <a:t>.*;  </a:t>
            </a:r>
          </a:p>
          <a:p>
            <a:pPr>
              <a:spcBef>
                <a:spcPts val="0"/>
              </a:spcBef>
              <a:buNone/>
            </a:pPr>
            <a:r>
              <a:rPr lang="en-US" b="1" dirty="0" smtClean="0"/>
              <a:t>import</a:t>
            </a:r>
            <a:r>
              <a:rPr lang="en-US" dirty="0" smtClean="0"/>
              <a:t> </a:t>
            </a:r>
            <a:r>
              <a:rPr lang="en-US" dirty="0" err="1" smtClean="0"/>
              <a:t>org.hibernate.boot.Metadata</a:t>
            </a:r>
            <a:r>
              <a:rPr lang="en-US" dirty="0" smtClean="0"/>
              <a:t>;  </a:t>
            </a:r>
          </a:p>
          <a:p>
            <a:pPr>
              <a:spcBef>
                <a:spcPts val="0"/>
              </a:spcBef>
              <a:buNone/>
            </a:pPr>
            <a:r>
              <a:rPr lang="en-US" b="1" dirty="0" smtClean="0"/>
              <a:t>import</a:t>
            </a:r>
            <a:r>
              <a:rPr lang="en-US" dirty="0" smtClean="0"/>
              <a:t> </a:t>
            </a:r>
            <a:r>
              <a:rPr lang="en-US" dirty="0" err="1" smtClean="0"/>
              <a:t>org.hibernate.boot.MetadataSources</a:t>
            </a:r>
            <a:r>
              <a:rPr lang="en-US" dirty="0" smtClean="0"/>
              <a:t>;  </a:t>
            </a:r>
          </a:p>
          <a:p>
            <a:pPr>
              <a:spcBef>
                <a:spcPts val="0"/>
              </a:spcBef>
              <a:buNone/>
            </a:pPr>
            <a:r>
              <a:rPr lang="en-US" b="1" dirty="0" smtClean="0"/>
              <a:t>import</a:t>
            </a:r>
            <a:r>
              <a:rPr lang="en-US" dirty="0" smtClean="0"/>
              <a:t> </a:t>
            </a:r>
            <a:r>
              <a:rPr lang="en-US" dirty="0" err="1" smtClean="0"/>
              <a:t>org.hibernate.boot.registry.StandardServiceRegistry</a:t>
            </a:r>
            <a:r>
              <a:rPr lang="en-US" dirty="0" smtClean="0"/>
              <a:t>;  </a:t>
            </a:r>
          </a:p>
          <a:p>
            <a:pPr>
              <a:spcBef>
                <a:spcPts val="0"/>
              </a:spcBef>
              <a:buNone/>
            </a:pPr>
            <a:r>
              <a:rPr lang="en-US" b="1" dirty="0" smtClean="0"/>
              <a:t>import</a:t>
            </a:r>
            <a:r>
              <a:rPr lang="en-US" dirty="0" smtClean="0"/>
              <a:t> </a:t>
            </a:r>
            <a:r>
              <a:rPr lang="en-US" dirty="0" err="1" smtClean="0"/>
              <a:t>org.hibernate.boot.registry.StandardServiceRegistryBuilder</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Fetch {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a:t>
            </a:r>
          </a:p>
          <a:p>
            <a:pPr>
              <a:spcBef>
                <a:spcPts val="0"/>
              </a:spcBef>
              <a:buNone/>
            </a:pPr>
            <a:r>
              <a:rPr lang="en-US" dirty="0" smtClean="0"/>
              <a:t>     </a:t>
            </a:r>
            <a:r>
              <a:rPr lang="en-US" dirty="0" err="1" smtClean="0"/>
              <a:t>StandardServiceRegistry</a:t>
            </a:r>
            <a:r>
              <a:rPr lang="en-US" dirty="0" smtClean="0"/>
              <a:t> </a:t>
            </a:r>
            <a:r>
              <a:rPr lang="en-US" dirty="0" err="1" smtClean="0"/>
              <a:t>ssr</a:t>
            </a:r>
            <a:r>
              <a:rPr lang="en-US" dirty="0" smtClean="0"/>
              <a:t>=</a:t>
            </a:r>
            <a:r>
              <a:rPr lang="en-US" b="1" dirty="0" smtClean="0"/>
              <a:t>new</a:t>
            </a:r>
            <a:r>
              <a:rPr lang="en-US" dirty="0" smtClean="0"/>
              <a:t> </a:t>
            </a:r>
            <a:r>
              <a:rPr lang="en-US" dirty="0" err="1" smtClean="0"/>
              <a:t>StandardServiceRegistryBuilder</a:t>
            </a:r>
            <a:r>
              <a:rPr lang="en-US" dirty="0" smtClean="0"/>
              <a:t>().configure("</a:t>
            </a:r>
            <a:r>
              <a:rPr lang="en-US" dirty="0" err="1" smtClean="0"/>
              <a:t>hibernate.cfg.xml</a:t>
            </a:r>
            <a:r>
              <a:rPr lang="en-US" dirty="0" smtClean="0"/>
              <a:t>").build();  </a:t>
            </a:r>
          </a:p>
          <a:p>
            <a:pPr>
              <a:spcBef>
                <a:spcPts val="0"/>
              </a:spcBef>
              <a:buNone/>
            </a:pPr>
            <a:r>
              <a:rPr lang="en-US" dirty="0" smtClean="0"/>
              <a:t>        Metadata meta=</a:t>
            </a:r>
            <a:r>
              <a:rPr lang="en-US" b="1" dirty="0" smtClean="0"/>
              <a:t>new</a:t>
            </a:r>
            <a:r>
              <a:rPr lang="en-US" dirty="0" smtClean="0"/>
              <a:t> </a:t>
            </a:r>
            <a:r>
              <a:rPr lang="en-US" dirty="0" err="1" smtClean="0"/>
              <a:t>MetadataSources</a:t>
            </a:r>
            <a:r>
              <a:rPr lang="en-US" dirty="0" smtClean="0"/>
              <a:t>(</a:t>
            </a:r>
            <a:r>
              <a:rPr lang="en-US" dirty="0" err="1" smtClean="0"/>
              <a:t>ssr</a:t>
            </a:r>
            <a:r>
              <a:rPr lang="en-US" dirty="0" smtClean="0"/>
              <a:t>).</a:t>
            </a:r>
            <a:r>
              <a:rPr lang="en-US" dirty="0" err="1" smtClean="0"/>
              <a:t>getMetadataBuilder</a:t>
            </a:r>
            <a:r>
              <a:rPr lang="en-US" dirty="0" smtClean="0"/>
              <a:t>().build();  </a:t>
            </a:r>
          </a:p>
          <a:p>
            <a:pPr>
              <a:spcBef>
                <a:spcPts val="0"/>
              </a:spcBef>
              <a:buNone/>
            </a:pPr>
            <a:r>
              <a:rPr lang="en-US" dirty="0" smtClean="0"/>
              <a:t>          </a:t>
            </a:r>
          </a:p>
          <a:p>
            <a:pPr>
              <a:spcBef>
                <a:spcPts val="0"/>
              </a:spcBef>
              <a:buNone/>
            </a:pPr>
            <a:r>
              <a:rPr lang="en-US" dirty="0" smtClean="0"/>
              <a:t>        </a:t>
            </a:r>
            <a:r>
              <a:rPr lang="en-US" dirty="0" err="1" smtClean="0"/>
              <a:t>SessionFactory</a:t>
            </a:r>
            <a:r>
              <a:rPr lang="en-US" dirty="0" smtClean="0"/>
              <a:t> factory=</a:t>
            </a:r>
            <a:r>
              <a:rPr lang="en-US" dirty="0" err="1" smtClean="0"/>
              <a:t>meta.getSessionFactoryBuilder</a:t>
            </a:r>
            <a:r>
              <a:rPr lang="en-US" dirty="0" smtClean="0"/>
              <a:t>().build();  </a:t>
            </a:r>
          </a:p>
          <a:p>
            <a:pPr>
              <a:spcBef>
                <a:spcPts val="0"/>
              </a:spcBef>
              <a:buNone/>
            </a:pPr>
            <a:r>
              <a:rPr lang="en-US" dirty="0" smtClean="0"/>
              <a:t>        Session </a:t>
            </a:r>
            <a:r>
              <a:rPr lang="en-US" dirty="0" err="1" smtClean="0"/>
              <a:t>session</a:t>
            </a:r>
            <a:r>
              <a:rPr lang="en-US" dirty="0" smtClean="0"/>
              <a:t>=</a:t>
            </a:r>
            <a:r>
              <a:rPr lang="en-US" dirty="0" err="1" smtClean="0"/>
              <a:t>factory.openSession</a:t>
            </a:r>
            <a:r>
              <a:rPr lang="en-US" dirty="0" smtClean="0"/>
              <a:t>();  </a:t>
            </a:r>
          </a:p>
          <a:p>
            <a:pPr>
              <a:spcBef>
                <a:spcPts val="0"/>
              </a:spcBef>
              <a:buNone/>
            </a:pPr>
            <a:r>
              <a:rPr lang="en-US" dirty="0" smtClean="0"/>
              <a:t>                    </a:t>
            </a:r>
          </a:p>
          <a:p>
            <a:pPr>
              <a:spcBef>
                <a:spcPts val="0"/>
              </a:spcBef>
              <a:buNone/>
            </a:pPr>
            <a:r>
              <a:rPr lang="en-US" dirty="0" smtClean="0"/>
              <a:t>    //Hibernate Named Query    </a:t>
            </a:r>
          </a:p>
          <a:p>
            <a:pPr>
              <a:spcBef>
                <a:spcPts val="0"/>
              </a:spcBef>
              <a:buNone/>
            </a:pPr>
            <a:r>
              <a:rPr lang="en-US" dirty="0" smtClean="0"/>
              <a:t>           </a:t>
            </a:r>
            <a:r>
              <a:rPr lang="en-US" dirty="0" err="1" smtClean="0"/>
              <a:t>TypedQuery</a:t>
            </a:r>
            <a:r>
              <a:rPr lang="en-US" dirty="0" smtClean="0"/>
              <a:t> query = </a:t>
            </a:r>
            <a:r>
              <a:rPr lang="en-US" dirty="0" err="1" smtClean="0"/>
              <a:t>session.getNamedQuery</a:t>
            </a:r>
            <a:r>
              <a:rPr lang="en-US" dirty="0" smtClean="0"/>
              <a:t>("</a:t>
            </a:r>
            <a:r>
              <a:rPr lang="en-US" dirty="0" err="1" smtClean="0"/>
              <a:t>findEmployeeByName</a:t>
            </a:r>
            <a:r>
              <a:rPr lang="en-US" dirty="0" smtClean="0"/>
              <a:t>");    </a:t>
            </a:r>
          </a:p>
          <a:p>
            <a:pPr>
              <a:spcBef>
                <a:spcPts val="0"/>
              </a:spcBef>
              <a:buNone/>
            </a:pPr>
            <a:r>
              <a:rPr lang="en-US" dirty="0" smtClean="0"/>
              <a:t>            </a:t>
            </a:r>
            <a:r>
              <a:rPr lang="en-US" dirty="0" err="1" smtClean="0"/>
              <a:t>query.setParameter</a:t>
            </a:r>
            <a:r>
              <a:rPr lang="en-US" dirty="0" smtClean="0"/>
              <a:t>("</a:t>
            </a:r>
            <a:r>
              <a:rPr lang="en-US" dirty="0" err="1" smtClean="0"/>
              <a:t>name","amit</a:t>
            </a:r>
            <a:r>
              <a:rPr lang="en-US" dirty="0" smtClean="0"/>
              <a:t>");   </a:t>
            </a:r>
          </a:p>
          <a:p>
            <a:pPr>
              <a:spcBef>
                <a:spcPts val="0"/>
              </a:spcBef>
              <a:buNone/>
            </a:pPr>
            <a:r>
              <a:rPr lang="en-US" dirty="0" smtClean="0"/>
              <a:t>                    </a:t>
            </a:r>
          </a:p>
          <a:p>
            <a:pPr>
              <a:spcBef>
                <a:spcPts val="0"/>
              </a:spcBef>
              <a:buNone/>
            </a:pPr>
            <a:r>
              <a:rPr lang="en-US" dirty="0" smtClean="0"/>
              <a:t>            List&lt;Employee&gt; employees=</a:t>
            </a:r>
            <a:r>
              <a:rPr lang="en-US" dirty="0" err="1" smtClean="0"/>
              <a:t>query.getResultList</a:t>
            </a:r>
            <a:r>
              <a:rPr lang="en-US" dirty="0" smtClean="0"/>
              <a:t>();   </a:t>
            </a:r>
          </a:p>
          <a:p>
            <a:pPr>
              <a:spcBef>
                <a:spcPts val="0"/>
              </a:spcBef>
              <a:buNone/>
            </a:pPr>
            <a:r>
              <a:rPr lang="en-US" dirty="0" smtClean="0"/>
              <a:t>            </a:t>
            </a:r>
          </a:p>
          <a:p>
            <a:pPr>
              <a:spcBef>
                <a:spcPts val="0"/>
              </a:spcBef>
              <a:buNone/>
            </a:pPr>
            <a:r>
              <a:rPr lang="en-US" dirty="0" smtClean="0"/>
              <a:t>    </a:t>
            </a:r>
            <a:r>
              <a:rPr lang="en-US" dirty="0" err="1" smtClean="0"/>
              <a:t>Iterator</a:t>
            </a:r>
            <a:r>
              <a:rPr lang="en-US" dirty="0" smtClean="0"/>
              <a:t>&lt;Employee&gt; </a:t>
            </a:r>
            <a:r>
              <a:rPr lang="en-US" dirty="0" err="1" smtClean="0"/>
              <a:t>itr</a:t>
            </a:r>
            <a:r>
              <a:rPr lang="en-US" dirty="0" smtClean="0"/>
              <a:t>=</a:t>
            </a:r>
            <a:r>
              <a:rPr lang="en-US" dirty="0" err="1" smtClean="0"/>
              <a:t>employees.iterator</a:t>
            </a:r>
            <a:r>
              <a:rPr lang="en-US" dirty="0" smtClean="0"/>
              <a:t>();    </a:t>
            </a:r>
          </a:p>
          <a:p>
            <a:pPr>
              <a:spcBef>
                <a:spcPts val="0"/>
              </a:spcBef>
              <a:buNone/>
            </a:pPr>
            <a:r>
              <a:rPr lang="en-US" dirty="0" smtClean="0"/>
              <a:t>     </a:t>
            </a:r>
            <a:r>
              <a:rPr lang="en-US" b="1" dirty="0" smtClean="0"/>
              <a:t>while</a:t>
            </a:r>
            <a:r>
              <a:rPr lang="en-US" dirty="0" smtClean="0"/>
              <a:t>(</a:t>
            </a:r>
            <a:r>
              <a:rPr lang="en-US" dirty="0" err="1" smtClean="0"/>
              <a:t>itr.hasNext</a:t>
            </a:r>
            <a:r>
              <a:rPr lang="en-US" dirty="0" smtClean="0"/>
              <a:t>()){    </a:t>
            </a:r>
          </a:p>
          <a:p>
            <a:pPr>
              <a:spcBef>
                <a:spcPts val="0"/>
              </a:spcBef>
              <a:buNone/>
            </a:pPr>
            <a:r>
              <a:rPr lang="en-US" dirty="0" smtClean="0"/>
              <a:t>    Employee e=</a:t>
            </a:r>
            <a:r>
              <a:rPr lang="en-US" dirty="0" err="1" smtClean="0"/>
              <a:t>itr.next</a:t>
            </a:r>
            <a:r>
              <a:rPr lang="en-US" dirty="0" smtClean="0"/>
              <a:t>();    </a:t>
            </a:r>
          </a:p>
          <a:p>
            <a:pPr>
              <a:spcBef>
                <a:spcPts val="0"/>
              </a:spcBef>
              <a:buNone/>
            </a:pPr>
            <a:r>
              <a:rPr lang="en-US" dirty="0" smtClean="0"/>
              <a:t>    </a:t>
            </a:r>
            <a:r>
              <a:rPr lang="en-US" dirty="0" err="1" smtClean="0"/>
              <a:t>System.out.println</a:t>
            </a:r>
            <a:r>
              <a:rPr lang="en-US" dirty="0" smtClean="0"/>
              <a:t>(e);    </a:t>
            </a:r>
          </a:p>
          <a:p>
            <a:pPr>
              <a:spcBef>
                <a:spcPts val="0"/>
              </a:spcBef>
              <a:buNone/>
            </a:pPr>
            <a:r>
              <a:rPr lang="en-US" dirty="0" smtClean="0"/>
              <a:t>     }    </a:t>
            </a:r>
          </a:p>
          <a:p>
            <a:pPr>
              <a:spcBef>
                <a:spcPts val="0"/>
              </a:spcBef>
              <a:buNone/>
            </a:pPr>
            <a:r>
              <a:rPr lang="en-US" dirty="0" smtClean="0"/>
              <a:t>    </a:t>
            </a:r>
            <a:r>
              <a:rPr lang="en-US" dirty="0" err="1" smtClean="0"/>
              <a:t>session.close</a:t>
            </a:r>
            <a:r>
              <a:rPr lang="en-US" dirty="0" smtClean="0"/>
              <a:t>();     </a:t>
            </a:r>
          </a:p>
          <a:p>
            <a:pPr>
              <a:spcBef>
                <a:spcPts val="0"/>
              </a:spcBef>
              <a:buNone/>
            </a:pPr>
            <a:r>
              <a:rPr lang="en-US" dirty="0" smtClean="0"/>
              <a:t>  }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Hibernate Named Query by mapping file</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If want to define named query by mapping file, you need to use </a:t>
            </a:r>
            <a:r>
              <a:rPr lang="en-GB" b="1" dirty="0" smtClean="0"/>
              <a:t>query</a:t>
            </a:r>
            <a:r>
              <a:rPr lang="en-GB" dirty="0" smtClean="0"/>
              <a:t> element of hibernate-mapping to define the named query.</a:t>
            </a:r>
          </a:p>
          <a:p>
            <a:r>
              <a:rPr lang="en-GB" dirty="0" smtClean="0"/>
              <a:t>In such case, you need to create </a:t>
            </a:r>
            <a:r>
              <a:rPr lang="en-GB" dirty="0" err="1" smtClean="0"/>
              <a:t>hbm</a:t>
            </a:r>
            <a:r>
              <a:rPr lang="en-GB" dirty="0" smtClean="0"/>
              <a:t> file that defines the named query. Other resources are same as given in the above example except Persistent class Employee.java where you don't need to use any annotation and </a:t>
            </a:r>
            <a:r>
              <a:rPr lang="en-GB" dirty="0" err="1" smtClean="0"/>
              <a:t>hibernate.cfg.xml</a:t>
            </a:r>
            <a:r>
              <a:rPr lang="en-GB" dirty="0" smtClean="0"/>
              <a:t> file where you need to specify mapping resource of the </a:t>
            </a:r>
            <a:r>
              <a:rPr lang="en-GB" dirty="0" err="1" smtClean="0"/>
              <a:t>hbm</a:t>
            </a:r>
            <a:r>
              <a:rPr lang="en-GB" dirty="0" smtClean="0"/>
              <a:t> file.</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82</a:t>
            </a:fld>
            <a:endParaRPr lang="en-US"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emp.hbm.xml</a:t>
            </a: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dirty="0" smtClean="0"/>
              <a:t>&lt;?xml version='1.0' encoding='UTF-8'?&gt;  </a:t>
            </a:r>
          </a:p>
          <a:p>
            <a:pPr>
              <a:spcBef>
                <a:spcPts val="0"/>
              </a:spcBef>
              <a:buNone/>
            </a:pPr>
            <a:r>
              <a:rPr lang="en-US" dirty="0" smtClean="0"/>
              <a:t>&lt;!DOCTYPE hibernate-mapping PUBLIC  </a:t>
            </a:r>
          </a:p>
          <a:p>
            <a:pPr>
              <a:spcBef>
                <a:spcPts val="0"/>
              </a:spcBef>
              <a:buNone/>
            </a:pPr>
            <a:r>
              <a:rPr lang="en-US" dirty="0" smtClean="0"/>
              <a:t>          "-//Hibernate/Hibernate Mapping DTD 5.3//EN"  </a:t>
            </a:r>
          </a:p>
          <a:p>
            <a:pPr>
              <a:spcBef>
                <a:spcPts val="0"/>
              </a:spcBef>
              <a:buNone/>
            </a:pPr>
            <a:r>
              <a:rPr lang="en-US" dirty="0" smtClean="0"/>
              <a:t>          "http://hibernate.sourceforge.net/hibernate-mapping-5.3.dtd"&gt;  </a:t>
            </a:r>
          </a:p>
          <a:p>
            <a:pPr>
              <a:spcBef>
                <a:spcPts val="0"/>
              </a:spcBef>
              <a:buNone/>
            </a:pPr>
            <a:r>
              <a:rPr lang="en-US" dirty="0" smtClean="0"/>
              <a:t>  </a:t>
            </a:r>
          </a:p>
          <a:p>
            <a:pPr>
              <a:spcBef>
                <a:spcPts val="0"/>
              </a:spcBef>
              <a:buNone/>
            </a:pPr>
            <a:r>
              <a:rPr lang="en-US" dirty="0" smtClean="0"/>
              <a:t>&lt;hibernate-mapping&gt;  </a:t>
            </a:r>
          </a:p>
          <a:p>
            <a:pPr>
              <a:spcBef>
                <a:spcPts val="0"/>
              </a:spcBef>
              <a:buNone/>
            </a:pPr>
            <a:r>
              <a:rPr lang="en-US" dirty="0" smtClean="0"/>
              <a:t>&lt;</a:t>
            </a:r>
            <a:r>
              <a:rPr lang="en-US" b="1" dirty="0" smtClean="0"/>
              <a:t>class</a:t>
            </a:r>
            <a:r>
              <a:rPr lang="en-US" dirty="0" smtClean="0"/>
              <a:t> name="</a:t>
            </a:r>
            <a:r>
              <a:rPr lang="en-US" dirty="0" err="1" smtClean="0"/>
              <a:t>com.javatpoint.Employee</a:t>
            </a:r>
            <a:r>
              <a:rPr lang="en-US" dirty="0" smtClean="0"/>
              <a:t>" table="</a:t>
            </a:r>
            <a:r>
              <a:rPr lang="en-US" dirty="0" err="1" smtClean="0"/>
              <a:t>em</a:t>
            </a:r>
            <a:r>
              <a:rPr lang="en-US" dirty="0" smtClean="0"/>
              <a:t>"&gt;  </a:t>
            </a:r>
          </a:p>
          <a:p>
            <a:pPr>
              <a:spcBef>
                <a:spcPts val="0"/>
              </a:spcBef>
              <a:buNone/>
            </a:pPr>
            <a:r>
              <a:rPr lang="en-US" dirty="0" smtClean="0"/>
              <a:t>&lt;id name="id"&gt;  </a:t>
            </a:r>
          </a:p>
          <a:p>
            <a:pPr>
              <a:spcBef>
                <a:spcPts val="0"/>
              </a:spcBef>
              <a:buNone/>
            </a:pPr>
            <a:r>
              <a:rPr lang="en-US" dirty="0" smtClean="0"/>
              <a:t>&lt;generator </a:t>
            </a:r>
            <a:r>
              <a:rPr lang="en-US" b="1" dirty="0" smtClean="0"/>
              <a:t>class</a:t>
            </a:r>
            <a:r>
              <a:rPr lang="en-US" dirty="0" smtClean="0"/>
              <a:t>="native"&gt;&lt;/generator&gt;  </a:t>
            </a:r>
          </a:p>
          <a:p>
            <a:pPr>
              <a:spcBef>
                <a:spcPts val="0"/>
              </a:spcBef>
              <a:buNone/>
            </a:pPr>
            <a:r>
              <a:rPr lang="en-US" dirty="0" smtClean="0"/>
              <a:t>&lt;/id&gt;  </a:t>
            </a:r>
          </a:p>
          <a:p>
            <a:pPr>
              <a:spcBef>
                <a:spcPts val="0"/>
              </a:spcBef>
              <a:buNone/>
            </a:pPr>
            <a:r>
              <a:rPr lang="en-US" dirty="0" smtClean="0"/>
              <a:t>&lt;property name="name"&gt;&lt;/property&gt;  </a:t>
            </a:r>
          </a:p>
          <a:p>
            <a:pPr>
              <a:spcBef>
                <a:spcPts val="0"/>
              </a:spcBef>
              <a:buNone/>
            </a:pPr>
            <a:r>
              <a:rPr lang="en-US" dirty="0" smtClean="0"/>
              <a:t>&lt;property name="job"&gt;&lt;/property&gt;  </a:t>
            </a:r>
          </a:p>
          <a:p>
            <a:pPr>
              <a:spcBef>
                <a:spcPts val="0"/>
              </a:spcBef>
              <a:buNone/>
            </a:pPr>
            <a:r>
              <a:rPr lang="en-US" dirty="0" smtClean="0"/>
              <a:t>&lt;property name="salary"&gt;&lt;/property&gt;  </a:t>
            </a:r>
          </a:p>
          <a:p>
            <a:pPr>
              <a:spcBef>
                <a:spcPts val="0"/>
              </a:spcBef>
              <a:buNone/>
            </a:pPr>
            <a:r>
              <a:rPr lang="en-US" dirty="0" smtClean="0"/>
              <a:t>&lt;/</a:t>
            </a:r>
            <a:r>
              <a:rPr lang="en-US" b="1" dirty="0" smtClean="0"/>
              <a:t>class</a:t>
            </a:r>
            <a:r>
              <a:rPr lang="en-US" dirty="0" smtClean="0"/>
              <a:t>&gt;  </a:t>
            </a:r>
          </a:p>
          <a:p>
            <a:pPr>
              <a:spcBef>
                <a:spcPts val="0"/>
              </a:spcBef>
              <a:buNone/>
            </a:pPr>
            <a:r>
              <a:rPr lang="en-US" dirty="0" smtClean="0"/>
              <a:t>  </a:t>
            </a:r>
          </a:p>
          <a:p>
            <a:pPr>
              <a:spcBef>
                <a:spcPts val="0"/>
              </a:spcBef>
              <a:buNone/>
            </a:pPr>
            <a:r>
              <a:rPr lang="en-US" dirty="0" smtClean="0"/>
              <a:t>&lt;query name="</a:t>
            </a:r>
            <a:r>
              <a:rPr lang="en-US" dirty="0" err="1" smtClean="0"/>
              <a:t>findEmployeeByName</a:t>
            </a:r>
            <a:r>
              <a:rPr lang="en-US" dirty="0" smtClean="0"/>
              <a:t>"&gt;  </a:t>
            </a:r>
          </a:p>
          <a:p>
            <a:pPr>
              <a:spcBef>
                <a:spcPts val="0"/>
              </a:spcBef>
              <a:buNone/>
            </a:pPr>
            <a:r>
              <a:rPr lang="en-US" dirty="0" smtClean="0"/>
              <a:t>&lt;![CDATA[from Employee e where e.name = :name]]&gt;  </a:t>
            </a:r>
          </a:p>
          <a:p>
            <a:pPr>
              <a:spcBef>
                <a:spcPts val="0"/>
              </a:spcBef>
              <a:buNone/>
            </a:pPr>
            <a:r>
              <a:rPr lang="en-US" dirty="0" smtClean="0"/>
              <a:t>&lt;/query&gt;  </a:t>
            </a:r>
          </a:p>
          <a:p>
            <a:pPr>
              <a:spcBef>
                <a:spcPts val="0"/>
              </a:spcBef>
              <a:buNone/>
            </a:pPr>
            <a:r>
              <a:rPr lang="en-US" dirty="0" smtClean="0"/>
              <a:t>   </a:t>
            </a:r>
          </a:p>
          <a:p>
            <a:pPr>
              <a:spcBef>
                <a:spcPts val="0"/>
              </a:spcBef>
              <a:buNone/>
            </a:pPr>
            <a:r>
              <a:rPr lang="en-US" dirty="0" smtClean="0"/>
              <a:t>&lt;/hibernate-mapping&gt;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83</a:t>
            </a:fld>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persistent class-Employee.java</a:t>
            </a:r>
            <a:endParaRPr lang="en-GB" dirty="0"/>
          </a:p>
        </p:txBody>
      </p:sp>
      <p:sp>
        <p:nvSpPr>
          <p:cNvPr id="3" name="Content Placeholder 2"/>
          <p:cNvSpPr>
            <a:spLocks noGrp="1"/>
          </p:cNvSpPr>
          <p:nvPr>
            <p:ph idx="1"/>
          </p:nvPr>
        </p:nvSpPr>
        <p:spPr/>
        <p:txBody>
          <a:bodyPr/>
          <a:lstStyle/>
          <a:p>
            <a:pPr>
              <a:buNone/>
            </a:pPr>
            <a:r>
              <a:rPr lang="en-GB" b="1" dirty="0" smtClean="0"/>
              <a:t>package</a:t>
            </a:r>
            <a:r>
              <a:rPr lang="en-GB" dirty="0" smtClean="0"/>
              <a:t> </a:t>
            </a:r>
            <a:r>
              <a:rPr lang="en-GB" dirty="0" err="1" smtClean="0"/>
              <a:t>com.javatpoint</a:t>
            </a:r>
            <a:r>
              <a:rPr lang="en-GB" dirty="0" smtClean="0"/>
              <a:t>;  </a:t>
            </a:r>
          </a:p>
          <a:p>
            <a:pPr>
              <a:buNone/>
            </a:pPr>
            <a:r>
              <a:rPr lang="en-GB" b="1" dirty="0" smtClean="0"/>
              <a:t>public</a:t>
            </a:r>
            <a:r>
              <a:rPr lang="en-GB" dirty="0" smtClean="0"/>
              <a:t> </a:t>
            </a:r>
            <a:r>
              <a:rPr lang="en-GB" b="1" dirty="0" smtClean="0"/>
              <a:t>class</a:t>
            </a:r>
            <a:r>
              <a:rPr lang="en-GB" dirty="0" smtClean="0"/>
              <a:t> Employee {  </a:t>
            </a:r>
          </a:p>
          <a:p>
            <a:pPr>
              <a:buNone/>
            </a:pPr>
            <a:r>
              <a:rPr lang="en-GB" dirty="0" smtClean="0"/>
              <a:t>    </a:t>
            </a:r>
            <a:r>
              <a:rPr lang="en-GB" b="1" dirty="0" err="1" smtClean="0"/>
              <a:t>int</a:t>
            </a:r>
            <a:r>
              <a:rPr lang="en-GB" dirty="0" smtClean="0"/>
              <a:t> id;  </a:t>
            </a:r>
          </a:p>
          <a:p>
            <a:pPr>
              <a:buNone/>
            </a:pPr>
            <a:r>
              <a:rPr lang="en-GB" dirty="0" smtClean="0"/>
              <a:t>    String name;  </a:t>
            </a:r>
          </a:p>
          <a:p>
            <a:pPr>
              <a:buNone/>
            </a:pPr>
            <a:r>
              <a:rPr lang="en-GB" dirty="0" smtClean="0"/>
              <a:t>    </a:t>
            </a:r>
            <a:r>
              <a:rPr lang="en-GB" b="1" dirty="0" err="1" smtClean="0"/>
              <a:t>int</a:t>
            </a:r>
            <a:r>
              <a:rPr lang="en-GB" dirty="0" smtClean="0"/>
              <a:t> salary;  </a:t>
            </a:r>
          </a:p>
          <a:p>
            <a:pPr>
              <a:buNone/>
            </a:pPr>
            <a:r>
              <a:rPr lang="en-GB" dirty="0" smtClean="0"/>
              <a:t>    String job;  </a:t>
            </a:r>
          </a:p>
          <a:p>
            <a:pPr>
              <a:buNone/>
            </a:pPr>
            <a:r>
              <a:rPr lang="en-GB" dirty="0" smtClean="0"/>
              <a:t>    //getters and setters  </a:t>
            </a:r>
          </a:p>
          <a:p>
            <a:pPr>
              <a:buNone/>
            </a:pP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84</a:t>
            </a:fld>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mapping resource in the </a:t>
            </a:r>
            <a:r>
              <a:rPr lang="en-GB" dirty="0" err="1" smtClean="0"/>
              <a:t>hbm</a:t>
            </a:r>
            <a:r>
              <a:rPr lang="en-GB" dirty="0" smtClean="0"/>
              <a:t> file as:</a:t>
            </a:r>
            <a:br>
              <a:rPr lang="en-GB" dirty="0" smtClean="0"/>
            </a:br>
            <a:r>
              <a:rPr lang="en-GB" dirty="0" smtClean="0"/>
              <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p:txBody>
          <a:bodyPr/>
          <a:lstStyle/>
          <a:p>
            <a:r>
              <a:rPr lang="en-GB" dirty="0" smtClean="0"/>
              <a:t>include the mapping resource in the </a:t>
            </a:r>
            <a:r>
              <a:rPr lang="en-GB" dirty="0" err="1" smtClean="0"/>
              <a:t>hbm</a:t>
            </a:r>
            <a:r>
              <a:rPr lang="en-GB" dirty="0" smtClean="0"/>
              <a:t> file as:</a:t>
            </a:r>
          </a:p>
          <a:p>
            <a:r>
              <a:rPr lang="en-GB" dirty="0" err="1" smtClean="0"/>
              <a:t>hibernate.cfg.xml</a:t>
            </a:r>
            <a:endParaRPr lang="en-GB" dirty="0" smtClean="0"/>
          </a:p>
          <a:p>
            <a:r>
              <a:rPr lang="en-GB" dirty="0" smtClean="0"/>
              <a:t>&lt;mapping resource="</a:t>
            </a:r>
            <a:r>
              <a:rPr lang="en-GB" dirty="0" err="1" smtClean="0"/>
              <a:t>emp.hbm.xml</a:t>
            </a:r>
            <a:r>
              <a:rPr lang="en-GB" dirty="0" smtClean="0"/>
              <a:t>"/&gt;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85</a:t>
            </a:fld>
            <a:endParaRPr lang="en-US"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US" dirty="0" smtClean="0"/>
              <a:t> </a:t>
            </a:r>
            <a:br>
              <a:rPr lang="en-US" dirty="0" smtClean="0"/>
            </a:br>
            <a:r>
              <a:rPr lang="en-US" dirty="0" smtClean="0"/>
              <a:t>Caching in Hibernate</a:t>
            </a:r>
            <a:br>
              <a:rPr lang="en-US" dirty="0" smtClean="0"/>
            </a:b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p:txBody>
          <a:bodyPr/>
          <a:lstStyle/>
          <a:p>
            <a:r>
              <a:rPr lang="en-GB" dirty="0" smtClean="0"/>
              <a:t>Hibernate caching improves the performance of the application by pooling the object in the cache. It is useful when we have to fetch the same data multiple times.</a:t>
            </a:r>
          </a:p>
          <a:p>
            <a:r>
              <a:rPr lang="en-GB" dirty="0" smtClean="0"/>
              <a:t>There are mainly two types of caching:</a:t>
            </a:r>
          </a:p>
          <a:p>
            <a:r>
              <a:rPr lang="en-GB" dirty="0" smtClean="0"/>
              <a:t>First Level Cache, and</a:t>
            </a:r>
          </a:p>
          <a:p>
            <a:r>
              <a:rPr lang="en-GB" dirty="0" smtClean="0"/>
              <a:t>Second Level Cache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86</a:t>
            </a:fld>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caching scheme </a:t>
            </a:r>
            <a:endParaRPr lang="en-US" dirty="0"/>
          </a:p>
        </p:txBody>
      </p:sp>
      <p:sp>
        <p:nvSpPr>
          <p:cNvPr id="3" name="Content Placeholder 2"/>
          <p:cNvSpPr>
            <a:spLocks noGrp="1"/>
          </p:cNvSpPr>
          <p:nvPr>
            <p:ph idx="1"/>
          </p:nvPr>
        </p:nvSpPr>
        <p:spPr/>
        <p:txBody>
          <a:bodyPr/>
          <a:lstStyle/>
          <a:p>
            <a:pPr>
              <a:buNone/>
            </a:pPr>
            <a:r>
              <a:rPr lang="en-IN"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87</a:t>
            </a:fld>
            <a:endParaRPr lang="en-US" altLang="en-US"/>
          </a:p>
        </p:txBody>
      </p:sp>
      <p:pic>
        <p:nvPicPr>
          <p:cNvPr id="5" name="Picture 4" descr="Hibernate Caching"/>
          <p:cNvPicPr/>
          <p:nvPr/>
        </p:nvPicPr>
        <p:blipFill>
          <a:blip r:embed="rId2"/>
          <a:srcRect/>
          <a:stretch>
            <a:fillRect/>
          </a:stretch>
        </p:blipFill>
        <p:spPr bwMode="auto">
          <a:xfrm>
            <a:off x="3167042" y="2143116"/>
            <a:ext cx="4537075" cy="3455670"/>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Level Cache/ Session cache</a:t>
            </a:r>
            <a:endParaRPr lang="en-US" dirty="0"/>
          </a:p>
        </p:txBody>
      </p:sp>
      <p:sp>
        <p:nvSpPr>
          <p:cNvPr id="3" name="Content Placeholder 2"/>
          <p:cNvSpPr>
            <a:spLocks noGrp="1"/>
          </p:cNvSpPr>
          <p:nvPr>
            <p:ph idx="1"/>
          </p:nvPr>
        </p:nvSpPr>
        <p:spPr>
          <a:xfrm>
            <a:off x="838200" y="1357298"/>
            <a:ext cx="10515600" cy="4819665"/>
          </a:xfrm>
        </p:spPr>
        <p:txBody>
          <a:bodyPr/>
          <a:lstStyle/>
          <a:p>
            <a:r>
              <a:rPr lang="en-GB" b="1" dirty="0" smtClean="0"/>
              <a:t> </a:t>
            </a:r>
            <a:r>
              <a:rPr lang="en-GB" dirty="0" smtClean="0"/>
              <a:t>Session object holds the first level cache data. It is enabled by default. The first level cache data will not be available to entire application. An application can use many session object.</a:t>
            </a:r>
          </a:p>
          <a:p>
            <a:r>
              <a:rPr lang="en-GB" dirty="0" smtClean="0"/>
              <a:t> a mandatory cache through which all requests must pass. The Session object keeps an object under its own power before committing it to the database.</a:t>
            </a:r>
          </a:p>
          <a:p>
            <a:r>
              <a:rPr lang="en-GB" dirty="0" smtClean="0"/>
              <a:t>If you issue multiple updates to an object, Hibernate tries to delay doing the update as long as possible to reduce the number of update SQL statements issued. If you close the session, all the objects being cached are lost and either persisted or updated in the database.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88</a:t>
            </a:fld>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Level Cache</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Hibernate uses first-level cache by default and you have nothing to do to use first-level cache. Let's go straight to the optional second-level cache. Not all classes benefit from caching, so it's important to be able to disable the second-level cache</a:t>
            </a:r>
          </a:p>
          <a:p>
            <a:r>
              <a:rPr lang="en-GB" dirty="0" err="1" smtClean="0"/>
              <a:t>SessionFactory</a:t>
            </a:r>
            <a:r>
              <a:rPr lang="en-GB" dirty="0" smtClean="0"/>
              <a:t> object holds the second level cache data. The data stored in the second level cache will be available to entire application. But we need to enable it </a:t>
            </a:r>
            <a:r>
              <a:rPr lang="en-GB" dirty="0" err="1" smtClean="0"/>
              <a:t>explicitely</a:t>
            </a:r>
            <a:r>
              <a:rPr lang="en-GB" dirty="0" smtClean="0"/>
              <a:t>.</a:t>
            </a:r>
          </a:p>
          <a:p>
            <a:r>
              <a:rPr lang="en-GB" b="1" dirty="0" smtClean="0"/>
              <a:t>Hibernate second level cache</a:t>
            </a:r>
            <a:r>
              <a:rPr lang="en-GB" dirty="0" smtClean="0"/>
              <a:t> uses </a:t>
            </a:r>
            <a:r>
              <a:rPr lang="en-GB" i="1" dirty="0" smtClean="0"/>
              <a:t>a common cache for all the session object of a session factory</a:t>
            </a:r>
            <a:r>
              <a:rPr lang="en-GB" dirty="0" smtClean="0"/>
              <a:t>. It is useful if you have multiple session objects from a session factory.</a:t>
            </a:r>
          </a:p>
          <a:p>
            <a:r>
              <a:rPr lang="en-GB" b="1" dirty="0" err="1" smtClean="0"/>
              <a:t>SessionFactory</a:t>
            </a:r>
            <a:r>
              <a:rPr lang="en-GB" dirty="0" smtClean="0"/>
              <a:t> holds the second level cache data. It is global for all the session objects and not enabled by default.</a:t>
            </a:r>
          </a:p>
          <a:p>
            <a:endParaRPr lang="en-GB" dirty="0" smtClean="0"/>
          </a:p>
          <a:p>
            <a:pPr>
              <a:buNone/>
            </a:pP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89</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Elements of Hibernate Architecture</a:t>
            </a:r>
            <a:endParaRPr lang="en-US" dirty="0"/>
          </a:p>
        </p:txBody>
      </p:sp>
      <p:sp>
        <p:nvSpPr>
          <p:cNvPr id="3" name="Content Placeholder 2"/>
          <p:cNvSpPr>
            <a:spLocks noGrp="1"/>
          </p:cNvSpPr>
          <p:nvPr>
            <p:ph idx="1"/>
          </p:nvPr>
        </p:nvSpPr>
        <p:spPr>
          <a:xfrm>
            <a:off x="838200" y="1214422"/>
            <a:ext cx="10515600" cy="4962541"/>
          </a:xfrm>
        </p:spPr>
        <p:txBody>
          <a:bodyPr/>
          <a:lstStyle/>
          <a:p>
            <a:r>
              <a:rPr lang="en-US" sz="1800" dirty="0" smtClean="0"/>
              <a:t>Hibernate framework uses many objects such as session factory, session, transaction etc. </a:t>
            </a:r>
            <a:r>
              <a:rPr lang="en-US" sz="1800" dirty="0" err="1" smtClean="0"/>
              <a:t>alongwith</a:t>
            </a:r>
            <a:r>
              <a:rPr lang="en-US" sz="1800" dirty="0" smtClean="0"/>
              <a:t> existing Java API such as JDBC (Java Database Connectivity), JTA (Java Transaction API) and JNDI (Java Naming Directory Interface).</a:t>
            </a:r>
            <a:endParaRPr lang="en-GB" sz="1800" dirty="0" smtClean="0"/>
          </a:p>
          <a:p>
            <a:r>
              <a:rPr lang="en-GB" sz="1800" dirty="0" smtClean="0"/>
              <a:t>For creating the first hibernate application, we must know the elements of Hibernate architecture. They are as follows:</a:t>
            </a:r>
          </a:p>
          <a:p>
            <a:r>
              <a:rPr lang="en-GB" sz="1800" dirty="0" err="1" smtClean="0"/>
              <a:t>SessionFactory</a:t>
            </a:r>
            <a:endParaRPr lang="en-GB" sz="1800" dirty="0" smtClean="0"/>
          </a:p>
          <a:p>
            <a:pPr>
              <a:buNone/>
            </a:pPr>
            <a:r>
              <a:rPr lang="en-GB" sz="1800" dirty="0" smtClean="0"/>
              <a:t>The </a:t>
            </a:r>
            <a:r>
              <a:rPr lang="en-GB" sz="1800" dirty="0" err="1" smtClean="0"/>
              <a:t>SessionFactory</a:t>
            </a:r>
            <a:r>
              <a:rPr lang="en-GB" sz="1800" dirty="0" smtClean="0"/>
              <a:t> is a factory of session and client of </a:t>
            </a:r>
            <a:r>
              <a:rPr lang="en-GB" sz="1800" dirty="0" err="1" smtClean="0"/>
              <a:t>ConnectionProvider</a:t>
            </a:r>
            <a:r>
              <a:rPr lang="en-GB" sz="1800" dirty="0" smtClean="0"/>
              <a:t>. It holds second level cache (optional) of data. The </a:t>
            </a:r>
            <a:r>
              <a:rPr lang="en-GB" sz="1800" dirty="0" err="1" smtClean="0"/>
              <a:t>org.hibernate.SessionFactory</a:t>
            </a:r>
            <a:r>
              <a:rPr lang="en-GB" sz="1800" dirty="0" smtClean="0"/>
              <a:t> interface provides factory method to get the object of Session.</a:t>
            </a:r>
          </a:p>
          <a:p>
            <a:r>
              <a:rPr lang="en-GB" sz="1800" dirty="0" smtClean="0"/>
              <a:t>Session</a:t>
            </a:r>
          </a:p>
          <a:p>
            <a:pPr>
              <a:buNone/>
            </a:pPr>
            <a:r>
              <a:rPr lang="en-GB" sz="1800" dirty="0" smtClean="0"/>
              <a:t>The session object provides an interface between the application and data stored in the database. It is a short-lived object and wraps the JDBC connection. It is factory of Transaction, Query and Criteria. It holds a first-level cache (mandatory) of data. The </a:t>
            </a:r>
            <a:r>
              <a:rPr lang="en-GB" sz="1800" dirty="0" err="1" smtClean="0"/>
              <a:t>org.hibernate.Session</a:t>
            </a:r>
            <a:r>
              <a:rPr lang="en-GB" sz="1800" dirty="0" smtClean="0"/>
              <a:t> interface provides methods to insert, update and delete the object. It also provides factory methods for Transaction, Query and Criteria.</a:t>
            </a:r>
          </a:p>
          <a:p>
            <a:r>
              <a:rPr lang="en-GB" sz="1800" dirty="0" smtClean="0"/>
              <a:t>Transaction</a:t>
            </a:r>
          </a:p>
          <a:p>
            <a:pPr>
              <a:buNone/>
            </a:pPr>
            <a:r>
              <a:rPr lang="en-GB" sz="1800" dirty="0" smtClean="0"/>
              <a:t>The transaction object specifies the atomic unit of work. It is optional. The </a:t>
            </a:r>
            <a:r>
              <a:rPr lang="en-GB" sz="1800" dirty="0" err="1" smtClean="0"/>
              <a:t>org.hibernate.Transaction</a:t>
            </a:r>
            <a:r>
              <a:rPr lang="en-GB" sz="1800" dirty="0" smtClean="0"/>
              <a:t> interface provides methods for transaction management.</a:t>
            </a:r>
          </a:p>
          <a:p>
            <a:r>
              <a:rPr lang="en-GB" sz="1800" dirty="0" err="1" smtClean="0"/>
              <a:t>ConnectionProvider</a:t>
            </a:r>
            <a:endParaRPr lang="en-GB" sz="1800" dirty="0" smtClean="0"/>
          </a:p>
          <a:p>
            <a:pPr>
              <a:buNone/>
            </a:pPr>
            <a:r>
              <a:rPr lang="en-GB" sz="1800" dirty="0" smtClean="0"/>
              <a:t>It is a factory of JDBC connections. It abstracts the application from </a:t>
            </a:r>
            <a:r>
              <a:rPr lang="en-GB" sz="1800" dirty="0" err="1" smtClean="0"/>
              <a:t>DriverManager</a:t>
            </a:r>
            <a:r>
              <a:rPr lang="en-GB" sz="1800" dirty="0" smtClean="0"/>
              <a:t> or </a:t>
            </a:r>
            <a:r>
              <a:rPr lang="en-GB" sz="1800" dirty="0" err="1" smtClean="0"/>
              <a:t>DataSource</a:t>
            </a:r>
            <a:r>
              <a:rPr lang="en-GB" sz="1800" dirty="0" smtClean="0"/>
              <a:t>. It is optional.</a:t>
            </a:r>
          </a:p>
          <a:p>
            <a:r>
              <a:rPr lang="en-GB" sz="1800" dirty="0" err="1" smtClean="0"/>
              <a:t>TransactionFactory</a:t>
            </a:r>
            <a:endParaRPr lang="en-GB" sz="1800" dirty="0" smtClean="0"/>
          </a:p>
          <a:p>
            <a:pPr>
              <a:buNone/>
            </a:pPr>
            <a:r>
              <a:rPr lang="en-GB" sz="1800" dirty="0" smtClean="0"/>
              <a:t>It is a factory of Transaction. It is optional.</a:t>
            </a:r>
          </a:p>
          <a:p>
            <a:endParaRPr lang="en-US" sz="1800" dirty="0" smtClean="0"/>
          </a:p>
          <a:p>
            <a:endParaRPr lang="en-GB" sz="18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a:t>
            </a:fld>
            <a:endParaRPr lang="en-US"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26" y="357166"/>
            <a:ext cx="10515600" cy="777859"/>
          </a:xfrm>
        </p:spPr>
        <p:txBody>
          <a:bodyPr/>
          <a:lstStyle/>
          <a:p>
            <a:r>
              <a:rPr lang="en-US" dirty="0" smtClean="0"/>
              <a:t>Cache Provider</a:t>
            </a:r>
            <a:br>
              <a:rPr lang="en-US" dirty="0" smtClean="0"/>
            </a:br>
            <a:endParaRPr lang="en-US" dirty="0"/>
          </a:p>
        </p:txBody>
      </p:sp>
      <p:graphicFrame>
        <p:nvGraphicFramePr>
          <p:cNvPr id="6" name="Content Placeholder 5"/>
          <p:cNvGraphicFramePr>
            <a:graphicFrameLocks noGrp="1"/>
          </p:cNvGraphicFramePr>
          <p:nvPr>
            <p:ph idx="1"/>
          </p:nvPr>
        </p:nvGraphicFramePr>
        <p:xfrm>
          <a:off x="738150" y="1428736"/>
          <a:ext cx="10515600" cy="3205480"/>
        </p:xfrm>
        <a:graphic>
          <a:graphicData uri="http://schemas.openxmlformats.org/drawingml/2006/table">
            <a:tbl>
              <a:tblPr firstRow="1" bandRow="1">
                <a:tableStyleId>{5C22544A-7EE6-4342-B048-85BDC9FD1C3A}</a:tableStyleId>
              </a:tblPr>
              <a:tblGrid>
                <a:gridCol w="1857388"/>
                <a:gridCol w="8658212"/>
              </a:tblGrid>
              <a:tr h="370840">
                <a:tc>
                  <a:txBody>
                    <a:bodyPr/>
                    <a:lstStyle/>
                    <a:p>
                      <a:r>
                        <a:rPr lang="en-IN" dirty="0" smtClean="0"/>
                        <a:t>Provider</a:t>
                      </a:r>
                      <a:endParaRPr lang="en-US" dirty="0"/>
                    </a:p>
                  </a:txBody>
                  <a:tcPr/>
                </a:tc>
                <a:tc>
                  <a:txBody>
                    <a:bodyPr/>
                    <a:lstStyle/>
                    <a:p>
                      <a:r>
                        <a:rPr lang="en-IN" dirty="0" smtClean="0"/>
                        <a:t>Description</a:t>
                      </a:r>
                      <a:endParaRPr lang="en-US" dirty="0"/>
                    </a:p>
                  </a:txBody>
                  <a:tcPr/>
                </a:tc>
              </a:tr>
              <a:tr h="370840">
                <a:tc>
                  <a:txBody>
                    <a:bodyPr/>
                    <a:lstStyle/>
                    <a:p>
                      <a:r>
                        <a:rPr lang="en-US" sz="1800" b="1" i="0" kern="1200" dirty="0" err="1" smtClean="0">
                          <a:solidFill>
                            <a:schemeClr val="dk1"/>
                          </a:solidFill>
                          <a:latin typeface="+mn-lt"/>
                          <a:ea typeface="+mn-ea"/>
                          <a:cs typeface="+mn-cs"/>
                        </a:rPr>
                        <a:t>EHCache</a:t>
                      </a:r>
                      <a:endParaRPr lang="en-US" dirty="0"/>
                    </a:p>
                  </a:txBody>
                  <a:tcPr/>
                </a:tc>
                <a:tc>
                  <a:txBody>
                    <a:bodyPr/>
                    <a:lstStyle/>
                    <a:p>
                      <a:r>
                        <a:rPr lang="en-GB" sz="1800" b="0" i="0" kern="1200" dirty="0" smtClean="0">
                          <a:solidFill>
                            <a:schemeClr val="dk1"/>
                          </a:solidFill>
                          <a:latin typeface="+mn-lt"/>
                          <a:ea typeface="+mn-ea"/>
                          <a:cs typeface="+mn-cs"/>
                        </a:rPr>
                        <a:t>It can cache in memory or on disk and clustered caching and it supports the optional Hibernate query result cache</a:t>
                      </a:r>
                      <a:endParaRPr lang="en-US" dirty="0"/>
                    </a:p>
                  </a:txBody>
                  <a:tcPr/>
                </a:tc>
              </a:tr>
              <a:tr h="370840">
                <a:tc>
                  <a:txBody>
                    <a:bodyPr/>
                    <a:lstStyle/>
                    <a:p>
                      <a:r>
                        <a:rPr lang="en-US" sz="1800" b="1" i="0" kern="1200" dirty="0" err="1" smtClean="0">
                          <a:solidFill>
                            <a:schemeClr val="dk1"/>
                          </a:solidFill>
                          <a:latin typeface="+mn-lt"/>
                          <a:ea typeface="+mn-ea"/>
                          <a:cs typeface="+mn-cs"/>
                        </a:rPr>
                        <a:t>OSCache</a:t>
                      </a:r>
                      <a:endParaRPr lang="en-US" dirty="0"/>
                    </a:p>
                  </a:txBody>
                  <a:tcPr/>
                </a:tc>
                <a:tc>
                  <a:txBody>
                    <a:bodyPr/>
                    <a:lstStyle/>
                    <a:p>
                      <a:r>
                        <a:rPr lang="en-GB" sz="1800" b="0" i="0" kern="1200" dirty="0" smtClean="0">
                          <a:solidFill>
                            <a:schemeClr val="dk1"/>
                          </a:solidFill>
                          <a:latin typeface="+mn-lt"/>
                          <a:ea typeface="+mn-ea"/>
                          <a:cs typeface="+mn-cs"/>
                        </a:rPr>
                        <a:t>Supports caching to memory and disk in a single JVM with a rich set of expiration policies and query cache support.</a:t>
                      </a:r>
                      <a:endParaRPr lang="en-US" dirty="0"/>
                    </a:p>
                  </a:txBody>
                  <a:tcPr/>
                </a:tc>
              </a:tr>
              <a:tr h="370840">
                <a:tc>
                  <a:txBody>
                    <a:bodyPr/>
                    <a:lstStyle/>
                    <a:p>
                      <a:r>
                        <a:rPr lang="en-US" sz="1800" b="1" i="0" kern="1200" dirty="0" err="1" smtClean="0">
                          <a:solidFill>
                            <a:schemeClr val="dk1"/>
                          </a:solidFill>
                          <a:latin typeface="+mn-lt"/>
                          <a:ea typeface="+mn-ea"/>
                          <a:cs typeface="+mn-cs"/>
                        </a:rPr>
                        <a:t>warmCache</a:t>
                      </a:r>
                      <a:endParaRPr lang="en-US" dirty="0"/>
                    </a:p>
                  </a:txBody>
                  <a:tcPr/>
                </a:tc>
                <a:tc>
                  <a:txBody>
                    <a:bodyPr/>
                    <a:lstStyle/>
                    <a:p>
                      <a:r>
                        <a:rPr lang="en-GB" sz="1800" b="0" i="0" kern="1200" dirty="0" smtClean="0">
                          <a:solidFill>
                            <a:schemeClr val="dk1"/>
                          </a:solidFill>
                          <a:latin typeface="+mn-lt"/>
                          <a:ea typeface="+mn-ea"/>
                          <a:cs typeface="+mn-cs"/>
                        </a:rPr>
                        <a:t>A cluster cache based on </a:t>
                      </a:r>
                      <a:r>
                        <a:rPr lang="en-GB" sz="1800" b="0" i="0" kern="1200" dirty="0" err="1" smtClean="0">
                          <a:solidFill>
                            <a:schemeClr val="dk1"/>
                          </a:solidFill>
                          <a:latin typeface="+mn-lt"/>
                          <a:ea typeface="+mn-ea"/>
                          <a:cs typeface="+mn-cs"/>
                        </a:rPr>
                        <a:t>JGroups</a:t>
                      </a:r>
                      <a:r>
                        <a:rPr lang="en-GB" sz="1800" b="0" i="0" kern="1200" dirty="0" smtClean="0">
                          <a:solidFill>
                            <a:schemeClr val="dk1"/>
                          </a:solidFill>
                          <a:latin typeface="+mn-lt"/>
                          <a:ea typeface="+mn-ea"/>
                          <a:cs typeface="+mn-cs"/>
                        </a:rPr>
                        <a:t>. It uses clustered invalidation, but doesn't support the Hibernate query cache.</a:t>
                      </a:r>
                      <a:endParaRPr lang="en-US" dirty="0"/>
                    </a:p>
                  </a:txBody>
                  <a:tcPr/>
                </a:tc>
              </a:tr>
              <a:tr h="370840">
                <a:tc>
                  <a:txBody>
                    <a:bodyPr/>
                    <a:lstStyle/>
                    <a:p>
                      <a:r>
                        <a:rPr lang="en-US" sz="1800" b="1" i="0" kern="1200" dirty="0" err="1" smtClean="0">
                          <a:solidFill>
                            <a:schemeClr val="dk1"/>
                          </a:solidFill>
                          <a:latin typeface="+mn-lt"/>
                          <a:ea typeface="+mn-ea"/>
                          <a:cs typeface="+mn-cs"/>
                        </a:rPr>
                        <a:t>JBoss</a:t>
                      </a:r>
                      <a:r>
                        <a:rPr lang="en-US" sz="1800" b="1" i="0" kern="1200" dirty="0" smtClean="0">
                          <a:solidFill>
                            <a:schemeClr val="dk1"/>
                          </a:solidFill>
                          <a:latin typeface="+mn-lt"/>
                          <a:ea typeface="+mn-ea"/>
                          <a:cs typeface="+mn-cs"/>
                        </a:rPr>
                        <a:t> Cache</a:t>
                      </a:r>
                      <a:endParaRPr lang="en-US" dirty="0"/>
                    </a:p>
                  </a:txBody>
                  <a:tcPr/>
                </a:tc>
                <a:tc>
                  <a:txBody>
                    <a:bodyPr/>
                    <a:lstStyle/>
                    <a:p>
                      <a:r>
                        <a:rPr lang="en-GB" sz="1800" b="0" i="0" kern="1200" dirty="0" smtClean="0">
                          <a:solidFill>
                            <a:schemeClr val="dk1"/>
                          </a:solidFill>
                          <a:latin typeface="+mn-lt"/>
                          <a:ea typeface="+mn-ea"/>
                          <a:cs typeface="+mn-cs"/>
                        </a:rPr>
                        <a:t>A fully transactional replicated clustered cache also based on the </a:t>
                      </a:r>
                      <a:r>
                        <a:rPr lang="en-GB" sz="1800" b="0" i="0" kern="1200" dirty="0" err="1" smtClean="0">
                          <a:solidFill>
                            <a:schemeClr val="dk1"/>
                          </a:solidFill>
                          <a:latin typeface="+mn-lt"/>
                          <a:ea typeface="+mn-ea"/>
                          <a:cs typeface="+mn-cs"/>
                        </a:rPr>
                        <a:t>JGroups</a:t>
                      </a:r>
                      <a:r>
                        <a:rPr lang="en-GB" sz="1800" b="0" i="0" kern="1200" dirty="0" smtClean="0">
                          <a:solidFill>
                            <a:schemeClr val="dk1"/>
                          </a:solidFill>
                          <a:latin typeface="+mn-lt"/>
                          <a:ea typeface="+mn-ea"/>
                          <a:cs typeface="+mn-cs"/>
                        </a:rPr>
                        <a:t> multicast library. It supports replication or invalidation, synchronous or asynchronous communication, and optimistic and pessimistic locking. The Hibernate query cache is supported.</a:t>
                      </a:r>
                      <a:endParaRPr lang="en-US" dirty="0"/>
                    </a:p>
                  </a:txBody>
                  <a:tcPr/>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90</a:t>
            </a:fld>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smtClean="0"/>
              <a:t>Performance and Concurrency Strategies</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A concurrency strategy is a mediator, which is responsible for storing items of data in the cache and retrieving them from the cache.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91</a:t>
            </a:fld>
            <a:endParaRPr lang="en-US" altLang="en-US"/>
          </a:p>
        </p:txBody>
      </p:sp>
      <p:graphicFrame>
        <p:nvGraphicFramePr>
          <p:cNvPr id="5" name="Table 4"/>
          <p:cNvGraphicFramePr>
            <a:graphicFrameLocks noGrp="1"/>
          </p:cNvGraphicFramePr>
          <p:nvPr/>
        </p:nvGraphicFramePr>
        <p:xfrm>
          <a:off x="1452530" y="2143116"/>
          <a:ext cx="9787006" cy="3588825"/>
        </p:xfrm>
        <a:graphic>
          <a:graphicData uri="http://schemas.openxmlformats.org/drawingml/2006/table">
            <a:tbl>
              <a:tblPr firstRow="1" bandRow="1">
                <a:tableStyleId>{5C22544A-7EE6-4342-B048-85BDC9FD1C3A}</a:tableStyleId>
              </a:tblPr>
              <a:tblGrid>
                <a:gridCol w="1978442"/>
                <a:gridCol w="7808564"/>
              </a:tblGrid>
              <a:tr h="337897">
                <a:tc>
                  <a:txBody>
                    <a:bodyPr/>
                    <a:lstStyle/>
                    <a:p>
                      <a:r>
                        <a:rPr lang="en-US" dirty="0" smtClean="0"/>
                        <a:t>Strategy</a:t>
                      </a:r>
                      <a:endParaRPr lang="en-US" dirty="0"/>
                    </a:p>
                  </a:txBody>
                  <a:tcPr/>
                </a:tc>
                <a:tc>
                  <a:txBody>
                    <a:bodyPr/>
                    <a:lstStyle/>
                    <a:p>
                      <a:r>
                        <a:rPr lang="en-IN" dirty="0" smtClean="0"/>
                        <a:t> </a:t>
                      </a:r>
                      <a:r>
                        <a:rPr lang="en-IN" dirty="0" err="1" smtClean="0"/>
                        <a:t>Usuage</a:t>
                      </a:r>
                      <a:endParaRPr lang="en-US" dirty="0"/>
                    </a:p>
                  </a:txBody>
                  <a:tcPr/>
                </a:tc>
              </a:tr>
              <a:tr h="591319">
                <a:tc>
                  <a:txBody>
                    <a:bodyPr/>
                    <a:lstStyle/>
                    <a:p>
                      <a:r>
                        <a:rPr lang="en-US" sz="1800" b="1" i="0" kern="1200" dirty="0" smtClean="0">
                          <a:solidFill>
                            <a:schemeClr val="dk1"/>
                          </a:solidFill>
                          <a:latin typeface="+mn-lt"/>
                          <a:ea typeface="+mn-ea"/>
                          <a:cs typeface="+mn-cs"/>
                        </a:rPr>
                        <a:t>read-only</a:t>
                      </a:r>
                      <a:endParaRPr lang="en-US" dirty="0"/>
                    </a:p>
                  </a:txBody>
                  <a:tcPr/>
                </a:tc>
                <a:tc>
                  <a:txBody>
                    <a:bodyPr/>
                    <a:lstStyle/>
                    <a:p>
                      <a:r>
                        <a:rPr lang="en-GB" sz="1800" b="0" i="0" kern="1200" dirty="0" smtClean="0">
                          <a:solidFill>
                            <a:schemeClr val="dk1"/>
                          </a:solidFill>
                          <a:latin typeface="+mn-lt"/>
                          <a:ea typeface="+mn-ea"/>
                          <a:cs typeface="+mn-cs"/>
                        </a:rPr>
                        <a:t>caching will work for read only operation. suitable for data, which never changes. Use it for reference data only.</a:t>
                      </a:r>
                      <a:endParaRPr lang="en-US" dirty="0"/>
                    </a:p>
                  </a:txBody>
                  <a:tcPr/>
                </a:tc>
              </a:tr>
              <a:tr h="844741">
                <a:tc>
                  <a:txBody>
                    <a:bodyPr/>
                    <a:lstStyle/>
                    <a:p>
                      <a:r>
                        <a:rPr lang="en-US" sz="1800" b="1" i="0" kern="1200" dirty="0" smtClean="0">
                          <a:solidFill>
                            <a:schemeClr val="dk1"/>
                          </a:solidFill>
                          <a:latin typeface="+mn-lt"/>
                          <a:ea typeface="+mn-ea"/>
                          <a:cs typeface="+mn-cs"/>
                        </a:rPr>
                        <a:t>read-write</a:t>
                      </a:r>
                      <a:endParaRPr lang="en-US" dirty="0"/>
                    </a:p>
                  </a:txBody>
                  <a:tcPr/>
                </a:tc>
                <a:tc>
                  <a:txBody>
                    <a:bodyPr/>
                    <a:lstStyle/>
                    <a:p>
                      <a:r>
                        <a:rPr lang="en-GB" sz="1800" b="0" i="0" kern="1200" dirty="0" smtClean="0">
                          <a:solidFill>
                            <a:schemeClr val="dk1"/>
                          </a:solidFill>
                          <a:latin typeface="+mn-lt"/>
                          <a:ea typeface="+mn-ea"/>
                          <a:cs typeface="+mn-cs"/>
                        </a:rPr>
                        <a:t>caching will work for read and write, can be used simultaneously. it is critical to prevent stale data in concurrent transactions, in the rare case of an update.</a:t>
                      </a:r>
                      <a:endParaRPr lang="en-US" dirty="0"/>
                    </a:p>
                  </a:txBody>
                  <a:tcPr/>
                </a:tc>
              </a:tr>
              <a:tr h="1098164">
                <a:tc>
                  <a:txBody>
                    <a:bodyPr/>
                    <a:lstStyle/>
                    <a:p>
                      <a:r>
                        <a:rPr lang="en-US" sz="1800" b="1" i="0" kern="1200" dirty="0" err="1" smtClean="0">
                          <a:solidFill>
                            <a:schemeClr val="dk1"/>
                          </a:solidFill>
                          <a:latin typeface="+mn-lt"/>
                          <a:ea typeface="+mn-ea"/>
                          <a:cs typeface="+mn-cs"/>
                        </a:rPr>
                        <a:t>nonstrict</a:t>
                      </a:r>
                      <a:r>
                        <a:rPr lang="en-US" sz="1800" b="1" i="0" kern="1200" dirty="0" smtClean="0">
                          <a:solidFill>
                            <a:schemeClr val="dk1"/>
                          </a:solidFill>
                          <a:latin typeface="+mn-lt"/>
                          <a:ea typeface="+mn-ea"/>
                          <a:cs typeface="+mn-cs"/>
                        </a:rPr>
                        <a:t>-read-write</a:t>
                      </a:r>
                      <a:endParaRPr lang="en-US" dirty="0"/>
                    </a:p>
                  </a:txBody>
                  <a:tcPr/>
                </a:tc>
                <a:tc>
                  <a:txBody>
                    <a:bodyPr/>
                    <a:lstStyle/>
                    <a:p>
                      <a:r>
                        <a:rPr lang="en-GB" sz="1800" b="0" i="0" kern="1200" dirty="0" smtClean="0">
                          <a:solidFill>
                            <a:schemeClr val="dk1"/>
                          </a:solidFill>
                          <a:latin typeface="+mn-lt"/>
                          <a:ea typeface="+mn-ea"/>
                          <a:cs typeface="+mn-cs"/>
                        </a:rPr>
                        <a:t>caching will work for read and write but one at a time.  no guarantee of consistency between the cache and the database. Use this strategy if data hardly ever changes and a small likelihood of stale data is not of critical concern.</a:t>
                      </a:r>
                      <a:endParaRPr lang="en-US" dirty="0"/>
                    </a:p>
                  </a:txBody>
                  <a:tcPr/>
                </a:tc>
              </a:tr>
              <a:tr h="342590">
                <a:tc>
                  <a:txBody>
                    <a:bodyPr/>
                    <a:lstStyle/>
                    <a:p>
                      <a:r>
                        <a:rPr lang="en-US" sz="1800" b="1" i="0" kern="1200" dirty="0" smtClean="0">
                          <a:solidFill>
                            <a:schemeClr val="dk1"/>
                          </a:solidFill>
                          <a:latin typeface="+mn-lt"/>
                          <a:ea typeface="+mn-ea"/>
                          <a:cs typeface="+mn-cs"/>
                        </a:rPr>
                        <a:t>Transactional</a:t>
                      </a:r>
                      <a:endParaRPr lang="en-US" dirty="0"/>
                    </a:p>
                  </a:txBody>
                  <a:tcPr/>
                </a:tc>
                <a:tc>
                  <a:txBody>
                    <a:bodyPr/>
                    <a:lstStyle/>
                    <a:p>
                      <a:r>
                        <a:rPr lang="en-GB" sz="1800" b="0" i="0" kern="1200" dirty="0" smtClean="0">
                          <a:solidFill>
                            <a:schemeClr val="dk1"/>
                          </a:solidFill>
                          <a:latin typeface="+mn-lt"/>
                          <a:ea typeface="+mn-ea"/>
                          <a:cs typeface="+mn-cs"/>
                        </a:rPr>
                        <a:t>caching will work for transaction. for read-mostly data where it is critical to prevent stale data in concurrent transactions, in the rare case of an update.</a:t>
                      </a:r>
                      <a:endParaRPr lang="en-US" dirty="0"/>
                    </a:p>
                  </a:txBody>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compatibility matrix</a:t>
            </a:r>
            <a:r>
              <a:rPr lang="en-GB" dirty="0" smtClean="0"/>
              <a:t/>
            </a:r>
            <a:br>
              <a:rPr lang="en-GB" dirty="0" smtClean="0"/>
            </a:br>
            <a:endParaRPr lang="en-US" dirty="0"/>
          </a:p>
        </p:txBody>
      </p:sp>
      <p:graphicFrame>
        <p:nvGraphicFramePr>
          <p:cNvPr id="5" name="Content Placeholder 4"/>
          <p:cNvGraphicFramePr>
            <a:graphicFrameLocks noGrp="1"/>
          </p:cNvGraphicFramePr>
          <p:nvPr>
            <p:ph idx="1"/>
          </p:nvPr>
        </p:nvGraphicFramePr>
        <p:xfrm>
          <a:off x="809588" y="2071678"/>
          <a:ext cx="9858445" cy="2643207"/>
        </p:xfrm>
        <a:graphic>
          <a:graphicData uri="http://schemas.openxmlformats.org/drawingml/2006/table">
            <a:tbl>
              <a:tblPr firstRow="1" bandRow="1">
                <a:tableStyleId>{5C22544A-7EE6-4342-B048-85BDC9FD1C3A}</a:tableStyleId>
              </a:tblPr>
              <a:tblGrid>
                <a:gridCol w="1971689"/>
                <a:gridCol w="1971689"/>
                <a:gridCol w="1971689"/>
                <a:gridCol w="1971689"/>
                <a:gridCol w="1971689"/>
              </a:tblGrid>
              <a:tr h="827015">
                <a:tc>
                  <a:txBody>
                    <a:bodyPr/>
                    <a:lstStyle/>
                    <a:p>
                      <a:pPr algn="l" fontAlgn="t"/>
                      <a:r>
                        <a:rPr lang="en-US" dirty="0">
                          <a:solidFill>
                            <a:srgbClr val="000000"/>
                          </a:solidFill>
                          <a:latin typeface="times new roman"/>
                        </a:rPr>
                        <a:t>Implementation</a:t>
                      </a:r>
                    </a:p>
                  </a:txBody>
                  <a:tcPr marL="114300" marR="114300" marT="114300" marB="114300"/>
                </a:tc>
                <a:tc>
                  <a:txBody>
                    <a:bodyPr/>
                    <a:lstStyle/>
                    <a:p>
                      <a:pPr algn="l" fontAlgn="t"/>
                      <a:r>
                        <a:rPr lang="en-US">
                          <a:solidFill>
                            <a:srgbClr val="000000"/>
                          </a:solidFill>
                          <a:latin typeface="times new roman"/>
                        </a:rPr>
                        <a:t>read-only</a:t>
                      </a:r>
                    </a:p>
                  </a:txBody>
                  <a:tcPr marL="114300" marR="114300" marT="114300" marB="114300"/>
                </a:tc>
                <a:tc>
                  <a:txBody>
                    <a:bodyPr/>
                    <a:lstStyle/>
                    <a:p>
                      <a:pPr algn="l" fontAlgn="t"/>
                      <a:r>
                        <a:rPr lang="en-US">
                          <a:solidFill>
                            <a:srgbClr val="000000"/>
                          </a:solidFill>
                          <a:latin typeface="times new roman"/>
                        </a:rPr>
                        <a:t>nonstrict-read-write</a:t>
                      </a:r>
                    </a:p>
                  </a:txBody>
                  <a:tcPr marL="114300" marR="114300" marT="114300" marB="114300"/>
                </a:tc>
                <a:tc>
                  <a:txBody>
                    <a:bodyPr/>
                    <a:lstStyle/>
                    <a:p>
                      <a:pPr algn="l" fontAlgn="t"/>
                      <a:r>
                        <a:rPr lang="en-US">
                          <a:solidFill>
                            <a:srgbClr val="000000"/>
                          </a:solidFill>
                          <a:latin typeface="times new roman"/>
                        </a:rPr>
                        <a:t>read-write</a:t>
                      </a:r>
                    </a:p>
                  </a:txBody>
                  <a:tcPr marL="114300" marR="114300" marT="114300" marB="114300"/>
                </a:tc>
                <a:tc>
                  <a:txBody>
                    <a:bodyPr/>
                    <a:lstStyle/>
                    <a:p>
                      <a:pPr algn="l" fontAlgn="t"/>
                      <a:r>
                        <a:rPr lang="en-US">
                          <a:solidFill>
                            <a:srgbClr val="000000"/>
                          </a:solidFill>
                          <a:latin typeface="times new roman"/>
                        </a:rPr>
                        <a:t>transactional</a:t>
                      </a:r>
                    </a:p>
                  </a:txBody>
                  <a:tcPr marL="114300" marR="114300" marT="114300" marB="114300"/>
                </a:tc>
              </a:tr>
              <a:tr h="454048">
                <a:tc>
                  <a:txBody>
                    <a:bodyPr/>
                    <a:lstStyle/>
                    <a:p>
                      <a:pPr algn="just" fontAlgn="t"/>
                      <a:r>
                        <a:rPr lang="en-US">
                          <a:solidFill>
                            <a:srgbClr val="333333"/>
                          </a:solidFill>
                          <a:latin typeface="inter-regular"/>
                        </a:rPr>
                        <a:t>EH Cache</a:t>
                      </a:r>
                    </a:p>
                  </a:txBody>
                  <a:tcPr marL="76200" marR="76200" marT="76200" marB="76200"/>
                </a:tc>
                <a:tc>
                  <a:txBody>
                    <a:bodyPr/>
                    <a:lstStyle/>
                    <a:p>
                      <a:pPr algn="just" fontAlgn="t"/>
                      <a:r>
                        <a:rPr lang="en-US">
                          <a:solidFill>
                            <a:srgbClr val="333333"/>
                          </a:solidFill>
                          <a:latin typeface="inter-regular"/>
                        </a:rPr>
                        <a:t>Yes</a:t>
                      </a:r>
                    </a:p>
                  </a:txBody>
                  <a:tcPr marL="76200" marR="76200" marT="76200" marB="76200"/>
                </a:tc>
                <a:tc>
                  <a:txBody>
                    <a:bodyPr/>
                    <a:lstStyle/>
                    <a:p>
                      <a:pPr algn="just" fontAlgn="t"/>
                      <a:r>
                        <a:rPr lang="en-US">
                          <a:solidFill>
                            <a:srgbClr val="333333"/>
                          </a:solidFill>
                          <a:latin typeface="inter-regular"/>
                        </a:rPr>
                        <a:t>Yes</a:t>
                      </a:r>
                    </a:p>
                  </a:txBody>
                  <a:tcPr marL="76200" marR="76200" marT="76200" marB="76200"/>
                </a:tc>
                <a:tc>
                  <a:txBody>
                    <a:bodyPr/>
                    <a:lstStyle/>
                    <a:p>
                      <a:pPr algn="just" fontAlgn="t"/>
                      <a:r>
                        <a:rPr lang="en-US">
                          <a:solidFill>
                            <a:srgbClr val="333333"/>
                          </a:solidFill>
                          <a:latin typeface="inter-regular"/>
                        </a:rPr>
                        <a:t>Yes</a:t>
                      </a:r>
                    </a:p>
                  </a:txBody>
                  <a:tcPr marL="76200" marR="76200" marT="76200" marB="76200"/>
                </a:tc>
                <a:tc>
                  <a:txBody>
                    <a:bodyPr/>
                    <a:lstStyle/>
                    <a:p>
                      <a:pPr algn="just" fontAlgn="t"/>
                      <a:r>
                        <a:rPr lang="en-US">
                          <a:solidFill>
                            <a:srgbClr val="333333"/>
                          </a:solidFill>
                          <a:latin typeface="inter-regular"/>
                        </a:rPr>
                        <a:t>No</a:t>
                      </a:r>
                    </a:p>
                  </a:txBody>
                  <a:tcPr marL="76200" marR="76200" marT="76200" marB="76200"/>
                </a:tc>
              </a:tr>
              <a:tr h="454048">
                <a:tc>
                  <a:txBody>
                    <a:bodyPr/>
                    <a:lstStyle/>
                    <a:p>
                      <a:pPr algn="just" fontAlgn="t"/>
                      <a:r>
                        <a:rPr lang="en-US">
                          <a:solidFill>
                            <a:srgbClr val="333333"/>
                          </a:solidFill>
                          <a:latin typeface="inter-regular"/>
                        </a:rPr>
                        <a:t>OS Cache</a:t>
                      </a:r>
                    </a:p>
                  </a:txBody>
                  <a:tcPr marL="76200" marR="76200" marT="76200" marB="76200"/>
                </a:tc>
                <a:tc>
                  <a:txBody>
                    <a:bodyPr/>
                    <a:lstStyle/>
                    <a:p>
                      <a:pPr algn="just" fontAlgn="t"/>
                      <a:r>
                        <a:rPr lang="en-US">
                          <a:solidFill>
                            <a:srgbClr val="333333"/>
                          </a:solidFill>
                          <a:latin typeface="inter-regular"/>
                        </a:rPr>
                        <a:t>Yes</a:t>
                      </a:r>
                    </a:p>
                  </a:txBody>
                  <a:tcPr marL="76200" marR="76200" marT="76200" marB="76200"/>
                </a:tc>
                <a:tc>
                  <a:txBody>
                    <a:bodyPr/>
                    <a:lstStyle/>
                    <a:p>
                      <a:pPr algn="just" fontAlgn="t"/>
                      <a:r>
                        <a:rPr lang="en-US">
                          <a:solidFill>
                            <a:srgbClr val="333333"/>
                          </a:solidFill>
                          <a:latin typeface="inter-regular"/>
                        </a:rPr>
                        <a:t>Yes</a:t>
                      </a:r>
                    </a:p>
                  </a:txBody>
                  <a:tcPr marL="76200" marR="76200" marT="76200" marB="76200"/>
                </a:tc>
                <a:tc>
                  <a:txBody>
                    <a:bodyPr/>
                    <a:lstStyle/>
                    <a:p>
                      <a:pPr algn="just" fontAlgn="t"/>
                      <a:r>
                        <a:rPr lang="en-US">
                          <a:solidFill>
                            <a:srgbClr val="333333"/>
                          </a:solidFill>
                          <a:latin typeface="inter-regular"/>
                        </a:rPr>
                        <a:t>Yes</a:t>
                      </a:r>
                    </a:p>
                  </a:txBody>
                  <a:tcPr marL="76200" marR="76200" marT="76200" marB="76200"/>
                </a:tc>
                <a:tc>
                  <a:txBody>
                    <a:bodyPr/>
                    <a:lstStyle/>
                    <a:p>
                      <a:pPr algn="just" fontAlgn="t"/>
                      <a:r>
                        <a:rPr lang="en-US">
                          <a:solidFill>
                            <a:srgbClr val="333333"/>
                          </a:solidFill>
                          <a:latin typeface="inter-regular"/>
                        </a:rPr>
                        <a:t>No</a:t>
                      </a:r>
                    </a:p>
                  </a:txBody>
                  <a:tcPr marL="76200" marR="76200" marT="76200" marB="76200"/>
                </a:tc>
              </a:tr>
              <a:tr h="454048">
                <a:tc>
                  <a:txBody>
                    <a:bodyPr/>
                    <a:lstStyle/>
                    <a:p>
                      <a:pPr algn="just" fontAlgn="t"/>
                      <a:r>
                        <a:rPr lang="en-US">
                          <a:solidFill>
                            <a:srgbClr val="333333"/>
                          </a:solidFill>
                          <a:latin typeface="inter-regular"/>
                        </a:rPr>
                        <a:t>Swarm Cache</a:t>
                      </a:r>
                    </a:p>
                  </a:txBody>
                  <a:tcPr marL="76200" marR="76200" marT="76200" marB="76200"/>
                </a:tc>
                <a:tc>
                  <a:txBody>
                    <a:bodyPr/>
                    <a:lstStyle/>
                    <a:p>
                      <a:pPr algn="just" fontAlgn="t"/>
                      <a:r>
                        <a:rPr lang="en-US">
                          <a:solidFill>
                            <a:srgbClr val="333333"/>
                          </a:solidFill>
                          <a:latin typeface="inter-regular"/>
                        </a:rPr>
                        <a:t>Yes</a:t>
                      </a:r>
                    </a:p>
                  </a:txBody>
                  <a:tcPr marL="76200" marR="76200" marT="76200" marB="76200"/>
                </a:tc>
                <a:tc>
                  <a:txBody>
                    <a:bodyPr/>
                    <a:lstStyle/>
                    <a:p>
                      <a:pPr algn="just" fontAlgn="t"/>
                      <a:r>
                        <a:rPr lang="en-US">
                          <a:solidFill>
                            <a:srgbClr val="333333"/>
                          </a:solidFill>
                          <a:latin typeface="inter-regular"/>
                        </a:rPr>
                        <a:t>Yes</a:t>
                      </a:r>
                    </a:p>
                  </a:txBody>
                  <a:tcPr marL="76200" marR="76200" marT="76200" marB="76200"/>
                </a:tc>
                <a:tc>
                  <a:txBody>
                    <a:bodyPr/>
                    <a:lstStyle/>
                    <a:p>
                      <a:pPr algn="just" fontAlgn="t"/>
                      <a:r>
                        <a:rPr lang="en-US">
                          <a:solidFill>
                            <a:srgbClr val="333333"/>
                          </a:solidFill>
                          <a:latin typeface="inter-regular"/>
                        </a:rPr>
                        <a:t>No</a:t>
                      </a:r>
                    </a:p>
                  </a:txBody>
                  <a:tcPr marL="76200" marR="76200" marT="76200" marB="76200"/>
                </a:tc>
                <a:tc>
                  <a:txBody>
                    <a:bodyPr/>
                    <a:lstStyle/>
                    <a:p>
                      <a:pPr algn="just" fontAlgn="t"/>
                      <a:r>
                        <a:rPr lang="en-US">
                          <a:solidFill>
                            <a:srgbClr val="333333"/>
                          </a:solidFill>
                          <a:latin typeface="inter-regular"/>
                        </a:rPr>
                        <a:t>No</a:t>
                      </a:r>
                    </a:p>
                  </a:txBody>
                  <a:tcPr marL="76200" marR="76200" marT="76200" marB="76200"/>
                </a:tc>
              </a:tr>
              <a:tr h="454048">
                <a:tc>
                  <a:txBody>
                    <a:bodyPr/>
                    <a:lstStyle/>
                    <a:p>
                      <a:pPr algn="just" fontAlgn="t"/>
                      <a:r>
                        <a:rPr lang="en-US">
                          <a:solidFill>
                            <a:srgbClr val="333333"/>
                          </a:solidFill>
                          <a:latin typeface="inter-regular"/>
                        </a:rPr>
                        <a:t>JBoss Cache</a:t>
                      </a:r>
                    </a:p>
                  </a:txBody>
                  <a:tcPr marL="76200" marR="76200" marT="76200" marB="76200"/>
                </a:tc>
                <a:tc>
                  <a:txBody>
                    <a:bodyPr/>
                    <a:lstStyle/>
                    <a:p>
                      <a:pPr algn="just" fontAlgn="t"/>
                      <a:r>
                        <a:rPr lang="en-US">
                          <a:solidFill>
                            <a:srgbClr val="333333"/>
                          </a:solidFill>
                          <a:latin typeface="inter-regular"/>
                        </a:rPr>
                        <a:t>No</a:t>
                      </a:r>
                    </a:p>
                  </a:txBody>
                  <a:tcPr marL="76200" marR="76200" marT="76200" marB="76200"/>
                </a:tc>
                <a:tc>
                  <a:txBody>
                    <a:bodyPr/>
                    <a:lstStyle/>
                    <a:p>
                      <a:pPr algn="just" fontAlgn="t"/>
                      <a:r>
                        <a:rPr lang="en-US">
                          <a:solidFill>
                            <a:srgbClr val="333333"/>
                          </a:solidFill>
                          <a:latin typeface="inter-regular"/>
                        </a:rPr>
                        <a:t>No</a:t>
                      </a:r>
                    </a:p>
                  </a:txBody>
                  <a:tcPr marL="76200" marR="76200" marT="76200" marB="76200"/>
                </a:tc>
                <a:tc>
                  <a:txBody>
                    <a:bodyPr/>
                    <a:lstStyle/>
                    <a:p>
                      <a:pPr algn="just" fontAlgn="t"/>
                      <a:r>
                        <a:rPr lang="en-US">
                          <a:solidFill>
                            <a:srgbClr val="333333"/>
                          </a:solidFill>
                          <a:latin typeface="inter-regular"/>
                        </a:rPr>
                        <a:t>No</a:t>
                      </a:r>
                    </a:p>
                  </a:txBody>
                  <a:tcPr marL="76200" marR="76200" marT="76200" marB="76200"/>
                </a:tc>
                <a:tc>
                  <a:txBody>
                    <a:bodyPr/>
                    <a:lstStyle/>
                    <a:p>
                      <a:pPr algn="just" fontAlgn="t"/>
                      <a:r>
                        <a:rPr lang="en-US" dirty="0">
                          <a:solidFill>
                            <a:srgbClr val="333333"/>
                          </a:solidFill>
                          <a:latin typeface="inter-regular"/>
                        </a:rPr>
                        <a:t>Y</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92</a:t>
            </a:fld>
            <a:endParaRPr lang="en-US"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Hibernate – Batch Fetching</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pPr>
              <a:spcBef>
                <a:spcPts val="0"/>
              </a:spcBef>
            </a:pPr>
            <a:r>
              <a:rPr lang="en-GB" sz="2000" dirty="0" smtClean="0"/>
              <a:t>if application need to navigate the association to retrieve associated objects Hibernate</a:t>
            </a:r>
            <a:br>
              <a:rPr lang="en-GB" sz="2000" dirty="0" smtClean="0"/>
            </a:br>
            <a:r>
              <a:rPr lang="en-GB" sz="2000" dirty="0" smtClean="0"/>
              <a:t>uses a fetching strategy</a:t>
            </a:r>
          </a:p>
          <a:p>
            <a:pPr>
              <a:spcBef>
                <a:spcPts val="0"/>
              </a:spcBef>
            </a:pPr>
            <a:r>
              <a:rPr lang="en-GB" sz="2000" dirty="0" smtClean="0"/>
              <a:t> Batch fetching is an optimization of the lazy select fetching strategy. There are two ways you can configure batch fetching: on the class level and the collection level.</a:t>
            </a:r>
          </a:p>
          <a:p>
            <a:pPr>
              <a:spcBef>
                <a:spcPts val="0"/>
              </a:spcBef>
            </a:pPr>
            <a:r>
              <a:rPr lang="en-GB" sz="2000" dirty="0" smtClean="0"/>
              <a:t>In the O/R mapping metadata, or over-ridden by a particular HQL or Criteria query strategies</a:t>
            </a:r>
            <a:br>
              <a:rPr lang="en-GB" sz="2000" dirty="0" smtClean="0"/>
            </a:br>
            <a:r>
              <a:rPr lang="en-GB" sz="2000" dirty="0" smtClean="0"/>
              <a:t>can be declared.</a:t>
            </a:r>
            <a:br>
              <a:rPr lang="en-GB" sz="2000" dirty="0" smtClean="0"/>
            </a:br>
            <a:r>
              <a:rPr lang="en-GB" sz="2000" dirty="0" smtClean="0"/>
              <a:t/>
            </a:r>
            <a:br>
              <a:rPr lang="en-GB" sz="2000" dirty="0" smtClean="0"/>
            </a:br>
            <a:r>
              <a:rPr lang="en-GB" sz="2000" dirty="0" smtClean="0"/>
              <a:t>In hibernate their are four fetching strategies.</a:t>
            </a:r>
            <a:br>
              <a:rPr lang="en-GB" sz="2000" dirty="0" smtClean="0"/>
            </a:br>
            <a:r>
              <a:rPr lang="en-GB" sz="2000" dirty="0" smtClean="0"/>
              <a:t/>
            </a:r>
            <a:br>
              <a:rPr lang="en-GB" sz="2000" dirty="0" smtClean="0"/>
            </a:br>
            <a:r>
              <a:rPr lang="en-GB" sz="2000" dirty="0" smtClean="0"/>
              <a:t>1.fetch "select" (default) - Lazy load all the collections and entities.</a:t>
            </a:r>
            <a:br>
              <a:rPr lang="en-GB" sz="2000" dirty="0" smtClean="0"/>
            </a:br>
            <a:r>
              <a:rPr lang="en-GB" sz="2000" dirty="0" smtClean="0"/>
              <a:t/>
            </a:r>
            <a:br>
              <a:rPr lang="en-GB" sz="2000" dirty="0" smtClean="0"/>
            </a:br>
            <a:r>
              <a:rPr lang="en-GB" sz="2000" dirty="0" smtClean="0"/>
              <a:t>2.fetch "join" - always load all the collections and entities and Disable the lazy loading</a:t>
            </a:r>
            <a:br>
              <a:rPr lang="en-GB" sz="2000" dirty="0" smtClean="0"/>
            </a:br>
            <a:r>
              <a:rPr lang="en-GB" sz="2000" dirty="0" smtClean="0"/>
              <a:t/>
            </a:r>
            <a:br>
              <a:rPr lang="en-GB" sz="2000" dirty="0" smtClean="0"/>
            </a:br>
            <a:r>
              <a:rPr lang="en-GB" sz="2000" dirty="0" smtClean="0"/>
              <a:t>3.batch size="N" - Fetching up to 'N' collections or entities</a:t>
            </a:r>
            <a:br>
              <a:rPr lang="en-GB" sz="2000" dirty="0" smtClean="0"/>
            </a:br>
            <a:r>
              <a:rPr lang="en-GB" sz="2000" dirty="0" smtClean="0"/>
              <a:t/>
            </a:r>
            <a:br>
              <a:rPr lang="en-GB" sz="2000" dirty="0" smtClean="0"/>
            </a:br>
            <a:r>
              <a:rPr lang="en-GB" sz="2000" dirty="0" smtClean="0"/>
              <a:t>4.fetch "</a:t>
            </a:r>
            <a:r>
              <a:rPr lang="en-GB" sz="2000" dirty="0" err="1" smtClean="0"/>
              <a:t>subselect</a:t>
            </a:r>
            <a:r>
              <a:rPr lang="en-GB" sz="2000" dirty="0" smtClean="0"/>
              <a:t>" = Group its collection into a sub select statement.</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93</a:t>
            </a:fld>
            <a:endParaRPr lang="en-US"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Gap</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IN" dirty="0" smtClean="0"/>
              <a:t> </a:t>
            </a:r>
            <a:endParaRPr lang="en-GB"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94</a:t>
            </a:fld>
            <a:endParaRPr lang="en-US"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JPA – Java Persistent API</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 </a:t>
            </a:r>
            <a:r>
              <a:rPr lang="en-US" dirty="0" smtClean="0"/>
              <a:t>a specification of Java.</a:t>
            </a:r>
          </a:p>
          <a:p>
            <a:r>
              <a:rPr lang="en-GB" dirty="0" smtClean="0"/>
              <a:t>It is used to persist data between Java object and relational database. </a:t>
            </a:r>
          </a:p>
          <a:p>
            <a:r>
              <a:rPr lang="en-GB" dirty="0" smtClean="0"/>
              <a:t>JPA acts as a bridge between object-oriented domain models and relational database systems.</a:t>
            </a:r>
          </a:p>
          <a:p>
            <a:r>
              <a:rPr lang="en-GB" dirty="0" smtClean="0"/>
              <a:t>it doesn't perform any operation by itself. It requires an implementation. So, ORM tools like Hibernate, </a:t>
            </a:r>
            <a:r>
              <a:rPr lang="en-GB" dirty="0" err="1" smtClean="0"/>
              <a:t>TopLink</a:t>
            </a:r>
            <a:r>
              <a:rPr lang="en-GB" dirty="0" smtClean="0"/>
              <a:t> and </a:t>
            </a:r>
            <a:r>
              <a:rPr lang="en-GB" dirty="0" err="1" smtClean="0"/>
              <a:t>iBatis</a:t>
            </a:r>
            <a:r>
              <a:rPr lang="en-GB" dirty="0" smtClean="0"/>
              <a:t> implements JPA specifications for data persistence.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95</a:t>
            </a:fld>
            <a:endParaRPr lang="en-US"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 </a:t>
            </a:r>
            <a:br>
              <a:rPr lang="en-GB" dirty="0" smtClean="0"/>
            </a:br>
            <a:r>
              <a:rPr lang="en-GB" dirty="0" smtClean="0"/>
              <a:t/>
            </a:r>
            <a:br>
              <a:rPr lang="en-GB" dirty="0" smtClean="0"/>
            </a:br>
            <a:r>
              <a:rPr lang="en-US" dirty="0" smtClean="0"/>
              <a:t>JPA Versions</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JPA 1.0 was released in 2006 as a part of EJB 3.0 specification.</a:t>
            </a:r>
          </a:p>
          <a:p>
            <a:r>
              <a:rPr lang="en-GB" sz="2000" dirty="0" smtClean="0"/>
              <a:t>JPA 2.0 - This version was released in the last of 2009. Following are the important features of this version: -</a:t>
            </a:r>
          </a:p>
          <a:p>
            <a:pPr lvl="1"/>
            <a:r>
              <a:rPr lang="en-GB" sz="2000" dirty="0" smtClean="0"/>
              <a:t>It supports validation.</a:t>
            </a:r>
          </a:p>
          <a:p>
            <a:pPr lvl="1"/>
            <a:r>
              <a:rPr lang="en-GB" sz="2000" dirty="0" smtClean="0"/>
              <a:t>It expands the functionality of object-relational mapping.</a:t>
            </a:r>
          </a:p>
          <a:p>
            <a:pPr lvl="1"/>
            <a:r>
              <a:rPr lang="en-GB" sz="2000" dirty="0" smtClean="0"/>
              <a:t>It shares the object of cache support.</a:t>
            </a:r>
          </a:p>
          <a:p>
            <a:r>
              <a:rPr lang="en-GB" sz="2000" dirty="0" smtClean="0"/>
              <a:t>JPA 2.1 - The JPA 2.1 was released in 2013 with the following features: -</a:t>
            </a:r>
          </a:p>
          <a:p>
            <a:pPr lvl="1"/>
            <a:r>
              <a:rPr lang="en-GB" sz="2000" dirty="0" smtClean="0"/>
              <a:t>It allows fetching of objects.</a:t>
            </a:r>
          </a:p>
          <a:p>
            <a:pPr lvl="1"/>
            <a:r>
              <a:rPr lang="en-GB" sz="2000" dirty="0" smtClean="0"/>
              <a:t>It provides support for criteria update/delete.</a:t>
            </a:r>
          </a:p>
          <a:p>
            <a:pPr lvl="1"/>
            <a:r>
              <a:rPr lang="en-GB" sz="2000" dirty="0" smtClean="0"/>
              <a:t>It generates schema.</a:t>
            </a:r>
          </a:p>
          <a:p>
            <a:r>
              <a:rPr lang="en-GB" sz="2000" dirty="0" smtClean="0"/>
              <a:t>JPA 2.2 - The JPA 2.2 was released as a development of </a:t>
            </a:r>
            <a:r>
              <a:rPr lang="en-GB" sz="2000" dirty="0" err="1" smtClean="0"/>
              <a:t>maintainenece</a:t>
            </a:r>
            <a:r>
              <a:rPr lang="en-GB" sz="2000" dirty="0" smtClean="0"/>
              <a:t> in 2017. Some of its important feature are: -</a:t>
            </a:r>
          </a:p>
          <a:p>
            <a:pPr lvl="1"/>
            <a:r>
              <a:rPr lang="en-GB" sz="2000" dirty="0" smtClean="0"/>
              <a:t>It supports Java 8 Date and Time.</a:t>
            </a:r>
          </a:p>
          <a:p>
            <a:pPr lvl="1"/>
            <a:r>
              <a:rPr lang="en-GB" sz="2000" dirty="0" smtClean="0"/>
              <a:t>It provides @Repeatable annotation that can be used when we want to apply the same annotations to a declaration or type use.</a:t>
            </a:r>
          </a:p>
          <a:p>
            <a:pPr lvl="1"/>
            <a:r>
              <a:rPr lang="en-GB" sz="2000" dirty="0" smtClean="0"/>
              <a:t>It allows JPA annotation to be used in meta-annotations.</a:t>
            </a:r>
          </a:p>
          <a:p>
            <a:pPr lvl="1"/>
            <a:r>
              <a:rPr lang="en-GB" sz="2000" dirty="0" smtClean="0"/>
              <a:t>It provides an ability to stream a query result.</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96</a:t>
            </a:fld>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JPA Installation</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Open eclipse and click on File&gt;New&gt;JPA Project.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97</a:t>
            </a:fld>
            <a:endParaRPr lang="en-US" altLang="en-US"/>
          </a:p>
        </p:txBody>
      </p:sp>
      <p:pic>
        <p:nvPicPr>
          <p:cNvPr id="6" name="Picture 5" descr="JPA Installation"/>
          <p:cNvPicPr/>
          <p:nvPr/>
        </p:nvPicPr>
        <p:blipFill>
          <a:blip r:embed="rId2"/>
          <a:srcRect/>
          <a:stretch>
            <a:fillRect/>
          </a:stretch>
        </p:blipFill>
        <p:spPr bwMode="auto">
          <a:xfrm>
            <a:off x="2309786" y="1643050"/>
            <a:ext cx="5767705" cy="4642485"/>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JPA Installation</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GB" sz="2000" dirty="0" smtClean="0"/>
              <a:t>Specify any particular project name (here, we named </a:t>
            </a:r>
            <a:r>
              <a:rPr lang="en-GB" sz="2000" dirty="0" err="1" smtClean="0"/>
              <a:t>JPAProject</a:t>
            </a:r>
            <a:r>
              <a:rPr lang="en-GB" sz="2000" dirty="0" smtClean="0"/>
              <a:t>) and click next.</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98</a:t>
            </a:fld>
            <a:endParaRPr lang="en-US" altLang="en-US"/>
          </a:p>
        </p:txBody>
      </p:sp>
      <p:pic>
        <p:nvPicPr>
          <p:cNvPr id="5" name="Picture 4" descr="JPA Installation"/>
          <p:cNvPicPr/>
          <p:nvPr/>
        </p:nvPicPr>
        <p:blipFill>
          <a:blip r:embed="rId2"/>
          <a:srcRect/>
          <a:stretch>
            <a:fillRect/>
          </a:stretch>
        </p:blipFill>
        <p:spPr bwMode="auto">
          <a:xfrm>
            <a:off x="3524232" y="1714488"/>
            <a:ext cx="5046980" cy="7280279"/>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US" dirty="0" smtClean="0"/>
              <a:t>JPA Installation</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US" dirty="0" smtClean="0"/>
              <a:t>Again, click next.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99</a:t>
            </a:fld>
            <a:endParaRPr lang="en-US" altLang="en-US"/>
          </a:p>
        </p:txBody>
      </p:sp>
      <p:pic>
        <p:nvPicPr>
          <p:cNvPr id="5" name="Picture 4" descr="JPA Installation"/>
          <p:cNvPicPr/>
          <p:nvPr/>
        </p:nvPicPr>
        <p:blipFill>
          <a:blip r:embed="rId2"/>
          <a:srcRect/>
          <a:stretch>
            <a:fillRect/>
          </a:stretch>
        </p:blipFill>
        <p:spPr bwMode="auto">
          <a:xfrm>
            <a:off x="4310050" y="1071546"/>
            <a:ext cx="5081905" cy="669099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17654</TotalTime>
  <Words>7456</Words>
  <Application>Microsoft Office PowerPoint</Application>
  <PresentationFormat>Custom</PresentationFormat>
  <Paragraphs>4271</Paragraphs>
  <Slides>231</Slides>
  <Notes>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Office Theme</vt:lpstr>
      <vt:lpstr>Module 3 </vt:lpstr>
      <vt:lpstr> Content to be discussed</vt:lpstr>
      <vt:lpstr>  Hibernate Framework  </vt:lpstr>
      <vt:lpstr>ORM Tool</vt:lpstr>
      <vt:lpstr>Advantages of Hibernate Framework</vt:lpstr>
      <vt:lpstr>Hibernate Architecture</vt:lpstr>
      <vt:lpstr>Hibernate Architecture</vt:lpstr>
      <vt:lpstr>High Level Architecture</vt:lpstr>
      <vt:lpstr>Elements of Hibernate Architecture</vt:lpstr>
      <vt:lpstr>First Hibernate Example without IDE</vt:lpstr>
      <vt:lpstr>  1) Create the Persistent class  </vt:lpstr>
      <vt:lpstr> 2) Create the mapping file for Persistent class  </vt:lpstr>
      <vt:lpstr>Mapping file</vt:lpstr>
      <vt:lpstr> 3) Create the Configuration file </vt:lpstr>
      <vt:lpstr>4) Create the class that retrieves or stores the object</vt:lpstr>
      <vt:lpstr>  5) Load the jar file  </vt:lpstr>
      <vt:lpstr> 6) How to run the first hibernate application without IDE  </vt:lpstr>
      <vt:lpstr>Output</vt:lpstr>
      <vt:lpstr> Hibernate Example using XML in Eclipse  </vt:lpstr>
      <vt:lpstr>Step 1 &amp; 2 </vt:lpstr>
      <vt:lpstr>Select JAR file</vt:lpstr>
      <vt:lpstr>3) Create the Persistent class</vt:lpstr>
      <vt:lpstr>  4) Create the mapping file for Persistent class  </vt:lpstr>
      <vt:lpstr>5) Create the Configuration file</vt:lpstr>
      <vt:lpstr>6) Create the class that retrieves or stores the persistent object</vt:lpstr>
      <vt:lpstr>7) Run the application</vt:lpstr>
      <vt:lpstr>Hibernate using Anotation </vt:lpstr>
      <vt:lpstr>Example to create the hibernate application with Annotation </vt:lpstr>
      <vt:lpstr> </vt:lpstr>
      <vt:lpstr> Now, select catalog type: internal and maven archetype - quickstart of 1.1 version. Then, click next.</vt:lpstr>
      <vt:lpstr> Now, specify the name of Group Id and Artifact Id. The Group Id contains package name (e.g. com.javatpoint) and Artifact Id contains project name (e.g. HibernateAnnotation). Then click Finish.  </vt:lpstr>
      <vt:lpstr>  2) Add project information and configuration in pom.xml file.  </vt:lpstr>
      <vt:lpstr>  3) Create the Persistence class. </vt:lpstr>
      <vt:lpstr> To create the Persistence class, right click on src/main/java - New - Class - specify the class name with package - finish.</vt:lpstr>
      <vt:lpstr> 4) Create the Configuration file </vt:lpstr>
      <vt:lpstr> 5) Create the class that retrieves or stores the persistent object.  </vt:lpstr>
      <vt:lpstr>6) Run the application</vt:lpstr>
      <vt:lpstr>Web Application with Hibernate (using XML) </vt:lpstr>
      <vt:lpstr>Example to create web application using hibernate </vt:lpstr>
      <vt:lpstr> register.jsp </vt:lpstr>
      <vt:lpstr> User.java</vt:lpstr>
      <vt:lpstr> user.hbm.xml </vt:lpstr>
      <vt:lpstr>UserDao.java </vt:lpstr>
      <vt:lpstr>hibernate.cfg.xml </vt:lpstr>
      <vt:lpstr>Generator classes in Hibernate </vt:lpstr>
      <vt:lpstr>SQL Dialects in Hibernate </vt:lpstr>
      <vt:lpstr>List of SQL Dialects/There are many Dialects classes defined for RDBMS in the org.hibernate.dialect package. </vt:lpstr>
      <vt:lpstr>Hibernate with Eclipse</vt:lpstr>
      <vt:lpstr>Step 1 &amp; 2</vt:lpstr>
      <vt:lpstr>In this example, we are connecting the application with oracle database. So you must add the ojdbc14.jar file.</vt:lpstr>
      <vt:lpstr>3) Create the Persistent class </vt:lpstr>
      <vt:lpstr>4) Create the mapping file for Persistent class </vt:lpstr>
      <vt:lpstr>5) Create the Configuration file </vt:lpstr>
      <vt:lpstr>6) Create the class that retrieves or stores the persistent object </vt:lpstr>
      <vt:lpstr>7) Run the application </vt:lpstr>
      <vt:lpstr>Web Application with Hibernate (using XML) </vt:lpstr>
      <vt:lpstr>Example to create web application using hibernate </vt:lpstr>
      <vt:lpstr>Slide 58</vt:lpstr>
      <vt:lpstr>User.java </vt:lpstr>
      <vt:lpstr>user.hbm.xml </vt:lpstr>
      <vt:lpstr>UserDao.java </vt:lpstr>
      <vt:lpstr>hibernate.cfg.xml </vt:lpstr>
      <vt:lpstr>Output</vt:lpstr>
      <vt:lpstr>Querying - HQL</vt:lpstr>
      <vt:lpstr>Query Interface </vt:lpstr>
      <vt:lpstr>Example</vt:lpstr>
      <vt:lpstr>Example</vt:lpstr>
      <vt:lpstr>Example</vt:lpstr>
      <vt:lpstr>Example</vt:lpstr>
      <vt:lpstr>HCQL (Hibernate Criteria Query Language)</vt:lpstr>
      <vt:lpstr>Criteria Interface</vt:lpstr>
      <vt:lpstr>Restrictions class</vt:lpstr>
      <vt:lpstr>Order class</vt:lpstr>
      <vt:lpstr>Examples </vt:lpstr>
      <vt:lpstr>HCQL with Projection  </vt:lpstr>
      <vt:lpstr>Hibernate Named Query</vt:lpstr>
      <vt:lpstr>Hibernate Named Query by annotation  </vt:lpstr>
      <vt:lpstr>Example of Hibernate Named Query by annotation </vt:lpstr>
      <vt:lpstr>Employee.java  </vt:lpstr>
      <vt:lpstr>  hibernate.cfg.xml  </vt:lpstr>
      <vt:lpstr>FetchData.java </vt:lpstr>
      <vt:lpstr>Hibernate Named Query by mapping file  </vt:lpstr>
      <vt:lpstr>emp.hbm.xml  </vt:lpstr>
      <vt:lpstr>The persistent class-Employee.java</vt:lpstr>
      <vt:lpstr> mapping resource in the hbm file as:   </vt:lpstr>
      <vt:lpstr>   Caching in Hibernate   </vt:lpstr>
      <vt:lpstr>multilevel caching scheme </vt:lpstr>
      <vt:lpstr>First Level Cache/ Session cache</vt:lpstr>
      <vt:lpstr>Second Level Cache </vt:lpstr>
      <vt:lpstr>Cache Provider </vt:lpstr>
      <vt:lpstr> Performance and Concurrency Strategies  </vt:lpstr>
      <vt:lpstr>compatibility matrix </vt:lpstr>
      <vt:lpstr>Hibernate – Batch Fetching </vt:lpstr>
      <vt:lpstr>Gap </vt:lpstr>
      <vt:lpstr>JPA – Java Persistent API </vt:lpstr>
      <vt:lpstr>   JPA Versions  </vt:lpstr>
      <vt:lpstr>JPA Installation  </vt:lpstr>
      <vt:lpstr>JPA Installation </vt:lpstr>
      <vt:lpstr>JPA Installation </vt:lpstr>
      <vt:lpstr>JPA Installation</vt:lpstr>
      <vt:lpstr>JPA Installation</vt:lpstr>
      <vt:lpstr>JPA Installation </vt:lpstr>
      <vt:lpstr>JPA Installation</vt:lpstr>
      <vt:lpstr>  JPA – ORM(Object Relational Mapping)  </vt:lpstr>
      <vt:lpstr>  ORM Frameworks  </vt:lpstr>
      <vt:lpstr> Mapping Directions  </vt:lpstr>
      <vt:lpstr>Types of Mapping</vt:lpstr>
      <vt:lpstr>JPA Entity</vt:lpstr>
      <vt:lpstr>Entity Properties</vt:lpstr>
      <vt:lpstr>Entity Metadata  </vt:lpstr>
      <vt:lpstr>  JPA Creating an Entity  </vt:lpstr>
      <vt:lpstr> </vt:lpstr>
      <vt:lpstr>JPA Entity Manager</vt:lpstr>
      <vt:lpstr>Steps to persist an entity object. </vt:lpstr>
      <vt:lpstr>Step </vt:lpstr>
      <vt:lpstr> Step </vt:lpstr>
      <vt:lpstr> Entity Operations  </vt:lpstr>
      <vt:lpstr> Inserting an Entity </vt:lpstr>
      <vt:lpstr> StudentEntity.java</vt:lpstr>
      <vt:lpstr> Persistence.xml</vt:lpstr>
      <vt:lpstr>PersistStudent.java</vt:lpstr>
      <vt:lpstr>Output </vt:lpstr>
      <vt:lpstr>Finding an entity</vt:lpstr>
      <vt:lpstr> StudentEntity.java</vt:lpstr>
      <vt:lpstr>Persistence.xml</vt:lpstr>
      <vt:lpstr>FindStudent.java</vt:lpstr>
      <vt:lpstr>Output </vt:lpstr>
      <vt:lpstr>Update an Entity</vt:lpstr>
      <vt:lpstr> StudentEntity.java </vt:lpstr>
      <vt:lpstr>Persistence.xml</vt:lpstr>
      <vt:lpstr>UpdateStudent.java </vt:lpstr>
      <vt:lpstr>Output</vt:lpstr>
      <vt:lpstr>Deleting an Entity</vt:lpstr>
      <vt:lpstr>StudentEntity.java</vt:lpstr>
      <vt:lpstr>Persistence.xml</vt:lpstr>
      <vt:lpstr>Deletion.java</vt:lpstr>
      <vt:lpstr>Output </vt:lpstr>
      <vt:lpstr> Collection Mapping  </vt:lpstr>
      <vt:lpstr>Collection Types</vt:lpstr>
      <vt:lpstr> JPA List Mapping  </vt:lpstr>
      <vt:lpstr>Employee.java</vt:lpstr>
      <vt:lpstr>  Address.java</vt:lpstr>
      <vt:lpstr>Persistence.xml </vt:lpstr>
      <vt:lpstr>ListMapping.java </vt:lpstr>
      <vt:lpstr>Output </vt:lpstr>
      <vt:lpstr>JPA Set Mapping</vt:lpstr>
      <vt:lpstr>Employee.java</vt:lpstr>
      <vt:lpstr>Address.java</vt:lpstr>
      <vt:lpstr>Persistence.xml</vt:lpstr>
      <vt:lpstr>SetMapping.java</vt:lpstr>
      <vt:lpstr>Output </vt:lpstr>
      <vt:lpstr> JPA Map Mapping  </vt:lpstr>
      <vt:lpstr>Employee.java </vt:lpstr>
      <vt:lpstr>Address.java</vt:lpstr>
      <vt:lpstr>Persistence.xml</vt:lpstr>
      <vt:lpstr>MapMapping.java</vt:lpstr>
      <vt:lpstr>Output</vt:lpstr>
      <vt:lpstr>JPA One-To-One Mapping</vt:lpstr>
      <vt:lpstr>Student.java </vt:lpstr>
      <vt:lpstr>Library.java</vt:lpstr>
      <vt:lpstr>Persistence.xml </vt:lpstr>
      <vt:lpstr>OneToOneExample.java</vt:lpstr>
      <vt:lpstr> Output</vt:lpstr>
      <vt:lpstr>JPA One-To-Many Mapping</vt:lpstr>
      <vt:lpstr>Student.java  </vt:lpstr>
      <vt:lpstr>Library.java  </vt:lpstr>
      <vt:lpstr>Persistence.xml</vt:lpstr>
      <vt:lpstr> OneToManyExample.java</vt:lpstr>
      <vt:lpstr>Output</vt:lpstr>
      <vt:lpstr>JPA Many-To-One Mapping</vt:lpstr>
      <vt:lpstr>Student.java</vt:lpstr>
      <vt:lpstr>Library.java</vt:lpstr>
      <vt:lpstr>Persistence.xml</vt:lpstr>
      <vt:lpstr>ManyToOneExample.java</vt:lpstr>
      <vt:lpstr>Output</vt:lpstr>
      <vt:lpstr>JPA Many-To-Many Mapping </vt:lpstr>
      <vt:lpstr>Student.java</vt:lpstr>
      <vt:lpstr>Library.java</vt:lpstr>
      <vt:lpstr>Persistence.xml</vt:lpstr>
      <vt:lpstr>ManyToManyExample.java</vt:lpstr>
      <vt:lpstr>Output</vt:lpstr>
      <vt:lpstr>JPQL(Java Persistence Query Language</vt:lpstr>
      <vt:lpstr>JPQL Features </vt:lpstr>
      <vt:lpstr>Creating Queries in JPQL </vt:lpstr>
      <vt:lpstr>JPA JPQL Basic Operations </vt:lpstr>
      <vt:lpstr>JPQL Dynamic Query Example </vt:lpstr>
      <vt:lpstr>Persistence.xml</vt:lpstr>
      <vt:lpstr>FetchColumn.java</vt:lpstr>
      <vt:lpstr>Output</vt:lpstr>
      <vt:lpstr>JPQL Static Query Example </vt:lpstr>
      <vt:lpstr>Persistence.xml</vt:lpstr>
      <vt:lpstr>FetchColumn.java</vt:lpstr>
      <vt:lpstr>Output</vt:lpstr>
      <vt:lpstr>JPA JPQL Bulk Data Operations </vt:lpstr>
      <vt:lpstr>StudentEntity.java</vt:lpstr>
      <vt:lpstr>Persistence.xml</vt:lpstr>
      <vt:lpstr>JPQL Fetch/FetchData.java </vt:lpstr>
      <vt:lpstr>Output</vt:lpstr>
      <vt:lpstr>JPQL Update UpdateData.java</vt:lpstr>
      <vt:lpstr>Output</vt:lpstr>
      <vt:lpstr>JPQL Delete DeleteData.java</vt:lpstr>
      <vt:lpstr>Output</vt:lpstr>
      <vt:lpstr>JPA JPQL Advanced Operations </vt:lpstr>
      <vt:lpstr>JPQL Advanced Query Examples </vt:lpstr>
      <vt:lpstr>Persistence.xml</vt:lpstr>
      <vt:lpstr>JPQL Filter </vt:lpstr>
      <vt:lpstr>Output</vt:lpstr>
      <vt:lpstr>JPQL Aggregate </vt:lpstr>
      <vt:lpstr>Output</vt:lpstr>
      <vt:lpstr>JPQL Sorting </vt:lpstr>
      <vt:lpstr>Output</vt:lpstr>
      <vt:lpstr>JPA Criteria API </vt:lpstr>
      <vt:lpstr>Steps to create Criteria Query </vt:lpstr>
      <vt:lpstr>Methods of Criteria API Query Clauses </vt:lpstr>
      <vt:lpstr>JPA Criteria SELECT Clause</vt:lpstr>
      <vt:lpstr>StudentEntity.java</vt:lpstr>
      <vt:lpstr>Persistence.xml</vt:lpstr>
      <vt:lpstr>Selecting Single Expression</vt:lpstr>
      <vt:lpstr>Output</vt:lpstr>
      <vt:lpstr>Selecting Multiple Expression</vt:lpstr>
      <vt:lpstr>Output</vt:lpstr>
      <vt:lpstr>JPA ORDER BY Clause </vt:lpstr>
      <vt:lpstr>StudentEntity.java</vt:lpstr>
      <vt:lpstr>Persistence.xml</vt:lpstr>
      <vt:lpstr>Sorting in ascending order</vt:lpstr>
      <vt:lpstr>output:  </vt:lpstr>
      <vt:lpstr>Sorting in descending order</vt:lpstr>
      <vt:lpstr>output:</vt:lpstr>
      <vt:lpstr>JPA Criteria WHERE Clause </vt:lpstr>
      <vt:lpstr>JPA Criteria GROUP BY Clause </vt:lpstr>
      <vt:lpstr>JPA Criteria Having clause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GOD</cp:lastModifiedBy>
  <cp:revision>963</cp:revision>
  <dcterms:created xsi:type="dcterms:W3CDTF">2007-08-28T09:12:38Z</dcterms:created>
  <dcterms:modified xsi:type="dcterms:W3CDTF">2023-05-03T04:55:42Z</dcterms:modified>
</cp:coreProperties>
</file>