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  <p:sldMasterId id="2147483708" r:id="rId5"/>
    <p:sldMasterId id="2147483696" r:id="rId6"/>
  </p:sldMasterIdLst>
  <p:notesMasterIdLst>
    <p:notesMasterId r:id="rId82"/>
  </p:notesMasterIdLst>
  <p:handoutMasterIdLst>
    <p:handoutMasterId r:id="rId83"/>
  </p:handoutMasterIdLst>
  <p:sldIdLst>
    <p:sldId id="256" r:id="rId7"/>
    <p:sldId id="590" r:id="rId8"/>
    <p:sldId id="591" r:id="rId9"/>
    <p:sldId id="605" r:id="rId10"/>
    <p:sldId id="598" r:id="rId11"/>
    <p:sldId id="592" r:id="rId12"/>
    <p:sldId id="593" r:id="rId13"/>
    <p:sldId id="594" r:id="rId14"/>
    <p:sldId id="596" r:id="rId15"/>
    <p:sldId id="595" r:id="rId16"/>
    <p:sldId id="597" r:id="rId17"/>
    <p:sldId id="599" r:id="rId18"/>
    <p:sldId id="600" r:id="rId19"/>
    <p:sldId id="606" r:id="rId20"/>
    <p:sldId id="601" r:id="rId21"/>
    <p:sldId id="602" r:id="rId22"/>
    <p:sldId id="604" r:id="rId23"/>
    <p:sldId id="607" r:id="rId24"/>
    <p:sldId id="603" r:id="rId25"/>
    <p:sldId id="608" r:id="rId26"/>
    <p:sldId id="609" r:id="rId27"/>
    <p:sldId id="612" r:id="rId28"/>
    <p:sldId id="610" r:id="rId29"/>
    <p:sldId id="611" r:id="rId30"/>
    <p:sldId id="614" r:id="rId31"/>
    <p:sldId id="613" r:id="rId32"/>
    <p:sldId id="615" r:id="rId33"/>
    <p:sldId id="616" r:id="rId34"/>
    <p:sldId id="618" r:id="rId35"/>
    <p:sldId id="620" r:id="rId36"/>
    <p:sldId id="619" r:id="rId37"/>
    <p:sldId id="621" r:id="rId38"/>
    <p:sldId id="649" r:id="rId39"/>
    <p:sldId id="622" r:id="rId40"/>
    <p:sldId id="623" r:id="rId41"/>
    <p:sldId id="652" r:id="rId42"/>
    <p:sldId id="653" r:id="rId43"/>
    <p:sldId id="624" r:id="rId44"/>
    <p:sldId id="626" r:id="rId45"/>
    <p:sldId id="625" r:id="rId46"/>
    <p:sldId id="627" r:id="rId47"/>
    <p:sldId id="628" r:id="rId48"/>
    <p:sldId id="629" r:id="rId49"/>
    <p:sldId id="630" r:id="rId50"/>
    <p:sldId id="631" r:id="rId51"/>
    <p:sldId id="651" r:id="rId52"/>
    <p:sldId id="632" r:id="rId53"/>
    <p:sldId id="659" r:id="rId54"/>
    <p:sldId id="658" r:id="rId55"/>
    <p:sldId id="633" r:id="rId56"/>
    <p:sldId id="634" r:id="rId57"/>
    <p:sldId id="635" r:id="rId58"/>
    <p:sldId id="636" r:id="rId59"/>
    <p:sldId id="655" r:id="rId60"/>
    <p:sldId id="656" r:id="rId61"/>
    <p:sldId id="657" r:id="rId62"/>
    <p:sldId id="637" r:id="rId63"/>
    <p:sldId id="638" r:id="rId64"/>
    <p:sldId id="639" r:id="rId65"/>
    <p:sldId id="641" r:id="rId66"/>
    <p:sldId id="654" r:id="rId67"/>
    <p:sldId id="640" r:id="rId68"/>
    <p:sldId id="642" r:id="rId69"/>
    <p:sldId id="645" r:id="rId70"/>
    <p:sldId id="646" r:id="rId71"/>
    <p:sldId id="644" r:id="rId72"/>
    <p:sldId id="647" r:id="rId73"/>
    <p:sldId id="660" r:id="rId74"/>
    <p:sldId id="662" r:id="rId75"/>
    <p:sldId id="661" r:id="rId76"/>
    <p:sldId id="663" r:id="rId77"/>
    <p:sldId id="298" r:id="rId78"/>
    <p:sldId id="650" r:id="rId79"/>
    <p:sldId id="648" r:id="rId80"/>
    <p:sldId id="300" r:id="rId8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544" autoAdjust="0"/>
    <p:restoredTop sz="94641" autoAdjust="0"/>
  </p:normalViewPr>
  <p:slideViewPr>
    <p:cSldViewPr>
      <p:cViewPr>
        <p:scale>
          <a:sx n="100" d="100"/>
          <a:sy n="100" d="100"/>
        </p:scale>
        <p:origin x="-1152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76" Type="http://schemas.openxmlformats.org/officeDocument/2006/relationships/slide" Target="slides/slide70.xml"/><Relationship Id="rId84" Type="http://schemas.openxmlformats.org/officeDocument/2006/relationships/presProps" Target="presProps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8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5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24494-34C8-4B85-95EC-EFB8BC02FE7F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0F90C-8AF4-4E3E-8FFD-30D2A3D62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052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11B5A-781F-4560-A1CC-D59FB8C1A7F6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4ADE7-A6F4-4046-A847-5DCBEEEA65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1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4ADE7-A6F4-4046-A847-5DCBEEEA65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80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7E25AD-CDEC-497F-80F4-0EE3882384FD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E652140-DF33-42B2-90EF-9E9B8553CD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1"/>
          <a:stretch/>
        </p:blipFill>
        <p:spPr bwMode="auto">
          <a:xfrm>
            <a:off x="0" y="5616575"/>
            <a:ext cx="91440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95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CB364B-32F5-49B3-94DA-948C64FFC238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7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ADE4FE-D0D5-430C-B0EC-5DE8BD54E4C4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11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3811-85CE-4BA6-B5A6-B64FD7AC6E4A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CD9C-24DF-4EE8-B72E-6FA470CD1C51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1CA3-39D1-4413-800F-F9DA77445167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97C6-7B07-4142-B5DF-7A75B8F8269F}" type="datetime1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9AF1-77E1-49AB-B3EE-5D5978233872}" type="datetime1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CE5FA-8428-4106-849A-D9887B961805}" type="datetime1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3CA4-F5B8-4723-928C-C9590BFF281E}" type="datetime1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D72A-6D64-49BE-80CF-641B1FCB2780}" type="datetime1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>
                <a:solidFill>
                  <a:srgbClr val="00B05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>
              <a:defRPr>
                <a:solidFill>
                  <a:srgbClr val="0070C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E668E9-9ACE-4FE4-B615-FBFC77CC4C49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276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CC0A-9697-4799-ADBD-604FA48F1219}" type="datetime1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035C-44E9-484A-ACC4-A554041918BD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7AF4-B493-4D49-A00D-A8515E3329EA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2ED7-9E5A-4477-BA5D-48F14ABEEF14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6DA5-10D4-4BC7-BD75-58BCFBAEB870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0217-26A6-483C-9B20-4C35791A69F5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8916-46E2-4910-A61C-C50EF3FEB3F8}" type="datetime1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C955-6A22-4D1F-87D4-5E885AD127B7}" type="datetime1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7B60-173E-4A45-BA68-C0812990F883}" type="datetime1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9B16-0AD6-4386-B770-CD8DE6B4A892}" type="datetime1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3D51F-0FF3-439C-93ED-58706699B4B9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714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602D-0E7B-4604-925E-C9690179F68A}" type="datetime1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B778-DA79-49F2-97FC-DF1692B0A5A9}" type="datetime1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E152-9881-4D03-8E50-B4C46C6E5C72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5FBC-4C1A-446E-8AE1-307169A74667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67A0F4-D32B-44E4-8305-DB141C8A7F66}" type="datetime1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8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349A82-7A93-430E-A9F7-C6F2E84F6019}" type="datetime1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1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8B4C0C-EDD3-4A9D-9BD4-DEBF12ACB452}" type="datetime1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0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DA7722-77C6-41B3-B2BF-88AE27EEE2DD}" type="datetime1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7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9B978F-1472-4801-AD69-9113DE47B670}" type="datetime1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7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4F3691-D4B6-4245-98B7-26055ED0D9DB}" type="datetime1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3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0687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10762"/>
            <a:ext cx="8229600" cy="468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BC586-5035-4665-A6D8-20083A6E3789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D556AC99-D25B-44D7-B4D4-56DFBA9A94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1"/>
          <a:stretch/>
        </p:blipFill>
        <p:spPr bwMode="auto">
          <a:xfrm>
            <a:off x="0" y="5616575"/>
            <a:ext cx="91440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3B5F36A5-15D8-4D7C-9B1D-11E3C685F0D5}"/>
              </a:ext>
            </a:extLst>
          </p:cNvPr>
          <p:cNvCxnSpPr>
            <a:cxnSpLocks/>
          </p:cNvCxnSpPr>
          <p:nvPr userDrawn="1"/>
        </p:nvCxnSpPr>
        <p:spPr>
          <a:xfrm>
            <a:off x="72000" y="1066800"/>
            <a:ext cx="9000000" cy="0"/>
          </a:xfrm>
          <a:prstGeom prst="line">
            <a:avLst/>
          </a:prstGeom>
          <a:ln w="50800" cmpd="thinThick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92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Bookman Old Style" panose="020506040505050202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243E2-EC07-42B4-8CF1-6B6BA0FCA9F7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6D2DC-1493-4DBE-9C8C-E5466B062EE0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about:blank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bootstrap4/bootstrap_utilities.asp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hyperlink" Target="https://getbootstrap.com/docs/5.0/components/card/" TargetMode="External"/><Relationship Id="rId13" Type="http://schemas.openxmlformats.org/officeDocument/2006/relationships/hyperlink" Target="https://getbootstrap.com/docs/5.0/components/list-group/" TargetMode="External"/><Relationship Id="rId18" Type="http://schemas.openxmlformats.org/officeDocument/2006/relationships/hyperlink" Target="https://getbootstrap.com/docs/5.0/components/pagination/" TargetMode="External"/><Relationship Id="rId3" Type="http://schemas.openxmlformats.org/officeDocument/2006/relationships/hyperlink" Target="https://getbootstrap.com/docs/5.0/components/alerts/" TargetMode="External"/><Relationship Id="rId21" Type="http://schemas.openxmlformats.org/officeDocument/2006/relationships/hyperlink" Target="https://getbootstrap.com/docs/5.0/components/scrollspy/" TargetMode="External"/><Relationship Id="rId7" Type="http://schemas.openxmlformats.org/officeDocument/2006/relationships/hyperlink" Target="https://getbootstrap.com/docs/5.0/components/button-group/" TargetMode="External"/><Relationship Id="rId12" Type="http://schemas.openxmlformats.org/officeDocument/2006/relationships/hyperlink" Target="https://getbootstrap.com/docs/5.0/components/dropdowns/" TargetMode="External"/><Relationship Id="rId17" Type="http://schemas.openxmlformats.org/officeDocument/2006/relationships/hyperlink" Target="https://getbootstrap.com/docs/5.0/components/offcanvas/" TargetMode="External"/><Relationship Id="rId2" Type="http://schemas.openxmlformats.org/officeDocument/2006/relationships/hyperlink" Target="https://getbootstrap.com/docs/5.0/components/accordion/" TargetMode="External"/><Relationship Id="rId16" Type="http://schemas.openxmlformats.org/officeDocument/2006/relationships/hyperlink" Target="https://getbootstrap.com/docs/5.0/components/navbar/" TargetMode="External"/><Relationship Id="rId20" Type="http://schemas.openxmlformats.org/officeDocument/2006/relationships/hyperlink" Target="https://getbootstrap.com/docs/5.0/components/progres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tbootstrap.com/docs/5.0/components/buttons/" TargetMode="External"/><Relationship Id="rId11" Type="http://schemas.openxmlformats.org/officeDocument/2006/relationships/hyperlink" Target="https://getbootstrap.com/docs/5.0/components/collapse/" TargetMode="External"/><Relationship Id="rId24" Type="http://schemas.openxmlformats.org/officeDocument/2006/relationships/hyperlink" Target="https://getbootstrap.com/docs/5.0/components/tooltips/" TargetMode="External"/><Relationship Id="rId5" Type="http://schemas.openxmlformats.org/officeDocument/2006/relationships/hyperlink" Target="https://getbootstrap.com/docs/5.0/components/breadcrumb/" TargetMode="External"/><Relationship Id="rId15" Type="http://schemas.openxmlformats.org/officeDocument/2006/relationships/hyperlink" Target="https://getbootstrap.com/docs/5.0/components/navs-tabs/" TargetMode="External"/><Relationship Id="rId23" Type="http://schemas.openxmlformats.org/officeDocument/2006/relationships/hyperlink" Target="https://getbootstrap.com/docs/5.0/components/toasts/" TargetMode="External"/><Relationship Id="rId10" Type="http://schemas.openxmlformats.org/officeDocument/2006/relationships/hyperlink" Target="https://getbootstrap.com/docs/5.0/components/close-button/" TargetMode="External"/><Relationship Id="rId19" Type="http://schemas.openxmlformats.org/officeDocument/2006/relationships/hyperlink" Target="https://getbootstrap.com/docs/5.0/components/popovers/" TargetMode="External"/><Relationship Id="rId4" Type="http://schemas.openxmlformats.org/officeDocument/2006/relationships/hyperlink" Target="https://getbootstrap.com/docs/5.0/components/badge/" TargetMode="External"/><Relationship Id="rId9" Type="http://schemas.openxmlformats.org/officeDocument/2006/relationships/hyperlink" Target="https://getbootstrap.com/docs/5.0/components/carousel/" TargetMode="External"/><Relationship Id="rId14" Type="http://schemas.openxmlformats.org/officeDocument/2006/relationships/hyperlink" Target="https://getbootstrap.com/docs/5.0/components/modal/" TargetMode="External"/><Relationship Id="rId22" Type="http://schemas.openxmlformats.org/officeDocument/2006/relationships/hyperlink" Target="https://getbootstrap.com/docs/5.0/components/spinners/" TargetMode="Externa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96E4517-6C23-48B3-9024-02BD16E62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D99F73C4-29F8-4839-BE55-953164711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460" y="0"/>
            <a:ext cx="7779079" cy="13093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="" xmlns:a16="http://schemas.microsoft.com/office/drawing/2014/main" id="{95994CEF-AC9F-45F1-B856-7E13245F08BF}"/>
              </a:ext>
            </a:extLst>
          </p:cNvPr>
          <p:cNvSpPr txBox="1">
            <a:spLocks/>
          </p:cNvSpPr>
          <p:nvPr/>
        </p:nvSpPr>
        <p:spPr bwMode="auto">
          <a:xfrm>
            <a:off x="0" y="1329546"/>
            <a:ext cx="9144000" cy="121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latin typeface="Bookman Old Style" panose="02050604050505020204" pitchFamily="18" charset="0"/>
                <a:ea typeface="+mj-ea"/>
                <a:cs typeface="+mj-cs"/>
              </a:defRPr>
            </a:lvl1pPr>
            <a:lvl2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2pPr>
            <a:lvl3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3pPr>
            <a:lvl4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4pPr>
            <a:lvl5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5pPr>
            <a:lvl6pPr marL="3429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685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10287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IN" sz="2800" dirty="0"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CSE3150 – Front-end Full Stack Development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767D772C-CE7C-4E6F-8FFF-BDAD62483336}"/>
              </a:ext>
            </a:extLst>
          </p:cNvPr>
          <p:cNvSpPr txBox="1">
            <a:spLocks/>
          </p:cNvSpPr>
          <p:nvPr/>
        </p:nvSpPr>
        <p:spPr bwMode="auto">
          <a:xfrm>
            <a:off x="706474" y="5613718"/>
            <a:ext cx="7772400" cy="8996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152400" indent="-152400" algn="l" rtl="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1800" b="1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1pPr>
            <a:lvl2pPr marL="514350" indent="-142875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Font typeface="Courier New" pitchFamily="49" charset="0"/>
              <a:buChar char="o"/>
              <a:defRPr sz="1800" b="1"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942975" indent="-257175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16287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19716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6pPr>
            <a:lvl7pPr marL="23145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7pPr>
            <a:lvl8pPr marL="26574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8pPr>
            <a:lvl9pPr marL="30003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000" kern="0" dirty="0"/>
              <a:t>Department of Computer Science Engineering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kern="0" dirty="0"/>
              <a:t>School of Engineering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B9A7640B-1C41-3B1B-11B1-87AE7BDE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CE4BB12E-11E8-6EE4-C763-C360C7D7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10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95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Viewport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Grid View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Media Queries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Videos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Frameworks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Templates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49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Viewport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4648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The viewport is the </a:t>
            </a:r>
            <a:r>
              <a:rPr lang="en-US" sz="2000" dirty="0">
                <a:solidFill>
                  <a:srgbClr val="FF0066"/>
                </a:solidFill>
              </a:rPr>
              <a:t>user's visible area</a:t>
            </a:r>
            <a:r>
              <a:rPr lang="en-US" sz="2000" dirty="0"/>
              <a:t> of a web page.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The viewport </a:t>
            </a:r>
            <a:r>
              <a:rPr lang="en-US" sz="2000" dirty="0">
                <a:solidFill>
                  <a:srgbClr val="FF0066"/>
                </a:solidFill>
              </a:rPr>
              <a:t>varies with the device</a:t>
            </a:r>
            <a:r>
              <a:rPr lang="en-US" sz="2000" dirty="0"/>
              <a:t>, and will be smaller on a mobile phone than on a computer screen.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85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Setting The Viewport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772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HTML5 introduced a method to let web designers take control over the viewport, through the </a:t>
            </a:r>
            <a:r>
              <a:rPr lang="en-US" sz="1800" dirty="0">
                <a:solidFill>
                  <a:srgbClr val="FF0066"/>
                </a:solidFill>
              </a:rPr>
              <a:t>&lt;meta&gt; </a:t>
            </a:r>
            <a:r>
              <a:rPr lang="en-US" sz="1800" dirty="0"/>
              <a:t>tag.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b="1" dirty="0">
                <a:solidFill>
                  <a:srgbClr val="800000"/>
                </a:solidFill>
                <a:effectLst/>
              </a:rPr>
              <a:t>&lt;meta</a:t>
            </a:r>
            <a:r>
              <a:rPr lang="en-US" sz="1400" b="1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b="1" dirty="0">
                <a:solidFill>
                  <a:srgbClr val="E50000"/>
                </a:solidFill>
                <a:effectLst/>
              </a:rPr>
              <a:t>name</a:t>
            </a:r>
            <a:r>
              <a:rPr lang="en-US" sz="1400" b="1" dirty="0">
                <a:solidFill>
                  <a:srgbClr val="000000"/>
                </a:solidFill>
                <a:effectLst/>
              </a:rPr>
              <a:t>=</a:t>
            </a:r>
            <a:r>
              <a:rPr lang="en-US" sz="1400" b="1" dirty="0">
                <a:solidFill>
                  <a:srgbClr val="0000FF"/>
                </a:solidFill>
                <a:effectLst/>
              </a:rPr>
              <a:t>"viewport"</a:t>
            </a:r>
            <a:r>
              <a:rPr lang="en-US" sz="1400" b="1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b="1" dirty="0">
                <a:solidFill>
                  <a:srgbClr val="E50000"/>
                </a:solidFill>
                <a:effectLst/>
              </a:rPr>
              <a:t>content</a:t>
            </a:r>
            <a:r>
              <a:rPr lang="en-US" sz="1400" b="1" dirty="0">
                <a:solidFill>
                  <a:srgbClr val="000000"/>
                </a:solidFill>
                <a:effectLst/>
              </a:rPr>
              <a:t>=</a:t>
            </a:r>
            <a:r>
              <a:rPr lang="en-US" sz="1400" b="1" dirty="0">
                <a:solidFill>
                  <a:srgbClr val="0000FF"/>
                </a:solidFill>
                <a:effectLst/>
              </a:rPr>
              <a:t>"width=device-width, initial-scale=1.0"</a:t>
            </a:r>
            <a:r>
              <a:rPr lang="en-US" sz="1400" b="1" dirty="0">
                <a:solidFill>
                  <a:srgbClr val="800000"/>
                </a:solidFill>
                <a:effectLst/>
              </a:rPr>
              <a:t>&gt;</a:t>
            </a:r>
            <a:endParaRPr lang="en-US" sz="1400" b="1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This gives the browser instructions on how to </a:t>
            </a:r>
            <a:r>
              <a:rPr lang="en-US" sz="1800" dirty="0">
                <a:solidFill>
                  <a:srgbClr val="FF0066"/>
                </a:solidFill>
              </a:rPr>
              <a:t>control</a:t>
            </a:r>
            <a:r>
              <a:rPr lang="en-US" sz="1800" dirty="0"/>
              <a:t> the </a:t>
            </a:r>
            <a:r>
              <a:rPr lang="en-US" sz="1800" dirty="0">
                <a:solidFill>
                  <a:srgbClr val="FF0066"/>
                </a:solidFill>
              </a:rPr>
              <a:t>page's dimensions</a:t>
            </a:r>
            <a:r>
              <a:rPr lang="en-US" sz="1800" dirty="0"/>
              <a:t> &amp; </a:t>
            </a:r>
            <a:r>
              <a:rPr lang="en-US" sz="1800" dirty="0">
                <a:solidFill>
                  <a:srgbClr val="FF0066"/>
                </a:solidFill>
              </a:rPr>
              <a:t>scaling</a:t>
            </a:r>
            <a:r>
              <a:rPr lang="en-US" sz="180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The </a:t>
            </a:r>
            <a:r>
              <a:rPr lang="en-US" sz="1800" dirty="0">
                <a:solidFill>
                  <a:srgbClr val="002060"/>
                </a:solidFill>
              </a:rPr>
              <a:t>width=device-width </a:t>
            </a:r>
            <a:r>
              <a:rPr lang="en-US" sz="1800" dirty="0"/>
              <a:t>part sets the </a:t>
            </a:r>
            <a:r>
              <a:rPr lang="en-US" sz="1800" dirty="0">
                <a:solidFill>
                  <a:srgbClr val="006600"/>
                </a:solidFill>
              </a:rPr>
              <a:t>width of the page </a:t>
            </a:r>
            <a:r>
              <a:rPr lang="en-US" sz="1800" dirty="0"/>
              <a:t>to follow the screen-width of the device (which will vary depending on the device).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The </a:t>
            </a:r>
            <a:r>
              <a:rPr lang="en-US" sz="1800" dirty="0">
                <a:solidFill>
                  <a:srgbClr val="002060"/>
                </a:solidFill>
              </a:rPr>
              <a:t>initial-scale=1.0 </a:t>
            </a:r>
            <a:r>
              <a:rPr lang="en-US" sz="1800" dirty="0"/>
              <a:t>part sets the </a:t>
            </a:r>
            <a:r>
              <a:rPr lang="en-US" sz="1800" dirty="0">
                <a:solidFill>
                  <a:srgbClr val="006600"/>
                </a:solidFill>
              </a:rPr>
              <a:t>initial zoom level </a:t>
            </a:r>
            <a:r>
              <a:rPr lang="en-US" sz="1800" dirty="0"/>
              <a:t>when the page is first loaded by the browser.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77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Setting The Viewport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7C4468EE-D575-65F9-61AB-16A42B19F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46733"/>
            <a:ext cx="4040188" cy="639762"/>
          </a:xfrm>
        </p:spPr>
        <p:txBody>
          <a:bodyPr/>
          <a:lstStyle/>
          <a:p>
            <a:pPr algn="ctr"/>
            <a:r>
              <a:rPr lang="en-US" sz="2000" b="0" dirty="0">
                <a:solidFill>
                  <a:srgbClr val="7030A0"/>
                </a:solidFill>
              </a:rPr>
              <a:t>Without the viewport meta tag</a:t>
            </a:r>
            <a:endParaRPr lang="en-IN" sz="2000" b="0" dirty="0">
              <a:solidFill>
                <a:srgbClr val="7030A0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67CD7FC8-A231-01EC-1DF4-6362859AD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9312" y="1146733"/>
            <a:ext cx="4041775" cy="639762"/>
          </a:xfrm>
        </p:spPr>
        <p:txBody>
          <a:bodyPr/>
          <a:lstStyle/>
          <a:p>
            <a:pPr algn="ctr"/>
            <a:r>
              <a:rPr lang="en-US" sz="2000" b="0" dirty="0">
                <a:solidFill>
                  <a:srgbClr val="7030A0"/>
                </a:solidFill>
              </a:rPr>
              <a:t>With the viewport meta tag</a:t>
            </a:r>
            <a:endParaRPr lang="en-IN" sz="2000" b="0" dirty="0">
              <a:solidFill>
                <a:srgbClr val="7030A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329BF5D-F0A4-676C-F07D-5AD34D23F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28514"/>
            <a:ext cx="2438400" cy="39414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DC1C3B46-30A3-7D8C-CC48-B8E1250FF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797" y="1928514"/>
            <a:ext cx="2576804" cy="428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28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114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Viewport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Grid View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Media Queries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Videos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Frameworks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Templates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6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Grid View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772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Many web pages are based on a grid-view, which means that the </a:t>
            </a:r>
            <a:r>
              <a:rPr lang="en-US" sz="2000" dirty="0">
                <a:solidFill>
                  <a:srgbClr val="FF0066"/>
                </a:solidFill>
              </a:rPr>
              <a:t>page is divided into columns</a:t>
            </a: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Using a grid-view is </a:t>
            </a:r>
            <a:r>
              <a:rPr lang="en-US" sz="2000" dirty="0">
                <a:solidFill>
                  <a:srgbClr val="FF0066"/>
                </a:solidFill>
              </a:rPr>
              <a:t>very helpful </a:t>
            </a:r>
            <a:r>
              <a:rPr lang="en-US" sz="2000" dirty="0"/>
              <a:t>when designing web pages.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It makes it </a:t>
            </a:r>
            <a:r>
              <a:rPr lang="en-US" sz="2000" dirty="0">
                <a:solidFill>
                  <a:srgbClr val="FF0066"/>
                </a:solidFill>
              </a:rPr>
              <a:t>easier to place elements </a:t>
            </a:r>
            <a:r>
              <a:rPr lang="en-US" sz="2000" dirty="0"/>
              <a:t>on the page.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A responsive grid-view often has </a:t>
            </a:r>
            <a:r>
              <a:rPr lang="en-US" sz="2000" dirty="0">
                <a:solidFill>
                  <a:srgbClr val="FF0066"/>
                </a:solidFill>
              </a:rPr>
              <a:t>12 columns</a:t>
            </a:r>
            <a:r>
              <a:rPr lang="en-US" sz="2000" dirty="0"/>
              <a:t>, and has a total width of </a:t>
            </a:r>
            <a:r>
              <a:rPr lang="en-US" sz="2000" dirty="0">
                <a:solidFill>
                  <a:srgbClr val="FF0066"/>
                </a:solidFill>
              </a:rPr>
              <a:t>100%</a:t>
            </a:r>
            <a:r>
              <a:rPr lang="en-US" sz="2000" dirty="0"/>
              <a:t>, and will </a:t>
            </a:r>
            <a:r>
              <a:rPr lang="en-US" sz="2000" dirty="0">
                <a:solidFill>
                  <a:srgbClr val="FF0066"/>
                </a:solidFill>
              </a:rPr>
              <a:t>shrink &amp; expand </a:t>
            </a:r>
            <a:r>
              <a:rPr lang="en-US" sz="2000" dirty="0"/>
              <a:t>as you resize the browser window.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12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Building a Responsive Grid-View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077200" cy="46482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All HTML elements have the </a:t>
            </a:r>
            <a:r>
              <a:rPr lang="en-US" sz="2000" dirty="0">
                <a:solidFill>
                  <a:srgbClr val="FF0066"/>
                </a:solidFill>
              </a:rPr>
              <a:t>box-sizing property </a:t>
            </a:r>
            <a:r>
              <a:rPr lang="en-US" sz="2000" dirty="0"/>
              <a:t>set to </a:t>
            </a:r>
            <a:r>
              <a:rPr lang="en-US" sz="2000" dirty="0">
                <a:solidFill>
                  <a:srgbClr val="FF0066"/>
                </a:solidFill>
              </a:rPr>
              <a:t>border-box</a:t>
            </a:r>
            <a:r>
              <a:rPr lang="en-US" sz="2000" dirty="0"/>
              <a:t>.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This makes sure that the </a:t>
            </a:r>
            <a:r>
              <a:rPr lang="en-US" sz="2000" dirty="0">
                <a:solidFill>
                  <a:srgbClr val="FF0066"/>
                </a:solidFill>
              </a:rPr>
              <a:t>padding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66"/>
                </a:solidFill>
              </a:rPr>
              <a:t>border</a:t>
            </a:r>
            <a:r>
              <a:rPr lang="en-US" sz="2000" dirty="0"/>
              <a:t> are included in the </a:t>
            </a:r>
            <a:r>
              <a:rPr lang="en-US" sz="2000" dirty="0">
                <a:solidFill>
                  <a:srgbClr val="FF0066"/>
                </a:solidFill>
              </a:rPr>
              <a:t>total width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66"/>
                </a:solidFill>
              </a:rPr>
              <a:t>height</a:t>
            </a:r>
            <a:r>
              <a:rPr lang="en-US" sz="2000" dirty="0"/>
              <a:t> of the elements.</a:t>
            </a:r>
          </a:p>
          <a:p>
            <a:pPr marL="12573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* 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{</a:t>
            </a:r>
            <a:r>
              <a:rPr lang="en-IN" sz="16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IN" sz="16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</a:br>
            <a:r>
              <a:rPr lang="en-IN" sz="16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 box-sizing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: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 border-box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;</a:t>
            </a:r>
            <a:r>
              <a:rPr lang="en-IN" sz="16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IN" sz="16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}</a:t>
            </a:r>
            <a:endParaRPr lang="en-US" sz="1600" dirty="0">
              <a:latin typeface="Bookman Old Style" panose="02050604050505020204" pitchFamily="18" charset="0"/>
            </a:endParaRPr>
          </a:p>
          <a:p>
            <a:pPr marL="1257300" lvl="3" indent="0">
              <a:spcBef>
                <a:spcPts val="0"/>
              </a:spcBef>
              <a:spcAft>
                <a:spcPts val="0"/>
              </a:spcAft>
              <a:buNone/>
            </a:pPr>
            <a:endParaRPr lang="en-IN" sz="1600" b="0" i="0" dirty="0">
              <a:solidFill>
                <a:srgbClr val="A52A2A"/>
              </a:solidFill>
              <a:effectLst/>
            </a:endParaRPr>
          </a:p>
          <a:p>
            <a:pPr marL="1257300" lvl="3" indent="0">
              <a:spcBef>
                <a:spcPts val="0"/>
              </a:spcBef>
              <a:spcAft>
                <a:spcPts val="0"/>
              </a:spcAft>
              <a:buNone/>
            </a:pPr>
            <a:endParaRPr lang="en-IN" sz="1600" b="0" i="0" dirty="0">
              <a:solidFill>
                <a:srgbClr val="A52A2A"/>
              </a:solidFill>
              <a:effectLst/>
            </a:endParaRPr>
          </a:p>
          <a:p>
            <a:pPr marL="12573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A52A2A"/>
                </a:solidFill>
                <a:effectLst/>
              </a:rPr>
              <a:t>.menu 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{</a:t>
            </a:r>
            <a:r>
              <a:rPr lang="en-IN" sz="1600" b="0" i="0" dirty="0">
                <a:solidFill>
                  <a:srgbClr val="FF0000"/>
                </a:solidFill>
                <a:effectLst/>
              </a:rPr>
              <a:t/>
            </a:r>
            <a:br>
              <a:rPr lang="en-IN" sz="1600" b="0" i="0" dirty="0">
                <a:solidFill>
                  <a:srgbClr val="FF0000"/>
                </a:solidFill>
                <a:effectLst/>
              </a:rPr>
            </a:br>
            <a:r>
              <a:rPr lang="en-IN" sz="1600" b="0" i="0" dirty="0">
                <a:solidFill>
                  <a:srgbClr val="FF0000"/>
                </a:solidFill>
                <a:effectLst/>
              </a:rPr>
              <a:t>  width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:</a:t>
            </a:r>
            <a:r>
              <a:rPr lang="en-IN" sz="1600" b="0" i="0" dirty="0">
                <a:solidFill>
                  <a:srgbClr val="0000CD"/>
                </a:solidFill>
                <a:effectLst/>
              </a:rPr>
              <a:t> 25%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;</a:t>
            </a:r>
            <a:r>
              <a:rPr lang="en-IN" sz="1600" b="0" i="0" dirty="0">
                <a:solidFill>
                  <a:srgbClr val="FF0000"/>
                </a:solidFill>
                <a:effectLst/>
              </a:rPr>
              <a:t/>
            </a:r>
            <a:br>
              <a:rPr lang="en-IN" sz="1600" b="0" i="0" dirty="0">
                <a:solidFill>
                  <a:srgbClr val="FF0000"/>
                </a:solidFill>
                <a:effectLst/>
              </a:rPr>
            </a:br>
            <a:r>
              <a:rPr lang="en-IN" sz="1600" b="0" i="0" dirty="0">
                <a:solidFill>
                  <a:srgbClr val="FF0000"/>
                </a:solidFill>
                <a:effectLst/>
              </a:rPr>
              <a:t>  float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:</a:t>
            </a:r>
            <a:r>
              <a:rPr lang="en-IN" sz="1600" b="0" i="0" dirty="0">
                <a:solidFill>
                  <a:srgbClr val="0000CD"/>
                </a:solidFill>
                <a:effectLst/>
              </a:rPr>
              <a:t> left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;</a:t>
            </a:r>
            <a:r>
              <a:rPr lang="en-IN" sz="1600" b="0" i="0" dirty="0">
                <a:solidFill>
                  <a:srgbClr val="FF0000"/>
                </a:solidFill>
                <a:effectLst/>
              </a:rPr>
              <a:t/>
            </a:r>
            <a:br>
              <a:rPr lang="en-IN" sz="1600" b="0" i="0" dirty="0">
                <a:solidFill>
                  <a:srgbClr val="FF0000"/>
                </a:solidFill>
                <a:effectLst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</a:rPr>
              <a:t>}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b="0" i="0" dirty="0">
                <a:solidFill>
                  <a:srgbClr val="A52A2A"/>
                </a:solidFill>
                <a:effectLst/>
              </a:rPr>
              <a:t>.main 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{</a:t>
            </a:r>
            <a:r>
              <a:rPr lang="en-IN" sz="1600" b="0" i="0" dirty="0">
                <a:solidFill>
                  <a:srgbClr val="FF0000"/>
                </a:solidFill>
                <a:effectLst/>
              </a:rPr>
              <a:t/>
            </a:r>
            <a:br>
              <a:rPr lang="en-IN" sz="1600" b="0" i="0" dirty="0">
                <a:solidFill>
                  <a:srgbClr val="FF0000"/>
                </a:solidFill>
                <a:effectLst/>
              </a:rPr>
            </a:br>
            <a:r>
              <a:rPr lang="en-IN" sz="1600" b="0" i="0" dirty="0">
                <a:solidFill>
                  <a:srgbClr val="FF0000"/>
                </a:solidFill>
                <a:effectLst/>
              </a:rPr>
              <a:t>  width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:</a:t>
            </a:r>
            <a:r>
              <a:rPr lang="en-IN" sz="1600" b="0" i="0" dirty="0">
                <a:solidFill>
                  <a:srgbClr val="0000CD"/>
                </a:solidFill>
                <a:effectLst/>
              </a:rPr>
              <a:t> 75%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;</a:t>
            </a:r>
            <a:r>
              <a:rPr lang="en-IN" sz="1600" b="0" i="0" dirty="0">
                <a:solidFill>
                  <a:srgbClr val="FF0000"/>
                </a:solidFill>
                <a:effectLst/>
              </a:rPr>
              <a:t/>
            </a:r>
            <a:br>
              <a:rPr lang="en-IN" sz="1600" b="0" i="0" dirty="0">
                <a:solidFill>
                  <a:srgbClr val="FF0000"/>
                </a:solidFill>
                <a:effectLst/>
              </a:rPr>
            </a:br>
            <a:r>
              <a:rPr lang="en-IN" sz="1600" b="0" i="0" dirty="0">
                <a:solidFill>
                  <a:srgbClr val="FF0000"/>
                </a:solidFill>
                <a:effectLst/>
              </a:rPr>
              <a:t>  float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:</a:t>
            </a:r>
            <a:r>
              <a:rPr lang="en-IN" sz="1600" b="0" i="0" dirty="0">
                <a:solidFill>
                  <a:srgbClr val="0000CD"/>
                </a:solidFill>
                <a:effectLst/>
              </a:rPr>
              <a:t> left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;</a:t>
            </a:r>
            <a:r>
              <a:rPr lang="en-IN" sz="1600" b="0" i="0" dirty="0">
                <a:solidFill>
                  <a:srgbClr val="FF0000"/>
                </a:solidFill>
                <a:effectLst/>
              </a:rPr>
              <a:t/>
            </a:r>
            <a:br>
              <a:rPr lang="en-IN" sz="1600" b="0" i="0" dirty="0">
                <a:solidFill>
                  <a:srgbClr val="FF0000"/>
                </a:solidFill>
                <a:effectLst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</a:rPr>
              <a:t>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666AA26-05F6-4FDC-FA57-913E97733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797" y="5419703"/>
            <a:ext cx="5320335" cy="43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68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Building a Responsive Grid-View - Example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8006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Refer Pgm2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21FF98E-4436-D572-2F21-E4B833315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68" y="1981200"/>
            <a:ext cx="8241232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78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Viewport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Grid View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Media Queries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Videos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Frameworks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Templates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49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Media Queries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077200" cy="4648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Media query is a </a:t>
            </a:r>
            <a:r>
              <a:rPr lang="en-US" sz="2000" dirty="0">
                <a:solidFill>
                  <a:srgbClr val="FF0066"/>
                </a:solidFill>
              </a:rPr>
              <a:t>CSS technique </a:t>
            </a:r>
            <a:r>
              <a:rPr lang="en-US" sz="2000" dirty="0"/>
              <a:t>introduced in CSS3.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It uses the </a:t>
            </a:r>
            <a:r>
              <a:rPr lang="en-US" sz="2000" dirty="0">
                <a:solidFill>
                  <a:srgbClr val="FF0066"/>
                </a:solidFill>
              </a:rPr>
              <a:t>@media </a:t>
            </a:r>
            <a:r>
              <a:rPr lang="en-US" sz="2000" dirty="0"/>
              <a:t>rule to include a </a:t>
            </a:r>
            <a:r>
              <a:rPr lang="en-US" sz="2000" dirty="0">
                <a:solidFill>
                  <a:srgbClr val="FF0066"/>
                </a:solidFill>
              </a:rPr>
              <a:t>block of CSS properties </a:t>
            </a:r>
            <a:r>
              <a:rPr lang="en-US" sz="2000" dirty="0"/>
              <a:t>only if a certain condition is </a:t>
            </a:r>
            <a:r>
              <a:rPr lang="en-US" sz="2000" dirty="0">
                <a:solidFill>
                  <a:srgbClr val="FF0066"/>
                </a:solidFill>
              </a:rPr>
              <a:t>true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7030A0"/>
                </a:solidFill>
              </a:rPr>
              <a:t>E.g.: </a:t>
            </a:r>
            <a:r>
              <a:rPr lang="en-US" sz="2000" dirty="0"/>
              <a:t>If the browser window is </a:t>
            </a:r>
            <a:r>
              <a:rPr lang="en-US" sz="2000" dirty="0">
                <a:solidFill>
                  <a:srgbClr val="00B050"/>
                </a:solidFill>
              </a:rPr>
              <a:t>600px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00B050"/>
                </a:solidFill>
              </a:rPr>
              <a:t>smaller</a:t>
            </a:r>
            <a:r>
              <a:rPr lang="en-US" sz="2000" dirty="0"/>
              <a:t>, the background color will be </a:t>
            </a:r>
            <a:r>
              <a:rPr lang="en-US" sz="2000" dirty="0" err="1">
                <a:solidFill>
                  <a:srgbClr val="00B050"/>
                </a:solidFill>
              </a:rPr>
              <a:t>lightblue</a:t>
            </a:r>
            <a:endParaRPr lang="en-US" sz="2000" dirty="0">
              <a:solidFill>
                <a:srgbClr val="00B050"/>
              </a:solidFill>
            </a:endParaRPr>
          </a:p>
          <a:p>
            <a:pPr marL="895350" lvl="3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@media only screen and (max-width: 600px) </a:t>
            </a:r>
            <a:r>
              <a:rPr lang="en-US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{</a:t>
            </a:r>
            <a:r>
              <a:rPr lang="en-US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US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</a:br>
            <a:r>
              <a:rPr lang="en-US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  body </a:t>
            </a:r>
            <a:r>
              <a:rPr lang="en-US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US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   background-color</a:t>
            </a:r>
            <a:r>
              <a:rPr lang="en-US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 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lightblue</a:t>
            </a:r>
            <a:r>
              <a:rPr lang="en-US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;</a:t>
            </a:r>
            <a:r>
              <a:rPr lang="en-US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US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 </a:t>
            </a:r>
            <a:r>
              <a:rPr lang="en-US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}</a:t>
            </a:r>
            <a:r>
              <a:rPr lang="en-US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US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}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8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3"/>
            <a:ext cx="8229600" cy="701678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Module 2 - Syllabus 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2659"/>
          </a:xfrm>
        </p:spPr>
        <p:txBody>
          <a:bodyPr>
            <a:noAutofit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B050"/>
                </a:solidFill>
              </a:rPr>
              <a:t>    </a:t>
            </a:r>
            <a:r>
              <a:rPr lang="en-US" sz="2400" b="1" dirty="0">
                <a:solidFill>
                  <a:srgbClr val="00B050"/>
                </a:solidFill>
              </a:rPr>
              <a:t>[Lecture-5 </a:t>
            </a:r>
            <a:r>
              <a:rPr lang="en-US" sz="2400" b="1" dirty="0" err="1">
                <a:solidFill>
                  <a:srgbClr val="00B050"/>
                </a:solidFill>
              </a:rPr>
              <a:t>Hrs</a:t>
            </a:r>
            <a:r>
              <a:rPr lang="en-US" sz="2400" b="1" dirty="0">
                <a:solidFill>
                  <a:srgbClr val="00B050"/>
                </a:solidFill>
              </a:rPr>
              <a:t>, Practical-6 </a:t>
            </a:r>
            <a:r>
              <a:rPr lang="en-US" sz="2400" b="1" dirty="0" err="1">
                <a:solidFill>
                  <a:srgbClr val="00B050"/>
                </a:solidFill>
              </a:rPr>
              <a:t>Hrs</a:t>
            </a:r>
            <a:r>
              <a:rPr lang="en-US" sz="2400" b="1" dirty="0">
                <a:solidFill>
                  <a:srgbClr val="00B050"/>
                </a:solidFill>
              </a:rPr>
              <a:t>, Application]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2060"/>
              </a:solidFill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BootStrap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for Responsive Web Design; 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JavaScript – Core syntax, HTML DOM, objects, classes, Async; 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Ajax and jQuery Introduction.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83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Media Queries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077200" cy="48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Use a media query to add a </a:t>
            </a:r>
            <a:r>
              <a:rPr lang="en-US" sz="2000" dirty="0">
                <a:solidFill>
                  <a:srgbClr val="FF0066"/>
                </a:solidFill>
              </a:rPr>
              <a:t>breakpoint</a:t>
            </a:r>
            <a:r>
              <a:rPr lang="en-US" sz="2000" dirty="0"/>
              <a:t> at </a:t>
            </a:r>
            <a:r>
              <a:rPr lang="en-US" sz="2000" dirty="0">
                <a:solidFill>
                  <a:srgbClr val="FF0066"/>
                </a:solidFill>
              </a:rPr>
              <a:t>768px</a:t>
            </a:r>
            <a:r>
              <a:rPr lang="en-US" sz="2000" dirty="0"/>
              <a:t>:</a:t>
            </a:r>
          </a:p>
          <a:p>
            <a:pPr marL="1257300" lvl="3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dirty="0">
                <a:solidFill>
                  <a:srgbClr val="008000"/>
                </a:solidFill>
                <a:effectLst/>
              </a:rPr>
              <a:t>/* For desktop: */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.col-1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8.33%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.col-2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16.66%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.col-3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25%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.col-4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33.33%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.col-5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41.66%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.col-6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50%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.col-7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58.33%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.col-8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66.66%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.col-9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75%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.col-10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83.33%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.col-11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91.66%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.col-12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100%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@media only screen and (max-width: 768px)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A52A2A"/>
                </a:solidFill>
                <a:effectLst/>
              </a:rPr>
              <a:t/>
            </a:r>
            <a:br>
              <a:rPr lang="en-US" sz="1050" b="0" i="0" dirty="0">
                <a:solidFill>
                  <a:srgbClr val="A52A2A"/>
                </a:solidFill>
                <a:effectLst/>
              </a:rPr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  </a:t>
            </a:r>
            <a:r>
              <a:rPr lang="en-US" sz="1050" b="0" i="0" dirty="0">
                <a:solidFill>
                  <a:srgbClr val="008000"/>
                </a:solidFill>
                <a:effectLst/>
              </a:rPr>
              <a:t>/* For mobile phones: */</a:t>
            </a:r>
            <a:r>
              <a:rPr lang="en-US" sz="1050" b="0" i="0" dirty="0">
                <a:solidFill>
                  <a:srgbClr val="A52A2A"/>
                </a:solidFill>
                <a:effectLst/>
              </a:rPr>
              <a:t/>
            </a:r>
            <a:br>
              <a:rPr lang="en-US" sz="1050" b="0" i="0" dirty="0">
                <a:solidFill>
                  <a:srgbClr val="A52A2A"/>
                </a:solidFill>
                <a:effectLst/>
              </a:rPr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  [class*="col-"]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/>
            </a:r>
            <a:br>
              <a:rPr lang="en-US" sz="1050" b="0" i="0" dirty="0">
                <a:solidFill>
                  <a:srgbClr val="FF0000"/>
                </a:solidFill>
                <a:effectLst/>
              </a:rPr>
            </a:br>
            <a:r>
              <a:rPr lang="en-US" sz="1050" b="0" i="0" dirty="0">
                <a:solidFill>
                  <a:srgbClr val="FF0000"/>
                </a:solidFill>
                <a:effectLst/>
              </a:rPr>
              <a:t>    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100%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/>
            </a:r>
            <a:br>
              <a:rPr lang="en-US" sz="1050" b="0" i="0" dirty="0">
                <a:solidFill>
                  <a:srgbClr val="FF0000"/>
                </a:solidFill>
                <a:effectLst/>
              </a:rPr>
            </a:br>
            <a:r>
              <a:rPr lang="en-US" sz="1050" b="0" i="0" dirty="0">
                <a:solidFill>
                  <a:srgbClr val="FF0000"/>
                </a:solidFill>
                <a:effectLst/>
              </a:rPr>
              <a:t> 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}   }</a:t>
            </a:r>
            <a:endParaRPr lang="en-US" sz="105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88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Typical Device Breakpoints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219200"/>
            <a:ext cx="8915400" cy="457200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IN" sz="2000" b="0" i="0" dirty="0">
                <a:solidFill>
                  <a:srgbClr val="008000"/>
                </a:solidFill>
                <a:effectLst/>
              </a:rPr>
              <a:t>/* Extra small devices (phones, 600px and down) */</a:t>
            </a: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A52A2A"/>
                </a:solidFill>
                <a:effectLst/>
              </a:rPr>
              <a:t>@media only screen and (max-width: 600px) 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{</a:t>
            </a:r>
            <a:r>
              <a:rPr lang="en-IN" sz="2000" b="0" i="0" dirty="0">
                <a:solidFill>
                  <a:srgbClr val="FF0000"/>
                </a:solidFill>
                <a:effectLst/>
              </a:rPr>
              <a:t>...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}</a:t>
            </a: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008000"/>
                </a:solidFill>
                <a:effectLst/>
              </a:rPr>
              <a:t>/* Small devices (portrait tablets and large phones, 600px and up) */</a:t>
            </a: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A52A2A"/>
                </a:solidFill>
                <a:effectLst/>
              </a:rPr>
              <a:t>@media only screen and (min-width: 600px) 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{</a:t>
            </a:r>
            <a:r>
              <a:rPr lang="en-IN" sz="2000" b="0" i="0" dirty="0">
                <a:solidFill>
                  <a:srgbClr val="FF0000"/>
                </a:solidFill>
                <a:effectLst/>
              </a:rPr>
              <a:t>...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}</a:t>
            </a: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008000"/>
                </a:solidFill>
                <a:effectLst/>
              </a:rPr>
              <a:t>/* Medium devices (landscape tablets, 768px and up) */</a:t>
            </a: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A52A2A"/>
                </a:solidFill>
                <a:effectLst/>
              </a:rPr>
              <a:t>@media only screen and (min-width: 768px) 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{</a:t>
            </a:r>
            <a:r>
              <a:rPr lang="en-IN" sz="2000" b="0" i="0" dirty="0">
                <a:solidFill>
                  <a:srgbClr val="FF0000"/>
                </a:solidFill>
                <a:effectLst/>
              </a:rPr>
              <a:t>...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}</a:t>
            </a: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008000"/>
                </a:solidFill>
                <a:effectLst/>
              </a:rPr>
              <a:t>/* Large devices (laptops/desktops, 992px and up) */</a:t>
            </a: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A52A2A"/>
                </a:solidFill>
                <a:effectLst/>
              </a:rPr>
              <a:t>@media only screen and (min-width: 992px) 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{</a:t>
            </a:r>
            <a:r>
              <a:rPr lang="en-IN" sz="2000" b="0" i="0" dirty="0">
                <a:solidFill>
                  <a:srgbClr val="FF0000"/>
                </a:solidFill>
                <a:effectLst/>
              </a:rPr>
              <a:t>...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}</a:t>
            </a: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008000"/>
                </a:solidFill>
                <a:effectLst/>
              </a:rPr>
              <a:t>/* Extra large devices (large laptops and desktops, 1200px and up) */</a:t>
            </a: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A52A2A"/>
                </a:solidFill>
                <a:effectLst/>
              </a:rPr>
              <a:t>@media only screen and (min-width: 1200px) 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{</a:t>
            </a:r>
            <a:r>
              <a:rPr lang="en-IN" sz="2000" b="0" i="0" dirty="0">
                <a:solidFill>
                  <a:srgbClr val="FF0000"/>
                </a:solidFill>
                <a:effectLst/>
              </a:rPr>
              <a:t>...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11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Viewport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Grid View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Media Queries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Videos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Frameworks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Templates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86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/>
            </a:r>
            <a:br>
              <a:rPr lang="en-IN" sz="3200" dirty="0">
                <a:latin typeface="Bookman Old Style" panose="02050604050505020204" pitchFamily="18" charset="0"/>
              </a:rPr>
            </a:br>
            <a:r>
              <a:rPr lang="en-IN" sz="3200" dirty="0">
                <a:latin typeface="Bookman Old Style" panose="02050604050505020204" pitchFamily="18" charset="0"/>
              </a:rPr>
              <a:t>Images –</a:t>
            </a:r>
            <a:br>
              <a:rPr lang="en-IN" sz="3200" dirty="0">
                <a:latin typeface="Bookman Old Style" panose="02050604050505020204" pitchFamily="18" charset="0"/>
              </a:rPr>
            </a:br>
            <a:r>
              <a:rPr lang="en-IN" sz="3200" dirty="0">
                <a:latin typeface="Bookman Old Style" panose="02050604050505020204" pitchFamily="18" charset="0"/>
              </a:rPr>
              <a:t>Using the width &amp; max-width Property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219200"/>
            <a:ext cx="8915400" cy="4572000"/>
          </a:xfrm>
        </p:spPr>
        <p:txBody>
          <a:bodyPr>
            <a:noAutofit/>
          </a:bodyPr>
          <a:lstStyle/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</a:rPr>
              <a:t>If the </a:t>
            </a:r>
            <a:r>
              <a:rPr lang="en-US" sz="2000" b="1" i="0" dirty="0">
                <a:solidFill>
                  <a:srgbClr val="FF0066"/>
                </a:solidFill>
                <a:effectLst/>
              </a:rPr>
              <a:t>width property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is set to a </a:t>
            </a:r>
            <a:r>
              <a:rPr lang="en-US" sz="2000" b="0" i="0" dirty="0">
                <a:solidFill>
                  <a:srgbClr val="FF0066"/>
                </a:solidFill>
                <a:effectLst/>
              </a:rPr>
              <a:t>percentage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and the height property is set to "</a:t>
            </a:r>
            <a:r>
              <a:rPr lang="en-US" sz="2000" b="0" i="0" dirty="0">
                <a:solidFill>
                  <a:srgbClr val="FF0066"/>
                </a:solidFill>
                <a:effectLst/>
              </a:rPr>
              <a:t>auto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", the image will be responsive and </a:t>
            </a:r>
            <a:r>
              <a:rPr lang="en-US" sz="2000" b="0" i="0" dirty="0">
                <a:solidFill>
                  <a:srgbClr val="FF0066"/>
                </a:solidFill>
                <a:effectLst/>
              </a:rPr>
              <a:t>scale up and down</a:t>
            </a:r>
          </a:p>
          <a:p>
            <a:pPr marL="800100" lvl="2" indent="0">
              <a:buNone/>
            </a:pPr>
            <a:r>
              <a:rPr lang="en-US" sz="2000" b="0" i="0" dirty="0" err="1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img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{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</a:br>
            <a: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 width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: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 100%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;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</a:br>
            <a: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 height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: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 auto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;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}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</a:rPr>
              <a:t>If the </a:t>
            </a:r>
            <a:r>
              <a:rPr lang="en-US" sz="2000" b="1" i="0" dirty="0">
                <a:solidFill>
                  <a:srgbClr val="FF0066"/>
                </a:solidFill>
                <a:effectLst/>
              </a:rPr>
              <a:t>max-width property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is set to </a:t>
            </a:r>
            <a:r>
              <a:rPr lang="en-US" sz="2000" b="0" i="0" dirty="0">
                <a:solidFill>
                  <a:srgbClr val="FF0066"/>
                </a:solidFill>
                <a:effectLst/>
              </a:rPr>
              <a:t>100%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, the image will scale down if it has to, but </a:t>
            </a:r>
            <a:r>
              <a:rPr lang="en-US" sz="2000" b="0" i="0" dirty="0">
                <a:solidFill>
                  <a:srgbClr val="FF0066"/>
                </a:solidFill>
                <a:effectLst/>
              </a:rPr>
              <a:t>never scale up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to be larger than its original size</a:t>
            </a:r>
          </a:p>
          <a:p>
            <a:pPr marL="800100" lvl="2" indent="0">
              <a:buNone/>
            </a:pPr>
            <a:r>
              <a:rPr lang="en-US" sz="2000" b="0" i="0" dirty="0" err="1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img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{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</a:br>
            <a: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 max-width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: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 100%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;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</a:br>
            <a: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 height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: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 auto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;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}</a:t>
            </a:r>
            <a:endParaRPr lang="en-US" sz="2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endParaRPr lang="en-IN" sz="20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58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Images -</a:t>
            </a:r>
            <a:br>
              <a:rPr lang="en-IN" sz="3200" dirty="0">
                <a:latin typeface="Bookman Old Style" panose="02050604050505020204" pitchFamily="18" charset="0"/>
              </a:rPr>
            </a:br>
            <a:r>
              <a:rPr lang="en-IN" sz="3200" dirty="0">
                <a:latin typeface="Bookman Old Style" panose="02050604050505020204" pitchFamily="18" charset="0"/>
              </a:rPr>
              <a:t>Background Images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19200"/>
            <a:ext cx="8115300" cy="4572000"/>
          </a:xfrm>
        </p:spPr>
        <p:txBody>
          <a:bodyPr>
            <a:noAutofit/>
          </a:bodyPr>
          <a:lstStyle/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</a:rPr>
              <a:t>Background images can also respond to </a:t>
            </a:r>
            <a:r>
              <a:rPr lang="en-US" sz="2000" b="0" i="0" dirty="0">
                <a:solidFill>
                  <a:srgbClr val="FF0066"/>
                </a:solidFill>
                <a:effectLst/>
              </a:rPr>
              <a:t>resizing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&amp; </a:t>
            </a:r>
            <a:r>
              <a:rPr lang="en-US" sz="2000" b="0" i="0" dirty="0">
                <a:solidFill>
                  <a:srgbClr val="FF0066"/>
                </a:solidFill>
                <a:effectLst/>
              </a:rPr>
              <a:t>scaling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just"/>
            <a:r>
              <a:rPr lang="en-US" sz="2000" b="0" i="0" dirty="0">
                <a:solidFill>
                  <a:srgbClr val="FF0066"/>
                </a:solidFill>
                <a:effectLst/>
              </a:rPr>
              <a:t>3 different methods</a:t>
            </a:r>
            <a:endParaRPr lang="en-US" sz="2000" dirty="0">
              <a:solidFill>
                <a:srgbClr val="000000"/>
              </a:solidFill>
            </a:endParaRPr>
          </a:p>
          <a:p>
            <a:pPr marL="857250" lvl="1" indent="-457200"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If the background-size property is set to "</a:t>
            </a:r>
            <a:r>
              <a:rPr lang="en-US" sz="2000" b="1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contain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", the background image will scale, and </a:t>
            </a:r>
            <a:r>
              <a:rPr lang="en-US" sz="2000" b="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try to fit the content area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. However, the image will keep its aspect ratio (the proportional relationship between the image's width and height)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If the background-size property is set to "</a:t>
            </a:r>
            <a:r>
              <a:rPr lang="en-US" sz="2000" b="1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100% 100%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", the background image will stretch to </a:t>
            </a:r>
            <a:r>
              <a:rPr lang="en-US" sz="2000" b="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cover the entire content area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If the background-size property is set to "</a:t>
            </a:r>
            <a:r>
              <a:rPr lang="en-US" sz="2000" b="1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cover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", the background image will scale to </a:t>
            </a:r>
            <a:r>
              <a:rPr lang="en-US" sz="2000" b="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cover the entire content area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. Here, the "cover" value keeps the aspect ratio, and </a:t>
            </a:r>
            <a:r>
              <a:rPr lang="en-US" sz="2000" b="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some part of the background image may be clipped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.</a:t>
            </a:r>
            <a:endParaRPr lang="en-IN" sz="20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47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Viewport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Grid View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Media Queries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Videos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Frameworks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Templates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29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Videos - Add a Video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19200"/>
            <a:ext cx="8115300" cy="4572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When we want to add a video in our web page, the video will be </a:t>
            </a:r>
            <a:r>
              <a:rPr lang="en-US" sz="2000" b="0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resized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 to always take up all the </a:t>
            </a:r>
            <a:r>
              <a:rPr lang="en-US" sz="2000" b="0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available space</a:t>
            </a:r>
            <a:endParaRPr lang="en-IN" sz="2000" b="0" i="0" dirty="0">
              <a:solidFill>
                <a:srgbClr val="FF0066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51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Viewport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Grid View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Media Queries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Videos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Frameworks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Templates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7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66800"/>
            <a:ext cx="8115300" cy="4724400"/>
          </a:xfrm>
        </p:spPr>
        <p:txBody>
          <a:bodyPr>
            <a:noAutofit/>
          </a:bodyPr>
          <a:lstStyle/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There are many free CSS Frameworks that offer Responsive Design.</a:t>
            </a:r>
          </a:p>
          <a:p>
            <a:pPr algn="just"/>
            <a:r>
              <a:rPr lang="en-US" sz="2000" dirty="0"/>
              <a:t>A </a:t>
            </a:r>
            <a:r>
              <a:rPr lang="en-US" sz="2000" b="0" i="0" dirty="0">
                <a:effectLst/>
                <a:latin typeface="Bookman Old Style" panose="02050604050505020204" pitchFamily="18" charset="0"/>
              </a:rPr>
              <a:t>popular framework is </a:t>
            </a:r>
            <a:r>
              <a:rPr lang="en-US" sz="2000" b="1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Bootstrap</a:t>
            </a:r>
            <a:r>
              <a:rPr lang="en-US" sz="2000" b="0" i="0" dirty="0">
                <a:effectLst/>
                <a:latin typeface="Bookman Old Style" panose="02050604050505020204" pitchFamily="18" charset="0"/>
              </a:rPr>
              <a:t>. It uses </a:t>
            </a:r>
            <a:r>
              <a:rPr lang="en-US" sz="2000" b="0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HTML</a:t>
            </a:r>
            <a:r>
              <a:rPr lang="en-US" sz="2000" b="0" i="0" dirty="0">
                <a:effectLst/>
                <a:latin typeface="Bookman Old Style" panose="02050604050505020204" pitchFamily="18" charset="0"/>
              </a:rPr>
              <a:t> and </a:t>
            </a:r>
            <a:r>
              <a:rPr lang="en-US" sz="2000" b="0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CSS</a:t>
            </a:r>
            <a:r>
              <a:rPr lang="en-US" sz="2000" b="0" i="0" dirty="0">
                <a:effectLst/>
                <a:latin typeface="Bookman Old Style" panose="02050604050505020204" pitchFamily="18" charset="0"/>
              </a:rPr>
              <a:t> to make responsive web pages.</a:t>
            </a:r>
          </a:p>
          <a:p>
            <a:pPr algn="just"/>
            <a:r>
              <a:rPr lang="en-US" sz="2000" dirty="0"/>
              <a:t>Other Frameworks</a:t>
            </a:r>
            <a:endParaRPr lang="en-US" sz="2000" b="0" i="0" dirty="0">
              <a:effectLst/>
              <a:latin typeface="Bookman Old Style" panose="02050604050505020204" pitchFamily="18" charset="0"/>
            </a:endParaRPr>
          </a:p>
          <a:p>
            <a:pPr lvl="1" algn="just"/>
            <a:r>
              <a:rPr lang="en-IN" sz="1800" b="1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Tailwind CSS</a:t>
            </a:r>
          </a:p>
          <a:p>
            <a:pPr lvl="1" algn="just"/>
            <a:r>
              <a:rPr lang="en-IN" sz="1800" b="1" i="0" dirty="0" err="1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Bulma</a:t>
            </a:r>
            <a:endParaRPr lang="en-IN" sz="1800" b="1" i="0" dirty="0">
              <a:solidFill>
                <a:srgbClr val="006600"/>
              </a:solidFill>
              <a:effectLst/>
              <a:latin typeface="Bookman Old Style" panose="02050604050505020204" pitchFamily="18" charset="0"/>
            </a:endParaRPr>
          </a:p>
          <a:p>
            <a:pPr lvl="1" algn="just"/>
            <a:r>
              <a:rPr lang="en-IN" sz="1800" b="1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Materialize</a:t>
            </a:r>
          </a:p>
          <a:p>
            <a:pPr lvl="1" algn="just"/>
            <a:r>
              <a:rPr lang="en-IN" sz="1800" b="1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Foundation by </a:t>
            </a:r>
            <a:r>
              <a:rPr lang="en-IN" sz="1800" b="1" i="0" dirty="0" err="1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Zurb</a:t>
            </a:r>
            <a:endParaRPr lang="en-IN" sz="1800" b="1" i="0" dirty="0">
              <a:solidFill>
                <a:srgbClr val="006600"/>
              </a:solidFill>
              <a:effectLst/>
              <a:latin typeface="Bookman Old Style" panose="02050604050505020204" pitchFamily="18" charset="0"/>
            </a:endParaRPr>
          </a:p>
          <a:p>
            <a:pPr lvl="1" algn="just"/>
            <a:r>
              <a:rPr lang="en-IN" sz="1800" b="1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Pure CSS</a:t>
            </a:r>
          </a:p>
          <a:p>
            <a:pPr lvl="1" algn="just"/>
            <a:r>
              <a:rPr lang="en-IN" sz="1800" b="1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Element</a:t>
            </a:r>
          </a:p>
          <a:p>
            <a:pPr lvl="1" algn="just"/>
            <a:r>
              <a:rPr lang="en-IN" sz="1800" b="1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Skeleton</a:t>
            </a:r>
          </a:p>
          <a:p>
            <a:pPr lvl="1" algn="just"/>
            <a:r>
              <a:rPr lang="en-IN" sz="1800" b="1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Metro UI</a:t>
            </a:r>
          </a:p>
          <a:p>
            <a:pPr lvl="1" algn="just"/>
            <a:r>
              <a:rPr lang="en-IN" sz="1800" b="1" i="0" dirty="0" err="1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Powertocss</a:t>
            </a:r>
            <a:endParaRPr lang="en-IN" sz="1800" b="1" i="0" dirty="0">
              <a:solidFill>
                <a:srgbClr val="006600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23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Frameworks – Bootstrap – Example 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8006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Refer Pgm3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275323D-C97F-DE63-E033-9222B24AB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18" y="2151908"/>
            <a:ext cx="821676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9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Module 2 - Syllabus 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609599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BootStrap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for Responsive Web 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62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Viewport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Grid View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Media Queries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Videos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Frameworks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Templates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23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24000"/>
            <a:ext cx="8115300" cy="4267200"/>
          </a:xfrm>
        </p:spPr>
        <p:txBody>
          <a:bodyPr>
            <a:noAutofit/>
          </a:bodyPr>
          <a:lstStyle/>
          <a:p>
            <a:pPr algn="just"/>
            <a:r>
              <a:rPr lang="en-US" sz="1800" i="0" dirty="0">
                <a:effectLst/>
                <a:latin typeface="Bookman Old Style" panose="02050604050505020204" pitchFamily="18" charset="0"/>
              </a:rPr>
              <a:t>There are </a:t>
            </a:r>
            <a:r>
              <a:rPr lang="en-US" sz="1800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some responsive templates </a:t>
            </a:r>
            <a:r>
              <a:rPr lang="en-US" sz="1800" i="0" dirty="0">
                <a:effectLst/>
                <a:latin typeface="Bookman Old Style" panose="02050604050505020204" pitchFamily="18" charset="0"/>
              </a:rPr>
              <a:t>available with the </a:t>
            </a:r>
            <a:r>
              <a:rPr lang="en-US" sz="1800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CSS framework</a:t>
            </a:r>
            <a:r>
              <a:rPr lang="en-US" sz="1800" i="0" dirty="0">
                <a:effectLst/>
                <a:latin typeface="Bookman Old Style" panose="02050604050505020204" pitchFamily="18" charset="0"/>
              </a:rPr>
              <a:t>.</a:t>
            </a:r>
          </a:p>
          <a:p>
            <a:pPr algn="just"/>
            <a:r>
              <a:rPr lang="en-US" sz="1800" i="0" dirty="0">
                <a:effectLst/>
                <a:latin typeface="Bookman Old Style" panose="02050604050505020204" pitchFamily="18" charset="0"/>
              </a:rPr>
              <a:t>You are free to </a:t>
            </a:r>
            <a:r>
              <a:rPr lang="en-US" sz="1800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modify</a:t>
            </a:r>
            <a:r>
              <a:rPr lang="en-US" sz="1800" i="0" dirty="0">
                <a:effectLst/>
                <a:latin typeface="Bookman Old Style" panose="02050604050505020204" pitchFamily="18" charset="0"/>
              </a:rPr>
              <a:t>, </a:t>
            </a:r>
            <a:r>
              <a:rPr lang="en-US" sz="1800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save</a:t>
            </a:r>
            <a:r>
              <a:rPr lang="en-US" sz="1800" i="0" dirty="0">
                <a:effectLst/>
                <a:latin typeface="Bookman Old Style" panose="02050604050505020204" pitchFamily="18" charset="0"/>
              </a:rPr>
              <a:t>, </a:t>
            </a:r>
            <a:r>
              <a:rPr lang="en-US" sz="1800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share</a:t>
            </a:r>
            <a:r>
              <a:rPr lang="en-US" sz="1800" i="0" dirty="0">
                <a:effectLst/>
                <a:latin typeface="Bookman Old Style" panose="02050604050505020204" pitchFamily="18" charset="0"/>
              </a:rPr>
              <a:t>, and </a:t>
            </a:r>
            <a:r>
              <a:rPr lang="en-US" sz="1800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use</a:t>
            </a:r>
            <a:r>
              <a:rPr lang="en-US" sz="1800" i="0" dirty="0">
                <a:effectLst/>
                <a:latin typeface="Bookman Old Style" panose="02050604050505020204" pitchFamily="18" charset="0"/>
              </a:rPr>
              <a:t> them in all your projects.</a:t>
            </a:r>
            <a:endParaRPr lang="en-IN" sz="1800" dirty="0"/>
          </a:p>
          <a:p>
            <a:r>
              <a:rPr lang="en-IN" sz="1800" i="0" dirty="0">
                <a:solidFill>
                  <a:srgbClr val="7030A0"/>
                </a:solidFill>
                <a:effectLst/>
                <a:latin typeface="Bookman Old Style" panose="02050604050505020204" pitchFamily="18" charset="0"/>
              </a:rPr>
              <a:t>E.g.:</a:t>
            </a:r>
          </a:p>
          <a:p>
            <a:pPr lvl="1"/>
            <a:r>
              <a:rPr lang="en-US" sz="200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Ecommerce</a:t>
            </a:r>
          </a:p>
          <a:p>
            <a:pPr lvl="1"/>
            <a:r>
              <a:rPr lang="en-US" sz="200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Education </a:t>
            </a:r>
          </a:p>
          <a:p>
            <a:pPr lvl="1"/>
            <a:r>
              <a:rPr lang="en-US" sz="200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Restaurant</a:t>
            </a:r>
          </a:p>
          <a:p>
            <a:pPr lvl="1"/>
            <a:r>
              <a:rPr lang="en-US" sz="200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Art Template</a:t>
            </a:r>
          </a:p>
          <a:p>
            <a:pPr lvl="1"/>
            <a:r>
              <a:rPr lang="en-US" sz="200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Architect Template</a:t>
            </a:r>
          </a:p>
          <a:p>
            <a:pPr lvl="1"/>
            <a:r>
              <a:rPr lang="en-US" sz="200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Blog Template</a:t>
            </a:r>
          </a:p>
          <a:p>
            <a:pPr lvl="1"/>
            <a:r>
              <a:rPr lang="en-US" sz="200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CV Template</a:t>
            </a:r>
          </a:p>
          <a:p>
            <a:pPr lvl="1"/>
            <a:endParaRPr lang="en-US" sz="2000" i="0" dirty="0">
              <a:effectLst/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303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077200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(Completed)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Viewport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Grid View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Media Queries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Videos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Frameworks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Templates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08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077200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Bootstrap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196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Introduction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Create Your First Web Page With Bootstrap 5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Containers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Grid System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Colors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Tables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Images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Buttons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Elements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Forms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Select menu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Validation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Components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6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Bootstrap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4648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66"/>
                </a:solidFill>
              </a:rPr>
              <a:t>Bootstrap 5</a:t>
            </a:r>
            <a:r>
              <a:rPr lang="en-US" sz="2000" dirty="0"/>
              <a:t> is the newest version of </a:t>
            </a:r>
            <a:r>
              <a:rPr lang="en-US" sz="2000" dirty="0">
                <a:solidFill>
                  <a:srgbClr val="FF0066"/>
                </a:solidFill>
              </a:rPr>
              <a:t>Bootstrap</a:t>
            </a:r>
            <a:r>
              <a:rPr lang="en-US" sz="2000" dirty="0"/>
              <a:t>, which is the most popular HTML, CSS, and JavaScript framework for creating </a:t>
            </a:r>
            <a:r>
              <a:rPr lang="en-US" sz="2000" dirty="0">
                <a:solidFill>
                  <a:srgbClr val="FF0066"/>
                </a:solidFill>
              </a:rPr>
              <a:t>responsive, mobile-first websites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Bootstrap is a </a:t>
            </a:r>
            <a:r>
              <a:rPr lang="en-US" sz="2000" dirty="0">
                <a:solidFill>
                  <a:srgbClr val="FF0066"/>
                </a:solidFill>
              </a:rPr>
              <a:t>free and open-source CSS framework </a:t>
            </a:r>
            <a:r>
              <a:rPr lang="en-US" sz="2000" dirty="0"/>
              <a:t>directed at responsive, mobile-first front-end web development.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It contains HTML, CSS and JavaScript-based design templates for </a:t>
            </a:r>
            <a:r>
              <a:rPr lang="en-US" sz="2000" dirty="0">
                <a:solidFill>
                  <a:srgbClr val="FF0066"/>
                </a:solidFill>
              </a:rPr>
              <a:t>typography, forms, buttons, navigation, &amp; other interface components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000" dirty="0"/>
              <a:t>Bootstrap is a </a:t>
            </a:r>
            <a:r>
              <a:rPr lang="en-US" altLang="en-US" sz="2000" dirty="0">
                <a:solidFill>
                  <a:srgbClr val="FF0066"/>
                </a:solidFill>
              </a:rPr>
              <a:t>free front-end framework</a:t>
            </a:r>
            <a:r>
              <a:rPr lang="en-US" altLang="en-US" sz="2000" dirty="0"/>
              <a:t> for faster and easier web development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70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Bootstrap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4648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Bootstrap was developed by </a:t>
            </a:r>
            <a:r>
              <a:rPr lang="en-US" sz="2000" b="1" dirty="0">
                <a:solidFill>
                  <a:srgbClr val="FF0066"/>
                </a:solidFill>
              </a:rPr>
              <a:t>Mark Otto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FF0066"/>
                </a:solidFill>
              </a:rPr>
              <a:t>Jacob Thornton </a:t>
            </a:r>
            <a:r>
              <a:rPr lang="en-US" sz="2000" dirty="0"/>
              <a:t>at Twitter, and released as an open source product in </a:t>
            </a:r>
            <a:r>
              <a:rPr lang="en-US" sz="2000" dirty="0">
                <a:solidFill>
                  <a:srgbClr val="FF0066"/>
                </a:solidFill>
              </a:rPr>
              <a:t>August 2011 </a:t>
            </a:r>
            <a:r>
              <a:rPr lang="en-US" sz="2000" dirty="0"/>
              <a:t>on </a:t>
            </a:r>
            <a:r>
              <a:rPr lang="en-US" sz="2000" dirty="0">
                <a:solidFill>
                  <a:srgbClr val="FF0066"/>
                </a:solidFill>
              </a:rPr>
              <a:t>GitHub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It contains </a:t>
            </a:r>
            <a:r>
              <a:rPr lang="en-US" sz="2000" dirty="0">
                <a:solidFill>
                  <a:srgbClr val="FF0066"/>
                </a:solidFill>
              </a:rPr>
              <a:t>pre-built components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66"/>
                </a:solidFill>
              </a:rPr>
              <a:t>design elements</a:t>
            </a:r>
            <a:r>
              <a:rPr lang="en-US" sz="2000" dirty="0"/>
              <a:t> to style HTML content.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Modern browsers such as </a:t>
            </a:r>
            <a:r>
              <a:rPr lang="en-US" sz="2000" dirty="0">
                <a:solidFill>
                  <a:srgbClr val="FF0066"/>
                </a:solidFill>
              </a:rPr>
              <a:t>Chrome, Firefox, Opera, Safari, &amp;  Internet Explorer</a:t>
            </a:r>
            <a:r>
              <a:rPr lang="en-US" sz="2000" dirty="0"/>
              <a:t> support Bootstrap.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How to Use 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</a:rPr>
              <a:t>Download Bootstrap from getbootstrap.com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</a:rPr>
              <a:t>Include Bootstrap from a CDN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849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Bootstrap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257300"/>
            <a:ext cx="721042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0865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Bootstrap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38300"/>
            <a:ext cx="65532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9420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94741"/>
          </a:xfrm>
        </p:spPr>
        <p:txBody>
          <a:bodyPr/>
          <a:lstStyle/>
          <a:p>
            <a:r>
              <a:rPr lang="nl-NL" dirty="0">
                <a:latin typeface="Bookman Old Style" panose="02050604050505020204" pitchFamily="18" charset="0"/>
              </a:rPr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4648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nl-NL" sz="2000" dirty="0">
                <a:solidFill>
                  <a:srgbClr val="00B050"/>
                </a:solidFill>
                <a:latin typeface="Bookman Old Style" panose="02050604050505020204" pitchFamily="18" charset="0"/>
              </a:rPr>
              <a:t>Download Bootstrap from getbootstrap.com</a:t>
            </a:r>
            <a:endParaRPr lang="en-US" sz="2000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If you want to download and host Bootstrap yourself, go to </a:t>
            </a:r>
            <a:r>
              <a:rPr lang="en-US" sz="2000" b="1" dirty="0">
                <a:solidFill>
                  <a:srgbClr val="7030A0"/>
                </a:solidFill>
                <a:latin typeface="Bookman Old Style" panose="02050604050505020204" pitchFamily="18" charset="0"/>
              </a:rPr>
              <a:t>getbootstrap.com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, and follow the instructions there.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50"/>
                </a:solidFill>
                <a:latin typeface="Bookman Old Style" panose="02050604050505020204" pitchFamily="18" charset="0"/>
              </a:rPr>
              <a:t>Include Bootstrap from a CDN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If you </a:t>
            </a:r>
            <a:r>
              <a:rPr lang="en-US" sz="2000" dirty="0">
                <a:solidFill>
                  <a:srgbClr val="7030A0"/>
                </a:solidFill>
                <a:latin typeface="Bookman Old Style" panose="02050604050505020204" pitchFamily="18" charset="0"/>
              </a:rPr>
              <a:t>don't want to download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and host Bootstrap yourself, you can include it from a </a:t>
            </a:r>
            <a:r>
              <a:rPr lang="en-US" sz="2000" b="1" dirty="0">
                <a:solidFill>
                  <a:srgbClr val="7030A0"/>
                </a:solidFill>
                <a:latin typeface="Bookman Old Style" panose="02050604050505020204" pitchFamily="18" charset="0"/>
              </a:rPr>
              <a:t>CDN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 (Content Delivery Network).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MaxCDN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 provides CDN support for Bootstrap's CSS and JavaScript. You must also include </a:t>
            </a:r>
            <a:r>
              <a:rPr lang="en-US" sz="2000" dirty="0">
                <a:solidFill>
                  <a:srgbClr val="7030A0"/>
                </a:solidFill>
                <a:latin typeface="Bookman Old Style" panose="02050604050505020204" pitchFamily="18" charset="0"/>
              </a:rPr>
              <a:t>jQuery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386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94741"/>
          </a:xfrm>
        </p:spPr>
        <p:txBody>
          <a:bodyPr/>
          <a:lstStyle/>
          <a:p>
            <a:r>
              <a:rPr lang="nl-NL" dirty="0">
                <a:latin typeface="Bookman Old Style" panose="02050604050505020204" pitchFamily="18" charset="0"/>
              </a:rPr>
              <a:t>Bootstrap CDN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181100"/>
            <a:ext cx="8763000" cy="4495800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You must include the following </a:t>
            </a:r>
            <a:r>
              <a:rPr lang="en-US" altLang="en-US" sz="2000" dirty="0">
                <a:solidFill>
                  <a:srgbClr val="FF0066"/>
                </a:solidFill>
              </a:rPr>
              <a:t>Bootstrap’s CSS</a:t>
            </a:r>
            <a:r>
              <a:rPr lang="en-US" altLang="en-US" sz="2000" dirty="0"/>
              <a:t>, </a:t>
            </a:r>
            <a:r>
              <a:rPr lang="en-US" altLang="en-US" sz="2000" dirty="0">
                <a:solidFill>
                  <a:srgbClr val="FF0066"/>
                </a:solidFill>
              </a:rPr>
              <a:t>JavaScript</a:t>
            </a:r>
            <a:r>
              <a:rPr lang="en-US" altLang="en-US" sz="2000" dirty="0"/>
              <a:t>, and </a:t>
            </a:r>
            <a:r>
              <a:rPr lang="en-US" altLang="en-US" sz="2000" dirty="0">
                <a:solidFill>
                  <a:srgbClr val="FF0066"/>
                </a:solidFill>
              </a:rPr>
              <a:t>jQuery</a:t>
            </a:r>
            <a:r>
              <a:rPr lang="en-US" altLang="en-US" sz="2000" dirty="0"/>
              <a:t> from </a:t>
            </a:r>
            <a:r>
              <a:rPr lang="en-US" altLang="en-US" sz="2000" dirty="0" err="1"/>
              <a:t>MaxCDN</a:t>
            </a:r>
            <a:r>
              <a:rPr lang="en-US" altLang="en-US" sz="2000" dirty="0"/>
              <a:t> into your web page.</a:t>
            </a:r>
          </a:p>
          <a:p>
            <a:pPr marL="0" indent="0">
              <a:buNone/>
            </a:pPr>
            <a:endParaRPr lang="en-US" alt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solidFill>
                  <a:srgbClr val="006600"/>
                </a:solidFill>
              </a:rPr>
              <a:t>&lt;!-- Latest compiled and minified </a:t>
            </a:r>
            <a:r>
              <a:rPr lang="en-US" altLang="en-US" sz="2000" b="1" dirty="0">
                <a:solidFill>
                  <a:srgbClr val="006600"/>
                </a:solidFill>
              </a:rPr>
              <a:t>Bootstrap CSS </a:t>
            </a:r>
            <a:r>
              <a:rPr lang="en-US" altLang="en-US" sz="2000" dirty="0">
                <a:solidFill>
                  <a:srgbClr val="006600"/>
                </a:solidFill>
              </a:rPr>
              <a:t>--&gt;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>
                <a:solidFill>
                  <a:srgbClr val="7030A0"/>
                </a:solidFill>
              </a:rPr>
              <a:t>&lt;link </a:t>
            </a:r>
            <a:r>
              <a:rPr lang="en-US" altLang="en-US" sz="2000" dirty="0" err="1">
                <a:solidFill>
                  <a:srgbClr val="7030A0"/>
                </a:solidFill>
              </a:rPr>
              <a:t>rel</a:t>
            </a:r>
            <a:r>
              <a:rPr lang="en-US" altLang="en-US" sz="2000" dirty="0">
                <a:solidFill>
                  <a:srgbClr val="7030A0"/>
                </a:solidFill>
              </a:rPr>
              <a:t>="</a:t>
            </a:r>
            <a:r>
              <a:rPr lang="en-US" altLang="en-US" sz="2000" dirty="0" err="1">
                <a:solidFill>
                  <a:srgbClr val="7030A0"/>
                </a:solidFill>
              </a:rPr>
              <a:t>stylesheet"href</a:t>
            </a:r>
            <a:r>
              <a:rPr lang="en-US" altLang="en-US" sz="2000" dirty="0">
                <a:solidFill>
                  <a:srgbClr val="7030A0"/>
                </a:solidFill>
              </a:rPr>
              <a:t>="https://maxcdn.bootstrapcdn.com/bootstrap/3.3.7/</a:t>
            </a:r>
            <a:r>
              <a:rPr lang="en-US" altLang="en-US" sz="2000" dirty="0" err="1">
                <a:solidFill>
                  <a:srgbClr val="7030A0"/>
                </a:solidFill>
              </a:rPr>
              <a:t>css</a:t>
            </a:r>
            <a:r>
              <a:rPr lang="en-US" altLang="en-US" sz="2000" dirty="0">
                <a:solidFill>
                  <a:srgbClr val="7030A0"/>
                </a:solidFill>
              </a:rPr>
              <a:t>/bootstrap.min.css"&gt;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	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solidFill>
                  <a:srgbClr val="006600"/>
                </a:solidFill>
              </a:rPr>
              <a:t>&lt;!-- Latest compiled Bootstrap </a:t>
            </a:r>
            <a:r>
              <a:rPr lang="en-US" altLang="en-US" sz="2000" b="1" dirty="0">
                <a:solidFill>
                  <a:srgbClr val="006600"/>
                </a:solidFill>
              </a:rPr>
              <a:t>JavaScript</a:t>
            </a:r>
            <a:r>
              <a:rPr lang="en-US" altLang="en-US" sz="2000" dirty="0">
                <a:solidFill>
                  <a:srgbClr val="006600"/>
                </a:solidFill>
              </a:rPr>
              <a:t> --&gt;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>
                <a:solidFill>
                  <a:srgbClr val="7030A0"/>
                </a:solidFill>
              </a:rPr>
              <a:t>&lt;script </a:t>
            </a:r>
            <a:r>
              <a:rPr lang="en-US" altLang="en-US" sz="2000" dirty="0" err="1">
                <a:solidFill>
                  <a:srgbClr val="7030A0"/>
                </a:solidFill>
              </a:rPr>
              <a:t>src</a:t>
            </a:r>
            <a:r>
              <a:rPr lang="en-US" altLang="en-US" sz="2000" dirty="0">
                <a:solidFill>
                  <a:srgbClr val="7030A0"/>
                </a:solidFill>
              </a:rPr>
              <a:t>="https://maxcdn.bootstrapcdn.com/bootstrap/3.3.7/</a:t>
            </a:r>
            <a:r>
              <a:rPr lang="en-US" altLang="en-US" sz="2000" dirty="0" err="1">
                <a:solidFill>
                  <a:srgbClr val="7030A0"/>
                </a:solidFill>
              </a:rPr>
              <a:t>js</a:t>
            </a:r>
            <a:r>
              <a:rPr lang="en-US" altLang="en-US" sz="2000" dirty="0">
                <a:solidFill>
                  <a:srgbClr val="7030A0"/>
                </a:solidFill>
              </a:rPr>
              <a:t>/bootstrap.min.js"&gt;&lt;/script&gt; 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endParaRPr lang="en-US" alt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solidFill>
                  <a:srgbClr val="006600"/>
                </a:solidFill>
              </a:rPr>
              <a:t>&lt;!-- latest </a:t>
            </a:r>
            <a:r>
              <a:rPr lang="en-US" altLang="en-US" sz="2000" b="1" dirty="0">
                <a:solidFill>
                  <a:srgbClr val="006600"/>
                </a:solidFill>
              </a:rPr>
              <a:t>jQuery</a:t>
            </a:r>
            <a:r>
              <a:rPr lang="en-US" altLang="en-US" sz="2000" dirty="0">
                <a:solidFill>
                  <a:srgbClr val="006600"/>
                </a:solidFill>
              </a:rPr>
              <a:t> library --&gt;</a:t>
            </a:r>
            <a:br>
              <a:rPr lang="en-US" altLang="en-US" sz="2000" dirty="0">
                <a:solidFill>
                  <a:srgbClr val="006600"/>
                </a:solidFill>
              </a:rPr>
            </a:br>
            <a:r>
              <a:rPr lang="en-US" altLang="en-US" sz="2000" dirty="0">
                <a:solidFill>
                  <a:srgbClr val="7030A0"/>
                </a:solidFill>
              </a:rPr>
              <a:t>&lt;script </a:t>
            </a:r>
            <a:r>
              <a:rPr lang="en-US" altLang="en-US" sz="2000" dirty="0" err="1">
                <a:solidFill>
                  <a:srgbClr val="7030A0"/>
                </a:solidFill>
              </a:rPr>
              <a:t>src</a:t>
            </a:r>
            <a:r>
              <a:rPr lang="en-US" altLang="en-US" sz="2000" dirty="0">
                <a:solidFill>
                  <a:srgbClr val="7030A0"/>
                </a:solidFill>
              </a:rPr>
              <a:t>="https://code.jquery.com/jquerylatest.js"&gt;&lt;/script&gt;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8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95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Viewport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Grid View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Media Queries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Videos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Frameworks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Templates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759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Advantages of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95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66"/>
                </a:solidFill>
              </a:rPr>
              <a:t>Easy to use: </a:t>
            </a:r>
            <a:r>
              <a:rPr lang="en-US" sz="2000" dirty="0"/>
              <a:t>Anybody with just basic knowledge of HTML and CSS can start using Bootstrap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66"/>
                </a:solidFill>
              </a:rPr>
              <a:t>Responsive features: </a:t>
            </a:r>
            <a:r>
              <a:rPr lang="en-US" sz="2000" dirty="0"/>
              <a:t>Bootstrap's responsive CSS adjusts to phones, tablets, and desktops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66"/>
                </a:solidFill>
              </a:rPr>
              <a:t>Mobile-first approach: </a:t>
            </a:r>
            <a:r>
              <a:rPr lang="en-US" sz="2000" dirty="0"/>
              <a:t>In Bootstrap 3, mobile-first styles are part of the core framework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66"/>
                </a:solidFill>
              </a:rPr>
              <a:t>Browser compatibility: </a:t>
            </a:r>
            <a:r>
              <a:rPr lang="en-US" sz="2000" dirty="0"/>
              <a:t>Bootstrap is compatible with all modern browsers (Chrome, Firefox, Internet Explorer, Safari, and Opera)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550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534400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Advantage of using the Bootstrap CDN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95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Many users already have downloaded Bootstrap from </a:t>
            </a:r>
            <a:r>
              <a:rPr lang="en-US" sz="2000" dirty="0" err="1">
                <a:solidFill>
                  <a:srgbClr val="FF0066"/>
                </a:solidFill>
              </a:rPr>
              <a:t>MaxCDN</a:t>
            </a:r>
            <a:r>
              <a:rPr lang="en-US" sz="2000" dirty="0">
                <a:solidFill>
                  <a:srgbClr val="FF0066"/>
                </a:solidFill>
              </a:rPr>
              <a:t> </a:t>
            </a:r>
            <a:r>
              <a:rPr lang="en-US" sz="2000" dirty="0"/>
              <a:t>when visiting another site. As a result, it will be </a:t>
            </a:r>
            <a:r>
              <a:rPr lang="en-US" sz="2000" dirty="0">
                <a:solidFill>
                  <a:srgbClr val="FF0066"/>
                </a:solidFill>
              </a:rPr>
              <a:t>loaded from cache </a:t>
            </a:r>
            <a:r>
              <a:rPr lang="en-US" sz="2000" dirty="0"/>
              <a:t>when they visit your site, which leads to </a:t>
            </a:r>
            <a:r>
              <a:rPr lang="en-US" sz="2000" dirty="0">
                <a:solidFill>
                  <a:srgbClr val="FF0066"/>
                </a:solidFill>
              </a:rPr>
              <a:t>faster loading time</a:t>
            </a:r>
            <a:r>
              <a:rPr lang="en-US" sz="2000" dirty="0"/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Also, most CDN's will make sure that once a user requests a file from it, it will be </a:t>
            </a:r>
            <a:r>
              <a:rPr lang="en-US" sz="2000" dirty="0">
                <a:solidFill>
                  <a:srgbClr val="FF0066"/>
                </a:solidFill>
              </a:rPr>
              <a:t>served from the server</a:t>
            </a:r>
            <a:r>
              <a:rPr lang="en-US" sz="2000" dirty="0"/>
              <a:t> closest to them, which also leads to </a:t>
            </a:r>
            <a:r>
              <a:rPr lang="en-US" sz="2000" dirty="0">
                <a:solidFill>
                  <a:srgbClr val="FF0066"/>
                </a:solidFill>
              </a:rPr>
              <a:t>faster loading time</a:t>
            </a:r>
            <a:r>
              <a:rPr lang="en-US" sz="20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178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994741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Create Your First Web Page With Bootstrap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71600"/>
            <a:ext cx="83058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Bootstrap 5 uses </a:t>
            </a:r>
            <a:r>
              <a:rPr lang="en-US" sz="1800" dirty="0">
                <a:solidFill>
                  <a:srgbClr val="FF0066"/>
                </a:solidFill>
              </a:rPr>
              <a:t>HTML elements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FF0066"/>
                </a:solidFill>
              </a:rPr>
              <a:t>CSS properties</a:t>
            </a:r>
            <a:r>
              <a:rPr lang="en-US" sz="1800" dirty="0"/>
              <a:t> that require the HTML5 doctype.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Always include the HTML5 doctype at the beginning of the page, along with the </a:t>
            </a:r>
            <a:r>
              <a:rPr lang="en-US" sz="1800" dirty="0">
                <a:solidFill>
                  <a:srgbClr val="FF0066"/>
                </a:solidFill>
              </a:rPr>
              <a:t>lang attribute </a:t>
            </a:r>
            <a:r>
              <a:rPr lang="en-US" sz="1800" dirty="0"/>
              <a:t>and the </a:t>
            </a:r>
            <a:r>
              <a:rPr lang="en-US" sz="1800" dirty="0">
                <a:solidFill>
                  <a:srgbClr val="FF0066"/>
                </a:solidFill>
              </a:rPr>
              <a:t>correct title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FF0066"/>
                </a:solidFill>
              </a:rPr>
              <a:t>character set</a:t>
            </a:r>
          </a:p>
          <a:p>
            <a:pPr marL="719138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!DOCTYPE</a:t>
            </a:r>
            <a:r>
              <a:rPr lang="en-IN" sz="16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html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&gt;</a:t>
            </a:r>
            <a:r>
              <a:rPr lang="en-IN" sz="1600" dirty="0">
                <a:latin typeface="Bookman Old Style" panose="02050604050505020204" pitchFamily="18" charset="0"/>
              </a:rPr>
              <a:t/>
            </a:r>
            <a:br>
              <a:rPr lang="en-IN" sz="1600" dirty="0">
                <a:latin typeface="Bookman Old Style" panose="02050604050505020204" pitchFamily="18" charset="0"/>
              </a:rPr>
            </a:b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html</a:t>
            </a:r>
            <a:r>
              <a:rPr lang="en-IN" sz="16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lang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="</a:t>
            </a:r>
            <a:r>
              <a:rPr lang="en-IN" sz="1600" b="0" i="0" dirty="0" err="1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en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"&gt;</a:t>
            </a:r>
            <a:r>
              <a:rPr lang="en-IN" sz="1600" dirty="0">
                <a:latin typeface="Bookman Old Style" panose="02050604050505020204" pitchFamily="18" charset="0"/>
              </a:rPr>
              <a:t/>
            </a:r>
            <a:br>
              <a:rPr lang="en-IN" sz="1600" dirty="0">
                <a:latin typeface="Bookman Old Style" panose="02050604050505020204" pitchFamily="18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 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head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&gt;</a:t>
            </a:r>
            <a:r>
              <a:rPr lang="en-IN" sz="1600" dirty="0">
                <a:latin typeface="Bookman Old Style" panose="02050604050505020204" pitchFamily="18" charset="0"/>
              </a:rPr>
              <a:t/>
            </a:r>
            <a:br>
              <a:rPr lang="en-IN" sz="1600" dirty="0">
                <a:latin typeface="Bookman Old Style" panose="02050604050505020204" pitchFamily="18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   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title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&gt;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Bootstrap 5 Example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/title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&gt;</a:t>
            </a:r>
            <a:r>
              <a:rPr lang="en-IN" sz="1600" dirty="0">
                <a:latin typeface="Bookman Old Style" panose="02050604050505020204" pitchFamily="18" charset="0"/>
              </a:rPr>
              <a:t/>
            </a:r>
            <a:br>
              <a:rPr lang="en-IN" sz="1600" dirty="0">
                <a:latin typeface="Bookman Old Style" panose="02050604050505020204" pitchFamily="18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   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meta</a:t>
            </a:r>
            <a:r>
              <a:rPr lang="en-IN" sz="16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charset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="utf-8"&gt;</a:t>
            </a:r>
            <a:r>
              <a:rPr lang="en-IN" sz="1600" dirty="0">
                <a:latin typeface="Bookman Old Style" panose="02050604050505020204" pitchFamily="18" charset="0"/>
              </a:rPr>
              <a:t/>
            </a:r>
            <a:br>
              <a:rPr lang="en-IN" sz="1600" dirty="0">
                <a:latin typeface="Bookman Old Style" panose="02050604050505020204" pitchFamily="18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 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/head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&gt;</a:t>
            </a:r>
            <a:r>
              <a:rPr lang="en-IN" sz="1600" dirty="0">
                <a:latin typeface="Bookman Old Style" panose="02050604050505020204" pitchFamily="18" charset="0"/>
              </a:rPr>
              <a:t/>
            </a:r>
            <a:br>
              <a:rPr lang="en-IN" sz="1600" dirty="0">
                <a:latin typeface="Bookman Old Style" panose="02050604050505020204" pitchFamily="18" charset="0"/>
              </a:rPr>
            </a:b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/html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&gt;</a:t>
            </a:r>
            <a:endParaRPr lang="en-US" sz="1600" dirty="0">
              <a:solidFill>
                <a:srgbClr val="FF0066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715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994741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Bootstrap 5 is mobile-first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219200"/>
            <a:ext cx="83058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66"/>
                </a:solidFill>
              </a:rPr>
              <a:t>Bootstrap 5</a:t>
            </a:r>
            <a:r>
              <a:rPr lang="en-US" sz="2000" dirty="0"/>
              <a:t> is designed to be responsive to </a:t>
            </a:r>
            <a:r>
              <a:rPr lang="en-US" sz="2000" dirty="0">
                <a:solidFill>
                  <a:srgbClr val="FF0066"/>
                </a:solidFill>
              </a:rPr>
              <a:t>mobile devices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Mobile-first styles are part of the </a:t>
            </a:r>
            <a:r>
              <a:rPr lang="en-US" sz="2000" dirty="0">
                <a:solidFill>
                  <a:srgbClr val="FF0066"/>
                </a:solidFill>
              </a:rPr>
              <a:t>core framework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To ensure </a:t>
            </a:r>
            <a:r>
              <a:rPr lang="en-US" sz="2000" dirty="0">
                <a:solidFill>
                  <a:srgbClr val="FF0066"/>
                </a:solidFill>
              </a:rPr>
              <a:t>proper rendering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66"/>
                </a:solidFill>
              </a:rPr>
              <a:t>touch zooming</a:t>
            </a:r>
            <a:r>
              <a:rPr lang="en-US" sz="2000" dirty="0"/>
              <a:t>, add the following </a:t>
            </a:r>
            <a:r>
              <a:rPr lang="en-US" sz="2000" dirty="0">
                <a:solidFill>
                  <a:srgbClr val="FF0066"/>
                </a:solidFill>
              </a:rPr>
              <a:t>&lt;meta&gt; </a:t>
            </a:r>
            <a:r>
              <a:rPr lang="en-US" sz="2000" dirty="0"/>
              <a:t>tag inside the </a:t>
            </a:r>
            <a:r>
              <a:rPr lang="en-US" sz="2000" dirty="0">
                <a:solidFill>
                  <a:srgbClr val="FF0066"/>
                </a:solidFill>
              </a:rPr>
              <a:t>&lt;head&gt; </a:t>
            </a:r>
            <a:r>
              <a:rPr lang="en-US" sz="2000" dirty="0"/>
              <a:t>element.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0000CD"/>
                </a:solidFill>
                <a:effectLst/>
              </a:rPr>
              <a:t>   &lt;</a:t>
            </a:r>
            <a:r>
              <a:rPr lang="en-US" sz="1800" b="0" i="0" dirty="0">
                <a:solidFill>
                  <a:srgbClr val="A52A2A"/>
                </a:solidFill>
                <a:effectLst/>
              </a:rPr>
              <a:t>meta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 name</a:t>
            </a:r>
            <a:r>
              <a:rPr lang="en-US" sz="1800" b="0" i="0" dirty="0">
                <a:solidFill>
                  <a:srgbClr val="0000CD"/>
                </a:solidFill>
                <a:effectLst/>
              </a:rPr>
              <a:t>="viewport"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 content</a:t>
            </a:r>
            <a:r>
              <a:rPr lang="en-US" sz="1800" b="0" i="0" dirty="0">
                <a:solidFill>
                  <a:srgbClr val="0000CD"/>
                </a:solidFill>
                <a:effectLst/>
              </a:rPr>
              <a:t>="width=device-width, initial-scale=1"&gt;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Bookman Old Style" panose="02050604050505020204" pitchFamily="18" charset="0"/>
              </a:rPr>
              <a:t>The 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width=device-width </a:t>
            </a:r>
            <a:r>
              <a:rPr lang="en-US" altLang="en-US" sz="1800" dirty="0">
                <a:solidFill>
                  <a:schemeClr val="tx1"/>
                </a:solidFill>
                <a:latin typeface="Bookman Old Style" panose="02050604050505020204" pitchFamily="18" charset="0"/>
              </a:rPr>
              <a:t>part sets the width of the page to follow the screen-width of the device (which will vary depending on the device).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Bookman Old Style" panose="02050604050505020204" pitchFamily="18" charset="0"/>
              </a:rPr>
              <a:t>The 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initial-scale=1</a:t>
            </a:r>
            <a:r>
              <a:rPr lang="en-US" altLang="en-US" sz="1800" dirty="0">
                <a:solidFill>
                  <a:schemeClr val="tx1"/>
                </a:solidFill>
                <a:latin typeface="Bookman Old Style" panose="02050604050505020204" pitchFamily="18" charset="0"/>
              </a:rPr>
              <a:t> part sets the initial zoom level when the page is first loaded by the browser.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991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994741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71600"/>
            <a:ext cx="83058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Bootstrap 5</a:t>
            </a:r>
            <a:r>
              <a:rPr lang="en-US" sz="2000" dirty="0">
                <a:latin typeface="Bookman Old Style" panose="02050604050505020204" pitchFamily="18" charset="0"/>
              </a:rPr>
              <a:t> also requires a containing 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element to wrap site contents</a:t>
            </a:r>
            <a:r>
              <a:rPr lang="en-US" sz="2000" dirty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</a:rPr>
              <a:t>There are 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2 container classes </a:t>
            </a:r>
            <a:r>
              <a:rPr lang="en-US" sz="2000" dirty="0">
                <a:latin typeface="Bookman Old Style" panose="02050604050505020204" pitchFamily="18" charset="0"/>
              </a:rPr>
              <a:t>to choose from:</a:t>
            </a:r>
          </a:p>
          <a:p>
            <a:pPr marL="857250" lvl="1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The </a:t>
            </a: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.container class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provides a responsive fixed width container</a:t>
            </a:r>
          </a:p>
          <a:p>
            <a:pPr marL="857250" lvl="1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The </a:t>
            </a: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.container-fluid class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provides a full width container, spanning the entire width of the viewport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5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994741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71600"/>
            <a:ext cx="8305800" cy="44196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Bootstrap 5</a:t>
            </a:r>
            <a:r>
              <a:rPr lang="en-US" sz="2000" dirty="0">
                <a:latin typeface="Bookman Old Style" panose="02050604050505020204" pitchFamily="18" charset="0"/>
              </a:rPr>
              <a:t> also requires a containing 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element to wrap site contents</a:t>
            </a:r>
            <a:r>
              <a:rPr lang="en-US" sz="2000" dirty="0">
                <a:latin typeface="Bookman Old Style" panose="02050604050505020204" pitchFamily="18" charset="0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</a:rPr>
              <a:t>There are 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2 container classes </a:t>
            </a:r>
            <a:r>
              <a:rPr lang="en-US" sz="2000" dirty="0">
                <a:latin typeface="Bookman Old Style" panose="02050604050505020204" pitchFamily="18" charset="0"/>
              </a:rPr>
              <a:t>to choose from:</a:t>
            </a:r>
          </a:p>
          <a:p>
            <a:pPr marL="857250" lvl="1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The </a:t>
            </a: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.container class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provides a responsive fixed width container</a:t>
            </a:r>
          </a:p>
          <a:p>
            <a:pPr marL="857250" lvl="1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The </a:t>
            </a: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.container-fluid class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provides a full width container, spanning the entire width of the viewport</a:t>
            </a:r>
          </a:p>
          <a:p>
            <a:pPr marL="400050" lvl="1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30EF866-1A4A-B498-21AA-714FE680C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3886200"/>
            <a:ext cx="8305800" cy="115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772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994741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Containers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0619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71395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994741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Grid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7954339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602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994741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Grid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71600"/>
            <a:ext cx="8305800" cy="4419600"/>
          </a:xfrm>
        </p:spPr>
        <p:txBody>
          <a:bodyPr>
            <a:noAutofit/>
          </a:bodyPr>
          <a:lstStyle/>
          <a:p>
            <a:pPr marL="3429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Bookman Old Style" panose="02050604050505020204" pitchFamily="18" charset="0"/>
              </a:rPr>
              <a:t>Bootstrap's grid system is built with flexbox and allows up to </a:t>
            </a:r>
            <a:r>
              <a:rPr lang="en-US" sz="1400" dirty="0">
                <a:solidFill>
                  <a:srgbClr val="FF0066"/>
                </a:solidFill>
                <a:latin typeface="Bookman Old Style" panose="02050604050505020204" pitchFamily="18" charset="0"/>
              </a:rPr>
              <a:t>12 columns </a:t>
            </a:r>
            <a:r>
              <a:rPr lang="en-US" sz="1400" dirty="0">
                <a:solidFill>
                  <a:schemeClr val="tx1"/>
                </a:solidFill>
                <a:latin typeface="Bookman Old Style" panose="02050604050505020204" pitchFamily="18" charset="0"/>
              </a:rPr>
              <a:t>across the page.</a:t>
            </a:r>
          </a:p>
          <a:p>
            <a:pPr marL="3429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Bookman Old Style" panose="02050604050505020204" pitchFamily="18" charset="0"/>
              </a:rPr>
              <a:t>If you do not want to use all 12 columns individually, you can </a:t>
            </a:r>
            <a:r>
              <a:rPr lang="en-US" sz="1400" dirty="0">
                <a:solidFill>
                  <a:srgbClr val="FF0066"/>
                </a:solidFill>
                <a:latin typeface="Bookman Old Style" panose="02050604050505020204" pitchFamily="18" charset="0"/>
              </a:rPr>
              <a:t>group the columns together</a:t>
            </a:r>
            <a:r>
              <a:rPr lang="en-US" sz="1400" dirty="0">
                <a:solidFill>
                  <a:schemeClr val="tx1"/>
                </a:solidFill>
                <a:latin typeface="Bookman Old Style" panose="02050604050505020204" pitchFamily="18" charset="0"/>
              </a:rPr>
              <a:t> to create wider columns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2819400"/>
            <a:ext cx="893445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0770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994741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Grid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47825"/>
            <a:ext cx="465772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964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114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The process of building </a:t>
            </a:r>
            <a:r>
              <a:rPr lang="en-US" sz="2000" dirty="0">
                <a:solidFill>
                  <a:srgbClr val="FF0066"/>
                </a:solidFill>
              </a:rPr>
              <a:t>websites</a:t>
            </a:r>
            <a:r>
              <a:rPr lang="en-US" sz="2000" dirty="0"/>
              <a:t> &amp; </a:t>
            </a:r>
            <a:r>
              <a:rPr lang="en-US" sz="2000" dirty="0">
                <a:solidFill>
                  <a:srgbClr val="FF0066"/>
                </a:solidFill>
              </a:rPr>
              <a:t>online portals </a:t>
            </a:r>
            <a:r>
              <a:rPr lang="en-US" sz="2000" dirty="0"/>
              <a:t>with a </a:t>
            </a:r>
            <a:r>
              <a:rPr lang="en-US" sz="2000" dirty="0">
                <a:solidFill>
                  <a:srgbClr val="FF0066"/>
                </a:solidFill>
              </a:rPr>
              <a:t>stronger CX/UX </a:t>
            </a:r>
            <a:r>
              <a:rPr lang="en-US" sz="2000" dirty="0"/>
              <a:t>(customer/user experience) optimal view solutions on a web page with the </a:t>
            </a:r>
            <a:r>
              <a:rPr lang="en-US" sz="2000" dirty="0">
                <a:solidFill>
                  <a:srgbClr val="FF0066"/>
                </a:solidFill>
              </a:rPr>
              <a:t>best browser compatibility </a:t>
            </a:r>
            <a:r>
              <a:rPr lang="en-US" sz="2000" dirty="0"/>
              <a:t>that can </a:t>
            </a:r>
            <a:r>
              <a:rPr lang="en-US" sz="2000" dirty="0">
                <a:solidFill>
                  <a:srgbClr val="FF0066"/>
                </a:solidFill>
              </a:rPr>
              <a:t>run</a:t>
            </a:r>
            <a:r>
              <a:rPr lang="en-US" sz="2000" dirty="0"/>
              <a:t> &amp; </a:t>
            </a:r>
            <a:r>
              <a:rPr lang="en-US" sz="2000" dirty="0">
                <a:solidFill>
                  <a:srgbClr val="FF0066"/>
                </a:solidFill>
              </a:rPr>
              <a:t>operate</a:t>
            </a:r>
            <a:r>
              <a:rPr lang="en-US" sz="2000" dirty="0"/>
              <a:t> in a </a:t>
            </a:r>
            <a:r>
              <a:rPr lang="en-US" sz="2000" dirty="0">
                <a:solidFill>
                  <a:srgbClr val="FF0066"/>
                </a:solidFill>
              </a:rPr>
              <a:t>variety of devices </a:t>
            </a:r>
            <a:r>
              <a:rPr lang="en-US" sz="2000" dirty="0"/>
              <a:t>is known as </a:t>
            </a:r>
            <a:r>
              <a:rPr lang="en-US" sz="2000" b="1" dirty="0">
                <a:solidFill>
                  <a:srgbClr val="FF0066"/>
                </a:solidFill>
              </a:rPr>
              <a:t>responsive web design</a:t>
            </a:r>
            <a:r>
              <a:rPr lang="en-US" sz="20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502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994741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Grid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71600"/>
            <a:ext cx="8572500" cy="4419600"/>
          </a:xfrm>
        </p:spPr>
        <p:txBody>
          <a:bodyPr>
            <a:noAutofit/>
          </a:bodyPr>
          <a:lstStyle/>
          <a:p>
            <a:pPr marL="342900" lvl="1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The Bootstrap 5 grid system has </a:t>
            </a:r>
            <a:r>
              <a:rPr lang="en-US" sz="2000" b="1" dirty="0">
                <a:solidFill>
                  <a:srgbClr val="FF0066"/>
                </a:solidFill>
                <a:latin typeface="Bookman Old Style" panose="02050604050505020204" pitchFamily="18" charset="0"/>
              </a:rPr>
              <a:t>six classes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:</a:t>
            </a:r>
          </a:p>
          <a:p>
            <a:pPr marL="742950" lvl="2" indent="-342900" algn="just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.col</a:t>
            </a: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- (extra small devices - screen width less than 576px)</a:t>
            </a:r>
          </a:p>
          <a:p>
            <a:pPr marL="742950" lvl="2" indent="-342900" algn="just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.col-</a:t>
            </a:r>
            <a:r>
              <a:rPr lang="en-US" sz="1600" b="1" dirty="0" err="1">
                <a:solidFill>
                  <a:srgbClr val="006600"/>
                </a:solidFill>
                <a:latin typeface="Bookman Old Style" panose="02050604050505020204" pitchFamily="18" charset="0"/>
              </a:rPr>
              <a:t>sm</a:t>
            </a: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- (small devices - screen width equal to or greater than 576px)</a:t>
            </a:r>
          </a:p>
          <a:p>
            <a:pPr marL="742950" lvl="2" indent="-342900" algn="just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.col-md</a:t>
            </a: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- (medium devices - screen width equal to or greater than 768px)</a:t>
            </a:r>
          </a:p>
          <a:p>
            <a:pPr marL="742950" lvl="2" indent="-342900" algn="just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.col-lg</a:t>
            </a: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- (large devices - screen width equal to or greater than 992px)</a:t>
            </a:r>
          </a:p>
          <a:p>
            <a:pPr marL="742950" lvl="2" indent="-342900" algn="just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.col-xl</a:t>
            </a: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- (</a:t>
            </a:r>
            <a:r>
              <a:rPr lang="en-US" sz="16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xlarge</a:t>
            </a: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 devices - screen width equal to or greater than 1200px)</a:t>
            </a:r>
          </a:p>
          <a:p>
            <a:pPr marL="742950" lvl="2" indent="-342900" algn="just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.col-</a:t>
            </a:r>
            <a:r>
              <a:rPr lang="en-US" sz="1600" b="1" dirty="0" err="1">
                <a:solidFill>
                  <a:srgbClr val="006600"/>
                </a:solidFill>
                <a:latin typeface="Bookman Old Style" panose="02050604050505020204" pitchFamily="18" charset="0"/>
              </a:rPr>
              <a:t>xxl</a:t>
            </a: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- (</a:t>
            </a:r>
            <a:r>
              <a:rPr lang="en-US" sz="16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xxlarge</a:t>
            </a: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 devices - screen width equal to or greater than 1400px)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52800"/>
            <a:ext cx="861060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89281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994741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001000" cy="4419600"/>
          </a:xfrm>
        </p:spPr>
        <p:txBody>
          <a:bodyPr>
            <a:noAutofit/>
          </a:bodyPr>
          <a:lstStyle/>
          <a:p>
            <a:pPr marL="3429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Bootstrap 5 has some 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contextual classes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 that can be used to provide "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meaning through colors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".</a:t>
            </a:r>
          </a:p>
          <a:p>
            <a:pPr marL="3429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The classes for text colors are: </a:t>
            </a:r>
          </a:p>
          <a:p>
            <a:pPr marL="719138" lvl="2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.text-muted, .text-primary, .text-success, .text-info, .text-warning, .text-danger, .text-secondary, .text-white, .text-dark, .text-body (default body color/often black) and .text-light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62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Colors </a:t>
            </a:r>
            <a:r>
              <a:rPr lang="en-IN" sz="3200" dirty="0">
                <a:latin typeface="Bookman Old Style" panose="02050604050505020204" pitchFamily="18" charset="0"/>
              </a:rPr>
              <a:t>– Example 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8006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Refer Pgm4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350F0EE-D33C-1E92-7BF0-8C34A9946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447800"/>
            <a:ext cx="4686706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745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72728" cy="48006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A basic Bootstrap 5 table has a </a:t>
            </a:r>
            <a:r>
              <a:rPr lang="en-US" sz="2000" dirty="0">
                <a:solidFill>
                  <a:srgbClr val="FF0066"/>
                </a:solidFill>
              </a:rPr>
              <a:t>light padding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66"/>
                </a:solidFill>
              </a:rPr>
              <a:t>horizontal dividers</a:t>
            </a:r>
            <a:r>
              <a:rPr lang="en-US" sz="2000" dirty="0"/>
              <a:t>.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Bookman Old Style" panose="02050604050505020204" pitchFamily="18" charset="0"/>
              </a:rPr>
              <a:t>The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.table </a:t>
            </a:r>
            <a:r>
              <a:rPr lang="en-US" sz="1800" dirty="0">
                <a:latin typeface="Bookman Old Style" panose="02050604050505020204" pitchFamily="18" charset="0"/>
              </a:rPr>
              <a:t>class adds basic styling to a table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Bookman Old Style" panose="02050604050505020204" pitchFamily="18" charset="0"/>
              </a:rPr>
              <a:t>The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.table-striped </a:t>
            </a:r>
            <a:r>
              <a:rPr lang="en-US" sz="1800" dirty="0">
                <a:latin typeface="Bookman Old Style" panose="02050604050505020204" pitchFamily="18" charset="0"/>
              </a:rPr>
              <a:t>class adds zebra-stripes to a table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Bookman Old Style" panose="02050604050505020204" pitchFamily="18" charset="0"/>
              </a:rPr>
              <a:t>The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.table-bordered </a:t>
            </a:r>
            <a:r>
              <a:rPr lang="en-US" sz="1800" dirty="0">
                <a:latin typeface="Bookman Old Style" panose="02050604050505020204" pitchFamily="18" charset="0"/>
              </a:rPr>
              <a:t>class adds borders on all sides of the table and cells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Bookman Old Style" panose="02050604050505020204" pitchFamily="18" charset="0"/>
              </a:rPr>
              <a:t>The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.table-hover </a:t>
            </a:r>
            <a:r>
              <a:rPr lang="en-US" sz="1800" dirty="0">
                <a:latin typeface="Bookman Old Style" panose="02050604050505020204" pitchFamily="18" charset="0"/>
              </a:rPr>
              <a:t>class adds a hover effect (grey background color) on table rows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Bookman Old Style" panose="02050604050505020204" pitchFamily="18" charset="0"/>
              </a:rPr>
              <a:t>The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.table-dark </a:t>
            </a:r>
            <a:r>
              <a:rPr lang="en-US" sz="1800" dirty="0">
                <a:latin typeface="Bookman Old Style" panose="02050604050505020204" pitchFamily="18" charset="0"/>
              </a:rPr>
              <a:t>class adds a black background to the table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Bookman Old Style" panose="02050604050505020204" pitchFamily="18" charset="0"/>
              </a:rPr>
              <a:t>Combine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.table-dark </a:t>
            </a:r>
            <a:r>
              <a:rPr lang="en-US" sz="1800" dirty="0">
                <a:latin typeface="Bookman Old Style" panose="02050604050505020204" pitchFamily="18" charset="0"/>
              </a:rPr>
              <a:t>and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.table-striped </a:t>
            </a:r>
            <a:r>
              <a:rPr lang="en-US" sz="1800" dirty="0">
                <a:latin typeface="Bookman Old Style" panose="02050604050505020204" pitchFamily="18" charset="0"/>
              </a:rPr>
              <a:t>to create a dark, striped table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Bookman Old Style" panose="02050604050505020204" pitchFamily="18" charset="0"/>
              </a:rPr>
              <a:t>The .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table-borderless</a:t>
            </a:r>
            <a:r>
              <a:rPr lang="en-US" sz="1800" dirty="0">
                <a:latin typeface="Bookman Old Style" panose="02050604050505020204" pitchFamily="18" charset="0"/>
              </a:rPr>
              <a:t> class removes borders from the table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Bookman Old Style" panose="02050604050505020204" pitchFamily="18" charset="0"/>
              </a:rPr>
              <a:t>The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.table-</a:t>
            </a:r>
            <a:r>
              <a:rPr lang="en-US" sz="18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sm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>
                <a:latin typeface="Bookman Old Style" panose="02050604050505020204" pitchFamily="18" charset="0"/>
              </a:rPr>
              <a:t>class makes the table smaller by cutting cell padding in half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Bookman Old Style" panose="02050604050505020204" pitchFamily="18" charset="0"/>
              </a:rPr>
              <a:t>The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.table-responsive </a:t>
            </a:r>
            <a:r>
              <a:rPr lang="en-US" sz="1800" dirty="0">
                <a:latin typeface="Bookman Old Style" panose="02050604050505020204" pitchFamily="18" charset="0"/>
              </a:rPr>
              <a:t>class adds a scrollbar to the table when needed (when it is too big horizontally)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734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 smtClean="0">
                <a:latin typeface="Bookman Old Style" panose="02050604050505020204" pitchFamily="18" charset="0"/>
              </a:rPr>
              <a:t>Tables(Variants)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Use </a:t>
            </a:r>
            <a:r>
              <a:rPr lang="en-US" sz="1400" dirty="0"/>
              <a:t>contextual classes to color tables, table rows or individual cells.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752599"/>
            <a:ext cx="748665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2978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 smtClean="0">
                <a:latin typeface="Bookman Old Style" panose="02050604050505020204" pitchFamily="18" charset="0"/>
              </a:rPr>
              <a:t>Tables(Variants)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10762"/>
            <a:ext cx="8229600" cy="4985238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&lt;!-- </a:t>
            </a:r>
            <a:r>
              <a:rPr lang="en-US" sz="1400" dirty="0"/>
              <a:t>On tables --&gt;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&lt;</a:t>
            </a:r>
            <a:r>
              <a:rPr lang="en-US" sz="1400" dirty="0"/>
              <a:t>table class="table-primary"&gt;...&lt;/table&gt;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&lt;</a:t>
            </a:r>
            <a:r>
              <a:rPr lang="en-US" sz="1400" dirty="0"/>
              <a:t>table class="table-secondary"&gt;...&lt;/table&gt;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&lt;</a:t>
            </a:r>
            <a:r>
              <a:rPr lang="en-US" sz="1400" dirty="0"/>
              <a:t>table class="table-success"&gt;...&lt;/table&gt;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&lt;</a:t>
            </a:r>
            <a:r>
              <a:rPr lang="en-US" sz="1400" dirty="0"/>
              <a:t>table class="table-danger"&gt;...&lt;/table&gt;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&lt;</a:t>
            </a:r>
            <a:r>
              <a:rPr lang="en-US" sz="1400" dirty="0"/>
              <a:t>table class="table-warning"&gt;...&lt;/table&gt;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&lt;</a:t>
            </a:r>
            <a:r>
              <a:rPr lang="en-US" sz="1400" dirty="0"/>
              <a:t>table class="table-info"&gt;...&lt;/table&gt;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&lt;</a:t>
            </a:r>
            <a:r>
              <a:rPr lang="en-US" sz="1400" dirty="0"/>
              <a:t>table class="table-light"&gt;...&lt;/table&gt;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&lt;</a:t>
            </a:r>
            <a:r>
              <a:rPr lang="en-US" sz="1400" dirty="0"/>
              <a:t>table class="table-dark"&gt;...&lt;/table</a:t>
            </a:r>
            <a:r>
              <a:rPr lang="en-US" sz="1400" dirty="0" smtClean="0"/>
              <a:t>&gt;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IN" sz="1400" dirty="0"/>
              <a:t>&lt;!-- On rows --&gt; </a:t>
            </a: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&lt;</a:t>
            </a:r>
            <a:r>
              <a:rPr lang="en-IN" sz="1400" dirty="0" err="1"/>
              <a:t>tr</a:t>
            </a:r>
            <a:r>
              <a:rPr lang="en-IN" sz="1400" dirty="0"/>
              <a:t> class="table-primary"&gt;...&lt;/</a:t>
            </a:r>
            <a:r>
              <a:rPr lang="en-IN" sz="1400" dirty="0" err="1"/>
              <a:t>tr</a:t>
            </a:r>
            <a:r>
              <a:rPr lang="en-IN" sz="1400" dirty="0"/>
              <a:t>&gt; </a:t>
            </a: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&lt;</a:t>
            </a:r>
            <a:r>
              <a:rPr lang="en-IN" sz="1400" dirty="0" err="1"/>
              <a:t>tr</a:t>
            </a:r>
            <a:r>
              <a:rPr lang="en-IN" sz="1400" dirty="0"/>
              <a:t> class="table-secondary"&gt;...&lt;/</a:t>
            </a:r>
            <a:r>
              <a:rPr lang="en-IN" sz="1400" dirty="0" err="1"/>
              <a:t>tr</a:t>
            </a:r>
            <a:r>
              <a:rPr lang="en-IN" sz="1400" dirty="0"/>
              <a:t>&gt; </a:t>
            </a: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&lt;</a:t>
            </a:r>
            <a:r>
              <a:rPr lang="en-IN" sz="1400" dirty="0" err="1"/>
              <a:t>tr</a:t>
            </a:r>
            <a:r>
              <a:rPr lang="en-IN" sz="1400" dirty="0"/>
              <a:t> class="table-success"&gt;...&lt;/</a:t>
            </a:r>
            <a:r>
              <a:rPr lang="en-IN" sz="1400" dirty="0" err="1"/>
              <a:t>tr</a:t>
            </a:r>
            <a:r>
              <a:rPr lang="en-IN" sz="1400" dirty="0"/>
              <a:t>&gt; </a:t>
            </a: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&lt;</a:t>
            </a:r>
            <a:r>
              <a:rPr lang="en-IN" sz="1400" dirty="0" err="1"/>
              <a:t>tr</a:t>
            </a:r>
            <a:r>
              <a:rPr lang="en-IN" sz="1400" dirty="0"/>
              <a:t> class="table-danger"&gt;...&lt;/</a:t>
            </a:r>
            <a:r>
              <a:rPr lang="en-IN" sz="1400" dirty="0" err="1"/>
              <a:t>tr</a:t>
            </a:r>
            <a:r>
              <a:rPr lang="en-IN" sz="1400" dirty="0"/>
              <a:t>&gt; </a:t>
            </a: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&lt;</a:t>
            </a:r>
            <a:r>
              <a:rPr lang="en-IN" sz="1400" dirty="0" err="1"/>
              <a:t>tr</a:t>
            </a:r>
            <a:r>
              <a:rPr lang="en-IN" sz="1400" dirty="0"/>
              <a:t> class="table-warning"&gt;...&lt;/</a:t>
            </a:r>
            <a:r>
              <a:rPr lang="en-IN" sz="1400" dirty="0" err="1"/>
              <a:t>tr</a:t>
            </a:r>
            <a:r>
              <a:rPr lang="en-IN" sz="1400" dirty="0"/>
              <a:t>&gt; </a:t>
            </a: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&lt;</a:t>
            </a:r>
            <a:r>
              <a:rPr lang="en-IN" sz="1400" dirty="0" err="1"/>
              <a:t>tr</a:t>
            </a:r>
            <a:r>
              <a:rPr lang="en-IN" sz="1400" dirty="0"/>
              <a:t> class="table-info"&gt;...&lt;/</a:t>
            </a:r>
            <a:r>
              <a:rPr lang="en-IN" sz="1400" dirty="0" err="1"/>
              <a:t>tr</a:t>
            </a:r>
            <a:r>
              <a:rPr lang="en-IN" sz="1400" dirty="0"/>
              <a:t>&gt; </a:t>
            </a: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&lt;</a:t>
            </a:r>
            <a:r>
              <a:rPr lang="en-IN" sz="1400" dirty="0" err="1"/>
              <a:t>tr</a:t>
            </a:r>
            <a:r>
              <a:rPr lang="en-IN" sz="1400" dirty="0"/>
              <a:t> class="table-light"&gt;...&lt;/</a:t>
            </a:r>
            <a:r>
              <a:rPr lang="en-IN" sz="1400" dirty="0" err="1"/>
              <a:t>tr</a:t>
            </a:r>
            <a:r>
              <a:rPr lang="en-IN" sz="1400" dirty="0"/>
              <a:t>&gt; </a:t>
            </a: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&lt;</a:t>
            </a:r>
            <a:r>
              <a:rPr lang="en-IN" sz="1400" dirty="0" err="1"/>
              <a:t>tr</a:t>
            </a:r>
            <a:r>
              <a:rPr lang="en-IN" sz="1400" dirty="0"/>
              <a:t> class="table-dark"&gt;...&lt;/</a:t>
            </a:r>
            <a:r>
              <a:rPr lang="en-IN" sz="1400" dirty="0" err="1"/>
              <a:t>tr</a:t>
            </a:r>
            <a:r>
              <a:rPr lang="en-IN" sz="1400" dirty="0"/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197758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 smtClean="0">
                <a:latin typeface="Bookman Old Style" panose="02050604050505020204" pitchFamily="18" charset="0"/>
              </a:rPr>
              <a:t>Tables(Variants)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10762"/>
            <a:ext cx="8229600" cy="4985238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&lt;!-- On cells (`td` or `</a:t>
            </a:r>
            <a:r>
              <a:rPr lang="en-US" sz="1400" dirty="0" err="1"/>
              <a:t>th</a:t>
            </a:r>
            <a:r>
              <a:rPr lang="en-US" sz="1400" dirty="0"/>
              <a:t>`) --&gt;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&lt;</a:t>
            </a:r>
            <a:r>
              <a:rPr lang="en-US" sz="1400" dirty="0" err="1"/>
              <a:t>tr</a:t>
            </a:r>
            <a:r>
              <a:rPr lang="en-US" sz="1400" dirty="0"/>
              <a:t>&gt; &lt;td class="table-primary"&gt;...&lt;/td&gt;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&lt;</a:t>
            </a:r>
            <a:r>
              <a:rPr lang="en-US" sz="1400" dirty="0"/>
              <a:t>td class="table-secondary"&gt;...&lt;/td&gt;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&lt;</a:t>
            </a:r>
            <a:r>
              <a:rPr lang="en-US" sz="1400" dirty="0"/>
              <a:t>td class="table-success"&gt;...&lt;/td&gt;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&lt;</a:t>
            </a:r>
            <a:r>
              <a:rPr lang="en-US" sz="1400" dirty="0"/>
              <a:t>td class="table-danger"&gt;...&lt;/td&gt;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&lt;</a:t>
            </a:r>
            <a:r>
              <a:rPr lang="en-US" sz="1400" dirty="0"/>
              <a:t>td class="table-warning"&gt;...&lt;/td&gt;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&lt;</a:t>
            </a:r>
            <a:r>
              <a:rPr lang="en-US" sz="1400" dirty="0"/>
              <a:t>td class="table-info"&gt;...&lt;/td&gt;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&lt;</a:t>
            </a:r>
            <a:r>
              <a:rPr lang="en-US" sz="1400" dirty="0"/>
              <a:t>td class="table-light"&gt;...&lt;/td&gt;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&lt;</a:t>
            </a:r>
            <a:r>
              <a:rPr lang="en-US" sz="1400" dirty="0"/>
              <a:t>td class="table-dark"&gt;...&lt;/td&gt;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451061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72728" cy="48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66"/>
                </a:solidFill>
              </a:rPr>
              <a:t>Rounded Corners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The 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</a:t>
            </a:r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img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-rounded 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class adds rounded corners to an image (IE8 does not support rounded corners)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66"/>
                </a:solidFill>
              </a:rPr>
              <a:t>Circle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The 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</a:t>
            </a:r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img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-circle 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class shapes the image to a circle (IE8 does not support rounded corners)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66"/>
                </a:solidFill>
              </a:rPr>
              <a:t>Thumbnail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The 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</a:t>
            </a:r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img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-thumbnail 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class shapes the image to a thumbnail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638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72728" cy="48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66"/>
                </a:solidFill>
              </a:rPr>
              <a:t>Responsive Images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Images comes in all sizes. So do screens. Responsive images automatically adjust to fit the size of the screen.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Create responsive images by adding an .</a:t>
            </a:r>
            <a:r>
              <a:rPr lang="en-US" sz="20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img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-responsive class to the 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&lt;</a:t>
            </a:r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img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&gt; 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tag. The image will then scale nicely to the parent element.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The 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</a:t>
            </a:r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img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-responsive 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class applies display: block; and max-width: 100%; and height: auto; to the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462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Autofit/>
          </a:bodyPr>
          <a:lstStyle/>
          <a:p>
            <a:pPr marL="43021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Bootstrap includes several predefined button styles, each serving its own semantic purpose, with a few extras thrown in for more control.</a:t>
            </a:r>
            <a:endParaRPr lang="en-US" altLang="en-US" sz="2000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430213" lvl="1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Bootstrap </a:t>
            </a:r>
            <a:r>
              <a:rPr lang="en-US" alt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provides seven styles of buttons with the following classes:</a:t>
            </a:r>
          </a:p>
          <a:p>
            <a:pPr marL="0" indent="0">
              <a:buNone/>
            </a:pPr>
            <a:r>
              <a:rPr lang="en-US" altLang="en-US" sz="2000" dirty="0"/>
              <a:t>	.</a:t>
            </a:r>
            <a:r>
              <a:rPr lang="en-US" altLang="en-US" sz="2000" b="1" dirty="0" err="1">
                <a:solidFill>
                  <a:srgbClr val="006600"/>
                </a:solidFill>
              </a:rPr>
              <a:t>btn</a:t>
            </a:r>
            <a:r>
              <a:rPr lang="en-US" altLang="en-US" sz="2000" b="1" dirty="0">
                <a:solidFill>
                  <a:srgbClr val="006600"/>
                </a:solidFill>
              </a:rPr>
              <a:t>-default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6600"/>
                </a:solidFill>
              </a:rPr>
              <a:t>	.</a:t>
            </a:r>
            <a:r>
              <a:rPr lang="en-US" altLang="en-US" sz="2000" b="1" dirty="0" err="1">
                <a:solidFill>
                  <a:srgbClr val="006600"/>
                </a:solidFill>
              </a:rPr>
              <a:t>btn</a:t>
            </a:r>
            <a:r>
              <a:rPr lang="en-US" altLang="en-US" sz="2000" b="1" dirty="0">
                <a:solidFill>
                  <a:srgbClr val="006600"/>
                </a:solidFill>
              </a:rPr>
              <a:t>-primary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6600"/>
                </a:solidFill>
              </a:rPr>
              <a:t>	.</a:t>
            </a:r>
            <a:r>
              <a:rPr lang="en-US" altLang="en-US" sz="2000" b="1" dirty="0" err="1">
                <a:solidFill>
                  <a:srgbClr val="006600"/>
                </a:solidFill>
              </a:rPr>
              <a:t>btn</a:t>
            </a:r>
            <a:r>
              <a:rPr lang="en-US" altLang="en-US" sz="2000" b="1" dirty="0">
                <a:solidFill>
                  <a:srgbClr val="006600"/>
                </a:solidFill>
              </a:rPr>
              <a:t>-success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6600"/>
                </a:solidFill>
              </a:rPr>
              <a:t>	.</a:t>
            </a:r>
            <a:r>
              <a:rPr lang="en-US" altLang="en-US" sz="2000" b="1" dirty="0" err="1">
                <a:solidFill>
                  <a:srgbClr val="006600"/>
                </a:solidFill>
              </a:rPr>
              <a:t>btn</a:t>
            </a:r>
            <a:r>
              <a:rPr lang="en-US" altLang="en-US" sz="2000" b="1" dirty="0">
                <a:solidFill>
                  <a:srgbClr val="006600"/>
                </a:solidFill>
              </a:rPr>
              <a:t>-info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6600"/>
                </a:solidFill>
              </a:rPr>
              <a:t>	.</a:t>
            </a:r>
            <a:r>
              <a:rPr lang="en-US" altLang="en-US" sz="2000" b="1" dirty="0" err="1">
                <a:solidFill>
                  <a:srgbClr val="006600"/>
                </a:solidFill>
              </a:rPr>
              <a:t>btn</a:t>
            </a:r>
            <a:r>
              <a:rPr lang="en-US" altLang="en-US" sz="2000" b="1" dirty="0">
                <a:solidFill>
                  <a:srgbClr val="006600"/>
                </a:solidFill>
              </a:rPr>
              <a:t>-warning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6600"/>
                </a:solidFill>
              </a:rPr>
              <a:t>	.</a:t>
            </a:r>
            <a:r>
              <a:rPr lang="en-US" altLang="en-US" sz="2000" b="1" dirty="0" err="1">
                <a:solidFill>
                  <a:srgbClr val="006600"/>
                </a:solidFill>
              </a:rPr>
              <a:t>btn</a:t>
            </a:r>
            <a:r>
              <a:rPr lang="en-US" altLang="en-US" sz="2000" b="1" dirty="0">
                <a:solidFill>
                  <a:srgbClr val="006600"/>
                </a:solidFill>
              </a:rPr>
              <a:t>-danger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6600"/>
                </a:solidFill>
              </a:rPr>
              <a:t>	.</a:t>
            </a:r>
            <a:r>
              <a:rPr lang="en-US" altLang="en-US" sz="2000" b="1" dirty="0" err="1">
                <a:solidFill>
                  <a:srgbClr val="006600"/>
                </a:solidFill>
              </a:rPr>
              <a:t>btn</a:t>
            </a:r>
            <a:r>
              <a:rPr lang="en-US" altLang="en-US" sz="2000" b="1" dirty="0">
                <a:solidFill>
                  <a:srgbClr val="006600"/>
                </a:solidFill>
              </a:rPr>
              <a:t>-link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Refer Pgm5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0983C04-88ED-2ABC-AFEA-F3E82C69A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4876800"/>
            <a:ext cx="4694439" cy="9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2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114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Responsive web design makes your </a:t>
            </a:r>
            <a:r>
              <a:rPr lang="en-US" sz="2000" dirty="0">
                <a:solidFill>
                  <a:srgbClr val="FF0066"/>
                </a:solidFill>
              </a:rPr>
              <a:t>web page look good </a:t>
            </a:r>
            <a:r>
              <a:rPr lang="en-US" sz="2000" dirty="0"/>
              <a:t>on all devices.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Responsive web design uses only </a:t>
            </a:r>
            <a:r>
              <a:rPr lang="en-US" sz="2000" dirty="0">
                <a:solidFill>
                  <a:srgbClr val="FF0066"/>
                </a:solidFill>
              </a:rPr>
              <a:t>HTML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66"/>
                </a:solidFill>
              </a:rPr>
              <a:t>CSS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Responsive web design is </a:t>
            </a:r>
            <a:r>
              <a:rPr lang="en-US" sz="2000" dirty="0">
                <a:solidFill>
                  <a:srgbClr val="FF0066"/>
                </a:solidFill>
              </a:rPr>
              <a:t>not a program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FF0066"/>
                </a:solidFill>
              </a:rPr>
              <a:t>a JavaScript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Web pages can be viewed using many different devices: </a:t>
            </a:r>
            <a:r>
              <a:rPr lang="en-US" sz="2000" dirty="0">
                <a:solidFill>
                  <a:srgbClr val="FF0066"/>
                </a:solidFill>
              </a:rPr>
              <a:t>desktops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66"/>
                </a:solidFill>
              </a:rPr>
              <a:t>tablets</a:t>
            </a:r>
            <a:r>
              <a:rPr lang="en-US" sz="2000" dirty="0"/>
              <a:t>, and </a:t>
            </a:r>
            <a:r>
              <a:rPr lang="en-US" sz="2000" dirty="0">
                <a:solidFill>
                  <a:srgbClr val="FF0066"/>
                </a:solidFill>
              </a:rPr>
              <a:t>phones</a:t>
            </a:r>
            <a:r>
              <a:rPr lang="en-US" sz="2000" dirty="0"/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Your web page should </a:t>
            </a:r>
            <a:r>
              <a:rPr lang="en-US" sz="2000" dirty="0">
                <a:solidFill>
                  <a:srgbClr val="FF0066"/>
                </a:solidFill>
              </a:rPr>
              <a:t>look good</a:t>
            </a:r>
            <a:r>
              <a:rPr lang="en-US" sz="2000" dirty="0"/>
              <a:t>, and be </a:t>
            </a:r>
            <a:r>
              <a:rPr lang="en-US" sz="2000" dirty="0">
                <a:solidFill>
                  <a:srgbClr val="FF0066"/>
                </a:solidFill>
              </a:rPr>
              <a:t>easy to use</a:t>
            </a:r>
            <a:r>
              <a:rPr lang="en-US" sz="2000" dirty="0"/>
              <a:t>, regardless of the device.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153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Button Sizes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Bootstrap provides </a:t>
            </a:r>
            <a:r>
              <a:rPr lang="en-US" sz="2000" dirty="0">
                <a:solidFill>
                  <a:srgbClr val="FF0066"/>
                </a:solidFill>
              </a:rPr>
              <a:t>4 button sizes </a:t>
            </a:r>
            <a:r>
              <a:rPr lang="en-US" sz="2000" dirty="0">
                <a:solidFill>
                  <a:schemeClr val="tx1"/>
                </a:solidFill>
              </a:rPr>
              <a:t>with the following classes: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b="1" dirty="0">
                <a:solidFill>
                  <a:srgbClr val="006600"/>
                </a:solidFill>
              </a:rPr>
              <a:t>.</a:t>
            </a:r>
            <a:r>
              <a:rPr lang="en-US" sz="2000" b="1" dirty="0" err="1">
                <a:solidFill>
                  <a:srgbClr val="006600"/>
                </a:solidFill>
              </a:rPr>
              <a:t>btn</a:t>
            </a:r>
            <a:r>
              <a:rPr lang="en-US" sz="2000" b="1" dirty="0">
                <a:solidFill>
                  <a:srgbClr val="006600"/>
                </a:solidFill>
              </a:rPr>
              <a:t>-lg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6600"/>
                </a:solidFill>
              </a:rPr>
              <a:t>	.</a:t>
            </a:r>
            <a:r>
              <a:rPr lang="en-US" sz="2000" b="1" dirty="0" err="1">
                <a:solidFill>
                  <a:srgbClr val="006600"/>
                </a:solidFill>
              </a:rPr>
              <a:t>btn</a:t>
            </a:r>
            <a:r>
              <a:rPr lang="en-US" sz="2000" b="1" dirty="0">
                <a:solidFill>
                  <a:srgbClr val="006600"/>
                </a:solidFill>
              </a:rPr>
              <a:t>-md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6600"/>
                </a:solidFill>
              </a:rPr>
              <a:t>	.</a:t>
            </a:r>
            <a:r>
              <a:rPr lang="en-US" sz="2000" b="1" dirty="0" err="1">
                <a:solidFill>
                  <a:srgbClr val="006600"/>
                </a:solidFill>
              </a:rPr>
              <a:t>btn-sm</a:t>
            </a:r>
            <a:endParaRPr lang="en-US" sz="2000" b="1" dirty="0">
              <a:solidFill>
                <a:srgbClr val="00660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6600"/>
                </a:solidFill>
              </a:rPr>
              <a:t>	.</a:t>
            </a:r>
            <a:r>
              <a:rPr lang="en-US" sz="2000" b="1" dirty="0" err="1">
                <a:solidFill>
                  <a:srgbClr val="006600"/>
                </a:solidFill>
              </a:rPr>
              <a:t>btn-xs</a:t>
            </a:r>
            <a:endParaRPr lang="en-US" sz="2000" b="1" dirty="0">
              <a:solidFill>
                <a:srgbClr val="006600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60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Button Sizes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772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29633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The button classes can be used on the following elements: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 &lt;a&gt; 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&lt;button&gt;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&lt;input&gt;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861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Forms – Stacked Form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All textual 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&lt;input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&gt; and  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&lt;</a:t>
            </a:r>
            <a:r>
              <a:rPr lang="en-US" sz="2000" dirty="0" err="1">
                <a:solidFill>
                  <a:srgbClr val="FF0066"/>
                </a:solidFill>
                <a:latin typeface="Bookman Old Style" panose="02050604050505020204" pitchFamily="18" charset="0"/>
              </a:rPr>
              <a:t>textarea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&gt;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 elements with class </a:t>
            </a:r>
            <a:r>
              <a:rPr lang="en-US" sz="2000" b="1" dirty="0">
                <a:solidFill>
                  <a:srgbClr val="FF0066"/>
                </a:solidFill>
                <a:latin typeface="Bookman Old Style" panose="02050604050505020204" pitchFamily="18" charset="0"/>
              </a:rPr>
              <a:t>.form-control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get proper form styling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Refer Pgm6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DDF9D95-BBA8-78B4-DD4F-122FF6540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276600"/>
            <a:ext cx="7126128" cy="160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94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Select - Select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Select menu (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select one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Multiple select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menu (hold ctrl or shift (or drag with the mouse) to select more than one)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Select menus are used if you want to allow the user to 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pick from multiple options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To style a select menu in Bootstrap 5, add the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.form-select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class to the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&lt;select&gt;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element: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566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Select - Select Menu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Refer Pgm7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0210F95-7408-E48B-F27C-29F2D4EA5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1"/>
            <a:ext cx="8051747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502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Validation - Form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8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You can use </a:t>
            </a:r>
            <a:r>
              <a:rPr lang="en-US" sz="2000" dirty="0">
                <a:solidFill>
                  <a:srgbClr val="FF0066"/>
                </a:solidFill>
              </a:rPr>
              <a:t>different validation classes </a:t>
            </a:r>
            <a:r>
              <a:rPr lang="en-US" sz="2000" dirty="0"/>
              <a:t>to provide valuable feedback to users.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Add either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.was-validated </a:t>
            </a:r>
            <a:r>
              <a:rPr lang="en-US" sz="2000" dirty="0"/>
              <a:t>or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.needs-validation </a:t>
            </a:r>
            <a:r>
              <a:rPr lang="en-US" sz="2000" dirty="0"/>
              <a:t>to the &lt;form&gt; element, depending on whether you want to provide validation feedback before or after submitting the form.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The input fields will have a </a:t>
            </a:r>
            <a:r>
              <a:rPr lang="en-US" sz="2000" dirty="0">
                <a:solidFill>
                  <a:srgbClr val="FF0066"/>
                </a:solidFill>
              </a:rPr>
              <a:t>green (valid)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FF0066"/>
                </a:solidFill>
              </a:rPr>
              <a:t>red (invalid)</a:t>
            </a:r>
            <a:r>
              <a:rPr lang="en-US" sz="2000" dirty="0"/>
              <a:t> border to indicate what's missing in the form.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You can also add a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.valid-feedback </a:t>
            </a:r>
            <a:r>
              <a:rPr lang="en-US" sz="2000" dirty="0"/>
              <a:t>or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.invalid-feedback </a:t>
            </a:r>
            <a:r>
              <a:rPr lang="en-US" sz="2000" dirty="0"/>
              <a:t>message to tell the user explicitly what's missing, or needs to be done before submitting the form.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795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Validation - Form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Refer Pgm8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9921772-846D-1D86-9405-64D028F77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27" y="1981200"/>
            <a:ext cx="787117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788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 smtClean="0">
                <a:latin typeface="Bookman Old Style" panose="02050604050505020204" pitchFamily="18" charset="0"/>
              </a:rPr>
              <a:t>Spacing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Autofit/>
          </a:bodyPr>
          <a:lstStyle/>
          <a:p>
            <a:r>
              <a:rPr lang="en-US" sz="2000" dirty="0" smtClean="0"/>
              <a:t>Bootstrap </a:t>
            </a:r>
            <a:r>
              <a:rPr lang="en-US" sz="2000" dirty="0"/>
              <a:t>4 has a wide range of responsive margin and padding utility classes. They work for all breakpoints: </a:t>
            </a:r>
            <a:r>
              <a:rPr lang="en-US" sz="2000" dirty="0" err="1"/>
              <a:t>xs</a:t>
            </a:r>
            <a:r>
              <a:rPr lang="en-US" sz="2000" dirty="0"/>
              <a:t> (&lt;=576px), </a:t>
            </a:r>
            <a:r>
              <a:rPr lang="en-US" sz="2000" dirty="0" err="1"/>
              <a:t>sm</a:t>
            </a:r>
            <a:r>
              <a:rPr lang="en-US" sz="2000" dirty="0"/>
              <a:t> (&gt;=576px), md (&gt;=768px), </a:t>
            </a:r>
            <a:r>
              <a:rPr lang="en-US" sz="2000" dirty="0" err="1"/>
              <a:t>lg</a:t>
            </a:r>
            <a:r>
              <a:rPr lang="en-US" sz="2000" dirty="0"/>
              <a:t> (&gt;=992px) or xl (&gt;=1200px)):</a:t>
            </a:r>
          </a:p>
          <a:p>
            <a:r>
              <a:rPr lang="en-US" sz="2000" dirty="0"/>
              <a:t>The classes are used in the format: {property}{sides</a:t>
            </a:r>
            <a:r>
              <a:rPr lang="en-US" sz="2000" dirty="0" smtClean="0"/>
              <a:t>} {</a:t>
            </a:r>
            <a:r>
              <a:rPr lang="en-US" sz="2000" dirty="0"/>
              <a:t>size} for </a:t>
            </a:r>
            <a:r>
              <a:rPr lang="en-US" sz="2000" dirty="0" err="1"/>
              <a:t>xs</a:t>
            </a:r>
            <a:r>
              <a:rPr lang="en-US" sz="2000" dirty="0"/>
              <a:t> and {property}{sides}-{breakpoint}-{size} for </a:t>
            </a:r>
            <a:r>
              <a:rPr lang="en-US" sz="2000" dirty="0" err="1"/>
              <a:t>sm</a:t>
            </a:r>
            <a:r>
              <a:rPr lang="en-US" sz="2000" dirty="0"/>
              <a:t>, md, </a:t>
            </a:r>
            <a:r>
              <a:rPr lang="en-US" sz="2000" dirty="0" err="1"/>
              <a:t>lg</a:t>
            </a:r>
            <a:r>
              <a:rPr lang="en-US" sz="2000" dirty="0"/>
              <a:t>, and xl.</a:t>
            </a:r>
          </a:p>
          <a:p>
            <a:r>
              <a:rPr lang="en-US" sz="2000" dirty="0"/>
              <a:t>Where </a:t>
            </a:r>
            <a:r>
              <a:rPr lang="en-US" sz="2000" i="1" dirty="0"/>
              <a:t>property</a:t>
            </a:r>
            <a:r>
              <a:rPr lang="en-US" sz="2000" dirty="0"/>
              <a:t> is one of:</a:t>
            </a:r>
          </a:p>
          <a:p>
            <a:r>
              <a:rPr lang="en-US" sz="2000" dirty="0"/>
              <a:t>m - sets margin</a:t>
            </a:r>
          </a:p>
          <a:p>
            <a:r>
              <a:rPr lang="en-US" sz="2000" dirty="0"/>
              <a:t>p - sets padding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654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 smtClean="0">
                <a:latin typeface="Bookman Old Style" panose="02050604050505020204" pitchFamily="18" charset="0"/>
              </a:rPr>
              <a:t>Spacing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Where </a:t>
            </a:r>
            <a:r>
              <a:rPr lang="en-US" sz="2000" i="1" dirty="0"/>
              <a:t>sides</a:t>
            </a:r>
            <a:r>
              <a:rPr lang="en-US" sz="2000" dirty="0"/>
              <a:t> is one of:</a:t>
            </a:r>
          </a:p>
          <a:p>
            <a:r>
              <a:rPr lang="en-US" sz="2000" dirty="0"/>
              <a:t>t - sets margin-top or padding-top</a:t>
            </a:r>
          </a:p>
          <a:p>
            <a:r>
              <a:rPr lang="en-US" sz="2000" dirty="0"/>
              <a:t>b - sets margin-bottom or padding-bottom</a:t>
            </a:r>
          </a:p>
          <a:p>
            <a:r>
              <a:rPr lang="en-US" sz="2000" dirty="0"/>
              <a:t>l - sets margin-left or padding-left</a:t>
            </a:r>
          </a:p>
          <a:p>
            <a:r>
              <a:rPr lang="en-US" sz="2000" dirty="0"/>
              <a:t>r - sets margin-right or padding-right</a:t>
            </a:r>
          </a:p>
          <a:p>
            <a:r>
              <a:rPr lang="en-US" sz="2000" dirty="0"/>
              <a:t>x - sets both padding-left and padding-right or margin-left and margin-right</a:t>
            </a:r>
          </a:p>
          <a:p>
            <a:r>
              <a:rPr lang="en-US" sz="2000" dirty="0"/>
              <a:t>y - sets both padding-top and padding-bottom or margin-top and margin-bottom</a:t>
            </a:r>
          </a:p>
          <a:p>
            <a:r>
              <a:rPr lang="en-US" sz="2000" dirty="0"/>
              <a:t>blank - sets a margin or padding on all 4 sides of the element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00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04900"/>
            <a:ext cx="8077200" cy="4648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Web pages should not leave out information to </a:t>
            </a:r>
            <a:r>
              <a:rPr lang="en-US" sz="2000" dirty="0">
                <a:solidFill>
                  <a:srgbClr val="FF0066"/>
                </a:solidFill>
              </a:rPr>
              <a:t>fit smaller devices</a:t>
            </a:r>
            <a:r>
              <a:rPr lang="en-US" sz="2000" dirty="0"/>
              <a:t>, but rather </a:t>
            </a:r>
            <a:r>
              <a:rPr lang="en-US" sz="2000" dirty="0">
                <a:solidFill>
                  <a:srgbClr val="FF0066"/>
                </a:solidFill>
              </a:rPr>
              <a:t>adapt its content to fit any device.</a:t>
            </a: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It is called responsive web design when you use </a:t>
            </a:r>
            <a:r>
              <a:rPr lang="en-US" sz="2000" dirty="0">
                <a:solidFill>
                  <a:srgbClr val="FF0066"/>
                </a:solidFill>
              </a:rPr>
              <a:t>CSS and HTML </a:t>
            </a:r>
            <a:r>
              <a:rPr lang="en-US" sz="2000" dirty="0"/>
              <a:t>to resize, hide, shrink, enlarge, or move the content to make it look good on any screen.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036C3AB-0C6F-2117-82EA-CCE777586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78" y="2133600"/>
            <a:ext cx="7332044" cy="187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640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 smtClean="0">
                <a:latin typeface="Bookman Old Style" panose="02050604050505020204" pitchFamily="18" charset="0"/>
              </a:rPr>
              <a:t>Spacing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Where </a:t>
            </a:r>
            <a:r>
              <a:rPr lang="en-US" sz="2000" i="1" dirty="0"/>
              <a:t>size</a:t>
            </a:r>
            <a:r>
              <a:rPr lang="en-US" sz="2000" dirty="0"/>
              <a:t> is one of:</a:t>
            </a:r>
          </a:p>
          <a:p>
            <a:r>
              <a:rPr lang="en-US" sz="2000" dirty="0"/>
              <a:t>0 - sets margin or padding to 0</a:t>
            </a:r>
          </a:p>
          <a:p>
            <a:r>
              <a:rPr lang="en-US" sz="2000" dirty="0"/>
              <a:t>1 - sets margin or padding to .25rem (4px if font-size is 16px)</a:t>
            </a:r>
          </a:p>
          <a:p>
            <a:r>
              <a:rPr lang="en-US" sz="2000" dirty="0"/>
              <a:t>2 - sets margin or padding to .5rem (8px if font-size is 16px)</a:t>
            </a:r>
          </a:p>
          <a:p>
            <a:r>
              <a:rPr lang="en-US" sz="2000" dirty="0"/>
              <a:t>3 - sets margin or padding to 1rem (16px if font-size is 16px)</a:t>
            </a:r>
          </a:p>
          <a:p>
            <a:r>
              <a:rPr lang="en-US" sz="2000" dirty="0"/>
              <a:t>4 - sets margin or padding to 1.5rem (24px if font-size is 16px)</a:t>
            </a:r>
          </a:p>
          <a:p>
            <a:r>
              <a:rPr lang="en-US" sz="2000" dirty="0"/>
              <a:t>5 - sets margin or padding to 3rem (48px if font-size is 16px)</a:t>
            </a:r>
          </a:p>
          <a:p>
            <a:r>
              <a:rPr lang="en-US" sz="2000" dirty="0"/>
              <a:t>auto - sets margin to auto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255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 smtClean="0">
                <a:latin typeface="Bookman Old Style" panose="02050604050505020204" pitchFamily="18" charset="0"/>
              </a:rPr>
              <a:t>Spacing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>
                <a:hlinkClick r:id="rId2"/>
              </a:rPr>
              <a:t>Bootstrap 4 Utilities (</a:t>
            </a:r>
            <a:r>
              <a:rPr lang="en-IN" sz="2000" dirty="0" smtClean="0">
                <a:hlinkClick r:id="rId2"/>
              </a:rPr>
              <a:t>w3schools.com)</a:t>
            </a:r>
            <a:r>
              <a:rPr lang="en-IN" sz="2000" dirty="0"/>
              <a:t>-</a:t>
            </a:r>
            <a:r>
              <a:rPr lang="en-US" sz="2000" dirty="0" smtClean="0"/>
              <a:t>For height and width utilities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535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862EA23C-E08C-7EE4-4AB5-6E186FA2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Components </a:t>
            </a:r>
            <a:r>
              <a:rPr lang="en-IN" sz="3200" dirty="0">
                <a:solidFill>
                  <a:srgbClr val="006600"/>
                </a:solidFill>
                <a:latin typeface="Bookman Old Style" panose="02050604050505020204" pitchFamily="18" charset="0"/>
              </a:rPr>
              <a:t>(Self study topics)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A6F3D37A-827C-2DD9-3B88-56A43344A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3505200" cy="4495800"/>
          </a:xfrm>
        </p:spPr>
        <p:txBody>
          <a:bodyPr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Accordion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Alerts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Badge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Breadcrumb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Buttons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7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Button group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8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Card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9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Carousel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10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Close button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11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Collapse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1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Dropdowns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1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List group</a:t>
            </a:r>
            <a:endParaRPr lang="en-IN" sz="2000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="" xmlns:a16="http://schemas.microsoft.com/office/drawing/2014/main" id="{191D1F64-3EF1-B05F-F4D0-4FA7EEC7D53F}"/>
              </a:ext>
            </a:extLst>
          </p:cNvPr>
          <p:cNvSpPr txBox="1">
            <a:spLocks/>
          </p:cNvSpPr>
          <p:nvPr/>
        </p:nvSpPr>
        <p:spPr bwMode="auto">
          <a:xfrm>
            <a:off x="5029200" y="1255678"/>
            <a:ext cx="3042197" cy="434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rgbClr val="00B05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1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Modal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 err="1">
                <a:hlinkClick r:id="rId1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Navs</a:t>
            </a:r>
            <a:r>
              <a:rPr lang="en-IN" sz="2000" dirty="0">
                <a:hlinkClick r:id="rId1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&amp; tabs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1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Navbar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 err="1">
                <a:hlinkClick r:id="rId17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Offcanvas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18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Pagination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19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Popovers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20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Progress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 err="1">
                <a:hlinkClick r:id="rId21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Scrollspy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2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Spinners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2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Toasts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2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Tooltips</a:t>
            </a:r>
            <a:endParaRPr lang="en-IN" sz="2000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="" xmlns:a16="http://schemas.microsoft.com/office/drawing/2014/main" id="{FA585959-4167-51C2-F19E-178EBEB8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="" xmlns:a16="http://schemas.microsoft.com/office/drawing/2014/main" id="{DBFCAA29-8E10-7D6A-00F6-DBEAF8045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89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077200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Bootstrap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(Completed)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196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Introduction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Create Your First Web Page With Bootstrap 5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Containers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Grid System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Colors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Tables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Images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Buttons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Elements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Forms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Select menu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Validation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Components</a:t>
            </a: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10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3"/>
            <a:ext cx="8229600" cy="701678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Module 2 - Syllabus 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2659"/>
          </a:xfrm>
        </p:spPr>
        <p:txBody>
          <a:bodyPr>
            <a:noAutofit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B050"/>
                </a:solidFill>
              </a:rPr>
              <a:t>    </a:t>
            </a:r>
            <a:r>
              <a:rPr lang="en-US" sz="2400" b="1" dirty="0">
                <a:solidFill>
                  <a:srgbClr val="00B050"/>
                </a:solidFill>
              </a:rPr>
              <a:t>[Lecture-5 </a:t>
            </a:r>
            <a:r>
              <a:rPr lang="en-US" sz="2400" b="1" dirty="0" err="1">
                <a:solidFill>
                  <a:srgbClr val="00B050"/>
                </a:solidFill>
              </a:rPr>
              <a:t>Hrs</a:t>
            </a:r>
            <a:r>
              <a:rPr lang="en-US" sz="2400" b="1" dirty="0">
                <a:solidFill>
                  <a:srgbClr val="00B050"/>
                </a:solidFill>
              </a:rPr>
              <a:t>, Practical-6 </a:t>
            </a:r>
            <a:r>
              <a:rPr lang="en-US" sz="2400" b="1" dirty="0" err="1">
                <a:solidFill>
                  <a:srgbClr val="00B050"/>
                </a:solidFill>
              </a:rPr>
              <a:t>Hrs</a:t>
            </a:r>
            <a:r>
              <a:rPr lang="en-US" sz="2400" b="1" dirty="0">
                <a:solidFill>
                  <a:srgbClr val="00B050"/>
                </a:solidFill>
              </a:rPr>
              <a:t>, Application]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2060"/>
              </a:solidFill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B0F0"/>
                </a:solidFill>
              </a:rPr>
              <a:t>BootStrap</a:t>
            </a:r>
            <a:r>
              <a:rPr lang="en-US" sz="2000" dirty="0">
                <a:solidFill>
                  <a:srgbClr val="00B0F0"/>
                </a:solidFill>
              </a:rPr>
              <a:t> for Responsive Web Design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;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(Completed)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JavaScript – Core syntax, HTML DOM, objects, classes, Async; 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Ajax and jQuery Introduction.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687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  <p:pic>
        <p:nvPicPr>
          <p:cNvPr id="17410" name="Picture 2" descr="Clustering of graphs and search of assemblag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" b="17778"/>
          <a:stretch/>
        </p:blipFill>
        <p:spPr bwMode="auto">
          <a:xfrm>
            <a:off x="-1" y="457200"/>
            <a:ext cx="9134477" cy="5181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6D4F69F-5146-49E3-921C-42C19CDF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</p:spTree>
    <p:extLst>
      <p:ext uri="{BB962C8B-B14F-4D97-AF65-F5344CB8AC3E}">
        <p14:creationId xmlns:p14="http://schemas.microsoft.com/office/powerpoint/2010/main" val="1639119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4648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Responsive web design is a </a:t>
            </a:r>
            <a:r>
              <a:rPr lang="en-US" sz="2000" dirty="0">
                <a:solidFill>
                  <a:srgbClr val="FF0066"/>
                </a:solidFill>
              </a:rPr>
              <a:t>suitable</a:t>
            </a:r>
            <a:r>
              <a:rPr lang="en-US" sz="2000" dirty="0"/>
              <a:t>, robust, &amp; </a:t>
            </a:r>
            <a:r>
              <a:rPr lang="en-US" sz="2000" dirty="0">
                <a:solidFill>
                  <a:srgbClr val="FF0066"/>
                </a:solidFill>
              </a:rPr>
              <a:t>fast solution</a:t>
            </a:r>
            <a:r>
              <a:rPr lang="en-US" sz="2000" dirty="0"/>
              <a:t> that enables </a:t>
            </a:r>
            <a:r>
              <a:rPr lang="en-US" sz="2000" dirty="0">
                <a:solidFill>
                  <a:srgbClr val="FF0066"/>
                </a:solidFill>
              </a:rPr>
              <a:t>lesser efforts </a:t>
            </a:r>
            <a:r>
              <a:rPr lang="en-US" sz="2000" dirty="0"/>
              <a:t>from the </a:t>
            </a:r>
            <a:r>
              <a:rPr lang="en-US" sz="2000" dirty="0">
                <a:solidFill>
                  <a:srgbClr val="FF0066"/>
                </a:solidFill>
              </a:rPr>
              <a:t>developers’ end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66"/>
                </a:solidFill>
              </a:rPr>
              <a:t>Ethan Marcotte </a:t>
            </a:r>
            <a:r>
              <a:rPr lang="en-US" sz="2000" dirty="0"/>
              <a:t>first described responsive web design as responding to the needs of </a:t>
            </a:r>
            <a:r>
              <a:rPr lang="en-US" sz="2000" dirty="0">
                <a:solidFill>
                  <a:srgbClr val="FF0066"/>
                </a:solidFill>
              </a:rPr>
              <a:t>people</a:t>
            </a:r>
            <a:r>
              <a:rPr lang="en-US" sz="2000" dirty="0"/>
              <a:t> and the </a:t>
            </a:r>
            <a:r>
              <a:rPr lang="en-US" sz="2000" dirty="0">
                <a:solidFill>
                  <a:srgbClr val="FF0066"/>
                </a:solidFill>
              </a:rPr>
              <a:t>devices </a:t>
            </a:r>
            <a:r>
              <a:rPr lang="en-US" sz="2000" dirty="0"/>
              <a:t>they are utilizing.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Depending on the </a:t>
            </a:r>
            <a:r>
              <a:rPr lang="en-US" sz="2000" dirty="0">
                <a:solidFill>
                  <a:srgbClr val="FF0066"/>
                </a:solidFill>
              </a:rPr>
              <a:t>size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66"/>
                </a:solidFill>
              </a:rPr>
              <a:t>capabilities</a:t>
            </a:r>
            <a:r>
              <a:rPr lang="en-US" sz="2000" dirty="0"/>
              <a:t> of the gadget, the layout alters.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7030A0"/>
                </a:solidFill>
              </a:rPr>
              <a:t>E.g.: </a:t>
            </a:r>
            <a:r>
              <a:rPr lang="en-US" sz="2000" dirty="0"/>
              <a:t>With a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phone</a:t>
            </a:r>
            <a:r>
              <a:rPr lang="en-US" sz="2000" dirty="0"/>
              <a:t>, consumers might see content presented in a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single column </a:t>
            </a:r>
            <a:r>
              <a:rPr lang="en-US" sz="2000" dirty="0"/>
              <a:t>perspective; on a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tablet</a:t>
            </a:r>
            <a:r>
              <a:rPr lang="en-US" sz="2000" dirty="0"/>
              <a:t>, the same content might be presented in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two columns</a:t>
            </a:r>
            <a:r>
              <a:rPr lang="en-US" sz="20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54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 - Example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8006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Refer Pgm1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CFDB088-BECB-6D37-5C89-6BB87BBCF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53" y="2057400"/>
            <a:ext cx="8299177" cy="289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90298"/>
      </p:ext>
    </p:extLst>
  </p:cSld>
  <p:clrMapOvr>
    <a:masterClrMapping/>
  </p:clrMapOvr>
</p:sld>
</file>

<file path=ppt/theme/theme1.xml><?xml version="1.0" encoding="utf-8"?>
<a:theme xmlns:a="http://schemas.openxmlformats.org/drawingml/2006/main" name="Thiru_Regular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hiru_Regular" id="{8307898E-903F-4964-A0DF-A6DCECB060AB}" vid="{55A8074A-D5AE-4568-A496-E28AC65B10B3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b213a44-34a5-4088-8cb1-39080be8b5da">
      <Terms xmlns="http://schemas.microsoft.com/office/infopath/2007/PartnerControls"/>
    </lcf76f155ced4ddcb4097134ff3c332f>
    <TaxCatchAll xmlns="71c5ce38-94f2-4527-ba24-0c8beda67c4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C1A604F1724343B466FDADB67FB486" ma:contentTypeVersion="9" ma:contentTypeDescription="Create a new document." ma:contentTypeScope="" ma:versionID="b8fdcba25142fc29757e8100f5e79e00">
  <xsd:schema xmlns:xsd="http://www.w3.org/2001/XMLSchema" xmlns:xs="http://www.w3.org/2001/XMLSchema" xmlns:p="http://schemas.microsoft.com/office/2006/metadata/properties" xmlns:ns2="5b213a44-34a5-4088-8cb1-39080be8b5da" xmlns:ns3="71c5ce38-94f2-4527-ba24-0c8beda67c4b" targetNamespace="http://schemas.microsoft.com/office/2006/metadata/properties" ma:root="true" ma:fieldsID="844845185277e5141dfad1f77a645ed1" ns2:_="" ns3:_="">
    <xsd:import namespace="5b213a44-34a5-4088-8cb1-39080be8b5da"/>
    <xsd:import namespace="71c5ce38-94f2-4527-ba24-0c8beda67c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213a44-34a5-4088-8cb1-39080be8b5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d4626717-1439-4315-99ce-985d7ba5c1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ce38-94f2-4527-ba24-0c8beda67c4b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598849e3-553d-4019-88df-b79ddad4f873}" ma:internalName="TaxCatchAll" ma:showField="CatchAllData" ma:web="71c5ce38-94f2-4527-ba24-0c8beda67c4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DFE7C8-44AE-4CA0-BC1C-D7A115A2224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B08E0E1-B486-4C66-BB87-C4A6D59992D1}"/>
</file>

<file path=customXml/itemProps3.xml><?xml version="1.0" encoding="utf-8"?>
<ds:datastoreItem xmlns:ds="http://schemas.openxmlformats.org/officeDocument/2006/customXml" ds:itemID="{C0FDA373-D5CF-4F0F-A826-9892AA050C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11111</TotalTime>
  <Words>3131</Words>
  <Application>Microsoft Office PowerPoint</Application>
  <PresentationFormat>On-screen Show (4:3)</PresentationFormat>
  <Paragraphs>604</Paragraphs>
  <Slides>75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75</vt:i4>
      </vt:variant>
    </vt:vector>
  </HeadingPairs>
  <TitlesOfParts>
    <vt:vector size="78" baseType="lpstr">
      <vt:lpstr>Thiru_Regular</vt:lpstr>
      <vt:lpstr>1_Custom Design</vt:lpstr>
      <vt:lpstr>Custom Design</vt:lpstr>
      <vt:lpstr>PowerPoint Presentation</vt:lpstr>
      <vt:lpstr>Module 2 - Syllabus </vt:lpstr>
      <vt:lpstr>Module 2 - Syllabus </vt:lpstr>
      <vt:lpstr>Responsive Web Design</vt:lpstr>
      <vt:lpstr>Responsive Web Design</vt:lpstr>
      <vt:lpstr>Responsive Web Design</vt:lpstr>
      <vt:lpstr>Responsive Web Design</vt:lpstr>
      <vt:lpstr>Responsive Web Design</vt:lpstr>
      <vt:lpstr>Responsive Web Design - Example</vt:lpstr>
      <vt:lpstr>Responsive Web Design</vt:lpstr>
      <vt:lpstr>Viewport</vt:lpstr>
      <vt:lpstr>Setting The Viewport</vt:lpstr>
      <vt:lpstr>Setting The Viewport</vt:lpstr>
      <vt:lpstr>Responsive Web Design</vt:lpstr>
      <vt:lpstr>Grid View</vt:lpstr>
      <vt:lpstr>Building a Responsive Grid-View</vt:lpstr>
      <vt:lpstr>Building a Responsive Grid-View - Example</vt:lpstr>
      <vt:lpstr>Responsive Web Design</vt:lpstr>
      <vt:lpstr>Media Queries</vt:lpstr>
      <vt:lpstr>Media Queries</vt:lpstr>
      <vt:lpstr>Typical Device Breakpoints</vt:lpstr>
      <vt:lpstr>Responsive Web Design</vt:lpstr>
      <vt:lpstr> Images – Using the width &amp; max-width Property</vt:lpstr>
      <vt:lpstr>Images - Background Images</vt:lpstr>
      <vt:lpstr>Responsive Web Design</vt:lpstr>
      <vt:lpstr>Videos - Add a Video</vt:lpstr>
      <vt:lpstr>Responsive Web Design</vt:lpstr>
      <vt:lpstr>Frameworks</vt:lpstr>
      <vt:lpstr>Frameworks – Bootstrap – Example </vt:lpstr>
      <vt:lpstr>Responsive Web Design</vt:lpstr>
      <vt:lpstr>Templates</vt:lpstr>
      <vt:lpstr>Responsive Web Design (Completed)</vt:lpstr>
      <vt:lpstr>Bootstrap</vt:lpstr>
      <vt:lpstr>Bootstrap</vt:lpstr>
      <vt:lpstr>Bootstrap</vt:lpstr>
      <vt:lpstr>Bootstrap</vt:lpstr>
      <vt:lpstr>Bootstrap</vt:lpstr>
      <vt:lpstr>Bootstrap</vt:lpstr>
      <vt:lpstr>Bootstrap CDN</vt:lpstr>
      <vt:lpstr>Advantages of Bootstrap</vt:lpstr>
      <vt:lpstr>Advantage of using the Bootstrap CDN</vt:lpstr>
      <vt:lpstr>Create Your First Web Page With Bootstrap 5</vt:lpstr>
      <vt:lpstr>Bootstrap 5 is mobile-first</vt:lpstr>
      <vt:lpstr>Containers</vt:lpstr>
      <vt:lpstr>Containers</vt:lpstr>
      <vt:lpstr>Containers</vt:lpstr>
      <vt:lpstr>Grid System</vt:lpstr>
      <vt:lpstr>Grid System</vt:lpstr>
      <vt:lpstr>Grid System</vt:lpstr>
      <vt:lpstr>Grid Classes</vt:lpstr>
      <vt:lpstr>Colors</vt:lpstr>
      <vt:lpstr>Colors – Example </vt:lpstr>
      <vt:lpstr>Tables</vt:lpstr>
      <vt:lpstr>Tables(Variants)</vt:lpstr>
      <vt:lpstr>Tables(Variants)</vt:lpstr>
      <vt:lpstr>Tables(Variants)</vt:lpstr>
      <vt:lpstr>Images</vt:lpstr>
      <vt:lpstr>Images</vt:lpstr>
      <vt:lpstr>Buttons</vt:lpstr>
      <vt:lpstr>Button Sizes</vt:lpstr>
      <vt:lpstr>Button Sizes</vt:lpstr>
      <vt:lpstr>Elements</vt:lpstr>
      <vt:lpstr>Forms – Stacked Form </vt:lpstr>
      <vt:lpstr>Select - Select Menu</vt:lpstr>
      <vt:lpstr>Select - Select Menu – Example</vt:lpstr>
      <vt:lpstr>Validation - Form Validation</vt:lpstr>
      <vt:lpstr>Validation - Form Validation</vt:lpstr>
      <vt:lpstr>Spacing</vt:lpstr>
      <vt:lpstr>Spacing</vt:lpstr>
      <vt:lpstr>Spacing</vt:lpstr>
      <vt:lpstr>Spacing</vt:lpstr>
      <vt:lpstr>Components (Self study topics)</vt:lpstr>
      <vt:lpstr>Bootstrap (Completed)</vt:lpstr>
      <vt:lpstr>Module 2 - Syllabus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Thiruselvan Subramanian</dc:creator>
  <cp:lastModifiedBy>user</cp:lastModifiedBy>
  <cp:revision>647</cp:revision>
  <dcterms:created xsi:type="dcterms:W3CDTF">2006-08-16T00:00:00Z</dcterms:created>
  <dcterms:modified xsi:type="dcterms:W3CDTF">2023-04-04T04:15:17Z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0x010100EFC1A604F1724343B466FDADB67FB486</vt:lpwstr>
  </property>
</Properties>
</file>