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85" r:id="rId5"/>
    <p:sldId id="257" r:id="rId6"/>
    <p:sldId id="303" r:id="rId7"/>
    <p:sldId id="262" r:id="rId8"/>
    <p:sldId id="260" r:id="rId9"/>
    <p:sldId id="266" r:id="rId10"/>
    <p:sldId id="264" r:id="rId11"/>
    <p:sldId id="265" r:id="rId12"/>
    <p:sldId id="267" r:id="rId13"/>
    <p:sldId id="268"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95" r:id="rId29"/>
    <p:sldId id="296" r:id="rId30"/>
    <p:sldId id="294" r:id="rId31"/>
    <p:sldId id="292" r:id="rId32"/>
    <p:sldId id="286" r:id="rId33"/>
    <p:sldId id="287" r:id="rId34"/>
    <p:sldId id="300" r:id="rId35"/>
    <p:sldId id="30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574" autoAdjust="0"/>
    <p:restoredTop sz="94660"/>
  </p:normalViewPr>
  <p:slideViewPr>
    <p:cSldViewPr snapToGrid="0">
      <p:cViewPr varScale="1">
        <p:scale>
          <a:sx n="80" d="100"/>
          <a:sy n="80" d="100"/>
        </p:scale>
        <p:origin x="-228"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91129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49320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336802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77959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254676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104906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105104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61498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388812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16408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3178B-E9B1-489E-8260-5CCED878AF8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299770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3178B-E9B1-489E-8260-5CCED878AF87}" type="datetimeFigureOut">
              <a:rPr lang="en-IN" smtClean="0"/>
              <a:pPr/>
              <a:t>08-03-2023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A7943-0119-4EAA-AD01-55FC084319DD}" type="slidenum">
              <a:rPr lang="en-IN" smtClean="0"/>
              <a:pPr/>
              <a:t>‹#›</a:t>
            </a:fld>
            <a:endParaRPr lang="en-IN"/>
          </a:p>
        </p:txBody>
      </p:sp>
    </p:spTree>
    <p:extLst>
      <p:ext uri="{BB962C8B-B14F-4D97-AF65-F5344CB8AC3E}">
        <p14:creationId xmlns:p14="http://schemas.microsoft.com/office/powerpoint/2010/main" xmlns="" val="1281233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dev/learn/the-npx-nodejs-package-runner" TargetMode="External"/><Relationship Id="rId2" Type="http://schemas.openxmlformats.org/officeDocument/2006/relationships/hyperlink" Target="https://www.npmjs.com/package/n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React Installation and execution</a:t>
            </a:r>
            <a:endParaRPr lang="en-IN" sz="48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294682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0000"/>
                </a:solidFill>
              </a:rPr>
              <a:t>Execution Pre-</a:t>
            </a:r>
            <a:r>
              <a:rPr lang="en-IN" dirty="0" err="1" smtClean="0">
                <a:solidFill>
                  <a:srgbClr val="FF0000"/>
                </a:solidFill>
              </a:rPr>
              <a:t>requisit</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Download and install Visual Studio Code</a:t>
            </a:r>
          </a:p>
          <a:p>
            <a:r>
              <a:rPr lang="en-IN" dirty="0" smtClean="0"/>
              <a:t>Download  and install Node.js</a:t>
            </a:r>
          </a:p>
          <a:p>
            <a:pPr lvl="1"/>
            <a:r>
              <a:rPr lang="en-US" dirty="0"/>
              <a:t>You can install </a:t>
            </a:r>
            <a:r>
              <a:rPr lang="en-US" dirty="0" err="1"/>
              <a:t>npm</a:t>
            </a:r>
            <a:r>
              <a:rPr lang="en-US" dirty="0"/>
              <a:t> by installing Node.js. </a:t>
            </a:r>
            <a:endParaRPr lang="en-US" dirty="0" smtClean="0"/>
          </a:p>
          <a:p>
            <a:pPr lvl="1"/>
            <a:r>
              <a:rPr lang="en-US" dirty="0" err="1" smtClean="0"/>
              <a:t>Tocheck</a:t>
            </a:r>
            <a:r>
              <a:rPr lang="en-US" dirty="0" smtClean="0"/>
              <a:t> required </a:t>
            </a:r>
            <a:r>
              <a:rPr lang="en-US" dirty="0" err="1" smtClean="0"/>
              <a:t>softwares</a:t>
            </a:r>
            <a:r>
              <a:rPr lang="en-US" dirty="0" smtClean="0"/>
              <a:t> are installed or not</a:t>
            </a:r>
            <a:endParaRPr lang="en-IN" dirty="0" smtClean="0"/>
          </a:p>
          <a:p>
            <a:pPr lvl="2"/>
            <a:r>
              <a:rPr lang="en-IN" dirty="0" smtClean="0"/>
              <a:t>Check node installation &lt; node -v&gt;</a:t>
            </a:r>
          </a:p>
          <a:p>
            <a:pPr lvl="2"/>
            <a:r>
              <a:rPr lang="en-IN" dirty="0" smtClean="0"/>
              <a:t>Check </a:t>
            </a:r>
            <a:r>
              <a:rPr lang="en-IN" dirty="0" err="1" smtClean="0"/>
              <a:t>npm</a:t>
            </a:r>
            <a:r>
              <a:rPr lang="en-IN" dirty="0" smtClean="0"/>
              <a:t> installation &lt;</a:t>
            </a:r>
            <a:r>
              <a:rPr lang="en-IN" dirty="0" err="1" smtClean="0"/>
              <a:t>npm</a:t>
            </a:r>
            <a:r>
              <a:rPr lang="en-IN" dirty="0" smtClean="0"/>
              <a:t> –v&gt;</a:t>
            </a:r>
          </a:p>
          <a:p>
            <a:r>
              <a:rPr lang="en-IN" dirty="0" err="1" smtClean="0"/>
              <a:t>npx</a:t>
            </a:r>
            <a:r>
              <a:rPr lang="en-IN" dirty="0" smtClean="0"/>
              <a:t> create-react-app &lt;app name&gt; [For creating new React Project]</a:t>
            </a:r>
          </a:p>
          <a:p>
            <a:pPr lvl="1"/>
            <a:r>
              <a:rPr lang="en-IN" dirty="0" smtClean="0"/>
              <a:t>cd &lt;app name&gt; [Enter in Project folder]</a:t>
            </a:r>
          </a:p>
          <a:p>
            <a:pPr lvl="1"/>
            <a:r>
              <a:rPr lang="en-US" dirty="0"/>
              <a:t>create-react-app includes built tools such as </a:t>
            </a:r>
            <a:r>
              <a:rPr lang="en-US" dirty="0" err="1"/>
              <a:t>webpack</a:t>
            </a:r>
            <a:r>
              <a:rPr lang="en-US" dirty="0"/>
              <a:t>, Babel, and </a:t>
            </a:r>
            <a:r>
              <a:rPr lang="en-US" dirty="0" err="1"/>
              <a:t>ESLint</a:t>
            </a:r>
            <a:r>
              <a:rPr lang="en-US" dirty="0" smtClean="0"/>
              <a:t>.</a:t>
            </a:r>
          </a:p>
          <a:p>
            <a:pPr lvl="1"/>
            <a:r>
              <a:rPr lang="en-IN" dirty="0" smtClean="0"/>
              <a:t>To start new project [</a:t>
            </a:r>
            <a:r>
              <a:rPr lang="en-IN" dirty="0" err="1" smtClean="0"/>
              <a:t>npm</a:t>
            </a:r>
            <a:r>
              <a:rPr lang="en-IN" dirty="0" smtClean="0"/>
              <a:t> start]</a:t>
            </a:r>
          </a:p>
          <a:p>
            <a:r>
              <a:rPr lang="en-IN" dirty="0" smtClean="0"/>
              <a:t>New project will open in Visual Studio Code</a:t>
            </a:r>
          </a:p>
          <a:p>
            <a:endParaRPr lang="en-IN" dirty="0"/>
          </a:p>
        </p:txBody>
      </p:sp>
    </p:spTree>
    <p:extLst>
      <p:ext uri="{BB962C8B-B14F-4D97-AF65-F5344CB8AC3E}">
        <p14:creationId xmlns:p14="http://schemas.microsoft.com/office/powerpoint/2010/main" xmlns="" val="673275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React Installation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0" y="1050878"/>
            <a:ext cx="11155679" cy="5514814"/>
          </a:xfrm>
        </p:spPr>
        <p:txBody>
          <a:bodyPr>
            <a:normAutofit fontScale="77500" lnSpcReduction="20000"/>
          </a:bodyPr>
          <a:lstStyle/>
          <a:p>
            <a:r>
              <a:rPr lang="en-US" dirty="0" smtClean="0"/>
              <a:t>Creating a First React </a:t>
            </a:r>
            <a:r>
              <a:rPr lang="en-US" dirty="0"/>
              <a:t>App with Node JS </a:t>
            </a:r>
          </a:p>
          <a:p>
            <a:pPr marL="723900" indent="-450850">
              <a:buFont typeface="Wingdings" panose="05000000000000000000" pitchFamily="2" charset="2"/>
              <a:buChar char="Ø"/>
            </a:pPr>
            <a:r>
              <a:rPr lang="en-US" b="0" dirty="0" smtClean="0"/>
              <a:t>In order to start we first need node JS and NPM so we install it first in our computer</a:t>
            </a:r>
          </a:p>
          <a:p>
            <a:pPr marL="723900" indent="-450850">
              <a:buFont typeface="Wingdings" panose="05000000000000000000" pitchFamily="2" charset="2"/>
              <a:buChar char="Ø"/>
            </a:pPr>
            <a:r>
              <a:rPr lang="en-US" b="0" dirty="0" err="1" smtClean="0"/>
              <a:t>Goto</a:t>
            </a:r>
            <a:r>
              <a:rPr lang="en-US" b="0" dirty="0" smtClean="0"/>
              <a:t> google and type install node. Select the link for download Node JS.</a:t>
            </a:r>
          </a:p>
          <a:p>
            <a:pPr marL="1181100" lvl="1" indent="-450850">
              <a:buFont typeface="Wingdings" panose="05000000000000000000" pitchFamily="2" charset="2"/>
              <a:buChar char="Ø"/>
            </a:pPr>
            <a:r>
              <a:rPr lang="en-US" dirty="0">
                <a:hlinkClick r:id="rId2"/>
              </a:rPr>
              <a:t>https://nodejs.org/en/download</a:t>
            </a:r>
            <a:r>
              <a:rPr lang="en-US" dirty="0" smtClean="0">
                <a:hlinkClick r:id="rId2"/>
              </a:rPr>
              <a:t>/</a:t>
            </a:r>
            <a:endParaRPr lang="en-US" dirty="0" smtClean="0"/>
          </a:p>
          <a:p>
            <a:pPr marL="723900" indent="-450850">
              <a:buFont typeface="Wingdings" panose="05000000000000000000" pitchFamily="2" charset="2"/>
              <a:buChar char="Ø"/>
            </a:pPr>
            <a:r>
              <a:rPr lang="en-US" dirty="0"/>
              <a:t>Select windows installer </a:t>
            </a:r>
            <a:r>
              <a:rPr lang="en-US" dirty="0" smtClean="0"/>
              <a:t>as </a:t>
            </a:r>
            <a:r>
              <a:rPr lang="en-US" dirty="0"/>
              <a:t>the case may be</a:t>
            </a:r>
          </a:p>
          <a:p>
            <a:pPr marL="723900" indent="-450850">
              <a:buFont typeface="Wingdings" panose="05000000000000000000" pitchFamily="2" charset="2"/>
              <a:buChar char="Ø"/>
            </a:pPr>
            <a:r>
              <a:rPr lang="en-US" dirty="0"/>
              <a:t>Run the installer</a:t>
            </a:r>
          </a:p>
          <a:p>
            <a:pPr marL="723900" indent="-450850">
              <a:buFont typeface="Wingdings" panose="05000000000000000000" pitchFamily="2" charset="2"/>
              <a:buChar char="Ø"/>
            </a:pPr>
            <a:r>
              <a:rPr lang="en-US" dirty="0"/>
              <a:t>Keep on accepting the messages to complete the </a:t>
            </a:r>
            <a:r>
              <a:rPr lang="en-US" dirty="0" smtClean="0"/>
              <a:t>installation</a:t>
            </a:r>
          </a:p>
          <a:p>
            <a:pPr marL="723900" indent="-450850">
              <a:buFont typeface="Wingdings" panose="05000000000000000000" pitchFamily="2" charset="2"/>
              <a:buChar char="Ø"/>
            </a:pPr>
            <a:r>
              <a:rPr lang="en-US" dirty="0"/>
              <a:t>Go to command prompt and check whether </a:t>
            </a:r>
            <a:r>
              <a:rPr lang="en-US" dirty="0" err="1"/>
              <a:t>npx</a:t>
            </a:r>
            <a:r>
              <a:rPr lang="en-US" dirty="0"/>
              <a:t> and </a:t>
            </a:r>
            <a:r>
              <a:rPr lang="en-US" dirty="0" err="1"/>
              <a:t>npm</a:t>
            </a:r>
            <a:r>
              <a:rPr lang="en-US" dirty="0"/>
              <a:t> is working or not. </a:t>
            </a:r>
          </a:p>
          <a:p>
            <a:pPr marL="1181100" lvl="1" indent="-450850">
              <a:buFont typeface="Wingdings" panose="05000000000000000000" pitchFamily="2" charset="2"/>
              <a:buChar char="Ø"/>
            </a:pPr>
            <a:r>
              <a:rPr lang="en-US" b="0" dirty="0" smtClean="0"/>
              <a:t>Windows installer</a:t>
            </a:r>
          </a:p>
          <a:p>
            <a:pPr marL="1181100" lvl="1" indent="-450850">
              <a:buFont typeface="Wingdings" panose="05000000000000000000" pitchFamily="2" charset="2"/>
              <a:buChar char="Ø"/>
            </a:pPr>
            <a:r>
              <a:rPr lang="en-US" dirty="0" smtClean="0"/>
              <a:t>Install node.js</a:t>
            </a:r>
          </a:p>
          <a:p>
            <a:pPr marL="1181100" lvl="1" indent="-450850">
              <a:buFont typeface="Wingdings" panose="05000000000000000000" pitchFamily="2" charset="2"/>
              <a:buChar char="Ø"/>
            </a:pPr>
            <a:r>
              <a:rPr lang="en-US" b="0" dirty="0" smtClean="0"/>
              <a:t>Command to check node.js installation </a:t>
            </a:r>
          </a:p>
          <a:p>
            <a:pPr marL="1181100" lvl="1" indent="-450850">
              <a:buFont typeface="Wingdings" panose="05000000000000000000" pitchFamily="2" charset="2"/>
              <a:buChar char="Ø"/>
            </a:pPr>
            <a:r>
              <a:rPr lang="en-US" dirty="0" smtClean="0"/>
              <a:t>Restart your computer to run node.js</a:t>
            </a:r>
            <a:endParaRPr lang="en-US" b="0" dirty="0" smtClean="0"/>
          </a:p>
          <a:p>
            <a:pPr marL="1638300" lvl="2" indent="-450850">
              <a:buFont typeface="Wingdings" panose="05000000000000000000" pitchFamily="2" charset="2"/>
              <a:buChar char="Ø"/>
            </a:pPr>
            <a:r>
              <a:rPr lang="en-IN" dirty="0"/>
              <a:t>node </a:t>
            </a:r>
            <a:r>
              <a:rPr lang="en-IN" dirty="0" smtClean="0"/>
              <a:t>–v [To check node is installed]</a:t>
            </a:r>
          </a:p>
          <a:p>
            <a:pPr marL="1638300" lvl="2" indent="-450850">
              <a:buFont typeface="Wingdings" panose="05000000000000000000" pitchFamily="2" charset="2"/>
              <a:buChar char="Ø"/>
            </a:pPr>
            <a:r>
              <a:rPr lang="en-IN" dirty="0" err="1"/>
              <a:t>npm</a:t>
            </a:r>
            <a:r>
              <a:rPr lang="en-IN" dirty="0"/>
              <a:t> </a:t>
            </a:r>
            <a:r>
              <a:rPr lang="en-IN" dirty="0" smtClean="0"/>
              <a:t>–v [To check </a:t>
            </a:r>
            <a:r>
              <a:rPr lang="en-IN" dirty="0" err="1" smtClean="0"/>
              <a:t>npm</a:t>
            </a:r>
            <a:r>
              <a:rPr lang="en-IN" dirty="0" smtClean="0"/>
              <a:t> is installed]</a:t>
            </a:r>
          </a:p>
          <a:p>
            <a:pPr marL="1638300" lvl="2" indent="-450850">
              <a:buFont typeface="Wingdings" panose="05000000000000000000" pitchFamily="2" charset="2"/>
              <a:buChar char="Ø"/>
            </a:pPr>
            <a:r>
              <a:rPr lang="en-IN" dirty="0" smtClean="0"/>
              <a:t>To check node is working [node java_script.js] runt his file</a:t>
            </a:r>
          </a:p>
          <a:p>
            <a:pPr marL="723900" indent="-450850">
              <a:buFont typeface="Wingdings" panose="05000000000000000000" pitchFamily="2" charset="2"/>
              <a:buChar char="Ø"/>
            </a:pPr>
            <a:r>
              <a:rPr lang="en-US" b="0" dirty="0" smtClean="0"/>
              <a:t>Type </a:t>
            </a:r>
            <a:r>
              <a:rPr lang="en-US" b="0" dirty="0" err="1" smtClean="0"/>
              <a:t>npx</a:t>
            </a:r>
            <a:r>
              <a:rPr lang="en-US" b="0" dirty="0" smtClean="0"/>
              <a:t> of </a:t>
            </a:r>
            <a:r>
              <a:rPr lang="en-US" b="0" dirty="0" err="1" smtClean="0"/>
              <a:t>npm</a:t>
            </a:r>
            <a:r>
              <a:rPr lang="en-US" b="0" dirty="0" smtClean="0"/>
              <a:t> at the command prompt to ensure that it has installed successfully</a:t>
            </a:r>
          </a:p>
          <a:p>
            <a:pPr marL="723900" indent="-450850">
              <a:buFont typeface="Wingdings" panose="05000000000000000000" pitchFamily="2" charset="2"/>
              <a:buChar char="Ø"/>
            </a:pPr>
            <a:endParaRPr lang="en-US" b="0" dirty="0" smtClean="0"/>
          </a:p>
          <a:p>
            <a:pPr marL="723900" indent="-450850">
              <a:buFont typeface="Wingdings" panose="05000000000000000000" pitchFamily="2" charset="2"/>
              <a:buChar char="Ø"/>
            </a:pPr>
            <a:endParaRPr lang="en-US" b="0" dirty="0" smtClean="0"/>
          </a:p>
          <a:p>
            <a:endParaRPr lang="en-US" dirty="0" smtClean="0"/>
          </a:p>
          <a:p>
            <a:endParaRPr lang="en-US" dirty="0" smtClean="0"/>
          </a:p>
        </p:txBody>
      </p:sp>
    </p:spTree>
    <p:extLst>
      <p:ext uri="{BB962C8B-B14F-4D97-AF65-F5344CB8AC3E}">
        <p14:creationId xmlns:p14="http://schemas.microsoft.com/office/powerpoint/2010/main" xmlns="" val="2559663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Creating first react application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845734"/>
            <a:ext cx="9954677" cy="4555066"/>
          </a:xfrm>
        </p:spPr>
        <p:txBody>
          <a:bodyPr>
            <a:normAutofit/>
          </a:bodyPr>
          <a:lstStyle/>
          <a:p>
            <a:r>
              <a:rPr lang="en-US" dirty="0" smtClean="0"/>
              <a:t>Creating a First React App with Node JS </a:t>
            </a:r>
          </a:p>
          <a:p>
            <a:pPr marL="723900" indent="-450850">
              <a:buFont typeface="Wingdings" panose="05000000000000000000" pitchFamily="2" charset="2"/>
              <a:buChar char="Ø"/>
            </a:pPr>
            <a:r>
              <a:rPr lang="en-US" b="0" dirty="0" smtClean="0"/>
              <a:t>In order to create the app. Go to the director where you want to create an application. </a:t>
            </a:r>
          </a:p>
          <a:p>
            <a:pPr marL="723900" indent="-450850">
              <a:buFont typeface="Wingdings" panose="05000000000000000000" pitchFamily="2" charset="2"/>
              <a:buChar char="Ø"/>
            </a:pPr>
            <a:r>
              <a:rPr lang="en-US" b="0" dirty="0" smtClean="0"/>
              <a:t> Type at the command prompt the following </a:t>
            </a:r>
          </a:p>
          <a:p>
            <a:pPr marL="1181100" lvl="1" indent="-450850">
              <a:buFont typeface="Wingdings" panose="05000000000000000000" pitchFamily="2" charset="2"/>
              <a:buChar char="Ø"/>
            </a:pPr>
            <a:r>
              <a:rPr lang="en-US" b="0" dirty="0" err="1" smtClean="0"/>
              <a:t>Npx</a:t>
            </a:r>
            <a:r>
              <a:rPr lang="en-US" b="0" dirty="0" smtClean="0"/>
              <a:t> create-react-app my-app</a:t>
            </a:r>
          </a:p>
          <a:p>
            <a:pPr marL="723900" indent="-450850">
              <a:buFont typeface="Wingdings" panose="05000000000000000000" pitchFamily="2" charset="2"/>
              <a:buChar char="Ø"/>
            </a:pPr>
            <a:r>
              <a:rPr lang="en-US" b="0" dirty="0" smtClean="0"/>
              <a:t>After some times a folder with my-app is created. </a:t>
            </a:r>
          </a:p>
          <a:p>
            <a:pPr marL="1181100" lvl="1" indent="-450850">
              <a:buFont typeface="Wingdings" panose="05000000000000000000" pitchFamily="2" charset="2"/>
              <a:buChar char="Ø"/>
            </a:pPr>
            <a:r>
              <a:rPr lang="en-US" b="0" dirty="0" smtClean="0"/>
              <a:t>Go to this app by typing cd my-app</a:t>
            </a:r>
          </a:p>
          <a:p>
            <a:pPr marL="723900" indent="-450850">
              <a:buFont typeface="Wingdings" panose="05000000000000000000" pitchFamily="2" charset="2"/>
              <a:buChar char="Ø"/>
            </a:pPr>
            <a:r>
              <a:rPr lang="en-US" b="0" dirty="0" smtClean="0"/>
              <a:t>Type </a:t>
            </a:r>
            <a:r>
              <a:rPr lang="en-US" b="0" dirty="0" err="1" smtClean="0"/>
              <a:t>npm</a:t>
            </a:r>
            <a:r>
              <a:rPr lang="en-US" b="0" dirty="0" smtClean="0"/>
              <a:t> start at the command prompt to see the first re-act app.</a:t>
            </a:r>
          </a:p>
          <a:p>
            <a:pPr marL="1181100" lvl="1" indent="-450850">
              <a:buFont typeface="Wingdings" panose="05000000000000000000" pitchFamily="2" charset="2"/>
              <a:buChar char="Ø"/>
            </a:pPr>
            <a:r>
              <a:rPr lang="en-US" dirty="0" err="1" smtClean="0"/>
              <a:t>npm</a:t>
            </a:r>
            <a:r>
              <a:rPr lang="en-US" dirty="0" smtClean="0"/>
              <a:t> start [will start this application]</a:t>
            </a:r>
            <a:endParaRPr lang="en-US" b="0" dirty="0" smtClean="0"/>
          </a:p>
          <a:p>
            <a:pPr marL="723900" indent="-450850">
              <a:buFont typeface="Wingdings" panose="05000000000000000000" pitchFamily="2" charset="2"/>
              <a:buChar char="Ø"/>
            </a:pPr>
            <a:endParaRPr lang="en-US" b="0" dirty="0" smtClean="0"/>
          </a:p>
          <a:p>
            <a:pPr marL="723900" indent="-450850">
              <a:buFont typeface="Wingdings" panose="05000000000000000000" pitchFamily="2" charset="2"/>
              <a:buChar char="Ø"/>
            </a:pPr>
            <a:endParaRPr lang="en-US" b="0" dirty="0" smtClean="0"/>
          </a:p>
          <a:p>
            <a:pPr marL="723900" indent="-450850">
              <a:buFont typeface="Wingdings" panose="05000000000000000000" pitchFamily="2" charset="2"/>
              <a:buChar char="Ø"/>
            </a:pPr>
            <a:endParaRPr lang="en-US" b="0" dirty="0" smtClean="0"/>
          </a:p>
          <a:p>
            <a:pPr marL="723900" indent="-450850">
              <a:buFont typeface="Wingdings" panose="05000000000000000000" pitchFamily="2" charset="2"/>
              <a:buChar char="Ø"/>
            </a:pPr>
            <a:endParaRPr lang="en-US" b="0" dirty="0" smtClean="0"/>
          </a:p>
          <a:p>
            <a:endParaRPr lang="en-US" dirty="0" smtClean="0"/>
          </a:p>
          <a:p>
            <a:endParaRPr lang="en-US" dirty="0" smtClean="0"/>
          </a:p>
        </p:txBody>
      </p:sp>
    </p:spTree>
    <p:extLst>
      <p:ext uri="{BB962C8B-B14F-4D97-AF65-F5344CB8AC3E}">
        <p14:creationId xmlns:p14="http://schemas.microsoft.com/office/powerpoint/2010/main" xmlns="" val="4247697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First React Project Output</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373755" y="2425533"/>
            <a:ext cx="5505450" cy="2962275"/>
          </a:xfrm>
          <a:prstGeom prst="rect">
            <a:avLst/>
          </a:prstGeom>
        </p:spPr>
      </p:pic>
    </p:spTree>
    <p:extLst>
      <p:ext uri="{BB962C8B-B14F-4D97-AF65-F5344CB8AC3E}">
        <p14:creationId xmlns:p14="http://schemas.microsoft.com/office/powerpoint/2010/main" xmlns="" val="2381970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Background Activities during React App</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3" y="1847162"/>
            <a:ext cx="9954677" cy="433009"/>
          </a:xfrm>
        </p:spPr>
        <p:txBody>
          <a:bodyPr>
            <a:normAutofit lnSpcReduction="10000"/>
          </a:bodyPr>
          <a:lstStyle/>
          <a:p>
            <a:r>
              <a:rPr lang="en-US" dirty="0" smtClean="0"/>
              <a:t>Back ground Activities during the creation of React App</a:t>
            </a:r>
          </a:p>
          <a:p>
            <a:pPr marL="0" indent="0">
              <a:buNone/>
            </a:pPr>
            <a:endParaRPr lang="en-US" b="0" dirty="0" smtClean="0"/>
          </a:p>
          <a:p>
            <a:pPr marL="723900" indent="-450850">
              <a:buFont typeface="Wingdings" panose="05000000000000000000" pitchFamily="2" charset="2"/>
              <a:buChar char="Ø"/>
            </a:pPr>
            <a:endParaRPr lang="en-US" b="0" dirty="0" smtClean="0"/>
          </a:p>
          <a:p>
            <a:endParaRPr lang="en-US" dirty="0" smtClean="0"/>
          </a:p>
          <a:p>
            <a:endParaRPr lang="en-US" dirty="0" smtClean="0"/>
          </a:p>
        </p:txBody>
      </p:sp>
      <p:pic>
        <p:nvPicPr>
          <p:cNvPr id="3" name="Picture 2"/>
          <p:cNvPicPr>
            <a:picLocks noChangeAspect="1"/>
          </p:cNvPicPr>
          <p:nvPr/>
        </p:nvPicPr>
        <p:blipFill>
          <a:blip r:embed="rId2"/>
          <a:stretch>
            <a:fillRect/>
          </a:stretch>
        </p:blipFill>
        <p:spPr>
          <a:xfrm>
            <a:off x="1494971" y="2510971"/>
            <a:ext cx="9085943" cy="3555999"/>
          </a:xfrm>
          <a:prstGeom prst="rect">
            <a:avLst/>
          </a:prstGeom>
        </p:spPr>
      </p:pic>
    </p:spTree>
    <p:extLst>
      <p:ext uri="{BB962C8B-B14F-4D97-AF65-F5344CB8AC3E}">
        <p14:creationId xmlns:p14="http://schemas.microsoft.com/office/powerpoint/2010/main" xmlns="" val="3180286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File structure of React Application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845734"/>
            <a:ext cx="9954677" cy="447523"/>
          </a:xfrm>
        </p:spPr>
        <p:txBody>
          <a:bodyPr>
            <a:normAutofit lnSpcReduction="10000"/>
          </a:bodyPr>
          <a:lstStyle/>
          <a:p>
            <a:r>
              <a:rPr lang="en-US" dirty="0" smtClean="0"/>
              <a:t>Understanding the file structure</a:t>
            </a:r>
          </a:p>
          <a:p>
            <a:endParaRPr lang="en-US" b="0" dirty="0" smtClean="0"/>
          </a:p>
        </p:txBody>
      </p:sp>
      <p:pic>
        <p:nvPicPr>
          <p:cNvPr id="5" name="Picture 4"/>
          <p:cNvPicPr>
            <a:picLocks noChangeAspect="1"/>
          </p:cNvPicPr>
          <p:nvPr/>
        </p:nvPicPr>
        <p:blipFill>
          <a:blip r:embed="rId2">
            <a:extLst>
              <a:ext uri="{BEBA8EAE-BF5A-486C-A8C5-ECC9F3942E4B}">
                <a14:imgProps xmlns:a14="http://schemas.microsoft.com/office/drawing/2010/main" xmlns="">
                  <a14:imgLayer r:embed="rId3">
                    <a14:imgEffect>
                      <a14:sharpenSoften amount="28000"/>
                    </a14:imgEffect>
                    <a14:imgEffect>
                      <a14:brightnessContrast bright="49000" contrast="-43000"/>
                    </a14:imgEffect>
                  </a14:imgLayer>
                </a14:imgProps>
              </a:ext>
            </a:extLst>
          </a:blip>
          <a:stretch>
            <a:fillRect/>
          </a:stretch>
        </p:blipFill>
        <p:spPr>
          <a:xfrm>
            <a:off x="2728686" y="2496457"/>
            <a:ext cx="6458857" cy="3352800"/>
          </a:xfrm>
          <a:prstGeom prst="rect">
            <a:avLst/>
          </a:prstGeom>
        </p:spPr>
      </p:pic>
    </p:spTree>
    <p:extLst>
      <p:ext uri="{BB962C8B-B14F-4D97-AF65-F5344CB8AC3E}">
        <p14:creationId xmlns:p14="http://schemas.microsoft.com/office/powerpoint/2010/main" xmlns="" val="1602065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18" y="93421"/>
            <a:ext cx="10058400" cy="666434"/>
          </a:xfrm>
        </p:spPr>
        <p:txBody>
          <a:bodyPr>
            <a:normAutofit/>
          </a:bodyPr>
          <a:lstStyle/>
          <a:p>
            <a:pPr algn="ctr"/>
            <a:r>
              <a:rPr lang="en-IN" sz="4000" dirty="0" smtClean="0">
                <a:solidFill>
                  <a:srgbClr val="FF0000"/>
                </a:solidFill>
                <a:latin typeface="Times New Roman" panose="02020603050405020304" pitchFamily="18" charset="0"/>
                <a:cs typeface="Times New Roman" panose="02020603050405020304" pitchFamily="18" charset="0"/>
              </a:rPr>
              <a:t>React Application File Structure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299804" y="759855"/>
            <a:ext cx="10855876" cy="5395285"/>
          </a:xfrm>
        </p:spPr>
        <p:txBody>
          <a:bodyPr>
            <a:normAutofit fontScale="92500" lnSpcReduction="20000"/>
          </a:bodyPr>
          <a:lstStyle/>
          <a:p>
            <a:pPr marL="355600" indent="-355600">
              <a:buFont typeface="Wingdings" panose="05000000000000000000" pitchFamily="2" charset="2"/>
              <a:buChar char="Ø"/>
            </a:pPr>
            <a:r>
              <a:rPr lang="en-US" b="1" u="sng" dirty="0" smtClean="0"/>
              <a:t>Readme MD </a:t>
            </a:r>
            <a:r>
              <a:rPr lang="en-US" dirty="0" smtClean="0"/>
              <a:t>: </a:t>
            </a:r>
          </a:p>
          <a:p>
            <a:pPr marL="812800" lvl="1" indent="-355600">
              <a:buFont typeface="Wingdings" panose="05000000000000000000" pitchFamily="2" charset="2"/>
              <a:buChar char="Ø"/>
            </a:pPr>
            <a:r>
              <a:rPr lang="en-US" b="0" dirty="0" smtClean="0"/>
              <a:t>It </a:t>
            </a:r>
            <a:r>
              <a:rPr lang="en-US" b="0" dirty="0"/>
              <a:t>is a simple plain text file that contains the basic information of the files and some guides. </a:t>
            </a:r>
            <a:endParaRPr lang="en-US" b="0" dirty="0" smtClean="0"/>
          </a:p>
          <a:p>
            <a:pPr marL="812800" lvl="1" indent="-355600">
              <a:buFont typeface="Wingdings" panose="05000000000000000000" pitchFamily="2" charset="2"/>
              <a:buChar char="Ø"/>
            </a:pPr>
            <a:r>
              <a:rPr lang="en-US" b="0" dirty="0" smtClean="0"/>
              <a:t>It </a:t>
            </a:r>
            <a:r>
              <a:rPr lang="en-US" b="0" dirty="0"/>
              <a:t>is used to </a:t>
            </a:r>
            <a:r>
              <a:rPr lang="en-US" dirty="0"/>
              <a:t>write</a:t>
            </a:r>
            <a:r>
              <a:rPr lang="en-US" b="0" dirty="0"/>
              <a:t> some installation guide or basic documentation inside the project directory</a:t>
            </a:r>
            <a:r>
              <a:rPr lang="en-US" b="0" dirty="0" smtClean="0"/>
              <a:t>.</a:t>
            </a:r>
          </a:p>
          <a:p>
            <a:pPr marL="812800" lvl="1" indent="-355600">
              <a:buFont typeface="Wingdings" panose="05000000000000000000" pitchFamily="2" charset="2"/>
              <a:buChar char="Ø"/>
            </a:pPr>
            <a:r>
              <a:rPr lang="en-US" b="0" dirty="0" smtClean="0"/>
              <a:t> </a:t>
            </a:r>
            <a:r>
              <a:rPr lang="en-US" b="0" dirty="0"/>
              <a:t>Most popular repository providers like GitHub, </a:t>
            </a:r>
            <a:r>
              <a:rPr lang="en-US" b="0" dirty="0" err="1"/>
              <a:t>gitlab</a:t>
            </a:r>
            <a:r>
              <a:rPr lang="en-US" b="0" dirty="0"/>
              <a:t> and </a:t>
            </a:r>
            <a:r>
              <a:rPr lang="en-US" b="0" dirty="0" err="1"/>
              <a:t>bitbucket</a:t>
            </a:r>
            <a:r>
              <a:rPr lang="en-US" b="0" dirty="0"/>
              <a:t> are using the </a:t>
            </a:r>
            <a:r>
              <a:rPr lang="en-US" dirty="0"/>
              <a:t>readme</a:t>
            </a:r>
            <a:r>
              <a:rPr lang="en-US" b="0" dirty="0"/>
              <a:t>.</a:t>
            </a:r>
            <a:r>
              <a:rPr lang="en-US" dirty="0"/>
              <a:t>md</a:t>
            </a:r>
            <a:r>
              <a:rPr lang="en-US" b="0" dirty="0"/>
              <a:t> file as a file descriptor</a:t>
            </a:r>
            <a:r>
              <a:rPr lang="en-US" b="0" dirty="0" smtClean="0"/>
              <a:t>.</a:t>
            </a:r>
          </a:p>
          <a:p>
            <a:pPr marL="355600" indent="-355600" algn="just">
              <a:buFont typeface="Wingdings" panose="05000000000000000000" pitchFamily="2" charset="2"/>
              <a:buChar char="Ø"/>
            </a:pPr>
            <a:r>
              <a:rPr lang="en-US" b="1" u="sng" dirty="0"/>
              <a:t>Package JSON</a:t>
            </a:r>
            <a:r>
              <a:rPr lang="en-US" dirty="0"/>
              <a:t> </a:t>
            </a:r>
            <a:r>
              <a:rPr lang="en-US" dirty="0" smtClean="0"/>
              <a:t>: </a:t>
            </a:r>
          </a:p>
          <a:p>
            <a:pPr marL="812800" lvl="1" indent="-355600" algn="just">
              <a:buFont typeface="Wingdings" panose="05000000000000000000" pitchFamily="2" charset="2"/>
              <a:buChar char="Ø"/>
            </a:pPr>
            <a:r>
              <a:rPr lang="en-US" b="0" dirty="0" smtClean="0"/>
              <a:t>All </a:t>
            </a:r>
            <a:r>
              <a:rPr lang="en-US" b="0" dirty="0" err="1"/>
              <a:t>npm</a:t>
            </a:r>
            <a:r>
              <a:rPr lang="en-US" b="0" dirty="0"/>
              <a:t> packages contain a file, usually in the project root, called </a:t>
            </a:r>
            <a:r>
              <a:rPr lang="en-US" dirty="0"/>
              <a:t>package</a:t>
            </a:r>
            <a:r>
              <a:rPr lang="en-US" b="0" dirty="0"/>
              <a:t>. </a:t>
            </a:r>
            <a:r>
              <a:rPr lang="en-US" dirty="0" err="1"/>
              <a:t>json</a:t>
            </a:r>
            <a:r>
              <a:rPr lang="en-US" b="0" dirty="0"/>
              <a:t> - this file holds various metadata relevant to the project</a:t>
            </a:r>
            <a:r>
              <a:rPr lang="en-US" b="0" dirty="0" smtClean="0"/>
              <a:t>.</a:t>
            </a:r>
          </a:p>
          <a:p>
            <a:pPr marL="812800" lvl="1" indent="-355600" algn="just">
              <a:buFont typeface="Wingdings" panose="05000000000000000000" pitchFamily="2" charset="2"/>
              <a:buChar char="Ø"/>
            </a:pPr>
            <a:r>
              <a:rPr lang="en-US" b="0" dirty="0" smtClean="0"/>
              <a:t> </a:t>
            </a:r>
            <a:r>
              <a:rPr lang="en-US" b="0" dirty="0"/>
              <a:t>This file is used to give information to </a:t>
            </a:r>
            <a:r>
              <a:rPr lang="en-US" b="0" dirty="0" err="1"/>
              <a:t>npm</a:t>
            </a:r>
            <a:r>
              <a:rPr lang="en-US" b="0" dirty="0"/>
              <a:t> that allows it to identify the project as well as handle the project's dependencies</a:t>
            </a:r>
            <a:r>
              <a:rPr lang="en-US" b="0" dirty="0" smtClean="0"/>
              <a:t>.</a:t>
            </a:r>
          </a:p>
          <a:p>
            <a:pPr marL="355600" indent="-355600" algn="just">
              <a:buFont typeface="Wingdings" panose="05000000000000000000" pitchFamily="2" charset="2"/>
              <a:buChar char="Ø"/>
            </a:pPr>
            <a:r>
              <a:rPr lang="en-US" b="1" u="sng" dirty="0"/>
              <a:t>package-lock. </a:t>
            </a:r>
            <a:r>
              <a:rPr lang="en-US" b="1" u="sng" dirty="0" err="1" smtClean="0"/>
              <a:t>Json</a:t>
            </a:r>
            <a:endParaRPr lang="en-US" b="1" u="sng" dirty="0" smtClean="0"/>
          </a:p>
          <a:p>
            <a:pPr marL="812800" lvl="1" indent="-355600" algn="just">
              <a:buFont typeface="Wingdings" panose="05000000000000000000" pitchFamily="2" charset="2"/>
              <a:buChar char="Ø"/>
            </a:pPr>
            <a:r>
              <a:rPr lang="en-US" b="0" dirty="0"/>
              <a:t> is automatically generated for any operations where </a:t>
            </a:r>
            <a:r>
              <a:rPr lang="en-US" b="0" dirty="0" err="1"/>
              <a:t>npm</a:t>
            </a:r>
            <a:r>
              <a:rPr lang="en-US" b="0" dirty="0"/>
              <a:t> modifies either the </a:t>
            </a:r>
            <a:r>
              <a:rPr lang="en-US" b="0" dirty="0" err="1"/>
              <a:t>node_modules</a:t>
            </a:r>
            <a:r>
              <a:rPr lang="en-US" b="0" dirty="0"/>
              <a:t> tree, or package. </a:t>
            </a:r>
            <a:r>
              <a:rPr lang="en-US" dirty="0" err="1"/>
              <a:t>json</a:t>
            </a:r>
            <a:r>
              <a:rPr lang="en-US" b="0" dirty="0"/>
              <a:t> . </a:t>
            </a:r>
            <a:endParaRPr lang="en-US" b="0" dirty="0" smtClean="0"/>
          </a:p>
          <a:p>
            <a:pPr marL="812800" lvl="1" indent="-355600" algn="just">
              <a:buFont typeface="Wingdings" panose="05000000000000000000" pitchFamily="2" charset="2"/>
              <a:buChar char="Ø"/>
            </a:pPr>
            <a:r>
              <a:rPr lang="en-US" b="0" dirty="0" smtClean="0"/>
              <a:t>It </a:t>
            </a:r>
            <a:r>
              <a:rPr lang="en-US" b="0" dirty="0"/>
              <a:t>describes the exact tree that was generated, such that subsequent installs are able to generate identical trees, regardless of intermediate dependency updates.</a:t>
            </a:r>
            <a:endParaRPr lang="en-US" b="0" dirty="0" smtClean="0"/>
          </a:p>
          <a:p>
            <a:endParaRPr lang="en-US" b="0" dirty="0"/>
          </a:p>
          <a:p>
            <a:endParaRPr lang="en-US" dirty="0" smtClean="0"/>
          </a:p>
          <a:p>
            <a:endParaRPr lang="en-US" dirty="0" smtClean="0"/>
          </a:p>
          <a:p>
            <a:endParaRPr lang="en-US" dirty="0" smtClean="0"/>
          </a:p>
          <a:p>
            <a:endParaRPr lang="en-US" b="0" dirty="0" smtClean="0"/>
          </a:p>
        </p:txBody>
      </p:sp>
    </p:spTree>
    <p:extLst>
      <p:ext uri="{BB962C8B-B14F-4D97-AF65-F5344CB8AC3E}">
        <p14:creationId xmlns:p14="http://schemas.microsoft.com/office/powerpoint/2010/main" xmlns="" val="819230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314793"/>
            <a:ext cx="11155679" cy="6265889"/>
          </a:xfrm>
        </p:spPr>
        <p:txBody>
          <a:bodyPr>
            <a:normAutofit/>
          </a:bodyPr>
          <a:lstStyle/>
          <a:p>
            <a:pPr marL="531813" indent="-531813" algn="just">
              <a:buFont typeface="Wingdings" panose="05000000000000000000" pitchFamily="2" charset="2"/>
              <a:buChar char="Ø"/>
            </a:pPr>
            <a:r>
              <a:rPr lang="en-US" b="1" u="sng" dirty="0" err="1" smtClean="0"/>
              <a:t>gitignore</a:t>
            </a:r>
            <a:r>
              <a:rPr lang="en-US" dirty="0" smtClean="0"/>
              <a:t> </a:t>
            </a:r>
          </a:p>
          <a:p>
            <a:pPr marL="989013" lvl="1" indent="-531813" algn="just">
              <a:buFont typeface="Wingdings" panose="05000000000000000000" pitchFamily="2" charset="2"/>
              <a:buChar char="Ø"/>
            </a:pPr>
            <a:r>
              <a:rPr lang="en-US" dirty="0" smtClean="0"/>
              <a:t>file</a:t>
            </a:r>
            <a:r>
              <a:rPr lang="en-US" b="0" dirty="0"/>
              <a:t> is a text </a:t>
            </a:r>
            <a:r>
              <a:rPr lang="en-US" dirty="0"/>
              <a:t>file</a:t>
            </a:r>
            <a:r>
              <a:rPr lang="en-US" b="0" dirty="0"/>
              <a:t> that tells </a:t>
            </a:r>
            <a:r>
              <a:rPr lang="en-US" b="0" dirty="0" err="1"/>
              <a:t>Git</a:t>
            </a:r>
            <a:r>
              <a:rPr lang="en-US" b="0" dirty="0"/>
              <a:t> which </a:t>
            </a:r>
            <a:r>
              <a:rPr lang="en-US" dirty="0"/>
              <a:t>files</a:t>
            </a:r>
            <a:r>
              <a:rPr lang="en-US" b="0" dirty="0"/>
              <a:t> or folders to ignore in a project. </a:t>
            </a:r>
            <a:endParaRPr lang="en-US" b="0" dirty="0" smtClean="0"/>
          </a:p>
          <a:p>
            <a:pPr marL="989013" lvl="1" indent="-531813" algn="just">
              <a:buFont typeface="Wingdings" panose="05000000000000000000" pitchFamily="2" charset="2"/>
              <a:buChar char="Ø"/>
            </a:pPr>
            <a:r>
              <a:rPr lang="en-US" b="0" dirty="0" smtClean="0"/>
              <a:t>A </a:t>
            </a:r>
            <a:r>
              <a:rPr lang="en-US" b="0" dirty="0"/>
              <a:t>local . </a:t>
            </a:r>
            <a:r>
              <a:rPr lang="en-US" dirty="0" err="1"/>
              <a:t>gitignore</a:t>
            </a:r>
            <a:r>
              <a:rPr lang="en-US" dirty="0"/>
              <a:t> file</a:t>
            </a:r>
            <a:r>
              <a:rPr lang="en-US" b="0" dirty="0"/>
              <a:t> is usually placed in the root directory of a project. </a:t>
            </a:r>
            <a:endParaRPr lang="en-US" b="0" dirty="0" smtClean="0"/>
          </a:p>
          <a:p>
            <a:pPr marL="989013" lvl="1" indent="-531813" algn="just">
              <a:buFont typeface="Wingdings" panose="05000000000000000000" pitchFamily="2" charset="2"/>
              <a:buChar char="Ø"/>
            </a:pPr>
            <a:r>
              <a:rPr lang="en-US" b="0" dirty="0" smtClean="0"/>
              <a:t>... </a:t>
            </a:r>
            <a:r>
              <a:rPr lang="en-US" b="0" dirty="0"/>
              <a:t>Each new line should list an additional </a:t>
            </a:r>
            <a:r>
              <a:rPr lang="en-US" dirty="0"/>
              <a:t>file</a:t>
            </a:r>
            <a:r>
              <a:rPr lang="en-US" b="0" dirty="0"/>
              <a:t> or folder that you want </a:t>
            </a:r>
            <a:r>
              <a:rPr lang="en-US" b="0" dirty="0" err="1"/>
              <a:t>Git</a:t>
            </a:r>
            <a:r>
              <a:rPr lang="en-US" b="0" dirty="0"/>
              <a:t> to </a:t>
            </a:r>
            <a:r>
              <a:rPr lang="en-US" b="0" dirty="0" smtClean="0"/>
              <a:t>ignore</a:t>
            </a:r>
          </a:p>
          <a:p>
            <a:pPr marL="531813" indent="-531813" algn="just">
              <a:buFont typeface="Wingdings" panose="05000000000000000000" pitchFamily="2" charset="2"/>
              <a:buChar char="Ø"/>
            </a:pPr>
            <a:r>
              <a:rPr lang="en-US" b="1" u="sng" dirty="0" err="1" smtClean="0"/>
              <a:t>src</a:t>
            </a:r>
            <a:r>
              <a:rPr lang="en-US" b="1" u="sng" dirty="0" smtClean="0"/>
              <a:t> Folder:</a:t>
            </a:r>
            <a:r>
              <a:rPr lang="en-US" dirty="0" smtClean="0"/>
              <a:t> </a:t>
            </a:r>
          </a:p>
          <a:p>
            <a:pPr marL="989013" lvl="1" indent="-531813" algn="just">
              <a:buFont typeface="Wingdings" panose="05000000000000000000" pitchFamily="2" charset="2"/>
              <a:buChar char="Ø"/>
            </a:pPr>
            <a:r>
              <a:rPr lang="en-US" b="0" dirty="0" smtClean="0"/>
              <a:t>The </a:t>
            </a:r>
            <a:r>
              <a:rPr lang="en-US" b="0" dirty="0"/>
              <a:t>most common </a:t>
            </a:r>
            <a:r>
              <a:rPr lang="en-US" dirty="0" err="1"/>
              <a:t>src</a:t>
            </a:r>
            <a:r>
              <a:rPr lang="en-US" dirty="0"/>
              <a:t> folder</a:t>
            </a:r>
            <a:r>
              <a:rPr lang="en-US" b="0" dirty="0"/>
              <a:t> looks somewhat like this: Common </a:t>
            </a:r>
            <a:r>
              <a:rPr lang="en-US" dirty="0" err="1"/>
              <a:t>src</a:t>
            </a:r>
            <a:r>
              <a:rPr lang="en-US" dirty="0"/>
              <a:t> folder</a:t>
            </a:r>
            <a:r>
              <a:rPr lang="en-US" b="0" dirty="0"/>
              <a:t> structure. Now, let's go over the </a:t>
            </a:r>
            <a:r>
              <a:rPr lang="en-US" dirty="0"/>
              <a:t>folders</a:t>
            </a:r>
            <a:r>
              <a:rPr lang="en-US" b="0" dirty="0"/>
              <a:t> one by one and the and understand the motivation behind them and the type of files you would store in them: Assets: This </a:t>
            </a:r>
            <a:r>
              <a:rPr lang="en-US" dirty="0"/>
              <a:t>folder</a:t>
            </a:r>
            <a:r>
              <a:rPr lang="en-US" b="0" dirty="0"/>
              <a:t> contains all the media assets, such as images, videos, </a:t>
            </a:r>
            <a:r>
              <a:rPr lang="en-US" b="0" dirty="0" err="1"/>
              <a:t>json</a:t>
            </a:r>
            <a:r>
              <a:rPr lang="en-US" b="0" dirty="0"/>
              <a:t> </a:t>
            </a:r>
            <a:r>
              <a:rPr lang="en-US" b="0" dirty="0" smtClean="0"/>
              <a:t>files</a:t>
            </a:r>
          </a:p>
          <a:p>
            <a:pPr marL="531813" indent="-531813" algn="just">
              <a:buFont typeface="Wingdings" panose="05000000000000000000" pitchFamily="2" charset="2"/>
              <a:buChar char="Ø"/>
            </a:pPr>
            <a:r>
              <a:rPr lang="en-US" b="1" u="sng" dirty="0" smtClean="0"/>
              <a:t>public folder:</a:t>
            </a:r>
            <a:r>
              <a:rPr lang="en-US" b="0" dirty="0"/>
              <a:t> </a:t>
            </a:r>
            <a:endParaRPr lang="en-US" b="0" dirty="0" smtClean="0"/>
          </a:p>
          <a:p>
            <a:pPr marL="989013" lvl="1" indent="-531813" algn="just">
              <a:buFont typeface="Wingdings" panose="05000000000000000000" pitchFamily="2" charset="2"/>
              <a:buChar char="Ø"/>
            </a:pPr>
            <a:r>
              <a:rPr lang="en-US" b="0" dirty="0" smtClean="0"/>
              <a:t>contains </a:t>
            </a:r>
            <a:r>
              <a:rPr lang="en-US" b="0" dirty="0"/>
              <a:t>the HTML file so you can tweak it, for example, to set the page title</a:t>
            </a:r>
            <a:r>
              <a:rPr lang="en-US" b="0" dirty="0" smtClean="0"/>
              <a:t>.</a:t>
            </a:r>
          </a:p>
          <a:p>
            <a:pPr marL="989013" lvl="1" indent="-531813" algn="just">
              <a:buFont typeface="Wingdings" panose="05000000000000000000" pitchFamily="2" charset="2"/>
              <a:buChar char="Ø"/>
            </a:pPr>
            <a:r>
              <a:rPr lang="en-US" b="0" dirty="0" smtClean="0"/>
              <a:t>The </a:t>
            </a:r>
            <a:r>
              <a:rPr lang="en-US" b="0" dirty="0"/>
              <a:t>&lt;script&gt; tag with the compiled code will be added to it automatically during the build process</a:t>
            </a:r>
            <a:endParaRPr lang="en-US" b="0" dirty="0" smtClean="0"/>
          </a:p>
          <a:p>
            <a:pPr algn="just"/>
            <a:endParaRPr lang="en-US" b="0" dirty="0"/>
          </a:p>
          <a:p>
            <a:pPr algn="just"/>
            <a:endParaRPr lang="en-US" b="0" dirty="0" smtClean="0"/>
          </a:p>
          <a:p>
            <a:pPr algn="just"/>
            <a:endParaRPr lang="en-US" b="0" dirty="0"/>
          </a:p>
          <a:p>
            <a:endParaRPr lang="en-US" dirty="0" smtClean="0"/>
          </a:p>
          <a:p>
            <a:endParaRPr lang="en-US" dirty="0" smtClean="0"/>
          </a:p>
          <a:p>
            <a:endParaRPr lang="en-US" dirty="0" smtClean="0"/>
          </a:p>
          <a:p>
            <a:endParaRPr lang="en-US" b="0" dirty="0" smtClean="0"/>
          </a:p>
        </p:txBody>
      </p:sp>
    </p:spTree>
    <p:extLst>
      <p:ext uri="{BB962C8B-B14F-4D97-AF65-F5344CB8AC3E}">
        <p14:creationId xmlns:p14="http://schemas.microsoft.com/office/powerpoint/2010/main" xmlns="" val="1062748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React Application File Structure</a:t>
            </a:r>
          </a:p>
        </p:txBody>
      </p:sp>
      <p:sp>
        <p:nvSpPr>
          <p:cNvPr id="4" name="Content Placeholder 3"/>
          <p:cNvSpPr>
            <a:spLocks noGrp="1"/>
          </p:cNvSpPr>
          <p:nvPr>
            <p:ph idx="1"/>
          </p:nvPr>
        </p:nvSpPr>
        <p:spPr>
          <a:xfrm>
            <a:off x="1097280" y="1373243"/>
            <a:ext cx="9954677" cy="829227"/>
          </a:xfrm>
        </p:spPr>
        <p:txBody>
          <a:bodyPr>
            <a:normAutofit fontScale="92500" lnSpcReduction="20000"/>
          </a:bodyPr>
          <a:lstStyle/>
          <a:p>
            <a:r>
              <a:rPr lang="en-US" dirty="0" smtClean="0"/>
              <a:t>Understanding the file structure</a:t>
            </a:r>
          </a:p>
          <a:p>
            <a:r>
              <a:rPr lang="en-US" dirty="0" smtClean="0"/>
              <a:t>The following visuals depict the file structure of the react project app.</a:t>
            </a:r>
          </a:p>
          <a:p>
            <a:pPr algn="just"/>
            <a:endParaRPr lang="en-US" b="0" dirty="0"/>
          </a:p>
          <a:p>
            <a:pPr algn="just"/>
            <a:endParaRPr lang="en-US" b="0" dirty="0" smtClean="0"/>
          </a:p>
          <a:p>
            <a:pPr algn="just"/>
            <a:endParaRPr lang="en-US" b="0" dirty="0"/>
          </a:p>
        </p:txBody>
      </p:sp>
      <p:pic>
        <p:nvPicPr>
          <p:cNvPr id="3" name="Picture 2"/>
          <p:cNvPicPr>
            <a:picLocks noChangeAspect="1"/>
          </p:cNvPicPr>
          <p:nvPr/>
        </p:nvPicPr>
        <p:blipFill>
          <a:blip r:embed="rId2"/>
          <a:stretch>
            <a:fillRect/>
          </a:stretch>
        </p:blipFill>
        <p:spPr>
          <a:xfrm>
            <a:off x="3493827" y="2524836"/>
            <a:ext cx="4135272" cy="3705225"/>
          </a:xfrm>
          <a:prstGeom prst="rect">
            <a:avLst/>
          </a:prstGeom>
        </p:spPr>
      </p:pic>
    </p:spTree>
    <p:extLst>
      <p:ext uri="{BB962C8B-B14F-4D97-AF65-F5344CB8AC3E}">
        <p14:creationId xmlns:p14="http://schemas.microsoft.com/office/powerpoint/2010/main" xmlns="" val="930142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React Application file Structure</a:t>
            </a:r>
          </a:p>
        </p:txBody>
      </p:sp>
      <p:sp>
        <p:nvSpPr>
          <p:cNvPr id="4" name="Content Placeholder 3"/>
          <p:cNvSpPr>
            <a:spLocks noGrp="1"/>
          </p:cNvSpPr>
          <p:nvPr>
            <p:ph idx="1"/>
          </p:nvPr>
        </p:nvSpPr>
        <p:spPr>
          <a:xfrm>
            <a:off x="1149141" y="1050879"/>
            <a:ext cx="9954677" cy="5442324"/>
          </a:xfrm>
        </p:spPr>
        <p:txBody>
          <a:bodyPr>
            <a:normAutofit/>
          </a:bodyPr>
          <a:lstStyle/>
          <a:p>
            <a:pPr marL="531813" indent="-531813" algn="just">
              <a:buFont typeface="Wingdings" panose="05000000000000000000" pitchFamily="2" charset="2"/>
              <a:buChar char="Ø"/>
            </a:pPr>
            <a:r>
              <a:rPr lang="en-US" dirty="0" smtClean="0"/>
              <a:t>Build</a:t>
            </a:r>
            <a:r>
              <a:rPr lang="en-US" b="0" dirty="0" smtClean="0"/>
              <a:t> </a:t>
            </a:r>
            <a:r>
              <a:rPr lang="en-US" b="0" dirty="0"/>
              <a:t>represents the path to our final production build. This folder would actually be created after we run the </a:t>
            </a:r>
            <a:r>
              <a:rPr lang="en-US" b="0" dirty="0" err="1"/>
              <a:t>npm</a:t>
            </a:r>
            <a:r>
              <a:rPr lang="en-US" b="0" dirty="0"/>
              <a:t> build.</a:t>
            </a:r>
          </a:p>
          <a:p>
            <a:pPr marL="531813" indent="-531813" algn="just">
              <a:buFont typeface="Wingdings" panose="05000000000000000000" pitchFamily="2" charset="2"/>
              <a:buChar char="Ø"/>
            </a:pPr>
            <a:r>
              <a:rPr lang="en-US" b="0" dirty="0"/>
              <a:t>We can see all the "dependencies" and "</a:t>
            </a:r>
            <a:r>
              <a:rPr lang="en-US" b="0" dirty="0" err="1"/>
              <a:t>devDependencies</a:t>
            </a:r>
            <a:r>
              <a:rPr lang="en-US" b="0" dirty="0"/>
              <a:t>" required by our React app in </a:t>
            </a:r>
            <a:r>
              <a:rPr lang="en-US" dirty="0" err="1"/>
              <a:t>node_modules</a:t>
            </a:r>
            <a:r>
              <a:rPr lang="en-US" b="0" dirty="0"/>
              <a:t>. These are as specified or seen in our </a:t>
            </a:r>
            <a:r>
              <a:rPr lang="en-US" b="0" dirty="0" err="1"/>
              <a:t>package.json</a:t>
            </a:r>
            <a:r>
              <a:rPr lang="en-US" b="0" dirty="0"/>
              <a:t> file. If we just </a:t>
            </a:r>
            <a:r>
              <a:rPr lang="en-US" b="0" dirty="0" smtClean="0"/>
              <a:t>write </a:t>
            </a:r>
            <a:r>
              <a:rPr lang="en-US" b="0" dirty="0" err="1" smtClean="0"/>
              <a:t>dir</a:t>
            </a:r>
            <a:r>
              <a:rPr lang="en-US" b="0" dirty="0" smtClean="0"/>
              <a:t> at the command prompt </a:t>
            </a:r>
            <a:r>
              <a:rPr lang="en-US" b="0" dirty="0" err="1" smtClean="0"/>
              <a:t>we‘will</a:t>
            </a:r>
            <a:r>
              <a:rPr lang="en-US" b="0" dirty="0" smtClean="0"/>
              <a:t>  </a:t>
            </a:r>
            <a:r>
              <a:rPr lang="en-US" b="0" dirty="0"/>
              <a:t>see almost 800 sub-directories. This directory gets added to .</a:t>
            </a:r>
            <a:r>
              <a:rPr lang="en-US" b="0" dirty="0" err="1"/>
              <a:t>gitignore</a:t>
            </a:r>
            <a:r>
              <a:rPr lang="en-US" b="0" dirty="0"/>
              <a:t> so it does not really get uploaded/published as such. </a:t>
            </a:r>
          </a:p>
          <a:p>
            <a:pPr marL="531813" indent="-531813" algn="just">
              <a:buFont typeface="Wingdings" panose="05000000000000000000" pitchFamily="2" charset="2"/>
              <a:buChar char="Ø"/>
            </a:pPr>
            <a:r>
              <a:rPr lang="en-US" b="0" dirty="0"/>
              <a:t>Our static files are located in the </a:t>
            </a:r>
            <a:r>
              <a:rPr lang="en-US" b="1" u="sng" dirty="0"/>
              <a:t>public directory</a:t>
            </a:r>
            <a:r>
              <a:rPr lang="en-US" b="0" dirty="0"/>
              <a:t>. </a:t>
            </a:r>
            <a:endParaRPr lang="en-US" b="0" dirty="0" smtClean="0"/>
          </a:p>
          <a:p>
            <a:pPr marL="531813" indent="-531813" algn="just">
              <a:buFont typeface="Wingdings" panose="05000000000000000000" pitchFamily="2" charset="2"/>
              <a:buChar char="Ø"/>
            </a:pPr>
            <a:r>
              <a:rPr lang="en-US" b="0" dirty="0" smtClean="0"/>
              <a:t>All </a:t>
            </a:r>
            <a:r>
              <a:rPr lang="en-US" b="0" dirty="0"/>
              <a:t>of the </a:t>
            </a:r>
            <a:r>
              <a:rPr lang="en-US" b="1" u="sng" dirty="0"/>
              <a:t>dynamic components </a:t>
            </a:r>
            <a:r>
              <a:rPr lang="en-US" b="0" dirty="0"/>
              <a:t>will be located in the </a:t>
            </a:r>
            <a:r>
              <a:rPr lang="en-US" dirty="0" err="1"/>
              <a:t>src</a:t>
            </a:r>
            <a:r>
              <a:rPr lang="en-US" b="0" dirty="0"/>
              <a:t>. </a:t>
            </a:r>
          </a:p>
        </p:txBody>
      </p:sp>
    </p:spTree>
    <p:extLst>
      <p:ext uri="{BB962C8B-B14F-4D97-AF65-F5344CB8AC3E}">
        <p14:creationId xmlns:p14="http://schemas.microsoft.com/office/powerpoint/2010/main" xmlns="" val="2982841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How to create React  Application</a:t>
            </a:r>
            <a:endParaRPr lang="en-IN" b="1" dirty="0">
              <a:solidFill>
                <a:srgbClr val="FF0000"/>
              </a:solidFill>
            </a:endParaRPr>
          </a:p>
        </p:txBody>
      </p:sp>
      <p:sp>
        <p:nvSpPr>
          <p:cNvPr id="3" name="Content Placeholder 2"/>
          <p:cNvSpPr>
            <a:spLocks noGrp="1"/>
          </p:cNvSpPr>
          <p:nvPr>
            <p:ph idx="1"/>
          </p:nvPr>
        </p:nvSpPr>
        <p:spPr>
          <a:xfrm>
            <a:off x="838200" y="1365161"/>
            <a:ext cx="10515600" cy="4811802"/>
          </a:xfrm>
        </p:spPr>
        <p:txBody>
          <a:bodyPr>
            <a:normAutofit/>
          </a:bodyPr>
          <a:lstStyle/>
          <a:p>
            <a:r>
              <a:rPr lang="en-US" b="1" u="sng" dirty="0" smtClean="0"/>
              <a:t>React application without installation</a:t>
            </a:r>
            <a:r>
              <a:rPr lang="en-US" dirty="0" smtClean="0"/>
              <a:t>: </a:t>
            </a:r>
          </a:p>
          <a:p>
            <a:pPr lvl="1"/>
            <a:r>
              <a:rPr lang="en-US" dirty="0" smtClean="0"/>
              <a:t>We </a:t>
            </a:r>
            <a:r>
              <a:rPr lang="en-US" dirty="0"/>
              <a:t>can also create a React app without </a:t>
            </a:r>
            <a:r>
              <a:rPr lang="en-US" dirty="0" err="1" smtClean="0"/>
              <a:t>npm</a:t>
            </a:r>
            <a:r>
              <a:rPr lang="en-US" dirty="0" smtClean="0"/>
              <a:t>(Node Package Manager) </a:t>
            </a:r>
            <a:r>
              <a:rPr lang="en-US" dirty="0"/>
              <a:t>by directly importing </a:t>
            </a:r>
            <a:r>
              <a:rPr lang="en-US" dirty="0" err="1"/>
              <a:t>Reactjs</a:t>
            </a:r>
            <a:r>
              <a:rPr lang="en-US" dirty="0"/>
              <a:t> library in our HTML code. </a:t>
            </a:r>
            <a:endParaRPr lang="en-US" dirty="0" smtClean="0"/>
          </a:p>
          <a:p>
            <a:pPr lvl="1"/>
            <a:r>
              <a:rPr lang="en-US" dirty="0" smtClean="0"/>
              <a:t>This </a:t>
            </a:r>
            <a:r>
              <a:rPr lang="en-US" dirty="0"/>
              <a:t>is exactly what we will do here. Here are the steps required to create and run a React app without </a:t>
            </a:r>
            <a:r>
              <a:rPr lang="en-US" dirty="0" err="1"/>
              <a:t>npm</a:t>
            </a:r>
            <a:r>
              <a:rPr lang="en-US" dirty="0"/>
              <a:t>.</a:t>
            </a:r>
            <a:endParaRPr lang="en-US" dirty="0" smtClean="0"/>
          </a:p>
          <a:p>
            <a:r>
              <a:rPr lang="en-US" b="1" u="sng" dirty="0" smtClean="0"/>
              <a:t>React Application with installation</a:t>
            </a:r>
            <a:r>
              <a:rPr lang="en-US" dirty="0" smtClean="0"/>
              <a:t>: </a:t>
            </a:r>
          </a:p>
          <a:p>
            <a:pPr lvl="1"/>
            <a:r>
              <a:rPr lang="en-US" dirty="0" smtClean="0"/>
              <a:t> </a:t>
            </a:r>
            <a:r>
              <a:rPr lang="en-US" dirty="0"/>
              <a:t>First, you use </a:t>
            </a:r>
            <a:r>
              <a:rPr lang="en-US" dirty="0" err="1"/>
              <a:t>npm</a:t>
            </a:r>
            <a:r>
              <a:rPr lang="en-US" dirty="0"/>
              <a:t> (Node Package Manager) installed on your machine. </a:t>
            </a:r>
            <a:endParaRPr lang="en-US" dirty="0" smtClean="0"/>
          </a:p>
          <a:p>
            <a:pPr lvl="1"/>
            <a:r>
              <a:rPr lang="en-US" dirty="0" smtClean="0"/>
              <a:t>If </a:t>
            </a:r>
            <a:r>
              <a:rPr lang="en-US" dirty="0"/>
              <a:t>you’re using VS Code, you need to make sure you’ve configured your machine to run React code in VS code using </a:t>
            </a:r>
            <a:r>
              <a:rPr lang="en-US" dirty="0" err="1"/>
              <a:t>npm</a:t>
            </a:r>
            <a:r>
              <a:rPr lang="en-US" dirty="0"/>
              <a:t>. </a:t>
            </a:r>
            <a:endParaRPr lang="en-US" dirty="0" smtClean="0"/>
          </a:p>
          <a:p>
            <a:pPr lvl="1"/>
            <a:r>
              <a:rPr lang="en-US" dirty="0" smtClean="0"/>
              <a:t>You </a:t>
            </a:r>
            <a:r>
              <a:rPr lang="en-US" dirty="0"/>
              <a:t>will also need to setup a build environment for React that typically involved use of </a:t>
            </a:r>
            <a:r>
              <a:rPr lang="en-US" dirty="0" err="1"/>
              <a:t>npm</a:t>
            </a:r>
            <a:r>
              <a:rPr lang="en-US" dirty="0"/>
              <a:t> (node package manager), </a:t>
            </a:r>
            <a:r>
              <a:rPr lang="en-US" dirty="0" err="1"/>
              <a:t>webpack</a:t>
            </a:r>
            <a:r>
              <a:rPr lang="en-US" dirty="0"/>
              <a:t>, and Babel.</a:t>
            </a:r>
            <a:endParaRPr lang="en-IN" dirty="0"/>
          </a:p>
        </p:txBody>
      </p:sp>
    </p:spTree>
    <p:extLst>
      <p:ext uri="{BB962C8B-B14F-4D97-AF65-F5344CB8AC3E}">
        <p14:creationId xmlns:p14="http://schemas.microsoft.com/office/powerpoint/2010/main" xmlns="" val="584290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0105"/>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Files inside “</a:t>
            </a:r>
            <a:r>
              <a:rPr lang="en-IN" dirty="0" err="1" smtClean="0">
                <a:solidFill>
                  <a:srgbClr val="FF0000"/>
                </a:solidFill>
                <a:latin typeface="Times New Roman" panose="02020603050405020304" pitchFamily="18" charset="0"/>
                <a:cs typeface="Times New Roman" panose="02020603050405020304" pitchFamily="18" charset="0"/>
              </a:rPr>
              <a:t>src</a:t>
            </a:r>
            <a:r>
              <a:rPr lang="en-IN" dirty="0" smtClean="0">
                <a:solidFill>
                  <a:srgbClr val="FF0000"/>
                </a:solidFill>
                <a:latin typeface="Times New Roman" panose="02020603050405020304" pitchFamily="18" charset="0"/>
                <a:cs typeface="Times New Roman" panose="02020603050405020304" pitchFamily="18" charset="0"/>
              </a:rPr>
              <a:t>” directories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329784" y="944380"/>
            <a:ext cx="10825895" cy="5681272"/>
          </a:xfrm>
        </p:spPr>
        <p:txBody>
          <a:bodyPr>
            <a:normAutofit/>
          </a:bodyPr>
          <a:lstStyle/>
          <a:p>
            <a:r>
              <a:rPr lang="en-US" dirty="0" smtClean="0"/>
              <a:t> </a:t>
            </a:r>
            <a:r>
              <a:rPr lang="en-US" b="0" dirty="0" smtClean="0"/>
              <a:t>We </a:t>
            </a:r>
            <a:r>
              <a:rPr lang="en-US" b="0" dirty="0"/>
              <a:t>can also see files like </a:t>
            </a:r>
            <a:r>
              <a:rPr lang="en-US" b="1" u="sng" dirty="0"/>
              <a:t>App.js </a:t>
            </a:r>
            <a:r>
              <a:rPr lang="en-US" b="0" dirty="0"/>
              <a:t>which is kind of our main JS component and the corresponding styles go in App.css. </a:t>
            </a:r>
            <a:endParaRPr lang="en-US" b="0" dirty="0" smtClean="0"/>
          </a:p>
          <a:p>
            <a:pPr marL="450850" indent="-450850" algn="just">
              <a:buFont typeface="Wingdings" panose="05000000000000000000" pitchFamily="2" charset="2"/>
              <a:buChar char="Ø"/>
            </a:pPr>
            <a:r>
              <a:rPr lang="en-US" b="0" dirty="0" smtClean="0"/>
              <a:t>In </a:t>
            </a:r>
            <a:r>
              <a:rPr lang="en-US" b="0" dirty="0"/>
              <a:t>case, we want to add any unit tests, we can use the</a:t>
            </a:r>
            <a:r>
              <a:rPr lang="en-US" b="1" u="sng" dirty="0"/>
              <a:t> App.test.js</a:t>
            </a:r>
            <a:r>
              <a:rPr lang="en-US" b="0" dirty="0"/>
              <a:t> for that. Also, index.js is the entry point for our App and it triggers the registerServiceWorker.js. </a:t>
            </a:r>
            <a:endParaRPr lang="en-US" b="0" dirty="0" smtClean="0"/>
          </a:p>
          <a:p>
            <a:pPr marL="450850" indent="-450850" algn="just">
              <a:buFont typeface="Wingdings" panose="05000000000000000000" pitchFamily="2" charset="2"/>
              <a:buChar char="Ø"/>
            </a:pPr>
            <a:r>
              <a:rPr lang="en-US" b="0" dirty="0" smtClean="0"/>
              <a:t>As </a:t>
            </a:r>
            <a:r>
              <a:rPr lang="en-US" b="0" dirty="0"/>
              <a:t>a side-note, we mostly add a </a:t>
            </a:r>
            <a:r>
              <a:rPr lang="en-US" b="1" u="sng" dirty="0"/>
              <a:t>'components'</a:t>
            </a:r>
            <a:r>
              <a:rPr lang="en-US" b="0" dirty="0"/>
              <a:t> directory here to add new components and their associated files, as that improves the organization of our structure.</a:t>
            </a:r>
          </a:p>
          <a:p>
            <a:pPr algn="just"/>
            <a:endParaRPr lang="en-US" b="0" dirty="0"/>
          </a:p>
          <a:p>
            <a:pPr algn="just"/>
            <a:endParaRPr lang="en-US" b="0" dirty="0" smtClean="0"/>
          </a:p>
          <a:p>
            <a:pPr algn="just"/>
            <a:endParaRPr lang="en-US" b="0" dirty="0"/>
          </a:p>
        </p:txBody>
      </p:sp>
    </p:spTree>
    <p:extLst>
      <p:ext uri="{BB962C8B-B14F-4D97-AF65-F5344CB8AC3E}">
        <p14:creationId xmlns:p14="http://schemas.microsoft.com/office/powerpoint/2010/main" xmlns="" val="1211496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normAutofit fontScale="90000"/>
          </a:bodyPr>
          <a:lstStyle/>
          <a:p>
            <a:pPr algn="ctr"/>
            <a:r>
              <a:rPr lang="en-IN" dirty="0" err="1" smtClean="0">
                <a:solidFill>
                  <a:srgbClr val="FF0000"/>
                </a:solidFill>
                <a:latin typeface="Times New Roman" panose="02020603050405020304" pitchFamily="18" charset="0"/>
                <a:cs typeface="Times New Roman" panose="02020603050405020304" pitchFamily="18" charset="0"/>
              </a:rPr>
              <a:t>Package.json</a:t>
            </a:r>
            <a:r>
              <a:rPr lang="en-IN" dirty="0" smtClean="0">
                <a:solidFill>
                  <a:srgbClr val="FF0000"/>
                </a:solidFill>
                <a:latin typeface="Times New Roman" panose="02020603050405020304" pitchFamily="18" charset="0"/>
                <a:cs typeface="Times New Roman" panose="02020603050405020304" pitchFamily="18" charset="0"/>
              </a:rPr>
              <a:t>: React Application Configuration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199214"/>
            <a:ext cx="9954677" cy="5024166"/>
          </a:xfrm>
        </p:spPr>
        <p:txBody>
          <a:bodyPr>
            <a:normAutofit/>
          </a:bodyPr>
          <a:lstStyle/>
          <a:p>
            <a:r>
              <a:rPr lang="en-US" b="0" dirty="0"/>
              <a:t>The overall configuration for the React project is outlined in the </a:t>
            </a:r>
            <a:r>
              <a:rPr lang="en-US" dirty="0" err="1"/>
              <a:t>package.json</a:t>
            </a:r>
            <a:r>
              <a:rPr lang="en-US" b="0" dirty="0"/>
              <a:t>. Below is what that looks like:</a:t>
            </a:r>
            <a:endParaRPr lang="en-US" dirty="0"/>
          </a:p>
          <a:p>
            <a:pPr algn="just"/>
            <a:endParaRPr lang="en-US" b="0" dirty="0"/>
          </a:p>
          <a:p>
            <a:pPr algn="just"/>
            <a:endParaRPr lang="en-US" b="0" dirty="0" smtClean="0"/>
          </a:p>
          <a:p>
            <a:pPr algn="just"/>
            <a:endParaRPr lang="en-US" b="0" dirty="0"/>
          </a:p>
        </p:txBody>
      </p:sp>
      <p:pic>
        <p:nvPicPr>
          <p:cNvPr id="5" name="Picture 4"/>
          <p:cNvPicPr>
            <a:picLocks noChangeAspect="1"/>
          </p:cNvPicPr>
          <p:nvPr/>
        </p:nvPicPr>
        <p:blipFill>
          <a:blip r:embed="rId2"/>
          <a:stretch>
            <a:fillRect/>
          </a:stretch>
        </p:blipFill>
        <p:spPr>
          <a:xfrm>
            <a:off x="3963777" y="2207421"/>
            <a:ext cx="4429125" cy="3686175"/>
          </a:xfrm>
          <a:prstGeom prst="rect">
            <a:avLst/>
          </a:prstGeom>
        </p:spPr>
      </p:pic>
    </p:spTree>
    <p:extLst>
      <p:ext uri="{BB962C8B-B14F-4D97-AF65-F5344CB8AC3E}">
        <p14:creationId xmlns:p14="http://schemas.microsoft.com/office/powerpoint/2010/main" xmlns="" val="3147116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Attributes Inside </a:t>
            </a:r>
            <a:r>
              <a:rPr lang="en-IN" dirty="0" err="1" smtClean="0">
                <a:solidFill>
                  <a:srgbClr val="FF0000"/>
                </a:solidFill>
                <a:latin typeface="Times New Roman" panose="02020603050405020304" pitchFamily="18" charset="0"/>
                <a:cs typeface="Times New Roman" panose="02020603050405020304" pitchFamily="18" charset="0"/>
              </a:rPr>
              <a:t>Package.json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050878"/>
            <a:ext cx="9954677" cy="5172501"/>
          </a:xfrm>
        </p:spPr>
        <p:txBody>
          <a:bodyPr>
            <a:normAutofit lnSpcReduction="10000"/>
          </a:bodyPr>
          <a:lstStyle/>
          <a:p>
            <a:pPr marL="531813" indent="-531813">
              <a:buFont typeface="Wingdings" panose="05000000000000000000" pitchFamily="2" charset="2"/>
              <a:buChar char="Ø"/>
            </a:pPr>
            <a:r>
              <a:rPr lang="en-US" b="1" u="sng" dirty="0" smtClean="0"/>
              <a:t>name</a:t>
            </a:r>
            <a:r>
              <a:rPr lang="en-US" b="0" dirty="0" smtClean="0"/>
              <a:t> </a:t>
            </a:r>
            <a:r>
              <a:rPr lang="en-US" b="0" dirty="0"/>
              <a:t>- Represents the app name which was passed to create-react-app.</a:t>
            </a:r>
          </a:p>
          <a:p>
            <a:pPr marL="531813" indent="-531813">
              <a:buFont typeface="Wingdings" panose="05000000000000000000" pitchFamily="2" charset="2"/>
              <a:buChar char="Ø"/>
            </a:pPr>
            <a:r>
              <a:rPr lang="en-US" b="1" u="sng" dirty="0"/>
              <a:t>version</a:t>
            </a:r>
            <a:r>
              <a:rPr lang="en-US" b="0" dirty="0"/>
              <a:t> - Shows the current version.</a:t>
            </a:r>
          </a:p>
          <a:p>
            <a:pPr marL="531813" indent="-531813">
              <a:buFont typeface="Wingdings" panose="05000000000000000000" pitchFamily="2" charset="2"/>
              <a:buChar char="Ø"/>
            </a:pPr>
            <a:r>
              <a:rPr lang="en-US" b="1" u="sng" dirty="0"/>
              <a:t>dependencies</a:t>
            </a:r>
            <a:r>
              <a:rPr lang="en-US" b="0" dirty="0"/>
              <a:t> - List of all the required modules/versions for our app. By default, </a:t>
            </a:r>
            <a:r>
              <a:rPr lang="en-US" b="0" dirty="0" err="1"/>
              <a:t>npm</a:t>
            </a:r>
            <a:r>
              <a:rPr lang="en-US" b="0" dirty="0"/>
              <a:t> would install the most recent major version.</a:t>
            </a:r>
          </a:p>
          <a:p>
            <a:pPr marL="531813" indent="-531813">
              <a:buFont typeface="Wingdings" panose="05000000000000000000" pitchFamily="2" charset="2"/>
              <a:buChar char="Ø"/>
            </a:pPr>
            <a:r>
              <a:rPr lang="en-US" b="1" u="sng" dirty="0" err="1"/>
              <a:t>devDependencies</a:t>
            </a:r>
            <a:r>
              <a:rPr lang="en-US" b="0" dirty="0"/>
              <a:t> - Lists all the modules/versions for running the app in a development environment.</a:t>
            </a:r>
          </a:p>
          <a:p>
            <a:pPr marL="531813" indent="-531813">
              <a:buFont typeface="Wingdings" panose="05000000000000000000" pitchFamily="2" charset="2"/>
              <a:buChar char="Ø"/>
            </a:pPr>
            <a:r>
              <a:rPr lang="en-US" b="1" u="sng" dirty="0"/>
              <a:t>scripts</a:t>
            </a:r>
            <a:r>
              <a:rPr lang="en-US" b="0" dirty="0"/>
              <a:t> - List of all the aliases that can be used to access react-scripts commands in an efficient manner. For example, if we run </a:t>
            </a:r>
            <a:r>
              <a:rPr lang="en-US" b="0" dirty="0" err="1"/>
              <a:t>npm</a:t>
            </a:r>
            <a:r>
              <a:rPr lang="en-US" b="0" dirty="0"/>
              <a:t> build in the command line, it would run "react-scripts build" internally.</a:t>
            </a:r>
          </a:p>
          <a:p>
            <a:pPr algn="just"/>
            <a:endParaRPr lang="en-US" b="0" dirty="0" smtClean="0"/>
          </a:p>
          <a:p>
            <a:pPr algn="just"/>
            <a:endParaRPr lang="en-US" b="0" dirty="0"/>
          </a:p>
        </p:txBody>
      </p:sp>
    </p:spTree>
    <p:extLst>
      <p:ext uri="{BB962C8B-B14F-4D97-AF65-F5344CB8AC3E}">
        <p14:creationId xmlns:p14="http://schemas.microsoft.com/office/powerpoint/2010/main" xmlns="" val="2415992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79882" y="0"/>
            <a:ext cx="10975797" cy="6223379"/>
          </a:xfrm>
        </p:spPr>
        <p:txBody>
          <a:bodyPr>
            <a:normAutofit/>
          </a:bodyPr>
          <a:lstStyle/>
          <a:p>
            <a:r>
              <a:rPr lang="en-US" b="0" dirty="0" smtClean="0"/>
              <a:t>We </a:t>
            </a:r>
            <a:r>
              <a:rPr lang="en-US" b="0" dirty="0"/>
              <a:t>can see the following attributes:</a:t>
            </a:r>
          </a:p>
          <a:p>
            <a:pPr marL="531813" indent="-531813" algn="just">
              <a:buFont typeface="Wingdings" panose="05000000000000000000" pitchFamily="2" charset="2"/>
              <a:buChar char="Ø"/>
            </a:pPr>
            <a:r>
              <a:rPr lang="en-US" b="0" dirty="0" smtClean="0"/>
              <a:t>The </a:t>
            </a:r>
            <a:r>
              <a:rPr lang="en-US" b="0" dirty="0"/>
              <a:t>dependencies which are shared by our application can go to the assets directory. </a:t>
            </a:r>
            <a:endParaRPr lang="en-US" b="0" dirty="0" smtClean="0"/>
          </a:p>
          <a:p>
            <a:pPr marL="531813" indent="-531813" algn="just">
              <a:buFont typeface="Wingdings" panose="05000000000000000000" pitchFamily="2" charset="2"/>
              <a:buChar char="Ø"/>
            </a:pPr>
            <a:r>
              <a:rPr lang="en-US" b="0" dirty="0" smtClean="0"/>
              <a:t>These </a:t>
            </a:r>
            <a:r>
              <a:rPr lang="en-US" b="0" dirty="0"/>
              <a:t>can include </a:t>
            </a:r>
            <a:r>
              <a:rPr lang="en-US" b="0" dirty="0" err="1"/>
              <a:t>mixins</a:t>
            </a:r>
            <a:r>
              <a:rPr lang="en-US" b="0" dirty="0"/>
              <a:t>, images, etc. </a:t>
            </a:r>
            <a:endParaRPr lang="en-US" b="0" dirty="0" smtClean="0"/>
          </a:p>
          <a:p>
            <a:pPr marL="531813" indent="-531813" algn="just">
              <a:buFont typeface="Wingdings" panose="05000000000000000000" pitchFamily="2" charset="2"/>
              <a:buChar char="Ø"/>
            </a:pPr>
            <a:r>
              <a:rPr lang="en-US" b="0" dirty="0" smtClean="0"/>
              <a:t>Thus</a:t>
            </a:r>
            <a:r>
              <a:rPr lang="en-US" b="0" dirty="0"/>
              <a:t>, they would represent a single location for files external to our main project itself.</a:t>
            </a:r>
          </a:p>
          <a:p>
            <a:pPr marL="531813" indent="-531813" algn="just">
              <a:buFont typeface="Wingdings" panose="05000000000000000000" pitchFamily="2" charset="2"/>
              <a:buChar char="Ø"/>
            </a:pPr>
            <a:r>
              <a:rPr lang="en-US" b="0" dirty="0" smtClean="0"/>
              <a:t>We </a:t>
            </a:r>
            <a:r>
              <a:rPr lang="en-US" b="0" dirty="0"/>
              <a:t>also need to have a utilities folder. </a:t>
            </a:r>
            <a:endParaRPr lang="en-US" b="0" dirty="0" smtClean="0"/>
          </a:p>
          <a:p>
            <a:pPr marL="531813" indent="-531813" algn="just">
              <a:buFont typeface="Wingdings" panose="05000000000000000000" pitchFamily="2" charset="2"/>
              <a:buChar char="Ø"/>
            </a:pPr>
            <a:r>
              <a:rPr lang="en-US" b="0" dirty="0" smtClean="0"/>
              <a:t>This </a:t>
            </a:r>
            <a:r>
              <a:rPr lang="en-US" b="0" dirty="0"/>
              <a:t>would contain a list of helper functions used globally across the app. </a:t>
            </a:r>
            <a:endParaRPr lang="en-US" b="0" dirty="0" smtClean="0"/>
          </a:p>
          <a:p>
            <a:pPr marL="531813" indent="-531813" algn="just">
              <a:buFont typeface="Wingdings" panose="05000000000000000000" pitchFamily="2" charset="2"/>
              <a:buChar char="Ø"/>
            </a:pPr>
            <a:r>
              <a:rPr lang="en-US" b="0" dirty="0" smtClean="0"/>
              <a:t>We </a:t>
            </a:r>
            <a:r>
              <a:rPr lang="en-US" b="0" dirty="0"/>
              <a:t>can add common logic to this utilities folder and import that wherever we want to use it. While the naming can vary slightly, the standard naming conventions are seen include helpers, </a:t>
            </a:r>
            <a:r>
              <a:rPr lang="en-US" b="0" dirty="0" err="1"/>
              <a:t>utils</a:t>
            </a:r>
            <a:r>
              <a:rPr lang="en-US" b="0" dirty="0"/>
              <a:t>, utilities, etc.</a:t>
            </a:r>
            <a:endParaRPr lang="en-US" b="0" dirty="0" smtClean="0"/>
          </a:p>
          <a:p>
            <a:pPr algn="just"/>
            <a:endParaRPr lang="en-US" b="0" dirty="0"/>
          </a:p>
        </p:txBody>
      </p:sp>
    </p:spTree>
    <p:extLst>
      <p:ext uri="{BB962C8B-B14F-4D97-AF65-F5344CB8AC3E}">
        <p14:creationId xmlns:p14="http://schemas.microsoft.com/office/powerpoint/2010/main" xmlns="" val="3412597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Full Stack Development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97280" y="1356598"/>
            <a:ext cx="9954677" cy="488033"/>
          </a:xfrm>
        </p:spPr>
        <p:txBody>
          <a:bodyPr>
            <a:normAutofit/>
          </a:bodyPr>
          <a:lstStyle/>
          <a:p>
            <a:r>
              <a:rPr lang="en-US" b="0" dirty="0" smtClean="0"/>
              <a:t>With </a:t>
            </a:r>
            <a:r>
              <a:rPr lang="en-US" b="0" dirty="0"/>
              <a:t>that, our structure would now looks something like below:</a:t>
            </a:r>
          </a:p>
        </p:txBody>
      </p:sp>
      <p:pic>
        <p:nvPicPr>
          <p:cNvPr id="3" name="Picture 2"/>
          <p:cNvPicPr>
            <a:picLocks noChangeAspect="1"/>
          </p:cNvPicPr>
          <p:nvPr/>
        </p:nvPicPr>
        <p:blipFill>
          <a:blip r:embed="rId2"/>
          <a:stretch>
            <a:fillRect/>
          </a:stretch>
        </p:blipFill>
        <p:spPr>
          <a:xfrm>
            <a:off x="3343701" y="2150351"/>
            <a:ext cx="4995081" cy="4349120"/>
          </a:xfrm>
          <a:prstGeom prst="rect">
            <a:avLst/>
          </a:prstGeom>
        </p:spPr>
      </p:pic>
    </p:spTree>
    <p:extLst>
      <p:ext uri="{BB962C8B-B14F-4D97-AF65-F5344CB8AC3E}">
        <p14:creationId xmlns:p14="http://schemas.microsoft.com/office/powerpoint/2010/main" xmlns="" val="878547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normAutofit/>
          </a:bodyPr>
          <a:lstStyle/>
          <a:p>
            <a:pPr algn="ctr"/>
            <a:r>
              <a:rPr lang="en-IN" dirty="0" err="1" smtClean="0">
                <a:solidFill>
                  <a:srgbClr val="FF0000"/>
                </a:solidFill>
                <a:latin typeface="Times New Roman" panose="02020603050405020304" pitchFamily="18" charset="0"/>
                <a:cs typeface="Times New Roman" panose="02020603050405020304" pitchFamily="18" charset="0"/>
              </a:rPr>
              <a:t>Mainifest.json</a:t>
            </a:r>
            <a:r>
              <a:rPr lang="en-IN" dirty="0" smtClean="0">
                <a:solidFill>
                  <a:srgbClr val="FF0000"/>
                </a:solidFill>
                <a:latin typeface="Times New Roman" panose="02020603050405020304" pitchFamily="18" charset="0"/>
                <a:cs typeface="Times New Roman" panose="02020603050405020304" pitchFamily="18" charset="0"/>
              </a:rPr>
              <a:t> : Our Application on Mobile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961160" y="1276108"/>
            <a:ext cx="9954677" cy="5349544"/>
          </a:xfrm>
        </p:spPr>
        <p:txBody>
          <a:bodyPr>
            <a:normAutofit/>
          </a:bodyPr>
          <a:lstStyle/>
          <a:p>
            <a:r>
              <a:rPr lang="en-US" dirty="0" err="1"/>
              <a:t>manifest.json</a:t>
            </a:r>
            <a:r>
              <a:rPr lang="en-US" b="0" dirty="0"/>
              <a:t> This file is used to describe our app e.g. On mobile phones, if a shortcut is added to the home screen. Below is how that would look like;</a:t>
            </a:r>
          </a:p>
        </p:txBody>
      </p:sp>
      <p:pic>
        <p:nvPicPr>
          <p:cNvPr id="5" name="Picture 4"/>
          <p:cNvPicPr>
            <a:picLocks noChangeAspect="1"/>
          </p:cNvPicPr>
          <p:nvPr/>
        </p:nvPicPr>
        <p:blipFill>
          <a:blip r:embed="rId2"/>
          <a:stretch>
            <a:fillRect/>
          </a:stretch>
        </p:blipFill>
        <p:spPr>
          <a:xfrm>
            <a:off x="3575712" y="2671976"/>
            <a:ext cx="5008729" cy="3305743"/>
          </a:xfrm>
          <a:prstGeom prst="rect">
            <a:avLst/>
          </a:prstGeom>
        </p:spPr>
      </p:pic>
    </p:spTree>
    <p:extLst>
      <p:ext uri="{BB962C8B-B14F-4D97-AF65-F5344CB8AC3E}">
        <p14:creationId xmlns:p14="http://schemas.microsoft.com/office/powerpoint/2010/main" xmlns="" val="1131945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4794" y="149902"/>
            <a:ext cx="10840886" cy="5827817"/>
          </a:xfrm>
        </p:spPr>
        <p:txBody>
          <a:bodyPr>
            <a:normAutofit/>
          </a:bodyPr>
          <a:lstStyle/>
          <a:p>
            <a:pPr marL="531813" indent="-354013" algn="just">
              <a:buFont typeface="Wingdings" panose="05000000000000000000" pitchFamily="2" charset="2"/>
              <a:buChar char="Ø"/>
            </a:pPr>
            <a:endParaRPr lang="en-US" b="0" dirty="0" smtClean="0"/>
          </a:p>
          <a:p>
            <a:pPr marL="531813" indent="-354013" algn="just">
              <a:buFont typeface="Wingdings" panose="05000000000000000000" pitchFamily="2" charset="2"/>
              <a:buChar char="Ø"/>
            </a:pPr>
            <a:r>
              <a:rPr lang="en-US" b="0" dirty="0" smtClean="0"/>
              <a:t>When </a:t>
            </a:r>
            <a:r>
              <a:rPr lang="en-US" b="0" dirty="0"/>
              <a:t>our web app is added to user's home screen, it is this metadata which determines the icon, theme colors, names, etc</a:t>
            </a:r>
            <a:r>
              <a:rPr lang="en-US" b="0" dirty="0" smtClean="0"/>
              <a:t>. favicon.ico </a:t>
            </a:r>
          </a:p>
          <a:p>
            <a:pPr marL="531813" indent="-354013" algn="just">
              <a:buFont typeface="Wingdings" panose="05000000000000000000" pitchFamily="2" charset="2"/>
              <a:buChar char="Ø"/>
            </a:pPr>
            <a:endParaRPr lang="en-US" b="0" dirty="0" smtClean="0"/>
          </a:p>
          <a:p>
            <a:pPr marL="531813" indent="-354013" algn="just">
              <a:buFont typeface="Wingdings" panose="05000000000000000000" pitchFamily="2" charset="2"/>
              <a:buChar char="Ø"/>
            </a:pPr>
            <a:r>
              <a:rPr lang="en-US" b="0" dirty="0" smtClean="0"/>
              <a:t>This </a:t>
            </a:r>
            <a:r>
              <a:rPr lang="en-US" b="0" dirty="0"/>
              <a:t>is the icon image file used by our project. It is also linked inside index.html and </a:t>
            </a:r>
            <a:r>
              <a:rPr lang="en-US" dirty="0" err="1"/>
              <a:t>manifest.json</a:t>
            </a:r>
            <a:r>
              <a:rPr lang="en-US" dirty="0"/>
              <a:t>.</a:t>
            </a:r>
          </a:p>
          <a:p>
            <a:endParaRPr lang="en-US" b="0" dirty="0"/>
          </a:p>
        </p:txBody>
      </p:sp>
    </p:spTree>
    <p:extLst>
      <p:ext uri="{BB962C8B-B14F-4D97-AF65-F5344CB8AC3E}">
        <p14:creationId xmlns:p14="http://schemas.microsoft.com/office/powerpoint/2010/main" xmlns="" val="1023001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 for React</a:t>
            </a:r>
            <a:endParaRPr lang="en-IN" dirty="0"/>
          </a:p>
        </p:txBody>
      </p:sp>
      <p:sp>
        <p:nvSpPr>
          <p:cNvPr id="3" name="Content Placeholder 2"/>
          <p:cNvSpPr>
            <a:spLocks noGrp="1"/>
          </p:cNvSpPr>
          <p:nvPr>
            <p:ph idx="1"/>
          </p:nvPr>
        </p:nvSpPr>
        <p:spPr/>
        <p:txBody>
          <a:bodyPr/>
          <a:lstStyle/>
          <a:p>
            <a:r>
              <a:rPr lang="en-IN" dirty="0" smtClean="0"/>
              <a:t>Go to google and write download visual studio code </a:t>
            </a:r>
          </a:p>
          <a:p>
            <a:r>
              <a:rPr lang="en-IN" dirty="0" smtClean="0"/>
              <a:t>Choose your operating system</a:t>
            </a:r>
          </a:p>
          <a:p>
            <a:r>
              <a:rPr lang="en-IN" dirty="0" smtClean="0"/>
              <a:t>Download visual studio code </a:t>
            </a:r>
          </a:p>
          <a:p>
            <a:r>
              <a:rPr lang="en-IN" dirty="0" smtClean="0"/>
              <a:t>Install visual studio code</a:t>
            </a:r>
          </a:p>
          <a:p>
            <a:endParaRPr lang="en-IN" dirty="0"/>
          </a:p>
        </p:txBody>
      </p:sp>
      <p:pic>
        <p:nvPicPr>
          <p:cNvPr id="4" name="Picture 3"/>
          <p:cNvPicPr>
            <a:picLocks noChangeAspect="1"/>
          </p:cNvPicPr>
          <p:nvPr/>
        </p:nvPicPr>
        <p:blipFill>
          <a:blip r:embed="rId2"/>
          <a:stretch>
            <a:fillRect/>
          </a:stretch>
        </p:blipFill>
        <p:spPr>
          <a:xfrm>
            <a:off x="5619750" y="2777318"/>
            <a:ext cx="476250" cy="523875"/>
          </a:xfrm>
          <a:prstGeom prst="rect">
            <a:avLst/>
          </a:prstGeom>
        </p:spPr>
      </p:pic>
    </p:spTree>
    <p:extLst>
      <p:ext uri="{BB962C8B-B14F-4D97-AF65-F5344CB8AC3E}">
        <p14:creationId xmlns:p14="http://schemas.microsoft.com/office/powerpoint/2010/main" xmlns="" val="3549136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React Element?</a:t>
            </a:r>
            <a:endParaRPr lang="en-IN" dirty="0"/>
          </a:p>
        </p:txBody>
      </p:sp>
      <p:sp>
        <p:nvSpPr>
          <p:cNvPr id="3" name="Content Placeholder 2"/>
          <p:cNvSpPr>
            <a:spLocks noGrp="1"/>
          </p:cNvSpPr>
          <p:nvPr>
            <p:ph idx="1"/>
          </p:nvPr>
        </p:nvSpPr>
        <p:spPr/>
        <p:txBody>
          <a:bodyPr/>
          <a:lstStyle/>
          <a:p>
            <a:r>
              <a:rPr lang="en-US" dirty="0"/>
              <a:t>React Element: </a:t>
            </a:r>
            <a:endParaRPr lang="en-US" dirty="0" smtClean="0"/>
          </a:p>
          <a:p>
            <a:pPr lvl="1"/>
            <a:r>
              <a:rPr lang="en-US" b="1" dirty="0" smtClean="0"/>
              <a:t>It </a:t>
            </a:r>
            <a:r>
              <a:rPr lang="en-US" b="1" dirty="0"/>
              <a:t>is the basic building block in a react application, it is an object representation of a virtual DOM node</a:t>
            </a:r>
            <a:r>
              <a:rPr lang="en-US" dirty="0"/>
              <a:t>. </a:t>
            </a:r>
            <a:endParaRPr lang="en-US" dirty="0" smtClean="0"/>
          </a:p>
          <a:p>
            <a:pPr lvl="1"/>
            <a:r>
              <a:rPr lang="en-US" dirty="0" smtClean="0"/>
              <a:t>React </a:t>
            </a:r>
            <a:r>
              <a:rPr lang="en-US" dirty="0"/>
              <a:t>Element contains both type and property. </a:t>
            </a:r>
            <a:endParaRPr lang="en-US" dirty="0" smtClean="0"/>
          </a:p>
          <a:p>
            <a:pPr lvl="1"/>
            <a:r>
              <a:rPr lang="en-US" dirty="0" smtClean="0"/>
              <a:t>It </a:t>
            </a:r>
            <a:r>
              <a:rPr lang="en-US" dirty="0"/>
              <a:t>may contain other Elements in its props. </a:t>
            </a:r>
            <a:endParaRPr lang="en-US" dirty="0" smtClean="0"/>
          </a:p>
          <a:p>
            <a:pPr lvl="1"/>
            <a:r>
              <a:rPr lang="en-US" dirty="0" smtClean="0"/>
              <a:t>React </a:t>
            </a:r>
            <a:r>
              <a:rPr lang="en-US" dirty="0"/>
              <a:t>Element does not have any methods, making it light and faster to render than components.</a:t>
            </a:r>
            <a:endParaRPr lang="en-IN" dirty="0"/>
          </a:p>
        </p:txBody>
      </p:sp>
    </p:spTree>
    <p:extLst>
      <p:ext uri="{BB962C8B-B14F-4D97-AF65-F5344CB8AC3E}">
        <p14:creationId xmlns:p14="http://schemas.microsoft.com/office/powerpoint/2010/main" xmlns="" val="3585841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ReactDOM.render</a:t>
            </a:r>
            <a:r>
              <a:rPr lang="en-US" dirty="0" smtClean="0"/>
              <a:t>()</a:t>
            </a:r>
            <a:endParaRPr lang="en-IN" dirty="0"/>
          </a:p>
        </p:txBody>
      </p:sp>
      <p:sp>
        <p:nvSpPr>
          <p:cNvPr id="3" name="Content Placeholder 2"/>
          <p:cNvSpPr>
            <a:spLocks noGrp="1"/>
          </p:cNvSpPr>
          <p:nvPr>
            <p:ph idx="1"/>
          </p:nvPr>
        </p:nvSpPr>
        <p:spPr/>
        <p:txBody>
          <a:bodyPr/>
          <a:lstStyle/>
          <a:p>
            <a:r>
              <a:rPr lang="en-US" dirty="0"/>
              <a:t>The </a:t>
            </a:r>
            <a:r>
              <a:rPr lang="en-US" dirty="0" err="1"/>
              <a:t>ReactDOM.render</a:t>
            </a:r>
            <a:r>
              <a:rPr lang="en-US" dirty="0"/>
              <a:t>() function takes two arguments, </a:t>
            </a:r>
            <a:endParaRPr lang="en-US" dirty="0" smtClean="0"/>
          </a:p>
          <a:p>
            <a:pPr lvl="1"/>
            <a:r>
              <a:rPr lang="en-US" dirty="0" smtClean="0"/>
              <a:t>HTML </a:t>
            </a:r>
            <a:r>
              <a:rPr lang="en-US" dirty="0"/>
              <a:t>code </a:t>
            </a:r>
            <a:endParaRPr lang="en-US" dirty="0" smtClean="0"/>
          </a:p>
          <a:p>
            <a:pPr lvl="1"/>
            <a:r>
              <a:rPr lang="en-US" dirty="0" smtClean="0"/>
              <a:t>an </a:t>
            </a:r>
            <a:r>
              <a:rPr lang="en-US" dirty="0"/>
              <a:t>HTML element.</a:t>
            </a:r>
          </a:p>
          <a:p>
            <a:r>
              <a:rPr lang="en-US" dirty="0" smtClean="0"/>
              <a:t>The </a:t>
            </a:r>
            <a:r>
              <a:rPr lang="en-US" dirty="0"/>
              <a:t>purpose of the function is to display the specified HTML code inside the specified HTML element</a:t>
            </a:r>
            <a:r>
              <a:rPr lang="en-US" dirty="0" smtClean="0"/>
              <a:t>.</a:t>
            </a:r>
          </a:p>
          <a:p>
            <a:r>
              <a:rPr lang="en-US" dirty="0" err="1" smtClean="0"/>
              <a:t>ReactDOM.render</a:t>
            </a:r>
            <a:r>
              <a:rPr lang="en-US" dirty="0" smtClean="0"/>
              <a:t>() is rendering code to a  </a:t>
            </a:r>
            <a:r>
              <a:rPr lang="en-US" dirty="0"/>
              <a:t>folder in the root directory of your React project, named "public". In this folder, there is an index.html file.</a:t>
            </a:r>
            <a:endParaRPr lang="en-IN" dirty="0"/>
          </a:p>
        </p:txBody>
      </p:sp>
    </p:spTree>
    <p:extLst>
      <p:ext uri="{BB962C8B-B14F-4D97-AF65-F5344CB8AC3E}">
        <p14:creationId xmlns:p14="http://schemas.microsoft.com/office/powerpoint/2010/main" xmlns="" val="149877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01002" y="1050878"/>
            <a:ext cx="9954677" cy="4818216"/>
          </a:xfrm>
        </p:spPr>
        <p:txBody>
          <a:bodyPr>
            <a:normAutofit/>
          </a:bodyPr>
          <a:lstStyle/>
          <a:p>
            <a:r>
              <a:rPr lang="en-IN" dirty="0" smtClean="0"/>
              <a:t>React JS Without installation</a:t>
            </a:r>
          </a:p>
          <a:p>
            <a:pPr marL="723900" indent="-723900">
              <a:buFont typeface="Wingdings" panose="05000000000000000000" pitchFamily="2" charset="2"/>
              <a:buChar char="Ø"/>
            </a:pPr>
            <a:r>
              <a:rPr lang="en-US" b="0" dirty="0" smtClean="0"/>
              <a:t>React can work with installation as well as without installation</a:t>
            </a:r>
          </a:p>
          <a:p>
            <a:pPr marL="723900" indent="-723900">
              <a:buFont typeface="Wingdings" panose="05000000000000000000" pitchFamily="2" charset="2"/>
              <a:buChar char="Ø"/>
            </a:pPr>
            <a:r>
              <a:rPr lang="en-US" b="0" dirty="0" smtClean="0"/>
              <a:t>However, for fresher's or those who are learning for the first time, React can be made use by without installation</a:t>
            </a:r>
          </a:p>
          <a:p>
            <a:pPr marL="723900" indent="-723900">
              <a:buFont typeface="Wingdings" panose="05000000000000000000" pitchFamily="2" charset="2"/>
              <a:buChar char="Ø"/>
            </a:pPr>
            <a:r>
              <a:rPr lang="en-US" b="0" dirty="0" smtClean="0"/>
              <a:t>On the other hand if we are working in a project we need to install react in the system</a:t>
            </a:r>
          </a:p>
          <a:p>
            <a:pPr marL="723900" indent="-723900">
              <a:buFont typeface="Wingdings" panose="05000000000000000000" pitchFamily="2" charset="2"/>
              <a:buChar char="Ø"/>
            </a:pPr>
            <a:r>
              <a:rPr lang="en-US" b="0" dirty="0" smtClean="0"/>
              <a:t>In order to make use of react without any installation we will use the concept of CDN which stands for Content Delivery network</a:t>
            </a:r>
          </a:p>
          <a:p>
            <a:pPr marL="723900" indent="-723900">
              <a:buFont typeface="Wingdings" panose="05000000000000000000" pitchFamily="2" charset="2"/>
              <a:buChar char="Ø"/>
            </a:pPr>
            <a:endParaRPr lang="en-US" dirty="0" smtClean="0"/>
          </a:p>
          <a:p>
            <a:endParaRPr lang="en-US" dirty="0" smtClean="0"/>
          </a:p>
        </p:txBody>
      </p:sp>
      <p:sp>
        <p:nvSpPr>
          <p:cNvPr id="3" name="Title 1"/>
          <p:cNvSpPr>
            <a:spLocks noGrp="1"/>
          </p:cNvSpPr>
          <p:nvPr>
            <p:ph type="title"/>
          </p:nvPr>
        </p:nvSpPr>
        <p:spPr>
          <a:xfrm>
            <a:off x="1097280" y="286603"/>
            <a:ext cx="10058400" cy="764275"/>
          </a:xfrm>
        </p:spPr>
        <p:txBody>
          <a:bodyPr>
            <a:noAutofit/>
          </a:bodyPr>
          <a:lstStyle/>
          <a:p>
            <a:pPr algn="ctr"/>
            <a:r>
              <a:rPr lang="en-IN" sz="3200" dirty="0" smtClean="0">
                <a:solidFill>
                  <a:srgbClr val="FF0000"/>
                </a:solidFill>
                <a:latin typeface="Times New Roman" panose="02020603050405020304" pitchFamily="18" charset="0"/>
                <a:cs typeface="Times New Roman" panose="02020603050405020304" pitchFamily="18" charset="0"/>
              </a:rPr>
              <a:t>Executing React: Without  </a:t>
            </a:r>
            <a:r>
              <a:rPr lang="en-IN" sz="3200" dirty="0" err="1" smtClean="0">
                <a:solidFill>
                  <a:srgbClr val="FF0000"/>
                </a:solidFill>
                <a:latin typeface="Times New Roman" panose="02020603050405020304" pitchFamily="18" charset="0"/>
                <a:cs typeface="Times New Roman" panose="02020603050405020304" pitchFamily="18" charset="0"/>
              </a:rPr>
              <a:t>npm</a:t>
            </a:r>
            <a:r>
              <a:rPr lang="en-IN" sz="3200" dirty="0" smtClean="0">
                <a:solidFill>
                  <a:srgbClr val="FF0000"/>
                </a:solidFill>
                <a:latin typeface="Times New Roman" panose="02020603050405020304" pitchFamily="18" charset="0"/>
                <a:cs typeface="Times New Roman" panose="02020603050405020304" pitchFamily="18" charset="0"/>
              </a:rPr>
              <a:t>(Node Package Manager)</a:t>
            </a:r>
            <a:endParaRPr lang="en-IN"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193427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DOM Rendering</a:t>
            </a:r>
            <a:endParaRPr lang="en-IN" b="1" dirty="0">
              <a:solidFill>
                <a:srgbClr val="FF0000"/>
              </a:solidFill>
            </a:endParaRPr>
          </a:p>
        </p:txBody>
      </p:sp>
      <p:pic>
        <p:nvPicPr>
          <p:cNvPr id="2050" name="Picture 2" descr="The rendering process of a web page. | by Gabriel Neutzling | Mediu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13644" y="1690688"/>
            <a:ext cx="9383288" cy="47800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529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ReactDOM.createRoot</a:t>
            </a:r>
            <a:r>
              <a:rPr lang="en-US" dirty="0" smtClean="0"/>
              <a:t>()</a:t>
            </a:r>
            <a:endParaRPr lang="en-IN" dirty="0"/>
          </a:p>
        </p:txBody>
      </p:sp>
      <p:sp>
        <p:nvSpPr>
          <p:cNvPr id="3" name="Content Placeholder 2"/>
          <p:cNvSpPr>
            <a:spLocks noGrp="1"/>
          </p:cNvSpPr>
          <p:nvPr>
            <p:ph idx="1"/>
          </p:nvPr>
        </p:nvSpPr>
        <p:spPr/>
        <p:txBody>
          <a:bodyPr/>
          <a:lstStyle/>
          <a:p>
            <a:r>
              <a:rPr lang="en-US" dirty="0" err="1"/>
              <a:t>createRoot</a:t>
            </a:r>
            <a:r>
              <a:rPr lang="en-US" dirty="0"/>
              <a:t>() controls the contents of the container node you pass in. Any existing DOM elements inside are replaced when render is called. Later calls use </a:t>
            </a:r>
            <a:r>
              <a:rPr lang="en-US" dirty="0" err="1"/>
              <a:t>React’s</a:t>
            </a:r>
            <a:r>
              <a:rPr lang="en-US" dirty="0"/>
              <a:t> DOM diffing algorithm for efficient updates.</a:t>
            </a:r>
          </a:p>
          <a:p>
            <a:pPr marL="0" indent="0">
              <a:buNone/>
            </a:pPr>
            <a:endParaRPr lang="en-US" dirty="0"/>
          </a:p>
          <a:p>
            <a:r>
              <a:rPr lang="en-US" dirty="0" err="1"/>
              <a:t>createRoot</a:t>
            </a:r>
            <a:r>
              <a:rPr lang="en-US" dirty="0"/>
              <a:t>() does not modify the container node (only modifies the children of the container). It may be possible to insert a component to an existing DOM node without overwriting the existing children.</a:t>
            </a:r>
            <a:endParaRPr lang="en-IN" dirty="0"/>
          </a:p>
        </p:txBody>
      </p:sp>
    </p:spTree>
    <p:extLst>
      <p:ext uri="{BB962C8B-B14F-4D97-AF65-F5344CB8AC3E}">
        <p14:creationId xmlns:p14="http://schemas.microsoft.com/office/powerpoint/2010/main" xmlns="" val="232684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Developer  Tools:</a:t>
            </a:r>
            <a:endParaRPr lang="en-IN" dirty="0"/>
          </a:p>
        </p:txBody>
      </p:sp>
      <p:sp>
        <p:nvSpPr>
          <p:cNvPr id="6" name="Content Placeholder 5"/>
          <p:cNvSpPr>
            <a:spLocks noGrp="1"/>
          </p:cNvSpPr>
          <p:nvPr>
            <p:ph idx="1"/>
          </p:nvPr>
        </p:nvSpPr>
        <p:spPr/>
        <p:txBody>
          <a:bodyPr>
            <a:normAutofit fontScale="92500" lnSpcReduction="10000"/>
          </a:bodyPr>
          <a:lstStyle/>
          <a:p>
            <a:r>
              <a:rPr lang="en-US" dirty="0"/>
              <a:t>React Developer Tools is a Chrome </a:t>
            </a:r>
            <a:r>
              <a:rPr lang="en-US" dirty="0" err="1"/>
              <a:t>DevTools</a:t>
            </a:r>
            <a:r>
              <a:rPr lang="en-US" dirty="0"/>
              <a:t> extension for the open-source React JavaScript library. It allows you to inspect the React component hierarchies in the Chrome Developer Tools.</a:t>
            </a:r>
          </a:p>
          <a:p>
            <a:r>
              <a:rPr lang="en-US" dirty="0"/>
              <a:t>You will get two new tabs in your Chrome </a:t>
            </a:r>
            <a:r>
              <a:rPr lang="en-US" dirty="0" err="1"/>
              <a:t>DevTools</a:t>
            </a:r>
            <a:r>
              <a:rPr lang="en-US" dirty="0"/>
              <a:t>: "⚛️ Components" and "⚛️ Profiler".</a:t>
            </a:r>
          </a:p>
          <a:p>
            <a:r>
              <a:rPr lang="en-US" dirty="0" smtClean="0"/>
              <a:t>The </a:t>
            </a:r>
            <a:r>
              <a:rPr lang="en-US" dirty="0"/>
              <a:t>Components tab shows you the root React components that were rendered on the page, as well as the subcomponents that they ended up rendering.</a:t>
            </a:r>
          </a:p>
          <a:p>
            <a:r>
              <a:rPr lang="en-US" dirty="0" smtClean="0"/>
              <a:t>By </a:t>
            </a:r>
            <a:r>
              <a:rPr lang="en-US" dirty="0"/>
              <a:t>selecting one of the components in the tree, you can inspect and edit its current props and state in the panel on the right. In the breadcrumbs you can inspect the selected component, the component that created it, the component that created that one, and so on.</a:t>
            </a:r>
          </a:p>
          <a:p>
            <a:endParaRPr lang="en-IN" dirty="0"/>
          </a:p>
        </p:txBody>
      </p:sp>
    </p:spTree>
    <p:extLst>
      <p:ext uri="{BB962C8B-B14F-4D97-AF65-F5344CB8AC3E}">
        <p14:creationId xmlns:p14="http://schemas.microsoft.com/office/powerpoint/2010/main" xmlns="" val="4309950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Times New Roman" panose="02020603050405020304" pitchFamily="18" charset="0"/>
                <a:cs typeface="Times New Roman" panose="02020603050405020304" pitchFamily="18" charset="0"/>
              </a:rPr>
              <a:t>Application Clean up Process for Beginners</a:t>
            </a:r>
            <a:endParaRPr lang="en-IN" dirty="0"/>
          </a:p>
        </p:txBody>
      </p:sp>
      <p:sp>
        <p:nvSpPr>
          <p:cNvPr id="3" name="Content Placeholder 2"/>
          <p:cNvSpPr>
            <a:spLocks noGrp="1"/>
          </p:cNvSpPr>
          <p:nvPr>
            <p:ph idx="1"/>
          </p:nvPr>
        </p:nvSpPr>
        <p:spPr/>
        <p:txBody>
          <a:bodyPr/>
          <a:lstStyle/>
          <a:p>
            <a:r>
              <a:rPr lang="en-IN" dirty="0" smtClean="0"/>
              <a:t>Open your folder in Visual Studio Code and Perform a clean up operation to start a fresh Reach application with understanding.</a:t>
            </a:r>
          </a:p>
          <a:p>
            <a:r>
              <a:rPr lang="en-IN" dirty="0" smtClean="0"/>
              <a:t>Open </a:t>
            </a:r>
            <a:r>
              <a:rPr lang="en-IN" dirty="0" err="1" smtClean="0"/>
              <a:t>src</a:t>
            </a:r>
            <a:r>
              <a:rPr lang="en-IN" dirty="0" smtClean="0"/>
              <a:t> folder</a:t>
            </a:r>
          </a:p>
          <a:p>
            <a:r>
              <a:rPr lang="en-US" dirty="0"/>
              <a:t>Index Page</a:t>
            </a:r>
          </a:p>
          <a:p>
            <a:pPr marL="531813" indent="-531813">
              <a:buFont typeface="Wingdings" panose="05000000000000000000" pitchFamily="2" charset="2"/>
              <a:buChar char="Ø"/>
            </a:pPr>
            <a:r>
              <a:rPr lang="en-US" dirty="0"/>
              <a:t>Let's also have a look inside the index.js as well as the index.html page which gets generated. Below is how our index.js file looks;</a:t>
            </a:r>
          </a:p>
          <a:p>
            <a:endParaRPr lang="en-IN" dirty="0" smtClean="0"/>
          </a:p>
          <a:p>
            <a:pPr lvl="1"/>
            <a:endParaRPr lang="en-IN" dirty="0"/>
          </a:p>
        </p:txBody>
      </p:sp>
    </p:spTree>
    <p:extLst>
      <p:ext uri="{BB962C8B-B14F-4D97-AF65-F5344CB8AC3E}">
        <p14:creationId xmlns:p14="http://schemas.microsoft.com/office/powerpoint/2010/main" xmlns="" val="1014554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7115" y="960726"/>
            <a:ext cx="5923128" cy="5671894"/>
          </a:xfrm>
          <a:prstGeom prst="rect">
            <a:avLst/>
          </a:prstGeom>
        </p:spPr>
      </p:pic>
      <p:pic>
        <p:nvPicPr>
          <p:cNvPr id="6" name="Picture 5"/>
          <p:cNvPicPr>
            <a:picLocks noChangeAspect="1"/>
          </p:cNvPicPr>
          <p:nvPr/>
        </p:nvPicPr>
        <p:blipFill>
          <a:blip r:embed="rId3"/>
          <a:stretch>
            <a:fillRect/>
          </a:stretch>
        </p:blipFill>
        <p:spPr>
          <a:xfrm>
            <a:off x="6825802" y="1050878"/>
            <a:ext cx="4915437" cy="5581742"/>
          </a:xfrm>
          <a:prstGeom prst="rect">
            <a:avLst/>
          </a:prstGeom>
        </p:spPr>
      </p:pic>
    </p:spTree>
    <p:extLst>
      <p:ext uri="{BB962C8B-B14F-4D97-AF65-F5344CB8AC3E}">
        <p14:creationId xmlns:p14="http://schemas.microsoft.com/office/powerpoint/2010/main" xmlns="" val="627537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845734"/>
            <a:ext cx="9954677" cy="4131985"/>
          </a:xfrm>
        </p:spPr>
        <p:txBody>
          <a:bodyPr>
            <a:normAutofit/>
          </a:bodyPr>
          <a:lstStyle/>
          <a:p>
            <a:r>
              <a:rPr lang="en-US" b="0" dirty="0" smtClean="0"/>
              <a:t>Moving deeper into React</a:t>
            </a:r>
          </a:p>
          <a:p>
            <a:r>
              <a:rPr lang="en-US" b="0" dirty="0" smtClean="0"/>
              <a:t>Having understood the basic functioning of the React by means of visuals and installation of react app with the help of </a:t>
            </a:r>
            <a:r>
              <a:rPr lang="en-US" b="0" dirty="0" err="1" smtClean="0"/>
              <a:t>npx</a:t>
            </a:r>
            <a:r>
              <a:rPr lang="en-US" b="0" dirty="0" smtClean="0"/>
              <a:t> and </a:t>
            </a:r>
            <a:r>
              <a:rPr lang="en-US" b="0" dirty="0" err="1" smtClean="0"/>
              <a:t>npm</a:t>
            </a:r>
            <a:r>
              <a:rPr lang="en-US" b="0" dirty="0" smtClean="0"/>
              <a:t>, let us now dive deep into React.</a:t>
            </a:r>
          </a:p>
          <a:p>
            <a:r>
              <a:rPr lang="en-US" b="0" dirty="0" smtClean="0"/>
              <a:t>We start with the components of React.</a:t>
            </a:r>
          </a:p>
          <a:p>
            <a:endParaRPr lang="en-US" dirty="0"/>
          </a:p>
        </p:txBody>
      </p:sp>
    </p:spTree>
    <p:extLst>
      <p:ext uri="{BB962C8B-B14F-4D97-AF65-F5344CB8AC3E}">
        <p14:creationId xmlns:p14="http://schemas.microsoft.com/office/powerpoint/2010/main" xmlns="" val="660961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608"/>
            <a:ext cx="10515600" cy="631066"/>
          </a:xfrm>
        </p:spPr>
        <p:txBody>
          <a:bodyPr>
            <a:noAutofit/>
          </a:bodyPr>
          <a:lstStyle/>
          <a:p>
            <a:pPr algn="ctr"/>
            <a:r>
              <a:rPr lang="en-US" sz="3600" b="1" dirty="0">
                <a:solidFill>
                  <a:srgbClr val="FF0000"/>
                </a:solidFill>
              </a:rPr>
              <a:t>React application without </a:t>
            </a:r>
            <a:r>
              <a:rPr lang="en-US" sz="3600" b="1" dirty="0" smtClean="0">
                <a:solidFill>
                  <a:srgbClr val="FF0000"/>
                </a:solidFill>
              </a:rPr>
              <a:t>installation</a:t>
            </a:r>
            <a:endParaRPr lang="en-IN" sz="3600" dirty="0">
              <a:solidFill>
                <a:srgbClr val="FF0000"/>
              </a:solidFill>
            </a:endParaRPr>
          </a:p>
        </p:txBody>
      </p:sp>
      <p:sp>
        <p:nvSpPr>
          <p:cNvPr id="3" name="Content Placeholder 2"/>
          <p:cNvSpPr>
            <a:spLocks noGrp="1"/>
          </p:cNvSpPr>
          <p:nvPr>
            <p:ph idx="1"/>
          </p:nvPr>
        </p:nvSpPr>
        <p:spPr>
          <a:xfrm>
            <a:off x="838200" y="991674"/>
            <a:ext cx="10515600" cy="5185289"/>
          </a:xfrm>
        </p:spPr>
        <p:txBody>
          <a:bodyPr/>
          <a:lstStyle/>
          <a:p>
            <a:r>
              <a:rPr lang="en-US" dirty="0" smtClean="0"/>
              <a:t>HTML</a:t>
            </a:r>
            <a:endParaRPr lang="en-US" dirty="0"/>
          </a:p>
          <a:p>
            <a:r>
              <a:rPr lang="en-US" dirty="0" smtClean="0"/>
              <a:t>Java Script</a:t>
            </a:r>
          </a:p>
          <a:p>
            <a:r>
              <a:rPr lang="en-US" dirty="0" smtClean="0"/>
              <a:t>Browser</a:t>
            </a:r>
          </a:p>
          <a:p>
            <a:endParaRPr lang="en-IN" dirty="0"/>
          </a:p>
        </p:txBody>
      </p:sp>
    </p:spTree>
    <p:extLst>
      <p:ext uri="{BB962C8B-B14F-4D97-AF65-F5344CB8AC3E}">
        <p14:creationId xmlns:p14="http://schemas.microsoft.com/office/powerpoint/2010/main" xmlns="" val="714152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NPM and NPX</a:t>
            </a:r>
            <a:endParaRPr lang="en-IN" dirty="0"/>
          </a:p>
        </p:txBody>
      </p:sp>
      <p:sp>
        <p:nvSpPr>
          <p:cNvPr id="3" name="Content Placeholder 2"/>
          <p:cNvSpPr>
            <a:spLocks noGrp="1"/>
          </p:cNvSpPr>
          <p:nvPr>
            <p:ph idx="1"/>
          </p:nvPr>
        </p:nvSpPr>
        <p:spPr/>
        <p:txBody>
          <a:bodyPr>
            <a:normAutofit lnSpcReduction="10000"/>
          </a:bodyPr>
          <a:lstStyle/>
          <a:p>
            <a:r>
              <a:rPr lang="en-US" dirty="0"/>
              <a:t>What is </a:t>
            </a:r>
            <a:r>
              <a:rPr lang="en-US" dirty="0" smtClean="0"/>
              <a:t>NPM : NPM </a:t>
            </a:r>
            <a:r>
              <a:rPr lang="en-US" dirty="0"/>
              <a:t>stands for Node Package Manager. It comes pre-installed with Node.js. NPM is used to install Node.js packages to use them in our application. It makes it easier for developers to share and reuse open source code by enabling them to be installed as modules. Modules are JavaScript packages that you can install in your system using NPM. NPM helps to manage packages in your projects as dependencies</a:t>
            </a:r>
            <a:r>
              <a:rPr lang="en-US" dirty="0" smtClean="0"/>
              <a:t>.</a:t>
            </a:r>
          </a:p>
          <a:p>
            <a:r>
              <a:rPr lang="en-US" dirty="0">
                <a:hlinkClick r:id="rId2"/>
              </a:rPr>
              <a:t>NPX</a:t>
            </a:r>
            <a:r>
              <a:rPr lang="en-US" dirty="0"/>
              <a:t> is an NPM package executor. Initially, NPX was launched in </a:t>
            </a:r>
            <a:r>
              <a:rPr lang="en-US" dirty="0">
                <a:hlinkClick r:id="rId3"/>
              </a:rPr>
              <a:t>July 2017</a:t>
            </a:r>
            <a:r>
              <a:rPr lang="en-US" dirty="0"/>
              <a:t>. NPX was just an NPM package that could be installed like other NPM packages. Currently, NPX is bundled with NPM when you install the NPM version 5.2.0 or higher.</a:t>
            </a:r>
          </a:p>
          <a:p>
            <a:endParaRPr lang="en-IN" dirty="0"/>
          </a:p>
        </p:txBody>
      </p:sp>
    </p:spTree>
    <p:extLst>
      <p:ext uri="{BB962C8B-B14F-4D97-AF65-F5344CB8AC3E}">
        <p14:creationId xmlns:p14="http://schemas.microsoft.com/office/powerpoint/2010/main" xmlns="" val="50579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575033"/>
          </a:xfrm>
        </p:spPr>
        <p:txBody>
          <a:bodyPr>
            <a:normAutofit fontScale="90000"/>
          </a:bodyPr>
          <a:lstStyle/>
          <a:p>
            <a:pPr algn="ctr"/>
            <a:r>
              <a:rPr lang="en-US" b="1" dirty="0" smtClean="0">
                <a:solidFill>
                  <a:srgbClr val="FF0000"/>
                </a:solidFill>
              </a:rPr>
              <a:t>Difference between NPM and NPX</a:t>
            </a:r>
            <a:endParaRPr lang="en-IN"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479066700"/>
              </p:ext>
            </p:extLst>
          </p:nvPr>
        </p:nvGraphicFramePr>
        <p:xfrm>
          <a:off x="838200" y="1032234"/>
          <a:ext cx="10515600" cy="5725706"/>
        </p:xfrm>
        <a:graphic>
          <a:graphicData uri="http://schemas.openxmlformats.org/drawingml/2006/table">
            <a:tbl>
              <a:tblPr/>
              <a:tblGrid>
                <a:gridCol w="5257800"/>
                <a:gridCol w="5257800"/>
              </a:tblGrid>
              <a:tr h="834262">
                <a:tc>
                  <a:txBody>
                    <a:bodyPr/>
                    <a:lstStyle/>
                    <a:p>
                      <a:pPr algn="ctr" fontAlgn="base"/>
                      <a:r>
                        <a:rPr lang="en-IN" sz="4800" b="1" dirty="0" err="1">
                          <a:effectLst/>
                        </a:rPr>
                        <a:t>npm</a:t>
                      </a:r>
                      <a:r>
                        <a:rPr lang="en-IN" sz="4800" b="1" dirty="0">
                          <a:effectLst/>
                        </a:rPr>
                        <a:t> </a:t>
                      </a:r>
                      <a:endParaRPr lang="en-IN" sz="4800" b="0" dirty="0">
                        <a:effectLst/>
                      </a:endParaRPr>
                    </a:p>
                  </a:txBody>
                  <a:tcPr marL="95250" marR="95250" marT="133350" marB="133350" anchor="ctr">
                    <a:lnL>
                      <a:noFill/>
                    </a:lnL>
                    <a:lnR>
                      <a:noFill/>
                    </a:lnR>
                    <a:lnT>
                      <a:noFill/>
                    </a:lnT>
                    <a:lnB>
                      <a:noFill/>
                    </a:lnB>
                  </a:tcPr>
                </a:tc>
                <a:tc>
                  <a:txBody>
                    <a:bodyPr/>
                    <a:lstStyle/>
                    <a:p>
                      <a:pPr algn="ctr" fontAlgn="base"/>
                      <a:r>
                        <a:rPr lang="en-IN" sz="4800" b="1" dirty="0" err="1">
                          <a:effectLst/>
                        </a:rPr>
                        <a:t>npx</a:t>
                      </a:r>
                      <a:endParaRPr lang="en-IN" sz="4800" b="0" dirty="0">
                        <a:effectLst/>
                      </a:endParaRPr>
                    </a:p>
                  </a:txBody>
                  <a:tcPr marL="95250" marR="95250" marT="133350" marB="133350" anchor="ctr">
                    <a:lnL>
                      <a:noFill/>
                    </a:lnL>
                    <a:lnR>
                      <a:noFill/>
                    </a:lnR>
                    <a:lnT>
                      <a:noFill/>
                    </a:lnT>
                    <a:lnB>
                      <a:noFill/>
                    </a:lnB>
                  </a:tcPr>
                </a:tc>
              </a:tr>
              <a:tr h="1529482">
                <a:tc>
                  <a:txBody>
                    <a:bodyPr/>
                    <a:lstStyle/>
                    <a:p>
                      <a:pPr algn="l" fontAlgn="base"/>
                      <a:r>
                        <a:rPr lang="en-US" sz="2000" b="0" dirty="0">
                          <a:effectLst/>
                        </a:rPr>
                        <a:t>If you wish to run package through </a:t>
                      </a:r>
                      <a:r>
                        <a:rPr lang="en-US" sz="2000" b="0" dirty="0" err="1">
                          <a:effectLst/>
                        </a:rPr>
                        <a:t>npm</a:t>
                      </a:r>
                      <a:r>
                        <a:rPr lang="en-US" sz="2000" b="0" dirty="0">
                          <a:effectLst/>
                        </a:rPr>
                        <a:t> then you have to specify that package in your </a:t>
                      </a:r>
                      <a:r>
                        <a:rPr lang="en-US" sz="2000" b="0" dirty="0" err="1">
                          <a:effectLst/>
                        </a:rPr>
                        <a:t>package.json</a:t>
                      </a:r>
                      <a:r>
                        <a:rPr lang="en-US" sz="2000" b="0" dirty="0">
                          <a:effectLst/>
                        </a:rPr>
                        <a:t> and installed it locally.</a:t>
                      </a:r>
                    </a:p>
                  </a:txBody>
                  <a:tcPr marL="95250" marR="95250" marT="133350" marB="133350" anchor="ctr">
                    <a:lnL>
                      <a:noFill/>
                    </a:lnL>
                    <a:lnR>
                      <a:noFill/>
                    </a:lnR>
                    <a:lnT>
                      <a:noFill/>
                    </a:lnT>
                    <a:lnB>
                      <a:noFill/>
                    </a:lnB>
                  </a:tcPr>
                </a:tc>
                <a:tc>
                  <a:txBody>
                    <a:bodyPr/>
                    <a:lstStyle/>
                    <a:p>
                      <a:pPr algn="l" fontAlgn="base"/>
                      <a:r>
                        <a:rPr lang="en-US" sz="2000" b="0">
                          <a:effectLst/>
                        </a:rPr>
                        <a:t>A package can be executable without installing the package, it is an npm package runner so if any packages that aren’t already installed it will installed automatically.</a:t>
                      </a:r>
                    </a:p>
                  </a:txBody>
                  <a:tcPr marL="95250" marR="95250" marT="133350" marB="133350" anchor="ctr">
                    <a:lnL>
                      <a:noFill/>
                    </a:lnL>
                    <a:lnR>
                      <a:noFill/>
                    </a:lnR>
                    <a:lnT>
                      <a:noFill/>
                    </a:lnT>
                    <a:lnB>
                      <a:noFill/>
                    </a:lnB>
                  </a:tcPr>
                </a:tc>
              </a:tr>
              <a:tr h="1181871">
                <a:tc>
                  <a:txBody>
                    <a:bodyPr/>
                    <a:lstStyle/>
                    <a:p>
                      <a:pPr algn="l" fontAlgn="base"/>
                      <a:r>
                        <a:rPr lang="en-US" sz="2000" b="0" dirty="0">
                          <a:effectLst/>
                        </a:rPr>
                        <a:t>To use create-react-app in </a:t>
                      </a:r>
                      <a:r>
                        <a:rPr lang="en-US" sz="2000" b="0" dirty="0" err="1">
                          <a:effectLst/>
                        </a:rPr>
                        <a:t>npm</a:t>
                      </a:r>
                      <a:r>
                        <a:rPr lang="en-US" sz="2000" b="0" dirty="0">
                          <a:effectLst/>
                        </a:rPr>
                        <a:t> the commands are </a:t>
                      </a:r>
                      <a:r>
                        <a:rPr lang="en-US" sz="2000" b="0" dirty="0" err="1">
                          <a:effectLst/>
                        </a:rPr>
                        <a:t>npm</a:t>
                      </a:r>
                      <a:r>
                        <a:rPr lang="en-US" sz="2000" b="0" dirty="0">
                          <a:effectLst/>
                        </a:rPr>
                        <a:t> install create-react-app then create-react-app </a:t>
                      </a:r>
                      <a:r>
                        <a:rPr lang="en-US" sz="2000" b="0" dirty="0" err="1">
                          <a:effectLst/>
                        </a:rPr>
                        <a:t>myApp</a:t>
                      </a:r>
                      <a:r>
                        <a:rPr lang="en-US" sz="2000" b="0" dirty="0">
                          <a:effectLst/>
                        </a:rPr>
                        <a:t>(Installation required).</a:t>
                      </a:r>
                    </a:p>
                  </a:txBody>
                  <a:tcPr marL="95250" marR="95250" marT="133350" marB="133350" anchor="ctr">
                    <a:lnL>
                      <a:noFill/>
                    </a:lnL>
                    <a:lnR>
                      <a:noFill/>
                    </a:lnR>
                    <a:lnT>
                      <a:noFill/>
                    </a:lnT>
                    <a:lnB>
                      <a:noFill/>
                    </a:lnB>
                  </a:tcPr>
                </a:tc>
                <a:tc>
                  <a:txBody>
                    <a:bodyPr/>
                    <a:lstStyle/>
                    <a:p>
                      <a:pPr algn="l" fontAlgn="base"/>
                      <a:r>
                        <a:rPr lang="en-US" sz="2000" b="0" dirty="0">
                          <a:effectLst/>
                        </a:rPr>
                        <a:t>But in </a:t>
                      </a:r>
                      <a:r>
                        <a:rPr lang="en-US" sz="2000" b="0" dirty="0" err="1">
                          <a:effectLst/>
                        </a:rPr>
                        <a:t>npx</a:t>
                      </a:r>
                      <a:r>
                        <a:rPr lang="en-US" sz="2000" b="0" dirty="0">
                          <a:effectLst/>
                        </a:rPr>
                        <a:t> you can use that without installing like </a:t>
                      </a:r>
                      <a:r>
                        <a:rPr lang="en-US" sz="2000" b="0" dirty="0" err="1">
                          <a:effectLst/>
                        </a:rPr>
                        <a:t>npx</a:t>
                      </a:r>
                      <a:r>
                        <a:rPr lang="en-US" sz="2000" b="0" dirty="0">
                          <a:effectLst/>
                        </a:rPr>
                        <a:t> create-react-app </a:t>
                      </a:r>
                      <a:r>
                        <a:rPr lang="en-US" sz="2000" b="0" dirty="0" err="1">
                          <a:effectLst/>
                        </a:rPr>
                        <a:t>myApp</a:t>
                      </a:r>
                      <a:r>
                        <a:rPr lang="en-US" sz="2000" b="0" dirty="0">
                          <a:effectLst/>
                        </a:rPr>
                        <a:t>, this command is required in every app’s life cycle only once.</a:t>
                      </a:r>
                    </a:p>
                  </a:txBody>
                  <a:tcPr marL="95250" marR="95250" marT="133350" marB="133350" anchor="ctr">
                    <a:lnL>
                      <a:noFill/>
                    </a:lnL>
                    <a:lnR>
                      <a:noFill/>
                    </a:lnR>
                    <a:lnT>
                      <a:noFill/>
                    </a:lnT>
                    <a:lnB>
                      <a:noFill/>
                    </a:lnB>
                  </a:tcPr>
                </a:tc>
              </a:tr>
              <a:tr h="834262">
                <a:tc>
                  <a:txBody>
                    <a:bodyPr/>
                    <a:lstStyle/>
                    <a:p>
                      <a:pPr algn="l" fontAlgn="base"/>
                      <a:r>
                        <a:rPr lang="en-US" sz="2000" b="0" dirty="0" err="1">
                          <a:effectLst/>
                        </a:rPr>
                        <a:t>Npm</a:t>
                      </a:r>
                      <a:r>
                        <a:rPr lang="en-US" sz="2000" b="0" dirty="0">
                          <a:effectLst/>
                        </a:rPr>
                        <a:t> is a tool that use to install packages.</a:t>
                      </a:r>
                    </a:p>
                  </a:txBody>
                  <a:tcPr marL="95250" marR="95250" marT="133350" marB="133350" anchor="ctr">
                    <a:lnL>
                      <a:noFill/>
                    </a:lnL>
                    <a:lnR>
                      <a:noFill/>
                    </a:lnR>
                    <a:lnT>
                      <a:noFill/>
                    </a:lnT>
                    <a:lnB>
                      <a:noFill/>
                    </a:lnB>
                  </a:tcPr>
                </a:tc>
                <a:tc>
                  <a:txBody>
                    <a:bodyPr/>
                    <a:lstStyle/>
                    <a:p>
                      <a:pPr algn="l" fontAlgn="base"/>
                      <a:r>
                        <a:rPr lang="en-US" sz="2000" b="0" dirty="0">
                          <a:effectLst/>
                        </a:rPr>
                        <a:t> </a:t>
                      </a:r>
                      <a:r>
                        <a:rPr lang="en-US" sz="2000" b="0" dirty="0" err="1">
                          <a:effectLst/>
                        </a:rPr>
                        <a:t>Npx</a:t>
                      </a:r>
                      <a:r>
                        <a:rPr lang="en-US" sz="2000" b="0" dirty="0">
                          <a:effectLst/>
                        </a:rPr>
                        <a:t> is a tool that use to execute packages.</a:t>
                      </a:r>
                    </a:p>
                  </a:txBody>
                  <a:tcPr marL="95250" marR="95250" marT="133350" marB="133350" anchor="ctr">
                    <a:lnL>
                      <a:noFill/>
                    </a:lnL>
                    <a:lnR>
                      <a:noFill/>
                    </a:lnR>
                    <a:lnT>
                      <a:noFill/>
                    </a:lnT>
                    <a:lnB>
                      <a:noFill/>
                    </a:lnB>
                  </a:tcPr>
                </a:tc>
              </a:tr>
              <a:tr h="1181871">
                <a:tc>
                  <a:txBody>
                    <a:bodyPr/>
                    <a:lstStyle/>
                    <a:p>
                      <a:pPr algn="l" fontAlgn="base"/>
                      <a:r>
                        <a:rPr lang="en-US" sz="2000" b="0">
                          <a:effectLst/>
                        </a:rPr>
                        <a:t>Packages used by npm are installed globally you have to care about pollution for the long term.</a:t>
                      </a:r>
                    </a:p>
                  </a:txBody>
                  <a:tcPr marL="95250" marR="95250" marT="133350" marB="133350" anchor="ctr">
                    <a:lnL>
                      <a:noFill/>
                    </a:lnL>
                    <a:lnR>
                      <a:noFill/>
                    </a:lnR>
                    <a:lnT>
                      <a:noFill/>
                    </a:lnT>
                    <a:lnB>
                      <a:noFill/>
                    </a:lnB>
                  </a:tcPr>
                </a:tc>
                <a:tc>
                  <a:txBody>
                    <a:bodyPr/>
                    <a:lstStyle/>
                    <a:p>
                      <a:pPr algn="l" fontAlgn="base"/>
                      <a:r>
                        <a:rPr lang="en-US" sz="2000" b="0" dirty="0">
                          <a:effectLst/>
                        </a:rPr>
                        <a:t> Packages used by </a:t>
                      </a:r>
                      <a:r>
                        <a:rPr lang="en-US" sz="2000" b="0" dirty="0" err="1">
                          <a:effectLst/>
                        </a:rPr>
                        <a:t>npx</a:t>
                      </a:r>
                      <a:r>
                        <a:rPr lang="en-US" sz="2000" b="0" dirty="0">
                          <a:effectLst/>
                        </a:rPr>
                        <a:t> are not installed globally so you have to carefree for the pollution for the long term. </a:t>
                      </a:r>
                    </a:p>
                  </a:txBody>
                  <a:tcPr marL="95250" marR="95250" marT="133350" marB="133350" anchor="ctr">
                    <a:lnL>
                      <a:noFill/>
                    </a:lnL>
                    <a:lnR>
                      <a:noFill/>
                    </a:lnR>
                    <a:lnT>
                      <a:noFill/>
                    </a:lnT>
                    <a:lnB>
                      <a:noFill/>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1306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Steps to execute React without </a:t>
            </a:r>
            <a:r>
              <a:rPr lang="en-IN" dirty="0" err="1" smtClean="0">
                <a:solidFill>
                  <a:srgbClr val="FF0000"/>
                </a:solidFill>
                <a:latin typeface="Times New Roman" panose="02020603050405020304" pitchFamily="18" charset="0"/>
                <a:cs typeface="Times New Roman" panose="02020603050405020304" pitchFamily="18" charset="0"/>
              </a:rPr>
              <a:t>npm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255594"/>
            <a:ext cx="9954677" cy="5117910"/>
          </a:xfrm>
        </p:spPr>
        <p:txBody>
          <a:bodyPr>
            <a:normAutofit/>
          </a:bodyPr>
          <a:lstStyle/>
          <a:p>
            <a:endParaRPr lang="en-IN" dirty="0" smtClean="0"/>
          </a:p>
          <a:p>
            <a:pPr marL="1016508" lvl="1" indent="-723900">
              <a:buFont typeface="Wingdings" panose="05000000000000000000" pitchFamily="2" charset="2"/>
              <a:buChar char="Ø"/>
            </a:pPr>
            <a:r>
              <a:rPr lang="en-US" b="0" dirty="0" smtClean="0"/>
              <a:t>We will create an HTML page</a:t>
            </a:r>
          </a:p>
          <a:p>
            <a:pPr marL="1016508" lvl="1" indent="-723900">
              <a:buFont typeface="Wingdings" panose="05000000000000000000" pitchFamily="2" charset="2"/>
              <a:buChar char="Ø"/>
            </a:pPr>
            <a:r>
              <a:rPr lang="en-US" b="0" dirty="0" smtClean="0"/>
              <a:t>Then we will insert three CDN links</a:t>
            </a:r>
          </a:p>
          <a:p>
            <a:pPr marL="1016508" lvl="1" indent="-723900">
              <a:buFont typeface="Wingdings" panose="05000000000000000000" pitchFamily="2" charset="2"/>
              <a:buChar char="Ø"/>
            </a:pPr>
            <a:r>
              <a:rPr lang="en-US" b="0" dirty="0" smtClean="0"/>
              <a:t>Then we will write some HTML code</a:t>
            </a:r>
          </a:p>
          <a:p>
            <a:pPr marL="1016508" lvl="1" indent="-723900">
              <a:buFont typeface="Wingdings" panose="05000000000000000000" pitchFamily="2" charset="2"/>
              <a:buChar char="Ø"/>
            </a:pPr>
            <a:r>
              <a:rPr lang="en-US" b="0" dirty="0" smtClean="0"/>
              <a:t>Then some react code </a:t>
            </a:r>
          </a:p>
          <a:p>
            <a:pPr marL="1016508" lvl="1" indent="-723900">
              <a:buFont typeface="Wingdings" panose="05000000000000000000" pitchFamily="2" charset="2"/>
              <a:buChar char="Ø"/>
            </a:pPr>
            <a:r>
              <a:rPr lang="en-US" b="0" dirty="0" smtClean="0"/>
              <a:t>And then our example will be complete</a:t>
            </a:r>
          </a:p>
          <a:p>
            <a:pPr marL="1016508" lvl="1" indent="-723900">
              <a:buFont typeface="Wingdings" panose="05000000000000000000" pitchFamily="2" charset="2"/>
              <a:buChar char="Ø"/>
            </a:pPr>
            <a:r>
              <a:rPr lang="en-US" b="0" dirty="0" smtClean="0"/>
              <a:t>In other words React App</a:t>
            </a:r>
          </a:p>
          <a:p>
            <a:pPr marL="723900" indent="-723900">
              <a:buFont typeface="Wingdings" panose="05000000000000000000" pitchFamily="2" charset="2"/>
              <a:buChar char="Ø"/>
            </a:pPr>
            <a:r>
              <a:rPr lang="en-US" dirty="0" smtClean="0"/>
              <a:t>[React_cdn.html]</a:t>
            </a:r>
          </a:p>
          <a:p>
            <a:pPr marL="723900" indent="-723900">
              <a:buFont typeface="Wingdings" panose="05000000000000000000" pitchFamily="2" charset="2"/>
              <a:buChar char="Ø"/>
            </a:pPr>
            <a:endParaRPr lang="en-US" dirty="0" smtClean="0"/>
          </a:p>
          <a:p>
            <a:endParaRPr lang="en-US" dirty="0" smtClean="0"/>
          </a:p>
        </p:txBody>
      </p:sp>
    </p:spTree>
    <p:extLst>
      <p:ext uri="{BB962C8B-B14F-4D97-AF65-F5344CB8AC3E}">
        <p14:creationId xmlns:p14="http://schemas.microsoft.com/office/powerpoint/2010/main" xmlns="" val="219559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623" y="2928021"/>
            <a:ext cx="10515600" cy="1325563"/>
          </a:xfrm>
        </p:spPr>
        <p:txBody>
          <a:bodyPr>
            <a:normAutofit/>
          </a:bodyPr>
          <a:lstStyle/>
          <a:p>
            <a:pPr algn="ctr"/>
            <a:r>
              <a:rPr lang="en-US" sz="6000" b="1" dirty="0" smtClean="0">
                <a:solidFill>
                  <a:srgbClr val="FF0000"/>
                </a:solidFill>
              </a:rPr>
              <a:t>React Installation</a:t>
            </a:r>
            <a:endParaRPr lang="en-IN" sz="6000" b="1" dirty="0">
              <a:solidFill>
                <a:srgbClr val="FF0000"/>
              </a:solidFill>
            </a:endParaRPr>
          </a:p>
        </p:txBody>
      </p:sp>
    </p:spTree>
    <p:extLst>
      <p:ext uri="{BB962C8B-B14F-4D97-AF65-F5344CB8AC3E}">
        <p14:creationId xmlns:p14="http://schemas.microsoft.com/office/powerpoint/2010/main" xmlns="" val="2473388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4275"/>
          </a:xfrm>
        </p:spPr>
        <p:txBody>
          <a:bodyPr/>
          <a:lstStyle/>
          <a:p>
            <a:pPr algn="ctr"/>
            <a:r>
              <a:rPr lang="en-IN" dirty="0" smtClean="0">
                <a:solidFill>
                  <a:srgbClr val="FF0000"/>
                </a:solidFill>
                <a:latin typeface="Times New Roman" panose="02020603050405020304" pitchFamily="18" charset="0"/>
                <a:cs typeface="Times New Roman" panose="02020603050405020304" pitchFamily="18" charset="0"/>
              </a:rPr>
              <a:t>React with Installation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1002" y="1845734"/>
            <a:ext cx="9954677" cy="4023360"/>
          </a:xfrm>
        </p:spPr>
        <p:txBody>
          <a:bodyPr>
            <a:normAutofit/>
          </a:bodyPr>
          <a:lstStyle/>
          <a:p>
            <a:r>
              <a:rPr lang="en-IN" dirty="0" smtClean="0"/>
              <a:t>Process </a:t>
            </a:r>
          </a:p>
          <a:p>
            <a:pPr marL="723900" indent="-723900" algn="just">
              <a:buFont typeface="Wingdings" panose="05000000000000000000" pitchFamily="2" charset="2"/>
              <a:buChar char="Ø"/>
            </a:pPr>
            <a:r>
              <a:rPr lang="en-IN" b="0" dirty="0" smtClean="0"/>
              <a:t>The first step is to create a folder where you want to install react project. You can use DOS command or whatever it is </a:t>
            </a:r>
            <a:endParaRPr lang="en-US" dirty="0" smtClean="0"/>
          </a:p>
          <a:p>
            <a:pPr marL="723900" indent="-723900">
              <a:buFont typeface="Wingdings" panose="05000000000000000000" pitchFamily="2" charset="2"/>
              <a:buChar char="Ø"/>
            </a:pPr>
            <a:endParaRPr lang="en-US" dirty="0" smtClean="0"/>
          </a:p>
          <a:p>
            <a:pPr marL="723900" indent="-723900">
              <a:buFont typeface="Wingdings" panose="05000000000000000000" pitchFamily="2" charset="2"/>
              <a:buChar char="Ø"/>
            </a:pPr>
            <a:endParaRPr lang="en-US" dirty="0" smtClean="0"/>
          </a:p>
          <a:p>
            <a:endParaRPr lang="en-US" dirty="0" smtClean="0"/>
          </a:p>
        </p:txBody>
      </p:sp>
    </p:spTree>
    <p:extLst>
      <p:ext uri="{BB962C8B-B14F-4D97-AF65-F5344CB8AC3E}">
        <p14:creationId xmlns:p14="http://schemas.microsoft.com/office/powerpoint/2010/main" xmlns="" val="2552248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C1A604F1724343B466FDADB67FB486" ma:contentTypeVersion="9" ma:contentTypeDescription="Create a new document." ma:contentTypeScope="" ma:versionID="b8fdcba25142fc29757e8100f5e79e00">
  <xsd:schema xmlns:xsd="http://www.w3.org/2001/XMLSchema" xmlns:xs="http://www.w3.org/2001/XMLSchema" xmlns:p="http://schemas.microsoft.com/office/2006/metadata/properties" xmlns:ns2="5b213a44-34a5-4088-8cb1-39080be8b5da" xmlns:ns3="71c5ce38-94f2-4527-ba24-0c8beda67c4b" targetNamespace="http://schemas.microsoft.com/office/2006/metadata/properties" ma:root="true" ma:fieldsID="844845185277e5141dfad1f77a645ed1" ns2:_="" ns3:_="">
    <xsd:import namespace="5b213a44-34a5-4088-8cb1-39080be8b5da"/>
    <xsd:import namespace="71c5ce38-94f2-4527-ba24-0c8beda67c4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213a44-34a5-4088-8cb1-39080be8b5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5ce38-94f2-4527-ba24-0c8beda67c4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98849e3-553d-4019-88df-b79ddad4f873}" ma:internalName="TaxCatchAll" ma:showField="CatchAllData" ma:web="71c5ce38-94f2-4527-ba24-0c8beda67c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b213a44-34a5-4088-8cb1-39080be8b5da">
      <Terms xmlns="http://schemas.microsoft.com/office/infopath/2007/PartnerControls"/>
    </lcf76f155ced4ddcb4097134ff3c332f>
    <TaxCatchAll xmlns="71c5ce38-94f2-4527-ba24-0c8beda67c4b" xsi:nil="true"/>
  </documentManagement>
</p:properties>
</file>

<file path=customXml/itemProps1.xml><?xml version="1.0" encoding="utf-8"?>
<ds:datastoreItem xmlns:ds="http://schemas.openxmlformats.org/officeDocument/2006/customXml" ds:itemID="{A118071D-9A3A-40EB-8251-4BB9EE29B5AC}"/>
</file>

<file path=customXml/itemProps2.xml><?xml version="1.0" encoding="utf-8"?>
<ds:datastoreItem xmlns:ds="http://schemas.openxmlformats.org/officeDocument/2006/customXml" ds:itemID="{E97DFF27-CC46-46F2-A50A-5C4654C5E953}"/>
</file>

<file path=customXml/itemProps3.xml><?xml version="1.0" encoding="utf-8"?>
<ds:datastoreItem xmlns:ds="http://schemas.openxmlformats.org/officeDocument/2006/customXml" ds:itemID="{62572967-1653-400E-95BD-7D2DC6E3D8AB}"/>
</file>

<file path=docProps/app.xml><?xml version="1.0" encoding="utf-8"?>
<Properties xmlns="http://schemas.openxmlformats.org/officeDocument/2006/extended-properties" xmlns:vt="http://schemas.openxmlformats.org/officeDocument/2006/docPropsVTypes">
  <TotalTime>653</TotalTime>
  <Words>1857</Words>
  <Application>Microsoft Office PowerPoint</Application>
  <PresentationFormat>Custom</PresentationFormat>
  <Paragraphs>200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React Installation and execution</vt:lpstr>
      <vt:lpstr>How to create React  Application</vt:lpstr>
      <vt:lpstr>Executing React: Without  npm(Node Package Manager)</vt:lpstr>
      <vt:lpstr>React application without installation</vt:lpstr>
      <vt:lpstr>NPM and NPX</vt:lpstr>
      <vt:lpstr>Difference between NPM and NPX</vt:lpstr>
      <vt:lpstr>Steps to execute React without npm</vt:lpstr>
      <vt:lpstr>React Installation</vt:lpstr>
      <vt:lpstr>React with Installation</vt:lpstr>
      <vt:lpstr>Execution Pre-requisit</vt:lpstr>
      <vt:lpstr>React Installation</vt:lpstr>
      <vt:lpstr>Creating first react application</vt:lpstr>
      <vt:lpstr>First React Project Output</vt:lpstr>
      <vt:lpstr>Background Activities during React App</vt:lpstr>
      <vt:lpstr>File structure of React Application</vt:lpstr>
      <vt:lpstr>React Application File Structure</vt:lpstr>
      <vt:lpstr>Slide 17</vt:lpstr>
      <vt:lpstr>React Application File Structure</vt:lpstr>
      <vt:lpstr>React Application file Structure</vt:lpstr>
      <vt:lpstr>Files inside “src” directories</vt:lpstr>
      <vt:lpstr>Package.json: React Application Configuration</vt:lpstr>
      <vt:lpstr>Attributes Inside Package.json</vt:lpstr>
      <vt:lpstr>Slide 23</vt:lpstr>
      <vt:lpstr>Full Stack Development</vt:lpstr>
      <vt:lpstr>Mainifest.json : Our Application on Mobile</vt:lpstr>
      <vt:lpstr>Slide 26</vt:lpstr>
      <vt:lpstr>IDE for React</vt:lpstr>
      <vt:lpstr>What is React Element?</vt:lpstr>
      <vt:lpstr>ReactDOM.render()</vt:lpstr>
      <vt:lpstr>DOM Rendering</vt:lpstr>
      <vt:lpstr>ReactDOM.createRoot()</vt:lpstr>
      <vt:lpstr>React Developer  Tools:</vt:lpstr>
      <vt:lpstr>Application Clean up Process for Beginners</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Installation and execution</dc:title>
  <dc:creator>archanab</dc:creator>
  <cp:lastModifiedBy>Jayanthy Kamal</cp:lastModifiedBy>
  <cp:revision>54</cp:revision>
  <dcterms:created xsi:type="dcterms:W3CDTF">2022-05-09T09:40:34Z</dcterms:created>
  <dcterms:modified xsi:type="dcterms:W3CDTF">2023-03-08T07:52:48Z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0x010100EFC1A604F1724343B466FDADB67FB486</vt:lpwstr>
  </property>
</Properties>
</file>