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18" r:id="rId2"/>
    <p:sldId id="377" r:id="rId3"/>
    <p:sldId id="359" r:id="rId4"/>
    <p:sldId id="360" r:id="rId5"/>
    <p:sldId id="361" r:id="rId6"/>
    <p:sldId id="260" r:id="rId7"/>
    <p:sldId id="257" r:id="rId8"/>
    <p:sldId id="331" r:id="rId9"/>
    <p:sldId id="258" r:id="rId10"/>
    <p:sldId id="353" r:id="rId11"/>
    <p:sldId id="320" r:id="rId12"/>
    <p:sldId id="332" r:id="rId13"/>
    <p:sldId id="321" r:id="rId14"/>
    <p:sldId id="333" r:id="rId15"/>
    <p:sldId id="354" r:id="rId16"/>
    <p:sldId id="334" r:id="rId17"/>
    <p:sldId id="335" r:id="rId18"/>
    <p:sldId id="379" r:id="rId19"/>
    <p:sldId id="380" r:id="rId20"/>
    <p:sldId id="381" r:id="rId21"/>
    <p:sldId id="384" r:id="rId22"/>
    <p:sldId id="385" r:id="rId23"/>
    <p:sldId id="378" r:id="rId24"/>
    <p:sldId id="382" r:id="rId25"/>
    <p:sldId id="383" r:id="rId26"/>
    <p:sldId id="322" r:id="rId27"/>
    <p:sldId id="372" r:id="rId28"/>
    <p:sldId id="386" r:id="rId29"/>
    <p:sldId id="387" r:id="rId30"/>
    <p:sldId id="388" r:id="rId31"/>
    <p:sldId id="389" r:id="rId32"/>
    <p:sldId id="356" r:id="rId33"/>
    <p:sldId id="355" r:id="rId34"/>
    <p:sldId id="357" r:id="rId35"/>
    <p:sldId id="376" r:id="rId36"/>
    <p:sldId id="337" r:id="rId37"/>
    <p:sldId id="390" r:id="rId38"/>
    <p:sldId id="391" r:id="rId39"/>
    <p:sldId id="323" r:id="rId40"/>
    <p:sldId id="392" r:id="rId41"/>
    <p:sldId id="324" r:id="rId42"/>
    <p:sldId id="325" r:id="rId43"/>
    <p:sldId id="373" r:id="rId44"/>
    <p:sldId id="326" r:id="rId45"/>
    <p:sldId id="327" r:id="rId46"/>
    <p:sldId id="328" r:id="rId47"/>
    <p:sldId id="32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316" autoAdjust="0"/>
    <p:restoredTop sz="94660"/>
  </p:normalViewPr>
  <p:slideViewPr>
    <p:cSldViewPr snapToGrid="0">
      <p:cViewPr varScale="1">
        <p:scale>
          <a:sx n="76" d="100"/>
          <a:sy n="76" d="100"/>
        </p:scale>
        <p:origin x="-284" y="-60"/>
      </p:cViewPr>
      <p:guideLst>
        <p:guide orient="horz" pos="2160"/>
        <p:guide pos="3840"/>
      </p:guideLst>
    </p:cSldViewPr>
  </p:slideViewPr>
  <p:notesTextViewPr>
    <p:cViewPr>
      <p:scale>
        <a:sx n="1" d="1"/>
        <a:sy n="1" d="1"/>
      </p:scale>
      <p:origin x="0" y="0"/>
    </p:cViewPr>
  </p:notesTextViewPr>
  <p:sorterViewPr>
    <p:cViewPr>
      <p:scale>
        <a:sx n="66" d="100"/>
        <a:sy n="66" d="100"/>
      </p:scale>
      <p:origin x="0" y="569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32344-7C4F-4ACF-89DB-EA455690F471}" type="datetimeFigureOut">
              <a:rPr lang="en-IN" smtClean="0"/>
              <a:pPr/>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F0FF4-AF50-402E-8847-8E9FFD4A20F1}" type="slidenum">
              <a:rPr lang="en-IN" smtClean="0"/>
              <a:pPr/>
              <a:t>‹#›</a:t>
            </a:fld>
            <a:endParaRPr lang="en-IN"/>
          </a:p>
        </p:txBody>
      </p:sp>
    </p:spTree>
    <p:extLst>
      <p:ext uri="{BB962C8B-B14F-4D97-AF65-F5344CB8AC3E}">
        <p14:creationId xmlns:p14="http://schemas.microsoft.com/office/powerpoint/2010/main" xmlns="" val="196115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MVC (Model-View-Controller) is a pattern in software design commonly used to implement user interfaces, data, and controlling logic. It emphasizes a separation between the software's business logic and display</a:t>
            </a:r>
            <a:endParaRPr lang="en-IN" dirty="0"/>
          </a:p>
        </p:txBody>
      </p:sp>
      <p:sp>
        <p:nvSpPr>
          <p:cNvPr id="4" name="Slide Number Placeholder 3"/>
          <p:cNvSpPr>
            <a:spLocks noGrp="1"/>
          </p:cNvSpPr>
          <p:nvPr>
            <p:ph type="sldNum" sz="quarter" idx="10"/>
          </p:nvPr>
        </p:nvSpPr>
        <p:spPr/>
        <p:txBody>
          <a:bodyPr/>
          <a:lstStyle/>
          <a:p>
            <a:fld id="{417F0FF4-AF50-402E-8847-8E9FFD4A20F1}" type="slidenum">
              <a:rPr lang="en-IN" smtClean="0"/>
              <a:pPr/>
              <a:t>7</a:t>
            </a:fld>
            <a:endParaRPr lang="en-IN"/>
          </a:p>
        </p:txBody>
      </p:sp>
    </p:spTree>
    <p:extLst>
      <p:ext uri="{BB962C8B-B14F-4D97-AF65-F5344CB8AC3E}">
        <p14:creationId xmlns:p14="http://schemas.microsoft.com/office/powerpoint/2010/main" xmlns="" val="224259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Google Maps </a:t>
            </a:r>
            <a:r>
              <a:rPr lang="en-US" b="1" dirty="0" err="1" smtClean="0"/>
              <a:t>app</a:t>
            </a:r>
            <a:r>
              <a:rPr lang="en-US" dirty="0" err="1" smtClean="0"/>
              <a:t>the</a:t>
            </a:r>
            <a:r>
              <a:rPr lang="en-US" dirty="0" smtClean="0"/>
              <a:t> grocery store, the dot marking your location </a:t>
            </a:r>
            <a:r>
              <a:rPr lang="en-US" dirty="0" err="1" smtClean="0"/>
              <a:t>wou</a:t>
            </a:r>
            <a:r>
              <a:rPr lang="en-US" dirty="0" smtClean="0"/>
              <a:t>, for instance. The app places a dot on your relative location and when you move, the dot moves with you. For example, if you had the app open while walking from your house to ld move with you in </a:t>
            </a:r>
            <a:r>
              <a:rPr lang="en-US" b="1" dirty="0" smtClean="0"/>
              <a:t>real time</a:t>
            </a:r>
            <a:r>
              <a:rPr lang="en-US" dirty="0" smtClean="0"/>
              <a:t>.</a:t>
            </a:r>
            <a:endParaRPr lang="en-US" dirty="0"/>
          </a:p>
        </p:txBody>
      </p:sp>
      <p:sp>
        <p:nvSpPr>
          <p:cNvPr id="4" name="Slide Number Placeholder 3"/>
          <p:cNvSpPr>
            <a:spLocks noGrp="1"/>
          </p:cNvSpPr>
          <p:nvPr>
            <p:ph type="sldNum" sz="quarter" idx="10"/>
          </p:nvPr>
        </p:nvSpPr>
        <p:spPr/>
        <p:txBody>
          <a:bodyPr/>
          <a:lstStyle/>
          <a:p>
            <a:fld id="{417F0FF4-AF50-402E-8847-8E9FFD4A20F1}" type="slidenum">
              <a:rPr lang="en-IN" smtClean="0"/>
              <a:pPr/>
              <a:t>19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7F0FF4-AF50-402E-8847-8E9FFD4A20F1}" type="slidenum">
              <a:rPr lang="en-IN" smtClean="0"/>
              <a:pPr/>
              <a:t>44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78432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210231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257926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4325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347735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329690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189873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323637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67124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24019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D6DFC-D0B7-439F-BC80-4B908A930FFB}" type="datetimeFigureOut">
              <a:rPr lang="en-IN" smtClean="0"/>
              <a:pPr/>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407706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D6DFC-D0B7-439F-BC80-4B908A930FFB}" type="datetimeFigureOut">
              <a:rPr lang="en-IN" smtClean="0"/>
              <a:pPr/>
              <a:t>05-05-2023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49769-6C16-426C-97B1-119D567EDC00}" type="slidenum">
              <a:rPr lang="en-IN" smtClean="0"/>
              <a:pPr/>
              <a:t>‹#›</a:t>
            </a:fld>
            <a:endParaRPr lang="en-IN"/>
          </a:p>
        </p:txBody>
      </p:sp>
    </p:spTree>
    <p:extLst>
      <p:ext uri="{BB962C8B-B14F-4D97-AF65-F5344CB8AC3E}">
        <p14:creationId xmlns:p14="http://schemas.microsoft.com/office/powerpoint/2010/main" xmlns="" val="207135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estagilelabs.com/blog/what-is-blockchain-technology-and-how-it-is-changing-the-manufacturing-industr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westagilelabs.com/blog/oracle-vs-google-should-api-copywriting-be-impos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syncfusion?q=ej2" TargetMode="External"/><Relationship Id="rId2" Type="http://schemas.openxmlformats.org/officeDocument/2006/relationships/hyperlink" Target="https://ej2.syncfusion.com/themestudio/"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478" y="1214438"/>
            <a:ext cx="9144000" cy="2387600"/>
          </a:xfrm>
        </p:spPr>
        <p:txBody>
          <a:bodyPr/>
          <a:lstStyle/>
          <a:p>
            <a:r>
              <a:rPr lang="en-US" dirty="0" smtClean="0">
                <a:solidFill>
                  <a:srgbClr val="FF0000"/>
                </a:solidFill>
              </a:rPr>
              <a:t> React/</a:t>
            </a:r>
            <a:r>
              <a:rPr lang="en-US" dirty="0" err="1" smtClean="0">
                <a:solidFill>
                  <a:srgbClr val="FF0000"/>
                </a:solidFill>
              </a:rPr>
              <a:t>ReactJS</a:t>
            </a:r>
            <a:r>
              <a:rPr lang="en-US" dirty="0" smtClean="0">
                <a:solidFill>
                  <a:srgbClr val="FF0000"/>
                </a:solidFill>
              </a:rPr>
              <a:t>/React.js</a:t>
            </a:r>
            <a:endParaRPr lang="en-IN" dirty="0">
              <a:solidFill>
                <a:srgbClr val="FF0000"/>
              </a:solidFill>
            </a:endParaRPr>
          </a:p>
        </p:txBody>
      </p:sp>
      <p:sp>
        <p:nvSpPr>
          <p:cNvPr id="3" name="Subtitle 2"/>
          <p:cNvSpPr>
            <a:spLocks noGrp="1"/>
          </p:cNvSpPr>
          <p:nvPr>
            <p:ph type="subTitle" idx="1"/>
          </p:nvPr>
        </p:nvSpPr>
        <p:spPr/>
        <p:txBody>
          <a:bodyPr>
            <a:normAutofit fontScale="92500" lnSpcReduction="10000"/>
          </a:bodyPr>
          <a:lstStyle/>
          <a:p>
            <a:pPr algn="just"/>
            <a:r>
              <a:rPr lang="en-US" b="1" dirty="0" smtClean="0"/>
              <a:t>Module: 4: Fundamentals of React.js </a:t>
            </a:r>
            <a:r>
              <a:rPr lang="en-US" dirty="0" smtClean="0"/>
              <a:t> [Lecture-9Hrs] [Application]</a:t>
            </a:r>
          </a:p>
          <a:p>
            <a:pPr algn="just"/>
            <a:r>
              <a:rPr lang="en-US" dirty="0" smtClean="0">
                <a:solidFill>
                  <a:srgbClr val="FF0000"/>
                </a:solidFill>
              </a:rPr>
              <a:t>Overview of React.js.; Reactive Programming; React Components; Render Method; Virtual DOM and Bandwidth Salvation; </a:t>
            </a:r>
            <a:r>
              <a:rPr lang="en-US" dirty="0" smtClean="0"/>
              <a:t>Two Distinct Ways of Initializing a React Class; States &amp; Life Cycles; Component Mounting; Node.js &amp; NPM; JSX Walkthrough; React Testing</a:t>
            </a:r>
          </a:p>
          <a:p>
            <a:endParaRPr lang="en-IN" dirty="0"/>
          </a:p>
        </p:txBody>
      </p:sp>
    </p:spTree>
    <p:extLst>
      <p:ext uri="{BB962C8B-B14F-4D97-AF65-F5344CB8AC3E}">
        <p14:creationId xmlns:p14="http://schemas.microsoft.com/office/powerpoint/2010/main" xmlns="" val="2125712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Why React is so popular</a:t>
            </a:r>
            <a:endParaRPr lang="en-IN" b="1" dirty="0">
              <a:solidFill>
                <a:srgbClr val="FF0000"/>
              </a:solidFill>
            </a:endParaRPr>
          </a:p>
        </p:txBody>
      </p:sp>
      <p:sp>
        <p:nvSpPr>
          <p:cNvPr id="3" name="Content Placeholder 2"/>
          <p:cNvSpPr>
            <a:spLocks noGrp="1"/>
          </p:cNvSpPr>
          <p:nvPr>
            <p:ph idx="1"/>
          </p:nvPr>
        </p:nvSpPr>
        <p:spPr/>
        <p:txBody>
          <a:bodyPr/>
          <a:lstStyle/>
          <a:p>
            <a:r>
              <a:rPr lang="en-IN" dirty="0" smtClean="0"/>
              <a:t>Easy creation of dynamic web site.</a:t>
            </a:r>
          </a:p>
          <a:p>
            <a:r>
              <a:rPr lang="en-IN" dirty="0" smtClean="0"/>
              <a:t>Performance enhancement</a:t>
            </a:r>
          </a:p>
          <a:p>
            <a:r>
              <a:rPr lang="en-IN" dirty="0" smtClean="0"/>
              <a:t>Reusable components</a:t>
            </a:r>
          </a:p>
          <a:p>
            <a:r>
              <a:rPr lang="en-IN" dirty="0" smtClean="0"/>
              <a:t>Unidirectional Data flow</a:t>
            </a:r>
          </a:p>
          <a:p>
            <a:r>
              <a:rPr lang="en-IN" dirty="0" smtClean="0"/>
              <a:t>Small Learning Curve</a:t>
            </a:r>
          </a:p>
          <a:p>
            <a:r>
              <a:rPr lang="en-IN" dirty="0" smtClean="0"/>
              <a:t>Can be used for mobile apps</a:t>
            </a:r>
          </a:p>
          <a:p>
            <a:r>
              <a:rPr lang="en-IN" dirty="0" smtClean="0"/>
              <a:t>Dedicated tools for debugging</a:t>
            </a:r>
          </a:p>
          <a:p>
            <a:endParaRPr lang="en-IN" dirty="0">
              <a:solidFill>
                <a:srgbClr val="FF0000"/>
              </a:solidFill>
            </a:endParaRPr>
          </a:p>
        </p:txBody>
      </p:sp>
    </p:spTree>
    <p:extLst>
      <p:ext uri="{BB962C8B-B14F-4D97-AF65-F5344CB8AC3E}">
        <p14:creationId xmlns:p14="http://schemas.microsoft.com/office/powerpoint/2010/main" xmlns="" val="2232626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React Compiler: Babel</a:t>
            </a:r>
            <a:endParaRPr lang="en-IN" b="1" dirty="0">
              <a:solidFill>
                <a:srgbClr val="FF0000"/>
              </a:solidFill>
            </a:endParaRPr>
          </a:p>
        </p:txBody>
      </p:sp>
      <p:sp>
        <p:nvSpPr>
          <p:cNvPr id="3" name="Content Placeholder 2"/>
          <p:cNvSpPr>
            <a:spLocks noGrp="1"/>
          </p:cNvSpPr>
          <p:nvPr>
            <p:ph idx="1"/>
          </p:nvPr>
        </p:nvSpPr>
        <p:spPr/>
        <p:txBody>
          <a:bodyPr/>
          <a:lstStyle/>
          <a:p>
            <a:r>
              <a:rPr lang="en-IN" dirty="0"/>
              <a:t>Babel is a JavaScript compiler that can translate </a:t>
            </a:r>
            <a:r>
              <a:rPr lang="en-IN" dirty="0" err="1"/>
              <a:t>markup</a:t>
            </a:r>
            <a:r>
              <a:rPr lang="en-IN" dirty="0"/>
              <a:t> or programming languages into JavaScript.</a:t>
            </a:r>
          </a:p>
          <a:p>
            <a:r>
              <a:rPr lang="en-IN" dirty="0"/>
              <a:t>With Babel, you can use the newest features of JavaScript (ES6 - </a:t>
            </a:r>
            <a:r>
              <a:rPr lang="en-IN" dirty="0" err="1"/>
              <a:t>ECMAScript</a:t>
            </a:r>
            <a:r>
              <a:rPr lang="en-IN" dirty="0"/>
              <a:t> 2015).</a:t>
            </a:r>
          </a:p>
          <a:p>
            <a:r>
              <a:rPr lang="en-IN" dirty="0"/>
              <a:t>Babel is available for different conversions. React uses Babel to convert JSX into JavaScript.</a:t>
            </a:r>
          </a:p>
          <a:p>
            <a:r>
              <a:rPr lang="en-US" dirty="0">
                <a:solidFill>
                  <a:srgbClr val="FF0000"/>
                </a:solidFill>
              </a:rPr>
              <a:t>Please note that &lt;script type="text/babel"&gt; is needed for using Babel.</a:t>
            </a:r>
            <a:endParaRPr lang="en-IN" dirty="0">
              <a:solidFill>
                <a:srgbClr val="FF0000"/>
              </a:solidFill>
            </a:endParaRPr>
          </a:p>
        </p:txBody>
      </p:sp>
    </p:spTree>
    <p:extLst>
      <p:ext uri="{BB962C8B-B14F-4D97-AF65-F5344CB8AC3E}">
        <p14:creationId xmlns:p14="http://schemas.microsoft.com/office/powerpoint/2010/main" xmlns="" val="13563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actjs properti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2995" y="193263"/>
            <a:ext cx="11731626" cy="6467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6995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057"/>
            <a:ext cx="10515600" cy="603865"/>
          </a:xfrm>
        </p:spPr>
        <p:txBody>
          <a:bodyPr>
            <a:normAutofit fontScale="90000"/>
          </a:bodyPr>
          <a:lstStyle/>
          <a:p>
            <a:r>
              <a:rPr lang="en-US" dirty="0" smtClean="0"/>
              <a:t>React Features: </a:t>
            </a:r>
            <a:endParaRPr lang="en-IN" dirty="0"/>
          </a:p>
        </p:txBody>
      </p:sp>
      <p:sp>
        <p:nvSpPr>
          <p:cNvPr id="3" name="Content Placeholder 2"/>
          <p:cNvSpPr>
            <a:spLocks noGrp="1"/>
          </p:cNvSpPr>
          <p:nvPr>
            <p:ph idx="1"/>
          </p:nvPr>
        </p:nvSpPr>
        <p:spPr>
          <a:xfrm>
            <a:off x="838201" y="777922"/>
            <a:ext cx="4661848" cy="5276211"/>
          </a:xfrm>
        </p:spPr>
        <p:txBody>
          <a:bodyPr>
            <a:normAutofit fontScale="92500" lnSpcReduction="10000"/>
          </a:bodyPr>
          <a:lstStyle/>
          <a:p>
            <a:r>
              <a:rPr lang="en-US" dirty="0"/>
              <a:t>Currently, </a:t>
            </a:r>
            <a:r>
              <a:rPr lang="en-US" dirty="0" err="1"/>
              <a:t>ReactJS</a:t>
            </a:r>
            <a:r>
              <a:rPr lang="en-US" dirty="0"/>
              <a:t> gaining quick popularity as the best JavaScript framework among web developers. It is playing an essential role in the front-end ecosystem. The important features of </a:t>
            </a:r>
            <a:r>
              <a:rPr lang="en-US" dirty="0" err="1"/>
              <a:t>ReactJS</a:t>
            </a:r>
            <a:r>
              <a:rPr lang="en-US" dirty="0"/>
              <a:t> are as following</a:t>
            </a:r>
            <a:r>
              <a:rPr lang="en-US" dirty="0" smtClean="0"/>
              <a:t>.</a:t>
            </a:r>
          </a:p>
          <a:p>
            <a:pPr lvl="1"/>
            <a:r>
              <a:rPr lang="en-US" dirty="0"/>
              <a:t>JSX</a:t>
            </a:r>
          </a:p>
          <a:p>
            <a:pPr lvl="1"/>
            <a:r>
              <a:rPr lang="en-US" dirty="0"/>
              <a:t>Components</a:t>
            </a:r>
          </a:p>
          <a:p>
            <a:pPr lvl="1"/>
            <a:r>
              <a:rPr lang="en-US" dirty="0"/>
              <a:t>One-way Data Binding</a:t>
            </a:r>
          </a:p>
          <a:p>
            <a:pPr lvl="1"/>
            <a:r>
              <a:rPr lang="en-US" dirty="0"/>
              <a:t>Virtual DOM</a:t>
            </a:r>
          </a:p>
          <a:p>
            <a:pPr lvl="1"/>
            <a:r>
              <a:rPr lang="en-US" dirty="0"/>
              <a:t>Simplicity</a:t>
            </a:r>
          </a:p>
          <a:p>
            <a:pPr lvl="1"/>
            <a:r>
              <a:rPr lang="en-US" dirty="0" smtClean="0"/>
              <a:t>Performance</a:t>
            </a:r>
            <a:r>
              <a:rPr lang="en-US" dirty="0"/>
              <a:t/>
            </a:r>
            <a:br>
              <a:rPr lang="en-US" dirty="0"/>
            </a:br>
            <a:endParaRPr lang="en-IN" dirty="0"/>
          </a:p>
        </p:txBody>
      </p:sp>
      <p:pic>
        <p:nvPicPr>
          <p:cNvPr id="1026" name="Picture 2" descr="React Featur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87403" y="409433"/>
            <a:ext cx="5281683" cy="58821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43114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5562600" cy="1325563"/>
          </a:xfrm>
        </p:spPr>
        <p:txBody>
          <a:bodyPr/>
          <a:lstStyle/>
          <a:p>
            <a:r>
              <a:rPr lang="en-US" dirty="0" smtClean="0"/>
              <a:t>Features of React : JSX</a:t>
            </a:r>
            <a:endParaRPr lang="en-IN" dirty="0"/>
          </a:p>
        </p:txBody>
      </p:sp>
      <p:sp>
        <p:nvSpPr>
          <p:cNvPr id="3" name="Content Placeholder 2"/>
          <p:cNvSpPr>
            <a:spLocks noGrp="1"/>
          </p:cNvSpPr>
          <p:nvPr>
            <p:ph idx="1"/>
          </p:nvPr>
        </p:nvSpPr>
        <p:spPr/>
        <p:txBody>
          <a:bodyPr>
            <a:normAutofit/>
          </a:bodyPr>
          <a:lstStyle/>
          <a:p>
            <a:r>
              <a:rPr lang="en-US" dirty="0"/>
              <a:t>JSX stands for JavaScript XML. It is a JavaScript syntax extension. Its an XML or HTML like syntax used by </a:t>
            </a:r>
            <a:r>
              <a:rPr lang="en-US" dirty="0" err="1"/>
              <a:t>ReactJS</a:t>
            </a:r>
            <a:r>
              <a:rPr lang="en-US" dirty="0"/>
              <a:t>. </a:t>
            </a:r>
            <a:r>
              <a:rPr lang="en-US" dirty="0" smtClean="0"/>
              <a:t> </a:t>
            </a:r>
            <a:endParaRPr lang="en-US" dirty="0"/>
          </a:p>
          <a:p>
            <a:r>
              <a:rPr lang="en-IN" dirty="0"/>
              <a:t>In React, instead of using regular JavaScript for </a:t>
            </a:r>
            <a:r>
              <a:rPr lang="en-IN" dirty="0" err="1"/>
              <a:t>templating</a:t>
            </a:r>
            <a:r>
              <a:rPr lang="en-IN" dirty="0"/>
              <a:t>, it uses JSX. </a:t>
            </a:r>
            <a:endParaRPr lang="en-IN" dirty="0" smtClean="0"/>
          </a:p>
          <a:p>
            <a:r>
              <a:rPr lang="en-IN" dirty="0" smtClean="0"/>
              <a:t>JSX </a:t>
            </a:r>
            <a:r>
              <a:rPr lang="en-IN" dirty="0"/>
              <a:t>is a simple JavaScript that allows HTML quoting and uses these HTML tag syntax to render subcomponents</a:t>
            </a:r>
            <a:r>
              <a:rPr lang="en-IN" dirty="0" smtClean="0"/>
              <a:t>.</a:t>
            </a:r>
          </a:p>
          <a:p>
            <a:r>
              <a:rPr lang="en-IN" dirty="0" smtClean="0"/>
              <a:t>HTML </a:t>
            </a:r>
            <a:r>
              <a:rPr lang="en-IN" dirty="0"/>
              <a:t>syntax is processed into JavaScript calls of React Framework. </a:t>
            </a:r>
            <a:endParaRPr lang="en-IN" dirty="0" smtClean="0"/>
          </a:p>
          <a:p>
            <a:r>
              <a:rPr lang="en-IN" dirty="0" smtClean="0"/>
              <a:t>We </a:t>
            </a:r>
            <a:r>
              <a:rPr lang="en-IN" dirty="0"/>
              <a:t>can also write in pure old JavaScript.</a:t>
            </a:r>
            <a:endParaRPr lang="en-US" dirty="0"/>
          </a:p>
        </p:txBody>
      </p:sp>
      <p:pic>
        <p:nvPicPr>
          <p:cNvPr id="2050" name="Picture 2" descr="React J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684288" y="365125"/>
            <a:ext cx="2669512" cy="10704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5183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082072" cy="4362138"/>
          </a:xfrm>
          <a:prstGeom prst="rect">
            <a:avLst/>
          </a:prstGeom>
        </p:spPr>
      </p:pic>
      <p:pic>
        <p:nvPicPr>
          <p:cNvPr id="5" name="Picture 4"/>
          <p:cNvPicPr>
            <a:picLocks noChangeAspect="1"/>
          </p:cNvPicPr>
          <p:nvPr/>
        </p:nvPicPr>
        <p:blipFill>
          <a:blip r:embed="rId3"/>
          <a:stretch>
            <a:fillRect/>
          </a:stretch>
        </p:blipFill>
        <p:spPr>
          <a:xfrm>
            <a:off x="154585" y="4572000"/>
            <a:ext cx="11822555" cy="2286000"/>
          </a:xfrm>
          <a:prstGeom prst="rect">
            <a:avLst/>
          </a:prstGeom>
        </p:spPr>
      </p:pic>
    </p:spTree>
    <p:extLst>
      <p:ext uri="{BB962C8B-B14F-4D97-AF65-F5344CB8AC3E}">
        <p14:creationId xmlns:p14="http://schemas.microsoft.com/office/powerpoint/2010/main" xmlns="" val="2929073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991901" cy="1325563"/>
          </a:xfrm>
        </p:spPr>
        <p:txBody>
          <a:bodyPr/>
          <a:lstStyle/>
          <a:p>
            <a:r>
              <a:rPr lang="en-US" dirty="0" smtClean="0"/>
              <a:t>Java script Features: React Native</a:t>
            </a:r>
            <a:endParaRPr lang="en-IN" dirty="0"/>
          </a:p>
        </p:txBody>
      </p:sp>
      <p:sp>
        <p:nvSpPr>
          <p:cNvPr id="3" name="Content Placeholder 2"/>
          <p:cNvSpPr>
            <a:spLocks noGrp="1"/>
          </p:cNvSpPr>
          <p:nvPr>
            <p:ph idx="1"/>
          </p:nvPr>
        </p:nvSpPr>
        <p:spPr/>
        <p:txBody>
          <a:bodyPr/>
          <a:lstStyle/>
          <a:p>
            <a:r>
              <a:rPr lang="en-US" dirty="0"/>
              <a:t>React has native libraries that were announced by Facebook in 2015, which provides the react architecture to native applications like IOS, Android and </a:t>
            </a:r>
            <a:r>
              <a:rPr lang="en-US" dirty="0" smtClean="0"/>
              <a:t>UPD.</a:t>
            </a:r>
          </a:p>
          <a:p>
            <a:r>
              <a:rPr lang="en-US" dirty="0" smtClean="0"/>
              <a:t>React-native </a:t>
            </a:r>
            <a:r>
              <a:rPr lang="en-US" dirty="0"/>
              <a:t>is a mobile apps building framework using only </a:t>
            </a:r>
            <a:r>
              <a:rPr lang="en-US" dirty="0" err="1"/>
              <a:t>Javascript</a:t>
            </a:r>
            <a:r>
              <a:rPr lang="en-US" dirty="0"/>
              <a:t>. </a:t>
            </a:r>
            <a:endParaRPr lang="en-US" dirty="0" smtClean="0"/>
          </a:p>
          <a:p>
            <a:r>
              <a:rPr lang="en-US" dirty="0" smtClean="0"/>
              <a:t>It </a:t>
            </a:r>
            <a:r>
              <a:rPr lang="en-US" dirty="0"/>
              <a:t>uses the same design as React, letting you utilize/include </a:t>
            </a:r>
            <a:r>
              <a:rPr lang="en-US" dirty="0">
                <a:solidFill>
                  <a:srgbClr val="FF0000"/>
                </a:solidFill>
              </a:rPr>
              <a:t>a rich mobile UI library/ declarative components</a:t>
            </a:r>
            <a:r>
              <a:rPr lang="en-US" dirty="0"/>
              <a:t>. It uses the same fundamental UI building blocks as regular </a:t>
            </a:r>
            <a:r>
              <a:rPr lang="en-US" dirty="0" err="1"/>
              <a:t>iOS</a:t>
            </a:r>
            <a:r>
              <a:rPr lang="en-US" dirty="0"/>
              <a:t> and Android apps. The best part of using react-native is to allow/adopt components written in Objective-C, Java, or Swift.</a:t>
            </a:r>
          </a:p>
          <a:p>
            <a:endParaRPr lang="en-IN" dirty="0"/>
          </a:p>
        </p:txBody>
      </p:sp>
      <p:pic>
        <p:nvPicPr>
          <p:cNvPr id="3074" name="Picture 2" descr="React J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44770" y="251346"/>
            <a:ext cx="2474657" cy="14393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6842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8875" cy="1325563"/>
          </a:xfrm>
        </p:spPr>
        <p:txBody>
          <a:bodyPr/>
          <a:lstStyle/>
          <a:p>
            <a:r>
              <a:rPr lang="en-US" dirty="0">
                <a:solidFill>
                  <a:srgbClr val="FF0000"/>
                </a:solidFill>
              </a:rPr>
              <a:t>One-way Data </a:t>
            </a:r>
            <a:r>
              <a:rPr lang="en-US" dirty="0" smtClean="0">
                <a:solidFill>
                  <a:srgbClr val="FF0000"/>
                </a:solidFill>
              </a:rPr>
              <a:t>Binding/ flow</a:t>
            </a:r>
            <a:endParaRPr lang="en-IN" dirty="0"/>
          </a:p>
        </p:txBody>
      </p:sp>
      <p:sp>
        <p:nvSpPr>
          <p:cNvPr id="3" name="Content Placeholder 2"/>
          <p:cNvSpPr>
            <a:spLocks noGrp="1"/>
          </p:cNvSpPr>
          <p:nvPr>
            <p:ph idx="1"/>
          </p:nvPr>
        </p:nvSpPr>
        <p:spPr/>
        <p:txBody>
          <a:bodyPr>
            <a:normAutofit fontScale="77500" lnSpcReduction="20000"/>
          </a:bodyPr>
          <a:lstStyle/>
          <a:p>
            <a:r>
              <a:rPr lang="en-US" dirty="0" err="1" smtClean="0"/>
              <a:t>ReactJS</a:t>
            </a:r>
            <a:r>
              <a:rPr lang="en-US" dirty="0" smtClean="0"/>
              <a:t> </a:t>
            </a:r>
            <a:r>
              <a:rPr lang="en-US" dirty="0"/>
              <a:t>is designed in such a manner that follows unidirectional data flow or one-way data binding. </a:t>
            </a:r>
            <a:endParaRPr lang="en-US" dirty="0" smtClean="0"/>
          </a:p>
          <a:p>
            <a:r>
              <a:rPr lang="en-US" dirty="0" smtClean="0"/>
              <a:t>The </a:t>
            </a:r>
            <a:r>
              <a:rPr lang="en-US" dirty="0"/>
              <a:t>benefits of one-way data binding give you </a:t>
            </a:r>
            <a:r>
              <a:rPr lang="en-US" dirty="0">
                <a:solidFill>
                  <a:srgbClr val="FF0000"/>
                </a:solidFill>
              </a:rPr>
              <a:t>better control throughout the application</a:t>
            </a:r>
            <a:r>
              <a:rPr lang="en-US" dirty="0"/>
              <a:t>. </a:t>
            </a:r>
            <a:endParaRPr lang="en-US" dirty="0" smtClean="0"/>
          </a:p>
          <a:p>
            <a:r>
              <a:rPr lang="en-US" dirty="0" smtClean="0">
                <a:solidFill>
                  <a:srgbClr val="FF0000"/>
                </a:solidFill>
              </a:rPr>
              <a:t>If </a:t>
            </a:r>
            <a:r>
              <a:rPr lang="en-US" dirty="0">
                <a:solidFill>
                  <a:srgbClr val="FF0000"/>
                </a:solidFill>
              </a:rPr>
              <a:t>the data flow is in another direction, then it requires additional features</a:t>
            </a:r>
            <a:r>
              <a:rPr lang="en-US" dirty="0" smtClean="0">
                <a:solidFill>
                  <a:srgbClr val="FF0000"/>
                </a:solidFill>
              </a:rPr>
              <a:t>.</a:t>
            </a:r>
          </a:p>
          <a:p>
            <a:r>
              <a:rPr lang="en-US" dirty="0" smtClean="0"/>
              <a:t> </a:t>
            </a:r>
            <a:r>
              <a:rPr lang="en-US" dirty="0"/>
              <a:t>It is because components are supposed to be immutable and the data within them cannot be changed. </a:t>
            </a:r>
            <a:endParaRPr lang="en-US" dirty="0" smtClean="0"/>
          </a:p>
          <a:p>
            <a:r>
              <a:rPr lang="en-US" dirty="0" smtClean="0"/>
              <a:t>Flux </a:t>
            </a:r>
            <a:r>
              <a:rPr lang="en-US" dirty="0"/>
              <a:t>is a pattern that helps to keep your data unidirectional. </a:t>
            </a:r>
            <a:endParaRPr lang="en-US" dirty="0" smtClean="0"/>
          </a:p>
          <a:p>
            <a:r>
              <a:rPr lang="en-US" dirty="0" smtClean="0"/>
              <a:t>This </a:t>
            </a:r>
            <a:r>
              <a:rPr lang="en-US" dirty="0"/>
              <a:t>makes the application more flexible that leads to increase efficiency</a:t>
            </a:r>
            <a:r>
              <a:rPr lang="en-US" dirty="0" smtClean="0"/>
              <a:t>.</a:t>
            </a:r>
          </a:p>
          <a:p>
            <a:r>
              <a:rPr lang="en-US" dirty="0"/>
              <a:t>In React, a set of immutable values are passed to the components renderer as properties in its HTML tags. The component cannot directly modify any properties but can pass a call back function with the help of which we can do modifications. This complete process </a:t>
            </a:r>
            <a:r>
              <a:rPr lang="en-US" dirty="0" smtClean="0"/>
              <a:t>is </a:t>
            </a:r>
            <a:r>
              <a:rPr lang="en-US" dirty="0"/>
              <a:t>known as “properties flow down; actions flow up”. </a:t>
            </a:r>
            <a:endParaRPr lang="en-IN" dirty="0"/>
          </a:p>
        </p:txBody>
      </p:sp>
    </p:spTree>
    <p:extLst>
      <p:ext uri="{BB962C8B-B14F-4D97-AF65-F5344CB8AC3E}">
        <p14:creationId xmlns:p14="http://schemas.microsoft.com/office/powerpoint/2010/main" xmlns="" val="2649676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Reactive Programming</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Reactive Programming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Reactive programming utilizes asynchronous data streams. Typical events are asynchronous that we can watch or add extra effects.</a:t>
            </a:r>
          </a:p>
          <a:p>
            <a:r>
              <a:rPr lang="en-US" dirty="0" smtClean="0"/>
              <a:t>When we create reactive programming, we’re creating</a:t>
            </a:r>
            <a:r>
              <a:rPr lang="en-US" b="1" dirty="0" smtClean="0"/>
              <a:t> </a:t>
            </a:r>
            <a:r>
              <a:rPr lang="en-US" b="1" dirty="0" smtClean="0">
                <a:hlinkClick r:id="rId3"/>
              </a:rPr>
              <a:t>data streams</a:t>
            </a:r>
            <a:r>
              <a:rPr lang="en-US" dirty="0" smtClean="0"/>
              <a:t> from events that happen as a result of variables, data structures, and just about anything.</a:t>
            </a:r>
          </a:p>
          <a:p>
            <a:r>
              <a:rPr lang="en-US" dirty="0" smtClean="0"/>
              <a:t>Example: </a:t>
            </a:r>
            <a:r>
              <a:rPr lang="en-US" b="1" dirty="0" smtClean="0"/>
              <a:t>Google Maps app</a:t>
            </a:r>
            <a:endParaRPr lang="en-US" dirty="0" smtClean="0"/>
          </a:p>
          <a:p>
            <a:r>
              <a:rPr lang="en-US" dirty="0" smtClean="0"/>
              <a:t>It does this by tracking your location, the acceleration of your device, and its position relative to North. Then, it combines those values and submits them to the API every few seconds. The </a:t>
            </a:r>
            <a:r>
              <a:rPr lang="en-US" dirty="0" smtClean="0">
                <a:hlinkClick r:id="rId4"/>
              </a:rPr>
              <a:t>API</a:t>
            </a:r>
            <a:r>
              <a:rPr lang="en-US" dirty="0" smtClean="0"/>
              <a:t> then returns a response to the UI Thread which then displays it to you, the user, as a little moving dot on a map. That’s reactive programming in a nutshell.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React.js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buNone/>
            </a:pP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To use React, developers typically use a combination of JavaScript, JSX (an extension to JavaScript), and CSS to define the UI components and their behavior.</a:t>
            </a:r>
          </a:p>
          <a:p>
            <a:pPr>
              <a:buNone/>
            </a:pPr>
            <a:r>
              <a:rPr lang="en-US" dirty="0" smtClean="0"/>
              <a:t>Here is an example of a simple React component that renders a button:</a:t>
            </a:r>
          </a:p>
          <a:p>
            <a:pPr>
              <a:buNone/>
            </a:pPr>
            <a:r>
              <a:rPr lang="en-US" dirty="0" smtClean="0">
                <a:solidFill>
                  <a:schemeClr val="accent1">
                    <a:lumMod val="75000"/>
                  </a:schemeClr>
                </a:solidFill>
              </a:rPr>
              <a:t>import React from 'react';</a:t>
            </a:r>
          </a:p>
          <a:p>
            <a:pPr>
              <a:buNone/>
            </a:pPr>
            <a:endParaRPr lang="en-US" dirty="0" smtClean="0">
              <a:solidFill>
                <a:schemeClr val="accent1">
                  <a:lumMod val="75000"/>
                </a:schemeClr>
              </a:solidFill>
            </a:endParaRPr>
          </a:p>
          <a:p>
            <a:pPr>
              <a:buNone/>
            </a:pPr>
            <a:r>
              <a:rPr lang="en-US" dirty="0" smtClean="0">
                <a:solidFill>
                  <a:schemeClr val="accent1">
                    <a:lumMod val="75000"/>
                  </a:schemeClr>
                </a:solidFill>
              </a:rPr>
              <a:t>function Button(props) {</a:t>
            </a:r>
          </a:p>
          <a:p>
            <a:pPr>
              <a:buNone/>
            </a:pPr>
            <a:r>
              <a:rPr lang="en-US" dirty="0" smtClean="0">
                <a:solidFill>
                  <a:schemeClr val="accent1">
                    <a:lumMod val="75000"/>
                  </a:schemeClr>
                </a:solidFill>
              </a:rPr>
              <a:t>  return (</a:t>
            </a:r>
          </a:p>
          <a:p>
            <a:pPr>
              <a:buNone/>
            </a:pPr>
            <a:r>
              <a:rPr lang="en-US" dirty="0" smtClean="0">
                <a:solidFill>
                  <a:schemeClr val="accent1">
                    <a:lumMod val="75000"/>
                  </a:schemeClr>
                </a:solidFill>
              </a:rPr>
              <a:t>    &lt;button </a:t>
            </a:r>
            <a:r>
              <a:rPr lang="en-US" dirty="0" err="1" smtClean="0">
                <a:solidFill>
                  <a:schemeClr val="accent1">
                    <a:lumMod val="75000"/>
                  </a:schemeClr>
                </a:solidFill>
              </a:rPr>
              <a:t>onClick</a:t>
            </a:r>
            <a:r>
              <a:rPr lang="en-US" dirty="0" smtClean="0">
                <a:solidFill>
                  <a:schemeClr val="accent1">
                    <a:lumMod val="75000"/>
                  </a:schemeClr>
                </a:solidFill>
              </a:rPr>
              <a:t>={</a:t>
            </a:r>
            <a:r>
              <a:rPr lang="en-US" dirty="0" err="1" smtClean="0">
                <a:solidFill>
                  <a:schemeClr val="accent1">
                    <a:lumMod val="75000"/>
                  </a:schemeClr>
                </a:solidFill>
              </a:rPr>
              <a:t>props.onClick</a:t>
            </a:r>
            <a:r>
              <a:rPr lang="en-US" dirty="0" smtClean="0">
                <a:solidFill>
                  <a:schemeClr val="accent1">
                    <a:lumMod val="75000"/>
                  </a:schemeClr>
                </a:solidFill>
              </a:rPr>
              <a:t>}&gt;</a:t>
            </a:r>
          </a:p>
          <a:p>
            <a:pPr>
              <a:buNone/>
            </a:pPr>
            <a:r>
              <a:rPr lang="en-US" dirty="0" smtClean="0">
                <a:solidFill>
                  <a:schemeClr val="accent1">
                    <a:lumMod val="75000"/>
                  </a:schemeClr>
                </a:solidFill>
              </a:rPr>
              <a:t>      {</a:t>
            </a:r>
            <a:r>
              <a:rPr lang="en-US" dirty="0" err="1" smtClean="0">
                <a:solidFill>
                  <a:schemeClr val="accent1">
                    <a:lumMod val="75000"/>
                  </a:schemeClr>
                </a:solidFill>
              </a:rPr>
              <a:t>props.label</a:t>
            </a:r>
            <a:r>
              <a:rPr lang="en-US" dirty="0" smtClean="0">
                <a:solidFill>
                  <a:schemeClr val="accent1">
                    <a:lumMod val="75000"/>
                  </a:schemeClr>
                </a:solidFill>
              </a:rPr>
              <a:t>}</a:t>
            </a:r>
          </a:p>
          <a:p>
            <a:pPr>
              <a:buNone/>
            </a:pPr>
            <a:r>
              <a:rPr lang="en-US" dirty="0" smtClean="0">
                <a:solidFill>
                  <a:schemeClr val="accent1">
                    <a:lumMod val="75000"/>
                  </a:schemeClr>
                </a:solidFill>
              </a:rPr>
              <a:t>    &lt;/button&gt;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pPr>
              <a:buNone/>
            </a:pPr>
            <a:endParaRPr lang="en-US" dirty="0" smtClean="0">
              <a:solidFill>
                <a:schemeClr val="accent1">
                  <a:lumMod val="75000"/>
                </a:schemeClr>
              </a:solidFill>
            </a:endParaRPr>
          </a:p>
          <a:p>
            <a:pPr>
              <a:buNone/>
            </a:pPr>
            <a:r>
              <a:rPr lang="en-US" dirty="0" smtClean="0">
                <a:solidFill>
                  <a:schemeClr val="accent1">
                    <a:lumMod val="75000"/>
                  </a:schemeClr>
                </a:solidFill>
              </a:rPr>
              <a:t>export default Button;</a:t>
            </a:r>
          </a:p>
          <a:p>
            <a:pPr>
              <a:buNone/>
            </a:pP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React Components</a:t>
            </a:r>
            <a:endParaRPr lang="en-US" dirty="0"/>
          </a:p>
        </p:txBody>
      </p:sp>
      <p:sp>
        <p:nvSpPr>
          <p:cNvPr id="3" name="Content Placeholder 2"/>
          <p:cNvSpPr>
            <a:spLocks noGrp="1"/>
          </p:cNvSpPr>
          <p:nvPr>
            <p:ph idx="1"/>
          </p:nvPr>
        </p:nvSpPr>
        <p:spPr/>
        <p:txBody>
          <a:bodyPr/>
          <a:lstStyle/>
          <a:p>
            <a:r>
              <a:rPr lang="en-US" dirty="0" err="1" smtClean="0"/>
              <a:t>ReactJS</a:t>
            </a:r>
            <a:r>
              <a:rPr lang="en-US" dirty="0" smtClean="0"/>
              <a:t> is all about components. </a:t>
            </a:r>
            <a:r>
              <a:rPr lang="en-US" dirty="0" err="1" smtClean="0"/>
              <a:t>ReactJS</a:t>
            </a:r>
            <a:r>
              <a:rPr lang="en-US" dirty="0" smtClean="0"/>
              <a:t> application is made up of multiple components, and each component has its own logic and controls. These components can be reusable which help you to maintain the code when working on larger scale projects.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act J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785" y="440547"/>
            <a:ext cx="11191164" cy="60187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0434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React Components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what are components in react </a:t>
            </a:r>
            <a:r>
              <a:rPr lang="en-US" dirty="0" err="1" smtClean="0"/>
              <a:t>js</a:t>
            </a:r>
            <a:r>
              <a:rPr lang="en-US" dirty="0" smtClean="0"/>
              <a:t>?</a:t>
            </a:r>
          </a:p>
          <a:p>
            <a:pPr>
              <a:buNone/>
            </a:pPr>
            <a:r>
              <a:rPr lang="en-US" dirty="0" smtClean="0"/>
              <a:t>In </a:t>
            </a:r>
            <a:r>
              <a:rPr lang="en-US" dirty="0" err="1" smtClean="0"/>
              <a:t>ReactJS</a:t>
            </a:r>
            <a:r>
              <a:rPr lang="en-US" dirty="0" smtClean="0"/>
              <a:t>, a component is a reusable and independent piece of code that defines a part of a user interface. It can be thought of as a building block for constructing a larger application.</a:t>
            </a:r>
          </a:p>
          <a:p>
            <a:pPr>
              <a:buNone/>
            </a:pPr>
            <a:r>
              <a:rPr lang="en-US" dirty="0" smtClean="0"/>
              <a:t>There are two main types of components in </a:t>
            </a:r>
            <a:r>
              <a:rPr lang="en-US" dirty="0" err="1" smtClean="0"/>
              <a:t>ReactJS</a:t>
            </a:r>
            <a:r>
              <a:rPr lang="en-US" dirty="0" smtClean="0"/>
              <a:t>:</a:t>
            </a:r>
          </a:p>
          <a:p>
            <a:pPr lvl="0"/>
            <a:r>
              <a:rPr lang="en-US" dirty="0" smtClean="0"/>
              <a:t>Function Components: These are simple and stateless components that take in props (short for properties) as input and return a React element (JSX) as output. They are mainly used for rendering static content.</a:t>
            </a:r>
          </a:p>
          <a:p>
            <a:pPr lvl="0"/>
            <a:r>
              <a:rPr lang="en-US" dirty="0" smtClean="0"/>
              <a:t>Class Components: These are more complex and can have state and lifecycle methods. They extend the React Component class and have a render() method that returns a React element. They are used for more complex logic and interaction with the user.</a:t>
            </a:r>
          </a:p>
          <a:p>
            <a:r>
              <a:rPr lang="en-US" dirty="0" smtClean="0"/>
              <a:t>In addition to these main types of components, React also has a third type of component known as Higher Order Components (HOCs) which are functions that take in a component as input and return a new component with additional functionality.</a:t>
            </a:r>
          </a:p>
          <a:p>
            <a:r>
              <a:rPr lang="en-US" dirty="0" smtClean="0"/>
              <a:t>Overall, components are the building blocks of a </a:t>
            </a:r>
            <a:r>
              <a:rPr lang="en-US" dirty="0" err="1" smtClean="0"/>
              <a:t>ReactJS</a:t>
            </a:r>
            <a:r>
              <a:rPr lang="en-US" dirty="0" smtClean="0"/>
              <a:t> application and are used to create reusable UI elements</a:t>
            </a:r>
          </a:p>
          <a:p>
            <a:pPr lvl="0"/>
            <a:endParaRPr lang="en-US" dirty="0" smtClean="0"/>
          </a:p>
          <a:p>
            <a:pPr>
              <a:buNone/>
            </a:pPr>
            <a:endParaRPr lang="en-US" dirty="0" smtClean="0"/>
          </a:p>
          <a:p>
            <a:pPr>
              <a:buNone/>
            </a:pP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graphicFrame>
        <p:nvGraphicFramePr>
          <p:cNvPr id="4" name="Content Placeholder 3"/>
          <p:cNvGraphicFramePr>
            <a:graphicFrameLocks noGrp="1"/>
          </p:cNvGraphicFramePr>
          <p:nvPr>
            <p:ph idx="1"/>
          </p:nvPr>
        </p:nvGraphicFramePr>
        <p:xfrm>
          <a:off x="838200" y="1825625"/>
          <a:ext cx="10515600" cy="29260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Class Components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Function Components</a:t>
                      </a:r>
                    </a:p>
                    <a:p>
                      <a:endParaRPr lang="en-US" dirty="0"/>
                    </a:p>
                  </a:txBody>
                  <a:tcPr/>
                </a:tc>
              </a:tr>
              <a:tr h="370840">
                <a:tc>
                  <a:txBody>
                    <a:bodyPr/>
                    <a:lstStyle/>
                    <a:p>
                      <a:r>
                        <a:rPr lang="en-US" sz="1800" kern="1200" dirty="0" smtClean="0">
                          <a:solidFill>
                            <a:schemeClr val="dk1"/>
                          </a:solidFill>
                          <a:latin typeface="+mn-lt"/>
                          <a:ea typeface="+mn-ea"/>
                          <a:cs typeface="+mn-cs"/>
                        </a:rPr>
                        <a:t>The class component also requires a render() method, this method returns HTML.</a:t>
                      </a:r>
                    </a:p>
                    <a:p>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class Car extends </a:t>
                      </a:r>
                      <a:r>
                        <a:rPr lang="en-US" sz="1800" kern="1200" dirty="0" err="1" smtClean="0">
                          <a:solidFill>
                            <a:schemeClr val="dk1"/>
                          </a:solidFill>
                          <a:latin typeface="+mn-lt"/>
                          <a:ea typeface="+mn-ea"/>
                          <a:cs typeface="+mn-cs"/>
                        </a:rPr>
                        <a:t>React.Component</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render() </a:t>
                      </a:r>
                    </a:p>
                    <a:p>
                      <a:r>
                        <a:rPr lang="en-US" sz="1800" kern="1200" dirty="0" smtClean="0">
                          <a:solidFill>
                            <a:schemeClr val="dk1"/>
                          </a:solidFill>
                          <a:latin typeface="+mn-lt"/>
                          <a:ea typeface="+mn-ea"/>
                          <a:cs typeface="+mn-cs"/>
                        </a:rPr>
                        <a:t>{    return &lt;h2&gt;Hi, I am a Car!&lt;/h2&gt;;  }</a:t>
                      </a:r>
                      <a:endParaRPr lang="en-US" dirty="0" smtClean="0"/>
                    </a:p>
                    <a:p>
                      <a:r>
                        <a:rPr lang="en-US" sz="1800" kern="1200" dirty="0" smtClean="0">
                          <a:solidFill>
                            <a:schemeClr val="dk1"/>
                          </a:solidFill>
                          <a:latin typeface="+mn-lt"/>
                          <a:ea typeface="+mn-ea"/>
                          <a:cs typeface="+mn-cs"/>
                        </a:rPr>
                        <a:t>}</a:t>
                      </a:r>
                      <a:endParaRPr lang="en-US" dirty="0" smtClean="0"/>
                    </a:p>
                    <a:p>
                      <a:endParaRPr lang="en-US" dirty="0"/>
                    </a:p>
                  </a:txBody>
                  <a:tcPr/>
                </a:tc>
                <a:tc>
                  <a:txBody>
                    <a:bodyPr/>
                    <a:lstStyle/>
                    <a:p>
                      <a:r>
                        <a:rPr lang="en-US" sz="1800" kern="1200" dirty="0" smtClean="0">
                          <a:solidFill>
                            <a:schemeClr val="dk1"/>
                          </a:solidFill>
                          <a:latin typeface="+mn-lt"/>
                          <a:ea typeface="+mn-ea"/>
                          <a:cs typeface="+mn-cs"/>
                        </a:rPr>
                        <a:t>Create a Function component called Car</a:t>
                      </a:r>
                    </a:p>
                    <a:p>
                      <a:r>
                        <a:rPr lang="en-US" sz="1800" kern="1200" dirty="0" smtClean="0">
                          <a:solidFill>
                            <a:schemeClr val="dk1"/>
                          </a:solidFill>
                          <a:latin typeface="+mn-lt"/>
                          <a:ea typeface="+mn-ea"/>
                          <a:cs typeface="+mn-cs"/>
                        </a:rPr>
                        <a:t>function Car() </a:t>
                      </a:r>
                    </a:p>
                    <a:p>
                      <a:r>
                        <a:rPr lang="en-US" sz="1800" kern="1200" dirty="0" smtClean="0">
                          <a:solidFill>
                            <a:schemeClr val="dk1"/>
                          </a:solidFill>
                          <a:latin typeface="+mn-lt"/>
                          <a:ea typeface="+mn-ea"/>
                          <a:cs typeface="+mn-cs"/>
                        </a:rPr>
                        <a:t>{  return &lt;h2&gt;Hi, I am a Car!&lt;/h2&gt;;}</a:t>
                      </a:r>
                      <a:endParaRPr lang="en-US" dirty="0" smtClean="0"/>
                    </a:p>
                    <a:p>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a:bodyPr>
          <a:lstStyle/>
          <a:p>
            <a:pPr>
              <a:buNone/>
            </a:pPr>
            <a:r>
              <a:rPr lang="en-US" sz="2000" dirty="0" smtClean="0"/>
              <a:t>Now your React application has a component called Car, which returns an &lt;h2&gt; element.</a:t>
            </a:r>
          </a:p>
          <a:p>
            <a:pPr>
              <a:buNone/>
            </a:pPr>
            <a:r>
              <a:rPr lang="en-US" sz="2000" dirty="0" smtClean="0"/>
              <a:t>To use this component in your application, use similar syntax as normal HTML: &lt;Car /&gt;</a:t>
            </a:r>
          </a:p>
          <a:p>
            <a:pPr>
              <a:buNone/>
            </a:pPr>
            <a:r>
              <a:rPr lang="en-US" dirty="0" smtClean="0"/>
              <a:t>import React from 'react';</a:t>
            </a:r>
          </a:p>
          <a:p>
            <a:pPr>
              <a:buNone/>
            </a:pPr>
            <a:r>
              <a:rPr lang="en-US" dirty="0" smtClean="0"/>
              <a:t>import </a:t>
            </a:r>
            <a:r>
              <a:rPr lang="en-US" dirty="0" err="1" smtClean="0"/>
              <a:t>ReactDOM</a:t>
            </a:r>
            <a:r>
              <a:rPr lang="en-US" dirty="0" smtClean="0"/>
              <a:t> from 'react-</a:t>
            </a:r>
            <a:r>
              <a:rPr lang="en-US" dirty="0" err="1" smtClean="0"/>
              <a:t>dom</a:t>
            </a:r>
            <a:r>
              <a:rPr lang="en-US" dirty="0" smtClean="0"/>
              <a:t>/client'; </a:t>
            </a:r>
          </a:p>
          <a:p>
            <a:pPr>
              <a:buNone/>
            </a:pPr>
            <a:r>
              <a:rPr lang="en-US" dirty="0" smtClean="0"/>
              <a:t>function Car()</a:t>
            </a:r>
          </a:p>
          <a:p>
            <a:pPr>
              <a:buNone/>
            </a:pPr>
            <a:r>
              <a:rPr lang="en-US" dirty="0" smtClean="0"/>
              <a:t> {  return &lt;h2&gt;Hi, I am a Car!&lt;/h2&gt;;} </a:t>
            </a:r>
          </a:p>
          <a:p>
            <a:pPr>
              <a:buNone/>
            </a:pPr>
            <a:r>
              <a:rPr lang="en-US" dirty="0" smtClean="0"/>
              <a:t>const root = </a:t>
            </a:r>
            <a:r>
              <a:rPr lang="en-US" dirty="0" err="1" smtClean="0"/>
              <a:t>ReactDOM.createRoot</a:t>
            </a:r>
            <a:r>
              <a:rPr lang="en-US" dirty="0" smtClean="0"/>
              <a:t>(</a:t>
            </a:r>
            <a:r>
              <a:rPr lang="en-US" dirty="0" err="1" smtClean="0"/>
              <a:t>document.getElementById</a:t>
            </a:r>
            <a:r>
              <a:rPr lang="en-US" dirty="0" smtClean="0"/>
              <a:t>('root'));</a:t>
            </a:r>
          </a:p>
          <a:p>
            <a:pPr>
              <a:buNone/>
            </a:pPr>
            <a:r>
              <a:rPr lang="en-US" dirty="0" err="1" smtClean="0"/>
              <a:t>root.render</a:t>
            </a:r>
            <a:r>
              <a:rPr lang="en-US" dirty="0" smtClean="0"/>
              <a:t>(&lt;Car color="red"/&gt;);</a:t>
            </a:r>
          </a:p>
          <a:p>
            <a:pPr>
              <a:buNone/>
            </a:pPr>
            <a:r>
              <a:rPr lang="en-US" dirty="0" smtClean="0">
                <a:solidFill>
                  <a:srgbClr val="FF0000"/>
                </a:solidFill>
              </a:rPr>
              <a:t>output: Hi, I am a Car!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191069"/>
            <a:ext cx="11696132" cy="6373504"/>
          </a:xfrm>
        </p:spPr>
        <p:txBody>
          <a:bodyPr>
            <a:normAutofit/>
          </a:bodyPr>
          <a:lstStyle/>
          <a:p>
            <a:r>
              <a:rPr lang="en-US" dirty="0" smtClean="0">
                <a:solidFill>
                  <a:srgbClr val="FF0000"/>
                </a:solidFill>
              </a:rPr>
              <a:t>Multiple Components</a:t>
            </a:r>
          </a:p>
          <a:p>
            <a:pPr algn="just">
              <a:buNone/>
            </a:pPr>
            <a:r>
              <a:rPr lang="en-US" dirty="0" smtClean="0"/>
              <a:t>Components can be reusable which help you to maintain the code when working on larger scale projects.</a:t>
            </a:r>
          </a:p>
          <a:p>
            <a:pPr>
              <a:buNone/>
            </a:pPr>
            <a:r>
              <a:rPr lang="en-US" dirty="0" smtClean="0">
                <a:solidFill>
                  <a:srgbClr val="FF0000"/>
                </a:solidFill>
              </a:rPr>
              <a:t>Example 3</a:t>
            </a:r>
            <a:endParaRPr lang="en-US" dirty="0">
              <a:solidFill>
                <a:srgbClr val="FF0000"/>
              </a:solidFill>
            </a:endParaRPr>
          </a:p>
          <a:p>
            <a:pPr>
              <a:buNone/>
            </a:pPr>
            <a:r>
              <a:rPr lang="en-US" sz="1400" dirty="0" smtClean="0">
                <a:solidFill>
                  <a:schemeClr val="accent1">
                    <a:lumMod val="75000"/>
                  </a:schemeClr>
                </a:solidFill>
              </a:rPr>
              <a:t>import React from 'react';</a:t>
            </a:r>
          </a:p>
          <a:p>
            <a:pPr>
              <a:buNone/>
            </a:pPr>
            <a:r>
              <a:rPr lang="en-US" sz="1400" dirty="0" smtClean="0">
                <a:solidFill>
                  <a:schemeClr val="accent1">
                    <a:lumMod val="75000"/>
                  </a:schemeClr>
                </a:solidFill>
              </a:rPr>
              <a:t>import </a:t>
            </a:r>
            <a:r>
              <a:rPr lang="en-US" sz="1400" dirty="0" err="1" smtClean="0">
                <a:solidFill>
                  <a:schemeClr val="accent1">
                    <a:lumMod val="75000"/>
                  </a:schemeClr>
                </a:solidFill>
              </a:rPr>
              <a:t>ReactDOM</a:t>
            </a:r>
            <a:r>
              <a:rPr lang="en-US" sz="1400" dirty="0" smtClean="0">
                <a:solidFill>
                  <a:schemeClr val="accent1">
                    <a:lumMod val="75000"/>
                  </a:schemeClr>
                </a:solidFill>
              </a:rPr>
              <a:t> from 'react-</a:t>
            </a:r>
            <a:r>
              <a:rPr lang="en-US" sz="1400" dirty="0" err="1" smtClean="0">
                <a:solidFill>
                  <a:schemeClr val="accent1">
                    <a:lumMod val="75000"/>
                  </a:schemeClr>
                </a:solidFill>
              </a:rPr>
              <a:t>dom</a:t>
            </a:r>
            <a:r>
              <a:rPr lang="en-US" sz="1400" dirty="0" smtClean="0">
                <a:solidFill>
                  <a:schemeClr val="accent1">
                    <a:lumMod val="75000"/>
                  </a:schemeClr>
                </a:solidFill>
              </a:rPr>
              <a:t>/client';</a:t>
            </a:r>
          </a:p>
          <a:p>
            <a:pPr>
              <a:buNone/>
            </a:pPr>
            <a:r>
              <a:rPr lang="en-US" sz="1400" dirty="0" smtClean="0">
                <a:solidFill>
                  <a:schemeClr val="accent1">
                    <a:lumMod val="75000"/>
                  </a:schemeClr>
                </a:solidFill>
              </a:rPr>
              <a:t> function Car() {  return &lt;h2&gt;I am a Car!&lt;/h2&gt;;}</a:t>
            </a:r>
          </a:p>
          <a:p>
            <a:pPr>
              <a:buNone/>
            </a:pPr>
            <a:r>
              <a:rPr lang="en-US" sz="1400" dirty="0" smtClean="0">
                <a:solidFill>
                  <a:schemeClr val="accent1">
                    <a:lumMod val="75000"/>
                  </a:schemeClr>
                </a:solidFill>
              </a:rPr>
              <a:t> function Garage() {  return (    &lt;&gt;&lt;h1&gt;Who lives in my Garage?&lt;/h1&gt;</a:t>
            </a:r>
          </a:p>
          <a:p>
            <a:pPr>
              <a:buNone/>
            </a:pPr>
            <a:r>
              <a:rPr lang="en-US" sz="1400" dirty="0" smtClean="0">
                <a:solidFill>
                  <a:schemeClr val="accent1">
                    <a:lumMod val="75000"/>
                  </a:schemeClr>
                </a:solidFill>
              </a:rPr>
              <a:t>&lt;Car /&gt;    &lt;/&gt;  );} </a:t>
            </a:r>
          </a:p>
          <a:p>
            <a:pPr>
              <a:buNone/>
            </a:pPr>
            <a:r>
              <a:rPr lang="en-US" sz="1400" dirty="0" smtClean="0">
                <a:solidFill>
                  <a:schemeClr val="accent1">
                    <a:lumMod val="75000"/>
                  </a:schemeClr>
                </a:solidFill>
              </a:rPr>
              <a:t>const root = </a:t>
            </a:r>
            <a:r>
              <a:rPr lang="en-US" sz="1400" dirty="0" err="1" smtClean="0">
                <a:solidFill>
                  <a:schemeClr val="accent1">
                    <a:lumMod val="75000"/>
                  </a:schemeClr>
                </a:solidFill>
              </a:rPr>
              <a:t>ReactDOM.createRoot</a:t>
            </a:r>
            <a:r>
              <a:rPr lang="en-US" sz="1400" dirty="0" smtClean="0">
                <a:solidFill>
                  <a:schemeClr val="accent1">
                    <a:lumMod val="75000"/>
                  </a:schemeClr>
                </a:solidFill>
              </a:rPr>
              <a:t>(</a:t>
            </a:r>
            <a:r>
              <a:rPr lang="en-US" sz="1400" dirty="0" err="1" smtClean="0">
                <a:solidFill>
                  <a:schemeClr val="accent1">
                    <a:lumMod val="75000"/>
                  </a:schemeClr>
                </a:solidFill>
              </a:rPr>
              <a:t>document.getElementById</a:t>
            </a:r>
            <a:r>
              <a:rPr lang="en-US" sz="1400" dirty="0" smtClean="0">
                <a:solidFill>
                  <a:schemeClr val="accent1">
                    <a:lumMod val="75000"/>
                  </a:schemeClr>
                </a:solidFill>
              </a:rPr>
              <a:t>('root'));</a:t>
            </a:r>
          </a:p>
          <a:p>
            <a:pPr>
              <a:buNone/>
            </a:pPr>
            <a:r>
              <a:rPr lang="en-US" sz="1400" dirty="0" err="1" smtClean="0">
                <a:solidFill>
                  <a:schemeClr val="accent1">
                    <a:lumMod val="75000"/>
                  </a:schemeClr>
                </a:solidFill>
              </a:rPr>
              <a:t>root.render</a:t>
            </a:r>
            <a:r>
              <a:rPr lang="en-US" sz="1400" dirty="0" smtClean="0">
                <a:solidFill>
                  <a:schemeClr val="accent1">
                    <a:lumMod val="75000"/>
                  </a:schemeClr>
                </a:solidFill>
              </a:rPr>
              <a:t>(&lt;Garage /&gt;); </a:t>
            </a:r>
          </a:p>
          <a:p>
            <a:endParaRPr lang="en-US" sz="1400" dirty="0" smtClean="0"/>
          </a:p>
          <a:p>
            <a:pPr>
              <a:buNone/>
            </a:pPr>
            <a:r>
              <a:rPr lang="en-US" sz="1400" dirty="0" smtClean="0"/>
              <a:t> </a:t>
            </a:r>
            <a:r>
              <a:rPr lang="en-US" sz="1400" dirty="0" smtClean="0">
                <a:solidFill>
                  <a:srgbClr val="FF0000"/>
                </a:solidFill>
              </a:rPr>
              <a:t>output:</a:t>
            </a:r>
          </a:p>
          <a:p>
            <a:pPr>
              <a:buNone/>
            </a:pPr>
            <a:r>
              <a:rPr lang="en-US" sz="1400" dirty="0" smtClean="0">
                <a:solidFill>
                  <a:srgbClr val="FF0000"/>
                </a:solidFill>
              </a:rPr>
              <a:t> </a:t>
            </a:r>
            <a:r>
              <a:rPr lang="en-US" sz="1400" b="1" dirty="0" smtClean="0">
                <a:solidFill>
                  <a:srgbClr val="FF0000"/>
                </a:solidFill>
              </a:rPr>
              <a:t>Who lives in my Garage?</a:t>
            </a:r>
          </a:p>
          <a:p>
            <a:pPr>
              <a:buNone/>
            </a:pPr>
            <a:r>
              <a:rPr lang="en-US" sz="1400" b="1" dirty="0" smtClean="0">
                <a:solidFill>
                  <a:srgbClr val="FF0000"/>
                </a:solidFill>
              </a:rPr>
              <a:t>I am a Car!</a:t>
            </a:r>
          </a:p>
          <a:p>
            <a:pPr>
              <a:buNone/>
            </a:pPr>
            <a:endParaRPr lang="en-US" dirty="0"/>
          </a:p>
          <a:p>
            <a:endParaRPr lang="en-US" dirty="0"/>
          </a:p>
          <a:p>
            <a:endParaRPr lang="en-IN" dirty="0"/>
          </a:p>
        </p:txBody>
      </p:sp>
    </p:spTree>
    <p:extLst>
      <p:ext uri="{BB962C8B-B14F-4D97-AF65-F5344CB8AC3E}">
        <p14:creationId xmlns:p14="http://schemas.microsoft.com/office/powerpoint/2010/main" xmlns="" val="2526639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r>
              <a:rPr lang="en-IN" dirty="0">
                <a:solidFill>
                  <a:srgbClr val="FF0000"/>
                </a:solidFill>
              </a:rPr>
              <a:t>Why React is fast ?</a:t>
            </a:r>
          </a:p>
        </p:txBody>
      </p:sp>
      <p:pic>
        <p:nvPicPr>
          <p:cNvPr id="3" name="Picture 2"/>
          <p:cNvPicPr>
            <a:picLocks noChangeAspect="1"/>
          </p:cNvPicPr>
          <p:nvPr/>
        </p:nvPicPr>
        <p:blipFill>
          <a:blip r:embed="rId2"/>
          <a:stretch>
            <a:fillRect/>
          </a:stretch>
        </p:blipFill>
        <p:spPr>
          <a:xfrm>
            <a:off x="1282890" y="1405720"/>
            <a:ext cx="8079474" cy="5066151"/>
          </a:xfrm>
          <a:prstGeom prst="rect">
            <a:avLst/>
          </a:prstGeom>
        </p:spPr>
      </p:pic>
    </p:spTree>
    <p:extLst>
      <p:ext uri="{BB962C8B-B14F-4D97-AF65-F5344CB8AC3E}">
        <p14:creationId xmlns:p14="http://schemas.microsoft.com/office/powerpoint/2010/main" xmlns="" val="2102957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Render Method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meant by rendering in react </a:t>
            </a:r>
            <a:r>
              <a:rPr lang="en-US" dirty="0" err="1" smtClean="0"/>
              <a:t>js</a:t>
            </a:r>
            <a:r>
              <a:rPr lang="en-US" dirty="0" smtClean="0"/>
              <a: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Rendering in </a:t>
            </a:r>
            <a:r>
              <a:rPr lang="en-US" dirty="0" err="1" smtClean="0"/>
              <a:t>ReactJS</a:t>
            </a:r>
            <a:r>
              <a:rPr lang="en-US" dirty="0" smtClean="0"/>
              <a:t> refers to the process of displaying or updating the contents of the user interface based on the current state and props of the components.</a:t>
            </a:r>
          </a:p>
          <a:p>
            <a:r>
              <a:rPr lang="en-US" dirty="0" smtClean="0"/>
              <a:t>When a React component is rendered, it generates a </a:t>
            </a:r>
            <a:r>
              <a:rPr lang="en-US" dirty="0" smtClean="0">
                <a:solidFill>
                  <a:srgbClr val="FF0000"/>
                </a:solidFill>
              </a:rPr>
              <a:t>virtual DOM</a:t>
            </a:r>
            <a:r>
              <a:rPr lang="en-US" dirty="0" smtClean="0"/>
              <a:t> (Document Object Model) which is a lightweight representation of the actual DOM. The virtual DOM is then compared to the previous version of the virtual DOM, and only the differences are updated in the actual DOM. This process is called "reconciliation" and is done in an efficient manner to minimize the number of updates required to the DOM.</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174"/>
            <a:ext cx="10515600" cy="744147"/>
          </a:xfrm>
        </p:spPr>
        <p:txBody>
          <a:bodyPr/>
          <a:lstStyle/>
          <a:p>
            <a:r>
              <a:rPr lang="en-IN" dirty="0" smtClean="0">
                <a:solidFill>
                  <a:srgbClr val="FF0000"/>
                </a:solidFill>
              </a:rPr>
              <a:t>Industry Trends for React/React.js</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React developers earn more money when compared to other web development technologies.</a:t>
            </a:r>
          </a:p>
          <a:p>
            <a:r>
              <a:rPr lang="en-IN" dirty="0" smtClean="0"/>
              <a:t>Average salary of React developer across the US is $91,000 per annum.</a:t>
            </a:r>
          </a:p>
          <a:p>
            <a:r>
              <a:rPr lang="en-IN" dirty="0" smtClean="0"/>
              <a:t>Average </a:t>
            </a:r>
            <a:r>
              <a:rPr lang="en-IN" dirty="0"/>
              <a:t>salary of React developer across </a:t>
            </a:r>
            <a:r>
              <a:rPr lang="en-IN" dirty="0" smtClean="0"/>
              <a:t>in India is 7,25,000 </a:t>
            </a:r>
            <a:r>
              <a:rPr lang="en-IN" dirty="0"/>
              <a:t>per annum</a:t>
            </a:r>
            <a:r>
              <a:rPr lang="en-IN" dirty="0" smtClean="0"/>
              <a:t>.</a:t>
            </a:r>
          </a:p>
          <a:p>
            <a:r>
              <a:rPr lang="en-IN" dirty="0" smtClean="0"/>
              <a:t>React is gaining popularity and  being adopted by many countries.</a:t>
            </a:r>
          </a:p>
          <a:p>
            <a:r>
              <a:rPr lang="en-IN" dirty="0" smtClean="0"/>
              <a:t>:</a:t>
            </a:r>
            <a:endParaRPr lang="en-IN" dirty="0"/>
          </a:p>
          <a:p>
            <a:endParaRPr lang="en-IN" dirty="0"/>
          </a:p>
        </p:txBody>
      </p:sp>
    </p:spTree>
    <p:extLst>
      <p:ext uri="{BB962C8B-B14F-4D97-AF65-F5344CB8AC3E}">
        <p14:creationId xmlns:p14="http://schemas.microsoft.com/office/powerpoint/2010/main" xmlns="" val="40135208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a:xfrm>
            <a:off x="838200" y="1825625"/>
            <a:ext cx="5814270" cy="4351338"/>
          </a:xfrm>
        </p:spPr>
        <p:txBody>
          <a:bodyPr>
            <a:normAutofit fontScale="55000" lnSpcReduction="20000"/>
          </a:bodyPr>
          <a:lstStyle/>
          <a:p>
            <a:pPr>
              <a:buNone/>
            </a:pPr>
            <a:r>
              <a:rPr lang="en-US" dirty="0" smtClean="0"/>
              <a:t>Here is an example of a simple React component with a render() method:</a:t>
            </a:r>
            <a:endParaRPr lang="en-US" dirty="0" smtClean="0">
              <a:solidFill>
                <a:schemeClr val="accent1"/>
              </a:solidFill>
            </a:endParaRPr>
          </a:p>
          <a:p>
            <a:pPr>
              <a:buNone/>
            </a:pPr>
            <a:r>
              <a:rPr lang="en-US" dirty="0" smtClean="0">
                <a:solidFill>
                  <a:schemeClr val="accent1"/>
                </a:solidFill>
              </a:rPr>
              <a:t>import React from 'react';</a:t>
            </a:r>
          </a:p>
          <a:p>
            <a:pPr>
              <a:buNone/>
            </a:pPr>
            <a:r>
              <a:rPr lang="en-US" dirty="0" smtClean="0">
                <a:solidFill>
                  <a:schemeClr val="accent1"/>
                </a:solidFill>
              </a:rPr>
              <a:t>class Greeting extends </a:t>
            </a:r>
            <a:r>
              <a:rPr lang="en-US" dirty="0" err="1" smtClean="0">
                <a:solidFill>
                  <a:schemeClr val="accent1"/>
                </a:solidFill>
              </a:rPr>
              <a:t>React.Component</a:t>
            </a:r>
            <a:r>
              <a:rPr lang="en-US" dirty="0" smtClean="0">
                <a:solidFill>
                  <a:schemeClr val="accent1"/>
                </a:solidFill>
              </a:rPr>
              <a:t> {</a:t>
            </a:r>
          </a:p>
          <a:p>
            <a:pPr>
              <a:buNone/>
            </a:pPr>
            <a:r>
              <a:rPr lang="en-US" dirty="0" smtClean="0">
                <a:solidFill>
                  <a:schemeClr val="accent1"/>
                </a:solidFill>
              </a:rPr>
              <a:t>  render() {</a:t>
            </a:r>
          </a:p>
          <a:p>
            <a:pPr>
              <a:buNone/>
            </a:pPr>
            <a:r>
              <a:rPr lang="en-US" dirty="0" smtClean="0">
                <a:solidFill>
                  <a:schemeClr val="accent1"/>
                </a:solidFill>
              </a:rPr>
              <a:t>    return (</a:t>
            </a:r>
          </a:p>
          <a:p>
            <a:pPr>
              <a:buNone/>
            </a:pPr>
            <a:r>
              <a:rPr lang="en-US" dirty="0" smtClean="0">
                <a:solidFill>
                  <a:schemeClr val="accent1"/>
                </a:solidFill>
              </a:rPr>
              <a:t>      &lt;div&gt;</a:t>
            </a:r>
          </a:p>
          <a:p>
            <a:pPr>
              <a:buNone/>
            </a:pPr>
            <a:r>
              <a:rPr lang="en-US" dirty="0" smtClean="0">
                <a:solidFill>
                  <a:schemeClr val="accent1"/>
                </a:solidFill>
              </a:rPr>
              <a:t>        &lt;h1&gt;Hello, {this.props.name}!&lt;/h1&gt;</a:t>
            </a:r>
          </a:p>
          <a:p>
            <a:pPr>
              <a:buNone/>
            </a:pPr>
            <a:r>
              <a:rPr lang="en-US" dirty="0" smtClean="0">
                <a:solidFill>
                  <a:schemeClr val="accent1"/>
                </a:solidFill>
              </a:rPr>
              <a:t>        &lt;p&gt;Today is {</a:t>
            </a:r>
            <a:r>
              <a:rPr lang="en-US" dirty="0" err="1" smtClean="0">
                <a:solidFill>
                  <a:schemeClr val="accent1"/>
                </a:solidFill>
              </a:rPr>
              <a:t>this.props.day</a:t>
            </a:r>
            <a:r>
              <a:rPr lang="en-US" dirty="0" smtClean="0">
                <a:solidFill>
                  <a:schemeClr val="accent1"/>
                </a:solidFill>
              </a:rPr>
              <a:t>}.&lt;/p&gt;</a:t>
            </a:r>
          </a:p>
          <a:p>
            <a:pPr>
              <a:buNone/>
            </a:pPr>
            <a:r>
              <a:rPr lang="en-US" dirty="0" smtClean="0">
                <a:solidFill>
                  <a:schemeClr val="accent1"/>
                </a:solidFill>
              </a:rPr>
              <a:t>      &lt;/div&gt;</a:t>
            </a:r>
          </a:p>
          <a:p>
            <a:pPr>
              <a:buNone/>
            </a:pPr>
            <a:r>
              <a:rPr lang="en-US" dirty="0" smtClean="0">
                <a:solidFill>
                  <a:schemeClr val="accent1"/>
                </a:solidFill>
              </a:rPr>
              <a:t>    );</a:t>
            </a:r>
          </a:p>
          <a:p>
            <a:pPr>
              <a:buNone/>
            </a:pPr>
            <a:r>
              <a:rPr lang="en-US" dirty="0" smtClean="0">
                <a:solidFill>
                  <a:schemeClr val="accent1"/>
                </a:solidFill>
              </a:rPr>
              <a:t>  }</a:t>
            </a:r>
          </a:p>
          <a:p>
            <a:pPr>
              <a:buNone/>
            </a:pPr>
            <a:r>
              <a:rPr lang="en-US" dirty="0" smtClean="0">
                <a:solidFill>
                  <a:schemeClr val="accent1"/>
                </a:solidFill>
              </a:rPr>
              <a:t>}</a:t>
            </a:r>
          </a:p>
          <a:p>
            <a:pPr>
              <a:buNone/>
            </a:pPr>
            <a:endParaRPr lang="en-US" dirty="0" smtClean="0">
              <a:solidFill>
                <a:schemeClr val="accent1"/>
              </a:solidFill>
            </a:endParaRPr>
          </a:p>
          <a:p>
            <a:pPr>
              <a:buNone/>
            </a:pPr>
            <a:r>
              <a:rPr lang="en-US" dirty="0" smtClean="0">
                <a:solidFill>
                  <a:schemeClr val="accent1"/>
                </a:solidFill>
              </a:rPr>
              <a:t>export default Greeting;</a:t>
            </a:r>
          </a:p>
          <a:p>
            <a:pPr>
              <a:buNone/>
            </a:pPr>
            <a:endParaRPr lang="en-US" dirty="0">
              <a:solidFill>
                <a:schemeClr val="accent1"/>
              </a:solidFill>
            </a:endParaRPr>
          </a:p>
        </p:txBody>
      </p:sp>
      <p:sp>
        <p:nvSpPr>
          <p:cNvPr id="4" name="TextBox 3"/>
          <p:cNvSpPr txBox="1"/>
          <p:nvPr/>
        </p:nvSpPr>
        <p:spPr>
          <a:xfrm>
            <a:off x="7231310" y="729843"/>
            <a:ext cx="4731391" cy="5632311"/>
          </a:xfrm>
          <a:prstGeom prst="rect">
            <a:avLst/>
          </a:prstGeom>
          <a:noFill/>
        </p:spPr>
        <p:txBody>
          <a:bodyPr wrap="square" rtlCol="0">
            <a:spAutoFit/>
          </a:bodyPr>
          <a:lstStyle/>
          <a:p>
            <a:r>
              <a:rPr lang="en-US" dirty="0" smtClean="0"/>
              <a:t>The render() method is a required method in a React component. It is responsible for rendering the component's UI based on its current state and props.</a:t>
            </a:r>
          </a:p>
          <a:p>
            <a:r>
              <a:rPr lang="en-US" dirty="0" smtClean="0"/>
              <a:t>In this example, the Greeting component takes in two props, name and day, and renders an HTML h1 and p element containing the values of those props.</a:t>
            </a:r>
          </a:p>
          <a:p>
            <a:r>
              <a:rPr lang="en-US" dirty="0" smtClean="0"/>
              <a:t>The render() method returns a JSX expression that defines the component's UI. It can contain HTML elements, other React components, and JavaScript expressions.</a:t>
            </a:r>
          </a:p>
          <a:p>
            <a:r>
              <a:rPr lang="en-US" dirty="0" smtClean="0"/>
              <a:t>Note that the render() method should be a pure function, meaning it should not modify the component's state or props. It should only return a new UI based on the current state and props. Any updates to the state or props should be handled by other methods in the component, such as </a:t>
            </a:r>
            <a:r>
              <a:rPr lang="en-US" dirty="0" err="1" smtClean="0"/>
              <a:t>setState</a:t>
            </a:r>
            <a:r>
              <a:rPr lang="en-US" dirty="0" smtClean="0"/>
              <a:t>() or event handlers.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Virtual DOM</a:t>
            </a:r>
            <a:endParaRPr lang="en-US" dirty="0"/>
          </a:p>
        </p:txBody>
      </p:sp>
      <p:pic>
        <p:nvPicPr>
          <p:cNvPr id="4" name="Content Placeholder 3"/>
          <p:cNvPicPr>
            <a:picLocks noGrp="1" noChangeAspect="1"/>
          </p:cNvPicPr>
          <p:nvPr>
            <p:ph idx="1"/>
          </p:nvPr>
        </p:nvPicPr>
        <p:blipFill>
          <a:blip r:embed="rId2"/>
          <a:stretch>
            <a:fillRect/>
          </a:stretch>
        </p:blipFill>
        <p:spPr>
          <a:xfrm>
            <a:off x="3816350" y="3080544"/>
            <a:ext cx="4559300" cy="1841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DOM(Document Object Model)</a:t>
            </a:r>
            <a:endParaRPr lang="en-IN" dirty="0">
              <a:solidFill>
                <a:srgbClr val="FF0000"/>
              </a:solidFill>
            </a:endParaRPr>
          </a:p>
        </p:txBody>
      </p:sp>
      <p:sp>
        <p:nvSpPr>
          <p:cNvPr id="3" name="Content Placeholder 2"/>
          <p:cNvSpPr>
            <a:spLocks noGrp="1"/>
          </p:cNvSpPr>
          <p:nvPr>
            <p:ph idx="1"/>
          </p:nvPr>
        </p:nvSpPr>
        <p:spPr>
          <a:xfrm>
            <a:off x="838200" y="1825625"/>
            <a:ext cx="10515600" cy="842624"/>
          </a:xfrm>
        </p:spPr>
        <p:txBody>
          <a:bodyPr>
            <a:normAutofit lnSpcReduction="10000"/>
          </a:bodyPr>
          <a:lstStyle/>
          <a:p>
            <a:r>
              <a:rPr lang="en-IN" dirty="0" smtClean="0"/>
              <a:t>DOM treats an XML or HTML document as a tree structure in which each node is an object representing a part of the document</a:t>
            </a:r>
            <a:endParaRPr lang="en-IN" dirty="0"/>
          </a:p>
        </p:txBody>
      </p:sp>
      <p:pic>
        <p:nvPicPr>
          <p:cNvPr id="4" name="Picture 3"/>
          <p:cNvPicPr>
            <a:picLocks noChangeAspect="1"/>
          </p:cNvPicPr>
          <p:nvPr/>
        </p:nvPicPr>
        <p:blipFill>
          <a:blip r:embed="rId2"/>
          <a:stretch>
            <a:fillRect/>
          </a:stretch>
        </p:blipFill>
        <p:spPr>
          <a:xfrm>
            <a:off x="1379095" y="2668249"/>
            <a:ext cx="8559384" cy="4189751"/>
          </a:xfrm>
          <a:prstGeom prst="rect">
            <a:avLst/>
          </a:prstGeom>
        </p:spPr>
      </p:pic>
    </p:spTree>
    <p:extLst>
      <p:ext uri="{BB962C8B-B14F-4D97-AF65-F5344CB8AC3E}">
        <p14:creationId xmlns:p14="http://schemas.microsoft.com/office/powerpoint/2010/main" xmlns="" val="1619894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195"/>
            <a:ext cx="10515600" cy="474323"/>
          </a:xfrm>
        </p:spPr>
        <p:txBody>
          <a:bodyPr>
            <a:normAutofit fontScale="90000"/>
          </a:bodyPr>
          <a:lstStyle/>
          <a:p>
            <a:r>
              <a:rPr lang="en-IN" dirty="0" smtClean="0">
                <a:solidFill>
                  <a:srgbClr val="FF0000"/>
                </a:solidFill>
              </a:rPr>
              <a:t>Virtual DOM</a:t>
            </a:r>
            <a:endParaRPr lang="en-IN" dirty="0">
              <a:solidFill>
                <a:srgbClr val="FF0000"/>
              </a:solidFill>
            </a:endParaRPr>
          </a:p>
        </p:txBody>
      </p:sp>
      <p:sp>
        <p:nvSpPr>
          <p:cNvPr id="3" name="Content Placeholder 2"/>
          <p:cNvSpPr>
            <a:spLocks noGrp="1"/>
          </p:cNvSpPr>
          <p:nvPr>
            <p:ph idx="1"/>
          </p:nvPr>
        </p:nvSpPr>
        <p:spPr>
          <a:xfrm>
            <a:off x="838200" y="734518"/>
            <a:ext cx="10515600" cy="5861154"/>
          </a:xfrm>
        </p:spPr>
        <p:txBody>
          <a:bodyPr>
            <a:normAutofit fontScale="92500" lnSpcReduction="20000"/>
          </a:bodyPr>
          <a:lstStyle/>
          <a:p>
            <a:r>
              <a:rPr lang="en-US" dirty="0"/>
              <a:t>The virtual DOM (VDOM) is </a:t>
            </a:r>
            <a:r>
              <a:rPr lang="en-US" b="1" dirty="0"/>
              <a:t>a programming concept where an ideal, or “virtual”, representation of a UI is kept in memory and synced with the “real” DOM by a library such as </a:t>
            </a:r>
            <a:r>
              <a:rPr lang="en-US" b="1" dirty="0" err="1"/>
              <a:t>ReactDOM</a:t>
            </a:r>
            <a:r>
              <a:rPr lang="en-US" dirty="0"/>
              <a:t>. This process is called reconciliation</a:t>
            </a:r>
            <a:r>
              <a:rPr lang="en-US" dirty="0" smtClean="0"/>
              <a:t>.</a:t>
            </a:r>
          </a:p>
          <a:p>
            <a:r>
              <a:rPr lang="en-US" dirty="0"/>
              <a:t>A virtual DOM object is a representation of the original DOM object. It works like a one-way data binding. Whenever any modifications happen in the web application, the entire UI is re-rendered in virtual DOM representation</a:t>
            </a:r>
            <a:r>
              <a:rPr lang="en-US" dirty="0" smtClean="0"/>
              <a:t>.</a:t>
            </a:r>
          </a:p>
          <a:p>
            <a:r>
              <a:rPr lang="en-US" dirty="0"/>
              <a:t>Then it checks the difference between the previous DOM representation and new DOM. Once it has done, the real DOM will update only the things that have actually changed. </a:t>
            </a:r>
            <a:endParaRPr lang="en-US" dirty="0" smtClean="0"/>
          </a:p>
          <a:p>
            <a:r>
              <a:rPr lang="en-US" dirty="0" smtClean="0">
                <a:solidFill>
                  <a:srgbClr val="FF0000"/>
                </a:solidFill>
              </a:rPr>
              <a:t>This </a:t>
            </a:r>
            <a:r>
              <a:rPr lang="en-US" dirty="0">
                <a:solidFill>
                  <a:srgbClr val="FF0000"/>
                </a:solidFill>
              </a:rPr>
              <a:t>makes the application faster, and there is no wastage of memory</a:t>
            </a:r>
            <a:r>
              <a:rPr lang="en-US" dirty="0" smtClean="0">
                <a:solidFill>
                  <a:srgbClr val="FF0000"/>
                </a:solidFill>
              </a:rPr>
              <a:t>.</a:t>
            </a:r>
          </a:p>
          <a:p>
            <a:r>
              <a:rPr lang="en-US" dirty="0"/>
              <a:t>React creates an in-memory data structure cache which computes the changes </a:t>
            </a:r>
            <a:r>
              <a:rPr lang="en-US" dirty="0" smtClean="0"/>
              <a:t>made</a:t>
            </a:r>
          </a:p>
          <a:p>
            <a:r>
              <a:rPr lang="en-US" dirty="0" smtClean="0"/>
              <a:t> </a:t>
            </a:r>
            <a:r>
              <a:rPr lang="en-US" dirty="0"/>
              <a:t>and then updates the browser. This allows a special feature that enables the programmer to code as if the whole page is rendered on each change whereas react library only renders components that actually change.</a:t>
            </a:r>
          </a:p>
          <a:p>
            <a:endParaRPr lang="en-US" dirty="0" smtClean="0"/>
          </a:p>
          <a:p>
            <a:endParaRPr lang="en-IN" dirty="0"/>
          </a:p>
        </p:txBody>
      </p:sp>
    </p:spTree>
    <p:extLst>
      <p:ext uri="{BB962C8B-B14F-4D97-AF65-F5344CB8AC3E}">
        <p14:creationId xmlns:p14="http://schemas.microsoft.com/office/powerpoint/2010/main" xmlns="" val="1019028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545" y="122420"/>
            <a:ext cx="11914527" cy="2895600"/>
          </a:xfrm>
          <a:prstGeom prst="rect">
            <a:avLst/>
          </a:prstGeom>
        </p:spPr>
      </p:pic>
      <p:pic>
        <p:nvPicPr>
          <p:cNvPr id="5" name="Picture 4"/>
          <p:cNvPicPr>
            <a:picLocks noChangeAspect="1"/>
          </p:cNvPicPr>
          <p:nvPr/>
        </p:nvPicPr>
        <p:blipFill>
          <a:blip r:embed="rId3"/>
          <a:stretch>
            <a:fillRect/>
          </a:stretch>
        </p:blipFill>
        <p:spPr>
          <a:xfrm>
            <a:off x="0" y="3076797"/>
            <a:ext cx="12082072" cy="3781203"/>
          </a:xfrm>
          <a:prstGeom prst="rect">
            <a:avLst/>
          </a:prstGeom>
        </p:spPr>
      </p:pic>
    </p:spTree>
    <p:extLst>
      <p:ext uri="{BB962C8B-B14F-4D97-AF65-F5344CB8AC3E}">
        <p14:creationId xmlns:p14="http://schemas.microsoft.com/office/powerpoint/2010/main" xmlns="" val="3883912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is a visual description of the rendering process when an application re-renders.</a:t>
            </a:r>
            <a:endParaRPr lang="en-US" dirty="0"/>
          </a:p>
        </p:txBody>
      </p:sp>
      <p:pic>
        <p:nvPicPr>
          <p:cNvPr id="4" name="Content Placeholder 3" descr="re-rendering-process.png"/>
          <p:cNvPicPr>
            <a:picLocks noGrp="1" noChangeAspect="1"/>
          </p:cNvPicPr>
          <p:nvPr>
            <p:ph idx="1"/>
          </p:nvPr>
        </p:nvPicPr>
        <p:blipFill>
          <a:blip r:embed="rId2"/>
          <a:stretch>
            <a:fillRect/>
          </a:stretch>
        </p:blipFill>
        <p:spPr>
          <a:xfrm>
            <a:off x="1300294" y="2273417"/>
            <a:ext cx="7605581" cy="2810552"/>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act J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2429" y="157614"/>
            <a:ext cx="10639804" cy="66321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755847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Bandwidth Salvation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Virtual DOM and Bandwidth Salvation are related concepts in </a:t>
            </a:r>
            <a:r>
              <a:rPr lang="en-US" dirty="0" err="1" smtClean="0"/>
              <a:t>ReactJS</a:t>
            </a:r>
            <a:r>
              <a:rPr lang="en-US" dirty="0" smtClean="0"/>
              <a:t>, but they are not the same thing.</a:t>
            </a:r>
          </a:p>
          <a:p>
            <a:r>
              <a:rPr lang="en-US" dirty="0" smtClean="0"/>
              <a:t>The Virtual DOM is a concept in </a:t>
            </a:r>
            <a:r>
              <a:rPr lang="en-US" dirty="0" err="1" smtClean="0"/>
              <a:t>ReactJS</a:t>
            </a:r>
            <a:r>
              <a:rPr lang="en-US" dirty="0" smtClean="0"/>
              <a:t> that refers to a lightweight representation of the actual DOM (Document Object Model). The Virtual DOM is a JavaScript object that contains all the elements and attributes of the actual DOM, but it is faster and more efficient to manipulate than the actual DOM. When a component in </a:t>
            </a:r>
            <a:r>
              <a:rPr lang="en-US" dirty="0" err="1" smtClean="0"/>
              <a:t>ReactJS</a:t>
            </a:r>
            <a:r>
              <a:rPr lang="en-US" dirty="0" smtClean="0"/>
              <a:t> is updated, the Virtual DOM is used to compare the new state of the component with the previous state and determine the minimum number of changes needed to update the actual DOM.</a:t>
            </a:r>
          </a:p>
          <a:p>
            <a:r>
              <a:rPr lang="en-US" dirty="0" smtClean="0"/>
              <a:t>Bandwidth Salvation(recovery/rescue), on the other hand, is a term used to describe the way </a:t>
            </a:r>
            <a:r>
              <a:rPr lang="en-US" dirty="0" err="1" smtClean="0"/>
              <a:t>ReactJS</a:t>
            </a:r>
            <a:r>
              <a:rPr lang="en-US" dirty="0" smtClean="0"/>
              <a:t> can reduce the amount of data that needs to be transferred over the network. Because the Virtual DOM is so efficient, </a:t>
            </a:r>
            <a:r>
              <a:rPr lang="en-US" dirty="0" err="1" smtClean="0"/>
              <a:t>ReactJS</a:t>
            </a:r>
            <a:r>
              <a:rPr lang="en-US" dirty="0" smtClean="0"/>
              <a:t> can minimize the amount of data that needs to be transferred over the network by only sending the changes that are needed to update the UI, rather than sending the entire UI every time there is a change.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 Salvation</a:t>
            </a:r>
            <a:endParaRPr lang="en-US" dirty="0"/>
          </a:p>
        </p:txBody>
      </p:sp>
      <p:sp>
        <p:nvSpPr>
          <p:cNvPr id="3" name="Content Placeholder 2"/>
          <p:cNvSpPr>
            <a:spLocks noGrp="1"/>
          </p:cNvSpPr>
          <p:nvPr>
            <p:ph idx="1"/>
          </p:nvPr>
        </p:nvSpPr>
        <p:spPr/>
        <p:txBody>
          <a:bodyPr/>
          <a:lstStyle/>
          <a:p>
            <a:r>
              <a:rPr lang="en-US" dirty="0" smtClean="0"/>
              <a:t>So, while the Virtual DOM and Bandwidth Salvation are related concepts in </a:t>
            </a:r>
            <a:r>
              <a:rPr lang="en-US" dirty="0" err="1" smtClean="0"/>
              <a:t>ReactJS</a:t>
            </a:r>
            <a:r>
              <a:rPr lang="en-US" dirty="0" smtClean="0"/>
              <a:t>, they are not the same thing. The Virtual DOM is a technology that enables </a:t>
            </a:r>
            <a:r>
              <a:rPr lang="en-US" dirty="0" err="1" smtClean="0"/>
              <a:t>ReactJS</a:t>
            </a:r>
            <a:r>
              <a:rPr lang="en-US" dirty="0" smtClean="0"/>
              <a:t> to efficiently update the UI, while Bandwidth Salvation is a benefit of using </a:t>
            </a:r>
            <a:r>
              <a:rPr lang="en-US" dirty="0" err="1" smtClean="0"/>
              <a:t>ReactJS</a:t>
            </a:r>
            <a:r>
              <a:rPr lang="en-US" dirty="0" smtClean="0"/>
              <a:t> that reduces the amount of data that needs to be transferred over the network, resulting in faster and more efficient web applications.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125"/>
            <a:ext cx="10515600" cy="6026838"/>
          </a:xfrm>
        </p:spPr>
        <p:txBody>
          <a:bodyPr>
            <a:normAutofit lnSpcReduction="10000"/>
          </a:bodyPr>
          <a:lstStyle/>
          <a:p>
            <a:endParaRPr lang="en-US" dirty="0"/>
          </a:p>
          <a:p>
            <a:r>
              <a:rPr lang="en-US" dirty="0">
                <a:solidFill>
                  <a:srgbClr val="FF0000"/>
                </a:solidFill>
              </a:rPr>
              <a:t>Simplicity</a:t>
            </a:r>
          </a:p>
          <a:p>
            <a:r>
              <a:rPr lang="en-US" dirty="0" err="1"/>
              <a:t>ReactJS</a:t>
            </a:r>
            <a:r>
              <a:rPr lang="en-US" dirty="0"/>
              <a:t> </a:t>
            </a:r>
            <a:r>
              <a:rPr lang="en-US" dirty="0">
                <a:solidFill>
                  <a:srgbClr val="FF0000"/>
                </a:solidFill>
              </a:rPr>
              <a:t>uses JSX file which makes the application simple and to code as well as understand</a:t>
            </a:r>
            <a:r>
              <a:rPr lang="en-US" dirty="0"/>
              <a:t>. We know that </a:t>
            </a:r>
            <a:r>
              <a:rPr lang="en-US" dirty="0" err="1"/>
              <a:t>ReactJS</a:t>
            </a:r>
            <a:r>
              <a:rPr lang="en-US" dirty="0"/>
              <a:t> is a component-based approach which makes the </a:t>
            </a:r>
            <a:r>
              <a:rPr lang="en-US" dirty="0">
                <a:solidFill>
                  <a:srgbClr val="FF0000"/>
                </a:solidFill>
              </a:rPr>
              <a:t>code reusable </a:t>
            </a:r>
            <a:r>
              <a:rPr lang="en-US" dirty="0"/>
              <a:t>as your need. This makes it simple to use and learn.</a:t>
            </a:r>
          </a:p>
          <a:p>
            <a:r>
              <a:rPr lang="en-US" dirty="0">
                <a:solidFill>
                  <a:srgbClr val="FF0000"/>
                </a:solidFill>
              </a:rPr>
              <a:t>Performance</a:t>
            </a:r>
          </a:p>
          <a:p>
            <a:r>
              <a:rPr lang="en-US" dirty="0" err="1"/>
              <a:t>ReactJS</a:t>
            </a:r>
            <a:r>
              <a:rPr lang="en-US" dirty="0"/>
              <a:t> is known to be a great performer. This feature makes it much better than other frameworks out there today. The reason behind this is that it manages a virtual DOM. </a:t>
            </a:r>
            <a:r>
              <a:rPr lang="en-US" dirty="0">
                <a:solidFill>
                  <a:srgbClr val="FF0000"/>
                </a:solidFill>
              </a:rPr>
              <a:t>The DOM is a cross-platform </a:t>
            </a:r>
            <a:r>
              <a:rPr lang="en-US" dirty="0"/>
              <a:t>and programming API which deals with HTML, XML or XHTML. The DOM exists entirely in memory. Due to this, </a:t>
            </a:r>
            <a:r>
              <a:rPr lang="en-US" dirty="0">
                <a:solidFill>
                  <a:srgbClr val="FF0000"/>
                </a:solidFill>
              </a:rPr>
              <a:t>when we create a component, we did not write directly to the DOM. Instead, we are writing virtual components that will turn into the DOM leading to smoother and faster performance.</a:t>
            </a:r>
          </a:p>
          <a:p>
            <a:endParaRPr lang="en-IN" dirty="0"/>
          </a:p>
        </p:txBody>
      </p:sp>
    </p:spTree>
    <p:extLst>
      <p:ext uri="{BB962C8B-B14F-4D97-AF65-F5344CB8AC3E}">
        <p14:creationId xmlns:p14="http://schemas.microsoft.com/office/powerpoint/2010/main" xmlns="" val="1629619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8481" y="1499016"/>
            <a:ext cx="11295879" cy="4916774"/>
          </a:xfrm>
          <a:prstGeom prst="rect">
            <a:avLst/>
          </a:prstGeom>
        </p:spPr>
      </p:pic>
      <p:sp>
        <p:nvSpPr>
          <p:cNvPr id="5" name="Title 1"/>
          <p:cNvSpPr>
            <a:spLocks noGrp="1"/>
          </p:cNvSpPr>
          <p:nvPr>
            <p:ph type="title"/>
          </p:nvPr>
        </p:nvSpPr>
        <p:spPr>
          <a:xfrm>
            <a:off x="838200" y="290174"/>
            <a:ext cx="10515600" cy="744147"/>
          </a:xfrm>
        </p:spPr>
        <p:txBody>
          <a:bodyPr>
            <a:normAutofit/>
          </a:bodyPr>
          <a:lstStyle/>
          <a:p>
            <a:r>
              <a:rPr lang="en-IN" sz="3200" dirty="0" smtClean="0">
                <a:solidFill>
                  <a:srgbClr val="FF0000"/>
                </a:solidFill>
              </a:rPr>
              <a:t>Data by Google Trends for Web development framework</a:t>
            </a:r>
            <a:endParaRPr lang="en-IN" sz="3200" dirty="0">
              <a:solidFill>
                <a:srgbClr val="FF0000"/>
              </a:solidFill>
            </a:endParaRPr>
          </a:p>
        </p:txBody>
      </p:sp>
    </p:spTree>
    <p:extLst>
      <p:ext uri="{BB962C8B-B14F-4D97-AF65-F5344CB8AC3E}">
        <p14:creationId xmlns:p14="http://schemas.microsoft.com/office/powerpoint/2010/main" xmlns="" val="9247948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to reduce the bandwidth usage of </a:t>
            </a:r>
            <a:r>
              <a:rPr lang="en-US" dirty="0" err="1" smtClean="0"/>
              <a:t>ReactJS</a:t>
            </a:r>
            <a:r>
              <a:rPr lang="en-US" dirty="0" smtClean="0"/>
              <a:t> applications: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Code </a:t>
            </a:r>
            <a:r>
              <a:rPr lang="en-US" dirty="0" smtClean="0"/>
              <a:t>splitting: Code splitting divides the application code into smaller chunks that can be loaded on-demand. This technique can reduce the initial load time and minimize the amount of data transmitted over the network.</a:t>
            </a:r>
          </a:p>
          <a:p>
            <a:r>
              <a:rPr lang="en-US" dirty="0" smtClean="0"/>
              <a:t>Server-side rendering: Server-side rendering (SSR) involves rendering the initial UI on the server and sending the HTML to the client, rather than sending a large JavaScript bundle that must be parsed and executed on the client. SSR can reduce the amount of network traffic and improve the time-to-interactive (TTI) of a web application.</a:t>
            </a:r>
          </a:p>
          <a:p>
            <a:r>
              <a:rPr lang="en-US" dirty="0" smtClean="0"/>
              <a:t>Optimizing images and media: Large images and media files can increase the amount of data transmitted over the network. You can optimize images by compressing them and reducing their file size. You can also use responsive images that adjust their size based on the device's screen size.</a:t>
            </a:r>
          </a:p>
          <a:p>
            <a:r>
              <a:rPr lang="en-US" dirty="0" smtClean="0"/>
              <a:t>Minimizing HTTP requests: Each HTTP request made by the application adds to the network usage. You can reduce the number of HTTP requests by consolidating CSS and JavaScript files and using caching to store frequently accessed data.</a:t>
            </a:r>
          </a:p>
          <a:p>
            <a:r>
              <a:rPr lang="en-US" dirty="0" smtClean="0"/>
              <a:t>Lazy loading: Lazy loading involves deferring the loading of certain resources until they are needed. This approach can reduce the amount of data transmitted over the network and improve the initial load time.</a:t>
            </a:r>
          </a:p>
          <a:p>
            <a:r>
              <a:rPr lang="en-US" dirty="0" smtClean="0"/>
              <a:t>By using these strategies, you can optimize the performance of your </a:t>
            </a:r>
            <a:r>
              <a:rPr lang="en-US" dirty="0" err="1" smtClean="0"/>
              <a:t>ReactJS</a:t>
            </a:r>
            <a:r>
              <a:rPr lang="en-US" dirty="0" smtClean="0"/>
              <a:t> application and reduce its bandwidth usage, resulting in a faster and more responsive application</a:t>
            </a:r>
            <a:r>
              <a:rPr lang="en-US" dirty="0" smtClean="0"/>
              <a:t>.</a:t>
            </a:r>
            <a:r>
              <a:rPr lang="en-US" dirty="0" smtClean="0"/>
              <a:t/>
            </a:r>
            <a:br>
              <a:rPr lang="en-US" dirty="0" smtClean="0"/>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9"/>
            <a:ext cx="10515600" cy="753990"/>
          </a:xfrm>
        </p:spPr>
        <p:txBody>
          <a:bodyPr>
            <a:normAutofit/>
          </a:bodyPr>
          <a:lstStyle/>
          <a:p>
            <a:pPr algn="ctr"/>
            <a:r>
              <a:rPr lang="en-US" b="1" dirty="0" smtClean="0">
                <a:solidFill>
                  <a:srgbClr val="FF0000"/>
                </a:solidFill>
              </a:rPr>
              <a:t>Advantages of React</a:t>
            </a:r>
            <a:endParaRPr lang="en-IN" b="1" dirty="0">
              <a:solidFill>
                <a:srgbClr val="FF0000"/>
              </a:solidFill>
            </a:endParaRPr>
          </a:p>
        </p:txBody>
      </p:sp>
      <p:sp>
        <p:nvSpPr>
          <p:cNvPr id="3" name="Content Placeholder 2"/>
          <p:cNvSpPr>
            <a:spLocks noGrp="1"/>
          </p:cNvSpPr>
          <p:nvPr>
            <p:ph idx="1"/>
          </p:nvPr>
        </p:nvSpPr>
        <p:spPr>
          <a:xfrm>
            <a:off x="838200" y="859809"/>
            <a:ext cx="10515600" cy="5317154"/>
          </a:xfrm>
        </p:spPr>
        <p:txBody>
          <a:bodyPr>
            <a:normAutofit fontScale="92500" lnSpcReduction="20000"/>
          </a:bodyPr>
          <a:lstStyle/>
          <a:p>
            <a:r>
              <a:rPr lang="en-US" b="1" dirty="0"/>
              <a:t>1. Easy to Learn and </a:t>
            </a:r>
            <a:r>
              <a:rPr lang="en-US" b="1" dirty="0" smtClean="0"/>
              <a:t>Use : </a:t>
            </a:r>
          </a:p>
          <a:p>
            <a:pPr lvl="1"/>
            <a:r>
              <a:rPr lang="en-US" dirty="0" err="1" smtClean="0"/>
              <a:t>ReactJS</a:t>
            </a:r>
            <a:r>
              <a:rPr lang="en-US" dirty="0" smtClean="0"/>
              <a:t> </a:t>
            </a:r>
            <a:r>
              <a:rPr lang="en-US" dirty="0"/>
              <a:t>is much easier to learn and </a:t>
            </a:r>
            <a:r>
              <a:rPr lang="en-US" dirty="0" smtClean="0"/>
              <a:t>use as </a:t>
            </a:r>
            <a:r>
              <a:rPr lang="en-US" dirty="0"/>
              <a:t>i</a:t>
            </a:r>
            <a:r>
              <a:rPr lang="en-US" dirty="0" smtClean="0"/>
              <a:t>t </a:t>
            </a:r>
            <a:r>
              <a:rPr lang="en-US" dirty="0"/>
              <a:t>comes with a good supply of documentation, tutorials, and training resources. </a:t>
            </a:r>
            <a:endParaRPr lang="en-US" dirty="0" smtClean="0"/>
          </a:p>
          <a:p>
            <a:pPr lvl="1"/>
            <a:r>
              <a:rPr lang="en-US" dirty="0" smtClean="0"/>
              <a:t>Any </a:t>
            </a:r>
            <a:r>
              <a:rPr lang="en-US" dirty="0"/>
              <a:t>developer who comes from a JavaScript background can easily understand and start creating web apps using React in a few days. </a:t>
            </a:r>
            <a:endParaRPr lang="en-US" dirty="0" smtClean="0"/>
          </a:p>
          <a:p>
            <a:pPr lvl="1"/>
            <a:r>
              <a:rPr lang="en-US" dirty="0" smtClean="0"/>
              <a:t>It </a:t>
            </a:r>
            <a:r>
              <a:rPr lang="en-US" dirty="0"/>
              <a:t>is the </a:t>
            </a:r>
            <a:r>
              <a:rPr lang="en-US" dirty="0">
                <a:solidFill>
                  <a:srgbClr val="FF0000"/>
                </a:solidFill>
              </a:rPr>
              <a:t>V(view part</a:t>
            </a:r>
            <a:r>
              <a:rPr lang="en-US" dirty="0"/>
              <a:t>) in the MVC (Model-View-Controller) model, and referred to as ?one of the JavaScript frameworks.? It is not fully featured but has the advantage of open-source JavaScript User Interface(UI) library, which helps to execute the task in a better manner.</a:t>
            </a:r>
          </a:p>
          <a:p>
            <a:r>
              <a:rPr lang="en-US" b="1" dirty="0"/>
              <a:t>Creating Dynamic Web Applications Becomes </a:t>
            </a:r>
            <a:r>
              <a:rPr lang="en-US" b="1" dirty="0" smtClean="0"/>
              <a:t>Easier: </a:t>
            </a:r>
          </a:p>
          <a:p>
            <a:pPr lvl="1"/>
            <a:r>
              <a:rPr lang="en-US" dirty="0" smtClean="0"/>
              <a:t>To </a:t>
            </a:r>
            <a:r>
              <a:rPr lang="en-US" dirty="0"/>
              <a:t>create a </a:t>
            </a:r>
            <a:r>
              <a:rPr lang="en-US" dirty="0">
                <a:solidFill>
                  <a:srgbClr val="FF0000"/>
                </a:solidFill>
              </a:rPr>
              <a:t>dynamic web application specifically with HTML </a:t>
            </a:r>
            <a:r>
              <a:rPr lang="en-US" dirty="0"/>
              <a:t>strings was tricky because it requires a </a:t>
            </a:r>
            <a:r>
              <a:rPr lang="en-US" dirty="0">
                <a:solidFill>
                  <a:srgbClr val="FF0000"/>
                </a:solidFill>
              </a:rPr>
              <a:t>complex coding</a:t>
            </a:r>
            <a:r>
              <a:rPr lang="en-US" dirty="0"/>
              <a:t>, but React JS solved that issue and makes it easier. </a:t>
            </a:r>
            <a:endParaRPr lang="en-US" dirty="0" smtClean="0"/>
          </a:p>
          <a:p>
            <a:pPr lvl="1"/>
            <a:r>
              <a:rPr lang="en-US" dirty="0" smtClean="0"/>
              <a:t>It </a:t>
            </a:r>
            <a:r>
              <a:rPr lang="en-US" dirty="0"/>
              <a:t>provides less coding and gives more functionality</a:t>
            </a:r>
            <a:r>
              <a:rPr lang="en-US" dirty="0" smtClean="0"/>
              <a:t>.</a:t>
            </a:r>
          </a:p>
          <a:p>
            <a:pPr lvl="1"/>
            <a:r>
              <a:rPr lang="en-US" dirty="0" smtClean="0"/>
              <a:t>It </a:t>
            </a:r>
            <a:r>
              <a:rPr lang="en-US" dirty="0"/>
              <a:t>makes use of the </a:t>
            </a:r>
            <a:r>
              <a:rPr lang="en-US" dirty="0">
                <a:solidFill>
                  <a:srgbClr val="FF0000"/>
                </a:solidFill>
              </a:rPr>
              <a:t>JSX(JavaScript Extension</a:t>
            </a:r>
            <a:r>
              <a:rPr lang="en-US" dirty="0"/>
              <a:t>), which is a particular syntax letting HTML quotes and HTML tag syntax to render particular subcomponents. </a:t>
            </a:r>
            <a:endParaRPr lang="en-US" dirty="0" smtClean="0"/>
          </a:p>
          <a:p>
            <a:pPr lvl="1"/>
            <a:r>
              <a:rPr lang="en-US" dirty="0" smtClean="0"/>
              <a:t>It </a:t>
            </a:r>
            <a:r>
              <a:rPr lang="en-US" dirty="0"/>
              <a:t>also supports the building of machine-readable codes</a:t>
            </a:r>
            <a:r>
              <a:rPr lang="en-US" dirty="0" smtClean="0"/>
              <a:t>.</a:t>
            </a:r>
            <a:endParaRPr lang="en-IN" dirty="0"/>
          </a:p>
        </p:txBody>
      </p:sp>
    </p:spTree>
    <p:extLst>
      <p:ext uri="{BB962C8B-B14F-4D97-AF65-F5344CB8AC3E}">
        <p14:creationId xmlns:p14="http://schemas.microsoft.com/office/powerpoint/2010/main" xmlns="" val="1154457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3" y="150125"/>
            <a:ext cx="11859905" cy="6564574"/>
          </a:xfrm>
        </p:spPr>
        <p:txBody>
          <a:bodyPr>
            <a:noAutofit/>
          </a:bodyPr>
          <a:lstStyle/>
          <a:p>
            <a:r>
              <a:rPr lang="en-US" sz="2000" b="1" dirty="0"/>
              <a:t>3. Reusable </a:t>
            </a:r>
            <a:r>
              <a:rPr lang="en-US" sz="2000" b="1" dirty="0" smtClean="0"/>
              <a:t>Components :  </a:t>
            </a:r>
          </a:p>
          <a:p>
            <a:pPr lvl="1"/>
            <a:r>
              <a:rPr lang="en-US" sz="1600" dirty="0" smtClean="0"/>
              <a:t>A </a:t>
            </a:r>
            <a:r>
              <a:rPr lang="en-US" sz="1600" dirty="0" err="1"/>
              <a:t>ReactJS</a:t>
            </a:r>
            <a:r>
              <a:rPr lang="en-US" sz="1600" dirty="0"/>
              <a:t> web application is made up of multiple components, and each component has its own logic and controls</a:t>
            </a:r>
            <a:r>
              <a:rPr lang="en-US" sz="1600" dirty="0" smtClean="0"/>
              <a:t>.</a:t>
            </a:r>
          </a:p>
          <a:p>
            <a:pPr lvl="1"/>
            <a:r>
              <a:rPr lang="en-US" sz="1600" dirty="0" smtClean="0"/>
              <a:t> </a:t>
            </a:r>
            <a:r>
              <a:rPr lang="en-US" sz="1600" dirty="0"/>
              <a:t>These components are responsible for outputting a small, reusable piece of HTML code which can be reused wherever you need them. </a:t>
            </a:r>
            <a:endParaRPr lang="en-US" sz="1600" dirty="0" smtClean="0"/>
          </a:p>
          <a:p>
            <a:pPr lvl="1"/>
            <a:r>
              <a:rPr lang="en-US" sz="1600" dirty="0" smtClean="0"/>
              <a:t>The </a:t>
            </a:r>
            <a:r>
              <a:rPr lang="en-US" sz="1600" dirty="0"/>
              <a:t>reusable code helps to make your apps easier to develop and maintain. </a:t>
            </a:r>
            <a:endParaRPr lang="en-US" sz="1600" dirty="0" smtClean="0"/>
          </a:p>
          <a:p>
            <a:pPr lvl="1"/>
            <a:r>
              <a:rPr lang="en-US" sz="1600" dirty="0" smtClean="0"/>
              <a:t>These </a:t>
            </a:r>
            <a:r>
              <a:rPr lang="en-US" sz="1600" dirty="0"/>
              <a:t>Components can be nested with other components to allow complex applications to be built of simple building blocks. </a:t>
            </a:r>
            <a:endParaRPr lang="en-US" sz="1600" dirty="0" smtClean="0"/>
          </a:p>
          <a:p>
            <a:pPr lvl="1"/>
            <a:r>
              <a:rPr lang="en-US" sz="1600" dirty="0" err="1" smtClean="0"/>
              <a:t>ReactJS</a:t>
            </a:r>
            <a:r>
              <a:rPr lang="en-US" sz="1600" dirty="0" smtClean="0"/>
              <a:t> </a:t>
            </a:r>
            <a:r>
              <a:rPr lang="en-US" sz="1600" dirty="0"/>
              <a:t>uses virtual DOM based mechanism to fill data in HTML DOM. </a:t>
            </a:r>
            <a:endParaRPr lang="en-US" sz="1600" dirty="0" smtClean="0"/>
          </a:p>
          <a:p>
            <a:pPr lvl="1"/>
            <a:r>
              <a:rPr lang="en-US" sz="1600" dirty="0" smtClean="0"/>
              <a:t>The </a:t>
            </a:r>
            <a:r>
              <a:rPr lang="en-US" sz="1600" dirty="0"/>
              <a:t>virtual DOM works fast as it only changes individual DOM elements instead of reloading complete DOM every time.</a:t>
            </a:r>
          </a:p>
          <a:p>
            <a:r>
              <a:rPr lang="en-US" sz="2000" b="1" dirty="0"/>
              <a:t>4. Performance </a:t>
            </a:r>
            <a:r>
              <a:rPr lang="en-US" sz="2000" b="1" dirty="0" smtClean="0"/>
              <a:t>Enhancement : </a:t>
            </a:r>
          </a:p>
          <a:p>
            <a:pPr lvl="1"/>
            <a:r>
              <a:rPr lang="en-US" sz="1600" dirty="0" err="1" smtClean="0"/>
              <a:t>ReactJS</a:t>
            </a:r>
            <a:r>
              <a:rPr lang="en-US" sz="1600" dirty="0" smtClean="0"/>
              <a:t> </a:t>
            </a:r>
            <a:r>
              <a:rPr lang="en-US" sz="1600" dirty="0"/>
              <a:t>improves performance due to virtual DOM. </a:t>
            </a:r>
            <a:endParaRPr lang="en-US" sz="1600" dirty="0" smtClean="0"/>
          </a:p>
          <a:p>
            <a:pPr lvl="1"/>
            <a:r>
              <a:rPr lang="en-US" sz="1600" dirty="0" smtClean="0"/>
              <a:t>The </a:t>
            </a:r>
            <a:r>
              <a:rPr lang="en-US" sz="1600" dirty="0"/>
              <a:t>DOM is </a:t>
            </a:r>
            <a:r>
              <a:rPr lang="en-US" sz="1600" dirty="0">
                <a:solidFill>
                  <a:srgbClr val="FF0000"/>
                </a:solidFill>
              </a:rPr>
              <a:t>a cross-platform and programming API </a:t>
            </a:r>
            <a:r>
              <a:rPr lang="en-US" sz="1600" dirty="0"/>
              <a:t>which deals with HTML, XML or XHTML. </a:t>
            </a:r>
            <a:endParaRPr lang="en-US" sz="1600" dirty="0" smtClean="0"/>
          </a:p>
          <a:p>
            <a:pPr lvl="1"/>
            <a:r>
              <a:rPr lang="en-US" sz="1600" dirty="0" smtClean="0"/>
              <a:t>Most </a:t>
            </a:r>
            <a:r>
              <a:rPr lang="en-US" sz="1600" dirty="0"/>
              <a:t>of the developers faced the problem when </a:t>
            </a:r>
            <a:r>
              <a:rPr lang="en-US" sz="1600" dirty="0">
                <a:solidFill>
                  <a:srgbClr val="FF0000"/>
                </a:solidFill>
              </a:rPr>
              <a:t>the DOM was updated, which slowed down the performance of the application. </a:t>
            </a:r>
            <a:r>
              <a:rPr lang="en-US" sz="1600" dirty="0" err="1"/>
              <a:t>ReactJS</a:t>
            </a:r>
            <a:r>
              <a:rPr lang="en-US" sz="1600" dirty="0"/>
              <a:t> solved this problem by introducing virtual DOM. </a:t>
            </a:r>
            <a:endParaRPr lang="en-US" sz="1600" dirty="0" smtClean="0"/>
          </a:p>
          <a:p>
            <a:pPr lvl="1"/>
            <a:r>
              <a:rPr lang="en-US" sz="1600" dirty="0" smtClean="0"/>
              <a:t>The </a:t>
            </a:r>
            <a:r>
              <a:rPr lang="en-US" sz="1600" dirty="0">
                <a:solidFill>
                  <a:srgbClr val="FF0000"/>
                </a:solidFill>
              </a:rPr>
              <a:t>React Virtual DOM exists entirely in memory </a:t>
            </a:r>
            <a:r>
              <a:rPr lang="en-US" sz="1600" dirty="0"/>
              <a:t>and is a representation of the web browser's DOM. </a:t>
            </a:r>
            <a:endParaRPr lang="en-US" sz="1600" dirty="0" smtClean="0"/>
          </a:p>
          <a:p>
            <a:pPr lvl="1"/>
            <a:r>
              <a:rPr lang="en-US" sz="1600" dirty="0" smtClean="0"/>
              <a:t>Due </a:t>
            </a:r>
            <a:r>
              <a:rPr lang="en-US" sz="1600" dirty="0"/>
              <a:t>to this, when we write a React component, we did not write directly to the DOM. </a:t>
            </a:r>
            <a:endParaRPr lang="en-US" sz="1600" dirty="0" smtClean="0"/>
          </a:p>
          <a:p>
            <a:pPr lvl="1"/>
            <a:r>
              <a:rPr lang="en-US" sz="1600" dirty="0" smtClean="0"/>
              <a:t>Instead</a:t>
            </a:r>
            <a:r>
              <a:rPr lang="en-US" sz="1600" dirty="0"/>
              <a:t>, we are writing virtual components that react will turn into the DOM, leading to smoother and faster performance.</a:t>
            </a:r>
          </a:p>
          <a:p>
            <a:r>
              <a:rPr lang="en-US" sz="2000" b="1" dirty="0"/>
              <a:t>5. The Support of Handy </a:t>
            </a:r>
            <a:r>
              <a:rPr lang="en-US" sz="2000" b="1" dirty="0" smtClean="0"/>
              <a:t>Tools :</a:t>
            </a:r>
          </a:p>
          <a:p>
            <a:pPr lvl="1"/>
            <a:r>
              <a:rPr lang="en-US" sz="1600" b="1" dirty="0" smtClean="0"/>
              <a:t> </a:t>
            </a:r>
            <a:r>
              <a:rPr lang="en-US" sz="1600" dirty="0" smtClean="0"/>
              <a:t>React </a:t>
            </a:r>
            <a:r>
              <a:rPr lang="en-US" sz="1600" dirty="0"/>
              <a:t>JS has also gained popularity due to the presence of a handy set of tools. </a:t>
            </a:r>
            <a:endParaRPr lang="en-US" sz="1600" dirty="0" smtClean="0"/>
          </a:p>
          <a:p>
            <a:pPr lvl="1"/>
            <a:r>
              <a:rPr lang="en-US" sz="1600" dirty="0" smtClean="0"/>
              <a:t>These </a:t>
            </a:r>
            <a:r>
              <a:rPr lang="en-US" sz="1600" dirty="0"/>
              <a:t>tools make the task of the developers understandable and easier</a:t>
            </a:r>
            <a:r>
              <a:rPr lang="en-US" sz="1600" dirty="0" smtClean="0"/>
              <a:t>.</a:t>
            </a:r>
          </a:p>
          <a:p>
            <a:pPr lvl="1"/>
            <a:r>
              <a:rPr lang="en-US" sz="1600" dirty="0" smtClean="0">
                <a:solidFill>
                  <a:srgbClr val="FF0000"/>
                </a:solidFill>
              </a:rPr>
              <a:t>The </a:t>
            </a:r>
            <a:r>
              <a:rPr lang="en-US" sz="1600" dirty="0">
                <a:solidFill>
                  <a:srgbClr val="FF0000"/>
                </a:solidFill>
              </a:rPr>
              <a:t>React Developer Tools have been designed as Chrome and Firefox </a:t>
            </a:r>
            <a:r>
              <a:rPr lang="en-US" sz="1600" dirty="0" err="1">
                <a:solidFill>
                  <a:srgbClr val="FF0000"/>
                </a:solidFill>
              </a:rPr>
              <a:t>dev</a:t>
            </a:r>
            <a:r>
              <a:rPr lang="en-US" sz="1600" dirty="0">
                <a:solidFill>
                  <a:srgbClr val="FF0000"/>
                </a:solidFill>
              </a:rPr>
              <a:t> extension and allow you to inspect the React component hierarchies in the virtual DOM. </a:t>
            </a:r>
            <a:endParaRPr lang="en-US" sz="1600" dirty="0" smtClean="0">
              <a:solidFill>
                <a:srgbClr val="FF0000"/>
              </a:solidFill>
            </a:endParaRPr>
          </a:p>
          <a:p>
            <a:pPr lvl="1"/>
            <a:r>
              <a:rPr lang="en-US" sz="1600" dirty="0" smtClean="0"/>
              <a:t>It </a:t>
            </a:r>
            <a:r>
              <a:rPr lang="en-US" sz="1600" dirty="0"/>
              <a:t>also allows you to select particular components and examine and edit their current props and state</a:t>
            </a:r>
            <a:r>
              <a:rPr lang="en-US" sz="1600" dirty="0" smtClean="0"/>
              <a:t>.</a:t>
            </a:r>
          </a:p>
          <a:p>
            <a:endParaRPr lang="en-US" sz="2000" dirty="0"/>
          </a:p>
          <a:p>
            <a:endParaRPr lang="en-IN" sz="2000" dirty="0"/>
          </a:p>
        </p:txBody>
      </p:sp>
    </p:spTree>
    <p:extLst>
      <p:ext uri="{BB962C8B-B14F-4D97-AF65-F5344CB8AC3E}">
        <p14:creationId xmlns:p14="http://schemas.microsoft.com/office/powerpoint/2010/main" xmlns="" val="34345203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307"/>
            <a:ext cx="10515600" cy="5917656"/>
          </a:xfrm>
        </p:spPr>
        <p:txBody>
          <a:bodyPr>
            <a:normAutofit lnSpcReduction="10000"/>
          </a:bodyPr>
          <a:lstStyle/>
          <a:p>
            <a:r>
              <a:rPr lang="en-US" b="1" dirty="0"/>
              <a:t>6. Known to be SEO Friendly: </a:t>
            </a:r>
            <a:r>
              <a:rPr lang="en-US" dirty="0" err="1"/>
              <a:t>raditional</a:t>
            </a:r>
            <a:r>
              <a:rPr lang="en-US" dirty="0"/>
              <a:t> JavaScript frameworks have an issue in dealing with SEO. The search engines generally having trouble in reading JavaScript-heavy applications. Many web developers have often complained about this problem. </a:t>
            </a:r>
            <a:r>
              <a:rPr lang="en-US" dirty="0" err="1"/>
              <a:t>ReactJS</a:t>
            </a:r>
            <a:r>
              <a:rPr lang="en-US" dirty="0"/>
              <a:t> overcomes this problem that helps developers to be easily navigated on various search engines. It is because React.js applications can run on the server, and the virtual DOM will be rendering and returning to the browser as a regular web page.</a:t>
            </a:r>
          </a:p>
          <a:p>
            <a:r>
              <a:rPr lang="en-US" b="1" dirty="0"/>
              <a:t>7. The Benefit of Having JavaScript Library : </a:t>
            </a:r>
            <a:r>
              <a:rPr lang="en-US" dirty="0"/>
              <a:t>Today, </a:t>
            </a:r>
            <a:r>
              <a:rPr lang="en-US" dirty="0" err="1"/>
              <a:t>ReactJS</a:t>
            </a:r>
            <a:r>
              <a:rPr lang="en-US" dirty="0"/>
              <a:t> is choosing by most of the web developers. It is because it is offering a very rich JavaScript library. The JavaScript library provides more flexibility to the web developers to choose the way they want.</a:t>
            </a:r>
          </a:p>
          <a:p>
            <a:r>
              <a:rPr lang="en-US" b="1" dirty="0"/>
              <a:t>8. Scope for Testing the Codes : </a:t>
            </a:r>
            <a:r>
              <a:rPr lang="en-US" dirty="0" err="1"/>
              <a:t>ReactJS</a:t>
            </a:r>
            <a:r>
              <a:rPr lang="en-US" dirty="0"/>
              <a:t> applications are extremely easy to test. It offers a scope where the developer can test and debug their codes with the help of native tools.</a:t>
            </a:r>
          </a:p>
          <a:p>
            <a:endParaRPr lang="en-IN" dirty="0"/>
          </a:p>
        </p:txBody>
      </p:sp>
    </p:spTree>
    <p:extLst>
      <p:ext uri="{BB962C8B-B14F-4D97-AF65-F5344CB8AC3E}">
        <p14:creationId xmlns:p14="http://schemas.microsoft.com/office/powerpoint/2010/main" xmlns="" val="1567789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777922"/>
            <a:ext cx="11796215" cy="5399041"/>
          </a:xfrm>
        </p:spPr>
        <p:txBody>
          <a:bodyPr>
            <a:normAutofit fontScale="77500" lnSpcReduction="20000"/>
          </a:bodyPr>
          <a:lstStyle/>
          <a:p>
            <a:r>
              <a:rPr lang="en-US" b="1" dirty="0" smtClean="0"/>
              <a:t>1</a:t>
            </a:r>
            <a:r>
              <a:rPr lang="en-US" b="1" dirty="0"/>
              <a:t>. The high pace of development</a:t>
            </a:r>
            <a:endParaRPr lang="en-US" dirty="0"/>
          </a:p>
          <a:p>
            <a:r>
              <a:rPr lang="en-US" dirty="0"/>
              <a:t>The high pace of development has an advantage and disadvantage both. In case of disadvantage, since the environment continually changes so fast, some of the developers not feeling comfortable to relearn the new ways of doing things regularly. It may be hard for them to adopt all these changes with all the continuous updates. They need to be always updated with their skills and learn new ways of doing things.</a:t>
            </a:r>
          </a:p>
          <a:p>
            <a:r>
              <a:rPr lang="en-US" b="1" dirty="0"/>
              <a:t>2. Poor </a:t>
            </a:r>
            <a:r>
              <a:rPr lang="en-US" b="1" dirty="0" smtClean="0"/>
              <a:t>Documentation: </a:t>
            </a:r>
            <a:r>
              <a:rPr lang="en-US" dirty="0"/>
              <a:t>It is another cons which are common for constantly updating technologies. React technologies updating and accelerating so fast that there is no time to make proper documentation. To overcome this, developers write instructions on their own with the evolving of new releases and tools in their current projects.</a:t>
            </a:r>
          </a:p>
          <a:p>
            <a:r>
              <a:rPr lang="en-US" b="1" dirty="0"/>
              <a:t>3. View Part</a:t>
            </a:r>
            <a:endParaRPr lang="en-US" dirty="0"/>
          </a:p>
          <a:p>
            <a:r>
              <a:rPr lang="en-US" dirty="0" err="1"/>
              <a:t>ReactJS</a:t>
            </a:r>
            <a:r>
              <a:rPr lang="en-US" dirty="0"/>
              <a:t> Covers only the UI Layers of the app and nothing else. So you still need to choose some </a:t>
            </a:r>
            <a:r>
              <a:rPr lang="en-US" dirty="0">
                <a:solidFill>
                  <a:srgbClr val="FF0000"/>
                </a:solidFill>
              </a:rPr>
              <a:t>other technologies to get a complete tooling set for development in the project</a:t>
            </a:r>
            <a:r>
              <a:rPr lang="en-US" dirty="0"/>
              <a:t>.</a:t>
            </a:r>
          </a:p>
          <a:p>
            <a:r>
              <a:rPr lang="en-US" b="1" dirty="0"/>
              <a:t>4. JSX as a barrier</a:t>
            </a:r>
            <a:endParaRPr lang="en-US" dirty="0"/>
          </a:p>
          <a:p>
            <a:r>
              <a:rPr lang="en-US" dirty="0" err="1"/>
              <a:t>ReactJS</a:t>
            </a:r>
            <a:r>
              <a:rPr lang="en-US" dirty="0"/>
              <a:t> uses JSX. It's a syntax extension that allows HTML with JavaScript mixed together. This approach has its own benefits, but some members of the development community consider JSX as a barrier, especially for new developers. </a:t>
            </a:r>
            <a:r>
              <a:rPr lang="en-US" dirty="0">
                <a:solidFill>
                  <a:srgbClr val="FF0000"/>
                </a:solidFill>
              </a:rPr>
              <a:t>Developers complain about its complexity in the learning curve.</a:t>
            </a:r>
          </a:p>
          <a:p>
            <a:endParaRPr lang="en-US" dirty="0"/>
          </a:p>
          <a:p>
            <a:endParaRPr lang="en-IN" dirty="0"/>
          </a:p>
        </p:txBody>
      </p:sp>
      <p:sp>
        <p:nvSpPr>
          <p:cNvPr id="2" name="TextBox 1"/>
          <p:cNvSpPr txBox="1"/>
          <p:nvPr/>
        </p:nvSpPr>
        <p:spPr>
          <a:xfrm>
            <a:off x="736979" y="191069"/>
            <a:ext cx="11218460" cy="861774"/>
          </a:xfrm>
          <a:prstGeom prst="rect">
            <a:avLst/>
          </a:prstGeom>
          <a:noFill/>
        </p:spPr>
        <p:txBody>
          <a:bodyPr wrap="square" rtlCol="0">
            <a:spAutoFit/>
          </a:bodyPr>
          <a:lstStyle/>
          <a:p>
            <a:pPr algn="ctr"/>
            <a:r>
              <a:rPr lang="en-US" sz="3200" b="1" dirty="0">
                <a:solidFill>
                  <a:srgbClr val="FF0000"/>
                </a:solidFill>
              </a:rPr>
              <a:t>Obstacles and Road blocks  of react</a:t>
            </a:r>
          </a:p>
          <a:p>
            <a:endParaRPr lang="en-IN" dirty="0"/>
          </a:p>
        </p:txBody>
      </p:sp>
    </p:spTree>
    <p:extLst>
      <p:ext uri="{BB962C8B-B14F-4D97-AF65-F5344CB8AC3E}">
        <p14:creationId xmlns:p14="http://schemas.microsoft.com/office/powerpoint/2010/main" xmlns="" val="207770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09"/>
            <a:ext cx="10515600" cy="617513"/>
          </a:xfrm>
        </p:spPr>
        <p:txBody>
          <a:bodyPr>
            <a:normAutofit fontScale="90000"/>
          </a:bodyPr>
          <a:lstStyle/>
          <a:p>
            <a:pPr algn="ctr"/>
            <a:r>
              <a:rPr lang="en-US" b="1" dirty="0" smtClean="0">
                <a:solidFill>
                  <a:srgbClr val="FF0000"/>
                </a:solidFill>
              </a:rPr>
              <a:t>React Library:  UI Components</a:t>
            </a:r>
            <a:endParaRPr lang="en-IN" b="1" dirty="0">
              <a:solidFill>
                <a:srgbClr val="FF0000"/>
              </a:solidFill>
            </a:endParaRPr>
          </a:p>
        </p:txBody>
      </p:sp>
      <p:sp>
        <p:nvSpPr>
          <p:cNvPr id="3" name="Content Placeholder 2"/>
          <p:cNvSpPr>
            <a:spLocks noGrp="1"/>
          </p:cNvSpPr>
          <p:nvPr>
            <p:ph idx="1"/>
          </p:nvPr>
        </p:nvSpPr>
        <p:spPr>
          <a:xfrm>
            <a:off x="838200" y="777922"/>
            <a:ext cx="10515600" cy="5399041"/>
          </a:xfrm>
        </p:spPr>
        <p:txBody>
          <a:bodyPr>
            <a:normAutofit fontScale="70000" lnSpcReduction="20000"/>
          </a:bodyPr>
          <a:lstStyle/>
          <a:p>
            <a:r>
              <a:rPr lang="en-US" b="1" dirty="0"/>
              <a:t>Lightweight and user </a:t>
            </a:r>
            <a:r>
              <a:rPr lang="en-US" b="1" dirty="0" smtClean="0"/>
              <a:t>friendly : </a:t>
            </a:r>
            <a:r>
              <a:rPr lang="en-US" dirty="0" smtClean="0"/>
              <a:t>The </a:t>
            </a:r>
            <a:r>
              <a:rPr lang="en-US" dirty="0"/>
              <a:t>entire library is built from scratch to be lightweight and modular. Its footprint can be reduced further by including only specific components and features that your application requires.</a:t>
            </a:r>
          </a:p>
          <a:p>
            <a:r>
              <a:rPr lang="en-US" b="1" dirty="0"/>
              <a:t>Modular </a:t>
            </a:r>
            <a:r>
              <a:rPr lang="en-US" b="1" dirty="0" smtClean="0"/>
              <a:t>architecture : </a:t>
            </a:r>
            <a:r>
              <a:rPr lang="en-US" dirty="0" smtClean="0"/>
              <a:t>All </a:t>
            </a:r>
            <a:r>
              <a:rPr lang="en-US" dirty="0"/>
              <a:t>components have been built as modules to enable selective referencing, so only the components and features you need are included in your application.</a:t>
            </a:r>
          </a:p>
          <a:p>
            <a:r>
              <a:rPr lang="en-US" b="1" dirty="0"/>
              <a:t>Built for </a:t>
            </a:r>
            <a:r>
              <a:rPr lang="en-US" b="1" dirty="0" smtClean="0"/>
              <a:t>performance : </a:t>
            </a:r>
            <a:r>
              <a:rPr lang="en-US" dirty="0" smtClean="0"/>
              <a:t>Performance </a:t>
            </a:r>
            <a:r>
              <a:rPr lang="en-US" dirty="0"/>
              <a:t>is critical for delivering a good user experience. We ensure that all our components are designed and built to achieve the best performance possible</a:t>
            </a:r>
            <a:r>
              <a:rPr lang="en-US" dirty="0" smtClean="0"/>
              <a:t>.</a:t>
            </a:r>
            <a:r>
              <a:rPr lang="en-US" b="1" dirty="0"/>
              <a:t> </a:t>
            </a:r>
            <a:endParaRPr lang="en-US" b="1" dirty="0" smtClean="0"/>
          </a:p>
          <a:p>
            <a:r>
              <a:rPr lang="en-US" b="1" dirty="0" smtClean="0"/>
              <a:t>Responsive </a:t>
            </a:r>
            <a:r>
              <a:rPr lang="en-US" b="1" dirty="0"/>
              <a:t>and touch </a:t>
            </a:r>
            <a:r>
              <a:rPr lang="en-US" b="1" dirty="0" smtClean="0"/>
              <a:t>friendly : </a:t>
            </a:r>
            <a:r>
              <a:rPr lang="en-US" dirty="0" smtClean="0"/>
              <a:t>All </a:t>
            </a:r>
            <a:r>
              <a:rPr lang="en-US" dirty="0"/>
              <a:t>the components are touch friendly and render adaptively based on the device, providing optimal user experience on phones, tablets, and desktops.</a:t>
            </a:r>
          </a:p>
          <a:p>
            <a:r>
              <a:rPr lang="en-US" b="1" dirty="0"/>
              <a:t>Stunning built-in </a:t>
            </a:r>
            <a:r>
              <a:rPr lang="en-US" b="1" dirty="0" smtClean="0"/>
              <a:t>themes : </a:t>
            </a:r>
            <a:r>
              <a:rPr lang="en-US" dirty="0" smtClean="0"/>
              <a:t>Pixel-perfect</a:t>
            </a:r>
            <a:r>
              <a:rPr lang="en-US" dirty="0"/>
              <a:t>, built-in themes are available in Material, Bootstrap, Tailwind CSS, and Fabric designs. In addition, you can use an accessible high-contrast theme and an online </a:t>
            </a:r>
            <a:r>
              <a:rPr lang="en-US" dirty="0">
                <a:hlinkClick r:id="rId2"/>
              </a:rPr>
              <a:t>Theme Studio</a:t>
            </a:r>
            <a:r>
              <a:rPr lang="en-US" dirty="0"/>
              <a:t> tool for customizing built-in themes.</a:t>
            </a:r>
          </a:p>
          <a:p>
            <a:r>
              <a:rPr lang="en-US" b="1" dirty="0"/>
              <a:t>Globalization </a:t>
            </a:r>
            <a:r>
              <a:rPr lang="en-US" b="1" dirty="0" smtClean="0"/>
              <a:t>simplified :</a:t>
            </a:r>
            <a:r>
              <a:rPr lang="en-US" dirty="0" smtClean="0"/>
              <a:t>Easily </a:t>
            </a:r>
            <a:r>
              <a:rPr lang="en-US" dirty="0"/>
              <a:t>build applications to be used by a global audience in various language and culture settings.</a:t>
            </a:r>
          </a:p>
          <a:p>
            <a:r>
              <a:rPr lang="en-US" b="1" dirty="0" smtClean="0"/>
              <a:t>Code </a:t>
            </a:r>
            <a:r>
              <a:rPr lang="en-US" b="1" dirty="0"/>
              <a:t>on </a:t>
            </a:r>
            <a:r>
              <a:rPr lang="en-US" b="1" dirty="0" err="1" smtClean="0"/>
              <a:t>GitHub</a:t>
            </a:r>
            <a:r>
              <a:rPr lang="en-US" b="1" dirty="0" smtClean="0"/>
              <a:t> : </a:t>
            </a:r>
            <a:r>
              <a:rPr lang="en-US" dirty="0" smtClean="0"/>
              <a:t>Complete </a:t>
            </a:r>
            <a:r>
              <a:rPr lang="en-US" dirty="0"/>
              <a:t>source code, unit test files, and e2e test scripts are available on </a:t>
            </a:r>
            <a:r>
              <a:rPr lang="en-US" dirty="0" err="1">
                <a:hlinkClick r:id="rId3"/>
              </a:rPr>
              <a:t>GitHub</a:t>
            </a:r>
            <a:r>
              <a:rPr lang="en-US" dirty="0"/>
              <a:t>. Such components are subject to the terms and conditions of the </a:t>
            </a:r>
            <a:r>
              <a:rPr lang="en-US" dirty="0" err="1"/>
              <a:t>Syncfusion</a:t>
            </a:r>
            <a:r>
              <a:rPr lang="en-US" dirty="0"/>
              <a:t> EULA.</a:t>
            </a:r>
          </a:p>
          <a:p>
            <a:r>
              <a:rPr lang="en-US" b="1" dirty="0"/>
              <a:t>Stay </a:t>
            </a:r>
            <a:r>
              <a:rPr lang="en-US" b="1" dirty="0" smtClean="0"/>
              <a:t>current : </a:t>
            </a:r>
            <a:r>
              <a:rPr lang="en-US" dirty="0" smtClean="0"/>
              <a:t>With </a:t>
            </a:r>
            <a:r>
              <a:rPr lang="en-US" dirty="0"/>
              <a:t>our commitment to at least four major updates per year, you receive the most up-to-date functionality and new components in addition to monthly service packs and bug fixes. Custom patches are available as needed.</a:t>
            </a:r>
          </a:p>
          <a:p>
            <a:endParaRPr lang="en-US" dirty="0" smtClean="0"/>
          </a:p>
          <a:p>
            <a:endParaRPr lang="en-US" dirty="0"/>
          </a:p>
          <a:p>
            <a:endParaRPr lang="en-IN" dirty="0"/>
          </a:p>
        </p:txBody>
      </p:sp>
    </p:spTree>
    <p:extLst>
      <p:ext uri="{BB962C8B-B14F-4D97-AF65-F5344CB8AC3E}">
        <p14:creationId xmlns:p14="http://schemas.microsoft.com/office/powerpoint/2010/main" xmlns="" val="29867406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67" y="1"/>
            <a:ext cx="11095630" cy="764274"/>
          </a:xfrm>
        </p:spPr>
        <p:txBody>
          <a:bodyPr>
            <a:noAutofit/>
          </a:bodyPr>
          <a:lstStyle/>
          <a:p>
            <a:r>
              <a:rPr lang="en-IN" sz="3200" b="1" dirty="0" smtClean="0"/>
              <a:t/>
            </a:r>
            <a:br>
              <a:rPr lang="en-IN" sz="3200" b="1" dirty="0" smtClean="0"/>
            </a:br>
            <a:r>
              <a:rPr lang="en-IN" sz="3200" b="1" dirty="0" smtClean="0"/>
              <a:t>MOST </a:t>
            </a:r>
            <a:r>
              <a:rPr lang="en-IN" sz="3200" b="1" dirty="0"/>
              <a:t>POPULAR COMPONENTS</a:t>
            </a:r>
            <a:br>
              <a:rPr lang="en-IN" sz="3200" b="1" dirty="0"/>
            </a:br>
            <a:endParaRPr lang="en-IN" sz="3200" dirty="0"/>
          </a:p>
        </p:txBody>
      </p:sp>
      <p:sp>
        <p:nvSpPr>
          <p:cNvPr id="3" name="Content Placeholder 2"/>
          <p:cNvSpPr>
            <a:spLocks noGrp="1"/>
          </p:cNvSpPr>
          <p:nvPr>
            <p:ph idx="1"/>
          </p:nvPr>
        </p:nvSpPr>
        <p:spPr>
          <a:xfrm>
            <a:off x="409433" y="586854"/>
            <a:ext cx="2442949" cy="6073253"/>
          </a:xfrm>
        </p:spPr>
        <p:txBody>
          <a:bodyPr>
            <a:normAutofit/>
          </a:bodyPr>
          <a:lstStyle/>
          <a:p>
            <a:r>
              <a:rPr lang="en-US" b="1" dirty="0" smtClean="0"/>
              <a:t>GRIDS</a:t>
            </a:r>
            <a:endParaRPr lang="en-US" b="1" dirty="0"/>
          </a:p>
          <a:p>
            <a:pPr lvl="1"/>
            <a:r>
              <a:rPr lang="en-US" dirty="0"/>
              <a:t>Data Grid</a:t>
            </a:r>
          </a:p>
          <a:p>
            <a:pPr lvl="1"/>
            <a:r>
              <a:rPr lang="en-US" dirty="0"/>
              <a:t>Pivot Table</a:t>
            </a:r>
          </a:p>
          <a:p>
            <a:pPr lvl="1"/>
            <a:r>
              <a:rPr lang="en-US" dirty="0"/>
              <a:t>Tree Grid</a:t>
            </a:r>
          </a:p>
          <a:p>
            <a:pPr lvl="1"/>
            <a:r>
              <a:rPr lang="en-US" dirty="0" smtClean="0"/>
              <a:t>Spreadsheet</a:t>
            </a:r>
          </a:p>
          <a:p>
            <a:r>
              <a:rPr lang="en-IN" b="1" dirty="0"/>
              <a:t>CALENDARS</a:t>
            </a:r>
          </a:p>
          <a:p>
            <a:pPr lvl="1"/>
            <a:r>
              <a:rPr lang="en-IN" dirty="0"/>
              <a:t>Scheduler</a:t>
            </a:r>
          </a:p>
          <a:p>
            <a:pPr lvl="1"/>
            <a:r>
              <a:rPr lang="en-IN" dirty="0"/>
              <a:t>Gantt Chart</a:t>
            </a:r>
          </a:p>
          <a:p>
            <a:pPr lvl="1"/>
            <a:r>
              <a:rPr lang="en-IN" dirty="0"/>
              <a:t>Calendar</a:t>
            </a:r>
          </a:p>
          <a:p>
            <a:pPr lvl="1"/>
            <a:r>
              <a:rPr lang="en-IN" dirty="0" err="1"/>
              <a:t>DatePicker</a:t>
            </a:r>
            <a:endParaRPr lang="en-IN" dirty="0"/>
          </a:p>
          <a:p>
            <a:pPr lvl="1"/>
            <a:r>
              <a:rPr lang="en-IN" dirty="0" err="1"/>
              <a:t>DateRangePicker</a:t>
            </a:r>
            <a:endParaRPr lang="en-IN" dirty="0"/>
          </a:p>
          <a:p>
            <a:pPr lvl="1"/>
            <a:r>
              <a:rPr lang="en-IN" dirty="0" err="1"/>
              <a:t>DateTime</a:t>
            </a:r>
            <a:r>
              <a:rPr lang="en-IN" dirty="0"/>
              <a:t> Picker</a:t>
            </a:r>
          </a:p>
          <a:p>
            <a:pPr lvl="1"/>
            <a:r>
              <a:rPr lang="en-IN" dirty="0" err="1"/>
              <a:t>TimePicker</a:t>
            </a:r>
            <a:endParaRPr lang="en-IN" dirty="0"/>
          </a:p>
          <a:p>
            <a:endParaRPr lang="en-US" dirty="0"/>
          </a:p>
          <a:p>
            <a:endParaRPr lang="en-IN" dirty="0"/>
          </a:p>
        </p:txBody>
      </p:sp>
      <p:sp>
        <p:nvSpPr>
          <p:cNvPr id="4" name="Content Placeholder 2"/>
          <p:cNvSpPr txBox="1">
            <a:spLocks/>
          </p:cNvSpPr>
          <p:nvPr/>
        </p:nvSpPr>
        <p:spPr>
          <a:xfrm>
            <a:off x="2852382" y="559559"/>
            <a:ext cx="2442949" cy="607325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DATA VISUALIZATION</a:t>
            </a:r>
          </a:p>
          <a:p>
            <a:pPr lvl="1"/>
            <a:r>
              <a:rPr lang="en-IN" b="1" dirty="0"/>
              <a:t>Charts</a:t>
            </a:r>
          </a:p>
          <a:p>
            <a:pPr lvl="1"/>
            <a:r>
              <a:rPr lang="en-IN" b="1" dirty="0"/>
              <a:t>Stock Chart</a:t>
            </a:r>
          </a:p>
          <a:p>
            <a:pPr lvl="1"/>
            <a:r>
              <a:rPr lang="en-IN" b="1" dirty="0"/>
              <a:t>Circular Gauge</a:t>
            </a:r>
          </a:p>
          <a:p>
            <a:pPr lvl="1"/>
            <a:r>
              <a:rPr lang="en-IN" b="1" dirty="0"/>
              <a:t>Linear Gauge</a:t>
            </a:r>
          </a:p>
          <a:p>
            <a:pPr lvl="1"/>
            <a:r>
              <a:rPr lang="en-IN" b="1" dirty="0"/>
              <a:t>Diagram</a:t>
            </a:r>
          </a:p>
          <a:p>
            <a:pPr lvl="1"/>
            <a:r>
              <a:rPr lang="en-IN" b="1" dirty="0" err="1"/>
              <a:t>HeatMap</a:t>
            </a:r>
            <a:r>
              <a:rPr lang="en-IN" b="1" dirty="0"/>
              <a:t> Chart</a:t>
            </a:r>
          </a:p>
          <a:p>
            <a:pPr lvl="1"/>
            <a:r>
              <a:rPr lang="en-IN" b="1" dirty="0"/>
              <a:t>Maps</a:t>
            </a:r>
          </a:p>
          <a:p>
            <a:pPr lvl="1"/>
            <a:r>
              <a:rPr lang="en-IN" b="1" dirty="0"/>
              <a:t>Range Selector</a:t>
            </a:r>
          </a:p>
          <a:p>
            <a:pPr lvl="1"/>
            <a:r>
              <a:rPr lang="en-IN" b="1" dirty="0"/>
              <a:t>Smith Chart</a:t>
            </a:r>
          </a:p>
          <a:p>
            <a:pPr lvl="1"/>
            <a:r>
              <a:rPr lang="en-IN" b="1" dirty="0"/>
              <a:t>Sparkline Charts</a:t>
            </a:r>
          </a:p>
          <a:p>
            <a:pPr lvl="1"/>
            <a:r>
              <a:rPr lang="en-IN" b="1" dirty="0"/>
              <a:t>Barcode Generator</a:t>
            </a:r>
          </a:p>
          <a:p>
            <a:pPr lvl="1"/>
            <a:r>
              <a:rPr lang="en-IN" b="1" dirty="0" err="1"/>
              <a:t>TreeMap</a:t>
            </a:r>
            <a:endParaRPr lang="en-IN" b="1" dirty="0"/>
          </a:p>
          <a:p>
            <a:pPr lvl="1"/>
            <a:r>
              <a:rPr lang="en-IN" b="1" dirty="0"/>
              <a:t>Bullet Chart</a:t>
            </a:r>
          </a:p>
          <a:p>
            <a:pPr lvl="1"/>
            <a:r>
              <a:rPr lang="en-IN" b="1" dirty="0" smtClean="0"/>
              <a:t>Kanban</a:t>
            </a:r>
          </a:p>
          <a:p>
            <a:r>
              <a:rPr lang="en-IN" b="1" dirty="0"/>
              <a:t>VIEWER</a:t>
            </a:r>
          </a:p>
          <a:p>
            <a:pPr lvl="1"/>
            <a:r>
              <a:rPr lang="en-IN" b="1" dirty="0"/>
              <a:t>PDF Viewer</a:t>
            </a:r>
          </a:p>
          <a:p>
            <a:pPr lvl="1"/>
            <a:endParaRPr lang="en-IN" b="1" dirty="0"/>
          </a:p>
          <a:p>
            <a:endParaRPr lang="en-IN" dirty="0"/>
          </a:p>
        </p:txBody>
      </p:sp>
      <p:sp>
        <p:nvSpPr>
          <p:cNvPr id="5" name="Content Placeholder 2"/>
          <p:cNvSpPr txBox="1">
            <a:spLocks/>
          </p:cNvSpPr>
          <p:nvPr/>
        </p:nvSpPr>
        <p:spPr>
          <a:xfrm>
            <a:off x="5199797" y="607326"/>
            <a:ext cx="2442949" cy="60732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NAVIGATION</a:t>
            </a:r>
          </a:p>
          <a:p>
            <a:pPr lvl="1"/>
            <a:r>
              <a:rPr lang="en-IN" b="1" dirty="0"/>
              <a:t>Accordion</a:t>
            </a:r>
          </a:p>
          <a:p>
            <a:pPr lvl="1"/>
            <a:r>
              <a:rPr lang="en-IN" b="1" dirty="0"/>
              <a:t>Breadcrumb</a:t>
            </a:r>
          </a:p>
          <a:p>
            <a:pPr lvl="1"/>
            <a:r>
              <a:rPr lang="en-IN" b="1" dirty="0"/>
              <a:t>Context Menu</a:t>
            </a:r>
          </a:p>
          <a:p>
            <a:pPr lvl="1"/>
            <a:r>
              <a:rPr lang="en-IN" b="1" dirty="0"/>
              <a:t>Menu Bar</a:t>
            </a:r>
          </a:p>
          <a:p>
            <a:pPr lvl="1"/>
            <a:r>
              <a:rPr lang="en-IN" b="1" dirty="0"/>
              <a:t>Sidebar</a:t>
            </a:r>
          </a:p>
          <a:p>
            <a:pPr lvl="1"/>
            <a:r>
              <a:rPr lang="en-IN" b="1" dirty="0"/>
              <a:t>Tabs</a:t>
            </a:r>
          </a:p>
          <a:p>
            <a:pPr lvl="1"/>
            <a:r>
              <a:rPr lang="en-IN" b="1" dirty="0"/>
              <a:t>Toolbar</a:t>
            </a:r>
          </a:p>
          <a:p>
            <a:pPr lvl="1"/>
            <a:r>
              <a:rPr lang="en-IN" b="1" dirty="0" err="1"/>
              <a:t>TreeView</a:t>
            </a:r>
            <a:endParaRPr lang="en-IN" b="1" dirty="0"/>
          </a:p>
          <a:p>
            <a:pPr lvl="1"/>
            <a:r>
              <a:rPr lang="en-IN" b="1" dirty="0"/>
              <a:t>File </a:t>
            </a:r>
            <a:r>
              <a:rPr lang="en-IN" b="1" dirty="0" smtClean="0"/>
              <a:t>Manager</a:t>
            </a:r>
          </a:p>
          <a:p>
            <a:r>
              <a:rPr lang="en-US" b="1" dirty="0"/>
              <a:t>NOTIFICATIONS</a:t>
            </a:r>
          </a:p>
          <a:p>
            <a:pPr lvl="1"/>
            <a:r>
              <a:rPr lang="en-US" b="1" dirty="0"/>
              <a:t>Badge</a:t>
            </a:r>
          </a:p>
          <a:p>
            <a:pPr lvl="1"/>
            <a:r>
              <a:rPr lang="en-US" b="1" dirty="0"/>
              <a:t>Toast</a:t>
            </a:r>
          </a:p>
          <a:p>
            <a:pPr lvl="1"/>
            <a:r>
              <a:rPr lang="en-US" b="1" dirty="0"/>
              <a:t>Progress Bar</a:t>
            </a:r>
          </a:p>
          <a:p>
            <a:pPr lvl="1"/>
            <a:endParaRPr lang="en-IN" b="1" dirty="0"/>
          </a:p>
          <a:p>
            <a:endParaRPr lang="en-IN" dirty="0"/>
          </a:p>
        </p:txBody>
      </p:sp>
      <p:sp>
        <p:nvSpPr>
          <p:cNvPr id="6" name="Content Placeholder 2"/>
          <p:cNvSpPr txBox="1">
            <a:spLocks/>
          </p:cNvSpPr>
          <p:nvPr/>
        </p:nvSpPr>
        <p:spPr>
          <a:xfrm>
            <a:off x="7547212" y="607326"/>
            <a:ext cx="2442949" cy="6073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INPUTS</a:t>
            </a:r>
          </a:p>
          <a:p>
            <a:pPr lvl="1"/>
            <a:r>
              <a:rPr lang="en-IN" b="1" dirty="0" err="1" smtClean="0"/>
              <a:t>TextBox</a:t>
            </a:r>
            <a:endParaRPr lang="en-IN" b="1" dirty="0"/>
          </a:p>
          <a:p>
            <a:pPr lvl="1"/>
            <a:r>
              <a:rPr lang="en-IN" b="1" dirty="0"/>
              <a:t>Input Mask</a:t>
            </a:r>
          </a:p>
          <a:p>
            <a:pPr lvl="1"/>
            <a:r>
              <a:rPr lang="en-IN" b="1" dirty="0"/>
              <a:t>Numeric Textbox</a:t>
            </a:r>
          </a:p>
          <a:p>
            <a:pPr lvl="1"/>
            <a:r>
              <a:rPr lang="en-IN" b="1" dirty="0"/>
              <a:t>Radio Button</a:t>
            </a:r>
          </a:p>
          <a:p>
            <a:pPr lvl="1"/>
            <a:r>
              <a:rPr lang="en-IN" b="1" dirty="0"/>
              <a:t>Checkbox</a:t>
            </a:r>
          </a:p>
          <a:p>
            <a:pPr lvl="1"/>
            <a:r>
              <a:rPr lang="en-IN" b="1" dirty="0" err="1"/>
              <a:t>Color</a:t>
            </a:r>
            <a:r>
              <a:rPr lang="en-IN" b="1" dirty="0"/>
              <a:t> Picker</a:t>
            </a:r>
          </a:p>
          <a:p>
            <a:pPr lvl="1"/>
            <a:r>
              <a:rPr lang="en-IN" b="1" dirty="0"/>
              <a:t>File Upload</a:t>
            </a:r>
          </a:p>
          <a:p>
            <a:pPr lvl="1"/>
            <a:r>
              <a:rPr lang="en-IN" b="1" dirty="0"/>
              <a:t>Slider</a:t>
            </a:r>
          </a:p>
          <a:p>
            <a:pPr lvl="1"/>
            <a:r>
              <a:rPr lang="en-IN" b="1" dirty="0"/>
              <a:t>Signature PREVIEW</a:t>
            </a:r>
          </a:p>
          <a:p>
            <a:pPr lvl="1"/>
            <a:r>
              <a:rPr lang="en-IN" b="1" dirty="0"/>
              <a:t>Toggle Switch Button</a:t>
            </a:r>
          </a:p>
          <a:p>
            <a:endParaRPr lang="en-IN" dirty="0"/>
          </a:p>
        </p:txBody>
      </p:sp>
      <p:sp>
        <p:nvSpPr>
          <p:cNvPr id="7" name="Content Placeholder 2"/>
          <p:cNvSpPr txBox="1">
            <a:spLocks/>
          </p:cNvSpPr>
          <p:nvPr/>
        </p:nvSpPr>
        <p:spPr>
          <a:xfrm>
            <a:off x="9755876" y="559558"/>
            <a:ext cx="2442949" cy="607325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BUTTONS</a:t>
            </a:r>
          </a:p>
          <a:p>
            <a:pPr lvl="1"/>
            <a:r>
              <a:rPr lang="en-US" b="1" dirty="0"/>
              <a:t>Button</a:t>
            </a:r>
          </a:p>
          <a:p>
            <a:pPr lvl="1"/>
            <a:r>
              <a:rPr lang="en-US" b="1" dirty="0"/>
              <a:t>Button Group</a:t>
            </a:r>
          </a:p>
          <a:p>
            <a:pPr lvl="1"/>
            <a:r>
              <a:rPr lang="en-US" b="1" dirty="0"/>
              <a:t>Dropdown Menu</a:t>
            </a:r>
          </a:p>
          <a:p>
            <a:pPr lvl="1"/>
            <a:r>
              <a:rPr lang="en-US" b="1" dirty="0"/>
              <a:t>Progress Button</a:t>
            </a:r>
          </a:p>
          <a:p>
            <a:pPr lvl="1"/>
            <a:r>
              <a:rPr lang="en-US" b="1" dirty="0"/>
              <a:t>Split Button</a:t>
            </a:r>
          </a:p>
          <a:p>
            <a:pPr lvl="1"/>
            <a:r>
              <a:rPr lang="en-US" b="1" dirty="0" smtClean="0"/>
              <a:t>Chips</a:t>
            </a:r>
            <a:endParaRPr lang="en-US" b="1" dirty="0"/>
          </a:p>
          <a:p>
            <a:r>
              <a:rPr lang="en-US" b="1" dirty="0"/>
              <a:t>FORMS</a:t>
            </a:r>
          </a:p>
          <a:p>
            <a:pPr lvl="1"/>
            <a:r>
              <a:rPr lang="en-US" b="1" dirty="0"/>
              <a:t>In-place Editor</a:t>
            </a:r>
          </a:p>
          <a:p>
            <a:pPr lvl="1"/>
            <a:r>
              <a:rPr lang="en-US" b="1" dirty="0"/>
              <a:t>Query Builder UI</a:t>
            </a:r>
          </a:p>
          <a:p>
            <a:r>
              <a:rPr lang="en-US" b="1" dirty="0"/>
              <a:t>EDITORS</a:t>
            </a:r>
          </a:p>
          <a:p>
            <a:pPr lvl="1"/>
            <a:r>
              <a:rPr lang="en-US" b="1" dirty="0"/>
              <a:t>Rich Text Editor</a:t>
            </a:r>
          </a:p>
          <a:p>
            <a:pPr lvl="1"/>
            <a:r>
              <a:rPr lang="en-US" b="1" dirty="0"/>
              <a:t>Word Processor</a:t>
            </a:r>
          </a:p>
          <a:p>
            <a:endParaRPr lang="en-IN" dirty="0"/>
          </a:p>
        </p:txBody>
      </p:sp>
    </p:spTree>
    <p:extLst>
      <p:ext uri="{BB962C8B-B14F-4D97-AF65-F5344CB8AC3E}">
        <p14:creationId xmlns:p14="http://schemas.microsoft.com/office/powerpoint/2010/main" xmlns="" val="18222431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95534"/>
            <a:ext cx="3875963" cy="6081429"/>
          </a:xfrm>
        </p:spPr>
        <p:txBody>
          <a:bodyPr/>
          <a:lstStyle/>
          <a:p>
            <a:r>
              <a:rPr lang="en-IN" b="1" dirty="0"/>
              <a:t>DROPDOWNS</a:t>
            </a:r>
          </a:p>
          <a:p>
            <a:pPr lvl="1"/>
            <a:r>
              <a:rPr lang="en-IN" b="1" dirty="0"/>
              <a:t>AutoComplete</a:t>
            </a:r>
          </a:p>
          <a:p>
            <a:pPr lvl="1"/>
            <a:r>
              <a:rPr lang="en-IN" b="1" dirty="0" err="1"/>
              <a:t>ListBox</a:t>
            </a:r>
            <a:endParaRPr lang="en-IN" b="1" dirty="0"/>
          </a:p>
          <a:p>
            <a:pPr lvl="1"/>
            <a:r>
              <a:rPr lang="en-IN" b="1" dirty="0" err="1"/>
              <a:t>ComboBox</a:t>
            </a:r>
            <a:endParaRPr lang="en-IN" b="1" dirty="0"/>
          </a:p>
          <a:p>
            <a:pPr lvl="1"/>
            <a:r>
              <a:rPr lang="en-IN" b="1" dirty="0"/>
              <a:t>Dropdown List</a:t>
            </a:r>
          </a:p>
          <a:p>
            <a:pPr lvl="1"/>
            <a:r>
              <a:rPr lang="en-IN" b="1" dirty="0" err="1"/>
              <a:t>MultiSelect</a:t>
            </a:r>
            <a:r>
              <a:rPr lang="en-IN" b="1" dirty="0"/>
              <a:t> Dropdown</a:t>
            </a:r>
          </a:p>
          <a:p>
            <a:pPr lvl="1"/>
            <a:r>
              <a:rPr lang="en-IN" b="1" dirty="0"/>
              <a:t>Dropdown Tree</a:t>
            </a:r>
          </a:p>
          <a:p>
            <a:endParaRPr lang="en-IN" dirty="0"/>
          </a:p>
        </p:txBody>
      </p:sp>
      <p:sp>
        <p:nvSpPr>
          <p:cNvPr id="4" name="Content Placeholder 2"/>
          <p:cNvSpPr txBox="1">
            <a:spLocks/>
          </p:cNvSpPr>
          <p:nvPr/>
        </p:nvSpPr>
        <p:spPr>
          <a:xfrm>
            <a:off x="4656162" y="95534"/>
            <a:ext cx="3464256" cy="6081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LAYOUT</a:t>
            </a:r>
          </a:p>
          <a:p>
            <a:pPr lvl="1"/>
            <a:r>
              <a:rPr lang="en-US" b="1" dirty="0"/>
              <a:t>Avatar</a:t>
            </a:r>
          </a:p>
          <a:p>
            <a:pPr lvl="1"/>
            <a:r>
              <a:rPr lang="en-US" b="1" dirty="0"/>
              <a:t>Card</a:t>
            </a:r>
          </a:p>
          <a:p>
            <a:pPr lvl="1"/>
            <a:r>
              <a:rPr lang="en-US" b="1" dirty="0"/>
              <a:t>Dialog</a:t>
            </a:r>
          </a:p>
          <a:p>
            <a:pPr lvl="1"/>
            <a:r>
              <a:rPr lang="en-US" b="1" dirty="0" err="1"/>
              <a:t>ListView</a:t>
            </a:r>
            <a:endParaRPr lang="en-US" b="1" dirty="0"/>
          </a:p>
          <a:p>
            <a:pPr lvl="1"/>
            <a:r>
              <a:rPr lang="en-US" b="1" dirty="0"/>
              <a:t>Tooltip</a:t>
            </a:r>
          </a:p>
          <a:p>
            <a:pPr lvl="1"/>
            <a:r>
              <a:rPr lang="en-US" b="1" dirty="0"/>
              <a:t>Splitter</a:t>
            </a:r>
          </a:p>
          <a:p>
            <a:pPr lvl="1"/>
            <a:r>
              <a:rPr lang="en-US" b="1" dirty="0"/>
              <a:t>Dashboard Layout</a:t>
            </a:r>
          </a:p>
          <a:p>
            <a:endParaRPr lang="en-IN" dirty="0"/>
          </a:p>
        </p:txBody>
      </p:sp>
    </p:spTree>
    <p:extLst>
      <p:ext uri="{BB962C8B-B14F-4D97-AF65-F5344CB8AC3E}">
        <p14:creationId xmlns:p14="http://schemas.microsoft.com/office/powerpoint/2010/main" xmlns="" val="3212121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11" y="260194"/>
            <a:ext cx="10515600" cy="519295"/>
          </a:xfrm>
        </p:spPr>
        <p:txBody>
          <a:bodyPr>
            <a:normAutofit fontScale="90000"/>
          </a:bodyPr>
          <a:lstStyle/>
          <a:p>
            <a:r>
              <a:rPr lang="en-IN" dirty="0" smtClean="0">
                <a:solidFill>
                  <a:srgbClr val="FF0000"/>
                </a:solidFill>
              </a:rPr>
              <a:t>Companies using react:</a:t>
            </a:r>
            <a:endParaRPr lang="en-IN" dirty="0">
              <a:solidFill>
                <a:srgbClr val="FF0000"/>
              </a:solidFill>
            </a:endParaRPr>
          </a:p>
        </p:txBody>
      </p:sp>
      <p:pic>
        <p:nvPicPr>
          <p:cNvPr id="4" name="Picture 3"/>
          <p:cNvPicPr>
            <a:picLocks noChangeAspect="1"/>
          </p:cNvPicPr>
          <p:nvPr/>
        </p:nvPicPr>
        <p:blipFill>
          <a:blip r:embed="rId2"/>
          <a:stretch>
            <a:fillRect/>
          </a:stretch>
        </p:blipFill>
        <p:spPr>
          <a:xfrm>
            <a:off x="459775" y="974362"/>
            <a:ext cx="11352473" cy="5541130"/>
          </a:xfrm>
          <a:prstGeom prst="rect">
            <a:avLst/>
          </a:prstGeom>
        </p:spPr>
      </p:pic>
      <p:pic>
        <p:nvPicPr>
          <p:cNvPr id="5" name="Picture 4"/>
          <p:cNvPicPr>
            <a:picLocks noChangeAspect="1"/>
          </p:cNvPicPr>
          <p:nvPr/>
        </p:nvPicPr>
        <p:blipFill>
          <a:blip r:embed="rId3"/>
          <a:stretch>
            <a:fillRect/>
          </a:stretch>
        </p:blipFill>
        <p:spPr>
          <a:xfrm>
            <a:off x="2745386" y="3875660"/>
            <a:ext cx="495300" cy="485775"/>
          </a:xfrm>
          <a:prstGeom prst="rect">
            <a:avLst/>
          </a:prstGeom>
        </p:spPr>
      </p:pic>
    </p:spTree>
    <p:extLst>
      <p:ext uri="{BB962C8B-B14F-4D97-AF65-F5344CB8AC3E}">
        <p14:creationId xmlns:p14="http://schemas.microsoft.com/office/powerpoint/2010/main" xmlns="" val="740468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React Pre-requisites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2" y="1050878"/>
            <a:ext cx="9954677" cy="4818216"/>
          </a:xfrm>
        </p:spPr>
        <p:txBody>
          <a:bodyPr>
            <a:normAutofit/>
          </a:bodyPr>
          <a:lstStyle/>
          <a:p>
            <a:pPr marL="0" indent="0">
              <a:buNone/>
            </a:pPr>
            <a:endParaRPr lang="en-IN" dirty="0" smtClean="0"/>
          </a:p>
          <a:p>
            <a:pPr marL="723900" indent="-723900" algn="just">
              <a:buFont typeface="Wingdings" panose="05000000000000000000" pitchFamily="2" charset="2"/>
              <a:buChar char="Ø"/>
            </a:pPr>
            <a:r>
              <a:rPr lang="en-IN" b="0" dirty="0" smtClean="0"/>
              <a:t>One should be familiar with programing concepts like function, arrays, Objects and classes.</a:t>
            </a:r>
          </a:p>
          <a:p>
            <a:pPr marL="723900" indent="-723900" algn="just">
              <a:buFont typeface="Wingdings" panose="05000000000000000000" pitchFamily="2" charset="2"/>
              <a:buChar char="Ø"/>
            </a:pPr>
            <a:r>
              <a:rPr lang="en-IN" b="0" dirty="0" smtClean="0"/>
              <a:t>HTML</a:t>
            </a:r>
          </a:p>
          <a:p>
            <a:pPr marL="723900" indent="-723900" algn="just">
              <a:buFont typeface="Wingdings" panose="05000000000000000000" pitchFamily="2" charset="2"/>
              <a:buChar char="Ø"/>
            </a:pPr>
            <a:r>
              <a:rPr lang="en-IN" b="0" dirty="0" smtClean="0"/>
              <a:t>CSS</a:t>
            </a:r>
          </a:p>
          <a:p>
            <a:pPr marL="723900" indent="-723900" algn="just">
              <a:buFont typeface="Wingdings" panose="05000000000000000000" pitchFamily="2" charset="2"/>
              <a:buChar char="Ø"/>
            </a:pPr>
            <a:r>
              <a:rPr lang="en-IN" b="0" dirty="0" smtClean="0"/>
              <a:t>JavaScript</a:t>
            </a:r>
          </a:p>
          <a:p>
            <a:pPr marL="723900" indent="-723900" algn="just">
              <a:buFont typeface="Wingdings" panose="05000000000000000000" pitchFamily="2" charset="2"/>
              <a:buChar char="Ø"/>
            </a:pPr>
            <a:r>
              <a:rPr lang="en-IN" b="0" dirty="0" smtClean="0"/>
              <a:t>Understanding of ES6 (</a:t>
            </a:r>
            <a:r>
              <a:rPr lang="en-US" b="0" dirty="0" smtClean="0"/>
              <a:t>ES6</a:t>
            </a:r>
            <a:r>
              <a:rPr lang="en-US" b="0" dirty="0"/>
              <a:t> stands for ECMAScript 6. ECMAScript was created to standardize JavaScript, and ES6 is the 6th version of </a:t>
            </a:r>
            <a:r>
              <a:rPr lang="en-US" b="0" dirty="0" smtClean="0"/>
              <a:t>ECMAScript )</a:t>
            </a:r>
          </a:p>
          <a:p>
            <a:pPr marL="723900" indent="-723900" algn="just">
              <a:buFont typeface="Wingdings" panose="05000000000000000000" pitchFamily="2" charset="2"/>
              <a:buChar char="Ø"/>
            </a:pPr>
            <a:endParaRPr lang="en-IN" b="0" dirty="0" smtClean="0"/>
          </a:p>
          <a:p>
            <a:pPr marL="0" indent="0">
              <a:buNone/>
            </a:pPr>
            <a:endParaRPr lang="en-US" dirty="0" smtClean="0"/>
          </a:p>
          <a:p>
            <a:pPr fontAlgn="base"/>
            <a:endParaRPr lang="en-IN" dirty="0"/>
          </a:p>
        </p:txBody>
      </p:sp>
    </p:spTree>
    <p:extLst>
      <p:ext uri="{BB962C8B-B14F-4D97-AF65-F5344CB8AC3E}">
        <p14:creationId xmlns:p14="http://schemas.microsoft.com/office/powerpoint/2010/main" xmlns="" val="81745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dirty="0" smtClean="0"/>
              <a:t>React/React.js/</a:t>
            </a:r>
            <a:r>
              <a:rPr lang="en-US" dirty="0" err="1" smtClean="0"/>
              <a:t>ReactJS</a:t>
            </a:r>
            <a:endParaRPr lang="en-IN" dirty="0"/>
          </a:p>
        </p:txBody>
      </p:sp>
      <p:pic>
        <p:nvPicPr>
          <p:cNvPr id="1026" name="Picture 2" descr="React-icon.svg"/>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0467833" y="118269"/>
            <a:ext cx="1325728" cy="115097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696036" y="1415181"/>
            <a:ext cx="10877265" cy="5262979"/>
          </a:xfrm>
          <a:prstGeom prst="rect">
            <a:avLst/>
          </a:prstGeom>
          <a:noFill/>
        </p:spPr>
        <p:txBody>
          <a:bodyPr wrap="square" rtlCol="0">
            <a:spAutoFit/>
          </a:bodyPr>
          <a:lstStyle/>
          <a:p>
            <a:pPr marL="285750" indent="-285750">
              <a:buFontTx/>
              <a:buChar char="-"/>
            </a:pPr>
            <a:r>
              <a:rPr lang="en-US" sz="2400" b="1" dirty="0" smtClean="0"/>
              <a:t>React</a:t>
            </a:r>
            <a:r>
              <a:rPr lang="en-US" sz="2400" dirty="0"/>
              <a:t> (also known as </a:t>
            </a:r>
            <a:r>
              <a:rPr lang="en-US" sz="2400" b="1" dirty="0"/>
              <a:t>React.js</a:t>
            </a:r>
            <a:r>
              <a:rPr lang="en-US" sz="2400" dirty="0"/>
              <a:t> or </a:t>
            </a:r>
            <a:r>
              <a:rPr lang="en-US" sz="2400" b="1" dirty="0" err="1"/>
              <a:t>ReactJS</a:t>
            </a:r>
            <a:r>
              <a:rPr lang="en-US" sz="2400" dirty="0"/>
              <a:t>) is </a:t>
            </a:r>
            <a:r>
              <a:rPr lang="en-US" sz="2400" dirty="0" smtClean="0"/>
              <a:t>a free open source java script library for building fast an interactive front end UI interfaces for web and mobile applications.</a:t>
            </a:r>
          </a:p>
          <a:p>
            <a:pPr marL="285750" indent="-285750">
              <a:buFontTx/>
              <a:buChar char="-"/>
            </a:pPr>
            <a:r>
              <a:rPr lang="en-US" sz="2400" dirty="0" smtClean="0"/>
              <a:t>It </a:t>
            </a:r>
            <a:r>
              <a:rPr lang="en-US" sz="2400" dirty="0"/>
              <a:t>is used for building user interfaces specifically for </a:t>
            </a:r>
            <a:r>
              <a:rPr lang="en-US" sz="2400" dirty="0">
                <a:solidFill>
                  <a:srgbClr val="FF0000"/>
                </a:solidFill>
              </a:rPr>
              <a:t>single-page </a:t>
            </a:r>
            <a:r>
              <a:rPr lang="en-US" sz="2400" dirty="0" smtClean="0">
                <a:solidFill>
                  <a:srgbClr val="FF0000"/>
                </a:solidFill>
              </a:rPr>
              <a:t>applications</a:t>
            </a:r>
            <a:r>
              <a:rPr lang="en-US" sz="2400" dirty="0">
                <a:solidFill>
                  <a:srgbClr val="FF0000"/>
                </a:solidFill>
              </a:rPr>
              <a:t> </a:t>
            </a:r>
            <a:r>
              <a:rPr lang="en-US" sz="2400" dirty="0"/>
              <a:t>which means complete website in single page</a:t>
            </a:r>
          </a:p>
          <a:p>
            <a:pPr marL="285750" indent="-285750">
              <a:buFontTx/>
              <a:buChar char="-"/>
            </a:pPr>
            <a:r>
              <a:rPr lang="en-US" sz="2400" dirty="0" smtClean="0"/>
              <a:t>In </a:t>
            </a:r>
            <a:r>
              <a:rPr lang="en-US" sz="2400" dirty="0"/>
              <a:t>MVC architecture, react is the view which defines how </a:t>
            </a:r>
            <a:r>
              <a:rPr lang="en-US" sz="2400" dirty="0" smtClean="0"/>
              <a:t>the </a:t>
            </a:r>
            <a:r>
              <a:rPr lang="en-US" sz="2400" dirty="0"/>
              <a:t>app looks and feels like. </a:t>
            </a:r>
            <a:endParaRPr lang="en-IN" sz="2400" dirty="0"/>
          </a:p>
          <a:p>
            <a:pPr marL="285750" indent="-285750">
              <a:buFontTx/>
              <a:buChar char="-"/>
            </a:pPr>
            <a:r>
              <a:rPr lang="en-US" sz="2400" dirty="0" smtClean="0"/>
              <a:t>It’s </a:t>
            </a:r>
            <a:r>
              <a:rPr lang="en-US" sz="2400" dirty="0"/>
              <a:t>used for handling the view layer for web and mobile apps. React also allows us to create reusable UI components</a:t>
            </a:r>
            <a:r>
              <a:rPr lang="en-US" sz="2400" dirty="0" smtClean="0"/>
              <a:t>.</a:t>
            </a:r>
          </a:p>
          <a:p>
            <a:pPr marL="285750" indent="-285750">
              <a:buFontTx/>
              <a:buChar char="-"/>
            </a:pPr>
            <a:r>
              <a:rPr lang="en-US" sz="2400" dirty="0"/>
              <a:t>React is a User Interface (UI) library</a:t>
            </a:r>
          </a:p>
          <a:p>
            <a:pPr marL="285750" indent="-285750">
              <a:buFontTx/>
              <a:buChar char="-"/>
            </a:pPr>
            <a:r>
              <a:rPr lang="en-US" sz="2400" dirty="0" smtClean="0"/>
              <a:t>React can be used to develop both web and mobile interfaces.</a:t>
            </a:r>
          </a:p>
          <a:p>
            <a:pPr marL="285750" indent="-285750">
              <a:buFontTx/>
              <a:buChar char="-"/>
            </a:pPr>
            <a:r>
              <a:rPr lang="en-US" sz="2400" dirty="0" smtClean="0"/>
              <a:t>It was developed in </a:t>
            </a:r>
            <a:r>
              <a:rPr lang="en-US" sz="2400" dirty="0" err="1" smtClean="0"/>
              <a:t>facebook</a:t>
            </a:r>
            <a:r>
              <a:rPr lang="en-US" sz="2400" dirty="0" smtClean="0"/>
              <a:t> now meta in 2011.</a:t>
            </a:r>
          </a:p>
          <a:p>
            <a:pPr marL="285750" indent="-285750">
              <a:buFontTx/>
              <a:buChar char="-"/>
            </a:pPr>
            <a:r>
              <a:rPr lang="en-US" sz="2400" dirty="0" smtClean="0"/>
              <a:t>React was developed by “Jordon </a:t>
            </a:r>
            <a:r>
              <a:rPr lang="en-US" sz="2400" dirty="0" err="1" smtClean="0"/>
              <a:t>Walke</a:t>
            </a:r>
            <a:r>
              <a:rPr lang="en-US" sz="2400" dirty="0" smtClean="0"/>
              <a:t>” an engineer in </a:t>
            </a:r>
            <a:r>
              <a:rPr lang="en-US" sz="2400" dirty="0" err="1" smtClean="0"/>
              <a:t>facebook</a:t>
            </a:r>
            <a:r>
              <a:rPr lang="en-US" sz="2400" dirty="0" smtClean="0"/>
              <a:t>.</a:t>
            </a:r>
          </a:p>
          <a:p>
            <a:pPr marL="285750" indent="-285750">
              <a:buFontTx/>
              <a:buChar char="-"/>
            </a:pPr>
            <a:r>
              <a:rPr lang="en-US" sz="2400" dirty="0" smtClean="0"/>
              <a:t>It is maintained by the community of individual developers.</a:t>
            </a:r>
          </a:p>
          <a:p>
            <a:pPr marL="285750" indent="-285750">
              <a:buFontTx/>
              <a:buChar char="-"/>
            </a:pPr>
            <a:r>
              <a:rPr lang="en-US" sz="2400" dirty="0" smtClean="0"/>
              <a:t>React </a:t>
            </a:r>
            <a:r>
              <a:rPr lang="en-US" sz="2400" dirty="0"/>
              <a:t>first deployed on Facebook’s newsfeed in 2011 and on Instagram.com in </a:t>
            </a:r>
            <a:r>
              <a:rPr lang="en-US" sz="2400" dirty="0" smtClean="0"/>
              <a:t>2012.</a:t>
            </a:r>
          </a:p>
        </p:txBody>
      </p:sp>
      <p:pic>
        <p:nvPicPr>
          <p:cNvPr id="5" name="Picture 4"/>
          <p:cNvPicPr>
            <a:picLocks noChangeAspect="1"/>
          </p:cNvPicPr>
          <p:nvPr/>
        </p:nvPicPr>
        <p:blipFill>
          <a:blip r:embed="rId4"/>
          <a:stretch>
            <a:fillRect/>
          </a:stretch>
        </p:blipFill>
        <p:spPr>
          <a:xfrm>
            <a:off x="8529851" y="79272"/>
            <a:ext cx="1383541" cy="1089052"/>
          </a:xfrm>
          <a:prstGeom prst="rect">
            <a:avLst/>
          </a:prstGeom>
        </p:spPr>
      </p:pic>
    </p:spTree>
    <p:extLst>
      <p:ext uri="{BB962C8B-B14F-4D97-AF65-F5344CB8AC3E}">
        <p14:creationId xmlns:p14="http://schemas.microsoft.com/office/powerpoint/2010/main" xmlns="" val="2679075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660"/>
            <a:ext cx="10515600" cy="5931303"/>
          </a:xfrm>
        </p:spPr>
        <p:txBody>
          <a:bodyPr/>
          <a:lstStyle/>
          <a:p>
            <a:r>
              <a:rPr lang="en-US" dirty="0"/>
              <a:t>React allows developers to create large web applications that can change data, without reloading the page</a:t>
            </a:r>
            <a:r>
              <a:rPr lang="en-US" dirty="0" smtClean="0"/>
              <a:t>.</a:t>
            </a:r>
          </a:p>
          <a:p>
            <a:r>
              <a:rPr lang="en-US" dirty="0"/>
              <a:t>The main purpose of React is to be fast, scalable, and simple. </a:t>
            </a:r>
            <a:endParaRPr lang="en-US" dirty="0" smtClean="0"/>
          </a:p>
          <a:p>
            <a:r>
              <a:rPr lang="en-US" dirty="0"/>
              <a:t> It works only on user interfaces in the application</a:t>
            </a:r>
            <a:r>
              <a:rPr lang="en-US" dirty="0" smtClean="0"/>
              <a:t>.</a:t>
            </a:r>
          </a:p>
          <a:p>
            <a:r>
              <a:rPr lang="en-US" dirty="0"/>
              <a:t>This corresponds to the view in the MVC template</a:t>
            </a:r>
            <a:r>
              <a:rPr lang="en-US" dirty="0" smtClean="0"/>
              <a:t>.</a:t>
            </a:r>
          </a:p>
          <a:p>
            <a:r>
              <a:rPr lang="en-US" dirty="0"/>
              <a:t> It can be used with a combination of other JavaScript libraries or frameworks, such as Angular JS in MVC.</a:t>
            </a:r>
            <a:endParaRPr lang="en-IN" dirty="0"/>
          </a:p>
        </p:txBody>
      </p:sp>
    </p:spTree>
    <p:extLst>
      <p:ext uri="{BB962C8B-B14F-4D97-AF65-F5344CB8AC3E}">
        <p14:creationId xmlns:p14="http://schemas.microsoft.com/office/powerpoint/2010/main" xmlns="" val="1713886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To conclude : we can say…..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2" y="1050878"/>
            <a:ext cx="9954677" cy="4818216"/>
          </a:xfrm>
        </p:spPr>
        <p:txBody>
          <a:bodyPr>
            <a:normAutofit/>
          </a:bodyPr>
          <a:lstStyle/>
          <a:p>
            <a:pPr marL="723900" indent="-723900" algn="just">
              <a:buFont typeface="Wingdings" panose="05000000000000000000" pitchFamily="2" charset="2"/>
              <a:buChar char="Ø"/>
            </a:pPr>
            <a:r>
              <a:rPr lang="en-US" b="0" dirty="0" smtClean="0"/>
              <a:t>React </a:t>
            </a:r>
            <a:r>
              <a:rPr lang="en-US" b="0" dirty="0"/>
              <a:t>is a declarative, efficient, and flexible </a:t>
            </a:r>
            <a:r>
              <a:rPr lang="en-US" b="0" i="1" dirty="0">
                <a:solidFill>
                  <a:srgbClr val="FF0000"/>
                </a:solidFill>
              </a:rPr>
              <a:t>JavaScript library </a:t>
            </a:r>
            <a:r>
              <a:rPr lang="en-US" b="0" dirty="0"/>
              <a:t>for building user interfaces. It lets you compose complex UIs from small and isolated pieces of code called “components</a:t>
            </a:r>
            <a:r>
              <a:rPr lang="en-US" b="0" dirty="0" smtClean="0"/>
              <a:t>”.</a:t>
            </a:r>
            <a:r>
              <a:rPr lang="en-US" dirty="0"/>
              <a:t> React has a few different kinds of components.</a:t>
            </a:r>
            <a:endParaRPr lang="en-US" b="0" dirty="0" smtClean="0"/>
          </a:p>
          <a:p>
            <a:pPr marL="0" indent="0" algn="just">
              <a:buNone/>
            </a:pPr>
            <a:r>
              <a:rPr lang="en-US" b="0" dirty="0" smtClean="0"/>
              <a:t> </a:t>
            </a:r>
          </a:p>
          <a:p>
            <a:pPr marL="0" indent="0" algn="just">
              <a:buNone/>
            </a:pPr>
            <a:r>
              <a:rPr lang="en-US" b="0" dirty="0" smtClean="0"/>
              <a:t> </a:t>
            </a:r>
            <a:endParaRPr lang="en-US" b="0" dirty="0"/>
          </a:p>
          <a:p>
            <a:pPr marL="723900" indent="-723900" algn="just">
              <a:buFont typeface="Wingdings" panose="05000000000000000000" pitchFamily="2" charset="2"/>
              <a:buChar char="Ø"/>
            </a:pPr>
            <a:endParaRPr lang="en-IN" dirty="0" smtClean="0"/>
          </a:p>
          <a:p>
            <a:endParaRPr lang="en-US" dirty="0" smtClean="0"/>
          </a:p>
          <a:p>
            <a:pPr fontAlgn="base"/>
            <a:endParaRPr lang="en-IN" dirty="0"/>
          </a:p>
        </p:txBody>
      </p:sp>
    </p:spTree>
    <p:extLst>
      <p:ext uri="{BB962C8B-B14F-4D97-AF65-F5344CB8AC3E}">
        <p14:creationId xmlns:p14="http://schemas.microsoft.com/office/powerpoint/2010/main" xmlns="" val="3830265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C1A604F1724343B466FDADB67FB486" ma:contentTypeVersion="9" ma:contentTypeDescription="Create a new document." ma:contentTypeScope="" ma:versionID="b8fdcba25142fc29757e8100f5e79e00">
  <xsd:schema xmlns:xsd="http://www.w3.org/2001/XMLSchema" xmlns:xs="http://www.w3.org/2001/XMLSchema" xmlns:p="http://schemas.microsoft.com/office/2006/metadata/properties" xmlns:ns2="5b213a44-34a5-4088-8cb1-39080be8b5da" xmlns:ns3="71c5ce38-94f2-4527-ba24-0c8beda67c4b" targetNamespace="http://schemas.microsoft.com/office/2006/metadata/properties" ma:root="true" ma:fieldsID="844845185277e5141dfad1f77a645ed1" ns2:_="" ns3:_="">
    <xsd:import namespace="5b213a44-34a5-4088-8cb1-39080be8b5da"/>
    <xsd:import namespace="71c5ce38-94f2-4527-ba24-0c8beda67c4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213a44-34a5-4088-8cb1-39080be8b5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5ce38-94f2-4527-ba24-0c8beda67c4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98849e3-553d-4019-88df-b79ddad4f873}" ma:internalName="TaxCatchAll" ma:showField="CatchAllData" ma:web="71c5ce38-94f2-4527-ba24-0c8beda67c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b213a44-34a5-4088-8cb1-39080be8b5da">
      <Terms xmlns="http://schemas.microsoft.com/office/infopath/2007/PartnerControls"/>
    </lcf76f155ced4ddcb4097134ff3c332f>
    <TaxCatchAll xmlns="71c5ce38-94f2-4527-ba24-0c8beda67c4b" xsi:nil="true"/>
  </documentManagement>
</p:properties>
</file>

<file path=customXml/itemProps1.xml><?xml version="1.0" encoding="utf-8"?>
<ds:datastoreItem xmlns:ds="http://schemas.openxmlformats.org/officeDocument/2006/customXml" ds:itemID="{53674080-DDE9-4E94-B58D-0E0D3751F39C}"/>
</file>

<file path=customXml/itemProps2.xml><?xml version="1.0" encoding="utf-8"?>
<ds:datastoreItem xmlns:ds="http://schemas.openxmlformats.org/officeDocument/2006/customXml" ds:itemID="{A555BF26-264D-4894-84EE-1FFC306279F6}"/>
</file>

<file path=customXml/itemProps3.xml><?xml version="1.0" encoding="utf-8"?>
<ds:datastoreItem xmlns:ds="http://schemas.openxmlformats.org/officeDocument/2006/customXml" ds:itemID="{A6DD8410-9D2E-4034-8E22-84A41BC4A93E}"/>
</file>

<file path=docProps/app.xml><?xml version="1.0" encoding="utf-8"?>
<Properties xmlns="http://schemas.openxmlformats.org/officeDocument/2006/extended-properties" xmlns:vt="http://schemas.openxmlformats.org/officeDocument/2006/docPropsVTypes">
  <TotalTime>6769</TotalTime>
  <Words>3497</Words>
  <Application>Microsoft Office PowerPoint</Application>
  <PresentationFormat>Custom</PresentationFormat>
  <Paragraphs>345</Paragraphs>
  <Slides>47</Slides>
  <Notes>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 React/ReactJS/React.js</vt:lpstr>
      <vt:lpstr>Overview of React.js</vt:lpstr>
      <vt:lpstr>Industry Trends for React/React.js</vt:lpstr>
      <vt:lpstr>Data by Google Trends for Web development framework</vt:lpstr>
      <vt:lpstr>Companies using react:</vt:lpstr>
      <vt:lpstr>React Pre-requisites</vt:lpstr>
      <vt:lpstr>React/React.js/ReactJS</vt:lpstr>
      <vt:lpstr>Slide 8</vt:lpstr>
      <vt:lpstr>To conclude : we can say…..</vt:lpstr>
      <vt:lpstr>Why React is so popular</vt:lpstr>
      <vt:lpstr>React Compiler: Babel</vt:lpstr>
      <vt:lpstr>Slide 12</vt:lpstr>
      <vt:lpstr>React Features: </vt:lpstr>
      <vt:lpstr>Features of React : JSX</vt:lpstr>
      <vt:lpstr>Slide 15</vt:lpstr>
      <vt:lpstr>Java script Features: React Native</vt:lpstr>
      <vt:lpstr>One-way Data Binding/ flow</vt:lpstr>
      <vt:lpstr>Reactive Programming</vt:lpstr>
      <vt:lpstr>Reactive Programming</vt:lpstr>
      <vt:lpstr>Slide 20</vt:lpstr>
      <vt:lpstr>React Components</vt:lpstr>
      <vt:lpstr>Slide 22</vt:lpstr>
      <vt:lpstr>React Components</vt:lpstr>
      <vt:lpstr>Example 1</vt:lpstr>
      <vt:lpstr>Example 2</vt:lpstr>
      <vt:lpstr>Slide 26</vt:lpstr>
      <vt:lpstr>Why React is fast ?</vt:lpstr>
      <vt:lpstr>Render Method</vt:lpstr>
      <vt:lpstr>what is meant by rendering in react js? </vt:lpstr>
      <vt:lpstr>Example 4</vt:lpstr>
      <vt:lpstr>Virtual DOM</vt:lpstr>
      <vt:lpstr>DOM(Document Object Model)</vt:lpstr>
      <vt:lpstr>Virtual DOM</vt:lpstr>
      <vt:lpstr>Slide 34</vt:lpstr>
      <vt:lpstr>Below is a visual description of the rendering process when an application re-renders.</vt:lpstr>
      <vt:lpstr>Slide 36</vt:lpstr>
      <vt:lpstr> Bandwidth Salvation</vt:lpstr>
      <vt:lpstr>Bandwidth Salvation</vt:lpstr>
      <vt:lpstr>Slide 39</vt:lpstr>
      <vt:lpstr>strategies to reduce the bandwidth usage of ReactJS applications:</vt:lpstr>
      <vt:lpstr>Advantages of React</vt:lpstr>
      <vt:lpstr>Slide 42</vt:lpstr>
      <vt:lpstr>Slide 43</vt:lpstr>
      <vt:lpstr>Slide 44</vt:lpstr>
      <vt:lpstr>React Library:  UI Components</vt:lpstr>
      <vt:lpstr> MOST POPULAR COMPONENTS </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archanab</dc:creator>
  <cp:lastModifiedBy>Jayanthy Kamal</cp:lastModifiedBy>
  <cp:revision>158</cp:revision>
  <dcterms:created xsi:type="dcterms:W3CDTF">2022-03-15T10:13:51Z</dcterms:created>
  <dcterms:modified xsi:type="dcterms:W3CDTF">2023-05-05T18:41:17Z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0x010100EFC1A604F1724343B466FDADB67FB486</vt:lpwstr>
  </property>
</Properties>
</file>