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0"/>
  </p:notesMasterIdLst>
  <p:sldIdLst>
    <p:sldId id="258" r:id="rId5"/>
    <p:sldId id="257" r:id="rId6"/>
    <p:sldId id="334"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1" r:id="rId64"/>
    <p:sldId id="392" r:id="rId65"/>
    <p:sldId id="393" r:id="rId66"/>
    <p:sldId id="394" r:id="rId67"/>
    <p:sldId id="395" r:id="rId68"/>
    <p:sldId id="396" r:id="rId69"/>
    <p:sldId id="397" r:id="rId70"/>
    <p:sldId id="398" r:id="rId71"/>
    <p:sldId id="399" r:id="rId72"/>
    <p:sldId id="400" r:id="rId73"/>
    <p:sldId id="401" r:id="rId74"/>
    <p:sldId id="402" r:id="rId75"/>
    <p:sldId id="403" r:id="rId76"/>
    <p:sldId id="404" r:id="rId77"/>
    <p:sldId id="405" r:id="rId78"/>
    <p:sldId id="406"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4279" autoAdjust="0"/>
  </p:normalViewPr>
  <p:slideViewPr>
    <p:cSldViewPr snapToGrid="0">
      <p:cViewPr varScale="1">
        <p:scale>
          <a:sx n="69" d="100"/>
          <a:sy n="69"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BD705-CC7E-44D1-8773-84F5A6D5E770}" type="datetimeFigureOut">
              <a:rPr lang="en-GB" smtClean="0"/>
              <a:t>04/10/2023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86603-63C3-45DF-9449-0C1ABC2FDC67}" type="slidenum">
              <a:rPr lang="en-GB" smtClean="0"/>
              <a:t>‹#›</a:t>
            </a:fld>
            <a:endParaRPr lang="en-GB"/>
          </a:p>
        </p:txBody>
      </p:sp>
    </p:spTree>
    <p:extLst>
      <p:ext uri="{BB962C8B-B14F-4D97-AF65-F5344CB8AC3E}">
        <p14:creationId xmlns:p14="http://schemas.microsoft.com/office/powerpoint/2010/main" val="3356562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086603-63C3-45DF-9449-0C1ABC2FDC67}" type="slidenum">
              <a:rPr lang="en-GB" smtClean="0"/>
              <a:t>42</a:t>
            </a:fld>
            <a:endParaRPr lang="en-GB"/>
          </a:p>
        </p:txBody>
      </p:sp>
    </p:spTree>
    <p:extLst>
      <p:ext uri="{BB962C8B-B14F-4D97-AF65-F5344CB8AC3E}">
        <p14:creationId xmlns:p14="http://schemas.microsoft.com/office/powerpoint/2010/main" val="1858422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6237"/>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10/4/2023</a:t>
            </a:fld>
            <a:endParaRPr lang="en-US"/>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6" name="Slide Number Placeholder 5"/>
          <p:cNvSpPr>
            <a:spLocks noGrp="1"/>
          </p:cNvSpPr>
          <p:nvPr>
            <p:ph type="sldNum" sz="quarter" idx="12"/>
          </p:nvPr>
        </p:nvSpPr>
        <p:spPr>
          <a:xfrm>
            <a:off x="9446684" y="6381751"/>
            <a:ext cx="2743200" cy="365125"/>
          </a:xfrm>
        </p:spPr>
        <p:txBody>
          <a:bodyPr/>
          <a:lstStyle>
            <a:lvl1pPr defTabSz="914400">
              <a:defRPr sz="1600" b="1">
                <a:solidFill>
                  <a:srgbClr val="FFFFFF"/>
                </a:solidFill>
                <a:latin typeface="Cambria"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43329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10/4/2023</a:t>
            </a:fld>
            <a:endParaRPr lang="en-US"/>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6"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341836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10/4/2023</a:t>
            </a:fld>
            <a:endParaRPr lang="en-US"/>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6"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154110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1306286"/>
            <a:ext cx="10515600" cy="3879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10/4/2023</a:t>
            </a:fld>
            <a:endParaRPr lang="en-US"/>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6" name="Slide Number Placeholder 5"/>
          <p:cNvSpPr>
            <a:spLocks noGrp="1"/>
          </p:cNvSpPr>
          <p:nvPr>
            <p:ph type="sldNum" sz="quarter" idx="12"/>
          </p:nvPr>
        </p:nvSpPr>
        <p:spPr>
          <a:xfrm>
            <a:off x="9414933" y="6429376"/>
            <a:ext cx="2743200" cy="365125"/>
          </a:xfrm>
        </p:spPr>
        <p:txBody>
          <a:bodyPr/>
          <a:lstStyle>
            <a:lvl1pPr defTabSz="914400">
              <a:defRPr sz="1400" b="1">
                <a:solidFill>
                  <a:srgbClr val="FFFFFF"/>
                </a:solidFill>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262726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30024"/>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37273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10/4/2023</a:t>
            </a:fld>
            <a:endParaRPr lang="en-US"/>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6"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103343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10/4/2023</a:t>
            </a:fld>
            <a:endParaRPr lang="en-US"/>
          </a:p>
        </p:txBody>
      </p:sp>
      <p:sp>
        <p:nvSpPr>
          <p:cNvPr id="6"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7"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3803126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10/4/2023</a:t>
            </a:fld>
            <a:endParaRPr lang="en-US"/>
          </a:p>
        </p:txBody>
      </p:sp>
      <p:sp>
        <p:nvSpPr>
          <p:cNvPr id="8"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9"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418989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10/4/2023</a:t>
            </a:fld>
            <a:endParaRPr lang="en-US"/>
          </a:p>
        </p:txBody>
      </p:sp>
      <p:sp>
        <p:nvSpPr>
          <p:cNvPr id="4"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5"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216623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10/4/2023</a:t>
            </a:fld>
            <a:endParaRPr lang="en-US"/>
          </a:p>
        </p:txBody>
      </p:sp>
      <p:sp>
        <p:nvSpPr>
          <p:cNvPr id="3"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4"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3862354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10/4/2023</a:t>
            </a:fld>
            <a:endParaRPr lang="en-US"/>
          </a:p>
        </p:txBody>
      </p:sp>
      <p:sp>
        <p:nvSpPr>
          <p:cNvPr id="6"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7"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1112601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10/4/2023</a:t>
            </a:fld>
            <a:endParaRPr lang="en-US"/>
          </a:p>
        </p:txBody>
      </p:sp>
      <p:sp>
        <p:nvSpPr>
          <p:cNvPr id="6"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7"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1681507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fld id="{F0612D14-CBA2-468E-96F8-10D479708BAB}" type="datetimeFigureOut">
              <a:rPr lang="en-US" smtClean="0"/>
              <a:pPr/>
              <a:t>10/4/2023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cs typeface="Arial" charset="0"/>
              </a:defRPr>
            </a:lvl1pPr>
          </a:lstStyle>
          <a:p>
            <a:fld id="{8771EF55-7BF6-4749-A85B-714493CF53C9}" type="slidenum">
              <a:rPr lang="en-US" smtClean="0"/>
              <a:pPr/>
              <a:t>‹#›</a:t>
            </a:fld>
            <a:endParaRPr lang="en-US"/>
          </a:p>
        </p:txBody>
      </p:sp>
      <p:pic>
        <p:nvPicPr>
          <p:cNvPr id="1031" name="Picture 7"/>
          <p:cNvPicPr>
            <a:picLocks noChangeAspect="1"/>
          </p:cNvPicPr>
          <p:nvPr/>
        </p:nvPicPr>
        <p:blipFill>
          <a:blip r:embed="rId13"/>
          <a:srcRect/>
          <a:stretch>
            <a:fillRect/>
          </a:stretch>
        </p:blipFill>
        <p:spPr bwMode="auto">
          <a:xfrm>
            <a:off x="0" y="5153026"/>
            <a:ext cx="12192000" cy="1704975"/>
          </a:xfrm>
          <a:prstGeom prst="rect">
            <a:avLst/>
          </a:prstGeom>
          <a:noFill/>
          <a:ln w="9525">
            <a:noFill/>
            <a:miter lim="800000"/>
            <a:headEnd/>
            <a:tailEnd/>
          </a:ln>
        </p:spPr>
      </p:pic>
    </p:spTree>
    <p:extLst>
      <p:ext uri="{BB962C8B-B14F-4D97-AF65-F5344CB8AC3E}">
        <p14:creationId xmlns:p14="http://schemas.microsoft.com/office/powerpoint/2010/main" val="503169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5741" y="1329485"/>
            <a:ext cx="9144000" cy="2543268"/>
          </a:xfrm>
        </p:spPr>
        <p:txBody>
          <a:bodyPr>
            <a:normAutofit/>
          </a:bodyPr>
          <a:lstStyle/>
          <a:p>
            <a:r>
              <a:rPr lang="en-US" sz="4800" b="1" dirty="0">
                <a:latin typeface="Times New Roman" panose="02020603050405020304" pitchFamily="18" charset="0"/>
                <a:cs typeface="Times New Roman" panose="02020603050405020304" pitchFamily="18" charset="0"/>
              </a:rPr>
              <a:t>Module </a:t>
            </a:r>
            <a:r>
              <a:rPr lang="en-US" sz="4800" b="1" dirty="0" smtClean="0">
                <a:latin typeface="Times New Roman" panose="02020603050405020304" pitchFamily="18" charset="0"/>
                <a:cs typeface="Times New Roman" panose="02020603050405020304" pitchFamily="18" charset="0"/>
              </a:rPr>
              <a:t>2</a:t>
            </a:r>
            <a:endParaRPr lang="en-US" sz="4800" b="1" dirty="0">
              <a:latin typeface="Times New Roman" panose="02020603050405020304" pitchFamily="18" charset="0"/>
              <a:cs typeface="Times New Roman" panose="02020603050405020304" pitchFamily="18" charset="0"/>
            </a:endParaRPr>
          </a:p>
          <a:p>
            <a:r>
              <a:rPr lang="en-US" sz="4800" b="1" dirty="0" smtClean="0">
                <a:latin typeface="Times New Roman" panose="02020603050405020304" pitchFamily="18" charset="0"/>
                <a:cs typeface="Times New Roman" panose="02020603050405020304" pitchFamily="18" charset="0"/>
              </a:rPr>
              <a:t>CSE3011 Reinforcement Learning</a:t>
            </a:r>
          </a:p>
          <a:p>
            <a:r>
              <a:rPr lang="en-US" sz="4800" b="1" dirty="0" smtClean="0">
                <a:latin typeface="Times New Roman" panose="02020603050405020304" pitchFamily="18" charset="0"/>
                <a:cs typeface="Times New Roman" panose="02020603050405020304" pitchFamily="18" charset="0"/>
              </a:rPr>
              <a:t>Credit Structure : 2-2-3</a:t>
            </a:r>
            <a:endParaRPr lang="en-US" sz="4800" b="1" dirty="0">
              <a:latin typeface="Times New Roman" panose="02020603050405020304" pitchFamily="18" charset="0"/>
              <a:cs typeface="Times New Roman" panose="02020603050405020304" pitchFamily="18" charset="0"/>
            </a:endParaRPr>
          </a:p>
          <a:p>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073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Monte Carlo Prediction</a:t>
            </a:r>
          </a:p>
        </p:txBody>
      </p:sp>
      <p:sp>
        <p:nvSpPr>
          <p:cNvPr id="3" name="Content Placeholder 2"/>
          <p:cNvSpPr>
            <a:spLocks noGrp="1"/>
          </p:cNvSpPr>
          <p:nvPr>
            <p:ph idx="1"/>
          </p:nvPr>
        </p:nvSpPr>
        <p:spPr/>
        <p:txBody>
          <a:bodyPr/>
          <a:lstStyle/>
          <a:p>
            <a:pPr marL="0" indent="0">
              <a:buNone/>
            </a:pPr>
            <a:r>
              <a:rPr lang="en-GB" dirty="0"/>
              <a:t>In a nutshell, in the Monte Carlo prediction method, we approximate the value of a state by taking the average return of a state across N episodes instead of taking the expected return. </a:t>
            </a:r>
            <a:endParaRPr lang="en-GB" dirty="0" smtClean="0"/>
          </a:p>
          <a:p>
            <a:pPr marL="0" indent="0">
              <a:buNone/>
            </a:pPr>
            <a:endParaRPr lang="en-GB" dirty="0"/>
          </a:p>
        </p:txBody>
      </p:sp>
      <p:pic>
        <p:nvPicPr>
          <p:cNvPr id="4" name="Picture 3"/>
          <p:cNvPicPr>
            <a:picLocks noChangeAspect="1"/>
          </p:cNvPicPr>
          <p:nvPr/>
        </p:nvPicPr>
        <p:blipFill>
          <a:blip r:embed="rId2"/>
          <a:stretch>
            <a:fillRect/>
          </a:stretch>
        </p:blipFill>
        <p:spPr>
          <a:xfrm>
            <a:off x="4821382" y="2923309"/>
            <a:ext cx="2452253" cy="1260763"/>
          </a:xfrm>
          <a:prstGeom prst="rect">
            <a:avLst/>
          </a:prstGeom>
        </p:spPr>
      </p:pic>
    </p:spTree>
    <p:extLst>
      <p:ext uri="{BB962C8B-B14F-4D97-AF65-F5344CB8AC3E}">
        <p14:creationId xmlns:p14="http://schemas.microsoft.com/office/powerpoint/2010/main" val="3420052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Grid world environment example</a:t>
            </a:r>
            <a:endParaRPr lang="en-GB" dirty="0"/>
          </a:p>
        </p:txBody>
      </p:sp>
      <p:pic>
        <p:nvPicPr>
          <p:cNvPr id="4" name="Content Placeholder 3"/>
          <p:cNvPicPr>
            <a:picLocks noGrp="1" noChangeAspect="1"/>
          </p:cNvPicPr>
          <p:nvPr>
            <p:ph idx="1"/>
          </p:nvPr>
        </p:nvPicPr>
        <p:blipFill>
          <a:blip r:embed="rId2"/>
          <a:stretch>
            <a:fillRect/>
          </a:stretch>
        </p:blipFill>
        <p:spPr>
          <a:xfrm>
            <a:off x="5547013" y="1431493"/>
            <a:ext cx="3846368" cy="4056371"/>
          </a:xfrm>
          <a:prstGeom prst="rect">
            <a:avLst/>
          </a:prstGeom>
        </p:spPr>
      </p:pic>
      <p:sp>
        <p:nvSpPr>
          <p:cNvPr id="5" name="Rectangle 4"/>
          <p:cNvSpPr/>
          <p:nvPr/>
        </p:nvSpPr>
        <p:spPr>
          <a:xfrm>
            <a:off x="1233055" y="1992881"/>
            <a:ext cx="3477491" cy="1754326"/>
          </a:xfrm>
          <a:prstGeom prst="rect">
            <a:avLst/>
          </a:prstGeom>
        </p:spPr>
        <p:txBody>
          <a:bodyPr wrap="square">
            <a:spAutoFit/>
          </a:bodyPr>
          <a:lstStyle/>
          <a:p>
            <a:pPr algn="just"/>
            <a:r>
              <a:rPr lang="en-GB" dirty="0"/>
              <a:t>Our goal is to reach the state I from the state A without visiting the shaded states, and the agent receives +1 reward when it visits the unshaded states and -1 reward when it visits the shaded states:</a:t>
            </a:r>
          </a:p>
        </p:txBody>
      </p:sp>
    </p:spTree>
    <p:extLst>
      <p:ext uri="{BB962C8B-B14F-4D97-AF65-F5344CB8AC3E}">
        <p14:creationId xmlns:p14="http://schemas.microsoft.com/office/powerpoint/2010/main" val="2958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Grid world environment example</a:t>
            </a:r>
          </a:p>
        </p:txBody>
      </p:sp>
      <p:sp>
        <p:nvSpPr>
          <p:cNvPr id="3" name="Content Placeholder 2"/>
          <p:cNvSpPr>
            <a:spLocks noGrp="1"/>
          </p:cNvSpPr>
          <p:nvPr>
            <p:ph idx="1"/>
          </p:nvPr>
        </p:nvSpPr>
        <p:spPr/>
        <p:txBody>
          <a:bodyPr/>
          <a:lstStyle/>
          <a:p>
            <a:r>
              <a:rPr lang="en-GB" dirty="0"/>
              <a:t>Let's say we have a stochastic policy </a:t>
            </a:r>
            <a:r>
              <a:rPr lang="en-GB" dirty="0" smtClean="0"/>
              <a:t>𝜋</a:t>
            </a:r>
            <a:r>
              <a:rPr lang="en-GB" dirty="0"/>
              <a:t>. Let's suppose, in state A, our stochastic policy </a:t>
            </a:r>
            <a:r>
              <a:rPr lang="en-GB" dirty="0" smtClean="0"/>
              <a:t>𝜋 </a:t>
            </a:r>
            <a:r>
              <a:rPr lang="en-GB" dirty="0"/>
              <a:t>selects action down 80% of time and action right 20% of the time, and it selects action right in states D and E and action down in states B and F 100% of the time. </a:t>
            </a:r>
            <a:endParaRPr lang="en-GB" dirty="0" smtClean="0"/>
          </a:p>
          <a:p>
            <a:r>
              <a:rPr lang="en-GB" dirty="0" smtClean="0"/>
              <a:t>First</a:t>
            </a:r>
            <a:r>
              <a:rPr lang="en-GB" dirty="0"/>
              <a:t>, we generate an episode </a:t>
            </a:r>
            <a:r>
              <a:rPr lang="en-GB" dirty="0" smtClean="0"/>
              <a:t>𝜏1 </a:t>
            </a:r>
            <a:r>
              <a:rPr lang="en-GB" dirty="0"/>
              <a:t>using our given stochastic policy </a:t>
            </a:r>
            <a:r>
              <a:rPr lang="en-GB" dirty="0" smtClean="0"/>
              <a:t>𝜋 </a:t>
            </a:r>
            <a:r>
              <a:rPr lang="en-GB" dirty="0"/>
              <a:t>as Figure </a:t>
            </a:r>
            <a:r>
              <a:rPr lang="en-GB" dirty="0" smtClean="0"/>
              <a:t>shows</a:t>
            </a:r>
            <a:r>
              <a:rPr lang="en-GB" dirty="0"/>
              <a:t>:</a:t>
            </a:r>
          </a:p>
        </p:txBody>
      </p:sp>
    </p:spTree>
    <p:extLst>
      <p:ext uri="{BB962C8B-B14F-4D97-AF65-F5344CB8AC3E}">
        <p14:creationId xmlns:p14="http://schemas.microsoft.com/office/powerpoint/2010/main" val="347401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Grid world environment example</a:t>
            </a:r>
          </a:p>
        </p:txBody>
      </p:sp>
      <p:pic>
        <p:nvPicPr>
          <p:cNvPr id="4" name="Content Placeholder 3"/>
          <p:cNvPicPr>
            <a:picLocks noGrp="1" noChangeAspect="1"/>
          </p:cNvPicPr>
          <p:nvPr>
            <p:ph idx="1"/>
          </p:nvPr>
        </p:nvPicPr>
        <p:blipFill>
          <a:blip r:embed="rId2"/>
          <a:stretch>
            <a:fillRect/>
          </a:stretch>
        </p:blipFill>
        <p:spPr>
          <a:xfrm>
            <a:off x="2576946" y="1845107"/>
            <a:ext cx="7606146" cy="2851583"/>
          </a:xfrm>
          <a:prstGeom prst="rect">
            <a:avLst/>
          </a:prstGeom>
        </p:spPr>
      </p:pic>
    </p:spTree>
    <p:extLst>
      <p:ext uri="{BB962C8B-B14F-4D97-AF65-F5344CB8AC3E}">
        <p14:creationId xmlns:p14="http://schemas.microsoft.com/office/powerpoint/2010/main" val="1452269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Grid world environment example</a:t>
            </a:r>
          </a:p>
        </p:txBody>
      </p:sp>
      <p:pic>
        <p:nvPicPr>
          <p:cNvPr id="4" name="Content Placeholder 3"/>
          <p:cNvPicPr>
            <a:picLocks noGrp="1" noChangeAspect="1"/>
          </p:cNvPicPr>
          <p:nvPr>
            <p:ph idx="1"/>
          </p:nvPr>
        </p:nvPicPr>
        <p:blipFill>
          <a:blip r:embed="rId2"/>
          <a:stretch>
            <a:fillRect/>
          </a:stretch>
        </p:blipFill>
        <p:spPr>
          <a:xfrm>
            <a:off x="1690255" y="1306513"/>
            <a:ext cx="9462654" cy="4055196"/>
          </a:xfrm>
          <a:prstGeom prst="rect">
            <a:avLst/>
          </a:prstGeom>
        </p:spPr>
      </p:pic>
    </p:spTree>
    <p:extLst>
      <p:ext uri="{BB962C8B-B14F-4D97-AF65-F5344CB8AC3E}">
        <p14:creationId xmlns:p14="http://schemas.microsoft.com/office/powerpoint/2010/main" val="1306878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Grid world environment example</a:t>
            </a:r>
          </a:p>
        </p:txBody>
      </p:sp>
      <p:pic>
        <p:nvPicPr>
          <p:cNvPr id="7" name="Content Placeholder 6"/>
          <p:cNvPicPr>
            <a:picLocks noGrp="1" noChangeAspect="1"/>
          </p:cNvPicPr>
          <p:nvPr>
            <p:ph idx="1"/>
          </p:nvPr>
        </p:nvPicPr>
        <p:blipFill>
          <a:blip r:embed="rId2"/>
          <a:stretch>
            <a:fillRect/>
          </a:stretch>
        </p:blipFill>
        <p:spPr>
          <a:xfrm>
            <a:off x="1731818" y="1357745"/>
            <a:ext cx="8575964" cy="3796145"/>
          </a:xfrm>
          <a:prstGeom prst="rect">
            <a:avLst/>
          </a:prstGeom>
        </p:spPr>
      </p:pic>
    </p:spTree>
    <p:extLst>
      <p:ext uri="{BB962C8B-B14F-4D97-AF65-F5344CB8AC3E}">
        <p14:creationId xmlns:p14="http://schemas.microsoft.com/office/powerpoint/2010/main" val="2220335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573816"/>
          </a:xfrm>
        </p:spPr>
        <p:txBody>
          <a:bodyPr/>
          <a:lstStyle/>
          <a:p>
            <a:pPr algn="ctr"/>
            <a:r>
              <a:rPr lang="en-GB" dirty="0"/>
              <a:t>Grid world environment example</a:t>
            </a:r>
          </a:p>
        </p:txBody>
      </p:sp>
      <p:sp>
        <p:nvSpPr>
          <p:cNvPr id="3" name="Content Placeholder 2"/>
          <p:cNvSpPr>
            <a:spLocks noGrp="1"/>
          </p:cNvSpPr>
          <p:nvPr>
            <p:ph idx="1"/>
          </p:nvPr>
        </p:nvSpPr>
        <p:spPr>
          <a:xfrm>
            <a:off x="838200" y="886692"/>
            <a:ext cx="10515600" cy="4299264"/>
          </a:xfrm>
        </p:spPr>
        <p:txBody>
          <a:bodyPr/>
          <a:lstStyle/>
          <a:p>
            <a:pPr marL="0" indent="0">
              <a:buNone/>
            </a:pPr>
            <a:r>
              <a:rPr lang="en-GB" dirty="0" smtClean="0"/>
              <a:t>The </a:t>
            </a:r>
            <a:r>
              <a:rPr lang="en-GB" dirty="0"/>
              <a:t>value of a state can be approximated by computing the average return of the </a:t>
            </a:r>
            <a:r>
              <a:rPr lang="en-GB" dirty="0" smtClean="0"/>
              <a:t>state </a:t>
            </a:r>
            <a:r>
              <a:rPr lang="en-GB" dirty="0"/>
              <a:t>across some N episodes (trajectories):</a:t>
            </a:r>
          </a:p>
        </p:txBody>
      </p:sp>
      <p:pic>
        <p:nvPicPr>
          <p:cNvPr id="4" name="Picture 3"/>
          <p:cNvPicPr>
            <a:picLocks noChangeAspect="1"/>
          </p:cNvPicPr>
          <p:nvPr/>
        </p:nvPicPr>
        <p:blipFill>
          <a:blip r:embed="rId2"/>
          <a:stretch>
            <a:fillRect/>
          </a:stretch>
        </p:blipFill>
        <p:spPr>
          <a:xfrm>
            <a:off x="2366962" y="1870364"/>
            <a:ext cx="7458075" cy="3573173"/>
          </a:xfrm>
          <a:prstGeom prst="rect">
            <a:avLst/>
          </a:prstGeom>
        </p:spPr>
      </p:pic>
    </p:spTree>
    <p:extLst>
      <p:ext uri="{BB962C8B-B14F-4D97-AF65-F5344CB8AC3E}">
        <p14:creationId xmlns:p14="http://schemas.microsoft.com/office/powerpoint/2010/main" val="2092836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Monte Carlo Prediction</a:t>
            </a:r>
          </a:p>
        </p:txBody>
      </p:sp>
      <p:sp>
        <p:nvSpPr>
          <p:cNvPr id="3" name="Content Placeholder 2"/>
          <p:cNvSpPr>
            <a:spLocks noGrp="1"/>
          </p:cNvSpPr>
          <p:nvPr>
            <p:ph idx="1"/>
          </p:nvPr>
        </p:nvSpPr>
        <p:spPr/>
        <p:txBody>
          <a:bodyPr/>
          <a:lstStyle/>
          <a:p>
            <a:pPr marL="0" indent="0">
              <a:buNone/>
            </a:pPr>
            <a:r>
              <a:rPr lang="en-GB" dirty="0"/>
              <a:t>Thus, in the Monte Carlo prediction method, to predict the value of a state (value function) using the given input policy </a:t>
            </a:r>
            <a:r>
              <a:rPr lang="en-GB" dirty="0" smtClean="0"/>
              <a:t>𝜋</a:t>
            </a:r>
            <a:r>
              <a:rPr lang="en-GB" dirty="0"/>
              <a:t>, we generate some N episodes using the given policy and then we compute the value of a state as the average return of the state across these N episodes.</a:t>
            </a:r>
          </a:p>
        </p:txBody>
      </p:sp>
    </p:spTree>
    <p:extLst>
      <p:ext uri="{BB962C8B-B14F-4D97-AF65-F5344CB8AC3E}">
        <p14:creationId xmlns:p14="http://schemas.microsoft.com/office/powerpoint/2010/main" val="184701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prediction algorithm</a:t>
            </a:r>
          </a:p>
        </p:txBody>
      </p:sp>
      <p:pic>
        <p:nvPicPr>
          <p:cNvPr id="4" name="Content Placeholder 3"/>
          <p:cNvPicPr>
            <a:picLocks noGrp="1" noChangeAspect="1"/>
          </p:cNvPicPr>
          <p:nvPr>
            <p:ph idx="1"/>
          </p:nvPr>
        </p:nvPicPr>
        <p:blipFill>
          <a:blip r:embed="rId2"/>
          <a:stretch>
            <a:fillRect/>
          </a:stretch>
        </p:blipFill>
        <p:spPr>
          <a:xfrm>
            <a:off x="2472972" y="1403493"/>
            <a:ext cx="7246055" cy="4082905"/>
          </a:xfrm>
          <a:prstGeom prst="rect">
            <a:avLst/>
          </a:prstGeom>
        </p:spPr>
      </p:pic>
    </p:spTree>
    <p:extLst>
      <p:ext uri="{BB962C8B-B14F-4D97-AF65-F5344CB8AC3E}">
        <p14:creationId xmlns:p14="http://schemas.microsoft.com/office/powerpoint/2010/main" val="4783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prediction algorithm</a:t>
            </a:r>
          </a:p>
        </p:txBody>
      </p:sp>
      <p:pic>
        <p:nvPicPr>
          <p:cNvPr id="4" name="Content Placeholder 3"/>
          <p:cNvPicPr>
            <a:picLocks noGrp="1" noChangeAspect="1"/>
          </p:cNvPicPr>
          <p:nvPr>
            <p:ph idx="1"/>
          </p:nvPr>
        </p:nvPicPr>
        <p:blipFill>
          <a:blip r:embed="rId2"/>
          <a:stretch>
            <a:fillRect/>
          </a:stretch>
        </p:blipFill>
        <p:spPr>
          <a:xfrm>
            <a:off x="2319337" y="1717675"/>
            <a:ext cx="7553325" cy="3477780"/>
          </a:xfrm>
          <a:prstGeom prst="rect">
            <a:avLst/>
          </a:prstGeom>
        </p:spPr>
      </p:pic>
    </p:spTree>
    <p:extLst>
      <p:ext uri="{BB962C8B-B14F-4D97-AF65-F5344CB8AC3E}">
        <p14:creationId xmlns:p14="http://schemas.microsoft.com/office/powerpoint/2010/main" val="420709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838201" y="652463"/>
            <a:ext cx="9713768" cy="425450"/>
          </a:xfrm>
        </p:spPr>
        <p:txBody>
          <a:bodyPr/>
          <a:lstStyle/>
          <a:p>
            <a:r>
              <a:rPr lang="en-US" altLang="en-US" dirty="0" smtClean="0"/>
              <a:t>Module </a:t>
            </a:r>
            <a:r>
              <a:rPr lang="en-US" altLang="en-US" dirty="0" smtClean="0"/>
              <a:t>2 </a:t>
            </a:r>
            <a:r>
              <a:rPr lang="en-US" altLang="en-US" dirty="0" smtClean="0"/>
              <a:t>: </a:t>
            </a:r>
            <a:r>
              <a:rPr lang="en-US" dirty="0"/>
              <a:t>Monte-Carlo (MC) methods </a:t>
            </a:r>
            <a:endParaRPr lang="en-US" alt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728E8C-7FF8-4116-8673-067FD4508B1E}" type="slidenum">
              <a:rPr kumimoji="0" lang="en-US" altLang="en-US" sz="1400" b="1" i="0" u="none" strike="noStrike" kern="1200" cap="none" spc="0" normalizeH="0" baseline="0" noProof="0" smtClean="0">
                <a:ln>
                  <a:noFill/>
                </a:ln>
                <a:solidFill>
                  <a:srgbClr val="FFFFFF"/>
                </a:solidFill>
                <a:effectLst/>
                <a:uLnTx/>
                <a:uFillTx/>
                <a:latin typeface="Times New Roman" pitchFamily="18"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en-US" sz="1400" b="1" i="0" u="none" strike="noStrike" kern="1200" cap="none" spc="0" normalizeH="0" baseline="0" noProof="0">
              <a:ln>
                <a:noFill/>
              </a:ln>
              <a:solidFill>
                <a:srgbClr val="FFFFFF"/>
              </a:solidFill>
              <a:effectLst/>
              <a:uLnTx/>
              <a:uFillTx/>
              <a:latin typeface="Times New Roman" pitchFamily="18" charset="0"/>
              <a:ea typeface="+mn-ea"/>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81355043"/>
              </p:ext>
            </p:extLst>
          </p:nvPr>
        </p:nvGraphicFramePr>
        <p:xfrm>
          <a:off x="707917" y="1773383"/>
          <a:ext cx="10078616" cy="2689478"/>
        </p:xfrm>
        <a:graphic>
          <a:graphicData uri="http://schemas.openxmlformats.org/drawingml/2006/table">
            <a:tbl>
              <a:tblPr>
                <a:tableStyleId>{5C22544A-7EE6-4342-B048-85BDC9FD1C3A}</a:tableStyleId>
              </a:tblPr>
              <a:tblGrid>
                <a:gridCol w="10078616">
                  <a:extLst>
                    <a:ext uri="{9D8B030D-6E8A-4147-A177-3AD203B41FA5}">
                      <a16:colId xmlns:a16="http://schemas.microsoft.com/office/drawing/2014/main" val="509266243"/>
                    </a:ext>
                  </a:extLst>
                </a:gridCol>
              </a:tblGrid>
              <a:tr h="2689478">
                <a:tc>
                  <a:txBody>
                    <a:bodyPr/>
                    <a:lstStyle/>
                    <a:p>
                      <a:r>
                        <a:rPr lang="en-US" sz="3200" b="1" dirty="0">
                          <a:solidFill>
                            <a:srgbClr val="FF0000"/>
                          </a:solidFill>
                          <a:effectLst/>
                        </a:rPr>
                        <a:t>Topics</a:t>
                      </a:r>
                      <a:r>
                        <a:rPr lang="en-US" sz="3200" dirty="0">
                          <a:effectLst/>
                        </a:rPr>
                        <a:t> </a:t>
                      </a:r>
                      <a:r>
                        <a:rPr lang="en-US" sz="3200" dirty="0" smtClean="0">
                          <a:effectLst/>
                        </a:rPr>
                        <a:t>: </a:t>
                      </a:r>
                      <a:r>
                        <a:rPr lang="en-US" sz="2400" b="0" kern="1200" dirty="0" smtClean="0">
                          <a:solidFill>
                            <a:schemeClr val="dk1"/>
                          </a:solidFill>
                          <a:effectLst/>
                          <a:latin typeface="+mn-lt"/>
                          <a:ea typeface="+mn-ea"/>
                          <a:cs typeface="+mn-cs"/>
                        </a:rPr>
                        <a:t>Monte Carlo methods, prediction and control tasks, Monte Carlo prediction: algorithm, types of MC prediction, examples, incremental mean updates, Monte Carlo Control: algorithm, on-policy MC control, MC with epsilon-greedy policy, off-policy MC control. Limitations of MC method.</a:t>
                      </a:r>
                      <a:endParaRPr lang="en-GB" sz="2400" b="1" kern="1200" dirty="0" smtClean="0">
                        <a:solidFill>
                          <a:schemeClr val="dk1"/>
                        </a:solidFill>
                        <a:effectLst/>
                        <a:latin typeface="+mn-lt"/>
                        <a:ea typeface="+mn-ea"/>
                        <a:cs typeface="+mn-cs"/>
                      </a:endParaRPr>
                    </a:p>
                    <a:p>
                      <a:pPr algn="l">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31837037"/>
                  </a:ext>
                </a:extLst>
              </a:tr>
            </a:tbl>
          </a:graphicData>
        </a:graphic>
      </p:graphicFrame>
    </p:spTree>
    <p:extLst>
      <p:ext uri="{BB962C8B-B14F-4D97-AF65-F5344CB8AC3E}">
        <p14:creationId xmlns:p14="http://schemas.microsoft.com/office/powerpoint/2010/main" val="1755796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a:t>
            </a:r>
            <a:r>
              <a:rPr lang="en-GB" dirty="0" smtClean="0"/>
              <a:t>prediction </a:t>
            </a:r>
            <a:r>
              <a:rPr lang="en-GB" dirty="0"/>
              <a:t>algorithm</a:t>
            </a:r>
          </a:p>
        </p:txBody>
      </p:sp>
      <p:pic>
        <p:nvPicPr>
          <p:cNvPr id="4" name="Content Placeholder 3"/>
          <p:cNvPicPr>
            <a:picLocks noGrp="1" noChangeAspect="1"/>
          </p:cNvPicPr>
          <p:nvPr>
            <p:ph idx="1"/>
          </p:nvPr>
        </p:nvPicPr>
        <p:blipFill>
          <a:blip r:embed="rId2"/>
          <a:stretch>
            <a:fillRect/>
          </a:stretch>
        </p:blipFill>
        <p:spPr>
          <a:xfrm>
            <a:off x="3271588" y="1306513"/>
            <a:ext cx="6066376" cy="4152178"/>
          </a:xfrm>
          <a:prstGeom prst="rect">
            <a:avLst/>
          </a:prstGeom>
        </p:spPr>
      </p:pic>
    </p:spTree>
    <p:extLst>
      <p:ext uri="{BB962C8B-B14F-4D97-AF65-F5344CB8AC3E}">
        <p14:creationId xmlns:p14="http://schemas.microsoft.com/office/powerpoint/2010/main" val="1942277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prediction algorithm</a:t>
            </a:r>
          </a:p>
        </p:txBody>
      </p:sp>
      <p:pic>
        <p:nvPicPr>
          <p:cNvPr id="4" name="Content Placeholder 3"/>
          <p:cNvPicPr>
            <a:picLocks noGrp="1" noChangeAspect="1"/>
          </p:cNvPicPr>
          <p:nvPr>
            <p:ph idx="1"/>
          </p:nvPr>
        </p:nvPicPr>
        <p:blipFill>
          <a:blip r:embed="rId2"/>
          <a:stretch>
            <a:fillRect/>
          </a:stretch>
        </p:blipFill>
        <p:spPr>
          <a:xfrm>
            <a:off x="3380105" y="1306513"/>
            <a:ext cx="5431790" cy="4055196"/>
          </a:xfrm>
          <a:prstGeom prst="rect">
            <a:avLst/>
          </a:prstGeom>
        </p:spPr>
      </p:pic>
      <p:pic>
        <p:nvPicPr>
          <p:cNvPr id="5" name="Picture 4"/>
          <p:cNvPicPr>
            <a:picLocks noChangeAspect="1"/>
          </p:cNvPicPr>
          <p:nvPr/>
        </p:nvPicPr>
        <p:blipFill>
          <a:blip r:embed="rId3"/>
          <a:stretch>
            <a:fillRect/>
          </a:stretch>
        </p:blipFill>
        <p:spPr>
          <a:xfrm>
            <a:off x="5567796" y="5361709"/>
            <a:ext cx="723900" cy="171450"/>
          </a:xfrm>
          <a:prstGeom prst="rect">
            <a:avLst/>
          </a:prstGeom>
        </p:spPr>
      </p:pic>
    </p:spTree>
    <p:extLst>
      <p:ext uri="{BB962C8B-B14F-4D97-AF65-F5344CB8AC3E}">
        <p14:creationId xmlns:p14="http://schemas.microsoft.com/office/powerpoint/2010/main" val="1855948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prediction algorithm</a:t>
            </a:r>
          </a:p>
        </p:txBody>
      </p:sp>
      <p:pic>
        <p:nvPicPr>
          <p:cNvPr id="4" name="Content Placeholder 3"/>
          <p:cNvPicPr>
            <a:picLocks noGrp="1" noChangeAspect="1"/>
          </p:cNvPicPr>
          <p:nvPr>
            <p:ph idx="1"/>
          </p:nvPr>
        </p:nvPicPr>
        <p:blipFill>
          <a:blip r:embed="rId2"/>
          <a:stretch>
            <a:fillRect/>
          </a:stretch>
        </p:blipFill>
        <p:spPr>
          <a:xfrm>
            <a:off x="2733675" y="1384300"/>
            <a:ext cx="6724650" cy="4032827"/>
          </a:xfrm>
          <a:prstGeom prst="rect">
            <a:avLst/>
          </a:prstGeom>
        </p:spPr>
      </p:pic>
    </p:spTree>
    <p:extLst>
      <p:ext uri="{BB962C8B-B14F-4D97-AF65-F5344CB8AC3E}">
        <p14:creationId xmlns:p14="http://schemas.microsoft.com/office/powerpoint/2010/main" val="4077100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prediction algorithm</a:t>
            </a:r>
          </a:p>
        </p:txBody>
      </p:sp>
      <p:pic>
        <p:nvPicPr>
          <p:cNvPr id="7" name="Content Placeholder 6"/>
          <p:cNvPicPr>
            <a:picLocks noGrp="1" noChangeAspect="1"/>
          </p:cNvPicPr>
          <p:nvPr>
            <p:ph idx="1"/>
          </p:nvPr>
        </p:nvPicPr>
        <p:blipFill>
          <a:blip r:embed="rId2"/>
          <a:stretch>
            <a:fillRect/>
          </a:stretch>
        </p:blipFill>
        <p:spPr>
          <a:xfrm>
            <a:off x="3354958" y="1306513"/>
            <a:ext cx="5482084" cy="3879850"/>
          </a:xfrm>
          <a:prstGeom prst="rect">
            <a:avLst/>
          </a:prstGeom>
        </p:spPr>
      </p:pic>
    </p:spTree>
    <p:extLst>
      <p:ext uri="{BB962C8B-B14F-4D97-AF65-F5344CB8AC3E}">
        <p14:creationId xmlns:p14="http://schemas.microsoft.com/office/powerpoint/2010/main" val="880833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prediction algorithm</a:t>
            </a:r>
          </a:p>
        </p:txBody>
      </p:sp>
      <p:pic>
        <p:nvPicPr>
          <p:cNvPr id="4" name="Content Placeholder 3"/>
          <p:cNvPicPr>
            <a:picLocks noGrp="1" noChangeAspect="1"/>
          </p:cNvPicPr>
          <p:nvPr>
            <p:ph idx="1"/>
          </p:nvPr>
        </p:nvPicPr>
        <p:blipFill>
          <a:blip r:embed="rId2"/>
          <a:stretch>
            <a:fillRect/>
          </a:stretch>
        </p:blipFill>
        <p:spPr>
          <a:xfrm>
            <a:off x="2876550" y="1379538"/>
            <a:ext cx="6438900" cy="4065298"/>
          </a:xfrm>
          <a:prstGeom prst="rect">
            <a:avLst/>
          </a:prstGeom>
        </p:spPr>
      </p:pic>
    </p:spTree>
    <p:extLst>
      <p:ext uri="{BB962C8B-B14F-4D97-AF65-F5344CB8AC3E}">
        <p14:creationId xmlns:p14="http://schemas.microsoft.com/office/powerpoint/2010/main" val="3333770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prediction algorithm</a:t>
            </a:r>
          </a:p>
        </p:txBody>
      </p:sp>
      <p:pic>
        <p:nvPicPr>
          <p:cNvPr id="4" name="Content Placeholder 3"/>
          <p:cNvPicPr>
            <a:picLocks noGrp="1" noChangeAspect="1"/>
          </p:cNvPicPr>
          <p:nvPr>
            <p:ph idx="1"/>
          </p:nvPr>
        </p:nvPicPr>
        <p:blipFill>
          <a:blip r:embed="rId2"/>
          <a:stretch>
            <a:fillRect/>
          </a:stretch>
        </p:blipFill>
        <p:spPr>
          <a:xfrm>
            <a:off x="2533650" y="1603375"/>
            <a:ext cx="7124700" cy="3286125"/>
          </a:xfrm>
          <a:prstGeom prst="rect">
            <a:avLst/>
          </a:prstGeom>
        </p:spPr>
      </p:pic>
    </p:spTree>
    <p:extLst>
      <p:ext uri="{BB962C8B-B14F-4D97-AF65-F5344CB8AC3E}">
        <p14:creationId xmlns:p14="http://schemas.microsoft.com/office/powerpoint/2010/main" val="3555306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prediction algorithm</a:t>
            </a:r>
          </a:p>
        </p:txBody>
      </p:sp>
      <p:pic>
        <p:nvPicPr>
          <p:cNvPr id="4" name="Content Placeholder 3"/>
          <p:cNvPicPr>
            <a:picLocks noGrp="1" noChangeAspect="1"/>
          </p:cNvPicPr>
          <p:nvPr>
            <p:ph idx="1"/>
          </p:nvPr>
        </p:nvPicPr>
        <p:blipFill>
          <a:blip r:embed="rId2"/>
          <a:stretch>
            <a:fillRect/>
          </a:stretch>
        </p:blipFill>
        <p:spPr>
          <a:xfrm>
            <a:off x="2493818" y="1306512"/>
            <a:ext cx="7481455" cy="4179887"/>
          </a:xfrm>
          <a:prstGeom prst="rect">
            <a:avLst/>
          </a:prstGeom>
        </p:spPr>
      </p:pic>
    </p:spTree>
    <p:extLst>
      <p:ext uri="{BB962C8B-B14F-4D97-AF65-F5344CB8AC3E}">
        <p14:creationId xmlns:p14="http://schemas.microsoft.com/office/powerpoint/2010/main" val="700390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Types of MC prediction</a:t>
            </a:r>
          </a:p>
        </p:txBody>
      </p:sp>
      <p:sp>
        <p:nvSpPr>
          <p:cNvPr id="3" name="Content Placeholder 2"/>
          <p:cNvSpPr>
            <a:spLocks noGrp="1"/>
          </p:cNvSpPr>
          <p:nvPr>
            <p:ph idx="1"/>
          </p:nvPr>
        </p:nvSpPr>
        <p:spPr/>
        <p:txBody>
          <a:bodyPr/>
          <a:lstStyle/>
          <a:p>
            <a:r>
              <a:rPr lang="en-GB" dirty="0"/>
              <a:t>First-visit Monte Carlo </a:t>
            </a:r>
            <a:r>
              <a:rPr lang="en-GB" dirty="0" smtClean="0"/>
              <a:t> </a:t>
            </a:r>
          </a:p>
          <a:p>
            <a:r>
              <a:rPr lang="en-GB" dirty="0" smtClean="0"/>
              <a:t>Every-visit </a:t>
            </a:r>
            <a:r>
              <a:rPr lang="en-GB" dirty="0"/>
              <a:t>Monte Carlo </a:t>
            </a:r>
          </a:p>
        </p:txBody>
      </p:sp>
    </p:spTree>
    <p:extLst>
      <p:ext uri="{BB962C8B-B14F-4D97-AF65-F5344CB8AC3E}">
        <p14:creationId xmlns:p14="http://schemas.microsoft.com/office/powerpoint/2010/main" val="2081786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First-visit Monte Carlo</a:t>
            </a:r>
          </a:p>
        </p:txBody>
      </p:sp>
      <p:sp>
        <p:nvSpPr>
          <p:cNvPr id="3" name="Content Placeholder 2"/>
          <p:cNvSpPr>
            <a:spLocks noGrp="1"/>
          </p:cNvSpPr>
          <p:nvPr>
            <p:ph idx="1"/>
          </p:nvPr>
        </p:nvSpPr>
        <p:spPr/>
        <p:txBody>
          <a:bodyPr/>
          <a:lstStyle/>
          <a:p>
            <a:r>
              <a:rPr lang="en-GB" dirty="0"/>
              <a:t>In the first-visit Monte Carlo method, if the same state is visited again in the same episode, we don't compute the return for that state again. </a:t>
            </a:r>
            <a:endParaRPr lang="en-GB" dirty="0" smtClean="0"/>
          </a:p>
          <a:p>
            <a:r>
              <a:rPr lang="en-GB" dirty="0" smtClean="0"/>
              <a:t>For </a:t>
            </a:r>
            <a:r>
              <a:rPr lang="en-GB" dirty="0"/>
              <a:t>example, consider a case where an agent is playing snakes and ladders. If the agent lands on a snake, then there is a good chance that the agent will return to a state that it had visited earlier. So, when the agent revisits the same state, we don't compute the return for that state for the second time. </a:t>
            </a:r>
          </a:p>
        </p:txBody>
      </p:sp>
    </p:spTree>
    <p:extLst>
      <p:ext uri="{BB962C8B-B14F-4D97-AF65-F5344CB8AC3E}">
        <p14:creationId xmlns:p14="http://schemas.microsoft.com/office/powerpoint/2010/main" val="4146996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ctr"/>
            <a:r>
              <a:rPr lang="en-GB" dirty="0"/>
              <a:t>First-visit Monte </a:t>
            </a:r>
            <a:r>
              <a:rPr lang="en-GB" dirty="0" smtClean="0"/>
              <a:t>Carlo Algorithm</a:t>
            </a:r>
            <a:endParaRPr lang="en-GB" dirty="0"/>
          </a:p>
        </p:txBody>
      </p:sp>
      <p:pic>
        <p:nvPicPr>
          <p:cNvPr id="7" name="Content Placeholder 6"/>
          <p:cNvPicPr>
            <a:picLocks noGrp="1" noChangeAspect="1"/>
          </p:cNvPicPr>
          <p:nvPr>
            <p:ph idx="1"/>
          </p:nvPr>
        </p:nvPicPr>
        <p:blipFill>
          <a:blip r:embed="rId2"/>
          <a:stretch>
            <a:fillRect/>
          </a:stretch>
        </p:blipFill>
        <p:spPr>
          <a:xfrm>
            <a:off x="1997218" y="1438419"/>
            <a:ext cx="8499152" cy="3355253"/>
          </a:xfrm>
          <a:prstGeom prst="rect">
            <a:avLst/>
          </a:prstGeom>
        </p:spPr>
      </p:pic>
    </p:spTree>
    <p:extLst>
      <p:ext uri="{BB962C8B-B14F-4D97-AF65-F5344CB8AC3E}">
        <p14:creationId xmlns:p14="http://schemas.microsoft.com/office/powerpoint/2010/main" val="328168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lstStyle/>
          <a:p>
            <a:endParaRPr lang="en-US" sz="2000" dirty="0" smtClean="0"/>
          </a:p>
          <a:p>
            <a:r>
              <a:rPr lang="en-GB" dirty="0"/>
              <a:t>Model-free methods do not require the model dynamics of the environment to compute the value and Q functions in order to find the optimal policy</a:t>
            </a:r>
            <a:r>
              <a:rPr lang="en-GB" dirty="0" smtClean="0"/>
              <a:t>.</a:t>
            </a:r>
          </a:p>
          <a:p>
            <a:r>
              <a:rPr lang="en-GB" dirty="0"/>
              <a:t>One such popular model-free method is the Monte Carlo (MC) method</a:t>
            </a:r>
            <a:r>
              <a:rPr lang="en-GB" dirty="0" smtClean="0"/>
              <a:t>.</a:t>
            </a:r>
          </a:p>
          <a:p>
            <a:r>
              <a:rPr lang="en-GB" dirty="0"/>
              <a:t>The Monte Carlo method is a statistical technique used to find an approximate solution through sampling. </a:t>
            </a:r>
            <a:endParaRPr lang="en-IN" dirty="0"/>
          </a:p>
        </p:txBody>
      </p:sp>
    </p:spTree>
    <p:extLst>
      <p:ext uri="{BB962C8B-B14F-4D97-AF65-F5344CB8AC3E}">
        <p14:creationId xmlns:p14="http://schemas.microsoft.com/office/powerpoint/2010/main" val="1294234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First-visit Monte Carlo Algorithm</a:t>
            </a:r>
          </a:p>
        </p:txBody>
      </p:sp>
      <p:pic>
        <p:nvPicPr>
          <p:cNvPr id="4" name="Content Placeholder 3"/>
          <p:cNvPicPr>
            <a:picLocks noGrp="1" noChangeAspect="1"/>
          </p:cNvPicPr>
          <p:nvPr>
            <p:ph idx="1"/>
          </p:nvPr>
        </p:nvPicPr>
        <p:blipFill>
          <a:blip r:embed="rId2"/>
          <a:stretch>
            <a:fillRect/>
          </a:stretch>
        </p:blipFill>
        <p:spPr>
          <a:xfrm>
            <a:off x="1841060" y="1698625"/>
            <a:ext cx="8509879" cy="3150466"/>
          </a:xfrm>
          <a:prstGeom prst="rect">
            <a:avLst/>
          </a:prstGeom>
        </p:spPr>
      </p:pic>
    </p:spTree>
    <p:extLst>
      <p:ext uri="{BB962C8B-B14F-4D97-AF65-F5344CB8AC3E}">
        <p14:creationId xmlns:p14="http://schemas.microsoft.com/office/powerpoint/2010/main" val="1038821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Every-visit Monte </a:t>
            </a:r>
            <a:r>
              <a:rPr lang="en-GB" dirty="0" smtClean="0"/>
              <a:t>Carlo Algorithm</a:t>
            </a:r>
            <a:endParaRPr lang="en-GB" dirty="0"/>
          </a:p>
        </p:txBody>
      </p:sp>
      <p:sp>
        <p:nvSpPr>
          <p:cNvPr id="3" name="Content Placeholder 2"/>
          <p:cNvSpPr>
            <a:spLocks noGrp="1"/>
          </p:cNvSpPr>
          <p:nvPr>
            <p:ph idx="1"/>
          </p:nvPr>
        </p:nvSpPr>
        <p:spPr/>
        <p:txBody>
          <a:bodyPr/>
          <a:lstStyle/>
          <a:p>
            <a:pPr marL="0" indent="0">
              <a:buNone/>
            </a:pPr>
            <a:r>
              <a:rPr lang="en-GB" dirty="0"/>
              <a:t>Here, we compute the return every time a state is visited in the episode. The algorithm of every-visit Monte Carlo is the same as the one we saw earlier at the beginning of this section and it is as follows</a:t>
            </a:r>
            <a:r>
              <a:rPr lang="en-GB" dirty="0" smtClean="0"/>
              <a:t>:</a:t>
            </a:r>
          </a:p>
          <a:p>
            <a:pPr marL="0" indent="0">
              <a:buNone/>
            </a:pPr>
            <a:r>
              <a:rPr lang="en-GB" dirty="0"/>
              <a:t>1. Let </a:t>
            </a:r>
            <a:r>
              <a:rPr lang="en-GB" dirty="0" err="1"/>
              <a:t>total_return</a:t>
            </a:r>
            <a:r>
              <a:rPr lang="en-GB" dirty="0"/>
              <a:t>(s) be the sum of the return of a state across several episodes and N(s) be the counter, that is, the number of times a state is visited across several episodes. Initialize </a:t>
            </a:r>
            <a:r>
              <a:rPr lang="en-GB" dirty="0" err="1"/>
              <a:t>total_return</a:t>
            </a:r>
            <a:r>
              <a:rPr lang="en-GB" dirty="0"/>
              <a:t>(s) and N(s) as zero for all the states. The policy </a:t>
            </a:r>
            <a:r>
              <a:rPr lang="en-GB" dirty="0" smtClean="0"/>
              <a:t>𝜋 </a:t>
            </a:r>
            <a:r>
              <a:rPr lang="en-GB" dirty="0"/>
              <a:t>is given as input</a:t>
            </a:r>
            <a:endParaRPr lang="en-GB" dirty="0" smtClean="0"/>
          </a:p>
          <a:p>
            <a:pPr marL="0" indent="0">
              <a:buNone/>
            </a:pPr>
            <a:endParaRPr lang="en-GB" dirty="0"/>
          </a:p>
        </p:txBody>
      </p:sp>
    </p:spTree>
    <p:extLst>
      <p:ext uri="{BB962C8B-B14F-4D97-AF65-F5344CB8AC3E}">
        <p14:creationId xmlns:p14="http://schemas.microsoft.com/office/powerpoint/2010/main" val="285091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Every-visit Monte Carlo Algorithm</a:t>
            </a:r>
          </a:p>
        </p:txBody>
      </p:sp>
      <p:pic>
        <p:nvPicPr>
          <p:cNvPr id="4" name="Content Placeholder 3"/>
          <p:cNvPicPr>
            <a:picLocks noGrp="1" noChangeAspect="1"/>
          </p:cNvPicPr>
          <p:nvPr>
            <p:ph idx="1"/>
          </p:nvPr>
        </p:nvPicPr>
        <p:blipFill>
          <a:blip r:embed="rId2"/>
          <a:stretch>
            <a:fillRect/>
          </a:stretch>
        </p:blipFill>
        <p:spPr>
          <a:xfrm>
            <a:off x="2089006" y="1430193"/>
            <a:ext cx="8246485" cy="3914998"/>
          </a:xfrm>
          <a:prstGeom prst="rect">
            <a:avLst/>
          </a:prstGeom>
        </p:spPr>
      </p:pic>
    </p:spTree>
    <p:extLst>
      <p:ext uri="{BB962C8B-B14F-4D97-AF65-F5344CB8AC3E}">
        <p14:creationId xmlns:p14="http://schemas.microsoft.com/office/powerpoint/2010/main" val="1499376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b="1" dirty="0"/>
              <a:t>Remember that the only difference between the first-visit MC and every-visit MC methods</a:t>
            </a:r>
            <a:r>
              <a:rPr lang="en-GB" dirty="0"/>
              <a:t> is that in the first-visit MC method, we compute the return for a state only for its first time of occurrence in the episode but in the every-visit MC method, the return of the state is computed every time the state is visited in an episode.</a:t>
            </a:r>
          </a:p>
        </p:txBody>
      </p:sp>
    </p:spTree>
    <p:extLst>
      <p:ext uri="{BB962C8B-B14F-4D97-AF65-F5344CB8AC3E}">
        <p14:creationId xmlns:p14="http://schemas.microsoft.com/office/powerpoint/2010/main" val="853028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Incremental mean updates</a:t>
            </a:r>
          </a:p>
        </p:txBody>
      </p:sp>
      <p:sp>
        <p:nvSpPr>
          <p:cNvPr id="3" name="Content Placeholder 2"/>
          <p:cNvSpPr>
            <a:spLocks noGrp="1"/>
          </p:cNvSpPr>
          <p:nvPr>
            <p:ph idx="1"/>
          </p:nvPr>
        </p:nvSpPr>
        <p:spPr/>
        <p:txBody>
          <a:bodyPr/>
          <a:lstStyle/>
          <a:p>
            <a:r>
              <a:rPr lang="en-GB" dirty="0"/>
              <a:t>In both first-visit MC and every-visit MC, we estimate the value of a state as an average (arithmetic mean) return of the state across several episodes as shown as follows</a:t>
            </a:r>
            <a:r>
              <a:rPr lang="en-GB" dirty="0" smtClean="0"/>
              <a:t>:</a:t>
            </a:r>
          </a:p>
          <a:p>
            <a:endParaRPr lang="en-GB" dirty="0"/>
          </a:p>
          <a:p>
            <a:endParaRPr lang="en-GB" dirty="0"/>
          </a:p>
        </p:txBody>
      </p:sp>
      <p:pic>
        <p:nvPicPr>
          <p:cNvPr id="4" name="Picture 3"/>
          <p:cNvPicPr>
            <a:picLocks noChangeAspect="1"/>
          </p:cNvPicPr>
          <p:nvPr/>
        </p:nvPicPr>
        <p:blipFill>
          <a:blip r:embed="rId2"/>
          <a:stretch>
            <a:fillRect/>
          </a:stretch>
        </p:blipFill>
        <p:spPr>
          <a:xfrm>
            <a:off x="3971492" y="2753590"/>
            <a:ext cx="3226810" cy="904009"/>
          </a:xfrm>
          <a:prstGeom prst="rect">
            <a:avLst/>
          </a:prstGeom>
        </p:spPr>
      </p:pic>
    </p:spTree>
    <p:extLst>
      <p:ext uri="{BB962C8B-B14F-4D97-AF65-F5344CB8AC3E}">
        <p14:creationId xmlns:p14="http://schemas.microsoft.com/office/powerpoint/2010/main" val="1622784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Incremental mean updates</a:t>
            </a:r>
          </a:p>
        </p:txBody>
      </p:sp>
      <p:sp>
        <p:nvSpPr>
          <p:cNvPr id="3" name="Content Placeholder 2"/>
          <p:cNvSpPr>
            <a:spLocks noGrp="1"/>
          </p:cNvSpPr>
          <p:nvPr>
            <p:ph idx="1"/>
          </p:nvPr>
        </p:nvSpPr>
        <p:spPr/>
        <p:txBody>
          <a:bodyPr/>
          <a:lstStyle/>
          <a:p>
            <a:r>
              <a:rPr lang="en-GB" dirty="0"/>
              <a:t>Instead of using the arithmetic mean to approximate the value of the state, we can also use the incremental mean, and it is expressed as</a:t>
            </a:r>
            <a:r>
              <a:rPr lang="en-GB" dirty="0" smtClean="0"/>
              <a:t>:</a:t>
            </a:r>
          </a:p>
          <a:p>
            <a:endParaRPr lang="en-GB" dirty="0"/>
          </a:p>
        </p:txBody>
      </p:sp>
      <p:pic>
        <p:nvPicPr>
          <p:cNvPr id="4" name="Picture 3"/>
          <p:cNvPicPr>
            <a:picLocks noChangeAspect="1"/>
          </p:cNvPicPr>
          <p:nvPr/>
        </p:nvPicPr>
        <p:blipFill>
          <a:blip r:embed="rId2"/>
          <a:stretch>
            <a:fillRect/>
          </a:stretch>
        </p:blipFill>
        <p:spPr>
          <a:xfrm>
            <a:off x="1747405" y="2790392"/>
            <a:ext cx="7628036" cy="1837027"/>
          </a:xfrm>
          <a:prstGeom prst="rect">
            <a:avLst/>
          </a:prstGeom>
        </p:spPr>
      </p:pic>
    </p:spTree>
    <p:extLst>
      <p:ext uri="{BB962C8B-B14F-4D97-AF65-F5344CB8AC3E}">
        <p14:creationId xmlns:p14="http://schemas.microsoft.com/office/powerpoint/2010/main" val="1776146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Incremental mean updates</a:t>
            </a:r>
          </a:p>
        </p:txBody>
      </p:sp>
      <p:sp>
        <p:nvSpPr>
          <p:cNvPr id="3" name="Content Placeholder 2"/>
          <p:cNvSpPr>
            <a:spLocks noGrp="1"/>
          </p:cNvSpPr>
          <p:nvPr>
            <p:ph idx="1"/>
          </p:nvPr>
        </p:nvSpPr>
        <p:spPr/>
        <p:txBody>
          <a:bodyPr/>
          <a:lstStyle/>
          <a:p>
            <a:r>
              <a:rPr lang="en-GB" dirty="0"/>
              <a:t>Consider our environment as </a:t>
            </a:r>
            <a:r>
              <a:rPr lang="en-GB" dirty="0" smtClean="0"/>
              <a:t>non-stationary</a:t>
            </a:r>
            <a:r>
              <a:rPr lang="en-GB" dirty="0"/>
              <a:t>. In that case, we don't have to take the return of the state from all the episodes and compute the average. </a:t>
            </a:r>
            <a:endParaRPr lang="en-GB" dirty="0" smtClean="0"/>
          </a:p>
          <a:p>
            <a:r>
              <a:rPr lang="en-GB" dirty="0" smtClean="0"/>
              <a:t>As </a:t>
            </a:r>
            <a:r>
              <a:rPr lang="en-GB" dirty="0"/>
              <a:t>the environment is non-stationary we can ignore returns from earlier episodes and use only the returns from the latest episodes for computing the average. Thus, we can compute the value of the state using the incremental mean as shown as follows:</a:t>
            </a:r>
          </a:p>
        </p:txBody>
      </p:sp>
    </p:spTree>
    <p:extLst>
      <p:ext uri="{BB962C8B-B14F-4D97-AF65-F5344CB8AC3E}">
        <p14:creationId xmlns:p14="http://schemas.microsoft.com/office/powerpoint/2010/main" val="3157488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Incremental mean updates</a:t>
            </a:r>
          </a:p>
        </p:txBody>
      </p:sp>
      <p:pic>
        <p:nvPicPr>
          <p:cNvPr id="4" name="Content Placeholder 3"/>
          <p:cNvPicPr>
            <a:picLocks noGrp="1" noChangeAspect="1"/>
          </p:cNvPicPr>
          <p:nvPr>
            <p:ph idx="1"/>
          </p:nvPr>
        </p:nvPicPr>
        <p:blipFill>
          <a:blip r:embed="rId2"/>
          <a:stretch>
            <a:fillRect/>
          </a:stretch>
        </p:blipFill>
        <p:spPr>
          <a:xfrm>
            <a:off x="838200" y="2111664"/>
            <a:ext cx="10784835" cy="1712191"/>
          </a:xfrm>
          <a:prstGeom prst="rect">
            <a:avLst/>
          </a:prstGeom>
        </p:spPr>
      </p:pic>
    </p:spTree>
    <p:extLst>
      <p:ext uri="{BB962C8B-B14F-4D97-AF65-F5344CB8AC3E}">
        <p14:creationId xmlns:p14="http://schemas.microsoft.com/office/powerpoint/2010/main" val="1204925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prediction (Q function)</a:t>
            </a:r>
          </a:p>
        </p:txBody>
      </p:sp>
      <p:sp>
        <p:nvSpPr>
          <p:cNvPr id="3" name="Content Placeholder 2"/>
          <p:cNvSpPr>
            <a:spLocks noGrp="1"/>
          </p:cNvSpPr>
          <p:nvPr>
            <p:ph idx="1"/>
          </p:nvPr>
        </p:nvSpPr>
        <p:spPr/>
        <p:txBody>
          <a:bodyPr/>
          <a:lstStyle/>
          <a:p>
            <a:r>
              <a:rPr lang="en-GB" dirty="0" smtClean="0"/>
              <a:t>We </a:t>
            </a:r>
            <a:r>
              <a:rPr lang="en-GB" dirty="0"/>
              <a:t>generate several episodes using the given policy </a:t>
            </a:r>
            <a:r>
              <a:rPr lang="en-GB" dirty="0" smtClean="0"/>
              <a:t>𝜋</a:t>
            </a:r>
            <a:r>
              <a:rPr lang="en-GB" dirty="0"/>
              <a:t>, then, we calculate the </a:t>
            </a:r>
            <a:r>
              <a:rPr lang="en-GB" dirty="0" err="1"/>
              <a:t>total_return</a:t>
            </a:r>
            <a:r>
              <a:rPr lang="en-GB" dirty="0"/>
              <a:t>(s, a), the sum of the return of the state-action pair across several </a:t>
            </a:r>
            <a:r>
              <a:rPr lang="en-GB" dirty="0" smtClean="0"/>
              <a:t>episodes. </a:t>
            </a:r>
          </a:p>
          <a:p>
            <a:r>
              <a:rPr lang="en-GB" dirty="0" smtClean="0"/>
              <a:t>We </a:t>
            </a:r>
            <a:r>
              <a:rPr lang="en-GB" dirty="0"/>
              <a:t>calculate N(s, a), the number of times the state-action pair is visited across several episodes. Then we compute the Q function or Q value as the average return of the state-action pair as shown as follows:</a:t>
            </a:r>
          </a:p>
        </p:txBody>
      </p:sp>
      <p:pic>
        <p:nvPicPr>
          <p:cNvPr id="4" name="Picture 3"/>
          <p:cNvPicPr>
            <a:picLocks noChangeAspect="1"/>
          </p:cNvPicPr>
          <p:nvPr/>
        </p:nvPicPr>
        <p:blipFill>
          <a:blip r:embed="rId2"/>
          <a:stretch>
            <a:fillRect/>
          </a:stretch>
        </p:blipFill>
        <p:spPr>
          <a:xfrm>
            <a:off x="5161250" y="4245552"/>
            <a:ext cx="4736209" cy="1101444"/>
          </a:xfrm>
          <a:prstGeom prst="rect">
            <a:avLst/>
          </a:prstGeom>
        </p:spPr>
      </p:pic>
    </p:spTree>
    <p:extLst>
      <p:ext uri="{BB962C8B-B14F-4D97-AF65-F5344CB8AC3E}">
        <p14:creationId xmlns:p14="http://schemas.microsoft.com/office/powerpoint/2010/main" val="646708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prediction (Q function)</a:t>
            </a:r>
          </a:p>
        </p:txBody>
      </p:sp>
      <p:sp>
        <p:nvSpPr>
          <p:cNvPr id="3" name="Content Placeholder 2"/>
          <p:cNvSpPr>
            <a:spLocks noGrp="1"/>
          </p:cNvSpPr>
          <p:nvPr>
            <p:ph idx="1"/>
          </p:nvPr>
        </p:nvSpPr>
        <p:spPr/>
        <p:txBody>
          <a:bodyPr/>
          <a:lstStyle/>
          <a:p>
            <a:pPr marL="0" indent="0">
              <a:buNone/>
            </a:pPr>
            <a:r>
              <a:rPr lang="en-GB" dirty="0"/>
              <a:t>For instance, let consider a small example. Say we have two states s0 and s1 and we have two possible actions 0 and 1. Now, we compute </a:t>
            </a:r>
            <a:r>
              <a:rPr lang="en-GB" dirty="0" err="1"/>
              <a:t>total_return</a:t>
            </a:r>
            <a:r>
              <a:rPr lang="en-GB" dirty="0"/>
              <a:t>(s, a) and N(s, a). Let's say our table after computation looks like Table 4.4</a:t>
            </a:r>
            <a:r>
              <a:rPr lang="en-GB" dirty="0" smtClean="0"/>
              <a:t>:</a:t>
            </a:r>
          </a:p>
          <a:p>
            <a:pPr marL="0" indent="0">
              <a:buNone/>
            </a:pPr>
            <a:endParaRPr lang="en-GB" dirty="0"/>
          </a:p>
        </p:txBody>
      </p:sp>
      <p:pic>
        <p:nvPicPr>
          <p:cNvPr id="4" name="Picture 3"/>
          <p:cNvPicPr>
            <a:picLocks noChangeAspect="1"/>
          </p:cNvPicPr>
          <p:nvPr/>
        </p:nvPicPr>
        <p:blipFill>
          <a:blip r:embed="rId2"/>
          <a:stretch>
            <a:fillRect/>
          </a:stretch>
        </p:blipFill>
        <p:spPr>
          <a:xfrm>
            <a:off x="3383473" y="3172691"/>
            <a:ext cx="5591052" cy="2013264"/>
          </a:xfrm>
          <a:prstGeom prst="rect">
            <a:avLst/>
          </a:prstGeom>
        </p:spPr>
      </p:pic>
    </p:spTree>
    <p:extLst>
      <p:ext uri="{BB962C8B-B14F-4D97-AF65-F5344CB8AC3E}">
        <p14:creationId xmlns:p14="http://schemas.microsoft.com/office/powerpoint/2010/main" val="260685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endParaRPr lang="en-GB" dirty="0"/>
          </a:p>
        </p:txBody>
      </p:sp>
      <p:sp>
        <p:nvSpPr>
          <p:cNvPr id="3" name="Content Placeholder 2"/>
          <p:cNvSpPr>
            <a:spLocks noGrp="1"/>
          </p:cNvSpPr>
          <p:nvPr>
            <p:ph idx="1"/>
          </p:nvPr>
        </p:nvSpPr>
        <p:spPr>
          <a:xfrm>
            <a:off x="838200" y="1320141"/>
            <a:ext cx="10515600" cy="4026855"/>
          </a:xfrm>
        </p:spPr>
        <p:txBody>
          <a:bodyPr/>
          <a:lstStyle/>
          <a:p>
            <a:r>
              <a:rPr lang="en-GB" dirty="0"/>
              <a:t>For instance, the Monte Carlo method approximates the expectation of a random variable by sampling, and when the sample size is greater, the approximation will be better. </a:t>
            </a:r>
            <a:endParaRPr lang="en-GB" dirty="0" smtClean="0"/>
          </a:p>
          <a:p>
            <a:r>
              <a:rPr lang="en-GB" dirty="0" smtClean="0"/>
              <a:t>Let's </a:t>
            </a:r>
            <a:r>
              <a:rPr lang="en-GB" dirty="0"/>
              <a:t>suppose we have a random variable X and say we need to compute the expected value of X; that is E(X), then we can compute it by taking the sum of the values of X multiplied by their respective probabilities as follows</a:t>
            </a:r>
            <a:r>
              <a:rPr lang="en-GB" dirty="0" smtClean="0"/>
              <a:t>:</a:t>
            </a:r>
          </a:p>
          <a:p>
            <a:pPr marL="0" indent="0">
              <a:buNone/>
            </a:pPr>
            <a:endParaRPr lang="en-GB" dirty="0"/>
          </a:p>
        </p:txBody>
      </p:sp>
      <p:pic>
        <p:nvPicPr>
          <p:cNvPr id="4" name="Picture 3"/>
          <p:cNvPicPr>
            <a:picLocks noChangeAspect="1"/>
          </p:cNvPicPr>
          <p:nvPr/>
        </p:nvPicPr>
        <p:blipFill>
          <a:blip r:embed="rId2"/>
          <a:stretch>
            <a:fillRect/>
          </a:stretch>
        </p:blipFill>
        <p:spPr>
          <a:xfrm>
            <a:off x="3768436" y="4262030"/>
            <a:ext cx="3754582" cy="1084966"/>
          </a:xfrm>
          <a:prstGeom prst="rect">
            <a:avLst/>
          </a:prstGeom>
        </p:spPr>
      </p:pic>
    </p:spTree>
    <p:extLst>
      <p:ext uri="{BB962C8B-B14F-4D97-AF65-F5344CB8AC3E}">
        <p14:creationId xmlns:p14="http://schemas.microsoft.com/office/powerpoint/2010/main" val="3183965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prediction (Q function)</a:t>
            </a:r>
          </a:p>
        </p:txBody>
      </p:sp>
      <p:sp>
        <p:nvSpPr>
          <p:cNvPr id="3" name="Content Placeholder 2"/>
          <p:cNvSpPr>
            <a:spLocks noGrp="1"/>
          </p:cNvSpPr>
          <p:nvPr>
            <p:ph idx="1"/>
          </p:nvPr>
        </p:nvSpPr>
        <p:spPr/>
        <p:txBody>
          <a:bodyPr/>
          <a:lstStyle/>
          <a:p>
            <a:r>
              <a:rPr lang="en-GB" dirty="0"/>
              <a:t>Thus, we can compute the Q value for all state-action pairs as</a:t>
            </a:r>
            <a:r>
              <a:rPr lang="en-GB" dirty="0" smtClean="0"/>
              <a:t>:</a:t>
            </a:r>
          </a:p>
          <a:p>
            <a:pPr marL="0" indent="0">
              <a:buNone/>
            </a:pPr>
            <a:endParaRPr lang="en-GB" dirty="0"/>
          </a:p>
        </p:txBody>
      </p:sp>
      <p:pic>
        <p:nvPicPr>
          <p:cNvPr id="4" name="Picture 3"/>
          <p:cNvPicPr>
            <a:picLocks noChangeAspect="1"/>
          </p:cNvPicPr>
          <p:nvPr/>
        </p:nvPicPr>
        <p:blipFill>
          <a:blip r:embed="rId2"/>
          <a:stretch>
            <a:fillRect/>
          </a:stretch>
        </p:blipFill>
        <p:spPr>
          <a:xfrm>
            <a:off x="2440926" y="2309378"/>
            <a:ext cx="7085489" cy="2484295"/>
          </a:xfrm>
          <a:prstGeom prst="rect">
            <a:avLst/>
          </a:prstGeom>
        </p:spPr>
      </p:pic>
    </p:spTree>
    <p:extLst>
      <p:ext uri="{BB962C8B-B14F-4D97-AF65-F5344CB8AC3E}">
        <p14:creationId xmlns:p14="http://schemas.microsoft.com/office/powerpoint/2010/main" val="3223107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MC prediction (Q function</a:t>
            </a:r>
            <a:r>
              <a:rPr lang="en-GB" dirty="0" smtClean="0"/>
              <a:t>) algorithm</a:t>
            </a:r>
            <a:endParaRPr lang="en-GB" dirty="0"/>
          </a:p>
        </p:txBody>
      </p:sp>
      <p:sp>
        <p:nvSpPr>
          <p:cNvPr id="3" name="Content Placeholder 2"/>
          <p:cNvSpPr>
            <a:spLocks noGrp="1"/>
          </p:cNvSpPr>
          <p:nvPr>
            <p:ph idx="1"/>
          </p:nvPr>
        </p:nvSpPr>
        <p:spPr/>
        <p:txBody>
          <a:bodyPr/>
          <a:lstStyle/>
          <a:p>
            <a:pPr marL="0" indent="0">
              <a:buNone/>
            </a:pPr>
            <a:r>
              <a:rPr lang="en-GB" dirty="0"/>
              <a:t>The algorithm for predicting the Q function using the Monte Carlo method is as follows. </a:t>
            </a:r>
            <a:endParaRPr lang="en-GB" dirty="0" smtClean="0"/>
          </a:p>
          <a:p>
            <a:pPr marL="0" indent="0">
              <a:buNone/>
            </a:pPr>
            <a:r>
              <a:rPr lang="en-GB" dirty="0" smtClean="0"/>
              <a:t>1</a:t>
            </a:r>
            <a:r>
              <a:rPr lang="en-GB" dirty="0"/>
              <a:t>. Let </a:t>
            </a:r>
            <a:r>
              <a:rPr lang="en-GB" dirty="0" err="1"/>
              <a:t>total_return</a:t>
            </a:r>
            <a:r>
              <a:rPr lang="en-GB" dirty="0"/>
              <a:t>(s, a) be the sum of the return of a state-action pair across several episodes and N(s, a) be the number of times a state-action pair is visited across several episodes. Initialize </a:t>
            </a:r>
            <a:r>
              <a:rPr lang="en-GB" dirty="0" err="1"/>
              <a:t>total_return</a:t>
            </a:r>
            <a:r>
              <a:rPr lang="en-GB" dirty="0"/>
              <a:t>(s, a) and N(s, a) for all state-action pairs to zero. The policy </a:t>
            </a:r>
            <a:r>
              <a:rPr lang="en-GB" dirty="0" smtClean="0"/>
              <a:t>𝜋 </a:t>
            </a:r>
            <a:r>
              <a:rPr lang="en-GB" dirty="0"/>
              <a:t>is given as input</a:t>
            </a:r>
          </a:p>
        </p:txBody>
      </p:sp>
    </p:spTree>
    <p:extLst>
      <p:ext uri="{BB962C8B-B14F-4D97-AF65-F5344CB8AC3E}">
        <p14:creationId xmlns:p14="http://schemas.microsoft.com/office/powerpoint/2010/main" val="4196975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6" y="0"/>
            <a:ext cx="10515600" cy="832370"/>
          </a:xfrm>
        </p:spPr>
        <p:txBody>
          <a:bodyPr/>
          <a:lstStyle/>
          <a:p>
            <a:pPr algn="ctr"/>
            <a:r>
              <a:rPr lang="en-GB" dirty="0"/>
              <a:t>MC prediction (Q function) algorithm</a:t>
            </a:r>
          </a:p>
        </p:txBody>
      </p:sp>
      <p:pic>
        <p:nvPicPr>
          <p:cNvPr id="4" name="Content Placeholder 3"/>
          <p:cNvPicPr>
            <a:picLocks noGrp="1" noChangeAspect="1"/>
          </p:cNvPicPr>
          <p:nvPr>
            <p:ph idx="1"/>
          </p:nvPr>
        </p:nvPicPr>
        <p:blipFill>
          <a:blip r:embed="rId3"/>
          <a:stretch>
            <a:fillRect/>
          </a:stretch>
        </p:blipFill>
        <p:spPr>
          <a:xfrm>
            <a:off x="2341418" y="1021491"/>
            <a:ext cx="8236581" cy="4294609"/>
          </a:xfrm>
          <a:prstGeom prst="rect">
            <a:avLst/>
          </a:prstGeom>
        </p:spPr>
      </p:pic>
    </p:spTree>
    <p:extLst>
      <p:ext uri="{BB962C8B-B14F-4D97-AF65-F5344CB8AC3E}">
        <p14:creationId xmlns:p14="http://schemas.microsoft.com/office/powerpoint/2010/main" val="2619342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prediction of the Q function</a:t>
            </a:r>
          </a:p>
        </p:txBody>
      </p:sp>
      <p:sp>
        <p:nvSpPr>
          <p:cNvPr id="3" name="Content Placeholder 2"/>
          <p:cNvSpPr>
            <a:spLocks noGrp="1"/>
          </p:cNvSpPr>
          <p:nvPr>
            <p:ph idx="1"/>
          </p:nvPr>
        </p:nvSpPr>
        <p:spPr/>
        <p:txBody>
          <a:bodyPr/>
          <a:lstStyle/>
          <a:p>
            <a:r>
              <a:rPr lang="en-GB" dirty="0" smtClean="0"/>
              <a:t>We have </a:t>
            </a:r>
            <a:r>
              <a:rPr lang="en-GB" dirty="0"/>
              <a:t>two types of MC— first-visit MC and every-visit MC. </a:t>
            </a:r>
            <a:endParaRPr lang="en-GB" dirty="0" smtClean="0"/>
          </a:p>
          <a:p>
            <a:r>
              <a:rPr lang="en-GB" dirty="0" smtClean="0"/>
              <a:t>In </a:t>
            </a:r>
            <a:r>
              <a:rPr lang="en-GB" dirty="0"/>
              <a:t>first-visit MC, we compute the return of the state-action pair only for the first time the state-action pair is visited in the episode and in every-visit MC we compute the return of the state-action pair every time the state-action pair is visited in the episode.</a:t>
            </a:r>
          </a:p>
        </p:txBody>
      </p:sp>
    </p:spTree>
    <p:extLst>
      <p:ext uri="{BB962C8B-B14F-4D97-AF65-F5344CB8AC3E}">
        <p14:creationId xmlns:p14="http://schemas.microsoft.com/office/powerpoint/2010/main" val="3829437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Incremental </a:t>
            </a:r>
            <a:r>
              <a:rPr lang="en-GB" dirty="0"/>
              <a:t>mean</a:t>
            </a:r>
          </a:p>
        </p:txBody>
      </p:sp>
      <p:sp>
        <p:nvSpPr>
          <p:cNvPr id="3" name="Content Placeholder 2"/>
          <p:cNvSpPr>
            <a:spLocks noGrp="1"/>
          </p:cNvSpPr>
          <p:nvPr>
            <p:ph idx="1"/>
          </p:nvPr>
        </p:nvSpPr>
        <p:spPr/>
        <p:txBody>
          <a:bodyPr/>
          <a:lstStyle/>
          <a:p>
            <a:pPr marL="0" indent="0">
              <a:buNone/>
            </a:pPr>
            <a:r>
              <a:rPr lang="en-GB" dirty="0"/>
              <a:t>W</a:t>
            </a:r>
            <a:r>
              <a:rPr lang="en-GB" dirty="0" smtClean="0"/>
              <a:t>e </a:t>
            </a:r>
            <a:r>
              <a:rPr lang="en-GB" dirty="0"/>
              <a:t>can </a:t>
            </a:r>
            <a:r>
              <a:rPr lang="en-GB" dirty="0" smtClean="0"/>
              <a:t>compute </a:t>
            </a:r>
            <a:r>
              <a:rPr lang="en-GB" dirty="0"/>
              <a:t>the Q value using the incremental mean as shown as follows</a:t>
            </a:r>
            <a:r>
              <a:rPr lang="en-GB" dirty="0" smtClean="0"/>
              <a:t>:</a:t>
            </a:r>
          </a:p>
          <a:p>
            <a:pPr marL="0" indent="0">
              <a:buNone/>
            </a:pPr>
            <a:endParaRPr lang="en-GB" dirty="0"/>
          </a:p>
        </p:txBody>
      </p:sp>
      <p:pic>
        <p:nvPicPr>
          <p:cNvPr id="5" name="Picture 4"/>
          <p:cNvPicPr>
            <a:picLocks noChangeAspect="1"/>
          </p:cNvPicPr>
          <p:nvPr/>
        </p:nvPicPr>
        <p:blipFill>
          <a:blip r:embed="rId2"/>
          <a:stretch>
            <a:fillRect/>
          </a:stretch>
        </p:blipFill>
        <p:spPr>
          <a:xfrm>
            <a:off x="3216234" y="2647083"/>
            <a:ext cx="6191757" cy="747281"/>
          </a:xfrm>
          <a:prstGeom prst="rect">
            <a:avLst/>
          </a:prstGeom>
        </p:spPr>
      </p:pic>
    </p:spTree>
    <p:extLst>
      <p:ext uri="{BB962C8B-B14F-4D97-AF65-F5344CB8AC3E}">
        <p14:creationId xmlns:p14="http://schemas.microsoft.com/office/powerpoint/2010/main" val="1313162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Monte Carlo control</a:t>
            </a:r>
          </a:p>
        </p:txBody>
      </p:sp>
      <p:sp>
        <p:nvSpPr>
          <p:cNvPr id="3" name="Content Placeholder 2"/>
          <p:cNvSpPr>
            <a:spLocks noGrp="1"/>
          </p:cNvSpPr>
          <p:nvPr>
            <p:ph idx="1"/>
          </p:nvPr>
        </p:nvSpPr>
        <p:spPr>
          <a:xfrm>
            <a:off x="838200" y="1306286"/>
            <a:ext cx="10515600" cy="4193969"/>
          </a:xfrm>
        </p:spPr>
        <p:txBody>
          <a:bodyPr/>
          <a:lstStyle/>
          <a:p>
            <a:r>
              <a:rPr lang="en-GB" dirty="0"/>
              <a:t>In the control task, our goal is to find the optimal policy. Unlike the prediction task, here, we will not be given any policy as an input. So, we will begin by initializing a random policy, and then we try to find the optimal policy iteratively. That is, we try to find an optimal policy that gives the maximum return. </a:t>
            </a:r>
            <a:endParaRPr lang="en-GB" dirty="0" smtClean="0"/>
          </a:p>
          <a:p>
            <a:r>
              <a:rPr lang="en-GB" dirty="0"/>
              <a:t>That is, if we have a Q function, then we can extract policy by selecting an action in each state that has the maximum Q value as the following shows</a:t>
            </a:r>
            <a:r>
              <a:rPr lang="en-GB" dirty="0" smtClean="0"/>
              <a:t>:</a:t>
            </a:r>
          </a:p>
          <a:p>
            <a:endParaRPr lang="en-GB" dirty="0"/>
          </a:p>
        </p:txBody>
      </p:sp>
      <p:pic>
        <p:nvPicPr>
          <p:cNvPr id="4" name="Picture 3"/>
          <p:cNvPicPr>
            <a:picLocks noChangeAspect="1"/>
          </p:cNvPicPr>
          <p:nvPr/>
        </p:nvPicPr>
        <p:blipFill>
          <a:blip r:embed="rId2"/>
          <a:stretch>
            <a:fillRect/>
          </a:stretch>
        </p:blipFill>
        <p:spPr>
          <a:xfrm>
            <a:off x="4856450" y="4724832"/>
            <a:ext cx="2901329" cy="636877"/>
          </a:xfrm>
          <a:prstGeom prst="rect">
            <a:avLst/>
          </a:prstGeom>
        </p:spPr>
      </p:pic>
    </p:spTree>
    <p:extLst>
      <p:ext uri="{BB962C8B-B14F-4D97-AF65-F5344CB8AC3E}">
        <p14:creationId xmlns:p14="http://schemas.microsoft.com/office/powerpoint/2010/main" val="10422361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449125"/>
          </a:xfrm>
        </p:spPr>
        <p:txBody>
          <a:bodyPr/>
          <a:lstStyle/>
          <a:p>
            <a:pPr algn="ctr"/>
            <a:r>
              <a:rPr lang="en-GB" dirty="0"/>
              <a:t>Monte Carlo control</a:t>
            </a:r>
          </a:p>
        </p:txBody>
      </p:sp>
      <p:pic>
        <p:nvPicPr>
          <p:cNvPr id="4" name="Content Placeholder 3"/>
          <p:cNvPicPr>
            <a:picLocks noGrp="1" noChangeAspect="1"/>
          </p:cNvPicPr>
          <p:nvPr>
            <p:ph idx="1"/>
          </p:nvPr>
        </p:nvPicPr>
        <p:blipFill>
          <a:blip r:embed="rId2"/>
          <a:stretch>
            <a:fillRect/>
          </a:stretch>
        </p:blipFill>
        <p:spPr>
          <a:xfrm>
            <a:off x="1012681" y="1820079"/>
            <a:ext cx="9761076" cy="3005859"/>
          </a:xfrm>
          <a:prstGeom prst="rect">
            <a:avLst/>
          </a:prstGeom>
        </p:spPr>
      </p:pic>
      <p:sp>
        <p:nvSpPr>
          <p:cNvPr id="6" name="Rectangle 5"/>
          <p:cNvSpPr/>
          <p:nvPr/>
        </p:nvSpPr>
        <p:spPr>
          <a:xfrm>
            <a:off x="1012681" y="989082"/>
            <a:ext cx="10057101" cy="830997"/>
          </a:xfrm>
          <a:prstGeom prst="rect">
            <a:avLst/>
          </a:prstGeom>
        </p:spPr>
        <p:txBody>
          <a:bodyPr wrap="square">
            <a:spAutoFit/>
          </a:bodyPr>
          <a:lstStyle/>
          <a:p>
            <a:pPr algn="ctr"/>
            <a:r>
              <a:rPr lang="en-GB" sz="2400" dirty="0" smtClean="0"/>
              <a:t>From the new </a:t>
            </a:r>
            <a:r>
              <a:rPr lang="en-GB" sz="2400" dirty="0"/>
              <a:t>Q function, we extract a new policy. We repeat these steps iteratively until we find the optimal policy. </a:t>
            </a:r>
          </a:p>
        </p:txBody>
      </p:sp>
    </p:spTree>
    <p:extLst>
      <p:ext uri="{BB962C8B-B14F-4D97-AF65-F5344CB8AC3E}">
        <p14:creationId xmlns:p14="http://schemas.microsoft.com/office/powerpoint/2010/main" val="1415787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Monte Carlo control</a:t>
            </a:r>
          </a:p>
        </p:txBody>
      </p:sp>
      <p:pic>
        <p:nvPicPr>
          <p:cNvPr id="4" name="Content Placeholder 3"/>
          <p:cNvPicPr>
            <a:picLocks noGrp="1" noChangeAspect="1"/>
          </p:cNvPicPr>
          <p:nvPr>
            <p:ph idx="1"/>
          </p:nvPr>
        </p:nvPicPr>
        <p:blipFill>
          <a:blip r:embed="rId2"/>
          <a:stretch>
            <a:fillRect/>
          </a:stretch>
        </p:blipFill>
        <p:spPr>
          <a:xfrm>
            <a:off x="1497590" y="1641042"/>
            <a:ext cx="9196820" cy="3112770"/>
          </a:xfrm>
          <a:prstGeom prst="rect">
            <a:avLst/>
          </a:prstGeom>
        </p:spPr>
      </p:pic>
    </p:spTree>
    <p:extLst>
      <p:ext uri="{BB962C8B-B14F-4D97-AF65-F5344CB8AC3E}">
        <p14:creationId xmlns:p14="http://schemas.microsoft.com/office/powerpoint/2010/main" val="2044592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control algorithm</a:t>
            </a:r>
          </a:p>
        </p:txBody>
      </p:sp>
      <p:sp>
        <p:nvSpPr>
          <p:cNvPr id="3" name="Content Placeholder 2"/>
          <p:cNvSpPr>
            <a:spLocks noGrp="1"/>
          </p:cNvSpPr>
          <p:nvPr>
            <p:ph idx="1"/>
          </p:nvPr>
        </p:nvSpPr>
        <p:spPr/>
        <p:txBody>
          <a:bodyPr/>
          <a:lstStyle/>
          <a:p>
            <a:r>
              <a:rPr lang="en-GB" dirty="0"/>
              <a:t>Once we have the Q function, we extract a new policy by selecting an action in each state that has the maximum Q value. In the next iteration, we use the extracted new policy to generate an episode and compute the new Q function (Q value) as the average return of the state-action pair. </a:t>
            </a:r>
            <a:endParaRPr lang="en-GB" dirty="0" smtClean="0"/>
          </a:p>
          <a:p>
            <a:r>
              <a:rPr lang="en-GB" dirty="0" smtClean="0"/>
              <a:t>We </a:t>
            </a:r>
            <a:r>
              <a:rPr lang="en-GB" dirty="0"/>
              <a:t>repeat these steps for many iterations to find the optimal policy. </a:t>
            </a:r>
            <a:endParaRPr lang="en-GB" dirty="0" smtClean="0"/>
          </a:p>
        </p:txBody>
      </p:sp>
    </p:spTree>
    <p:extLst>
      <p:ext uri="{BB962C8B-B14F-4D97-AF65-F5344CB8AC3E}">
        <p14:creationId xmlns:p14="http://schemas.microsoft.com/office/powerpoint/2010/main" val="3982946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control algorithm</a:t>
            </a:r>
          </a:p>
        </p:txBody>
      </p:sp>
      <p:sp>
        <p:nvSpPr>
          <p:cNvPr id="3" name="Content Placeholder 2"/>
          <p:cNvSpPr>
            <a:spLocks noGrp="1"/>
          </p:cNvSpPr>
          <p:nvPr>
            <p:ph idx="1"/>
          </p:nvPr>
        </p:nvSpPr>
        <p:spPr/>
        <p:txBody>
          <a:bodyPr/>
          <a:lstStyle/>
          <a:p>
            <a:r>
              <a:rPr lang="en-GB" dirty="0"/>
              <a:t>One more thing, we need to observe that just as we learned in the first-visit MC prediction method, here, we compute the return of the state-action pair only for the first time a state-action pair is visited in the episode</a:t>
            </a:r>
          </a:p>
          <a:p>
            <a:endParaRPr lang="en-GB" dirty="0"/>
          </a:p>
        </p:txBody>
      </p:sp>
    </p:spTree>
    <p:extLst>
      <p:ext uri="{BB962C8B-B14F-4D97-AF65-F5344CB8AC3E}">
        <p14:creationId xmlns:p14="http://schemas.microsoft.com/office/powerpoint/2010/main" val="239208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endParaRPr lang="en-GB" dirty="0"/>
          </a:p>
        </p:txBody>
      </p:sp>
      <p:sp>
        <p:nvSpPr>
          <p:cNvPr id="3" name="Content Placeholder 2"/>
          <p:cNvSpPr>
            <a:spLocks noGrp="1"/>
          </p:cNvSpPr>
          <p:nvPr>
            <p:ph idx="1"/>
          </p:nvPr>
        </p:nvSpPr>
        <p:spPr/>
        <p:txBody>
          <a:bodyPr/>
          <a:lstStyle/>
          <a:p>
            <a:r>
              <a:rPr lang="en-GB" dirty="0" smtClean="0"/>
              <a:t>We can estimate the expected value of X by just sampling the values of X for some N times and compute the average value of X as the expected value of X as follows:</a:t>
            </a:r>
          </a:p>
          <a:p>
            <a:endParaRPr lang="en-GB" dirty="0"/>
          </a:p>
          <a:p>
            <a:endParaRPr lang="en-GB" dirty="0" smtClean="0"/>
          </a:p>
          <a:p>
            <a:r>
              <a:rPr lang="en-GB" dirty="0" smtClean="0"/>
              <a:t>When </a:t>
            </a:r>
            <a:r>
              <a:rPr lang="en-GB" dirty="0"/>
              <a:t>N is larger our approximation will be better. Thus, with the Monte Carlo method, we can approximate the solution through sampling and our approximation will be better when the sample size is large.</a:t>
            </a:r>
            <a:endParaRPr lang="en-GB" dirty="0" smtClean="0"/>
          </a:p>
          <a:p>
            <a:endParaRPr lang="en-GB" dirty="0"/>
          </a:p>
        </p:txBody>
      </p:sp>
      <p:pic>
        <p:nvPicPr>
          <p:cNvPr id="4" name="Picture 3"/>
          <p:cNvPicPr>
            <a:picLocks noChangeAspect="1"/>
          </p:cNvPicPr>
          <p:nvPr/>
        </p:nvPicPr>
        <p:blipFill>
          <a:blip r:embed="rId2"/>
          <a:stretch>
            <a:fillRect/>
          </a:stretch>
        </p:blipFill>
        <p:spPr>
          <a:xfrm>
            <a:off x="4225636" y="2604656"/>
            <a:ext cx="3685309" cy="1025236"/>
          </a:xfrm>
          <a:prstGeom prst="rect">
            <a:avLst/>
          </a:prstGeom>
        </p:spPr>
      </p:pic>
    </p:spTree>
    <p:extLst>
      <p:ext uri="{BB962C8B-B14F-4D97-AF65-F5344CB8AC3E}">
        <p14:creationId xmlns:p14="http://schemas.microsoft.com/office/powerpoint/2010/main" val="3189749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control </a:t>
            </a:r>
            <a:r>
              <a:rPr lang="en-GB" dirty="0" smtClean="0"/>
              <a:t>algorithmic steps</a:t>
            </a:r>
            <a:endParaRPr lang="en-GB" dirty="0"/>
          </a:p>
        </p:txBody>
      </p:sp>
      <p:pic>
        <p:nvPicPr>
          <p:cNvPr id="4" name="Content Placeholder 3"/>
          <p:cNvPicPr>
            <a:picLocks noGrp="1" noChangeAspect="1"/>
          </p:cNvPicPr>
          <p:nvPr>
            <p:ph idx="1"/>
          </p:nvPr>
        </p:nvPicPr>
        <p:blipFill>
          <a:blip r:embed="rId2"/>
          <a:stretch>
            <a:fillRect/>
          </a:stretch>
        </p:blipFill>
        <p:spPr>
          <a:xfrm>
            <a:off x="838200" y="1579420"/>
            <a:ext cx="10477728" cy="3284330"/>
          </a:xfrm>
          <a:prstGeom prst="rect">
            <a:avLst/>
          </a:prstGeom>
        </p:spPr>
      </p:pic>
    </p:spTree>
    <p:extLst>
      <p:ext uri="{BB962C8B-B14F-4D97-AF65-F5344CB8AC3E}">
        <p14:creationId xmlns:p14="http://schemas.microsoft.com/office/powerpoint/2010/main" val="2750189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345" y="202039"/>
            <a:ext cx="10515600" cy="490689"/>
          </a:xfrm>
        </p:spPr>
        <p:txBody>
          <a:bodyPr/>
          <a:lstStyle/>
          <a:p>
            <a:pPr algn="ctr"/>
            <a:r>
              <a:rPr lang="en-GB" dirty="0"/>
              <a:t>MC control algorithmic steps</a:t>
            </a:r>
          </a:p>
        </p:txBody>
      </p:sp>
      <p:pic>
        <p:nvPicPr>
          <p:cNvPr id="4" name="Content Placeholder 3"/>
          <p:cNvPicPr>
            <a:picLocks noGrp="1" noChangeAspect="1"/>
          </p:cNvPicPr>
          <p:nvPr>
            <p:ph idx="1"/>
          </p:nvPr>
        </p:nvPicPr>
        <p:blipFill>
          <a:blip r:embed="rId2"/>
          <a:stretch>
            <a:fillRect/>
          </a:stretch>
        </p:blipFill>
        <p:spPr>
          <a:xfrm>
            <a:off x="2396836" y="849312"/>
            <a:ext cx="8943109" cy="4528975"/>
          </a:xfrm>
          <a:prstGeom prst="rect">
            <a:avLst/>
          </a:prstGeom>
        </p:spPr>
      </p:pic>
    </p:spTree>
    <p:extLst>
      <p:ext uri="{BB962C8B-B14F-4D97-AF65-F5344CB8AC3E}">
        <p14:creationId xmlns:p14="http://schemas.microsoft.com/office/powerpoint/2010/main" val="2379218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MC Control methods</a:t>
            </a:r>
            <a:endParaRPr lang="en-GB" dirty="0"/>
          </a:p>
        </p:txBody>
      </p:sp>
      <p:sp>
        <p:nvSpPr>
          <p:cNvPr id="3" name="Content Placeholder 2"/>
          <p:cNvSpPr>
            <a:spLocks noGrp="1"/>
          </p:cNvSpPr>
          <p:nvPr>
            <p:ph idx="1"/>
          </p:nvPr>
        </p:nvSpPr>
        <p:spPr/>
        <p:txBody>
          <a:bodyPr/>
          <a:lstStyle/>
          <a:p>
            <a:r>
              <a:rPr lang="en-GB" dirty="0"/>
              <a:t>On-policy control—In the on-policy control method, the agent behaves using one policy and also tries to improve the same policy. That is, in the on-policy method, we generate episodes using one policy and also improve the same policy iteratively to find the optimal policy. For instance, the MC control method, which we just learned above, can be called on-policy MC control as we are generating episodes using a policy </a:t>
            </a:r>
            <a:r>
              <a:rPr lang="en-GB" dirty="0" smtClean="0"/>
              <a:t>𝜋, </a:t>
            </a:r>
            <a:r>
              <a:rPr lang="en-GB" dirty="0"/>
              <a:t>and we also try to improve the same policy </a:t>
            </a:r>
            <a:r>
              <a:rPr lang="en-GB" dirty="0" smtClean="0"/>
              <a:t>𝜋 </a:t>
            </a:r>
            <a:r>
              <a:rPr lang="en-GB" dirty="0"/>
              <a:t>on every iteration to compute the optimal policy.</a:t>
            </a:r>
          </a:p>
        </p:txBody>
      </p:sp>
    </p:spTree>
    <p:extLst>
      <p:ext uri="{BB962C8B-B14F-4D97-AF65-F5344CB8AC3E}">
        <p14:creationId xmlns:p14="http://schemas.microsoft.com/office/powerpoint/2010/main" val="42625262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MC Control methods</a:t>
            </a:r>
          </a:p>
        </p:txBody>
      </p:sp>
      <p:sp>
        <p:nvSpPr>
          <p:cNvPr id="3" name="Content Placeholder 2"/>
          <p:cNvSpPr>
            <a:spLocks noGrp="1"/>
          </p:cNvSpPr>
          <p:nvPr>
            <p:ph idx="1"/>
          </p:nvPr>
        </p:nvSpPr>
        <p:spPr/>
        <p:txBody>
          <a:bodyPr/>
          <a:lstStyle/>
          <a:p>
            <a:r>
              <a:rPr lang="en-GB" dirty="0"/>
              <a:t>Off-policy control—In the off-policy control method, the agent behaves using one policy b and tries to improve a different policy </a:t>
            </a:r>
            <a:r>
              <a:rPr lang="en-GB" dirty="0" smtClean="0"/>
              <a:t>𝜋. </a:t>
            </a:r>
            <a:r>
              <a:rPr lang="en-GB" dirty="0"/>
              <a:t>That is, in the off-policy method, we generate episodes using one policy and we try to improve the different policy iteratively to find the optimal policy.</a:t>
            </a:r>
          </a:p>
        </p:txBody>
      </p:sp>
    </p:spTree>
    <p:extLst>
      <p:ext uri="{BB962C8B-B14F-4D97-AF65-F5344CB8AC3E}">
        <p14:creationId xmlns:p14="http://schemas.microsoft.com/office/powerpoint/2010/main" val="35549846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on-policy Monte Carlo control</a:t>
            </a:r>
          </a:p>
        </p:txBody>
      </p:sp>
      <p:sp>
        <p:nvSpPr>
          <p:cNvPr id="3" name="Content Placeholder 2"/>
          <p:cNvSpPr>
            <a:spLocks noGrp="1"/>
          </p:cNvSpPr>
          <p:nvPr>
            <p:ph idx="1"/>
          </p:nvPr>
        </p:nvSpPr>
        <p:spPr/>
        <p:txBody>
          <a:bodyPr/>
          <a:lstStyle/>
          <a:p>
            <a:pPr marL="0" indent="0">
              <a:buNone/>
            </a:pPr>
            <a:endParaRPr lang="en-GB" dirty="0"/>
          </a:p>
          <a:p>
            <a:pPr marL="0" indent="0">
              <a:buNone/>
            </a:pPr>
            <a:r>
              <a:rPr lang="en-GB" dirty="0" smtClean="0"/>
              <a:t>There </a:t>
            </a:r>
            <a:r>
              <a:rPr lang="en-GB" dirty="0"/>
              <a:t>are two types of on-policy Monte Carlo control methods: </a:t>
            </a:r>
            <a:endParaRPr lang="en-GB" dirty="0" smtClean="0"/>
          </a:p>
          <a:p>
            <a:pPr marL="0" indent="0">
              <a:buNone/>
            </a:pPr>
            <a:r>
              <a:rPr lang="en-GB" dirty="0" smtClean="0"/>
              <a:t>• </a:t>
            </a:r>
            <a:r>
              <a:rPr lang="en-GB" dirty="0"/>
              <a:t>Monte Carlo exploring starts </a:t>
            </a:r>
            <a:endParaRPr lang="en-GB" dirty="0" smtClean="0"/>
          </a:p>
          <a:p>
            <a:pPr marL="0" indent="0">
              <a:buNone/>
            </a:pPr>
            <a:r>
              <a:rPr lang="en-GB" dirty="0" smtClean="0"/>
              <a:t>• </a:t>
            </a:r>
            <a:r>
              <a:rPr lang="en-GB" dirty="0"/>
              <a:t>Monte Carlo with the epsilon-greedy policy</a:t>
            </a:r>
          </a:p>
        </p:txBody>
      </p:sp>
    </p:spTree>
    <p:extLst>
      <p:ext uri="{BB962C8B-B14F-4D97-AF65-F5344CB8AC3E}">
        <p14:creationId xmlns:p14="http://schemas.microsoft.com/office/powerpoint/2010/main" val="16365537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Monte Carlo exploring </a:t>
            </a:r>
            <a:r>
              <a:rPr lang="en-GB" dirty="0" smtClean="0"/>
              <a:t>starts algorithm</a:t>
            </a:r>
            <a:endParaRPr lang="en-GB" dirty="0"/>
          </a:p>
        </p:txBody>
      </p:sp>
      <p:pic>
        <p:nvPicPr>
          <p:cNvPr id="4" name="Content Placeholder 3"/>
          <p:cNvPicPr>
            <a:picLocks noGrp="1" noChangeAspect="1"/>
          </p:cNvPicPr>
          <p:nvPr>
            <p:ph idx="1"/>
          </p:nvPr>
        </p:nvPicPr>
        <p:blipFill>
          <a:blip r:embed="rId2"/>
          <a:stretch>
            <a:fillRect/>
          </a:stretch>
        </p:blipFill>
        <p:spPr>
          <a:xfrm>
            <a:off x="1595437" y="1636712"/>
            <a:ext cx="10027208" cy="3586451"/>
          </a:xfrm>
          <a:prstGeom prst="rect">
            <a:avLst/>
          </a:prstGeom>
        </p:spPr>
      </p:pic>
    </p:spTree>
    <p:extLst>
      <p:ext uri="{BB962C8B-B14F-4D97-AF65-F5344CB8AC3E}">
        <p14:creationId xmlns:p14="http://schemas.microsoft.com/office/powerpoint/2010/main" val="17653204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Monte Carlo exploring starts algorithm</a:t>
            </a:r>
          </a:p>
        </p:txBody>
      </p:sp>
      <p:pic>
        <p:nvPicPr>
          <p:cNvPr id="4" name="Content Placeholder 3"/>
          <p:cNvPicPr>
            <a:picLocks noGrp="1" noChangeAspect="1"/>
          </p:cNvPicPr>
          <p:nvPr>
            <p:ph idx="1"/>
          </p:nvPr>
        </p:nvPicPr>
        <p:blipFill>
          <a:blip r:embed="rId2"/>
          <a:stretch>
            <a:fillRect/>
          </a:stretch>
        </p:blipFill>
        <p:spPr>
          <a:xfrm>
            <a:off x="1801091" y="1306512"/>
            <a:ext cx="7938654" cy="4138323"/>
          </a:xfrm>
          <a:prstGeom prst="rect">
            <a:avLst/>
          </a:prstGeom>
        </p:spPr>
      </p:pic>
    </p:spTree>
    <p:extLst>
      <p:ext uri="{BB962C8B-B14F-4D97-AF65-F5344CB8AC3E}">
        <p14:creationId xmlns:p14="http://schemas.microsoft.com/office/powerpoint/2010/main" val="6617257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Monte Carlo exploring starts algorithm</a:t>
            </a:r>
          </a:p>
        </p:txBody>
      </p:sp>
      <p:sp>
        <p:nvSpPr>
          <p:cNvPr id="3" name="Content Placeholder 2"/>
          <p:cNvSpPr>
            <a:spLocks noGrp="1"/>
          </p:cNvSpPr>
          <p:nvPr>
            <p:ph idx="1"/>
          </p:nvPr>
        </p:nvSpPr>
        <p:spPr/>
        <p:txBody>
          <a:bodyPr/>
          <a:lstStyle/>
          <a:p>
            <a:r>
              <a:rPr lang="en-GB" sz="2400" dirty="0"/>
              <a:t>One of the major drawbacks of the exploring starts method is that it is not applicable to every environment. That is, we can't just randomly choose any state-action pair as an initial state-action pair because in some environments there can be only one </a:t>
            </a:r>
            <a:r>
              <a:rPr lang="en-GB" sz="2400" dirty="0" smtClean="0"/>
              <a:t>state-action </a:t>
            </a:r>
            <a:r>
              <a:rPr lang="en-GB" sz="2400" dirty="0"/>
              <a:t>pair that can act as an initial state-action pair. So we can't randomly select the state-action pair as the initial state-action pair. </a:t>
            </a:r>
            <a:endParaRPr lang="en-GB" sz="2400" dirty="0" smtClean="0"/>
          </a:p>
        </p:txBody>
      </p:sp>
    </p:spTree>
    <p:extLst>
      <p:ext uri="{BB962C8B-B14F-4D97-AF65-F5344CB8AC3E}">
        <p14:creationId xmlns:p14="http://schemas.microsoft.com/office/powerpoint/2010/main" val="3852157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Monte Carlo exploring starts algorithm</a:t>
            </a:r>
          </a:p>
        </p:txBody>
      </p:sp>
      <p:sp>
        <p:nvSpPr>
          <p:cNvPr id="3" name="Content Placeholder 2"/>
          <p:cNvSpPr>
            <a:spLocks noGrp="1"/>
          </p:cNvSpPr>
          <p:nvPr>
            <p:ph idx="1"/>
          </p:nvPr>
        </p:nvSpPr>
        <p:spPr/>
        <p:txBody>
          <a:bodyPr/>
          <a:lstStyle/>
          <a:p>
            <a:r>
              <a:rPr lang="en-GB" dirty="0"/>
              <a:t>For example, suppose we are training an agent to play a car racing game; we can't start the episode in a random position as the initial state and a random action as the initial action because we have a fixed single starting state and action as the initial state and action.</a:t>
            </a:r>
          </a:p>
          <a:p>
            <a:endParaRPr lang="en-GB" dirty="0"/>
          </a:p>
        </p:txBody>
      </p:sp>
    </p:spTree>
    <p:extLst>
      <p:ext uri="{BB962C8B-B14F-4D97-AF65-F5344CB8AC3E}">
        <p14:creationId xmlns:p14="http://schemas.microsoft.com/office/powerpoint/2010/main" val="37627596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Monte Carlo with the epsilon-greedy policy</a:t>
            </a:r>
          </a:p>
        </p:txBody>
      </p:sp>
      <p:sp>
        <p:nvSpPr>
          <p:cNvPr id="3" name="Content Placeholder 2"/>
          <p:cNvSpPr>
            <a:spLocks noGrp="1"/>
          </p:cNvSpPr>
          <p:nvPr>
            <p:ph idx="1"/>
          </p:nvPr>
        </p:nvSpPr>
        <p:spPr/>
        <p:txBody>
          <a:bodyPr/>
          <a:lstStyle/>
          <a:p>
            <a:pPr algn="just"/>
            <a:r>
              <a:rPr lang="en-GB" dirty="0"/>
              <a:t>So, now the question is whether the agent should explore all the other actions in the state and select the best action as the one that has the maximum Q value or exploit the best action out of already-explored actions. This is called an </a:t>
            </a:r>
            <a:r>
              <a:rPr lang="en-GB" dirty="0" smtClean="0"/>
              <a:t>exploration-exploitation </a:t>
            </a:r>
            <a:r>
              <a:rPr lang="en-GB" dirty="0"/>
              <a:t>dilemma.</a:t>
            </a:r>
          </a:p>
        </p:txBody>
      </p:sp>
    </p:spTree>
    <p:extLst>
      <p:ext uri="{BB962C8B-B14F-4D97-AF65-F5344CB8AC3E}">
        <p14:creationId xmlns:p14="http://schemas.microsoft.com/office/powerpoint/2010/main" val="361083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endParaRPr lang="en-GB" dirty="0"/>
          </a:p>
        </p:txBody>
      </p:sp>
      <p:sp>
        <p:nvSpPr>
          <p:cNvPr id="3" name="Content Placeholder 2"/>
          <p:cNvSpPr>
            <a:spLocks noGrp="1"/>
          </p:cNvSpPr>
          <p:nvPr>
            <p:ph idx="1"/>
          </p:nvPr>
        </p:nvSpPr>
        <p:spPr/>
        <p:txBody>
          <a:bodyPr/>
          <a:lstStyle/>
          <a:p>
            <a:pPr marL="0" indent="0">
              <a:buNone/>
            </a:pPr>
            <a:r>
              <a:rPr lang="en-GB" dirty="0"/>
              <a:t>In reinforcement learning, we perform two important tasks, and they are: </a:t>
            </a:r>
            <a:endParaRPr lang="en-GB" dirty="0" smtClean="0"/>
          </a:p>
          <a:p>
            <a:pPr marL="0" indent="0">
              <a:buNone/>
            </a:pPr>
            <a:r>
              <a:rPr lang="en-GB" dirty="0" smtClean="0"/>
              <a:t>• </a:t>
            </a:r>
            <a:r>
              <a:rPr lang="en-GB" dirty="0"/>
              <a:t>The prediction </a:t>
            </a:r>
            <a:r>
              <a:rPr lang="en-GB" dirty="0" smtClean="0"/>
              <a:t>task</a:t>
            </a:r>
          </a:p>
          <a:p>
            <a:pPr marL="0" indent="0">
              <a:buNone/>
            </a:pPr>
            <a:r>
              <a:rPr lang="en-GB" dirty="0" smtClean="0"/>
              <a:t> </a:t>
            </a:r>
            <a:r>
              <a:rPr lang="en-GB" dirty="0"/>
              <a:t>• The control task </a:t>
            </a:r>
          </a:p>
        </p:txBody>
      </p:sp>
    </p:spTree>
    <p:extLst>
      <p:ext uri="{BB962C8B-B14F-4D97-AF65-F5344CB8AC3E}">
        <p14:creationId xmlns:p14="http://schemas.microsoft.com/office/powerpoint/2010/main" val="19467523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Monte Carlo with the epsilon-greedy policy</a:t>
            </a:r>
          </a:p>
        </p:txBody>
      </p:sp>
      <p:sp>
        <p:nvSpPr>
          <p:cNvPr id="3" name="Content Placeholder 2"/>
          <p:cNvSpPr>
            <a:spLocks noGrp="1"/>
          </p:cNvSpPr>
          <p:nvPr>
            <p:ph idx="1"/>
          </p:nvPr>
        </p:nvSpPr>
        <p:spPr/>
        <p:txBody>
          <a:bodyPr/>
          <a:lstStyle/>
          <a:p>
            <a:r>
              <a:rPr lang="en-GB" dirty="0"/>
              <a:t>To avoid this dilemma, we introduce a new policy called the epsilon-greedy policy. Here, all actions are tried with a non-zero probability (epsilon). With a probability epsilon, we explore different actions randomly and with a probability 1-epsilon, we choose an action that has the maximum Q value. </a:t>
            </a:r>
            <a:endParaRPr lang="en-GB" dirty="0" smtClean="0"/>
          </a:p>
          <a:p>
            <a:r>
              <a:rPr lang="en-GB" dirty="0" smtClean="0"/>
              <a:t>That </a:t>
            </a:r>
            <a:r>
              <a:rPr lang="en-GB" dirty="0"/>
              <a:t>is, with a probability epsilon, we select a random action (exploration) and with a probability 1-epsilon we select the best action (exploitation).</a:t>
            </a:r>
          </a:p>
        </p:txBody>
      </p:sp>
    </p:spTree>
    <p:extLst>
      <p:ext uri="{BB962C8B-B14F-4D97-AF65-F5344CB8AC3E}">
        <p14:creationId xmlns:p14="http://schemas.microsoft.com/office/powerpoint/2010/main" val="19474823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Monte Carlo with the epsilon-greedy policy</a:t>
            </a:r>
          </a:p>
        </p:txBody>
      </p:sp>
      <p:sp>
        <p:nvSpPr>
          <p:cNvPr id="3" name="Content Placeholder 2"/>
          <p:cNvSpPr>
            <a:spLocks noGrp="1"/>
          </p:cNvSpPr>
          <p:nvPr>
            <p:ph idx="1"/>
          </p:nvPr>
        </p:nvSpPr>
        <p:spPr/>
        <p:txBody>
          <a:bodyPr/>
          <a:lstStyle/>
          <a:p>
            <a:r>
              <a:rPr lang="en-GB" dirty="0"/>
              <a:t>In the epsilon-greedy policy, if we set the value of epsilon to 0, then it becomes a greedy policy </a:t>
            </a:r>
            <a:r>
              <a:rPr lang="en-GB" dirty="0" smtClean="0"/>
              <a:t>(only exploitation).</a:t>
            </a:r>
          </a:p>
          <a:p>
            <a:r>
              <a:rPr lang="en-GB" dirty="0"/>
              <a:t>when we set the value of epsilon to 1, then we will always end up doing only the exploration. </a:t>
            </a:r>
            <a:endParaRPr lang="en-GB" dirty="0" smtClean="0"/>
          </a:p>
          <a:p>
            <a:r>
              <a:rPr lang="en-GB" dirty="0" smtClean="0"/>
              <a:t>So</a:t>
            </a:r>
            <a:r>
              <a:rPr lang="en-GB" dirty="0"/>
              <a:t>, the value of epsilon has to be chosen optimally between 0 and 1.</a:t>
            </a:r>
          </a:p>
        </p:txBody>
      </p:sp>
    </p:spTree>
    <p:extLst>
      <p:ext uri="{BB962C8B-B14F-4D97-AF65-F5344CB8AC3E}">
        <p14:creationId xmlns:p14="http://schemas.microsoft.com/office/powerpoint/2010/main" val="56583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Monte Carlo with the epsilon-greedy policy</a:t>
            </a:r>
          </a:p>
        </p:txBody>
      </p:sp>
      <p:sp>
        <p:nvSpPr>
          <p:cNvPr id="3" name="Content Placeholder 2"/>
          <p:cNvSpPr>
            <a:spLocks noGrp="1"/>
          </p:cNvSpPr>
          <p:nvPr>
            <p:ph idx="1"/>
          </p:nvPr>
        </p:nvSpPr>
        <p:spPr/>
        <p:txBody>
          <a:bodyPr/>
          <a:lstStyle/>
          <a:p>
            <a:r>
              <a:rPr lang="en-GB" dirty="0"/>
              <a:t>Say we set epsilon = 0.5; then we will generate a random number from the uniform distribution and if the random number is less than epsilon (0.5), then we select a random action (</a:t>
            </a:r>
            <a:r>
              <a:rPr lang="en-GB" dirty="0" smtClean="0"/>
              <a:t>exploration).</a:t>
            </a:r>
          </a:p>
          <a:p>
            <a:r>
              <a:rPr lang="en-GB" dirty="0" smtClean="0"/>
              <a:t>if </a:t>
            </a:r>
            <a:r>
              <a:rPr lang="en-GB" dirty="0"/>
              <a:t>the random number is greater than or equal to epsilon then we select the best action, that is, the action that has the maximum Q value (exploitation).</a:t>
            </a:r>
          </a:p>
        </p:txBody>
      </p:sp>
    </p:spTree>
    <p:extLst>
      <p:ext uri="{BB962C8B-B14F-4D97-AF65-F5344CB8AC3E}">
        <p14:creationId xmlns:p14="http://schemas.microsoft.com/office/powerpoint/2010/main" val="9344037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Monte Carlo with the epsilon-greedy policy</a:t>
            </a:r>
          </a:p>
        </p:txBody>
      </p:sp>
      <p:pic>
        <p:nvPicPr>
          <p:cNvPr id="4" name="Content Placeholder 3"/>
          <p:cNvPicPr>
            <a:picLocks noGrp="1" noChangeAspect="1"/>
          </p:cNvPicPr>
          <p:nvPr>
            <p:ph idx="1"/>
          </p:nvPr>
        </p:nvPicPr>
        <p:blipFill>
          <a:blip r:embed="rId2"/>
          <a:stretch>
            <a:fillRect/>
          </a:stretch>
        </p:blipFill>
        <p:spPr>
          <a:xfrm>
            <a:off x="3486149" y="1648692"/>
            <a:ext cx="6481224" cy="3394364"/>
          </a:xfrm>
          <a:prstGeom prst="rect">
            <a:avLst/>
          </a:prstGeom>
        </p:spPr>
      </p:pic>
    </p:spTree>
    <p:extLst>
      <p:ext uri="{BB962C8B-B14F-4D97-AF65-F5344CB8AC3E}">
        <p14:creationId xmlns:p14="http://schemas.microsoft.com/office/powerpoint/2010/main" val="12865974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3600" dirty="0" smtClean="0"/>
              <a:t>MC control algorithm with </a:t>
            </a:r>
            <a:r>
              <a:rPr lang="en-GB" sz="3600" dirty="0"/>
              <a:t>the epsilon-greedy policy</a:t>
            </a:r>
          </a:p>
        </p:txBody>
      </p:sp>
      <p:pic>
        <p:nvPicPr>
          <p:cNvPr id="4" name="Content Placeholder 3"/>
          <p:cNvPicPr>
            <a:picLocks noGrp="1" noChangeAspect="1"/>
          </p:cNvPicPr>
          <p:nvPr>
            <p:ph idx="1"/>
          </p:nvPr>
        </p:nvPicPr>
        <p:blipFill>
          <a:blip r:embed="rId2"/>
          <a:stretch>
            <a:fillRect/>
          </a:stretch>
        </p:blipFill>
        <p:spPr>
          <a:xfrm>
            <a:off x="1288473" y="1484312"/>
            <a:ext cx="9900146" cy="3738851"/>
          </a:xfrm>
          <a:prstGeom prst="rect">
            <a:avLst/>
          </a:prstGeom>
        </p:spPr>
      </p:pic>
    </p:spTree>
    <p:extLst>
      <p:ext uri="{BB962C8B-B14F-4D97-AF65-F5344CB8AC3E}">
        <p14:creationId xmlns:p14="http://schemas.microsoft.com/office/powerpoint/2010/main" val="4845640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MC control algorithm with the epsilon-greedy policy</a:t>
            </a:r>
          </a:p>
        </p:txBody>
      </p:sp>
      <p:pic>
        <p:nvPicPr>
          <p:cNvPr id="4" name="Picture 3"/>
          <p:cNvPicPr>
            <a:picLocks noChangeAspect="1"/>
          </p:cNvPicPr>
          <p:nvPr/>
        </p:nvPicPr>
        <p:blipFill>
          <a:blip r:embed="rId2"/>
          <a:stretch>
            <a:fillRect/>
          </a:stretch>
        </p:blipFill>
        <p:spPr>
          <a:xfrm>
            <a:off x="838200" y="1306286"/>
            <a:ext cx="9885132" cy="3570514"/>
          </a:xfrm>
          <a:prstGeom prst="rect">
            <a:avLst/>
          </a:prstGeom>
        </p:spPr>
      </p:pic>
    </p:spTree>
    <p:extLst>
      <p:ext uri="{BB962C8B-B14F-4D97-AF65-F5344CB8AC3E}">
        <p14:creationId xmlns:p14="http://schemas.microsoft.com/office/powerpoint/2010/main" val="30685371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MC control algorithm with the epsilon-greedy policy</a:t>
            </a:r>
          </a:p>
        </p:txBody>
      </p:sp>
      <p:pic>
        <p:nvPicPr>
          <p:cNvPr id="4" name="Content Placeholder 3"/>
          <p:cNvPicPr>
            <a:picLocks noGrp="1" noChangeAspect="1"/>
          </p:cNvPicPr>
          <p:nvPr>
            <p:ph idx="1"/>
          </p:nvPr>
        </p:nvPicPr>
        <p:blipFill>
          <a:blip r:embed="rId2"/>
          <a:stretch>
            <a:fillRect/>
          </a:stretch>
        </p:blipFill>
        <p:spPr>
          <a:xfrm>
            <a:off x="1097539" y="1268702"/>
            <a:ext cx="8547630" cy="3247880"/>
          </a:xfrm>
          <a:prstGeom prst="rect">
            <a:avLst/>
          </a:prstGeom>
        </p:spPr>
      </p:pic>
      <p:sp>
        <p:nvSpPr>
          <p:cNvPr id="5" name="Rectangle 4"/>
          <p:cNvSpPr/>
          <p:nvPr/>
        </p:nvSpPr>
        <p:spPr>
          <a:xfrm>
            <a:off x="4502727" y="4640039"/>
            <a:ext cx="6954981" cy="923330"/>
          </a:xfrm>
          <a:prstGeom prst="rect">
            <a:avLst/>
          </a:prstGeom>
        </p:spPr>
        <p:txBody>
          <a:bodyPr wrap="square">
            <a:spAutoFit/>
          </a:bodyPr>
          <a:lstStyle/>
          <a:p>
            <a:r>
              <a:rPr lang="en-GB" dirty="0"/>
              <a:t>As we can observe, in every iteration, we generate the episode using the policy </a:t>
            </a:r>
            <a:r>
              <a:rPr lang="en-GB" dirty="0" smtClean="0"/>
              <a:t>𝜋 </a:t>
            </a:r>
            <a:r>
              <a:rPr lang="en-GB" dirty="0"/>
              <a:t>and also we try to improve the same policy </a:t>
            </a:r>
            <a:r>
              <a:rPr lang="en-GB" dirty="0" smtClean="0"/>
              <a:t>𝜋 </a:t>
            </a:r>
            <a:r>
              <a:rPr lang="en-GB" dirty="0"/>
              <a:t>in every iteration to compute the optimal policy.</a:t>
            </a:r>
          </a:p>
        </p:txBody>
      </p:sp>
    </p:spTree>
    <p:extLst>
      <p:ext uri="{BB962C8B-B14F-4D97-AF65-F5344CB8AC3E}">
        <p14:creationId xmlns:p14="http://schemas.microsoft.com/office/powerpoint/2010/main" val="713881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Off-policy Monte Carlo control</a:t>
            </a:r>
          </a:p>
        </p:txBody>
      </p:sp>
      <p:sp>
        <p:nvSpPr>
          <p:cNvPr id="3" name="Content Placeholder 2"/>
          <p:cNvSpPr>
            <a:spLocks noGrp="1"/>
          </p:cNvSpPr>
          <p:nvPr>
            <p:ph idx="1"/>
          </p:nvPr>
        </p:nvSpPr>
        <p:spPr/>
        <p:txBody>
          <a:bodyPr/>
          <a:lstStyle/>
          <a:p>
            <a:r>
              <a:rPr lang="en-GB" dirty="0"/>
              <a:t>Off-policy Monte Carlo is another interesting Monte Carlo control method. In the </a:t>
            </a:r>
            <a:r>
              <a:rPr lang="en-GB" dirty="0" smtClean="0"/>
              <a:t>off-policy </a:t>
            </a:r>
            <a:r>
              <a:rPr lang="en-GB" dirty="0"/>
              <a:t>method, we use two policies called the </a:t>
            </a:r>
            <a:r>
              <a:rPr lang="en-GB" dirty="0" err="1"/>
              <a:t>behavior</a:t>
            </a:r>
            <a:r>
              <a:rPr lang="en-GB" dirty="0"/>
              <a:t> policy and the target policy. As the name suggests, we behave (generate episodes) using the </a:t>
            </a:r>
            <a:r>
              <a:rPr lang="en-GB" dirty="0" err="1"/>
              <a:t>behavior</a:t>
            </a:r>
            <a:r>
              <a:rPr lang="en-GB" dirty="0"/>
              <a:t> policy and we try to improve the other policy called the target policy. </a:t>
            </a:r>
            <a:endParaRPr lang="en-GB" dirty="0" smtClean="0"/>
          </a:p>
        </p:txBody>
      </p:sp>
    </p:spTree>
    <p:extLst>
      <p:ext uri="{BB962C8B-B14F-4D97-AF65-F5344CB8AC3E}">
        <p14:creationId xmlns:p14="http://schemas.microsoft.com/office/powerpoint/2010/main" val="2589675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Off-policy Monte Carlo control</a:t>
            </a:r>
          </a:p>
        </p:txBody>
      </p:sp>
      <p:sp>
        <p:nvSpPr>
          <p:cNvPr id="3" name="Content Placeholder 2"/>
          <p:cNvSpPr>
            <a:spLocks noGrp="1"/>
          </p:cNvSpPr>
          <p:nvPr>
            <p:ph idx="1"/>
          </p:nvPr>
        </p:nvSpPr>
        <p:spPr/>
        <p:txBody>
          <a:bodyPr/>
          <a:lstStyle/>
          <a:p>
            <a:pPr marL="0" indent="0">
              <a:buNone/>
            </a:pPr>
            <a:r>
              <a:rPr lang="en-GB" dirty="0"/>
              <a:t>In the on-policy method, we generate an episode using the policy 𝜋 and we improve the same policy 𝜋 iteratively to find the optimal policy. But in the off-policy method, we generate an episode using a policy called the </a:t>
            </a:r>
            <a:r>
              <a:rPr lang="en-GB" dirty="0" err="1"/>
              <a:t>behavior</a:t>
            </a:r>
            <a:r>
              <a:rPr lang="en-GB" dirty="0"/>
              <a:t> policy b and we try to iteratively improve a different policy called the target policy 𝜋. </a:t>
            </a:r>
          </a:p>
          <a:p>
            <a:pPr marL="0" indent="0">
              <a:buNone/>
            </a:pPr>
            <a:endParaRPr lang="en-GB" dirty="0"/>
          </a:p>
        </p:txBody>
      </p:sp>
    </p:spTree>
    <p:extLst>
      <p:ext uri="{BB962C8B-B14F-4D97-AF65-F5344CB8AC3E}">
        <p14:creationId xmlns:p14="http://schemas.microsoft.com/office/powerpoint/2010/main" val="35208893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Off-policy Monte Carlo </a:t>
            </a:r>
            <a:r>
              <a:rPr lang="en-GB" dirty="0" smtClean="0"/>
              <a:t>control algorithm</a:t>
            </a:r>
            <a:endParaRPr lang="en-GB" dirty="0"/>
          </a:p>
        </p:txBody>
      </p:sp>
      <p:pic>
        <p:nvPicPr>
          <p:cNvPr id="4" name="Content Placeholder 3"/>
          <p:cNvPicPr>
            <a:picLocks noGrp="1" noChangeAspect="1"/>
          </p:cNvPicPr>
          <p:nvPr>
            <p:ph idx="1"/>
          </p:nvPr>
        </p:nvPicPr>
        <p:blipFill>
          <a:blip r:embed="rId2"/>
          <a:stretch>
            <a:fillRect/>
          </a:stretch>
        </p:blipFill>
        <p:spPr>
          <a:xfrm>
            <a:off x="1476078" y="1510145"/>
            <a:ext cx="9270706" cy="3131127"/>
          </a:xfrm>
          <a:prstGeom prst="rect">
            <a:avLst/>
          </a:prstGeom>
        </p:spPr>
      </p:pic>
    </p:spTree>
    <p:extLst>
      <p:ext uri="{BB962C8B-B14F-4D97-AF65-F5344CB8AC3E}">
        <p14:creationId xmlns:p14="http://schemas.microsoft.com/office/powerpoint/2010/main" val="170297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Prediction Task</a:t>
            </a:r>
            <a:endParaRPr lang="en-GB" dirty="0"/>
          </a:p>
        </p:txBody>
      </p:sp>
      <p:sp>
        <p:nvSpPr>
          <p:cNvPr id="3" name="Content Placeholder 2"/>
          <p:cNvSpPr>
            <a:spLocks noGrp="1"/>
          </p:cNvSpPr>
          <p:nvPr>
            <p:ph idx="1"/>
          </p:nvPr>
        </p:nvSpPr>
        <p:spPr/>
        <p:txBody>
          <a:bodyPr/>
          <a:lstStyle/>
          <a:p>
            <a:pPr algn="just"/>
            <a:r>
              <a:rPr lang="en-GB" dirty="0"/>
              <a:t>In the prediction task, a policy </a:t>
            </a:r>
            <a:r>
              <a:rPr lang="en-GB" dirty="0" smtClean="0"/>
              <a:t>𝜋 </a:t>
            </a:r>
            <a:r>
              <a:rPr lang="en-GB" dirty="0"/>
              <a:t>is given as an input and we try to predict the value function or Q function using the given policy</a:t>
            </a:r>
            <a:r>
              <a:rPr lang="en-GB" dirty="0" smtClean="0"/>
              <a:t>.</a:t>
            </a:r>
          </a:p>
          <a:p>
            <a:pPr algn="just"/>
            <a:r>
              <a:rPr lang="en-GB" dirty="0"/>
              <a:t>Our goal is to evaluate the given policy. That is, we need to determine whether the given policy is good or bad</a:t>
            </a:r>
            <a:r>
              <a:rPr lang="en-GB" dirty="0" smtClean="0"/>
              <a:t>.</a:t>
            </a:r>
          </a:p>
          <a:p>
            <a:pPr algn="just"/>
            <a:r>
              <a:rPr lang="en-GB" dirty="0"/>
              <a:t>If the agent obtains a good return using the given policy then we can say that our policy is good. Thus, to evaluate the given policy, we need to understand what the return the agent would obtain if it uses the given policy. To obtain the return, we predict the value function or Q function using the given policy.</a:t>
            </a:r>
          </a:p>
        </p:txBody>
      </p:sp>
    </p:spTree>
    <p:extLst>
      <p:ext uri="{BB962C8B-B14F-4D97-AF65-F5344CB8AC3E}">
        <p14:creationId xmlns:p14="http://schemas.microsoft.com/office/powerpoint/2010/main" val="3809854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Off-policy Monte Carlo control algorithm</a:t>
            </a:r>
          </a:p>
        </p:txBody>
      </p:sp>
      <p:pic>
        <p:nvPicPr>
          <p:cNvPr id="5" name="Content Placeholder 4"/>
          <p:cNvPicPr>
            <a:picLocks noGrp="1" noChangeAspect="1"/>
          </p:cNvPicPr>
          <p:nvPr>
            <p:ph idx="1"/>
          </p:nvPr>
        </p:nvPicPr>
        <p:blipFill>
          <a:blip r:embed="rId2"/>
          <a:stretch>
            <a:fillRect/>
          </a:stretch>
        </p:blipFill>
        <p:spPr>
          <a:xfrm>
            <a:off x="838200" y="1814945"/>
            <a:ext cx="9963777" cy="2632363"/>
          </a:xfrm>
          <a:prstGeom prst="rect">
            <a:avLst/>
          </a:prstGeom>
        </p:spPr>
      </p:pic>
    </p:spTree>
    <p:extLst>
      <p:ext uri="{BB962C8B-B14F-4D97-AF65-F5344CB8AC3E}">
        <p14:creationId xmlns:p14="http://schemas.microsoft.com/office/powerpoint/2010/main" val="15443249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Need of importance sampling</a:t>
            </a:r>
            <a:endParaRPr lang="en-GB" dirty="0"/>
          </a:p>
        </p:txBody>
      </p:sp>
      <p:sp>
        <p:nvSpPr>
          <p:cNvPr id="3" name="Content Placeholder 2"/>
          <p:cNvSpPr>
            <a:spLocks noGrp="1"/>
          </p:cNvSpPr>
          <p:nvPr>
            <p:ph idx="1"/>
          </p:nvPr>
        </p:nvSpPr>
        <p:spPr/>
        <p:txBody>
          <a:bodyPr/>
          <a:lstStyle/>
          <a:p>
            <a:r>
              <a:rPr lang="en-GB" dirty="0" smtClean="0"/>
              <a:t>We </a:t>
            </a:r>
            <a:r>
              <a:rPr lang="en-GB" dirty="0"/>
              <a:t>are finding the target policy </a:t>
            </a:r>
            <a:r>
              <a:rPr lang="en-GB" dirty="0" smtClean="0"/>
              <a:t>𝜋 </a:t>
            </a:r>
            <a:r>
              <a:rPr lang="en-GB" dirty="0"/>
              <a:t>from the Q function, which is computed based on the episodes generated by a different policy called the </a:t>
            </a:r>
            <a:r>
              <a:rPr lang="en-GB" dirty="0" err="1"/>
              <a:t>behavior</a:t>
            </a:r>
            <a:r>
              <a:rPr lang="en-GB" dirty="0"/>
              <a:t> policy, our target policy will be inaccurate. This is because the distribution of the </a:t>
            </a:r>
            <a:r>
              <a:rPr lang="en-GB" dirty="0" err="1"/>
              <a:t>behavior</a:t>
            </a:r>
            <a:r>
              <a:rPr lang="en-GB" dirty="0"/>
              <a:t> policy and the target policy will be different. </a:t>
            </a:r>
            <a:endParaRPr lang="en-GB" dirty="0" smtClean="0"/>
          </a:p>
          <a:p>
            <a:r>
              <a:rPr lang="en-GB" dirty="0" smtClean="0"/>
              <a:t>So</a:t>
            </a:r>
            <a:r>
              <a:rPr lang="en-GB" dirty="0"/>
              <a:t>, to correct this, we introduce a new technique called importance sampling. This is a technique for estimating the values of one distribution when given samples from another.</a:t>
            </a:r>
          </a:p>
        </p:txBody>
      </p:sp>
    </p:spTree>
    <p:extLst>
      <p:ext uri="{BB962C8B-B14F-4D97-AF65-F5344CB8AC3E}">
        <p14:creationId xmlns:p14="http://schemas.microsoft.com/office/powerpoint/2010/main" val="11957575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546107"/>
          </a:xfrm>
        </p:spPr>
        <p:txBody>
          <a:bodyPr/>
          <a:lstStyle/>
          <a:p>
            <a:pPr algn="ctr"/>
            <a:r>
              <a:rPr lang="en-GB" dirty="0" smtClean="0"/>
              <a:t/>
            </a:r>
            <a:br>
              <a:rPr lang="en-GB" dirty="0" smtClean="0"/>
            </a:br>
            <a:r>
              <a:rPr lang="en-GB" dirty="0" smtClean="0"/>
              <a:t>Importance sampling types</a:t>
            </a:r>
            <a:r>
              <a:rPr lang="en-GB" dirty="0"/>
              <a:t>: </a:t>
            </a:r>
            <a:br>
              <a:rPr lang="en-GB" dirty="0"/>
            </a:br>
            <a:endParaRPr lang="en-GB" dirty="0"/>
          </a:p>
        </p:txBody>
      </p:sp>
      <p:sp>
        <p:nvSpPr>
          <p:cNvPr id="3" name="Content Placeholder 2"/>
          <p:cNvSpPr>
            <a:spLocks noGrp="1"/>
          </p:cNvSpPr>
          <p:nvPr>
            <p:ph idx="1"/>
          </p:nvPr>
        </p:nvSpPr>
        <p:spPr>
          <a:xfrm>
            <a:off x="838200" y="997527"/>
            <a:ext cx="10515600" cy="4752109"/>
          </a:xfrm>
        </p:spPr>
        <p:txBody>
          <a:bodyPr/>
          <a:lstStyle/>
          <a:p>
            <a:pPr marL="0" indent="0">
              <a:buNone/>
            </a:pPr>
            <a:r>
              <a:rPr lang="en-GB" dirty="0" smtClean="0"/>
              <a:t>• </a:t>
            </a:r>
            <a:r>
              <a:rPr lang="en-GB" dirty="0"/>
              <a:t>Ordinary importance sampling </a:t>
            </a:r>
            <a:endParaRPr lang="en-GB" dirty="0" smtClean="0"/>
          </a:p>
          <a:p>
            <a:pPr marL="0" indent="0">
              <a:buNone/>
            </a:pPr>
            <a:r>
              <a:rPr lang="en-GB" dirty="0" smtClean="0"/>
              <a:t>Here, the </a:t>
            </a:r>
            <a:r>
              <a:rPr lang="en-GB" dirty="0"/>
              <a:t>importance sampling ratio will be the ratio of the target policy to the </a:t>
            </a:r>
            <a:r>
              <a:rPr lang="en-GB" dirty="0" err="1"/>
              <a:t>behavior</a:t>
            </a:r>
            <a:r>
              <a:rPr lang="en-GB" dirty="0"/>
              <a:t> policy </a:t>
            </a:r>
            <a:endParaRPr lang="en-GB" dirty="0" smtClean="0"/>
          </a:p>
          <a:p>
            <a:pPr marL="0" indent="0">
              <a:buNone/>
            </a:pPr>
            <a:endParaRPr lang="en-GB" dirty="0" smtClean="0"/>
          </a:p>
          <a:p>
            <a:pPr marL="0" indent="0">
              <a:buNone/>
            </a:pPr>
            <a:r>
              <a:rPr lang="en-GB" dirty="0" smtClean="0"/>
              <a:t>• Weighted </a:t>
            </a:r>
            <a:r>
              <a:rPr lang="en-GB" dirty="0"/>
              <a:t>importance </a:t>
            </a:r>
            <a:r>
              <a:rPr lang="en-GB" dirty="0" smtClean="0"/>
              <a:t>sampling</a:t>
            </a:r>
          </a:p>
          <a:p>
            <a:pPr marL="0" indent="0">
              <a:buNone/>
            </a:pPr>
            <a:r>
              <a:rPr lang="en-GB" dirty="0"/>
              <a:t>Here, the importance sampling ratio will be the weighted ratio of the target policy to the </a:t>
            </a:r>
            <a:r>
              <a:rPr lang="en-GB" dirty="0" err="1"/>
              <a:t>behavior</a:t>
            </a:r>
            <a:r>
              <a:rPr lang="en-GB" dirty="0"/>
              <a:t> policy</a:t>
            </a:r>
          </a:p>
        </p:txBody>
      </p:sp>
      <p:pic>
        <p:nvPicPr>
          <p:cNvPr id="4" name="Picture 3"/>
          <p:cNvPicPr>
            <a:picLocks noChangeAspect="1"/>
          </p:cNvPicPr>
          <p:nvPr/>
        </p:nvPicPr>
        <p:blipFill>
          <a:blip r:embed="rId2"/>
          <a:stretch>
            <a:fillRect/>
          </a:stretch>
        </p:blipFill>
        <p:spPr>
          <a:xfrm>
            <a:off x="5343525" y="2015836"/>
            <a:ext cx="752475" cy="609600"/>
          </a:xfrm>
          <a:prstGeom prst="rect">
            <a:avLst/>
          </a:prstGeom>
        </p:spPr>
      </p:pic>
      <p:pic>
        <p:nvPicPr>
          <p:cNvPr id="5" name="Picture 4"/>
          <p:cNvPicPr>
            <a:picLocks noChangeAspect="1"/>
          </p:cNvPicPr>
          <p:nvPr/>
        </p:nvPicPr>
        <p:blipFill>
          <a:blip r:embed="rId3"/>
          <a:stretch>
            <a:fillRect/>
          </a:stretch>
        </p:blipFill>
        <p:spPr>
          <a:xfrm>
            <a:off x="6914284" y="3858058"/>
            <a:ext cx="1162050" cy="638175"/>
          </a:xfrm>
          <a:prstGeom prst="rect">
            <a:avLst/>
          </a:prstGeom>
        </p:spPr>
      </p:pic>
    </p:spTree>
    <p:extLst>
      <p:ext uri="{BB962C8B-B14F-4D97-AF65-F5344CB8AC3E}">
        <p14:creationId xmlns:p14="http://schemas.microsoft.com/office/powerpoint/2010/main" val="8434372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Off-policy Monte Carlo control algorithm</a:t>
            </a:r>
          </a:p>
        </p:txBody>
      </p:sp>
      <p:pic>
        <p:nvPicPr>
          <p:cNvPr id="4" name="Content Placeholder 3"/>
          <p:cNvPicPr>
            <a:picLocks noGrp="1" noChangeAspect="1"/>
          </p:cNvPicPr>
          <p:nvPr>
            <p:ph idx="1"/>
          </p:nvPr>
        </p:nvPicPr>
        <p:blipFill>
          <a:blip r:embed="rId2"/>
          <a:stretch>
            <a:fillRect/>
          </a:stretch>
        </p:blipFill>
        <p:spPr>
          <a:xfrm>
            <a:off x="1500187" y="1474788"/>
            <a:ext cx="9867369" cy="3803794"/>
          </a:xfrm>
          <a:prstGeom prst="rect">
            <a:avLst/>
          </a:prstGeom>
        </p:spPr>
      </p:pic>
    </p:spTree>
    <p:extLst>
      <p:ext uri="{BB962C8B-B14F-4D97-AF65-F5344CB8AC3E}">
        <p14:creationId xmlns:p14="http://schemas.microsoft.com/office/powerpoint/2010/main" val="1945301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Off-policy Monte Carlo control algorithm</a:t>
            </a:r>
          </a:p>
        </p:txBody>
      </p:sp>
      <p:pic>
        <p:nvPicPr>
          <p:cNvPr id="4" name="Content Placeholder 3"/>
          <p:cNvPicPr>
            <a:picLocks noGrp="1" noChangeAspect="1"/>
          </p:cNvPicPr>
          <p:nvPr>
            <p:ph idx="1"/>
          </p:nvPr>
        </p:nvPicPr>
        <p:blipFill>
          <a:blip r:embed="rId2"/>
          <a:stretch>
            <a:fillRect/>
          </a:stretch>
        </p:blipFill>
        <p:spPr>
          <a:xfrm>
            <a:off x="0" y="1538000"/>
            <a:ext cx="10448605" cy="3588182"/>
          </a:xfrm>
          <a:prstGeom prst="rect">
            <a:avLst/>
          </a:prstGeom>
        </p:spPr>
      </p:pic>
    </p:spTree>
    <p:extLst>
      <p:ext uri="{BB962C8B-B14F-4D97-AF65-F5344CB8AC3E}">
        <p14:creationId xmlns:p14="http://schemas.microsoft.com/office/powerpoint/2010/main" val="5291017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MC limitation</a:t>
            </a:r>
            <a:endParaRPr lang="en-GB" dirty="0"/>
          </a:p>
        </p:txBody>
      </p:sp>
      <p:sp>
        <p:nvSpPr>
          <p:cNvPr id="3" name="Content Placeholder 2"/>
          <p:cNvSpPr>
            <a:spLocks noGrp="1"/>
          </p:cNvSpPr>
          <p:nvPr>
            <p:ph idx="1"/>
          </p:nvPr>
        </p:nvSpPr>
        <p:spPr/>
        <p:txBody>
          <a:bodyPr/>
          <a:lstStyle/>
          <a:p>
            <a:r>
              <a:rPr lang="en-GB" dirty="0" smtClean="0"/>
              <a:t>Issue </a:t>
            </a:r>
            <a:r>
              <a:rPr lang="en-GB" dirty="0"/>
              <a:t>with the Monte Carlo method is that it is applicable only to episodic tasks. We learned that in the Monte Carlo method, we compute the value of the state by taking the average return of the state and the return is the sum of rewards of the episode. </a:t>
            </a:r>
            <a:endParaRPr lang="en-GB" dirty="0" smtClean="0"/>
          </a:p>
          <a:p>
            <a:r>
              <a:rPr lang="en-GB" dirty="0" smtClean="0"/>
              <a:t>But </a:t>
            </a:r>
            <a:r>
              <a:rPr lang="en-GB" dirty="0"/>
              <a:t>when there is no episode, that is, if our task is a continuous task (</a:t>
            </a:r>
            <a:r>
              <a:rPr lang="en-GB" dirty="0" smtClean="0"/>
              <a:t>non-episodic </a:t>
            </a:r>
            <a:r>
              <a:rPr lang="en-GB" dirty="0"/>
              <a:t>task), then we cannot apply the Monte Carlo method.</a:t>
            </a:r>
          </a:p>
        </p:txBody>
      </p:sp>
    </p:spTree>
    <p:extLst>
      <p:ext uri="{BB962C8B-B14F-4D97-AF65-F5344CB8AC3E}">
        <p14:creationId xmlns:p14="http://schemas.microsoft.com/office/powerpoint/2010/main" val="6326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Control Task</a:t>
            </a:r>
            <a:endParaRPr lang="en-GB" dirty="0"/>
          </a:p>
        </p:txBody>
      </p:sp>
      <p:sp>
        <p:nvSpPr>
          <p:cNvPr id="3" name="Content Placeholder 2"/>
          <p:cNvSpPr>
            <a:spLocks noGrp="1"/>
          </p:cNvSpPr>
          <p:nvPr>
            <p:ph idx="1"/>
          </p:nvPr>
        </p:nvSpPr>
        <p:spPr/>
        <p:txBody>
          <a:bodyPr/>
          <a:lstStyle/>
          <a:p>
            <a:r>
              <a:rPr lang="en-GB" dirty="0"/>
              <a:t>Unlike the prediction task, in the control task, we will not be given any policy as an input. In the control task, our goal is to find the optimal policy. </a:t>
            </a:r>
            <a:endParaRPr lang="en-GB" dirty="0" smtClean="0"/>
          </a:p>
          <a:p>
            <a:r>
              <a:rPr lang="en-GB" dirty="0" smtClean="0"/>
              <a:t>So</a:t>
            </a:r>
            <a:r>
              <a:rPr lang="en-GB" dirty="0"/>
              <a:t>, we will start off by initializing a random policy and we try to find the optimal policy iteratively. That is, we try to find an optimal policy that gives the maximum return. </a:t>
            </a:r>
          </a:p>
        </p:txBody>
      </p:sp>
    </p:spTree>
    <p:extLst>
      <p:ext uri="{BB962C8B-B14F-4D97-AF65-F5344CB8AC3E}">
        <p14:creationId xmlns:p14="http://schemas.microsoft.com/office/powerpoint/2010/main" val="172439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Monte Carlo Prediction</a:t>
            </a:r>
            <a:endParaRPr lang="en-GB" dirty="0"/>
          </a:p>
        </p:txBody>
      </p:sp>
      <p:sp>
        <p:nvSpPr>
          <p:cNvPr id="3" name="Content Placeholder 2"/>
          <p:cNvSpPr>
            <a:spLocks noGrp="1"/>
          </p:cNvSpPr>
          <p:nvPr>
            <p:ph idx="1"/>
          </p:nvPr>
        </p:nvSpPr>
        <p:spPr/>
        <p:txBody>
          <a:bodyPr/>
          <a:lstStyle/>
          <a:p>
            <a:r>
              <a:rPr lang="en-GB" dirty="0"/>
              <a:t>First, let's recap the definition of the value function. The value function or the value of the state s can be defined as the expected return the agent would obtain starting from the state s and following the policy </a:t>
            </a:r>
            <a:r>
              <a:rPr lang="en-GB" dirty="0" smtClean="0"/>
              <a:t>𝜋</a:t>
            </a:r>
            <a:r>
              <a:rPr lang="en-GB" dirty="0"/>
              <a:t>. It </a:t>
            </a:r>
            <a:r>
              <a:rPr lang="en-GB" dirty="0" smtClean="0"/>
              <a:t>can </a:t>
            </a:r>
            <a:r>
              <a:rPr lang="en-GB" dirty="0"/>
              <a:t>be expressed as</a:t>
            </a:r>
            <a:r>
              <a:rPr lang="en-GB" dirty="0" smtClean="0"/>
              <a:t>:</a:t>
            </a:r>
          </a:p>
          <a:p>
            <a:endParaRPr lang="en-GB" dirty="0"/>
          </a:p>
        </p:txBody>
      </p:sp>
      <p:pic>
        <p:nvPicPr>
          <p:cNvPr id="4" name="Picture 3"/>
          <p:cNvPicPr>
            <a:picLocks noChangeAspect="1"/>
          </p:cNvPicPr>
          <p:nvPr/>
        </p:nvPicPr>
        <p:blipFill>
          <a:blip r:embed="rId2"/>
          <a:stretch>
            <a:fillRect/>
          </a:stretch>
        </p:blipFill>
        <p:spPr>
          <a:xfrm>
            <a:off x="4239492" y="3297382"/>
            <a:ext cx="3463636" cy="1205345"/>
          </a:xfrm>
          <a:prstGeom prst="rect">
            <a:avLst/>
          </a:prstGeom>
        </p:spPr>
      </p:pic>
    </p:spTree>
    <p:extLst>
      <p:ext uri="{BB962C8B-B14F-4D97-AF65-F5344CB8AC3E}">
        <p14:creationId xmlns:p14="http://schemas.microsoft.com/office/powerpoint/2010/main" val="3059908142"/>
      </p:ext>
    </p:extLst>
  </p:cSld>
  <p:clrMapOvr>
    <a:masterClrMapping/>
  </p:clrMapOvr>
</p:sld>
</file>

<file path=ppt/theme/theme1.xml><?xml version="1.0" encoding="utf-8"?>
<a:theme xmlns:a="http://schemas.openxmlformats.org/drawingml/2006/main" name="PPT FORMA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2C22CDA4E82944AA880977E195A21A" ma:contentTypeVersion="6" ma:contentTypeDescription="Create a new document." ma:contentTypeScope="" ma:versionID="a0f396277c5571bd97b48cbe2c322ff8">
  <xsd:schema xmlns:xsd="http://www.w3.org/2001/XMLSchema" xmlns:xs="http://www.w3.org/2001/XMLSchema" xmlns:p="http://schemas.microsoft.com/office/2006/metadata/properties" xmlns:ns2="4aa0681b-567f-4edb-bde6-a4934c96b698" xmlns:ns3="a01cd2c1-4a25-4534-a971-8c22dcad3c0e" targetNamespace="http://schemas.microsoft.com/office/2006/metadata/properties" ma:root="true" ma:fieldsID="f7629aa5d2f349a4ca721a08b02d1238" ns2:_="" ns3:_="">
    <xsd:import namespace="4aa0681b-567f-4edb-bde6-a4934c96b698"/>
    <xsd:import namespace="a01cd2c1-4a25-4534-a971-8c22dcad3c0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a0681b-567f-4edb-bde6-a4934c96b6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01cd2c1-4a25-4534-a971-8c22dcad3c0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2AEAA9-8380-4885-BFC5-0474729F52E1}"/>
</file>

<file path=customXml/itemProps2.xml><?xml version="1.0" encoding="utf-8"?>
<ds:datastoreItem xmlns:ds="http://schemas.openxmlformats.org/officeDocument/2006/customXml" ds:itemID="{1FDB4546-1AF2-4D36-A178-031115301065}">
  <ds:schemaRefs>
    <ds:schemaRef ds:uri="http://schemas.microsoft.com/sharepoint/v3/contenttype/forms"/>
  </ds:schemaRefs>
</ds:datastoreItem>
</file>

<file path=customXml/itemProps3.xml><?xml version="1.0" encoding="utf-8"?>
<ds:datastoreItem xmlns:ds="http://schemas.openxmlformats.org/officeDocument/2006/customXml" ds:itemID="{DCFE54A9-1EF2-4C46-AE9A-BCA0F2A8B340}">
  <ds:schemaRefs>
    <ds:schemaRef ds:uri="http://schemas.microsoft.com/office/infopath/2007/PartnerControls"/>
    <ds:schemaRef ds:uri="0f9f64ab-3b76-45c9-b06d-ddf0152fa99f"/>
    <ds:schemaRef ds:uri="62a424e3-fd88-43df-952b-38e239a05603"/>
    <ds:schemaRef ds:uri="http://purl.org/dc/elements/1.1/"/>
    <ds:schemaRef ds:uri="http://purl.org/dc/dcmitype/"/>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1514</TotalTime>
  <Words>2923</Words>
  <Application>Microsoft Office PowerPoint</Application>
  <PresentationFormat>Widescreen</PresentationFormat>
  <Paragraphs>158</Paragraphs>
  <Slides>75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Cambria</vt:lpstr>
      <vt:lpstr>Times New Roman</vt:lpstr>
      <vt:lpstr>PPT FORMAT</vt:lpstr>
      <vt:lpstr>PowerPoint Presentation</vt:lpstr>
      <vt:lpstr>Module 2 : Monte-Carlo (MC) methods </vt:lpstr>
      <vt:lpstr>Introduction</vt:lpstr>
      <vt:lpstr>Introduction</vt:lpstr>
      <vt:lpstr>Introduction</vt:lpstr>
      <vt:lpstr>Introduction</vt:lpstr>
      <vt:lpstr>Prediction Task</vt:lpstr>
      <vt:lpstr>Control Task</vt:lpstr>
      <vt:lpstr>Monte Carlo Prediction</vt:lpstr>
      <vt:lpstr>Monte Carlo Prediction</vt:lpstr>
      <vt:lpstr>Grid world environment example</vt:lpstr>
      <vt:lpstr>Grid world environment example</vt:lpstr>
      <vt:lpstr>Grid world environment example</vt:lpstr>
      <vt:lpstr>Grid world environment example</vt:lpstr>
      <vt:lpstr>Grid world environment example</vt:lpstr>
      <vt:lpstr>Grid world environment example</vt:lpstr>
      <vt:lpstr>Monte Carlo Prediction</vt:lpstr>
      <vt:lpstr>MC prediction algorithm</vt:lpstr>
      <vt:lpstr>MC prediction algorithm</vt:lpstr>
      <vt:lpstr>MC prediction algorithm</vt:lpstr>
      <vt:lpstr>MC prediction algorithm</vt:lpstr>
      <vt:lpstr>MC prediction algorithm</vt:lpstr>
      <vt:lpstr>MC prediction algorithm</vt:lpstr>
      <vt:lpstr>MC prediction algorithm</vt:lpstr>
      <vt:lpstr>MC prediction algorithm</vt:lpstr>
      <vt:lpstr>MC prediction algorithm</vt:lpstr>
      <vt:lpstr>Types of MC prediction</vt:lpstr>
      <vt:lpstr>First-visit Monte Carlo</vt:lpstr>
      <vt:lpstr>First-visit Monte Carlo Algorithm</vt:lpstr>
      <vt:lpstr>First-visit Monte Carlo Algorithm</vt:lpstr>
      <vt:lpstr>Every-visit Monte Carlo Algorithm</vt:lpstr>
      <vt:lpstr>Every-visit Monte Carlo Algorithm</vt:lpstr>
      <vt:lpstr>PowerPoint Presentation</vt:lpstr>
      <vt:lpstr>Incremental mean updates</vt:lpstr>
      <vt:lpstr>Incremental mean updates</vt:lpstr>
      <vt:lpstr>Incremental mean updates</vt:lpstr>
      <vt:lpstr>Incremental mean updates</vt:lpstr>
      <vt:lpstr>MC prediction (Q function)</vt:lpstr>
      <vt:lpstr>MC prediction (Q function)</vt:lpstr>
      <vt:lpstr>MC prediction (Q function)</vt:lpstr>
      <vt:lpstr>MC prediction (Q function) algorithm</vt:lpstr>
      <vt:lpstr>MC prediction (Q function) algorithm</vt:lpstr>
      <vt:lpstr>MC prediction of the Q function</vt:lpstr>
      <vt:lpstr>Incremental mean</vt:lpstr>
      <vt:lpstr>Monte Carlo control</vt:lpstr>
      <vt:lpstr>Monte Carlo control</vt:lpstr>
      <vt:lpstr>Monte Carlo control</vt:lpstr>
      <vt:lpstr>MC control algorithm</vt:lpstr>
      <vt:lpstr>MC control algorithm</vt:lpstr>
      <vt:lpstr>MC control algorithmic steps</vt:lpstr>
      <vt:lpstr>MC control algorithmic steps</vt:lpstr>
      <vt:lpstr>MC Control methods</vt:lpstr>
      <vt:lpstr>MC Control methods</vt:lpstr>
      <vt:lpstr>on-policy Monte Carlo control</vt:lpstr>
      <vt:lpstr>Monte Carlo exploring starts algorithm</vt:lpstr>
      <vt:lpstr>Monte Carlo exploring starts algorithm</vt:lpstr>
      <vt:lpstr>Monte Carlo exploring starts algorithm</vt:lpstr>
      <vt:lpstr>Monte Carlo exploring starts algorithm</vt:lpstr>
      <vt:lpstr>Monte Carlo with the epsilon-greedy policy</vt:lpstr>
      <vt:lpstr>Monte Carlo with the epsilon-greedy policy</vt:lpstr>
      <vt:lpstr>Monte Carlo with the epsilon-greedy policy</vt:lpstr>
      <vt:lpstr>Monte Carlo with the epsilon-greedy policy</vt:lpstr>
      <vt:lpstr>Monte Carlo with the epsilon-greedy policy</vt:lpstr>
      <vt:lpstr>MC control algorithm with the epsilon-greedy policy</vt:lpstr>
      <vt:lpstr>MC control algorithm with the epsilon-greedy policy</vt:lpstr>
      <vt:lpstr>MC control algorithm with the epsilon-greedy policy</vt:lpstr>
      <vt:lpstr>Off-policy Monte Carlo control</vt:lpstr>
      <vt:lpstr>Off-policy Monte Carlo control</vt:lpstr>
      <vt:lpstr>Off-policy Monte Carlo control algorithm</vt:lpstr>
      <vt:lpstr>Off-policy Monte Carlo control algorithm</vt:lpstr>
      <vt:lpstr>Need of importance sampling</vt:lpstr>
      <vt:lpstr> Importance sampling types:  </vt:lpstr>
      <vt:lpstr>Off-policy Monte Carlo control algorithm</vt:lpstr>
      <vt:lpstr>Off-policy Monte Carlo control algorithm</vt:lpstr>
      <vt:lpstr>MC limitation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Admin</cp:lastModifiedBy>
  <cp:revision>154</cp:revision>
  <dcterms:created xsi:type="dcterms:W3CDTF">2023-06-27T04:42:32Z</dcterms:created>
  <dcterms:modified xsi:type="dcterms:W3CDTF">2023-10-04T08:31:40Z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0x0101003E2C22CDA4E82944AA880977E195A21A</vt:lpwstr>
  </property>
</Properties>
</file>