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2E3DD-11BA-4D85-A815-8F81B7055EDE}" v="1" dt="2023-12-29T12:40:11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URATHRI ASHOK" userId="S::sankurathri.20201cei0135@presidencyuniversity.in::fc286e82-aeb5-4f19-a1b6-b90b88f9df68" providerId="AD" clId="Web-{8DE2E3DD-11BA-4D85-A815-8F81B7055EDE}"/>
    <pc:docChg chg="modSld">
      <pc:chgData name="SANKURATHRI ASHOK" userId="S::sankurathri.20201cei0135@presidencyuniversity.in::fc286e82-aeb5-4f19-a1b6-b90b88f9df68" providerId="AD" clId="Web-{8DE2E3DD-11BA-4D85-A815-8F81B7055EDE}" dt="2023-12-29T12:40:11.774" v="0"/>
      <pc:docMkLst>
        <pc:docMk/>
      </pc:docMkLst>
      <pc:sldChg chg="delSp">
        <pc:chgData name="SANKURATHRI ASHOK" userId="S::sankurathri.20201cei0135@presidencyuniversity.in::fc286e82-aeb5-4f19-a1b6-b90b88f9df68" providerId="AD" clId="Web-{8DE2E3DD-11BA-4D85-A815-8F81B7055EDE}" dt="2023-12-29T12:40:11.774" v="0"/>
        <pc:sldMkLst>
          <pc:docMk/>
          <pc:sldMk cId="2079468155" sldId="259"/>
        </pc:sldMkLst>
        <pc:spChg chg="del">
          <ac:chgData name="SANKURATHRI ASHOK" userId="S::sankurathri.20201cei0135@presidencyuniversity.in::fc286e82-aeb5-4f19-a1b6-b90b88f9df68" providerId="AD" clId="Web-{8DE2E3DD-11BA-4D85-A815-8F81B7055EDE}" dt="2023-12-29T12:40:11.774" v="0"/>
          <ac:spMkLst>
            <pc:docMk/>
            <pc:sldMk cId="2079468155" sldId="259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96237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fld id="{F0612D14-CBA2-468E-96F8-10D479708BAB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6684" y="6381751"/>
            <a:ext cx="2743200" cy="365125"/>
          </a:xfrm>
        </p:spPr>
        <p:txBody>
          <a:bodyPr/>
          <a:lstStyle>
            <a:lvl1pPr defTabSz="914400">
              <a:defRPr sz="1600" b="1">
                <a:solidFill>
                  <a:srgbClr val="FFFFFF"/>
                </a:solidFill>
                <a:latin typeface="Cambria" pitchFamily="18" charset="0"/>
              </a:defRPr>
            </a:lvl1pPr>
          </a:lstStyle>
          <a:p>
            <a:fld id="{8771EF55-7BF6-4749-A85B-714493CF5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1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fld id="{F0612D14-CBA2-468E-96F8-10D479708BAB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Times New Roman" pitchFamily="18" charset="0"/>
              </a:defRPr>
            </a:lvl1pPr>
          </a:lstStyle>
          <a:p>
            <a:fld id="{8771EF55-7BF6-4749-A85B-714493CF5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3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fld id="{F0612D14-CBA2-468E-96F8-10D479708BAB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Times New Roman" pitchFamily="18" charset="0"/>
              </a:defRPr>
            </a:lvl1pPr>
          </a:lstStyle>
          <a:p>
            <a:fld id="{8771EF55-7BF6-4749-A85B-714493CF5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5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832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3879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fld id="{F0612D14-CBA2-468E-96F8-10D479708BAB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14933" y="6429376"/>
            <a:ext cx="2743200" cy="365125"/>
          </a:xfrm>
        </p:spPr>
        <p:txBody>
          <a:bodyPr/>
          <a:lstStyle>
            <a:lvl1pPr defTabSz="914400">
              <a:defRPr sz="1400" b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fld id="{8771EF55-7BF6-4749-A85B-714493CF5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7300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72731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fld id="{F0612D14-CBA2-468E-96F8-10D479708BAB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Times New Roman" pitchFamily="18" charset="0"/>
              </a:defRPr>
            </a:lvl1pPr>
          </a:lstStyle>
          <a:p>
            <a:fld id="{8771EF55-7BF6-4749-A85B-714493CF5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4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fld id="{F0612D14-CBA2-468E-96F8-10D479708BAB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Times New Roman" pitchFamily="18" charset="0"/>
              </a:defRPr>
            </a:lvl1pPr>
          </a:lstStyle>
          <a:p>
            <a:fld id="{8771EF55-7BF6-4749-A85B-714493CF5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1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fld id="{F0612D14-CBA2-468E-96F8-10D479708BAB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Times New Roman" pitchFamily="18" charset="0"/>
              </a:defRPr>
            </a:lvl1pPr>
          </a:lstStyle>
          <a:p>
            <a:fld id="{8771EF55-7BF6-4749-A85B-714493CF5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fld id="{F0612D14-CBA2-468E-96F8-10D479708BAB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Times New Roman" pitchFamily="18" charset="0"/>
              </a:defRPr>
            </a:lvl1pPr>
          </a:lstStyle>
          <a:p>
            <a:fld id="{8771EF55-7BF6-4749-A85B-714493CF5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0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fld id="{F0612D14-CBA2-468E-96F8-10D479708BAB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Times New Roman" pitchFamily="18" charset="0"/>
              </a:defRPr>
            </a:lvl1pPr>
          </a:lstStyle>
          <a:p>
            <a:fld id="{8771EF55-7BF6-4749-A85B-714493CF5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6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fld id="{F0612D14-CBA2-468E-96F8-10D479708BAB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Times New Roman" pitchFamily="18" charset="0"/>
              </a:defRPr>
            </a:lvl1pPr>
          </a:lstStyle>
          <a:p>
            <a:fld id="{8771EF55-7BF6-4749-A85B-714493CF5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0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fld id="{F0612D14-CBA2-468E-96F8-10D479708BAB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Times New Roman" pitchFamily="18" charset="0"/>
              </a:defRPr>
            </a:lvl1pPr>
          </a:lstStyle>
          <a:p>
            <a:fld id="{8771EF55-7BF6-4749-A85B-714493CF5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0612D14-CBA2-468E-96F8-10D479708BAB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fld id="{8771EF55-7BF6-4749-A85B-714493CF53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5153026"/>
            <a:ext cx="12192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7631723" y="5416062"/>
            <a:ext cx="39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Slides prepared by Dr J Alamelu Mangai</a:t>
            </a:r>
          </a:p>
        </p:txBody>
      </p:sp>
    </p:spTree>
    <p:extLst>
      <p:ext uri="{BB962C8B-B14F-4D97-AF65-F5344CB8AC3E}">
        <p14:creationId xmlns:p14="http://schemas.microsoft.com/office/powerpoint/2010/main" val="340802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5741" y="1329485"/>
            <a:ext cx="9144000" cy="2543268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</a:t>
            </a: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Difference (TD) Learning</a:t>
            </a: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0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MC and TD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524" y="1292766"/>
            <a:ext cx="8920505" cy="21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6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an estimate of the value of a state – called – TD target. </a:t>
                </a:r>
              </a:p>
              <a:p>
                <a:r>
                  <a:rPr lang="en-IN" dirty="0"/>
                  <a:t>Hence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- V(s) is (target – predicted) – called the TD error.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805" y="2785835"/>
            <a:ext cx="3726922" cy="1211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202" y="4351298"/>
            <a:ext cx="8633504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1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TD-Prediction using TD-learning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policy is taken as input, using the update rule of TD-learning, V(s) is updated.</a:t>
            </a:r>
          </a:p>
          <a:p>
            <a:r>
              <a:rPr lang="en-IN" dirty="0"/>
              <a:t>Finally we get the expected return an agent can obtain in each state, if it acts according to the given policy</a:t>
            </a:r>
          </a:p>
          <a:p>
            <a:r>
              <a:rPr lang="en-IN" dirty="0"/>
              <a:t>The update rule of TD-learning is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115" y="3760238"/>
            <a:ext cx="2667231" cy="59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9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694831"/>
          </a:xfrm>
        </p:spPr>
        <p:txBody>
          <a:bodyPr/>
          <a:lstStyle/>
          <a:p>
            <a:r>
              <a:rPr lang="en-IN" dirty="0"/>
              <a:t>TD-Prediction in FZLE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706"/>
            <a:ext cx="10515600" cy="4178249"/>
          </a:xfrm>
        </p:spPr>
        <p:txBody>
          <a:bodyPr/>
          <a:lstStyle/>
          <a:p>
            <a:r>
              <a:rPr lang="en-IN" dirty="0"/>
              <a:t>States are represented as numbers as </a:t>
            </a:r>
            <a:r>
              <a:rPr lang="en-US" dirty="0"/>
              <a:t>the first state S is denoted by (1,1) and the second state F is denoted by (1,2) and so on to the last state G, which is denoted by (4,4). </a:t>
            </a:r>
          </a:p>
          <a:p>
            <a:r>
              <a:rPr lang="en-US" dirty="0"/>
              <a:t>the goal of the agent is to reach the goal state G from the starting state S without visiting the hole states H</a:t>
            </a:r>
            <a:endParaRPr lang="en-IN" dirty="0"/>
          </a:p>
          <a:p>
            <a:r>
              <a:rPr lang="en-IN" dirty="0"/>
              <a:t>Reward is 1, if the agent reaches the goal state, else reward is 0</a:t>
            </a:r>
          </a:p>
          <a:p>
            <a:r>
              <a:rPr lang="en-IN" dirty="0"/>
              <a:t>Actions : left, right, up, down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63" y="3647336"/>
            <a:ext cx="2964437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1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Take a policy as input and evaluate V(s) using this policy</a:t>
            </a:r>
          </a:p>
          <a:p>
            <a:r>
              <a:rPr lang="en-IN" dirty="0"/>
              <a:t>Assume input policy is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Find V(s) for this input policy using TD-learning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572" y="1727478"/>
            <a:ext cx="1790855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8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32160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4482"/>
            <a:ext cx="10515600" cy="4551473"/>
          </a:xfrm>
        </p:spPr>
        <p:txBody>
          <a:bodyPr/>
          <a:lstStyle/>
          <a:p>
            <a:r>
              <a:rPr lang="en-IN" dirty="0"/>
              <a:t>Initialize the value of all states to some random values.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dirty="0"/>
              <a:t>Step 1: Current state s = (1,1) a = right as per the input policy </a:t>
            </a:r>
          </a:p>
          <a:p>
            <a:pPr marL="0" indent="0">
              <a:buNone/>
            </a:pPr>
            <a:r>
              <a:rPr lang="en-IN" sz="2400" dirty="0"/>
              <a:t>                  next state s’ = (1,2) </a:t>
            </a:r>
          </a:p>
          <a:p>
            <a:pPr marL="0" indent="0">
              <a:buNone/>
            </a:pPr>
            <a:r>
              <a:rPr lang="en-IN" sz="2400" dirty="0"/>
              <a:t>                  update V((1,1)) using TD –learning update rule as  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           Assume </a:t>
            </a:r>
            <a:r>
              <a:rPr lang="el-GR" sz="2400" dirty="0"/>
              <a:t>γ</a:t>
            </a:r>
            <a:r>
              <a:rPr lang="en-IN" sz="2400" dirty="0"/>
              <a:t> = 1 and </a:t>
            </a:r>
            <a:r>
              <a:rPr lang="el-GR" sz="2400" dirty="0"/>
              <a:t>α</a:t>
            </a:r>
            <a:r>
              <a:rPr lang="en-IN" sz="2400" dirty="0"/>
              <a:t> = 0.1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26" y="1046343"/>
            <a:ext cx="1600339" cy="1966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153" y="4713111"/>
            <a:ext cx="2949196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551" y="1278521"/>
            <a:ext cx="8724123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74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Updated value table after step1 is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031" y="1932940"/>
            <a:ext cx="6088908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42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2 : s = (1,2)  a = right  s’ = (1,3) r = 0 </a:t>
            </a:r>
            <a:r>
              <a:rPr lang="el-GR" dirty="0"/>
              <a:t>α</a:t>
            </a:r>
            <a:r>
              <a:rPr lang="en-IN" dirty="0"/>
              <a:t> = 0.1 and </a:t>
            </a:r>
            <a:r>
              <a:rPr lang="el-GR" dirty="0"/>
              <a:t>γ</a:t>
            </a:r>
            <a:r>
              <a:rPr lang="en-IN" dirty="0"/>
              <a:t> = 1 </a:t>
            </a:r>
          </a:p>
          <a:p>
            <a:pPr marL="0" indent="0">
              <a:buNone/>
            </a:pPr>
            <a:r>
              <a:rPr lang="en-IN" dirty="0"/>
              <a:t>                 current value of V((1,2)) = 0.6 </a:t>
            </a:r>
          </a:p>
          <a:p>
            <a:pPr marL="0" indent="0">
              <a:buNone/>
            </a:pPr>
            <a:r>
              <a:rPr lang="en-IN" dirty="0"/>
              <a:t>                  update V((1,2)) using TD-learning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Value table after step 2 is                   </a:t>
            </a:r>
          </a:p>
          <a:p>
            <a:pPr marL="0" indent="0">
              <a:buNone/>
            </a:pPr>
            <a:r>
              <a:rPr lang="en-IN" dirty="0"/>
              <a:t>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288" y="2904748"/>
            <a:ext cx="3520745" cy="487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986" y="3472990"/>
            <a:ext cx="4806312" cy="585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288" y="4215488"/>
            <a:ext cx="1364098" cy="335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882" y="2904748"/>
            <a:ext cx="5281118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33093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580" y="774442"/>
            <a:ext cx="10515600" cy="4159588"/>
          </a:xfrm>
        </p:spPr>
        <p:txBody>
          <a:bodyPr/>
          <a:lstStyle/>
          <a:p>
            <a:r>
              <a:rPr lang="en-IN" dirty="0"/>
              <a:t>Step 3 : s = (1,3) a = left r = 0 s’ = (1,2) current V(1,3) = 0.8 and V(1,2) = 0.62</a:t>
            </a:r>
          </a:p>
          <a:p>
            <a:pPr marL="0" indent="0">
              <a:buNone/>
            </a:pPr>
            <a:r>
              <a:rPr lang="en-IN" dirty="0"/>
              <a:t>   Update V(1,3) </a:t>
            </a:r>
          </a:p>
          <a:p>
            <a:pPr marL="0" indent="0">
              <a:buNone/>
            </a:pPr>
            <a:r>
              <a:rPr lang="en-IN" dirty="0"/>
              <a:t>                                       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607" y="1954669"/>
            <a:ext cx="3848433" cy="373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829" y="2487833"/>
            <a:ext cx="3454412" cy="426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22" y="2963843"/>
            <a:ext cx="8957387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4766077"/>
          </a:xfrm>
        </p:spPr>
        <p:txBody>
          <a:bodyPr/>
          <a:lstStyle/>
          <a:p>
            <a:r>
              <a:rPr lang="en-IN" dirty="0"/>
              <a:t>LO1 : Understand MC method</a:t>
            </a:r>
          </a:p>
          <a:p>
            <a:r>
              <a:rPr lang="en-IN" dirty="0"/>
              <a:t>LO2 : Understand 2 types of RL tasks : prediction and control</a:t>
            </a:r>
          </a:p>
          <a:p>
            <a:r>
              <a:rPr lang="en-IN" dirty="0"/>
              <a:t>LO3 : Understand the advantages of MC over DP methods</a:t>
            </a:r>
          </a:p>
          <a:p>
            <a:r>
              <a:rPr lang="en-IN" dirty="0"/>
              <a:t>LO4: Understand the different types of MC prediction</a:t>
            </a:r>
          </a:p>
          <a:p>
            <a:r>
              <a:rPr lang="en-IN" dirty="0"/>
              <a:t>LO5: Apply MC prediction to train an agent to play the blackjack game </a:t>
            </a:r>
          </a:p>
          <a:p>
            <a:r>
              <a:rPr lang="en-IN" dirty="0"/>
              <a:t>LO6: Understand the different types of MC control</a:t>
            </a:r>
          </a:p>
          <a:p>
            <a:r>
              <a:rPr lang="en-IN" dirty="0"/>
              <a:t>LO7: Apply MC control to train an agent to play the blackjack game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468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Thus, in this way, we compute the value of every state using the given policy. </a:t>
            </a:r>
          </a:p>
          <a:p>
            <a:r>
              <a:rPr lang="en-US" dirty="0"/>
              <a:t>However, computing the value of the state just for one episode will not be accurate. </a:t>
            </a:r>
          </a:p>
          <a:p>
            <a:r>
              <a:rPr lang="en-US" dirty="0"/>
              <a:t>So, we repeat these steps for several episodes and compute the accurate estimates of the state value (the value function).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904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601525"/>
          </a:xfrm>
        </p:spPr>
        <p:txBody>
          <a:bodyPr/>
          <a:lstStyle/>
          <a:p>
            <a:r>
              <a:rPr lang="en-IN" dirty="0"/>
              <a:t>TD-Prediction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466" y="989045"/>
            <a:ext cx="10133044" cy="40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38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601525"/>
          </a:xfrm>
        </p:spPr>
        <p:txBody>
          <a:bodyPr/>
          <a:lstStyle/>
          <a:p>
            <a:r>
              <a:rPr lang="en-IN" dirty="0"/>
              <a:t>Using TD-Prediction in FZLE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9714"/>
            <a:ext cx="10515600" cy="4206241"/>
          </a:xfrm>
        </p:spPr>
        <p:txBody>
          <a:bodyPr/>
          <a:lstStyle/>
          <a:p>
            <a:r>
              <a:rPr lang="en-IN" dirty="0"/>
              <a:t>For an input random policy </a:t>
            </a:r>
            <a:r>
              <a:rPr lang="el-GR" dirty="0"/>
              <a:t>π</a:t>
            </a:r>
            <a:r>
              <a:rPr lang="en-IN" dirty="0"/>
              <a:t>, predict the value of the states V(s) using TD prediction</a:t>
            </a:r>
          </a:p>
          <a:p>
            <a:pPr marL="0" indent="0">
              <a:buNone/>
            </a:pPr>
            <a:r>
              <a:rPr lang="en-IN" sz="2000" dirty="0"/>
              <a:t>import gymnasium as gym</a:t>
            </a:r>
          </a:p>
          <a:p>
            <a:pPr marL="0" indent="0">
              <a:buNone/>
            </a:pPr>
            <a:r>
              <a:rPr lang="en-IN" sz="2000" dirty="0"/>
              <a:t>import pandas as </a:t>
            </a:r>
            <a:r>
              <a:rPr lang="en-IN" sz="2000" dirty="0" err="1"/>
              <a:t>pd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#create the </a:t>
            </a:r>
            <a:r>
              <a:rPr lang="en-IN" sz="2000" b="1" dirty="0" err="1">
                <a:solidFill>
                  <a:srgbClr val="FF0000"/>
                </a:solidFill>
              </a:rPr>
              <a:t>envt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2000" dirty="0" err="1"/>
              <a:t>env</a:t>
            </a:r>
            <a:r>
              <a:rPr lang="en-IN" sz="2000" dirty="0"/>
              <a:t> = </a:t>
            </a:r>
            <a:r>
              <a:rPr lang="en-IN" sz="2000" dirty="0" err="1"/>
              <a:t>gym.make</a:t>
            </a:r>
            <a:r>
              <a:rPr lang="en-IN" sz="2000" dirty="0"/>
              <a:t>("FrozenLake-v1", </a:t>
            </a:r>
            <a:r>
              <a:rPr lang="en-IN" sz="2000" dirty="0" err="1"/>
              <a:t>render_mode</a:t>
            </a:r>
            <a:r>
              <a:rPr lang="en-IN" sz="2000" dirty="0"/>
              <a:t> = "human")</a:t>
            </a:r>
          </a:p>
          <a:p>
            <a:pPr marL="0" indent="0">
              <a:buNone/>
            </a:pPr>
            <a:r>
              <a:rPr lang="en-IN" sz="2000" dirty="0" err="1"/>
              <a:t>env.reset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> </a:t>
            </a:r>
            <a:r>
              <a:rPr lang="en-IN" sz="2000" dirty="0" err="1"/>
              <a:t>env.render</a:t>
            </a:r>
            <a:r>
              <a:rPr lang="en-IN" sz="2000" dirty="0"/>
              <a:t>() </a:t>
            </a:r>
          </a:p>
          <a:p>
            <a:pPr marL="0" indent="0">
              <a:buNone/>
            </a:pPr>
            <a:r>
              <a:rPr lang="en-IN" sz="2000" dirty="0"/>
              <a:t> 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979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258"/>
            <a:ext cx="10515600" cy="4924698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</a:rPr>
              <a:t>#define a random input policy</a:t>
            </a:r>
          </a:p>
          <a:p>
            <a:pPr marL="0" indent="0">
              <a:buNone/>
            </a:pPr>
            <a:r>
              <a:rPr lang="en-IN" sz="2400" dirty="0" err="1"/>
              <a:t>def</a:t>
            </a:r>
            <a:r>
              <a:rPr lang="en-IN" sz="2400" dirty="0"/>
              <a:t> </a:t>
            </a:r>
            <a:r>
              <a:rPr lang="en-IN" sz="2400" dirty="0" err="1"/>
              <a:t>random_policy</a:t>
            </a:r>
            <a:r>
              <a:rPr lang="en-IN" sz="2400" dirty="0"/>
              <a:t>():</a:t>
            </a:r>
          </a:p>
          <a:p>
            <a:pPr marL="0" indent="0">
              <a:buNone/>
            </a:pPr>
            <a:r>
              <a:rPr lang="en-IN" sz="2400" dirty="0"/>
              <a:t>    return </a:t>
            </a:r>
            <a:r>
              <a:rPr lang="en-IN" sz="2400" dirty="0" err="1"/>
              <a:t>env.action_space.sample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</a:rPr>
              <a:t>#initialize the value of all states to zeros</a:t>
            </a:r>
          </a:p>
          <a:p>
            <a:pPr marL="0" indent="0">
              <a:buNone/>
            </a:pPr>
            <a:r>
              <a:rPr lang="en-IN" sz="2000" dirty="0"/>
              <a:t>V = {}</a:t>
            </a:r>
          </a:p>
          <a:p>
            <a:pPr marL="0" indent="0">
              <a:buNone/>
            </a:pPr>
            <a:r>
              <a:rPr lang="en-IN" sz="2000" dirty="0"/>
              <a:t>for s in range(</a:t>
            </a:r>
            <a:r>
              <a:rPr lang="en-IN" sz="2000" dirty="0" err="1"/>
              <a:t>env.observation_space.n</a:t>
            </a:r>
            <a:r>
              <a:rPr lang="en-IN" sz="2000" dirty="0"/>
              <a:t>):</a:t>
            </a:r>
          </a:p>
          <a:p>
            <a:pPr marL="0" indent="0">
              <a:buNone/>
            </a:pPr>
            <a:r>
              <a:rPr lang="en-IN" sz="2000" dirty="0"/>
              <a:t>    V[s] = 0.0 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#initialize the parameters</a:t>
            </a:r>
          </a:p>
          <a:p>
            <a:pPr marL="0" indent="0">
              <a:buNone/>
            </a:pPr>
            <a:r>
              <a:rPr lang="en-IN" sz="2000" dirty="0"/>
              <a:t>alpha = 0.85</a:t>
            </a:r>
          </a:p>
          <a:p>
            <a:pPr marL="0" indent="0">
              <a:buNone/>
            </a:pPr>
            <a:r>
              <a:rPr lang="en-IN" sz="2000" dirty="0"/>
              <a:t>gamma = 0.90</a:t>
            </a:r>
          </a:p>
          <a:p>
            <a:pPr marL="0" indent="0">
              <a:buNone/>
            </a:pPr>
            <a:r>
              <a:rPr lang="en-IN" sz="2000" dirty="0"/>
              <a:t> </a:t>
            </a:r>
            <a:r>
              <a:rPr lang="en-IN" sz="2000" dirty="0" err="1"/>
              <a:t>num_eps</a:t>
            </a:r>
            <a:r>
              <a:rPr lang="en-IN" sz="2000" dirty="0"/>
              <a:t> = 50</a:t>
            </a:r>
          </a:p>
          <a:p>
            <a:pPr marL="0" indent="0">
              <a:buNone/>
            </a:pPr>
            <a:r>
              <a:rPr lang="en-IN" sz="2000" dirty="0" err="1"/>
              <a:t>num_steps</a:t>
            </a:r>
            <a:r>
              <a:rPr lang="en-IN" sz="2000" dirty="0"/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3253807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3224"/>
            <a:ext cx="10515600" cy="4812732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#generating episodes</a:t>
            </a:r>
          </a:p>
          <a:p>
            <a:pPr marL="0" indent="0">
              <a:buNone/>
            </a:pPr>
            <a:r>
              <a:rPr lang="en-IN" sz="2000" dirty="0"/>
              <a:t>for </a:t>
            </a:r>
            <a:r>
              <a:rPr lang="en-IN" sz="2000" dirty="0" err="1"/>
              <a:t>i</a:t>
            </a:r>
            <a:r>
              <a:rPr lang="en-IN" sz="2000" dirty="0"/>
              <a:t> in range(</a:t>
            </a:r>
            <a:r>
              <a:rPr lang="en-IN" sz="2000" dirty="0" err="1"/>
              <a:t>num_eps</a:t>
            </a:r>
            <a:r>
              <a:rPr lang="en-IN" sz="2000" dirty="0"/>
              <a:t>): </a:t>
            </a:r>
          </a:p>
          <a:p>
            <a:pPr marL="0" indent="0">
              <a:buNone/>
            </a:pPr>
            <a:r>
              <a:rPr lang="en-IN" sz="2000" dirty="0"/>
              <a:t>    s = </a:t>
            </a:r>
            <a:r>
              <a:rPr lang="en-IN" sz="2000" dirty="0" err="1"/>
              <a:t>env.reset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>    s = s[0]</a:t>
            </a:r>
          </a:p>
          <a:p>
            <a:pPr marL="0" indent="0">
              <a:buNone/>
            </a:pPr>
            <a:r>
              <a:rPr lang="en-IN" sz="2000" dirty="0"/>
              <a:t>    for t in range(</a:t>
            </a:r>
            <a:r>
              <a:rPr lang="en-IN" sz="2000" dirty="0" err="1"/>
              <a:t>num_steps</a:t>
            </a:r>
            <a:r>
              <a:rPr lang="en-IN" sz="2000" dirty="0"/>
              <a:t>): </a:t>
            </a:r>
          </a:p>
          <a:p>
            <a:pPr marL="0" indent="0">
              <a:buNone/>
            </a:pPr>
            <a:r>
              <a:rPr lang="en-IN" sz="2000" dirty="0"/>
              <a:t>        a = </a:t>
            </a:r>
            <a:r>
              <a:rPr lang="en-IN" sz="2000" dirty="0" err="1"/>
              <a:t>random_policy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>        s_, r, done, _, _ = </a:t>
            </a:r>
            <a:r>
              <a:rPr lang="en-IN" sz="2000" dirty="0" err="1"/>
              <a:t>env.step</a:t>
            </a:r>
            <a:r>
              <a:rPr lang="en-IN" sz="2000" dirty="0"/>
              <a:t>(a) </a:t>
            </a:r>
          </a:p>
          <a:p>
            <a:pPr marL="0" indent="0">
              <a:buNone/>
            </a:pPr>
            <a:r>
              <a:rPr lang="en-IN" sz="2000" dirty="0"/>
              <a:t>        #use TD-update rule                 </a:t>
            </a:r>
          </a:p>
          <a:p>
            <a:pPr marL="0" indent="0">
              <a:buNone/>
            </a:pPr>
            <a:r>
              <a:rPr lang="en-IN" sz="2000" dirty="0"/>
              <a:t>        V[s] += alpha * (r + gamma * V[s_] - V[s])             </a:t>
            </a:r>
          </a:p>
          <a:p>
            <a:pPr marL="0" indent="0">
              <a:buNone/>
            </a:pPr>
            <a:r>
              <a:rPr lang="en-IN" sz="2000" dirty="0"/>
              <a:t>        s = s_</a:t>
            </a:r>
          </a:p>
          <a:p>
            <a:pPr marL="0" indent="0">
              <a:buNone/>
            </a:pPr>
            <a:r>
              <a:rPr lang="en-IN" sz="2000" dirty="0"/>
              <a:t>        if done: </a:t>
            </a:r>
          </a:p>
          <a:p>
            <a:pPr marL="0" indent="0">
              <a:buNone/>
            </a:pPr>
            <a:r>
              <a:rPr lang="en-IN" sz="2000" dirty="0"/>
              <a:t>           break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505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1927"/>
            <a:ext cx="10515600" cy="570100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#convert the dictionary to a data frame</a:t>
            </a:r>
          </a:p>
          <a:p>
            <a:pPr marL="0" indent="0">
              <a:buNone/>
            </a:pP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(list(</a:t>
            </a:r>
            <a:r>
              <a:rPr lang="en-IN" dirty="0" err="1"/>
              <a:t>V.items</a:t>
            </a:r>
            <a:r>
              <a:rPr lang="en-IN" dirty="0"/>
              <a:t>()), columns = ['state', 'value'])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df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Output : </a:t>
            </a:r>
          </a:p>
          <a:p>
            <a:r>
              <a:rPr lang="en-IN" sz="2000" dirty="0"/>
              <a:t>Value of state 14 is </a:t>
            </a:r>
          </a:p>
          <a:p>
            <a:pPr marL="0" indent="0">
              <a:buNone/>
            </a:pPr>
            <a:r>
              <a:rPr lang="en-IN" sz="2000" dirty="0"/>
              <a:t>   maximum</a:t>
            </a:r>
          </a:p>
          <a:p>
            <a:r>
              <a:rPr lang="en-IN" sz="2000" dirty="0"/>
              <a:t>Value of all terminal states(hole</a:t>
            </a:r>
          </a:p>
          <a:p>
            <a:pPr marL="0" indent="0">
              <a:buNone/>
            </a:pPr>
            <a:r>
              <a:rPr lang="en-IN" sz="2000" dirty="0"/>
              <a:t>   state and goal state) are </a:t>
            </a:r>
          </a:p>
          <a:p>
            <a:pPr marL="0" indent="0">
              <a:buNone/>
            </a:pPr>
            <a:r>
              <a:rPr lang="en-IN" sz="2000" dirty="0"/>
              <a:t>    zeroes</a:t>
            </a:r>
          </a:p>
          <a:p>
            <a:pPr marL="0" indent="0">
              <a:buNone/>
            </a:pPr>
            <a:r>
              <a:rPr lang="en-US" sz="2000" b="1" dirty="0"/>
              <a:t>Note that since we have initialized a random policy, </a:t>
            </a:r>
          </a:p>
          <a:p>
            <a:pPr marL="0" indent="0">
              <a:buNone/>
            </a:pPr>
            <a:r>
              <a:rPr lang="en-US" sz="2000" b="1" dirty="0"/>
              <a:t>We might get varying results every time we </a:t>
            </a:r>
          </a:p>
          <a:p>
            <a:pPr marL="0" indent="0">
              <a:buNone/>
            </a:pPr>
            <a:r>
              <a:rPr lang="en-US" sz="2000" b="1" dirty="0"/>
              <a:t>run the previous code</a:t>
            </a:r>
            <a:endParaRPr lang="en-IN" sz="2000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087" y="1163228"/>
            <a:ext cx="4075713" cy="5128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897" y="1288305"/>
            <a:ext cx="2217612" cy="257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8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349598"/>
          </a:xfrm>
        </p:spPr>
        <p:txBody>
          <a:bodyPr/>
          <a:lstStyle/>
          <a:p>
            <a:r>
              <a:rPr lang="en-IN" sz="2800" b="1" dirty="0">
                <a:solidFill>
                  <a:srgbClr val="FF0000"/>
                </a:solidFill>
              </a:rPr>
              <a:t>TD-Control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449"/>
            <a:ext cx="10515600" cy="4439507"/>
          </a:xfrm>
        </p:spPr>
        <p:txBody>
          <a:bodyPr/>
          <a:lstStyle/>
          <a:p>
            <a:r>
              <a:rPr lang="en-IN" dirty="0"/>
              <a:t>Start with a random policy and find an optimal policy iteratively</a:t>
            </a:r>
          </a:p>
          <a:p>
            <a:r>
              <a:rPr lang="en-IN" dirty="0"/>
              <a:t>Types – </a:t>
            </a:r>
            <a:r>
              <a:rPr lang="en-IN" dirty="0">
                <a:solidFill>
                  <a:srgbClr val="FF0000"/>
                </a:solidFill>
              </a:rPr>
              <a:t>on-policy and off-policy TD-control</a:t>
            </a:r>
          </a:p>
          <a:p>
            <a:r>
              <a:rPr lang="en-IN" dirty="0">
                <a:solidFill>
                  <a:srgbClr val="FF0000"/>
                </a:solidFill>
              </a:rPr>
              <a:t>On-policy control : </a:t>
            </a:r>
          </a:p>
          <a:p>
            <a:pPr lvl="1"/>
            <a:r>
              <a:rPr lang="en-US" dirty="0"/>
              <a:t>the agent behaves using one policy and tries to improve the same policy. </a:t>
            </a:r>
          </a:p>
          <a:p>
            <a:pPr lvl="1"/>
            <a:r>
              <a:rPr lang="en-US" dirty="0"/>
              <a:t>That is, in the on-policy method, we generate episodes using one policy and improve the same policy iteratively to find the optimal policy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Off-policy control:</a:t>
            </a:r>
          </a:p>
          <a:p>
            <a:pPr lvl="1"/>
            <a:r>
              <a:rPr lang="en-US" dirty="0"/>
              <a:t>the agent behaves using one policy and tries to improve a different policy. </a:t>
            </a:r>
          </a:p>
          <a:p>
            <a:pPr lvl="1"/>
            <a:r>
              <a:rPr lang="en-US" dirty="0"/>
              <a:t>That is, in the off-policy method, we generate episodes using one policy and we try to improve a different policy iteratively to find the optimal policy.</a:t>
            </a:r>
          </a:p>
        </p:txBody>
      </p:sp>
    </p:spTree>
    <p:extLst>
      <p:ext uri="{BB962C8B-B14F-4D97-AF65-F5344CB8AC3E}">
        <p14:creationId xmlns:p14="http://schemas.microsoft.com/office/powerpoint/2010/main" val="69476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603339"/>
          </a:xfrm>
        </p:spPr>
        <p:txBody>
          <a:bodyPr/>
          <a:lstStyle/>
          <a:p>
            <a:r>
              <a:rPr lang="en-IN" dirty="0"/>
              <a:t>On-policy TD-Control - SARSA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4982546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SARSA</a:t>
            </a:r>
            <a:r>
              <a:rPr lang="en-IN" dirty="0"/>
              <a:t> – </a:t>
            </a:r>
            <a:r>
              <a:rPr lang="en-IN" b="1" dirty="0">
                <a:solidFill>
                  <a:srgbClr val="FF0000"/>
                </a:solidFill>
              </a:rPr>
              <a:t>s</a:t>
            </a:r>
            <a:r>
              <a:rPr lang="en-IN" dirty="0"/>
              <a:t>tate-</a:t>
            </a:r>
            <a:r>
              <a:rPr lang="en-IN" b="1" dirty="0">
                <a:solidFill>
                  <a:srgbClr val="FF0000"/>
                </a:solidFill>
              </a:rPr>
              <a:t>a</a:t>
            </a:r>
            <a:r>
              <a:rPr lang="en-IN" dirty="0"/>
              <a:t>ction-</a:t>
            </a:r>
            <a:r>
              <a:rPr lang="en-IN" b="1" dirty="0">
                <a:solidFill>
                  <a:srgbClr val="FF0000"/>
                </a:solidFill>
              </a:rPr>
              <a:t>r</a:t>
            </a:r>
            <a:r>
              <a:rPr lang="en-IN" dirty="0"/>
              <a:t>eward-</a:t>
            </a:r>
            <a:r>
              <a:rPr lang="en-IN" b="1" dirty="0">
                <a:solidFill>
                  <a:srgbClr val="FF0000"/>
                </a:solidFill>
              </a:rPr>
              <a:t>s</a:t>
            </a:r>
            <a:r>
              <a:rPr lang="en-IN" dirty="0"/>
              <a:t>tate-</a:t>
            </a:r>
            <a:r>
              <a:rPr lang="en-IN" b="1" dirty="0">
                <a:solidFill>
                  <a:srgbClr val="FF0000"/>
                </a:solidFill>
              </a:rPr>
              <a:t>a</a:t>
            </a:r>
            <a:r>
              <a:rPr lang="en-IN" dirty="0"/>
              <a:t>ction</a:t>
            </a:r>
          </a:p>
          <a:p>
            <a:r>
              <a:rPr lang="en-US" dirty="0"/>
              <a:t> in TD control our goal is to find the optimal policy. </a:t>
            </a:r>
          </a:p>
          <a:p>
            <a:r>
              <a:rPr lang="en-US" dirty="0"/>
              <a:t> how can we extract a policy? </a:t>
            </a:r>
          </a:p>
          <a:p>
            <a:pPr lvl="1"/>
            <a:r>
              <a:rPr lang="en-US" dirty="0"/>
              <a:t>We can extract the policy from the Q function. </a:t>
            </a:r>
          </a:p>
          <a:p>
            <a:pPr lvl="1"/>
            <a:r>
              <a:rPr lang="en-US" dirty="0"/>
              <a:t> once we have the Q function then we can extract policy by selecting the action in each state that has the maximum Q value. </a:t>
            </a:r>
          </a:p>
          <a:p>
            <a:r>
              <a:rPr lang="en-US" dirty="0"/>
              <a:t> how can we compute the Q function in TD learning? </a:t>
            </a:r>
          </a:p>
          <a:p>
            <a:pPr lvl="1"/>
            <a:r>
              <a:rPr lang="en-US" dirty="0"/>
              <a:t>Recall, in TD learning, the value function is computed as: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just rewrite this update rule in terms of the Q function as:</a:t>
            </a:r>
          </a:p>
          <a:p>
            <a:pPr marL="457200" lvl="1" indent="0">
              <a:buNone/>
            </a:pPr>
            <a:r>
              <a:rPr lang="en-US" dirty="0"/>
              <a:t>                                </a:t>
            </a:r>
          </a:p>
          <a:p>
            <a:pPr marL="457200" lvl="1" indent="0">
              <a:buNone/>
            </a:pPr>
            <a:r>
              <a:rPr lang="en-US" dirty="0"/>
              <a:t>      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003" y="4610083"/>
            <a:ext cx="3373732" cy="381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968" y="5405554"/>
            <a:ext cx="3604572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39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33093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7788"/>
            <a:ext cx="10515600" cy="4458167"/>
          </a:xfrm>
        </p:spPr>
        <p:txBody>
          <a:bodyPr/>
          <a:lstStyle/>
          <a:p>
            <a:r>
              <a:rPr lang="en-US" dirty="0"/>
              <a:t> we compute the Q function using the preceding TD learning update rule, and then we extract a policy from them. </a:t>
            </a:r>
          </a:p>
          <a:p>
            <a:r>
              <a:rPr lang="en-US" dirty="0"/>
              <a:t> the preceding update rule is also known as </a:t>
            </a:r>
            <a:r>
              <a:rPr lang="en-US" b="1" dirty="0">
                <a:solidFill>
                  <a:srgbClr val="FF0000"/>
                </a:solidFill>
              </a:rPr>
              <a:t>the SARSA update rule</a:t>
            </a:r>
          </a:p>
          <a:p>
            <a:r>
              <a:rPr lang="en-US" dirty="0"/>
              <a:t>In the prediction method, we were given a policy as input, so we acted in the environment using that policy and computed the value function. </a:t>
            </a:r>
          </a:p>
          <a:p>
            <a:r>
              <a:rPr lang="en-US" dirty="0"/>
              <a:t>But here, we don't have a policy as input. So how can we act in the environment?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53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894"/>
            <a:ext cx="10515600" cy="5159828"/>
          </a:xfrm>
        </p:spPr>
        <p:txBody>
          <a:bodyPr/>
          <a:lstStyle/>
          <a:p>
            <a:r>
              <a:rPr lang="en-US" dirty="0"/>
              <a:t>So, first we initialize the Q function with random values or with zeros. </a:t>
            </a:r>
          </a:p>
          <a:p>
            <a:r>
              <a:rPr lang="en-US" dirty="0"/>
              <a:t>Then we extract a policy from this randomly initialized Q function and act in the environment. </a:t>
            </a:r>
          </a:p>
          <a:p>
            <a:r>
              <a:rPr lang="en-US" dirty="0"/>
              <a:t>Our initial policy will definitely not be optimal as it is extracted from the randomly initialized Q function, but on every episode, we will update the Q function (Q values). </a:t>
            </a:r>
          </a:p>
          <a:p>
            <a:r>
              <a:rPr lang="en-US" dirty="0"/>
              <a:t>So, on every episode, we can use the updated Q function to extract a new policy. </a:t>
            </a:r>
          </a:p>
          <a:p>
            <a:r>
              <a:rPr lang="en-US" dirty="0"/>
              <a:t>Thus, we will obtain the optimal policy after a series of episodes.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27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GB" dirty="0"/>
              <a:t>TD is a popular model-free method</a:t>
            </a:r>
          </a:p>
          <a:p>
            <a:r>
              <a:rPr lang="en-GB" dirty="0"/>
              <a:t>It combines the advantages of DP and MC methods</a:t>
            </a:r>
          </a:p>
          <a:p>
            <a:r>
              <a:rPr lang="en-GB" dirty="0"/>
              <a:t>A recap of pros and cons of DP and MC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993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important point we need to note is that in the SARSA method, instead of making our policy act greedily, we use the epsilon-greedy policy. </a:t>
            </a:r>
          </a:p>
          <a:p>
            <a:r>
              <a:rPr lang="en-US" dirty="0"/>
              <a:t>In a greedy policy, we always select the action that has the maximum Q value. But, with the epsilon-greedy policy we select a random action with probability epsilon, and we select the best action (the action with the maximum Q value) with probability of </a:t>
            </a:r>
            <a:r>
              <a:rPr lang="en-IN" dirty="0"/>
              <a:t>1-epsilon.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380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442905"/>
          </a:xfrm>
        </p:spPr>
        <p:txBody>
          <a:bodyPr/>
          <a:lstStyle/>
          <a:p>
            <a:r>
              <a:rPr lang="en-IN" dirty="0"/>
              <a:t>SARSA in the FZLE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5780"/>
            <a:ext cx="10515600" cy="4430175"/>
          </a:xfrm>
        </p:spPr>
        <p:txBody>
          <a:bodyPr/>
          <a:lstStyle/>
          <a:p>
            <a:r>
              <a:rPr lang="en-IN" dirty="0"/>
              <a:t>Initialize the Q function with random values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22" y="1331054"/>
            <a:ext cx="4351397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94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2469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1136"/>
            <a:ext cx="10515600" cy="4504820"/>
          </a:xfrm>
        </p:spPr>
        <p:txBody>
          <a:bodyPr/>
          <a:lstStyle/>
          <a:p>
            <a:r>
              <a:rPr lang="en-IN" dirty="0"/>
              <a:t>Assume we are in state (4,2)</a:t>
            </a:r>
          </a:p>
          <a:p>
            <a:pPr lvl="1"/>
            <a:r>
              <a:rPr lang="en-IN" sz="2000" b="1" dirty="0">
                <a:solidFill>
                  <a:srgbClr val="FF0000"/>
                </a:solidFill>
              </a:rPr>
              <a:t>Select an action using epsilon greedy policy</a:t>
            </a:r>
            <a:r>
              <a:rPr lang="en-IN" sz="2000" dirty="0"/>
              <a:t>. </a:t>
            </a:r>
          </a:p>
          <a:p>
            <a:pPr lvl="1"/>
            <a:r>
              <a:rPr lang="en-US" sz="2000" dirty="0"/>
              <a:t>With probability epsilon, we select a random action and with probability 1-epsilon we select the best action (the action that has the maximum Q value).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Suppose we use a probability 1-epsilon and select the best action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So, in state (4,2), we move right as it has the highest Q value compared to the other actions.</a:t>
            </a:r>
          </a:p>
          <a:p>
            <a:pPr lvl="1"/>
            <a:r>
              <a:rPr lang="en-US" sz="2000" dirty="0"/>
              <a:t>so, we perform the right action in state (4,2) and move to the next state (4,3) as shown in the fig</a:t>
            </a:r>
          </a:p>
          <a:p>
            <a:pPr marL="457200" lvl="1" indent="0">
              <a:buNone/>
            </a:pP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3530347"/>
            <a:ext cx="8481527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70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0547"/>
            <a:ext cx="10515600" cy="5187819"/>
          </a:xfrm>
        </p:spPr>
        <p:txBody>
          <a:bodyPr/>
          <a:lstStyle/>
          <a:p>
            <a:r>
              <a:rPr lang="en-US" dirty="0"/>
              <a:t>we moved right in state (4,2) to the next state (4,3) and received a reward r of 0, next state s’ = (4,3)</a:t>
            </a:r>
          </a:p>
          <a:p>
            <a:r>
              <a:rPr lang="en-US" dirty="0"/>
              <a:t>Assume learning rate 𝛼 at 0.1, and the discount factor 𝛾 at 1</a:t>
            </a:r>
          </a:p>
          <a:p>
            <a:r>
              <a:rPr lang="en-US" dirty="0"/>
              <a:t>Update the </a:t>
            </a:r>
            <a:r>
              <a:rPr lang="en-IN" dirty="0"/>
              <a:t>Q((4,2), right), using </a:t>
            </a:r>
            <a:r>
              <a:rPr lang="en-IN" b="1" dirty="0">
                <a:solidFill>
                  <a:srgbClr val="FF0000"/>
                </a:solidFill>
              </a:rPr>
              <a:t>SARSA update rule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Substituting </a:t>
            </a:r>
            <a:r>
              <a:rPr lang="en-US" dirty="0">
                <a:solidFill>
                  <a:srgbClr val="FF0000"/>
                </a:solidFill>
              </a:rPr>
              <a:t>𝛼 and 𝛾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Substituting </a:t>
            </a:r>
            <a:r>
              <a:rPr lang="en-IN" dirty="0">
                <a:solidFill>
                  <a:srgbClr val="FF0000"/>
                </a:solidFill>
              </a:rPr>
              <a:t>Q((4,2), right) = 0.8, from the previous Q –table 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230" y="2231762"/>
            <a:ext cx="5550483" cy="620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589" y="2793604"/>
            <a:ext cx="5881325" cy="502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988" y="3925754"/>
            <a:ext cx="5898391" cy="4115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200" y="4987066"/>
            <a:ext cx="5237513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12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604"/>
            <a:ext cx="10515600" cy="5654351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what about the term 𝑄((4, 3), 𝑎′ )? </a:t>
            </a:r>
            <a:r>
              <a:rPr lang="en-US" sz="2400" dirty="0"/>
              <a:t>– Q-value of the next state-action pair?</a:t>
            </a:r>
          </a:p>
          <a:p>
            <a:r>
              <a:rPr lang="en-US" sz="2400" dirty="0"/>
              <a:t>We need to choose the action a’ in the next state using epsilon-greedy policy</a:t>
            </a:r>
          </a:p>
          <a:p>
            <a:r>
              <a:rPr lang="en-US" sz="2400" dirty="0"/>
              <a:t>we select a random action with a probability of epsilon, or we select the best action that has the maximum Q value with a probability of 1-epsilon.</a:t>
            </a:r>
          </a:p>
          <a:p>
            <a:r>
              <a:rPr lang="en-US" sz="2400" dirty="0"/>
              <a:t>Suppose we use probability epsilon and select the random action. In state (4,3), we select the right action randomly, as Figure 5.12 shows. </a:t>
            </a:r>
          </a:p>
          <a:p>
            <a:r>
              <a:rPr lang="en-US" sz="2400" dirty="0"/>
              <a:t>As you can see, although the right action does not have the maximum Q value, we selected it randomly with probability epsilon</a:t>
            </a:r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323" y="3471927"/>
            <a:ext cx="7576763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11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596"/>
            <a:ext cx="10515600" cy="5495731"/>
          </a:xfrm>
        </p:spPr>
        <p:txBody>
          <a:bodyPr/>
          <a:lstStyle/>
          <a:p>
            <a:r>
              <a:rPr lang="en-IN" dirty="0"/>
              <a:t>Use the update rule now :</a:t>
            </a:r>
          </a:p>
          <a:p>
            <a:endParaRPr lang="en-IN" dirty="0"/>
          </a:p>
          <a:p>
            <a:r>
              <a:rPr lang="en-US" dirty="0"/>
              <a:t> substituting the value of Q((4,3), right) with 0.9</a:t>
            </a:r>
          </a:p>
          <a:p>
            <a:endParaRPr lang="en-US" dirty="0"/>
          </a:p>
          <a:p>
            <a:r>
              <a:rPr lang="en-US" dirty="0"/>
              <a:t>Hence the updated Q-value is</a:t>
            </a:r>
          </a:p>
          <a:p>
            <a:endParaRPr lang="en-US" dirty="0"/>
          </a:p>
          <a:p>
            <a:r>
              <a:rPr lang="en-US" sz="2000" dirty="0"/>
              <a:t>in this way, we update the Q function by updating the Q value of the state-action pair in each step of the episode. </a:t>
            </a:r>
          </a:p>
          <a:p>
            <a:r>
              <a:rPr lang="en-US" sz="2000" dirty="0"/>
              <a:t>After completing an episode, we extract a new policy from the updated Q function and uses this new policy to act in the environment. (Remember that our policy is always an epsilon-greedy policy). </a:t>
            </a:r>
          </a:p>
          <a:p>
            <a:r>
              <a:rPr lang="en-US" sz="2000" dirty="0"/>
              <a:t>We repeat this steps for several episodes to find the optimal policy.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328" y="708636"/>
            <a:ext cx="5098832" cy="426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281" y="1791463"/>
            <a:ext cx="4983944" cy="426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328" y="2721387"/>
            <a:ext cx="2909369" cy="4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30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629517"/>
          </a:xfrm>
        </p:spPr>
        <p:txBody>
          <a:bodyPr/>
          <a:lstStyle/>
          <a:p>
            <a:r>
              <a:rPr lang="en-IN" dirty="0"/>
              <a:t>SARSA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592" y="1007706"/>
            <a:ext cx="8808097" cy="417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6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470896"/>
          </a:xfrm>
        </p:spPr>
        <p:txBody>
          <a:bodyPr/>
          <a:lstStyle/>
          <a:p>
            <a:r>
              <a:rPr lang="en-IN" dirty="0"/>
              <a:t>Implement SARSA in FZLE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038"/>
            <a:ext cx="10515600" cy="4168918"/>
          </a:xfrm>
        </p:spPr>
        <p:txBody>
          <a:bodyPr/>
          <a:lstStyle/>
          <a:p>
            <a:r>
              <a:rPr lang="en-IN" dirty="0"/>
              <a:t>Find an optimal policy for the FZLE using SARSA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#import libraries</a:t>
            </a:r>
          </a:p>
          <a:p>
            <a:pPr marL="0" indent="0">
              <a:buNone/>
            </a:pPr>
            <a:r>
              <a:rPr lang="en-IN" sz="2000" dirty="0"/>
              <a:t>import gymnasium as gym</a:t>
            </a:r>
          </a:p>
          <a:p>
            <a:pPr marL="0" indent="0">
              <a:buNone/>
            </a:pPr>
            <a:r>
              <a:rPr lang="en-IN" sz="2000" dirty="0"/>
              <a:t>import random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 </a:t>
            </a:r>
            <a:r>
              <a:rPr lang="en-IN" sz="2000" dirty="0">
                <a:solidFill>
                  <a:srgbClr val="FF0000"/>
                </a:solidFill>
              </a:rPr>
              <a:t>#create the </a:t>
            </a:r>
            <a:r>
              <a:rPr lang="en-IN" sz="2000" dirty="0" err="1">
                <a:solidFill>
                  <a:srgbClr val="FF0000"/>
                </a:solidFill>
              </a:rPr>
              <a:t>envt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2000" dirty="0" err="1"/>
              <a:t>env</a:t>
            </a:r>
            <a:r>
              <a:rPr lang="en-IN" sz="2000" dirty="0"/>
              <a:t> = </a:t>
            </a:r>
            <a:r>
              <a:rPr lang="en-IN" sz="2000" dirty="0" err="1"/>
              <a:t>gym.make</a:t>
            </a:r>
            <a:r>
              <a:rPr lang="en-IN" sz="2000" dirty="0"/>
              <a:t>("FrozenLake-v1", </a:t>
            </a:r>
            <a:r>
              <a:rPr lang="en-IN" sz="2000" dirty="0" err="1"/>
              <a:t>render_mode</a:t>
            </a:r>
            <a:r>
              <a:rPr lang="en-IN" sz="2000" dirty="0"/>
              <a:t> = "human")</a:t>
            </a:r>
          </a:p>
          <a:p>
            <a:pPr marL="0" indent="0">
              <a:buNone/>
            </a:pPr>
            <a:r>
              <a:rPr lang="en-IN" sz="2000" dirty="0" err="1"/>
              <a:t>env.reset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 err="1"/>
              <a:t>env.render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241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20"/>
            <a:ext cx="10515600" cy="502733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#define a dictionary for the Q table. Initialize the Q value of all (</a:t>
            </a:r>
            <a:r>
              <a:rPr lang="en-IN" dirty="0" err="1">
                <a:solidFill>
                  <a:srgbClr val="FF0000"/>
                </a:solidFill>
              </a:rPr>
              <a:t>s,a</a:t>
            </a:r>
            <a:r>
              <a:rPr lang="en-IN" dirty="0">
                <a:solidFill>
                  <a:srgbClr val="FF0000"/>
                </a:solidFill>
              </a:rPr>
              <a:t>) #pairs to 0.0</a:t>
            </a:r>
          </a:p>
          <a:p>
            <a:pPr marL="0" indent="0">
              <a:buNone/>
            </a:pPr>
            <a:r>
              <a:rPr lang="en-IN" dirty="0"/>
              <a:t> Q = {}</a:t>
            </a:r>
          </a:p>
          <a:p>
            <a:pPr marL="0" indent="0">
              <a:buNone/>
            </a:pPr>
            <a:r>
              <a:rPr lang="en-IN" dirty="0"/>
              <a:t>for s in range(</a:t>
            </a:r>
            <a:r>
              <a:rPr lang="en-IN" dirty="0" err="1"/>
              <a:t>env.observation_space.n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for a in range(</a:t>
            </a:r>
            <a:r>
              <a:rPr lang="en-IN" dirty="0" err="1"/>
              <a:t>env.action_space.n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Q[(</a:t>
            </a:r>
            <a:r>
              <a:rPr lang="en-IN" dirty="0" err="1"/>
              <a:t>s,a</a:t>
            </a:r>
            <a:r>
              <a:rPr lang="en-IN" dirty="0"/>
              <a:t>)] = 0.0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609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1928"/>
            <a:ext cx="10515600" cy="493402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#define the epsilon-greedy policy. We generate a random number #from the uniform distribution of 0 to 1.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#If the random number is less than epsilon, we select a random #action, else we select the best action.</a:t>
            </a:r>
          </a:p>
          <a:p>
            <a:pPr marL="0" indent="0">
              <a:buNone/>
            </a:pP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epsilon_greedy</a:t>
            </a:r>
            <a:r>
              <a:rPr lang="en-IN" dirty="0"/>
              <a:t>(state, epsilon):</a:t>
            </a:r>
          </a:p>
          <a:p>
            <a:pPr marL="0" indent="0">
              <a:buNone/>
            </a:pPr>
            <a:r>
              <a:rPr lang="en-IN" dirty="0"/>
              <a:t>    if </a:t>
            </a:r>
            <a:r>
              <a:rPr lang="en-IN" dirty="0" err="1"/>
              <a:t>random.uniform</a:t>
            </a:r>
            <a:r>
              <a:rPr lang="en-IN" dirty="0"/>
              <a:t>(0,1) &lt; epsilon: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env.action_space.sample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else:</a:t>
            </a:r>
          </a:p>
          <a:p>
            <a:pPr marL="0" indent="0">
              <a:buNone/>
            </a:pPr>
            <a:r>
              <a:rPr lang="en-IN" dirty="0"/>
              <a:t>        return max(list(range(</a:t>
            </a:r>
            <a:r>
              <a:rPr lang="en-IN" dirty="0" err="1"/>
              <a:t>env.action_space.n</a:t>
            </a:r>
            <a:r>
              <a:rPr lang="en-IN" dirty="0"/>
              <a:t>)), key = lambda x :  </a:t>
            </a:r>
          </a:p>
          <a:p>
            <a:pPr marL="0" indent="0">
              <a:buNone/>
            </a:pPr>
            <a:r>
              <a:rPr lang="en-IN" dirty="0"/>
              <a:t>                               Q[(</a:t>
            </a:r>
            <a:r>
              <a:rPr lang="en-IN" dirty="0" err="1"/>
              <a:t>state,x</a:t>
            </a:r>
            <a:r>
              <a:rPr lang="en-IN" dirty="0"/>
              <a:t>)])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56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592194"/>
          </a:xfrm>
        </p:spPr>
        <p:txBody>
          <a:bodyPr/>
          <a:lstStyle/>
          <a:p>
            <a:r>
              <a:rPr lang="en-IN" dirty="0"/>
              <a:t>Dynamic Programming (DP)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070"/>
            <a:ext cx="10515600" cy="4280886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Advantages :</a:t>
            </a:r>
          </a:p>
          <a:p>
            <a:r>
              <a:rPr lang="en-IN" dirty="0"/>
              <a:t>Uses Bellman equation to find the value of a state as </a:t>
            </a:r>
          </a:p>
          <a:p>
            <a:endParaRPr lang="en-IN" dirty="0"/>
          </a:p>
          <a:p>
            <a:r>
              <a:rPr lang="en-IN" dirty="0"/>
              <a:t>We don’t have to wait till the end of an episode to find the value of a state. </a:t>
            </a:r>
          </a:p>
          <a:p>
            <a:r>
              <a:rPr lang="en-IN" dirty="0"/>
              <a:t>We can estimate the value of a state, just based on the value of the next state – </a:t>
            </a:r>
            <a:r>
              <a:rPr lang="en-IN" b="1" dirty="0"/>
              <a:t>boot strapping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Disadvantages:</a:t>
            </a:r>
          </a:p>
          <a:p>
            <a:r>
              <a:rPr lang="en-IN" dirty="0"/>
              <a:t>DP can be used only when the model dynamics is known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384" y="2030243"/>
            <a:ext cx="3508309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94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5902"/>
            <a:ext cx="10515600" cy="4850053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# initialize alpha, gamma and epsilon </a:t>
            </a:r>
          </a:p>
          <a:p>
            <a:pPr marL="0" indent="0">
              <a:buNone/>
            </a:pPr>
            <a:r>
              <a:rPr lang="en-IN" sz="2000" dirty="0"/>
              <a:t>alpha = 0.85</a:t>
            </a:r>
          </a:p>
          <a:p>
            <a:pPr marL="0" indent="0">
              <a:buNone/>
            </a:pPr>
            <a:r>
              <a:rPr lang="en-IN" sz="2000" dirty="0"/>
              <a:t>gamma = 0.90</a:t>
            </a:r>
          </a:p>
          <a:p>
            <a:pPr marL="0" indent="0">
              <a:buNone/>
            </a:pPr>
            <a:r>
              <a:rPr lang="en-IN" sz="2000" dirty="0"/>
              <a:t>epsilon = 0.8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#set the no. of episodes and the no. of steps in each episode</a:t>
            </a:r>
          </a:p>
          <a:p>
            <a:pPr marL="0" indent="0">
              <a:buNone/>
            </a:pPr>
            <a:r>
              <a:rPr lang="en-IN" sz="2000" dirty="0"/>
              <a:t> </a:t>
            </a:r>
            <a:r>
              <a:rPr lang="en-IN" sz="2000" dirty="0" err="1"/>
              <a:t>num_eps</a:t>
            </a:r>
            <a:r>
              <a:rPr lang="en-IN" sz="2000" dirty="0"/>
              <a:t> = 500</a:t>
            </a:r>
          </a:p>
          <a:p>
            <a:pPr marL="0" indent="0">
              <a:buNone/>
            </a:pPr>
            <a:r>
              <a:rPr lang="en-IN" sz="2000" dirty="0" err="1"/>
              <a:t>num_steps</a:t>
            </a:r>
            <a:r>
              <a:rPr lang="en-IN" sz="2000" dirty="0"/>
              <a:t> = 100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131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7910"/>
            <a:ext cx="10515600" cy="6475445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#compute the policy for each episode</a:t>
            </a:r>
          </a:p>
          <a:p>
            <a:pPr marL="0" indent="0">
              <a:lnSpc>
                <a:spcPts val="1920"/>
              </a:lnSpc>
              <a:spcBef>
                <a:spcPts val="600"/>
              </a:spcBef>
              <a:buNone/>
            </a:pPr>
            <a:r>
              <a:rPr lang="en-IN" sz="1600" dirty="0"/>
              <a:t> </a:t>
            </a:r>
            <a:r>
              <a:rPr lang="en-IN" sz="2000" dirty="0"/>
              <a:t>for </a:t>
            </a:r>
            <a:r>
              <a:rPr lang="en-IN" sz="2000" dirty="0" err="1"/>
              <a:t>i</a:t>
            </a:r>
            <a:r>
              <a:rPr lang="en-IN" sz="2000" dirty="0"/>
              <a:t> in range(</a:t>
            </a:r>
            <a:r>
              <a:rPr lang="en-IN" sz="2000" dirty="0" err="1"/>
              <a:t>num_eps</a:t>
            </a:r>
            <a:r>
              <a:rPr lang="en-IN" sz="2000" dirty="0"/>
              <a:t>):</a:t>
            </a:r>
          </a:p>
          <a:p>
            <a:pPr marL="0" indent="0">
              <a:lnSpc>
                <a:spcPts val="1920"/>
              </a:lnSpc>
              <a:spcBef>
                <a:spcPts val="600"/>
              </a:spcBef>
              <a:buNone/>
            </a:pPr>
            <a:r>
              <a:rPr lang="en-IN" sz="2000" dirty="0"/>
              <a:t>    s = </a:t>
            </a:r>
            <a:r>
              <a:rPr lang="en-IN" sz="2000" dirty="0" err="1"/>
              <a:t>env.reset</a:t>
            </a:r>
            <a:r>
              <a:rPr lang="en-IN" sz="2000" dirty="0"/>
              <a:t>() </a:t>
            </a:r>
          </a:p>
          <a:p>
            <a:pPr marL="0" indent="0">
              <a:lnSpc>
                <a:spcPts val="1920"/>
              </a:lnSpc>
              <a:spcBef>
                <a:spcPts val="600"/>
              </a:spcBef>
              <a:buNone/>
            </a:pPr>
            <a:r>
              <a:rPr lang="en-IN" sz="2000" dirty="0"/>
              <a:t>    s = s[0]</a:t>
            </a:r>
          </a:p>
          <a:p>
            <a:pPr marL="0" indent="0">
              <a:lnSpc>
                <a:spcPts val="1920"/>
              </a:lnSpc>
              <a:spcBef>
                <a:spcPts val="600"/>
              </a:spcBef>
              <a:buNone/>
            </a:pPr>
            <a:r>
              <a:rPr lang="en-IN" sz="2000" dirty="0"/>
              <a:t>    a = </a:t>
            </a:r>
            <a:r>
              <a:rPr lang="en-IN" sz="2000" dirty="0" err="1"/>
              <a:t>epsilon_greedy</a:t>
            </a:r>
            <a:r>
              <a:rPr lang="en-IN" sz="2000" dirty="0"/>
              <a:t>(</a:t>
            </a:r>
            <a:r>
              <a:rPr lang="en-IN" sz="2000" dirty="0" err="1"/>
              <a:t>s,epsilon</a:t>
            </a:r>
            <a:r>
              <a:rPr lang="en-IN" sz="2000" dirty="0"/>
              <a:t>)</a:t>
            </a:r>
          </a:p>
          <a:p>
            <a:pPr marL="0" indent="0">
              <a:lnSpc>
                <a:spcPts val="1920"/>
              </a:lnSpc>
              <a:spcBef>
                <a:spcPts val="600"/>
              </a:spcBef>
              <a:buNone/>
            </a:pPr>
            <a:r>
              <a:rPr lang="en-IN" sz="2000" dirty="0"/>
              <a:t>    for t in range(</a:t>
            </a:r>
            <a:r>
              <a:rPr lang="en-IN" sz="2000" dirty="0" err="1"/>
              <a:t>num_steps</a:t>
            </a:r>
            <a:r>
              <a:rPr lang="en-IN" sz="2000" dirty="0"/>
              <a:t>):</a:t>
            </a:r>
          </a:p>
          <a:p>
            <a:pPr marL="0" indent="0">
              <a:lnSpc>
                <a:spcPts val="1920"/>
              </a:lnSpc>
              <a:spcBef>
                <a:spcPts val="600"/>
              </a:spcBef>
              <a:buNone/>
            </a:pPr>
            <a:r>
              <a:rPr lang="en-IN" sz="2000" dirty="0"/>
              <a:t>        s_, r, done, _, _ = </a:t>
            </a:r>
            <a:r>
              <a:rPr lang="en-IN" sz="2000" dirty="0" err="1"/>
              <a:t>env.step</a:t>
            </a:r>
            <a:r>
              <a:rPr lang="en-IN" sz="2000" dirty="0"/>
              <a:t>(a) </a:t>
            </a:r>
          </a:p>
          <a:p>
            <a:pPr marL="0" indent="0">
              <a:lnSpc>
                <a:spcPts val="1920"/>
              </a:lnSpc>
              <a:spcBef>
                <a:spcPts val="600"/>
              </a:spcBef>
              <a:buNone/>
            </a:pPr>
            <a:r>
              <a:rPr lang="en-IN" sz="2000" dirty="0"/>
              <a:t>        a_ = </a:t>
            </a:r>
            <a:r>
              <a:rPr lang="en-IN" sz="2000" dirty="0" err="1"/>
              <a:t>epsilon_greedy</a:t>
            </a:r>
            <a:r>
              <a:rPr lang="en-IN" sz="2000" dirty="0"/>
              <a:t>(s_, epsilon) </a:t>
            </a:r>
          </a:p>
          <a:p>
            <a:pPr marL="0" indent="0">
              <a:lnSpc>
                <a:spcPts val="1920"/>
              </a:lnSpc>
              <a:spcBef>
                <a:spcPts val="600"/>
              </a:spcBef>
              <a:buNone/>
            </a:pPr>
            <a:r>
              <a:rPr lang="en-IN" sz="2000" dirty="0"/>
              <a:t>        predict = Q[(</a:t>
            </a:r>
            <a:r>
              <a:rPr lang="en-IN" sz="2000" dirty="0" err="1"/>
              <a:t>s,a</a:t>
            </a:r>
            <a:r>
              <a:rPr lang="en-IN" sz="2000" dirty="0"/>
              <a:t>)]</a:t>
            </a:r>
          </a:p>
          <a:p>
            <a:pPr marL="0" indent="0">
              <a:lnSpc>
                <a:spcPts val="1920"/>
              </a:lnSpc>
              <a:spcBef>
                <a:spcPts val="600"/>
              </a:spcBef>
              <a:buNone/>
            </a:pPr>
            <a:r>
              <a:rPr lang="en-IN" sz="2000" dirty="0"/>
              <a:t>        target = r + gamma * Q[(s_, a_)]</a:t>
            </a:r>
          </a:p>
          <a:p>
            <a:pPr marL="0" indent="0">
              <a:lnSpc>
                <a:spcPts val="1920"/>
              </a:lnSpc>
              <a:spcBef>
                <a:spcPts val="600"/>
              </a:spcBef>
              <a:buNone/>
            </a:pPr>
            <a:r>
              <a:rPr lang="en-IN" sz="2000" dirty="0"/>
              <a:t>        Q[(</a:t>
            </a:r>
            <a:r>
              <a:rPr lang="en-IN" sz="2000" dirty="0" err="1"/>
              <a:t>s,a</a:t>
            </a:r>
            <a:r>
              <a:rPr lang="en-IN" sz="2000" dirty="0"/>
              <a:t>)] = Q[(</a:t>
            </a:r>
            <a:r>
              <a:rPr lang="en-IN" sz="2000" dirty="0" err="1"/>
              <a:t>s,a</a:t>
            </a:r>
            <a:r>
              <a:rPr lang="en-IN" sz="2000" dirty="0"/>
              <a:t>)] + alpha * (target - predict) </a:t>
            </a:r>
          </a:p>
          <a:p>
            <a:pPr marL="0" indent="0">
              <a:lnSpc>
                <a:spcPts val="1920"/>
              </a:lnSpc>
              <a:spcBef>
                <a:spcPts val="600"/>
              </a:spcBef>
              <a:buNone/>
            </a:pPr>
            <a:r>
              <a:rPr lang="en-IN" sz="2000" dirty="0"/>
              <a:t>         s = s_</a:t>
            </a:r>
          </a:p>
          <a:p>
            <a:pPr marL="0" indent="0">
              <a:lnSpc>
                <a:spcPts val="1920"/>
              </a:lnSpc>
              <a:spcBef>
                <a:spcPts val="600"/>
              </a:spcBef>
              <a:buNone/>
            </a:pPr>
            <a:r>
              <a:rPr lang="en-IN" sz="2000" dirty="0"/>
              <a:t>        a = a_</a:t>
            </a:r>
          </a:p>
          <a:p>
            <a:pPr marL="0" indent="0">
              <a:lnSpc>
                <a:spcPts val="1920"/>
              </a:lnSpc>
              <a:spcBef>
                <a:spcPts val="600"/>
              </a:spcBef>
              <a:buNone/>
            </a:pPr>
            <a:r>
              <a:rPr lang="en-IN" sz="2000" dirty="0"/>
              <a:t>        if done:</a:t>
            </a:r>
          </a:p>
          <a:p>
            <a:pPr marL="0" indent="0">
              <a:lnSpc>
                <a:spcPts val="1920"/>
              </a:lnSpc>
              <a:spcBef>
                <a:spcPts val="600"/>
              </a:spcBef>
              <a:buNone/>
            </a:pPr>
            <a:r>
              <a:rPr lang="en-IN" sz="2000" dirty="0"/>
              <a:t>            break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561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Q-table into a frame and print</a:t>
            </a:r>
          </a:p>
          <a:p>
            <a:r>
              <a:rPr lang="en-US" dirty="0"/>
              <a:t>Note that on every iteration we update the Q function. </a:t>
            </a:r>
          </a:p>
          <a:p>
            <a:r>
              <a:rPr lang="en-US" dirty="0"/>
              <a:t>After all the iterations, we will have the optimal Q function. </a:t>
            </a:r>
          </a:p>
          <a:p>
            <a:r>
              <a:rPr lang="en-US" dirty="0"/>
              <a:t>Once we have the optimal Q function then we can extract the optimal policy by selecting the action that has the maximum Q value in each state.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52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470896"/>
          </a:xfrm>
        </p:spPr>
        <p:txBody>
          <a:bodyPr/>
          <a:lstStyle/>
          <a:p>
            <a:r>
              <a:rPr lang="en-IN" dirty="0"/>
              <a:t>Off-policy TD control – Q-learning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0384"/>
            <a:ext cx="10515600" cy="4215571"/>
          </a:xfrm>
        </p:spPr>
        <p:txBody>
          <a:bodyPr/>
          <a:lstStyle/>
          <a:p>
            <a:r>
              <a:rPr lang="en-US" dirty="0"/>
              <a:t>Q learning is an off-policy algorithm, </a:t>
            </a:r>
          </a:p>
          <a:p>
            <a:r>
              <a:rPr lang="en-US" dirty="0"/>
              <a:t>it uses two different policies, one policy for behaving in the environment (selecting an action in the environment) and the other for finding the optimal policy. </a:t>
            </a:r>
          </a:p>
          <a:p>
            <a:r>
              <a:rPr lang="en-US" dirty="0"/>
              <a:t>In SARSA, we use epsilon-greedy policy to choose and action in the current state s, then used the SARSA update rule for Q(</a:t>
            </a:r>
            <a:r>
              <a:rPr lang="en-US" dirty="0" err="1"/>
              <a:t>s,a</a:t>
            </a:r>
            <a:r>
              <a:rPr lang="en-US" dirty="0"/>
              <a:t>) </a:t>
            </a:r>
          </a:p>
          <a:p>
            <a:r>
              <a:rPr lang="en-US" dirty="0"/>
              <a:t>Also in the next state-action pair Q(</a:t>
            </a:r>
            <a:r>
              <a:rPr lang="en-US" dirty="0" err="1"/>
              <a:t>s’,a</a:t>
            </a:r>
            <a:r>
              <a:rPr lang="en-US" dirty="0"/>
              <a:t>’), we used the same epsilon greedy policy to select an action in s’ and then updated Q(</a:t>
            </a:r>
            <a:r>
              <a:rPr lang="en-US" dirty="0" err="1"/>
              <a:t>s’,a</a:t>
            </a:r>
            <a:r>
              <a:rPr lang="en-US" dirty="0"/>
              <a:t>’)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713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SARSA, in Q learning, we use two different policies. </a:t>
            </a:r>
          </a:p>
          <a:p>
            <a:r>
              <a:rPr lang="en-US" dirty="0"/>
              <a:t>One is the epsilon-greedy policy and the other is a greedy policy.</a:t>
            </a:r>
          </a:p>
          <a:p>
            <a:r>
              <a:rPr lang="en-US" dirty="0"/>
              <a:t> To select an action in the environment we use an epsilon-greedy policy, but while updating the Q value of the next state-action pair Q(s’, a’)we use a greedy policy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297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17242"/>
            <a:ext cx="10515600" cy="4868714"/>
          </a:xfrm>
        </p:spPr>
        <p:txBody>
          <a:bodyPr/>
          <a:lstStyle/>
          <a:p>
            <a:r>
              <a:rPr lang="en-US" dirty="0"/>
              <a:t>we select action a in state s using the epsilon-greedy policy and move to the next state 𝑠′ and update the Q value using the update rule shown below: </a:t>
            </a:r>
          </a:p>
          <a:p>
            <a:endParaRPr lang="en-US" dirty="0"/>
          </a:p>
          <a:p>
            <a:r>
              <a:rPr lang="en-US" dirty="0"/>
              <a:t>To find Q(</a:t>
            </a:r>
            <a:r>
              <a:rPr lang="en-US" dirty="0" err="1"/>
              <a:t>s’,a</a:t>
            </a:r>
            <a:r>
              <a:rPr lang="en-US" dirty="0"/>
              <a:t>’) we select and action using the greedy-policy, the policy that has the maximum Q-value in s’</a:t>
            </a:r>
          </a:p>
          <a:p>
            <a:r>
              <a:rPr lang="en-US" dirty="0"/>
              <a:t>So the update rule of Q learning is given as: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46" y="1511931"/>
            <a:ext cx="4792592" cy="419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922" y="3643119"/>
            <a:ext cx="5221800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194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386921"/>
          </a:xfrm>
        </p:spPr>
        <p:txBody>
          <a:bodyPr/>
          <a:lstStyle/>
          <a:p>
            <a:r>
              <a:rPr lang="en-IN" dirty="0"/>
              <a:t>Q-learning in FZLE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9756"/>
            <a:ext cx="10515600" cy="4346200"/>
          </a:xfrm>
        </p:spPr>
        <p:txBody>
          <a:bodyPr/>
          <a:lstStyle/>
          <a:p>
            <a:r>
              <a:rPr lang="en-IN" dirty="0"/>
              <a:t>Initialise the Q-table to random values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92" y="1513225"/>
            <a:ext cx="5060118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66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23" y="186612"/>
            <a:ext cx="10515600" cy="3879669"/>
          </a:xfrm>
        </p:spPr>
        <p:txBody>
          <a:bodyPr/>
          <a:lstStyle/>
          <a:p>
            <a:r>
              <a:rPr lang="en-IN" sz="2000" dirty="0">
                <a:solidFill>
                  <a:srgbClr val="FF0000"/>
                </a:solidFill>
              </a:rPr>
              <a:t>Assume we are in state (3,2) </a:t>
            </a:r>
          </a:p>
          <a:p>
            <a:r>
              <a:rPr lang="en-IN" sz="2000" dirty="0"/>
              <a:t>Select an action using epsilon – greedy policy. Assume with </a:t>
            </a:r>
            <a:r>
              <a:rPr lang="en-IN" sz="2000" dirty="0" err="1"/>
              <a:t>prob</a:t>
            </a:r>
            <a:r>
              <a:rPr lang="en-IN" sz="2000" dirty="0"/>
              <a:t> of 1-epsilon we choose the best action ‘down’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US" sz="2000" dirty="0"/>
              <a:t>we perform the down action in state (3,2) and move to the next state (4,2), with r =0. Assume e learning rate 𝛼𝛼 as 0.1, and the discount factor 𝛾𝛾 as 1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8" y="1165934"/>
            <a:ext cx="4892464" cy="2751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58" y="4333317"/>
            <a:ext cx="4892464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4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7242"/>
            <a:ext cx="10515600" cy="4868714"/>
          </a:xfrm>
        </p:spPr>
        <p:txBody>
          <a:bodyPr/>
          <a:lstStyle/>
          <a:p>
            <a:r>
              <a:rPr lang="en-IN" dirty="0"/>
              <a:t>Update Q((3,2),down) using Q-learning update rule as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583" y="926592"/>
            <a:ext cx="4221846" cy="358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29" y="1608500"/>
            <a:ext cx="8813128" cy="2286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390" y="4096504"/>
            <a:ext cx="6248942" cy="2438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980" y="4548875"/>
            <a:ext cx="6774627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007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952"/>
            <a:ext cx="10515600" cy="5018004"/>
          </a:xfrm>
        </p:spPr>
        <p:txBody>
          <a:bodyPr/>
          <a:lstStyle/>
          <a:p>
            <a:r>
              <a:rPr lang="en-US" dirty="0"/>
              <a:t>Use greedy-policy to select a’ in s’.</a:t>
            </a:r>
          </a:p>
          <a:p>
            <a:r>
              <a:rPr lang="en-US" dirty="0"/>
              <a:t>the right action has the maximum Q value in state (4,2). </a:t>
            </a:r>
          </a:p>
          <a:p>
            <a:r>
              <a:rPr lang="en-US" dirty="0"/>
              <a:t>So, we select the right action and update the Q value of the next state-action pair: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97" y="2274864"/>
            <a:ext cx="5243014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9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592194"/>
          </a:xfrm>
        </p:spPr>
        <p:txBody>
          <a:bodyPr/>
          <a:lstStyle/>
          <a:p>
            <a:r>
              <a:rPr lang="en-IN" dirty="0"/>
              <a:t>Monte-Carlo (MC)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070"/>
            <a:ext cx="10515600" cy="4280886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Advantages :</a:t>
            </a:r>
          </a:p>
          <a:p>
            <a:r>
              <a:rPr lang="en-IN" dirty="0"/>
              <a:t>It is a model free method. </a:t>
            </a:r>
          </a:p>
          <a:p>
            <a:r>
              <a:rPr lang="en-IN" dirty="0"/>
              <a:t>We don’t require the model dynamics to estimate the value and Q functions.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Disadvantages:</a:t>
            </a:r>
          </a:p>
          <a:p>
            <a:r>
              <a:rPr lang="en-IN" dirty="0"/>
              <a:t>To find V(s) or Q(</a:t>
            </a:r>
            <a:r>
              <a:rPr lang="en-IN" dirty="0" err="1"/>
              <a:t>s,a</a:t>
            </a:r>
            <a:r>
              <a:rPr lang="en-IN" dirty="0"/>
              <a:t>), we need to wait till the end of the episode. </a:t>
            </a:r>
          </a:p>
          <a:p>
            <a:r>
              <a:rPr lang="en-IN" dirty="0"/>
              <a:t>If the episode is too long, it will cost us a lot of time.</a:t>
            </a:r>
          </a:p>
          <a:p>
            <a:r>
              <a:rPr lang="en-IN" dirty="0"/>
              <a:t>MC methods cannot be applied to continuous tasks/non-episodic tasks, without a terminal state.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68197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544" y="1235053"/>
            <a:ext cx="7818860" cy="2156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44" y="3481508"/>
            <a:ext cx="6353954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000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5455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way, we update the Q function by updating the Q value of the state-action pair in each step of the episode. </a:t>
            </a:r>
          </a:p>
          <a:p>
            <a:r>
              <a:rPr lang="en-US" dirty="0"/>
              <a:t>We will extract a new policy from the updated Q function on every step of the episode and uses this new policy.</a:t>
            </a:r>
          </a:p>
          <a:p>
            <a:r>
              <a:rPr lang="en-US" dirty="0"/>
              <a:t> Remember that we select an action in the environment using epsilon-greedy policy but while updating Q value of the next state-action pair we use the greedy policy.</a:t>
            </a:r>
          </a:p>
          <a:p>
            <a:r>
              <a:rPr lang="en-US" dirty="0"/>
              <a:t> After several episodes, we will have the optimal Q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626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Q-learning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335" y="1440341"/>
            <a:ext cx="8146911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492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517549"/>
          </a:xfrm>
        </p:spPr>
        <p:txBody>
          <a:bodyPr/>
          <a:lstStyle/>
          <a:p>
            <a:r>
              <a:rPr lang="en-IN" dirty="0"/>
              <a:t>Implement Q-learning in FZLE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038"/>
            <a:ext cx="10515600" cy="4168918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import gymnasium as gym</a:t>
            </a:r>
          </a:p>
          <a:p>
            <a:pPr marL="0" indent="0">
              <a:buNone/>
            </a:pPr>
            <a:r>
              <a:rPr lang="en-IN" sz="2000" dirty="0"/>
              <a:t>import </a:t>
            </a:r>
            <a:r>
              <a:rPr lang="en-IN" sz="2000" dirty="0" err="1"/>
              <a:t>numpy</a:t>
            </a:r>
            <a:r>
              <a:rPr lang="en-IN" sz="2000" dirty="0"/>
              <a:t> as np</a:t>
            </a:r>
          </a:p>
          <a:p>
            <a:pPr marL="0" indent="0">
              <a:buNone/>
            </a:pPr>
            <a:r>
              <a:rPr lang="en-IN" sz="2000" dirty="0"/>
              <a:t>import random</a:t>
            </a:r>
          </a:p>
          <a:p>
            <a:pPr marL="0" indent="0">
              <a:buNone/>
            </a:pPr>
            <a:r>
              <a:rPr lang="en-IN" sz="2000" dirty="0"/>
              <a:t> </a:t>
            </a:r>
          </a:p>
          <a:p>
            <a:pPr marL="0" indent="0">
              <a:buNone/>
            </a:pPr>
            <a:r>
              <a:rPr lang="en-IN" sz="2000" dirty="0" err="1"/>
              <a:t>env</a:t>
            </a:r>
            <a:r>
              <a:rPr lang="en-IN" sz="2000" dirty="0"/>
              <a:t> = </a:t>
            </a:r>
            <a:r>
              <a:rPr lang="en-IN" sz="2000" dirty="0" err="1"/>
              <a:t>gym.make</a:t>
            </a:r>
            <a:r>
              <a:rPr lang="en-IN" sz="2000" dirty="0"/>
              <a:t>("FrozenLake-v1", </a:t>
            </a:r>
            <a:r>
              <a:rPr lang="en-IN" sz="2000" dirty="0" err="1"/>
              <a:t>render_mode</a:t>
            </a:r>
            <a:r>
              <a:rPr lang="en-IN" sz="2000" dirty="0"/>
              <a:t> = "human")</a:t>
            </a:r>
          </a:p>
          <a:p>
            <a:pPr marL="0" indent="0">
              <a:buNone/>
            </a:pPr>
            <a:r>
              <a:rPr lang="en-IN" sz="2000" dirty="0"/>
              <a:t> </a:t>
            </a:r>
          </a:p>
          <a:p>
            <a:pPr marL="0" indent="0">
              <a:buNone/>
            </a:pPr>
            <a:r>
              <a:rPr lang="en-IN" sz="2000" dirty="0"/>
              <a:t>Q = {}</a:t>
            </a:r>
          </a:p>
          <a:p>
            <a:pPr marL="0" indent="0">
              <a:buNone/>
            </a:pPr>
            <a:r>
              <a:rPr lang="en-IN" sz="2000" dirty="0"/>
              <a:t>for s in range(</a:t>
            </a:r>
            <a:r>
              <a:rPr lang="en-IN" sz="2000" dirty="0" err="1"/>
              <a:t>env.observation_space.n</a:t>
            </a:r>
            <a:r>
              <a:rPr lang="en-IN" sz="2000" dirty="0"/>
              <a:t>):</a:t>
            </a:r>
          </a:p>
          <a:p>
            <a:pPr marL="0" indent="0">
              <a:buNone/>
            </a:pPr>
            <a:r>
              <a:rPr lang="en-IN" sz="2000" dirty="0"/>
              <a:t>    for a in range(</a:t>
            </a:r>
            <a:r>
              <a:rPr lang="en-IN" sz="2000" dirty="0" err="1"/>
              <a:t>env.action_space.n</a:t>
            </a:r>
            <a:r>
              <a:rPr lang="en-IN" sz="2000" dirty="0"/>
              <a:t>):</a:t>
            </a:r>
          </a:p>
          <a:p>
            <a:pPr marL="0" indent="0">
              <a:buNone/>
            </a:pPr>
            <a:r>
              <a:rPr lang="en-IN" sz="2000" dirty="0"/>
              <a:t>        Q[(</a:t>
            </a:r>
            <a:r>
              <a:rPr lang="en-IN" sz="2000" dirty="0" err="1"/>
              <a:t>s,a</a:t>
            </a:r>
            <a:r>
              <a:rPr lang="en-IN" sz="2000" dirty="0"/>
              <a:t>)] = 0.0</a:t>
            </a:r>
          </a:p>
        </p:txBody>
      </p:sp>
    </p:spTree>
    <p:extLst>
      <p:ext uri="{BB962C8B-B14F-4D97-AF65-F5344CB8AC3E}">
        <p14:creationId xmlns:p14="http://schemas.microsoft.com/office/powerpoint/2010/main" val="40182958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952"/>
            <a:ext cx="10515600" cy="5018004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 err="1"/>
              <a:t>def</a:t>
            </a:r>
            <a:r>
              <a:rPr lang="en-IN" sz="2000" dirty="0"/>
              <a:t> </a:t>
            </a:r>
            <a:r>
              <a:rPr lang="en-IN" sz="2000" dirty="0" err="1"/>
              <a:t>epsilon_greedy</a:t>
            </a:r>
            <a:r>
              <a:rPr lang="en-IN" sz="2000" dirty="0"/>
              <a:t>(state, epsilon):</a:t>
            </a:r>
          </a:p>
          <a:p>
            <a:pPr marL="0" indent="0">
              <a:buNone/>
            </a:pPr>
            <a:r>
              <a:rPr lang="en-IN" sz="2000" dirty="0"/>
              <a:t>    if </a:t>
            </a:r>
            <a:r>
              <a:rPr lang="en-IN" sz="2000" dirty="0" err="1"/>
              <a:t>random.uniform</a:t>
            </a:r>
            <a:r>
              <a:rPr lang="en-IN" sz="2000" dirty="0"/>
              <a:t>(0,1) &lt; epsilon:</a:t>
            </a:r>
          </a:p>
          <a:p>
            <a:pPr marL="0" indent="0">
              <a:buNone/>
            </a:pPr>
            <a:r>
              <a:rPr lang="en-IN" sz="2000" dirty="0"/>
              <a:t>        return </a:t>
            </a:r>
            <a:r>
              <a:rPr lang="en-IN" sz="2000" dirty="0" err="1"/>
              <a:t>env.action_space.sample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>    else:</a:t>
            </a:r>
          </a:p>
          <a:p>
            <a:pPr marL="0" indent="0">
              <a:buNone/>
            </a:pPr>
            <a:r>
              <a:rPr lang="en-IN" sz="2000" dirty="0"/>
              <a:t>        return max(list(range(</a:t>
            </a:r>
            <a:r>
              <a:rPr lang="en-IN" sz="2000" dirty="0" err="1"/>
              <a:t>env.action_space.n</a:t>
            </a:r>
            <a:r>
              <a:rPr lang="en-IN" sz="2000" dirty="0"/>
              <a:t>)), key = lambda x: Q[(</a:t>
            </a:r>
            <a:r>
              <a:rPr lang="en-IN" sz="2000" dirty="0" err="1"/>
              <a:t>state,x</a:t>
            </a:r>
            <a:r>
              <a:rPr lang="en-IN" sz="2000" dirty="0"/>
              <a:t>)])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alpha = 0.85</a:t>
            </a:r>
          </a:p>
          <a:p>
            <a:pPr marL="0" indent="0">
              <a:buNone/>
            </a:pPr>
            <a:r>
              <a:rPr lang="en-IN" sz="2000" dirty="0"/>
              <a:t>gamma = 0.90</a:t>
            </a:r>
          </a:p>
          <a:p>
            <a:pPr marL="0" indent="0">
              <a:buNone/>
            </a:pPr>
            <a:r>
              <a:rPr lang="en-IN" sz="2000" dirty="0"/>
              <a:t>epsilon = 0.8</a:t>
            </a:r>
          </a:p>
          <a:p>
            <a:pPr marL="0" indent="0">
              <a:buNone/>
            </a:pPr>
            <a:r>
              <a:rPr lang="en-IN" sz="2000" dirty="0"/>
              <a:t> </a:t>
            </a:r>
          </a:p>
          <a:p>
            <a:pPr marL="0" indent="0">
              <a:buNone/>
            </a:pPr>
            <a:r>
              <a:rPr lang="en-IN" sz="2000" dirty="0" err="1"/>
              <a:t>num_eps</a:t>
            </a:r>
            <a:r>
              <a:rPr lang="en-IN" sz="2000" dirty="0"/>
              <a:t> = 500</a:t>
            </a:r>
          </a:p>
          <a:p>
            <a:pPr marL="0" indent="0">
              <a:buNone/>
            </a:pPr>
            <a:r>
              <a:rPr lang="en-IN" sz="2000" dirty="0" err="1"/>
              <a:t>num_steps</a:t>
            </a:r>
            <a:r>
              <a:rPr lang="en-IN" sz="2000" dirty="0"/>
              <a:t> = 100</a:t>
            </a:r>
          </a:p>
        </p:txBody>
      </p:sp>
    </p:spTree>
    <p:extLst>
      <p:ext uri="{BB962C8B-B14F-4D97-AF65-F5344CB8AC3E}">
        <p14:creationId xmlns:p14="http://schemas.microsoft.com/office/powerpoint/2010/main" val="28477644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82"/>
            <a:ext cx="10515600" cy="5467738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for </a:t>
            </a:r>
            <a:r>
              <a:rPr lang="en-IN" sz="2000" dirty="0" err="1"/>
              <a:t>i</a:t>
            </a:r>
            <a:r>
              <a:rPr lang="en-IN" sz="2000" dirty="0"/>
              <a:t> in range(</a:t>
            </a:r>
            <a:r>
              <a:rPr lang="en-IN" sz="2000" dirty="0" err="1"/>
              <a:t>num_eps</a:t>
            </a:r>
            <a:r>
              <a:rPr lang="en-IN" sz="2000" dirty="0"/>
              <a:t>):</a:t>
            </a:r>
          </a:p>
          <a:p>
            <a:pPr marL="0" indent="0">
              <a:buNone/>
            </a:pPr>
            <a:r>
              <a:rPr lang="en-IN" sz="2000" dirty="0"/>
              <a:t>    s = </a:t>
            </a:r>
            <a:r>
              <a:rPr lang="en-IN" sz="2000" dirty="0" err="1"/>
              <a:t>env.reset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>    s = s[0] </a:t>
            </a:r>
          </a:p>
          <a:p>
            <a:pPr marL="0" indent="0">
              <a:buNone/>
            </a:pPr>
            <a:r>
              <a:rPr lang="en-IN" sz="2000" dirty="0"/>
              <a:t>    for t in range(</a:t>
            </a:r>
            <a:r>
              <a:rPr lang="en-IN" sz="2000" dirty="0" err="1"/>
              <a:t>num_steps</a:t>
            </a:r>
            <a:r>
              <a:rPr lang="en-IN" sz="2000" dirty="0"/>
              <a:t>):</a:t>
            </a:r>
          </a:p>
          <a:p>
            <a:pPr marL="0" indent="0">
              <a:buNone/>
            </a:pPr>
            <a:r>
              <a:rPr lang="en-IN" sz="2000" dirty="0"/>
              <a:t>        a = </a:t>
            </a:r>
            <a:r>
              <a:rPr lang="en-IN" sz="2000" dirty="0" err="1"/>
              <a:t>epsilon_greedy</a:t>
            </a:r>
            <a:r>
              <a:rPr lang="en-IN" sz="2000" dirty="0"/>
              <a:t>(</a:t>
            </a:r>
            <a:r>
              <a:rPr lang="en-IN" sz="2000" dirty="0" err="1"/>
              <a:t>s,epsilon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        </a:t>
            </a:r>
          </a:p>
          <a:p>
            <a:pPr marL="0" indent="0">
              <a:buNone/>
            </a:pPr>
            <a:r>
              <a:rPr lang="en-IN" sz="2000" dirty="0"/>
              <a:t>        s_, r, done, _, _ = </a:t>
            </a:r>
            <a:r>
              <a:rPr lang="en-IN" sz="2000" dirty="0" err="1"/>
              <a:t>env.step</a:t>
            </a:r>
            <a:r>
              <a:rPr lang="en-IN" sz="2000" dirty="0"/>
              <a:t>(a)</a:t>
            </a:r>
          </a:p>
          <a:p>
            <a:pPr marL="0" indent="0">
              <a:buNone/>
            </a:pPr>
            <a:r>
              <a:rPr lang="en-IN" sz="2000" dirty="0"/>
              <a:t>        a_ = </a:t>
            </a:r>
            <a:r>
              <a:rPr lang="en-IN" sz="2000" dirty="0" err="1"/>
              <a:t>np.argmax</a:t>
            </a:r>
            <a:r>
              <a:rPr lang="en-IN" sz="2000" dirty="0"/>
              <a:t>([Q[(</a:t>
            </a:r>
            <a:r>
              <a:rPr lang="en-IN" sz="2000" dirty="0" err="1"/>
              <a:t>s,a</a:t>
            </a:r>
            <a:r>
              <a:rPr lang="en-IN" sz="2000" dirty="0"/>
              <a:t>)]  for a in range(</a:t>
            </a:r>
            <a:r>
              <a:rPr lang="en-IN" sz="2000" dirty="0" err="1"/>
              <a:t>env.action_space.n</a:t>
            </a:r>
            <a:r>
              <a:rPr lang="en-IN" sz="2000" dirty="0"/>
              <a:t>)])</a:t>
            </a:r>
          </a:p>
          <a:p>
            <a:pPr marL="0" indent="0">
              <a:buNone/>
            </a:pPr>
            <a:r>
              <a:rPr lang="en-IN" sz="2000" dirty="0"/>
              <a:t>        </a:t>
            </a:r>
          </a:p>
          <a:p>
            <a:pPr marL="0" indent="0">
              <a:buNone/>
            </a:pPr>
            <a:r>
              <a:rPr lang="en-IN" sz="2000" dirty="0"/>
              <a:t>        Q[(</a:t>
            </a:r>
            <a:r>
              <a:rPr lang="en-IN" sz="2000" dirty="0" err="1"/>
              <a:t>s,a</a:t>
            </a:r>
            <a:r>
              <a:rPr lang="en-IN" sz="2000" dirty="0"/>
              <a:t>)] += alpha * ( r + gamma * Q[(</a:t>
            </a:r>
            <a:r>
              <a:rPr lang="en-IN" sz="2000" dirty="0" err="1"/>
              <a:t>s_,a</a:t>
            </a:r>
            <a:r>
              <a:rPr lang="en-IN" sz="2000" dirty="0"/>
              <a:t>_)] - Q[(</a:t>
            </a:r>
            <a:r>
              <a:rPr lang="en-IN" sz="2000" dirty="0" err="1"/>
              <a:t>s,a</a:t>
            </a:r>
            <a:r>
              <a:rPr lang="en-IN" sz="2000" dirty="0"/>
              <a:t>)])</a:t>
            </a:r>
          </a:p>
          <a:p>
            <a:pPr marL="0" indent="0">
              <a:buNone/>
            </a:pPr>
            <a:r>
              <a:rPr lang="en-IN" sz="2000" dirty="0"/>
              <a:t>        s = s_</a:t>
            </a:r>
          </a:p>
          <a:p>
            <a:pPr marL="0" indent="0">
              <a:buNone/>
            </a:pPr>
            <a:r>
              <a:rPr lang="en-IN" sz="2000" dirty="0"/>
              <a:t>        if done:</a:t>
            </a:r>
          </a:p>
          <a:p>
            <a:pPr marL="0" indent="0">
              <a:buNone/>
            </a:pPr>
            <a:r>
              <a:rPr lang="en-IN" sz="2000" dirty="0"/>
              <a:t>            break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0916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536211"/>
          </a:xfrm>
        </p:spPr>
        <p:txBody>
          <a:bodyPr/>
          <a:lstStyle/>
          <a:p>
            <a:r>
              <a:rPr lang="en-IN" dirty="0"/>
              <a:t>Differences between SARSA and Q-learning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638830"/>
              </p:ext>
            </p:extLst>
          </p:nvPr>
        </p:nvGraphicFramePr>
        <p:xfrm>
          <a:off x="838200" y="1212558"/>
          <a:ext cx="10515600" cy="409655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0682">
                  <a:extLst>
                    <a:ext uri="{9D8B030D-6E8A-4147-A177-3AD203B41FA5}">
                      <a16:colId xmlns:a16="http://schemas.microsoft.com/office/drawing/2014/main" val="1595188730"/>
                    </a:ext>
                  </a:extLst>
                </a:gridCol>
                <a:gridCol w="4665306">
                  <a:extLst>
                    <a:ext uri="{9D8B030D-6E8A-4147-A177-3AD203B41FA5}">
                      <a16:colId xmlns:a16="http://schemas.microsoft.com/office/drawing/2014/main" val="2544079289"/>
                    </a:ext>
                  </a:extLst>
                </a:gridCol>
                <a:gridCol w="5139612">
                  <a:extLst>
                    <a:ext uri="{9D8B030D-6E8A-4147-A177-3AD203B41FA5}">
                      <a16:colId xmlns:a16="http://schemas.microsoft.com/office/drawing/2014/main" val="2404578241"/>
                    </a:ext>
                  </a:extLst>
                </a:gridCol>
              </a:tblGrid>
              <a:tr h="891086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Q-learning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948857"/>
                  </a:ext>
                </a:extLst>
              </a:tr>
              <a:tr h="89108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SARSA is an on-policy algorithm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learning is an off-policy algorithm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5298"/>
                  </a:ext>
                </a:extLst>
              </a:tr>
              <a:tr h="1423301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use a single epsilon-greedy policy for selecting an action in the environment and also to compute the Q value of the next state-action pair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use an epsilon-greedy policy for selecting an action in the environment, but to compute the Q value of next </a:t>
                      </a:r>
                      <a:r>
                        <a:rPr lang="en-US" dirty="0" err="1"/>
                        <a:t>stateaction</a:t>
                      </a:r>
                      <a:r>
                        <a:rPr lang="en-US" dirty="0"/>
                        <a:t> pair we use a greedy policy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66884"/>
                  </a:ext>
                </a:extLst>
              </a:tr>
              <a:tr h="89108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SARSA update</a:t>
                      </a:r>
                      <a:r>
                        <a:rPr lang="en-IN" baseline="0" dirty="0"/>
                        <a:t> rule is :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r>
                        <a:rPr lang="en-IN" baseline="0" dirty="0"/>
                        <a:t> Q-learning update rule is :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5915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438" y="4809328"/>
            <a:ext cx="3513124" cy="365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963" y="4809328"/>
            <a:ext cx="4046571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63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330937"/>
          </a:xfrm>
        </p:spPr>
        <p:txBody>
          <a:bodyPr/>
          <a:lstStyle/>
          <a:p>
            <a:r>
              <a:rPr lang="en-IN" dirty="0"/>
              <a:t>Classical RL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3811"/>
            <a:ext cx="10515600" cy="4917233"/>
          </a:xfrm>
        </p:spPr>
        <p:txBody>
          <a:bodyPr/>
          <a:lstStyle/>
          <a:p>
            <a:r>
              <a:rPr lang="en-IN" sz="2000" dirty="0"/>
              <a:t>To learn an optimal policy :</a:t>
            </a:r>
          </a:p>
          <a:p>
            <a:pPr lvl="1"/>
            <a:r>
              <a:rPr lang="en-IN" sz="2000" dirty="0"/>
              <a:t>DP – value and policy iteration, MC and TD</a:t>
            </a:r>
          </a:p>
          <a:p>
            <a:r>
              <a:rPr lang="en-IN" sz="2000" b="1" u="sng" dirty="0">
                <a:solidFill>
                  <a:srgbClr val="FF0000"/>
                </a:solidFill>
              </a:rPr>
              <a:t>Comparison of DP, MC and TD methods: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Dynamic programming (DP)</a:t>
            </a:r>
            <a:r>
              <a:rPr lang="en-US" sz="2000" dirty="0"/>
              <a:t>, that is, the value and policy iteration methods, </a:t>
            </a:r>
          </a:p>
          <a:p>
            <a:pPr lvl="1"/>
            <a:r>
              <a:rPr lang="en-US" sz="1600" dirty="0"/>
              <a:t>is a model-based method, meaning that we compute the optimal policy using the model dynamics of the environment. </a:t>
            </a:r>
          </a:p>
          <a:p>
            <a:pPr lvl="1"/>
            <a:r>
              <a:rPr lang="en-US" sz="1600" dirty="0"/>
              <a:t>We cannot apply the DP method when we don't have the model dynamics of the environment. </a:t>
            </a:r>
          </a:p>
          <a:p>
            <a:r>
              <a:rPr lang="en-US" sz="2000" dirty="0"/>
              <a:t>MC </a:t>
            </a:r>
          </a:p>
          <a:p>
            <a:pPr lvl="1"/>
            <a:r>
              <a:rPr lang="en-US" sz="1600" dirty="0"/>
              <a:t>is a model-free method, meaning that we compute the optimal policy without using the model dynamics of the environment. </a:t>
            </a:r>
          </a:p>
          <a:p>
            <a:pPr lvl="1"/>
            <a:r>
              <a:rPr lang="en-US" sz="1600" dirty="0"/>
              <a:t>But one problem we face with the MC method is that it is applicable only to episodic tasks and not to continuous tasks. </a:t>
            </a:r>
          </a:p>
          <a:p>
            <a:r>
              <a:rPr lang="en-US" sz="2000" dirty="0"/>
              <a:t>TD : </a:t>
            </a:r>
          </a:p>
          <a:p>
            <a:pPr lvl="1"/>
            <a:r>
              <a:rPr lang="en-US" sz="1600" dirty="0"/>
              <a:t>a  model-free method.</a:t>
            </a:r>
          </a:p>
          <a:p>
            <a:pPr lvl="1"/>
            <a:r>
              <a:rPr lang="en-US" sz="1600" dirty="0"/>
              <a:t> TD learning takes advantage of both DP by bootstrapping and the MC method by being model free.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9598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526880"/>
          </a:xfrm>
        </p:spPr>
        <p:txBody>
          <a:bodyPr/>
          <a:lstStyle/>
          <a:p>
            <a:r>
              <a:rPr lang="en-IN" dirty="0"/>
              <a:t>Temporal Difference (TD)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9756"/>
            <a:ext cx="10515600" cy="4346200"/>
          </a:xfrm>
        </p:spPr>
        <p:txBody>
          <a:bodyPr/>
          <a:lstStyle/>
          <a:p>
            <a:r>
              <a:rPr lang="en-IN" dirty="0"/>
              <a:t>We use boot-strapping, and don’t have to wait till the end of an episode to find V(s) or Q(</a:t>
            </a:r>
            <a:r>
              <a:rPr lang="en-IN" dirty="0" err="1"/>
              <a:t>s,a</a:t>
            </a:r>
            <a:r>
              <a:rPr lang="en-IN" dirty="0"/>
              <a:t>)</a:t>
            </a:r>
          </a:p>
          <a:p>
            <a:r>
              <a:rPr lang="en-IN" dirty="0"/>
              <a:t>Like MC it is a model-free method. </a:t>
            </a:r>
          </a:p>
          <a:p>
            <a:r>
              <a:rPr lang="en-IN" dirty="0"/>
              <a:t>Two categories of TD learning : </a:t>
            </a:r>
            <a:r>
              <a:rPr lang="en-IN" dirty="0">
                <a:solidFill>
                  <a:srgbClr val="FF0000"/>
                </a:solidFill>
              </a:rPr>
              <a:t>TD-prediction and TD-control</a:t>
            </a:r>
          </a:p>
          <a:p>
            <a:r>
              <a:rPr lang="en-IN" dirty="0">
                <a:solidFill>
                  <a:srgbClr val="FF0000"/>
                </a:solidFill>
              </a:rPr>
              <a:t>TD- prediction :</a:t>
            </a:r>
          </a:p>
          <a:p>
            <a:pPr lvl="1"/>
            <a:r>
              <a:rPr lang="en-IN" dirty="0"/>
              <a:t>A policy is given as input and we try to predict the V(s) and Q(</a:t>
            </a:r>
            <a:r>
              <a:rPr lang="en-IN" dirty="0" err="1"/>
              <a:t>s,a</a:t>
            </a:r>
            <a:r>
              <a:rPr lang="en-IN" dirty="0"/>
              <a:t>) using this policy</a:t>
            </a:r>
          </a:p>
          <a:p>
            <a:pPr lvl="1"/>
            <a:r>
              <a:rPr lang="en-IN" dirty="0"/>
              <a:t>Helps the agent to understand how good it is for the agent to be in each state, if it uses the given policy</a:t>
            </a:r>
          </a:p>
          <a:p>
            <a:pPr lvl="1"/>
            <a:r>
              <a:rPr lang="en-IN" dirty="0"/>
              <a:t>The agent can estimate the expected return of each state, if it uses the given policy in that state</a:t>
            </a:r>
            <a:r>
              <a:rPr lang="en-I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68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35892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4442"/>
            <a:ext cx="10515600" cy="4411514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TD-control:</a:t>
            </a:r>
          </a:p>
          <a:p>
            <a:r>
              <a:rPr lang="en-IN" dirty="0"/>
              <a:t>We are not given any policy as input, but the goal is to find an optimal policy</a:t>
            </a:r>
          </a:p>
          <a:p>
            <a:r>
              <a:rPr lang="en-IN" dirty="0"/>
              <a:t>We initialize a random policy and we try to find the optimal policy iteratively.</a:t>
            </a:r>
          </a:p>
          <a:p>
            <a:r>
              <a:rPr lang="en-IN" dirty="0"/>
              <a:t>This optimal policy will give the maximum return</a:t>
            </a:r>
          </a:p>
        </p:txBody>
      </p:sp>
    </p:spTree>
    <p:extLst>
      <p:ext uri="{BB962C8B-B14F-4D97-AF65-F5344CB8AC3E}">
        <p14:creationId xmlns:p14="http://schemas.microsoft.com/office/powerpoint/2010/main" val="298228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480227"/>
          </a:xfrm>
        </p:spPr>
        <p:txBody>
          <a:bodyPr/>
          <a:lstStyle/>
          <a:p>
            <a:r>
              <a:rPr lang="en-IN" dirty="0"/>
              <a:t>TD-Prediction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070"/>
            <a:ext cx="10515600" cy="4280886"/>
          </a:xfrm>
        </p:spPr>
        <p:txBody>
          <a:bodyPr/>
          <a:lstStyle/>
          <a:p>
            <a:r>
              <a:rPr lang="en-IN" sz="2400" dirty="0"/>
              <a:t>A policy is given as input and we try to estimate the value function of each state V(s), using the given policy</a:t>
            </a:r>
          </a:p>
          <a:p>
            <a:r>
              <a:rPr lang="en-IN" sz="2400" dirty="0"/>
              <a:t>TD uses bootstrapping like DP, hence we don’t have to wait till the end of an episode to find V(s)</a:t>
            </a:r>
          </a:p>
          <a:p>
            <a:r>
              <a:rPr lang="en-IN" sz="2400" dirty="0"/>
              <a:t>Like MC, it doesn’t require the model dynamics to find V(s) and Q(</a:t>
            </a:r>
            <a:r>
              <a:rPr lang="en-IN" sz="2400" dirty="0" err="1"/>
              <a:t>s,a</a:t>
            </a:r>
            <a:r>
              <a:rPr lang="en-IN" sz="2400" dirty="0"/>
              <a:t>).</a:t>
            </a:r>
          </a:p>
          <a:p>
            <a:r>
              <a:rPr lang="en-IN" sz="2400" dirty="0"/>
              <a:t>The update rule of TD takes these advantages into account.</a:t>
            </a:r>
          </a:p>
          <a:p>
            <a:r>
              <a:rPr lang="en-IN" sz="2400" dirty="0"/>
              <a:t>In MC method, </a:t>
            </a:r>
          </a:p>
          <a:p>
            <a:r>
              <a:rPr lang="en-IN" sz="2400" dirty="0"/>
              <a:t>Since a single return cannot approximate V(s) perfectly, we take the mean of the return over N episodes,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676" y="3376733"/>
            <a:ext cx="1512690" cy="36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366" y="4228215"/>
            <a:ext cx="3049250" cy="95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3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49888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1764"/>
            <a:ext cx="10515600" cy="4374192"/>
          </a:xfrm>
        </p:spPr>
        <p:txBody>
          <a:bodyPr/>
          <a:lstStyle/>
          <a:p>
            <a:r>
              <a:rPr lang="en-IN" dirty="0"/>
              <a:t>TD learning uses bootstrapping and doesn’t wait till the end of an episode, to find the value of a state as</a:t>
            </a:r>
          </a:p>
          <a:p>
            <a:endParaRPr lang="en-IN" dirty="0"/>
          </a:p>
          <a:p>
            <a:r>
              <a:rPr lang="en-IN" dirty="0"/>
              <a:t>It doesn’t use the model dynamics. </a:t>
            </a:r>
          </a:p>
          <a:p>
            <a:r>
              <a:rPr lang="en-IN" dirty="0"/>
              <a:t>In MC, since a single value V(s) cannot approximate the value of a state perfectly, we took the incremental mean</a:t>
            </a:r>
          </a:p>
          <a:p>
            <a:endParaRPr lang="en-IN" dirty="0"/>
          </a:p>
          <a:p>
            <a:r>
              <a:rPr lang="en-IN" dirty="0"/>
              <a:t>In TD, we use the TD-learning update rule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073" y="1670179"/>
            <a:ext cx="3194636" cy="605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073" y="3663881"/>
            <a:ext cx="3007580" cy="388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666" y="4665307"/>
            <a:ext cx="3459987" cy="34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45475"/>
      </p:ext>
    </p:extLst>
  </p:cSld>
  <p:clrMapOvr>
    <a:masterClrMapping/>
  </p:clrMapOvr>
</p:sld>
</file>

<file path=ppt/theme/theme1.xml><?xml version="1.0" encoding="utf-8"?>
<a:theme xmlns:a="http://schemas.openxmlformats.org/drawingml/2006/main" name="PPT FORMA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C22CDA4E82944AA880977E195A21A" ma:contentTypeVersion="6" ma:contentTypeDescription="Create a new document." ma:contentTypeScope="" ma:versionID="a0f396277c5571bd97b48cbe2c322ff8">
  <xsd:schema xmlns:xsd="http://www.w3.org/2001/XMLSchema" xmlns:xs="http://www.w3.org/2001/XMLSchema" xmlns:p="http://schemas.microsoft.com/office/2006/metadata/properties" xmlns:ns2="4aa0681b-567f-4edb-bde6-a4934c96b698" xmlns:ns3="a01cd2c1-4a25-4534-a971-8c22dcad3c0e" targetNamespace="http://schemas.microsoft.com/office/2006/metadata/properties" ma:root="true" ma:fieldsID="f7629aa5d2f349a4ca721a08b02d1238" ns2:_="" ns3:_="">
    <xsd:import namespace="4aa0681b-567f-4edb-bde6-a4934c96b698"/>
    <xsd:import namespace="a01cd2c1-4a25-4534-a971-8c22dcad3c0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0681b-567f-4edb-bde6-a4934c96b6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1cd2c1-4a25-4534-a971-8c22dcad3c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8AB25F-8379-4E56-AA2B-302C207E62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a0681b-567f-4edb-bde6-a4934c96b698"/>
    <ds:schemaRef ds:uri="a01cd2c1-4a25-4534-a971-8c22dcad3c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4C4ABB-A0E2-46B9-9A95-EF9337D960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722BBB-F3B7-4E68-B53E-BD94C809960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3388</Words>
  <Application>Microsoft Office PowerPoint</Application>
  <PresentationFormat>Widescreen</PresentationFormat>
  <Paragraphs>390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PPT FORMAT</vt:lpstr>
      <vt:lpstr>PowerPoint Presentation</vt:lpstr>
      <vt:lpstr>PowerPoint Presentation</vt:lpstr>
      <vt:lpstr>Introduction</vt:lpstr>
      <vt:lpstr>Dynamic Programming (DP)</vt:lpstr>
      <vt:lpstr>Monte-Carlo (MC)</vt:lpstr>
      <vt:lpstr>Temporal Difference (TD) learning</vt:lpstr>
      <vt:lpstr>PowerPoint Presentation</vt:lpstr>
      <vt:lpstr>TD-Prediction</vt:lpstr>
      <vt:lpstr>PowerPoint Presentation</vt:lpstr>
      <vt:lpstr>Difference between MC and TD </vt:lpstr>
      <vt:lpstr>PowerPoint Presentation</vt:lpstr>
      <vt:lpstr>TD-Prediction using TD-learning</vt:lpstr>
      <vt:lpstr>TD-Prediction in FZLE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TD-Prediction Algorithm</vt:lpstr>
      <vt:lpstr>Using TD-Prediction in FZLE</vt:lpstr>
      <vt:lpstr>PowerPoint Presentation</vt:lpstr>
      <vt:lpstr>PowerPoint Presentation</vt:lpstr>
      <vt:lpstr>PowerPoint Presentation</vt:lpstr>
      <vt:lpstr>TD-Control</vt:lpstr>
      <vt:lpstr>On-policy TD-Control - SARSA</vt:lpstr>
      <vt:lpstr>PowerPoint Presentation</vt:lpstr>
      <vt:lpstr>PowerPoint Presentation</vt:lpstr>
      <vt:lpstr>PowerPoint Presentation</vt:lpstr>
      <vt:lpstr>SARSA in the FZLE</vt:lpstr>
      <vt:lpstr>PowerPoint Presentation</vt:lpstr>
      <vt:lpstr>PowerPoint Presentation</vt:lpstr>
      <vt:lpstr>PowerPoint Presentation</vt:lpstr>
      <vt:lpstr>PowerPoint Presentation</vt:lpstr>
      <vt:lpstr>SARSA algorithm</vt:lpstr>
      <vt:lpstr>Implement SARSA in FZLE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Off-policy TD control – Q-learning</vt:lpstr>
      <vt:lpstr>PowerPoint Presentation</vt:lpstr>
      <vt:lpstr>PowerPoint Presentation</vt:lpstr>
      <vt:lpstr>Q-learning in FZLE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Q-learning algorithm</vt:lpstr>
      <vt:lpstr>Implement Q-learning in FZLE</vt:lpstr>
      <vt:lpstr>PowerPoint Presentation</vt:lpstr>
      <vt:lpstr>PowerPoint Presentation</vt:lpstr>
      <vt:lpstr>Differences between SARSA and Q-learning</vt:lpstr>
      <vt:lpstr>Classical RL algorithms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Alamelu Mangai Jothidurai </cp:lastModifiedBy>
  <cp:revision>30</cp:revision>
  <dcterms:created xsi:type="dcterms:W3CDTF">2023-10-30T08:34:34Z</dcterms:created>
  <dcterms:modified xsi:type="dcterms:W3CDTF">2023-12-29T12:40:12Z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0x0101003E2C22CDA4E82944AA880977E195A21A</vt:lpwstr>
  </property>
</Properties>
</file>