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sldIdLst>
    <p:sldId id="258" r:id="rId5"/>
    <p:sldId id="257"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5" r:id="rId46"/>
    <p:sldId id="374" r:id="rId47"/>
    <p:sldId id="378" r:id="rId48"/>
    <p:sldId id="377" r:id="rId49"/>
    <p:sldId id="379" r:id="rId50"/>
    <p:sldId id="376" r:id="rId51"/>
    <p:sldId id="380" r:id="rId52"/>
    <p:sldId id="381" r:id="rId53"/>
    <p:sldId id="38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279" autoAdjust="0"/>
  </p:normalViewPr>
  <p:slideViewPr>
    <p:cSldViewPr snapToGrid="0">
      <p:cViewPr varScale="1">
        <p:scale>
          <a:sx n="69" d="100"/>
          <a:sy n="69"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D705-CC7E-44D1-8773-84F5A6D5E770}" type="datetimeFigureOut">
              <a:rPr lang="en-GB" smtClean="0"/>
              <a:t>23/11/2023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86603-63C3-45DF-9449-0C1ABC2FDC67}" type="slidenum">
              <a:rPr lang="en-GB" smtClean="0"/>
              <a:t>‹#›</a:t>
            </a:fld>
            <a:endParaRPr lang="en-GB"/>
          </a:p>
        </p:txBody>
      </p:sp>
    </p:spTree>
    <p:extLst>
      <p:ext uri="{BB962C8B-B14F-4D97-AF65-F5344CB8AC3E}">
        <p14:creationId xmlns:p14="http://schemas.microsoft.com/office/powerpoint/2010/main" val="335656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086603-63C3-45DF-9449-0C1ABC2FDC67}" type="slidenum">
              <a:rPr lang="en-GB" smtClean="0"/>
              <a:t>14</a:t>
            </a:fld>
            <a:endParaRPr lang="en-GB"/>
          </a:p>
        </p:txBody>
      </p:sp>
    </p:spTree>
    <p:extLst>
      <p:ext uri="{BB962C8B-B14F-4D97-AF65-F5344CB8AC3E}">
        <p14:creationId xmlns:p14="http://schemas.microsoft.com/office/powerpoint/2010/main" val="23952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a:xfrm>
            <a:off x="9446684" y="6381751"/>
            <a:ext cx="2743200" cy="365125"/>
          </a:xfrm>
        </p:spPr>
        <p:txBody>
          <a:bodyPr/>
          <a:lstStyle>
            <a:lvl1pPr defTabSz="914400">
              <a:defRPr sz="1600" b="1">
                <a:solidFill>
                  <a:srgbClr val="FFFFFF"/>
                </a:solidFill>
                <a:latin typeface="Cambria"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43329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341836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54110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a:xfrm>
            <a:off x="9414933" y="6429376"/>
            <a:ext cx="2743200" cy="365125"/>
          </a:xfrm>
        </p:spPr>
        <p:txBody>
          <a:bodyPr/>
          <a:lstStyle>
            <a:lvl1pPr defTabSz="914400">
              <a:defRPr sz="1400" b="1">
                <a:solidFill>
                  <a:srgbClr val="FFFFFF"/>
                </a:solidFill>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262726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5"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6"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03343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6"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7"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380312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8"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9"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418989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4"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5"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216623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3"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4"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386235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6"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7"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11260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rtlCol="0"/>
          <a:lstStyle>
            <a:lvl1pPr defTabSz="914400" fontAlgn="auto">
              <a:spcBef>
                <a:spcPts val="0"/>
              </a:spcBef>
              <a:spcAft>
                <a:spcPts val="0"/>
              </a:spcAft>
              <a:defRPr>
                <a:solidFill>
                  <a:prstClr val="black">
                    <a:tint val="75000"/>
                  </a:prstClr>
                </a:solidFill>
                <a:latin typeface="+mn-lt"/>
              </a:defRPr>
            </a:lvl1pPr>
          </a:lstStyle>
          <a:p>
            <a:fld id="{F0612D14-CBA2-468E-96F8-10D479708BAB}" type="datetimeFigureOut">
              <a:rPr lang="en-US" smtClean="0"/>
              <a:pPr/>
              <a:t>11/23/2023</a:t>
            </a:fld>
            <a:endParaRPr lang="en-US"/>
          </a:p>
        </p:txBody>
      </p:sp>
      <p:sp>
        <p:nvSpPr>
          <p:cNvPr id="6" name="Footer Placeholder 4"/>
          <p:cNvSpPr>
            <a:spLocks noGrp="1"/>
          </p:cNvSpPr>
          <p:nvPr>
            <p:ph type="ftr" sz="quarter" idx="11"/>
          </p:nvPr>
        </p:nvSpPr>
        <p:spPr/>
        <p:txBody>
          <a:bodyPr rtlCol="0"/>
          <a:lstStyle>
            <a:lvl1pPr defTabSz="914400" fontAlgn="auto">
              <a:spcBef>
                <a:spcPts val="0"/>
              </a:spcBef>
              <a:spcAft>
                <a:spcPts val="0"/>
              </a:spcAft>
              <a:defRPr>
                <a:solidFill>
                  <a:prstClr val="black">
                    <a:tint val="75000"/>
                  </a:prstClr>
                </a:solidFill>
                <a:latin typeface="+mn-lt"/>
              </a:defRPr>
            </a:lvl1pPr>
          </a:lstStyle>
          <a:p>
            <a:endParaRPr lang="en-US"/>
          </a:p>
        </p:txBody>
      </p:sp>
      <p:sp>
        <p:nvSpPr>
          <p:cNvPr id="7" name="Slide Number Placeholder 5"/>
          <p:cNvSpPr>
            <a:spLocks noGrp="1"/>
          </p:cNvSpPr>
          <p:nvPr>
            <p:ph type="sldNum" sz="quarter" idx="12"/>
          </p:nvPr>
        </p:nvSpPr>
        <p:spPr/>
        <p:txBody>
          <a:bodyPr/>
          <a:lstStyle>
            <a:lvl1pPr defTabSz="914400">
              <a:defRPr>
                <a:latin typeface="Times New Roman" pitchFamily="18" charset="0"/>
              </a:defRPr>
            </a:lvl1pPr>
          </a:lstStyle>
          <a:p>
            <a:fld id="{8771EF55-7BF6-4749-A85B-714493CF53C9}" type="slidenum">
              <a:rPr lang="en-US" smtClean="0"/>
              <a:pPr/>
              <a:t>‹#›</a:t>
            </a:fld>
            <a:endParaRPr lang="en-US"/>
          </a:p>
        </p:txBody>
      </p:sp>
    </p:spTree>
    <p:extLst>
      <p:ext uri="{BB962C8B-B14F-4D97-AF65-F5344CB8AC3E}">
        <p14:creationId xmlns:p14="http://schemas.microsoft.com/office/powerpoint/2010/main" val="168150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fld id="{F0612D14-CBA2-468E-96F8-10D479708BAB}" type="datetimeFigureOut">
              <a:rPr lang="en-US" smtClean="0"/>
              <a:pPr/>
              <a:t>11/23/2023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cs typeface="Arial" charset="0"/>
              </a:defRPr>
            </a:lvl1pPr>
          </a:lstStyle>
          <a:p>
            <a:fld id="{8771EF55-7BF6-4749-A85B-714493CF53C9}" type="slidenum">
              <a:rPr lang="en-US" smtClean="0"/>
              <a:pPr/>
              <a:t>‹#›</a:t>
            </a:fld>
            <a:endParaRPr lang="en-US"/>
          </a:p>
        </p:txBody>
      </p:sp>
      <p:pic>
        <p:nvPicPr>
          <p:cNvPr id="1031" name="Picture 7"/>
          <p:cNvPicPr>
            <a:picLocks noChangeAspect="1"/>
          </p:cNvPicPr>
          <p:nvPr/>
        </p:nvPicPr>
        <p:blipFill>
          <a:blip r:embed="rId13"/>
          <a:srcRect/>
          <a:stretch>
            <a:fillRect/>
          </a:stretch>
        </p:blipFill>
        <p:spPr bwMode="auto">
          <a:xfrm>
            <a:off x="0" y="5153026"/>
            <a:ext cx="12192000" cy="1704975"/>
          </a:xfrm>
          <a:prstGeom prst="rect">
            <a:avLst/>
          </a:prstGeom>
          <a:noFill/>
          <a:ln w="9525">
            <a:noFill/>
            <a:miter lim="800000"/>
            <a:headEnd/>
            <a:tailEnd/>
          </a:ln>
        </p:spPr>
      </p:pic>
    </p:spTree>
    <p:extLst>
      <p:ext uri="{BB962C8B-B14F-4D97-AF65-F5344CB8AC3E}">
        <p14:creationId xmlns:p14="http://schemas.microsoft.com/office/powerpoint/2010/main" val="503169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5741" y="1329485"/>
            <a:ext cx="9144000" cy="2543268"/>
          </a:xfrm>
        </p:spPr>
        <p:txBody>
          <a:bodyPr>
            <a:normAutofit/>
          </a:bodyPr>
          <a:lstStyle/>
          <a:p>
            <a:r>
              <a:rPr lang="en-US" sz="4800" b="1" dirty="0">
                <a:latin typeface="Times New Roman" panose="02020603050405020304" pitchFamily="18" charset="0"/>
                <a:cs typeface="Times New Roman" panose="02020603050405020304" pitchFamily="18" charset="0"/>
              </a:rPr>
              <a:t>Module </a:t>
            </a:r>
            <a:r>
              <a:rPr lang="en-US" sz="4800" b="1" dirty="0" smtClean="0">
                <a:latin typeface="Times New Roman" panose="02020603050405020304" pitchFamily="18" charset="0"/>
                <a:cs typeface="Times New Roman" panose="02020603050405020304" pitchFamily="18" charset="0"/>
              </a:rPr>
              <a:t>4</a:t>
            </a:r>
            <a:endParaRPr lang="en-US" sz="4800" b="1" dirty="0">
              <a:latin typeface="Times New Roman" panose="02020603050405020304" pitchFamily="18" charset="0"/>
              <a:cs typeface="Times New Roman" panose="02020603050405020304" pitchFamily="18" charset="0"/>
            </a:endParaRPr>
          </a:p>
          <a:p>
            <a:r>
              <a:rPr lang="en-US" sz="4800" b="1" dirty="0" smtClean="0">
                <a:latin typeface="Times New Roman" panose="02020603050405020304" pitchFamily="18" charset="0"/>
                <a:cs typeface="Times New Roman" panose="02020603050405020304" pitchFamily="18" charset="0"/>
              </a:rPr>
              <a:t>CSE3011 Reinforcement Learning</a:t>
            </a:r>
          </a:p>
          <a:p>
            <a:r>
              <a:rPr lang="en-US" sz="4800" b="1" dirty="0" smtClean="0">
                <a:latin typeface="Times New Roman" panose="02020603050405020304" pitchFamily="18" charset="0"/>
                <a:cs typeface="Times New Roman" panose="02020603050405020304" pitchFamily="18" charset="0"/>
              </a:rPr>
              <a:t>Credit Structure : 2-2-3</a:t>
            </a:r>
            <a:endParaRPr lang="en-US" sz="4800" b="1" dirty="0">
              <a:latin typeface="Times New Roman" panose="02020603050405020304" pitchFamily="18" charset="0"/>
              <a:cs typeface="Times New Roman" panose="02020603050405020304" pitchFamily="18" charset="0"/>
            </a:endParaRPr>
          </a:p>
          <a:p>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073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Exploration strategies</a:t>
            </a:r>
          </a:p>
        </p:txBody>
      </p:sp>
      <p:sp>
        <p:nvSpPr>
          <p:cNvPr id="3" name="Content Placeholder 2"/>
          <p:cNvSpPr>
            <a:spLocks noGrp="1"/>
          </p:cNvSpPr>
          <p:nvPr>
            <p:ph idx="1"/>
          </p:nvPr>
        </p:nvSpPr>
        <p:spPr/>
        <p:txBody>
          <a:bodyPr/>
          <a:lstStyle/>
          <a:p>
            <a:pPr marL="0" indent="0">
              <a:buNone/>
            </a:pPr>
            <a:r>
              <a:rPr lang="en-GB" dirty="0" smtClean="0"/>
              <a:t>To overcome exploration-exploitation </a:t>
            </a:r>
            <a:r>
              <a:rPr lang="en-GB" dirty="0"/>
              <a:t>dilemma in the MAB </a:t>
            </a:r>
            <a:r>
              <a:rPr lang="en-GB" dirty="0" smtClean="0"/>
              <a:t>problem, we use the following exploration strategies:</a:t>
            </a:r>
            <a:endParaRPr lang="en-GB" dirty="0"/>
          </a:p>
          <a:p>
            <a:r>
              <a:rPr lang="en-GB" dirty="0" smtClean="0"/>
              <a:t>Epsilon-greedy </a:t>
            </a:r>
          </a:p>
          <a:p>
            <a:r>
              <a:rPr lang="en-GB" dirty="0" smtClean="0"/>
              <a:t>Softmax </a:t>
            </a:r>
            <a:r>
              <a:rPr lang="en-GB" dirty="0"/>
              <a:t>exploration </a:t>
            </a:r>
            <a:endParaRPr lang="en-GB" dirty="0" smtClean="0"/>
          </a:p>
          <a:p>
            <a:r>
              <a:rPr lang="en-GB" dirty="0" smtClean="0"/>
              <a:t>Upper </a:t>
            </a:r>
            <a:r>
              <a:rPr lang="en-GB" dirty="0"/>
              <a:t>confidence bound </a:t>
            </a:r>
            <a:endParaRPr lang="en-GB" dirty="0" smtClean="0"/>
          </a:p>
          <a:p>
            <a:r>
              <a:rPr lang="en-GB" dirty="0" smtClean="0"/>
              <a:t>Thomson </a:t>
            </a:r>
            <a:r>
              <a:rPr lang="en-GB" dirty="0"/>
              <a:t>sampling</a:t>
            </a:r>
          </a:p>
        </p:txBody>
      </p:sp>
    </p:spTree>
    <p:extLst>
      <p:ext uri="{BB962C8B-B14F-4D97-AF65-F5344CB8AC3E}">
        <p14:creationId xmlns:p14="http://schemas.microsoft.com/office/powerpoint/2010/main" val="350228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Epsilon-greedy</a:t>
            </a:r>
          </a:p>
        </p:txBody>
      </p:sp>
      <p:sp>
        <p:nvSpPr>
          <p:cNvPr id="3" name="Content Placeholder 2"/>
          <p:cNvSpPr>
            <a:spLocks noGrp="1"/>
          </p:cNvSpPr>
          <p:nvPr>
            <p:ph idx="1"/>
          </p:nvPr>
        </p:nvSpPr>
        <p:spPr/>
        <p:txBody>
          <a:bodyPr/>
          <a:lstStyle/>
          <a:p>
            <a:pPr algn="just"/>
            <a:r>
              <a:rPr lang="en-GB" dirty="0"/>
              <a:t>With epsilon-greedy, we select the best arm with a probability 1-epsilon and we select a random arm with a probability epsilon. </a:t>
            </a:r>
            <a:endParaRPr lang="en-GB" dirty="0" smtClean="0"/>
          </a:p>
          <a:p>
            <a:pPr algn="just"/>
            <a:r>
              <a:rPr lang="en-GB" dirty="0"/>
              <a:t>Say we have two arms—arm 1 and arm 2. Suppose with arm 1 we win the game 80% of the time and with arm 2 we win the game 20% of the time. So, we can say that arm 1 is the best arm as it makes us win the game 80% of the time.</a:t>
            </a:r>
          </a:p>
        </p:txBody>
      </p:sp>
    </p:spTree>
    <p:extLst>
      <p:ext uri="{BB962C8B-B14F-4D97-AF65-F5344CB8AC3E}">
        <p14:creationId xmlns:p14="http://schemas.microsoft.com/office/powerpoint/2010/main" val="273374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Epsilon-greedy method</a:t>
            </a:r>
            <a:endParaRPr lang="en-GB" dirty="0"/>
          </a:p>
        </p:txBody>
      </p:sp>
      <p:pic>
        <p:nvPicPr>
          <p:cNvPr id="4" name="Content Placeholder 3"/>
          <p:cNvPicPr>
            <a:picLocks noGrp="1" noChangeAspect="1"/>
          </p:cNvPicPr>
          <p:nvPr>
            <p:ph idx="1"/>
          </p:nvPr>
        </p:nvPicPr>
        <p:blipFill>
          <a:blip r:embed="rId2"/>
          <a:stretch>
            <a:fillRect/>
          </a:stretch>
        </p:blipFill>
        <p:spPr>
          <a:xfrm>
            <a:off x="1429480" y="1690255"/>
            <a:ext cx="9333039" cy="2791836"/>
          </a:xfrm>
          <a:prstGeom prst="rect">
            <a:avLst/>
          </a:prstGeom>
        </p:spPr>
      </p:pic>
    </p:spTree>
    <p:extLst>
      <p:ext uri="{BB962C8B-B14F-4D97-AF65-F5344CB8AC3E}">
        <p14:creationId xmlns:p14="http://schemas.microsoft.com/office/powerpoint/2010/main" val="319406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Epsilon-greedy method</a:t>
            </a:r>
          </a:p>
        </p:txBody>
      </p:sp>
      <p:pic>
        <p:nvPicPr>
          <p:cNvPr id="4" name="Content Placeholder 3"/>
          <p:cNvPicPr>
            <a:picLocks noGrp="1" noChangeAspect="1"/>
          </p:cNvPicPr>
          <p:nvPr>
            <p:ph idx="1"/>
          </p:nvPr>
        </p:nvPicPr>
        <p:blipFill>
          <a:blip r:embed="rId2"/>
          <a:stretch>
            <a:fillRect/>
          </a:stretch>
        </p:blipFill>
        <p:spPr>
          <a:xfrm>
            <a:off x="1415937" y="1316182"/>
            <a:ext cx="9168935" cy="3781658"/>
          </a:xfrm>
          <a:prstGeom prst="rect">
            <a:avLst/>
          </a:prstGeom>
        </p:spPr>
      </p:pic>
    </p:spTree>
    <p:extLst>
      <p:ext uri="{BB962C8B-B14F-4D97-AF65-F5344CB8AC3E}">
        <p14:creationId xmlns:p14="http://schemas.microsoft.com/office/powerpoint/2010/main" val="124957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421416"/>
          </a:xfrm>
        </p:spPr>
        <p:txBody>
          <a:bodyPr/>
          <a:lstStyle/>
          <a:p>
            <a:pPr algn="ctr"/>
            <a:r>
              <a:rPr lang="en-GB" sz="4000" dirty="0"/>
              <a:t>Epsilon-greedy</a:t>
            </a:r>
            <a:r>
              <a:rPr lang="en-GB" dirty="0"/>
              <a:t> method</a:t>
            </a:r>
          </a:p>
        </p:txBody>
      </p:sp>
      <p:pic>
        <p:nvPicPr>
          <p:cNvPr id="4" name="Content Placeholder 3"/>
          <p:cNvPicPr>
            <a:picLocks noGrp="1" noChangeAspect="1"/>
          </p:cNvPicPr>
          <p:nvPr>
            <p:ph idx="1"/>
          </p:nvPr>
        </p:nvPicPr>
        <p:blipFill>
          <a:blip r:embed="rId3"/>
          <a:stretch>
            <a:fillRect/>
          </a:stretch>
        </p:blipFill>
        <p:spPr>
          <a:xfrm>
            <a:off x="1198419" y="981994"/>
            <a:ext cx="9795162" cy="2129383"/>
          </a:xfrm>
          <a:prstGeom prst="rect">
            <a:avLst/>
          </a:prstGeom>
        </p:spPr>
      </p:pic>
      <p:pic>
        <p:nvPicPr>
          <p:cNvPr id="5" name="Picture 4"/>
          <p:cNvPicPr>
            <a:picLocks noChangeAspect="1"/>
          </p:cNvPicPr>
          <p:nvPr/>
        </p:nvPicPr>
        <p:blipFill>
          <a:blip r:embed="rId4"/>
          <a:stretch>
            <a:fillRect/>
          </a:stretch>
        </p:blipFill>
        <p:spPr>
          <a:xfrm>
            <a:off x="1198419" y="3111377"/>
            <a:ext cx="9317181" cy="2612697"/>
          </a:xfrm>
          <a:prstGeom prst="rect">
            <a:avLst/>
          </a:prstGeom>
        </p:spPr>
      </p:pic>
    </p:spTree>
    <p:extLst>
      <p:ext uri="{BB962C8B-B14F-4D97-AF65-F5344CB8AC3E}">
        <p14:creationId xmlns:p14="http://schemas.microsoft.com/office/powerpoint/2010/main" val="154017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Epsilon-greedy method</a:t>
            </a:r>
          </a:p>
        </p:txBody>
      </p:sp>
      <p:pic>
        <p:nvPicPr>
          <p:cNvPr id="4" name="Content Placeholder 3"/>
          <p:cNvPicPr>
            <a:picLocks noGrp="1" noChangeAspect="1"/>
          </p:cNvPicPr>
          <p:nvPr>
            <p:ph idx="1"/>
          </p:nvPr>
        </p:nvPicPr>
        <p:blipFill>
          <a:blip r:embed="rId2"/>
          <a:stretch>
            <a:fillRect/>
          </a:stretch>
        </p:blipFill>
        <p:spPr>
          <a:xfrm>
            <a:off x="1676400" y="1508124"/>
            <a:ext cx="8714509" cy="3902817"/>
          </a:xfrm>
          <a:prstGeom prst="rect">
            <a:avLst/>
          </a:prstGeom>
        </p:spPr>
      </p:pic>
    </p:spTree>
    <p:extLst>
      <p:ext uri="{BB962C8B-B14F-4D97-AF65-F5344CB8AC3E}">
        <p14:creationId xmlns:p14="http://schemas.microsoft.com/office/powerpoint/2010/main" val="3391831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Epsilon-greedy method</a:t>
            </a:r>
          </a:p>
        </p:txBody>
      </p:sp>
      <p:pic>
        <p:nvPicPr>
          <p:cNvPr id="4" name="Content Placeholder 3"/>
          <p:cNvPicPr>
            <a:picLocks noGrp="1" noChangeAspect="1"/>
          </p:cNvPicPr>
          <p:nvPr>
            <p:ph idx="1"/>
          </p:nvPr>
        </p:nvPicPr>
        <p:blipFill>
          <a:blip r:embed="rId2"/>
          <a:stretch>
            <a:fillRect/>
          </a:stretch>
        </p:blipFill>
        <p:spPr>
          <a:xfrm>
            <a:off x="1553657" y="1145245"/>
            <a:ext cx="9084685" cy="3888956"/>
          </a:xfrm>
          <a:prstGeom prst="rect">
            <a:avLst/>
          </a:prstGeom>
        </p:spPr>
      </p:pic>
    </p:spTree>
    <p:extLst>
      <p:ext uri="{BB962C8B-B14F-4D97-AF65-F5344CB8AC3E}">
        <p14:creationId xmlns:p14="http://schemas.microsoft.com/office/powerpoint/2010/main" val="19306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Epsilon-greedy method</a:t>
            </a:r>
          </a:p>
        </p:txBody>
      </p:sp>
      <p:sp>
        <p:nvSpPr>
          <p:cNvPr id="3" name="Content Placeholder 2"/>
          <p:cNvSpPr>
            <a:spLocks noGrp="1"/>
          </p:cNvSpPr>
          <p:nvPr>
            <p:ph idx="1"/>
          </p:nvPr>
        </p:nvSpPr>
        <p:spPr/>
        <p:txBody>
          <a:bodyPr/>
          <a:lstStyle/>
          <a:p>
            <a:r>
              <a:rPr lang="en-GB" dirty="0"/>
              <a:t>We repeat this process for several rounds; that is, for several rounds of the game, we pull the best arm with a probability 1-epsilon and we pull a random arm with probability epsilon</a:t>
            </a:r>
            <a:r>
              <a:rPr lang="en-GB" dirty="0" smtClean="0"/>
              <a:t>.</a:t>
            </a:r>
          </a:p>
          <a:p>
            <a:pPr marL="0" indent="0">
              <a:buNone/>
            </a:pPr>
            <a:endParaRPr lang="en-GB" dirty="0"/>
          </a:p>
        </p:txBody>
      </p:sp>
      <p:pic>
        <p:nvPicPr>
          <p:cNvPr id="4" name="Picture 3"/>
          <p:cNvPicPr>
            <a:picLocks noChangeAspect="1"/>
          </p:cNvPicPr>
          <p:nvPr/>
        </p:nvPicPr>
        <p:blipFill>
          <a:blip r:embed="rId2"/>
          <a:stretch>
            <a:fillRect/>
          </a:stretch>
        </p:blipFill>
        <p:spPr>
          <a:xfrm>
            <a:off x="1690255" y="2676244"/>
            <a:ext cx="7655069" cy="2509711"/>
          </a:xfrm>
          <a:prstGeom prst="rect">
            <a:avLst/>
          </a:prstGeom>
        </p:spPr>
      </p:pic>
    </p:spTree>
    <p:extLst>
      <p:ext uri="{BB962C8B-B14F-4D97-AF65-F5344CB8AC3E}">
        <p14:creationId xmlns:p14="http://schemas.microsoft.com/office/powerpoint/2010/main" val="418661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Softmax exploration</a:t>
            </a:r>
          </a:p>
        </p:txBody>
      </p:sp>
      <p:sp>
        <p:nvSpPr>
          <p:cNvPr id="3" name="Content Placeholder 2"/>
          <p:cNvSpPr>
            <a:spLocks noGrp="1"/>
          </p:cNvSpPr>
          <p:nvPr>
            <p:ph idx="1"/>
          </p:nvPr>
        </p:nvSpPr>
        <p:spPr/>
        <p:txBody>
          <a:bodyPr/>
          <a:lstStyle/>
          <a:p>
            <a:pPr algn="just"/>
            <a:r>
              <a:rPr lang="en-GB" dirty="0"/>
              <a:t>Softmax exploration, also known as Boltzmann exploration, is another useful exploration strategy for finding the optimal arm</a:t>
            </a:r>
            <a:r>
              <a:rPr lang="en-GB" dirty="0" smtClean="0"/>
              <a:t>.</a:t>
            </a:r>
          </a:p>
          <a:p>
            <a:pPr algn="just"/>
            <a:r>
              <a:rPr lang="en-GB" dirty="0" smtClean="0"/>
              <a:t>In </a:t>
            </a:r>
            <a:r>
              <a:rPr lang="en-GB" dirty="0"/>
              <a:t>the epsilon-greedy policy, all the non-best arms are explored equally. That is, all the non-best arms have a uniform probability of being selected. </a:t>
            </a:r>
          </a:p>
        </p:txBody>
      </p:sp>
    </p:spTree>
    <p:extLst>
      <p:ext uri="{BB962C8B-B14F-4D97-AF65-F5344CB8AC3E}">
        <p14:creationId xmlns:p14="http://schemas.microsoft.com/office/powerpoint/2010/main" val="183641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7" y="43716"/>
            <a:ext cx="10515600" cy="832370"/>
          </a:xfrm>
        </p:spPr>
        <p:txBody>
          <a:bodyPr/>
          <a:lstStyle/>
          <a:p>
            <a:pPr algn="ctr"/>
            <a:r>
              <a:rPr lang="en-GB" dirty="0"/>
              <a:t>Softmax exploration</a:t>
            </a:r>
          </a:p>
        </p:txBody>
      </p:sp>
      <p:pic>
        <p:nvPicPr>
          <p:cNvPr id="4" name="Content Placeholder 3"/>
          <p:cNvPicPr>
            <a:picLocks noGrp="1" noChangeAspect="1"/>
          </p:cNvPicPr>
          <p:nvPr>
            <p:ph idx="1"/>
          </p:nvPr>
        </p:nvPicPr>
        <p:blipFill>
          <a:blip r:embed="rId2"/>
          <a:stretch>
            <a:fillRect/>
          </a:stretch>
        </p:blipFill>
        <p:spPr>
          <a:xfrm>
            <a:off x="1302327" y="937691"/>
            <a:ext cx="9311379" cy="4525764"/>
          </a:xfrm>
          <a:prstGeom prst="rect">
            <a:avLst/>
          </a:prstGeom>
        </p:spPr>
      </p:pic>
    </p:spTree>
    <p:extLst>
      <p:ext uri="{BB962C8B-B14F-4D97-AF65-F5344CB8AC3E}">
        <p14:creationId xmlns:p14="http://schemas.microsoft.com/office/powerpoint/2010/main" val="375608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838201" y="304800"/>
            <a:ext cx="9713768" cy="1260763"/>
          </a:xfrm>
        </p:spPr>
        <p:txBody>
          <a:bodyPr/>
          <a:lstStyle/>
          <a:p>
            <a:pPr algn="ctr"/>
            <a:r>
              <a:rPr lang="en-GB" dirty="0" smtClean="0"/>
              <a:t>Case </a:t>
            </a:r>
            <a:r>
              <a:rPr lang="en-GB" dirty="0"/>
              <a:t>Study – The MAB Problem</a:t>
            </a: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728E8C-7FF8-4116-8673-067FD4508B1E}" type="slidenum">
              <a:rPr kumimoji="0" lang="en-US" altLang="en-US" sz="1400" b="1" i="0" u="none" strike="noStrike" kern="1200" cap="none" spc="0" normalizeH="0" baseline="0" noProof="0" smtClean="0">
                <a:ln>
                  <a:noFill/>
                </a:ln>
                <a:solidFill>
                  <a:srgbClr val="FFFFFF"/>
                </a:solidFill>
                <a:effectLst/>
                <a:uLnTx/>
                <a:uFillTx/>
                <a:latin typeface="Times New Roman" pitchFamily="18"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400" b="1" i="0" u="none" strike="noStrike" kern="1200" cap="none" spc="0" normalizeH="0" baseline="0" noProof="0">
              <a:ln>
                <a:noFill/>
              </a:ln>
              <a:solidFill>
                <a:srgbClr val="FFFFFF"/>
              </a:solidFill>
              <a:effectLst/>
              <a:uLnTx/>
              <a:uFillTx/>
              <a:latin typeface="Times New Roman" pitchFamily="18" charset="0"/>
              <a:ea typeface="+mn-ea"/>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27224114"/>
              </p:ext>
            </p:extLst>
          </p:nvPr>
        </p:nvGraphicFramePr>
        <p:xfrm>
          <a:off x="707917" y="1773383"/>
          <a:ext cx="10078616" cy="2689478"/>
        </p:xfrm>
        <a:graphic>
          <a:graphicData uri="http://schemas.openxmlformats.org/drawingml/2006/table">
            <a:tbl>
              <a:tblPr>
                <a:tableStyleId>{5C22544A-7EE6-4342-B048-85BDC9FD1C3A}</a:tableStyleId>
              </a:tblPr>
              <a:tblGrid>
                <a:gridCol w="10078616">
                  <a:extLst>
                    <a:ext uri="{9D8B030D-6E8A-4147-A177-3AD203B41FA5}">
                      <a16:colId xmlns:a16="http://schemas.microsoft.com/office/drawing/2014/main" val="509266243"/>
                    </a:ext>
                  </a:extLst>
                </a:gridCol>
              </a:tblGrid>
              <a:tr h="2689478">
                <a:tc>
                  <a:txBody>
                    <a:bodyPr/>
                    <a:lstStyle/>
                    <a:p>
                      <a:r>
                        <a:rPr lang="en-US" sz="3200" b="1" dirty="0">
                          <a:solidFill>
                            <a:srgbClr val="FF0000"/>
                          </a:solidFill>
                          <a:effectLst/>
                        </a:rPr>
                        <a:t>Topics</a:t>
                      </a:r>
                      <a:r>
                        <a:rPr lang="en-US" sz="3200" dirty="0">
                          <a:effectLst/>
                        </a:rPr>
                        <a:t> </a:t>
                      </a:r>
                      <a:r>
                        <a:rPr lang="en-US" sz="3200" dirty="0" smtClean="0">
                          <a:effectLst/>
                        </a:rPr>
                        <a:t>: </a:t>
                      </a:r>
                      <a:r>
                        <a:rPr lang="en-GB" sz="3200" dirty="0" smtClean="0"/>
                        <a:t>The MAB problem,</a:t>
                      </a:r>
                      <a:r>
                        <a:rPr lang="en-GB" sz="3200" baseline="0" dirty="0" smtClean="0"/>
                        <a:t> </a:t>
                      </a:r>
                      <a:r>
                        <a:rPr lang="en-GB" sz="3200" dirty="0" smtClean="0"/>
                        <a:t>The epsilon-greedy method,</a:t>
                      </a:r>
                      <a:r>
                        <a:rPr lang="en-GB" sz="3200" baseline="0" dirty="0" smtClean="0"/>
                        <a:t> </a:t>
                      </a:r>
                      <a:r>
                        <a:rPr lang="en-GB" sz="3200" dirty="0" smtClean="0"/>
                        <a:t> Softmax exploration,</a:t>
                      </a:r>
                      <a:r>
                        <a:rPr lang="en-GB" sz="3200" baseline="0" dirty="0" smtClean="0"/>
                        <a:t> </a:t>
                      </a:r>
                      <a:r>
                        <a:rPr lang="en-GB" sz="3200" dirty="0" smtClean="0"/>
                        <a:t>The upper confidence bound algorithm,</a:t>
                      </a:r>
                      <a:r>
                        <a:rPr lang="en-GB" sz="3200" baseline="0" dirty="0" smtClean="0"/>
                        <a:t> </a:t>
                      </a:r>
                      <a:r>
                        <a:rPr lang="en-GB" sz="3200" dirty="0" smtClean="0"/>
                        <a:t>The Thompson sampling algorithm,</a:t>
                      </a:r>
                      <a:r>
                        <a:rPr lang="en-GB" sz="3200" baseline="0" dirty="0" smtClean="0"/>
                        <a:t> </a:t>
                      </a:r>
                      <a:r>
                        <a:rPr lang="en-GB" sz="3200" dirty="0" smtClean="0"/>
                        <a:t>Applications of MAB,</a:t>
                      </a:r>
                      <a:r>
                        <a:rPr lang="en-GB" sz="3200" baseline="0" dirty="0" smtClean="0"/>
                        <a:t> </a:t>
                      </a:r>
                      <a:r>
                        <a:rPr lang="en-GB" sz="3200" dirty="0" smtClean="0"/>
                        <a:t>Finding the best advertisement banner using MAB,</a:t>
                      </a:r>
                      <a:r>
                        <a:rPr lang="en-GB" sz="3200" baseline="0" dirty="0" smtClean="0"/>
                        <a:t> </a:t>
                      </a:r>
                      <a:r>
                        <a:rPr lang="en-GB" sz="3200" dirty="0" smtClean="0"/>
                        <a:t>Contextual bandits.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31837037"/>
                  </a:ext>
                </a:extLst>
              </a:tr>
            </a:tbl>
          </a:graphicData>
        </a:graphic>
      </p:graphicFrame>
    </p:spTree>
    <p:extLst>
      <p:ext uri="{BB962C8B-B14F-4D97-AF65-F5344CB8AC3E}">
        <p14:creationId xmlns:p14="http://schemas.microsoft.com/office/powerpoint/2010/main" val="175579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Softmax exploration</a:t>
            </a:r>
          </a:p>
        </p:txBody>
      </p:sp>
      <p:pic>
        <p:nvPicPr>
          <p:cNvPr id="4" name="Content Placeholder 3"/>
          <p:cNvPicPr>
            <a:picLocks noGrp="1" noChangeAspect="1"/>
          </p:cNvPicPr>
          <p:nvPr>
            <p:ph idx="1"/>
          </p:nvPr>
        </p:nvPicPr>
        <p:blipFill>
          <a:blip r:embed="rId2"/>
          <a:stretch>
            <a:fillRect/>
          </a:stretch>
        </p:blipFill>
        <p:spPr>
          <a:xfrm>
            <a:off x="1507980" y="1316959"/>
            <a:ext cx="9176039" cy="3491579"/>
          </a:xfrm>
          <a:prstGeom prst="rect">
            <a:avLst/>
          </a:prstGeom>
        </p:spPr>
      </p:pic>
    </p:spTree>
    <p:extLst>
      <p:ext uri="{BB962C8B-B14F-4D97-AF65-F5344CB8AC3E}">
        <p14:creationId xmlns:p14="http://schemas.microsoft.com/office/powerpoint/2010/main" val="2315714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Softmax exploration</a:t>
            </a:r>
          </a:p>
        </p:txBody>
      </p:sp>
      <p:sp>
        <p:nvSpPr>
          <p:cNvPr id="3" name="Content Placeholder 2"/>
          <p:cNvSpPr>
            <a:spLocks noGrp="1"/>
          </p:cNvSpPr>
          <p:nvPr>
            <p:ph idx="1"/>
          </p:nvPr>
        </p:nvSpPr>
        <p:spPr/>
        <p:txBody>
          <a:bodyPr/>
          <a:lstStyle/>
          <a:p>
            <a:pPr algn="just"/>
            <a:r>
              <a:rPr lang="en-GB" dirty="0"/>
              <a:t>So, now the arm will be selected based on the probability. However, in the initial rounds we will not know the correct average reward of each arm, so selecting the arm based on the probability of average reward will be inaccurate in the initial rounds. </a:t>
            </a:r>
            <a:endParaRPr lang="en-GB" dirty="0" smtClean="0"/>
          </a:p>
          <a:p>
            <a:pPr algn="just"/>
            <a:r>
              <a:rPr lang="en-GB" dirty="0" smtClean="0"/>
              <a:t>To </a:t>
            </a:r>
            <a:r>
              <a:rPr lang="en-GB" dirty="0"/>
              <a:t>avoid this, we introduce a new parameter called T. T is called the temperature parameter. </a:t>
            </a:r>
          </a:p>
        </p:txBody>
      </p:sp>
    </p:spTree>
    <p:extLst>
      <p:ext uri="{BB962C8B-B14F-4D97-AF65-F5344CB8AC3E}">
        <p14:creationId xmlns:p14="http://schemas.microsoft.com/office/powerpoint/2010/main" val="84870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84"/>
            <a:ext cx="10515600" cy="532252"/>
          </a:xfrm>
        </p:spPr>
        <p:txBody>
          <a:bodyPr/>
          <a:lstStyle/>
          <a:p>
            <a:pPr algn="ctr"/>
            <a:r>
              <a:rPr lang="en-GB" dirty="0"/>
              <a:t>Softmax exploration</a:t>
            </a:r>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r>
              <a:rPr lang="en-GB" dirty="0" smtClean="0"/>
              <a:t>When </a:t>
            </a:r>
            <a:r>
              <a:rPr lang="en-GB" dirty="0"/>
              <a:t>T is high, all the arms have an equal probability of being selected and when T is low, the arm that has the maximum average reward will have a high probability. </a:t>
            </a:r>
            <a:endParaRPr lang="en-GB" dirty="0" smtClean="0"/>
          </a:p>
          <a:p>
            <a:r>
              <a:rPr lang="en-GB" dirty="0" smtClean="0"/>
              <a:t>So</a:t>
            </a:r>
            <a:r>
              <a:rPr lang="en-GB" dirty="0"/>
              <a:t>, we set T to a high number in the initial rounds, and after a series of rounds we reduce the value of T. This means that in the initial round we explore all the arms equally and after a series of rounds, we select the best arm that has a high probability.</a:t>
            </a:r>
          </a:p>
        </p:txBody>
      </p:sp>
      <p:pic>
        <p:nvPicPr>
          <p:cNvPr id="6" name="Content Placeholder 3"/>
          <p:cNvPicPr>
            <a:picLocks noChangeAspect="1"/>
          </p:cNvPicPr>
          <p:nvPr/>
        </p:nvPicPr>
        <p:blipFill>
          <a:blip r:embed="rId2"/>
          <a:stretch>
            <a:fillRect/>
          </a:stretch>
        </p:blipFill>
        <p:spPr bwMode="auto">
          <a:xfrm>
            <a:off x="1695617" y="918359"/>
            <a:ext cx="8994730" cy="1344690"/>
          </a:xfrm>
          <a:prstGeom prst="rect">
            <a:avLst/>
          </a:prstGeom>
          <a:noFill/>
          <a:ln w="9525">
            <a:noFill/>
            <a:miter lim="800000"/>
            <a:headEnd/>
            <a:tailEnd/>
          </a:ln>
        </p:spPr>
      </p:pic>
    </p:spTree>
    <p:extLst>
      <p:ext uri="{BB962C8B-B14F-4D97-AF65-F5344CB8AC3E}">
        <p14:creationId xmlns:p14="http://schemas.microsoft.com/office/powerpoint/2010/main" val="173042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10" y="166255"/>
            <a:ext cx="10515600" cy="832370"/>
          </a:xfrm>
        </p:spPr>
        <p:txBody>
          <a:bodyPr/>
          <a:lstStyle/>
          <a:p>
            <a:pPr algn="ctr"/>
            <a:r>
              <a:rPr lang="en-GB" dirty="0"/>
              <a:t>Softmax </a:t>
            </a:r>
            <a:r>
              <a:rPr lang="en-GB" dirty="0" smtClean="0"/>
              <a:t>exploration example</a:t>
            </a:r>
            <a:endParaRPr lang="en-GB" dirty="0"/>
          </a:p>
        </p:txBody>
      </p:sp>
      <p:pic>
        <p:nvPicPr>
          <p:cNvPr id="4" name="Picture 3"/>
          <p:cNvPicPr>
            <a:picLocks noChangeAspect="1"/>
          </p:cNvPicPr>
          <p:nvPr/>
        </p:nvPicPr>
        <p:blipFill>
          <a:blip r:embed="rId2"/>
          <a:stretch>
            <a:fillRect/>
          </a:stretch>
        </p:blipFill>
        <p:spPr>
          <a:xfrm>
            <a:off x="1020688" y="1223530"/>
            <a:ext cx="9536476" cy="3792152"/>
          </a:xfrm>
          <a:prstGeom prst="rect">
            <a:avLst/>
          </a:prstGeom>
        </p:spPr>
      </p:pic>
    </p:spTree>
    <p:extLst>
      <p:ext uri="{BB962C8B-B14F-4D97-AF65-F5344CB8AC3E}">
        <p14:creationId xmlns:p14="http://schemas.microsoft.com/office/powerpoint/2010/main" val="297814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271" y="0"/>
            <a:ext cx="10515600" cy="832370"/>
          </a:xfrm>
        </p:spPr>
        <p:txBody>
          <a:bodyPr/>
          <a:lstStyle/>
          <a:p>
            <a:pPr algn="ctr"/>
            <a:r>
              <a:rPr lang="en-GB" dirty="0"/>
              <a:t>Softmax exploration example</a:t>
            </a:r>
          </a:p>
        </p:txBody>
      </p:sp>
      <p:pic>
        <p:nvPicPr>
          <p:cNvPr id="4" name="Content Placeholder 3"/>
          <p:cNvPicPr>
            <a:picLocks noGrp="1" noChangeAspect="1"/>
          </p:cNvPicPr>
          <p:nvPr>
            <p:ph idx="1"/>
          </p:nvPr>
        </p:nvPicPr>
        <p:blipFill>
          <a:blip r:embed="rId2"/>
          <a:stretch>
            <a:fillRect/>
          </a:stretch>
        </p:blipFill>
        <p:spPr>
          <a:xfrm>
            <a:off x="807271" y="832370"/>
            <a:ext cx="10329541" cy="3642844"/>
          </a:xfrm>
          <a:prstGeom prst="rect">
            <a:avLst/>
          </a:prstGeom>
        </p:spPr>
      </p:pic>
      <p:sp>
        <p:nvSpPr>
          <p:cNvPr id="5" name="Rectangle 4"/>
          <p:cNvSpPr/>
          <p:nvPr/>
        </p:nvSpPr>
        <p:spPr>
          <a:xfrm>
            <a:off x="1025236" y="4475214"/>
            <a:ext cx="10079671" cy="646331"/>
          </a:xfrm>
          <a:prstGeom prst="rect">
            <a:avLst/>
          </a:prstGeom>
        </p:spPr>
        <p:txBody>
          <a:bodyPr wrap="square">
            <a:spAutoFit/>
          </a:bodyPr>
          <a:lstStyle/>
          <a:p>
            <a:r>
              <a:rPr lang="en-GB" b="1" dirty="0"/>
              <a:t>As we can observe, we have a 47% probability for arm 1 and a 17% probability for all other arms. But we cannot assign a high probability to arm 1 by just pulling arm 1 once. </a:t>
            </a:r>
          </a:p>
        </p:txBody>
      </p:sp>
    </p:spTree>
    <p:extLst>
      <p:ext uri="{BB962C8B-B14F-4D97-AF65-F5344CB8AC3E}">
        <p14:creationId xmlns:p14="http://schemas.microsoft.com/office/powerpoint/2010/main" val="360817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9"/>
            <a:ext cx="10515600" cy="832370"/>
          </a:xfrm>
        </p:spPr>
        <p:txBody>
          <a:bodyPr/>
          <a:lstStyle/>
          <a:p>
            <a:pPr algn="ctr"/>
            <a:r>
              <a:rPr lang="en-GB" dirty="0"/>
              <a:t>Softmax exploration example</a:t>
            </a:r>
          </a:p>
        </p:txBody>
      </p:sp>
      <p:sp>
        <p:nvSpPr>
          <p:cNvPr id="3" name="Content Placeholder 2"/>
          <p:cNvSpPr>
            <a:spLocks noGrp="1"/>
          </p:cNvSpPr>
          <p:nvPr>
            <p:ph idx="1"/>
          </p:nvPr>
        </p:nvSpPr>
        <p:spPr>
          <a:xfrm>
            <a:off x="838200" y="840229"/>
            <a:ext cx="10515600" cy="3879669"/>
          </a:xfrm>
        </p:spPr>
        <p:txBody>
          <a:bodyPr/>
          <a:lstStyle/>
          <a:p>
            <a:pPr marL="0" indent="0" algn="just">
              <a:buNone/>
            </a:pPr>
            <a:r>
              <a:rPr lang="en-GB" dirty="0"/>
              <a:t>So, we set T to a high number, say T = 30, and calculate the probabilities based on equation (2). Now our probabilities become: </a:t>
            </a:r>
          </a:p>
          <a:p>
            <a:pPr marL="0" indent="0" algn="just">
              <a:buNone/>
            </a:pPr>
            <a:endParaRPr lang="en-GB" dirty="0"/>
          </a:p>
        </p:txBody>
      </p:sp>
      <p:pic>
        <p:nvPicPr>
          <p:cNvPr id="4" name="Picture 3"/>
          <p:cNvPicPr>
            <a:picLocks noChangeAspect="1"/>
          </p:cNvPicPr>
          <p:nvPr/>
        </p:nvPicPr>
        <p:blipFill>
          <a:blip r:embed="rId2"/>
          <a:stretch>
            <a:fillRect/>
          </a:stretch>
        </p:blipFill>
        <p:spPr>
          <a:xfrm>
            <a:off x="4219575" y="1672599"/>
            <a:ext cx="3752850" cy="2324100"/>
          </a:xfrm>
          <a:prstGeom prst="rect">
            <a:avLst/>
          </a:prstGeom>
        </p:spPr>
      </p:pic>
      <p:sp>
        <p:nvSpPr>
          <p:cNvPr id="5" name="Rectangle 4"/>
          <p:cNvSpPr/>
          <p:nvPr/>
        </p:nvSpPr>
        <p:spPr>
          <a:xfrm>
            <a:off x="838201" y="3996699"/>
            <a:ext cx="10203872" cy="923330"/>
          </a:xfrm>
          <a:prstGeom prst="rect">
            <a:avLst/>
          </a:prstGeom>
        </p:spPr>
        <p:txBody>
          <a:bodyPr wrap="square">
            <a:spAutoFit/>
          </a:bodyPr>
          <a:lstStyle/>
          <a:p>
            <a:r>
              <a:rPr lang="en-GB" b="1" dirty="0"/>
              <a:t>As we can see, now all the arms have equal probabilities of being selected. Now we explore the arms based on this probability and over a series of rounds, the T value will be reduced, and we will have a high probability to the best arm.</a:t>
            </a:r>
          </a:p>
        </p:txBody>
      </p:sp>
    </p:spTree>
    <p:extLst>
      <p:ext uri="{BB962C8B-B14F-4D97-AF65-F5344CB8AC3E}">
        <p14:creationId xmlns:p14="http://schemas.microsoft.com/office/powerpoint/2010/main" val="1379462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11"/>
            <a:ext cx="10515600" cy="832370"/>
          </a:xfrm>
        </p:spPr>
        <p:txBody>
          <a:bodyPr/>
          <a:lstStyle/>
          <a:p>
            <a:pPr algn="ctr"/>
            <a:r>
              <a:rPr lang="en-GB" dirty="0"/>
              <a:t>Softmax exploration example</a:t>
            </a:r>
          </a:p>
        </p:txBody>
      </p:sp>
      <p:sp>
        <p:nvSpPr>
          <p:cNvPr id="3" name="Content Placeholder 2"/>
          <p:cNvSpPr>
            <a:spLocks noGrp="1"/>
          </p:cNvSpPr>
          <p:nvPr>
            <p:ph idx="1"/>
          </p:nvPr>
        </p:nvSpPr>
        <p:spPr>
          <a:xfrm>
            <a:off x="838200" y="951282"/>
            <a:ext cx="10515600" cy="4234674"/>
          </a:xfrm>
        </p:spPr>
        <p:txBody>
          <a:bodyPr/>
          <a:lstStyle/>
          <a:p>
            <a:pPr marL="0" indent="0">
              <a:buNone/>
            </a:pPr>
            <a:r>
              <a:rPr lang="en-GB" dirty="0"/>
              <a:t>Let's suppose after some 30 rounds, the average reward of all the arms </a:t>
            </a:r>
            <a:r>
              <a:rPr lang="en-GB" dirty="0" smtClean="0"/>
              <a:t>is</a:t>
            </a:r>
          </a:p>
          <a:p>
            <a:pPr marL="0" indent="0">
              <a:buNone/>
            </a:pPr>
            <a:endParaRPr lang="en-GB" dirty="0"/>
          </a:p>
        </p:txBody>
      </p:sp>
      <p:pic>
        <p:nvPicPr>
          <p:cNvPr id="4" name="Picture 3"/>
          <p:cNvPicPr>
            <a:picLocks noChangeAspect="1"/>
          </p:cNvPicPr>
          <p:nvPr/>
        </p:nvPicPr>
        <p:blipFill>
          <a:blip r:embed="rId2"/>
          <a:stretch>
            <a:fillRect/>
          </a:stretch>
        </p:blipFill>
        <p:spPr>
          <a:xfrm>
            <a:off x="3257596" y="2185987"/>
            <a:ext cx="5062491" cy="2829358"/>
          </a:xfrm>
          <a:prstGeom prst="rect">
            <a:avLst/>
          </a:prstGeom>
        </p:spPr>
      </p:pic>
    </p:spTree>
    <p:extLst>
      <p:ext uri="{BB962C8B-B14F-4D97-AF65-F5344CB8AC3E}">
        <p14:creationId xmlns:p14="http://schemas.microsoft.com/office/powerpoint/2010/main" val="353188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Softmax exploration example</a:t>
            </a:r>
          </a:p>
        </p:txBody>
      </p:sp>
      <p:pic>
        <p:nvPicPr>
          <p:cNvPr id="5" name="Picture 4"/>
          <p:cNvPicPr>
            <a:picLocks noChangeAspect="1"/>
          </p:cNvPicPr>
          <p:nvPr/>
        </p:nvPicPr>
        <p:blipFill>
          <a:blip r:embed="rId2"/>
          <a:stretch>
            <a:fillRect/>
          </a:stretch>
        </p:blipFill>
        <p:spPr>
          <a:xfrm>
            <a:off x="1506248" y="1145245"/>
            <a:ext cx="8981643" cy="4122887"/>
          </a:xfrm>
          <a:prstGeom prst="rect">
            <a:avLst/>
          </a:prstGeom>
        </p:spPr>
      </p:pic>
    </p:spTree>
    <p:extLst>
      <p:ext uri="{BB962C8B-B14F-4D97-AF65-F5344CB8AC3E}">
        <p14:creationId xmlns:p14="http://schemas.microsoft.com/office/powerpoint/2010/main" val="3686722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Softmax exploration example</a:t>
            </a:r>
          </a:p>
        </p:txBody>
      </p:sp>
      <p:sp>
        <p:nvSpPr>
          <p:cNvPr id="3" name="Content Placeholder 2"/>
          <p:cNvSpPr>
            <a:spLocks noGrp="1"/>
          </p:cNvSpPr>
          <p:nvPr>
            <p:ph idx="1"/>
          </p:nvPr>
        </p:nvSpPr>
        <p:spPr>
          <a:xfrm>
            <a:off x="838200" y="1430977"/>
            <a:ext cx="10515600" cy="3879669"/>
          </a:xfrm>
        </p:spPr>
        <p:txBody>
          <a:bodyPr/>
          <a:lstStyle/>
          <a:p>
            <a:r>
              <a:rPr lang="en-GB" dirty="0"/>
              <a:t>Thus, in the initial round, we don't know which arm is the best arm. So instead of assigning a high probability to the arm based on the average reward, we assign an equal probability to all the arms in the initial round with a high value of T and over a series of rounds, we reduce the value of T and assign a high probability to the arm that has a high average reward. </a:t>
            </a:r>
          </a:p>
        </p:txBody>
      </p:sp>
    </p:spTree>
    <p:extLst>
      <p:ext uri="{BB962C8B-B14F-4D97-AF65-F5344CB8AC3E}">
        <p14:creationId xmlns:p14="http://schemas.microsoft.com/office/powerpoint/2010/main" val="235833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2370"/>
          </a:xfrm>
        </p:spPr>
        <p:txBody>
          <a:bodyPr/>
          <a:lstStyle/>
          <a:p>
            <a:pPr algn="ctr"/>
            <a:r>
              <a:rPr lang="en-GB" dirty="0"/>
              <a:t>Upper confidence bound</a:t>
            </a:r>
          </a:p>
        </p:txBody>
      </p:sp>
      <p:sp>
        <p:nvSpPr>
          <p:cNvPr id="3" name="Content Placeholder 2"/>
          <p:cNvSpPr>
            <a:spLocks noGrp="1"/>
          </p:cNvSpPr>
          <p:nvPr>
            <p:ph idx="1"/>
          </p:nvPr>
        </p:nvSpPr>
        <p:spPr>
          <a:xfrm>
            <a:off x="838200" y="832370"/>
            <a:ext cx="10515600" cy="4353585"/>
          </a:xfrm>
        </p:spPr>
        <p:txBody>
          <a:bodyPr/>
          <a:lstStyle/>
          <a:p>
            <a:r>
              <a:rPr lang="en-GB" dirty="0"/>
              <a:t>The confidence interval denotes the interval within which the true value lies. So, in our setting, the confidence interval denotes the interval within </a:t>
            </a:r>
            <a:r>
              <a:rPr lang="en-GB" dirty="0" smtClean="0"/>
              <a:t>which </a:t>
            </a:r>
            <a:r>
              <a:rPr lang="en-GB" dirty="0"/>
              <a:t>the </a:t>
            </a:r>
            <a:r>
              <a:rPr lang="en-GB" dirty="0" smtClean="0"/>
              <a:t>true </a:t>
            </a:r>
            <a:r>
              <a:rPr lang="en-GB" dirty="0"/>
              <a:t>mean reward of the arm lies</a:t>
            </a:r>
            <a:r>
              <a:rPr lang="en-GB" dirty="0" smtClean="0"/>
              <a:t>.</a:t>
            </a:r>
          </a:p>
          <a:p>
            <a:endParaRPr lang="en-GB" dirty="0"/>
          </a:p>
        </p:txBody>
      </p:sp>
      <p:pic>
        <p:nvPicPr>
          <p:cNvPr id="4" name="Picture 3"/>
          <p:cNvPicPr>
            <a:picLocks noChangeAspect="1"/>
          </p:cNvPicPr>
          <p:nvPr/>
        </p:nvPicPr>
        <p:blipFill>
          <a:blip r:embed="rId2"/>
          <a:stretch>
            <a:fillRect/>
          </a:stretch>
        </p:blipFill>
        <p:spPr>
          <a:xfrm>
            <a:off x="4613563" y="2081115"/>
            <a:ext cx="3911311" cy="3428149"/>
          </a:xfrm>
          <a:prstGeom prst="rect">
            <a:avLst/>
          </a:prstGeom>
        </p:spPr>
      </p:pic>
    </p:spTree>
    <p:extLst>
      <p:ext uri="{BB962C8B-B14F-4D97-AF65-F5344CB8AC3E}">
        <p14:creationId xmlns:p14="http://schemas.microsoft.com/office/powerpoint/2010/main" val="299011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endParaRPr lang="en-US" sz="2000" dirty="0" smtClean="0"/>
          </a:p>
          <a:p>
            <a:r>
              <a:rPr lang="en-GB" dirty="0"/>
              <a:t>Model-free methods do not require the model dynamics of the environment to compute the value and Q functions in order to find the optimal policy</a:t>
            </a:r>
            <a:r>
              <a:rPr lang="en-GB" dirty="0" smtClean="0"/>
              <a:t>.</a:t>
            </a:r>
          </a:p>
          <a:p>
            <a:r>
              <a:rPr lang="en-GB" dirty="0"/>
              <a:t>One such popular model-free method is the Monte Carlo (MC) method</a:t>
            </a:r>
            <a:r>
              <a:rPr lang="en-GB" dirty="0" smtClean="0"/>
              <a:t>.</a:t>
            </a:r>
          </a:p>
          <a:p>
            <a:r>
              <a:rPr lang="en-GB" dirty="0"/>
              <a:t>The Monte Carlo method is a statistical technique used to find an approximate solution through sampling. </a:t>
            </a:r>
            <a:endParaRPr lang="en-IN" dirty="0"/>
          </a:p>
        </p:txBody>
      </p:sp>
    </p:spTree>
    <p:extLst>
      <p:ext uri="{BB962C8B-B14F-4D97-AF65-F5344CB8AC3E}">
        <p14:creationId xmlns:p14="http://schemas.microsoft.com/office/powerpoint/2010/main" val="129423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Upper confidence bound</a:t>
            </a:r>
          </a:p>
        </p:txBody>
      </p:sp>
      <p:pic>
        <p:nvPicPr>
          <p:cNvPr id="4" name="Content Placeholder 3"/>
          <p:cNvPicPr>
            <a:picLocks noGrp="1" noChangeAspect="1"/>
          </p:cNvPicPr>
          <p:nvPr>
            <p:ph idx="1"/>
          </p:nvPr>
        </p:nvPicPr>
        <p:blipFill>
          <a:blip r:embed="rId2"/>
          <a:stretch>
            <a:fillRect/>
          </a:stretch>
        </p:blipFill>
        <p:spPr>
          <a:xfrm>
            <a:off x="3043077" y="1306513"/>
            <a:ext cx="6105846" cy="3879850"/>
          </a:xfrm>
          <a:prstGeom prst="rect">
            <a:avLst/>
          </a:prstGeom>
        </p:spPr>
      </p:pic>
    </p:spTree>
    <p:extLst>
      <p:ext uri="{BB962C8B-B14F-4D97-AF65-F5344CB8AC3E}">
        <p14:creationId xmlns:p14="http://schemas.microsoft.com/office/powerpoint/2010/main" val="243635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Upper confidence bound</a:t>
            </a:r>
          </a:p>
        </p:txBody>
      </p:sp>
      <p:sp>
        <p:nvSpPr>
          <p:cNvPr id="3" name="Content Placeholder 2"/>
          <p:cNvSpPr>
            <a:spLocks noGrp="1"/>
          </p:cNvSpPr>
          <p:nvPr>
            <p:ph idx="1"/>
          </p:nvPr>
        </p:nvSpPr>
        <p:spPr/>
        <p:txBody>
          <a:bodyPr/>
          <a:lstStyle/>
          <a:p>
            <a:pPr algn="just"/>
            <a:r>
              <a:rPr lang="en-GB" dirty="0"/>
              <a:t>As we play the game for several rounds by selecting the arm that has a high UCB, our confidence interval of both arms will get narrower and denote a more accurate mean value</a:t>
            </a:r>
            <a:r>
              <a:rPr lang="en-GB" dirty="0" smtClean="0"/>
              <a:t>.</a:t>
            </a:r>
          </a:p>
          <a:p>
            <a:pPr algn="just"/>
            <a:r>
              <a:rPr lang="en-GB" dirty="0" smtClean="0"/>
              <a:t>For </a:t>
            </a:r>
            <a:r>
              <a:rPr lang="en-GB" dirty="0"/>
              <a:t>instance, as we can see in Figure 6.3, after playing the game for several rounds, the confidence interval of both the arms becomes small and denotes a more accurate mean </a:t>
            </a:r>
            <a:r>
              <a:rPr lang="en-GB" dirty="0" smtClean="0"/>
              <a:t>value.</a:t>
            </a:r>
          </a:p>
          <a:p>
            <a:pPr algn="just"/>
            <a:r>
              <a:rPr lang="en-GB" dirty="0" smtClean="0"/>
              <a:t>The </a:t>
            </a:r>
            <a:r>
              <a:rPr lang="en-GB" dirty="0"/>
              <a:t>confidence interval of both arms is small and we have a more accurate mean, and since in UCB we select arm that has the highest UCB, we select arm 2 as the best arm. </a:t>
            </a:r>
          </a:p>
        </p:txBody>
      </p:sp>
    </p:spTree>
    <p:extLst>
      <p:ext uri="{BB962C8B-B14F-4D97-AF65-F5344CB8AC3E}">
        <p14:creationId xmlns:p14="http://schemas.microsoft.com/office/powerpoint/2010/main" val="4156714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Upper confidence bound</a:t>
            </a:r>
          </a:p>
        </p:txBody>
      </p:sp>
      <p:pic>
        <p:nvPicPr>
          <p:cNvPr id="4" name="Content Placeholder 3"/>
          <p:cNvPicPr>
            <a:picLocks noGrp="1" noChangeAspect="1"/>
          </p:cNvPicPr>
          <p:nvPr>
            <p:ph idx="1"/>
          </p:nvPr>
        </p:nvPicPr>
        <p:blipFill>
          <a:blip r:embed="rId2"/>
          <a:stretch>
            <a:fillRect/>
          </a:stretch>
        </p:blipFill>
        <p:spPr>
          <a:xfrm>
            <a:off x="1427911" y="1593273"/>
            <a:ext cx="10171583" cy="3602181"/>
          </a:xfrm>
          <a:prstGeom prst="rect">
            <a:avLst/>
          </a:prstGeom>
        </p:spPr>
      </p:pic>
    </p:spTree>
    <p:extLst>
      <p:ext uri="{BB962C8B-B14F-4D97-AF65-F5344CB8AC3E}">
        <p14:creationId xmlns:p14="http://schemas.microsoft.com/office/powerpoint/2010/main" val="209956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Upper confidence bound</a:t>
            </a:r>
          </a:p>
        </p:txBody>
      </p:sp>
      <p:sp>
        <p:nvSpPr>
          <p:cNvPr id="3" name="Content Placeholder 2"/>
          <p:cNvSpPr>
            <a:spLocks noGrp="1"/>
          </p:cNvSpPr>
          <p:nvPr>
            <p:ph idx="1"/>
          </p:nvPr>
        </p:nvSpPr>
        <p:spPr/>
        <p:txBody>
          <a:bodyPr/>
          <a:lstStyle/>
          <a:p>
            <a:pPr marL="0" indent="0">
              <a:buNone/>
            </a:pPr>
            <a:r>
              <a:rPr lang="en-GB" dirty="0"/>
              <a:t>The algorithm of UCB is given as follows</a:t>
            </a:r>
            <a:r>
              <a:rPr lang="en-GB" dirty="0" smtClean="0"/>
              <a:t>:</a:t>
            </a:r>
          </a:p>
          <a:p>
            <a:pPr marL="0" indent="0">
              <a:buNone/>
            </a:pPr>
            <a:r>
              <a:rPr lang="en-GB" dirty="0" smtClean="0"/>
              <a:t>1</a:t>
            </a:r>
            <a:r>
              <a:rPr lang="en-GB" dirty="0"/>
              <a:t>. Select the arm whose upper confidence bound is high </a:t>
            </a:r>
            <a:endParaRPr lang="en-GB" dirty="0" smtClean="0"/>
          </a:p>
          <a:p>
            <a:pPr marL="0" indent="0">
              <a:buNone/>
            </a:pPr>
            <a:r>
              <a:rPr lang="en-GB" dirty="0" smtClean="0"/>
              <a:t>2</a:t>
            </a:r>
            <a:r>
              <a:rPr lang="en-GB" dirty="0"/>
              <a:t>. Pull the arm and receive a reward </a:t>
            </a:r>
            <a:endParaRPr lang="en-GB" dirty="0" smtClean="0"/>
          </a:p>
          <a:p>
            <a:pPr marL="0" indent="0">
              <a:buNone/>
            </a:pPr>
            <a:r>
              <a:rPr lang="en-GB" dirty="0" smtClean="0"/>
              <a:t>3</a:t>
            </a:r>
            <a:r>
              <a:rPr lang="en-GB" dirty="0"/>
              <a:t>. Update the arm's mean reward and confidence interval </a:t>
            </a:r>
            <a:endParaRPr lang="en-GB" dirty="0" smtClean="0"/>
          </a:p>
          <a:p>
            <a:pPr marL="0" indent="0">
              <a:buNone/>
            </a:pPr>
            <a:r>
              <a:rPr lang="en-GB" dirty="0" smtClean="0"/>
              <a:t>4</a:t>
            </a:r>
            <a:r>
              <a:rPr lang="en-GB" dirty="0"/>
              <a:t>. Repeat steps 1 to 3 for several rounds</a:t>
            </a:r>
          </a:p>
        </p:txBody>
      </p:sp>
    </p:spTree>
    <p:extLst>
      <p:ext uri="{BB962C8B-B14F-4D97-AF65-F5344CB8AC3E}">
        <p14:creationId xmlns:p14="http://schemas.microsoft.com/office/powerpoint/2010/main" val="3235652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620"/>
            <a:ext cx="10515600" cy="462980"/>
          </a:xfrm>
        </p:spPr>
        <p:txBody>
          <a:bodyPr/>
          <a:lstStyle/>
          <a:p>
            <a:pPr algn="ctr"/>
            <a:r>
              <a:rPr lang="en-GB" dirty="0"/>
              <a:t>Thompson sampling</a:t>
            </a:r>
          </a:p>
        </p:txBody>
      </p:sp>
      <p:sp>
        <p:nvSpPr>
          <p:cNvPr id="3" name="Content Placeholder 2"/>
          <p:cNvSpPr>
            <a:spLocks noGrp="1"/>
          </p:cNvSpPr>
          <p:nvPr>
            <p:ph idx="1"/>
          </p:nvPr>
        </p:nvSpPr>
        <p:spPr>
          <a:xfrm>
            <a:off x="838200" y="914400"/>
            <a:ext cx="10515600" cy="4465519"/>
          </a:xfrm>
        </p:spPr>
        <p:txBody>
          <a:bodyPr/>
          <a:lstStyle/>
          <a:p>
            <a:r>
              <a:rPr lang="en-GB" sz="2400" dirty="0"/>
              <a:t>Thompson sampling (TS) is another interesting exploration strategy to overcome the exploration-exploitation dilemma and it is based on a beta distribution</a:t>
            </a:r>
            <a:r>
              <a:rPr lang="en-GB" sz="2400" dirty="0" smtClean="0"/>
              <a:t>.</a:t>
            </a:r>
          </a:p>
          <a:p>
            <a:r>
              <a:rPr lang="en-GB" sz="2400" dirty="0" smtClean="0"/>
              <a:t> </a:t>
            </a:r>
            <a:r>
              <a:rPr lang="en-GB" sz="2400" dirty="0"/>
              <a:t>So, before diving into Thompson sampling, let's first understand the beta distribution. The beta distribution is a probability distribution function and it is expressed as</a:t>
            </a:r>
            <a:r>
              <a:rPr lang="en-GB" sz="2400" dirty="0" smtClean="0"/>
              <a:t>:</a:t>
            </a:r>
          </a:p>
          <a:p>
            <a:pPr marL="0" indent="0">
              <a:buNone/>
            </a:pPr>
            <a:endParaRPr lang="en-GB" sz="2400" dirty="0"/>
          </a:p>
        </p:txBody>
      </p:sp>
      <p:pic>
        <p:nvPicPr>
          <p:cNvPr id="4" name="Picture 3"/>
          <p:cNvPicPr>
            <a:picLocks noChangeAspect="1"/>
          </p:cNvPicPr>
          <p:nvPr/>
        </p:nvPicPr>
        <p:blipFill>
          <a:blip r:embed="rId2"/>
          <a:stretch>
            <a:fillRect/>
          </a:stretch>
        </p:blipFill>
        <p:spPr>
          <a:xfrm>
            <a:off x="1404025" y="3147159"/>
            <a:ext cx="9383949" cy="2126674"/>
          </a:xfrm>
          <a:prstGeom prst="rect">
            <a:avLst/>
          </a:prstGeom>
        </p:spPr>
      </p:pic>
    </p:spTree>
    <p:extLst>
      <p:ext uri="{BB962C8B-B14F-4D97-AF65-F5344CB8AC3E}">
        <p14:creationId xmlns:p14="http://schemas.microsoft.com/office/powerpoint/2010/main" val="3181560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69"/>
            <a:ext cx="10515600" cy="592195"/>
          </a:xfrm>
        </p:spPr>
        <p:txBody>
          <a:bodyPr/>
          <a:lstStyle/>
          <a:p>
            <a:pPr algn="ctr"/>
            <a:r>
              <a:rPr lang="en-GB" dirty="0" smtClean="0"/>
              <a:t>Beta </a:t>
            </a:r>
            <a:r>
              <a:rPr lang="en-GB" dirty="0"/>
              <a:t>distribution</a:t>
            </a:r>
          </a:p>
        </p:txBody>
      </p:sp>
      <p:sp>
        <p:nvSpPr>
          <p:cNvPr id="3" name="Content Placeholder 2"/>
          <p:cNvSpPr>
            <a:spLocks noGrp="1"/>
          </p:cNvSpPr>
          <p:nvPr>
            <p:ph idx="1"/>
          </p:nvPr>
        </p:nvSpPr>
        <p:spPr>
          <a:xfrm>
            <a:off x="838200" y="762000"/>
            <a:ext cx="10515600" cy="4423955"/>
          </a:xfrm>
        </p:spPr>
        <p:txBody>
          <a:bodyPr/>
          <a:lstStyle/>
          <a:p>
            <a:r>
              <a:rPr lang="en-GB" sz="2400" dirty="0"/>
              <a:t>The shape of the distribution is controlled by the two parameters </a:t>
            </a:r>
            <a:r>
              <a:rPr lang="en-GB" sz="2400" dirty="0" smtClean="0"/>
              <a:t>𝛼 </a:t>
            </a:r>
            <a:r>
              <a:rPr lang="en-GB" sz="2400" dirty="0"/>
              <a:t>and </a:t>
            </a:r>
            <a:r>
              <a:rPr lang="en-GB" sz="2400" dirty="0" smtClean="0"/>
              <a:t>𝛽</a:t>
            </a:r>
            <a:r>
              <a:rPr lang="en-GB" sz="2400" dirty="0"/>
              <a:t>. When the values of </a:t>
            </a:r>
            <a:r>
              <a:rPr lang="en-GB" sz="2400" dirty="0" smtClean="0"/>
              <a:t>𝛼 </a:t>
            </a:r>
            <a:r>
              <a:rPr lang="en-GB" sz="2400" dirty="0"/>
              <a:t>and </a:t>
            </a:r>
            <a:r>
              <a:rPr lang="en-GB" sz="2400" dirty="0" smtClean="0"/>
              <a:t>𝛽 </a:t>
            </a:r>
            <a:r>
              <a:rPr lang="en-GB" sz="2400" dirty="0"/>
              <a:t>are the same, then we will have a symmetric </a:t>
            </a:r>
            <a:r>
              <a:rPr lang="en-GB" sz="2400" dirty="0" smtClean="0"/>
              <a:t>distribution.</a:t>
            </a:r>
          </a:p>
          <a:p>
            <a:pPr marL="0" indent="0">
              <a:buNone/>
            </a:pPr>
            <a:endParaRPr lang="en-GB" dirty="0"/>
          </a:p>
        </p:txBody>
      </p:sp>
      <p:pic>
        <p:nvPicPr>
          <p:cNvPr id="4" name="Picture 3"/>
          <p:cNvPicPr>
            <a:picLocks noChangeAspect="1"/>
          </p:cNvPicPr>
          <p:nvPr/>
        </p:nvPicPr>
        <p:blipFill>
          <a:blip r:embed="rId2"/>
          <a:stretch>
            <a:fillRect/>
          </a:stretch>
        </p:blipFill>
        <p:spPr>
          <a:xfrm>
            <a:off x="3974954" y="1824037"/>
            <a:ext cx="5039100" cy="3472754"/>
          </a:xfrm>
          <a:prstGeom prst="rect">
            <a:avLst/>
          </a:prstGeom>
        </p:spPr>
      </p:pic>
    </p:spTree>
    <p:extLst>
      <p:ext uri="{BB962C8B-B14F-4D97-AF65-F5344CB8AC3E}">
        <p14:creationId xmlns:p14="http://schemas.microsoft.com/office/powerpoint/2010/main" val="1459172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84"/>
            <a:ext cx="10515600" cy="462980"/>
          </a:xfrm>
        </p:spPr>
        <p:txBody>
          <a:bodyPr/>
          <a:lstStyle/>
          <a:p>
            <a:pPr algn="ctr"/>
            <a:r>
              <a:rPr lang="en-GB" dirty="0"/>
              <a:t>Beta distribution</a:t>
            </a:r>
          </a:p>
        </p:txBody>
      </p:sp>
      <p:sp>
        <p:nvSpPr>
          <p:cNvPr id="3" name="Content Placeholder 2"/>
          <p:cNvSpPr>
            <a:spLocks noGrp="1"/>
          </p:cNvSpPr>
          <p:nvPr>
            <p:ph idx="1"/>
          </p:nvPr>
        </p:nvSpPr>
        <p:spPr>
          <a:xfrm>
            <a:off x="838200" y="651164"/>
            <a:ext cx="10515600" cy="4534791"/>
          </a:xfrm>
        </p:spPr>
        <p:txBody>
          <a:bodyPr/>
          <a:lstStyle/>
          <a:p>
            <a:r>
              <a:rPr lang="en-GB" sz="2400" dirty="0"/>
              <a:t>When the value of </a:t>
            </a:r>
            <a:r>
              <a:rPr lang="en-GB" sz="2400" dirty="0" smtClean="0"/>
              <a:t>𝛼 </a:t>
            </a:r>
            <a:r>
              <a:rPr lang="en-GB" sz="2400" dirty="0"/>
              <a:t>is higher than </a:t>
            </a:r>
            <a:r>
              <a:rPr lang="en-GB" sz="2400" dirty="0" smtClean="0"/>
              <a:t>𝛽 </a:t>
            </a:r>
            <a:r>
              <a:rPr lang="en-GB" sz="2400" dirty="0"/>
              <a:t>then we will have a probability closer to 1 than 0. For instance, as Figure 6.5 shows, since the value of </a:t>
            </a:r>
            <a:r>
              <a:rPr lang="en-GB" sz="2400" dirty="0" smtClean="0"/>
              <a:t>𝛼=9 and 𝛽=2, </a:t>
            </a:r>
            <a:r>
              <a:rPr lang="en-GB" sz="2400" dirty="0"/>
              <a:t>we have a high probability closer to 1 than 0</a:t>
            </a:r>
            <a:r>
              <a:rPr lang="en-GB" sz="2400" dirty="0" smtClean="0"/>
              <a:t>:</a:t>
            </a:r>
          </a:p>
          <a:p>
            <a:pPr marL="0" indent="0">
              <a:buNone/>
            </a:pPr>
            <a:endParaRPr lang="en-GB" sz="2400" dirty="0"/>
          </a:p>
        </p:txBody>
      </p:sp>
      <p:pic>
        <p:nvPicPr>
          <p:cNvPr id="4" name="Picture 3"/>
          <p:cNvPicPr>
            <a:picLocks noChangeAspect="1"/>
          </p:cNvPicPr>
          <p:nvPr/>
        </p:nvPicPr>
        <p:blipFill>
          <a:blip r:embed="rId2"/>
          <a:stretch>
            <a:fillRect/>
          </a:stretch>
        </p:blipFill>
        <p:spPr>
          <a:xfrm>
            <a:off x="3724274" y="1800225"/>
            <a:ext cx="5186021" cy="3561484"/>
          </a:xfrm>
          <a:prstGeom prst="rect">
            <a:avLst/>
          </a:prstGeom>
        </p:spPr>
      </p:pic>
    </p:spTree>
    <p:extLst>
      <p:ext uri="{BB962C8B-B14F-4D97-AF65-F5344CB8AC3E}">
        <p14:creationId xmlns:p14="http://schemas.microsoft.com/office/powerpoint/2010/main" val="543146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75"/>
            <a:ext cx="10515600" cy="393707"/>
          </a:xfrm>
        </p:spPr>
        <p:txBody>
          <a:bodyPr/>
          <a:lstStyle/>
          <a:p>
            <a:pPr algn="ctr"/>
            <a:r>
              <a:rPr lang="en-GB" dirty="0"/>
              <a:t>Beta distribution</a:t>
            </a:r>
          </a:p>
        </p:txBody>
      </p:sp>
      <p:sp>
        <p:nvSpPr>
          <p:cNvPr id="3" name="Content Placeholder 2"/>
          <p:cNvSpPr>
            <a:spLocks noGrp="1"/>
          </p:cNvSpPr>
          <p:nvPr>
            <p:ph idx="1"/>
          </p:nvPr>
        </p:nvSpPr>
        <p:spPr>
          <a:xfrm>
            <a:off x="838200" y="831274"/>
            <a:ext cx="10515600" cy="4354682"/>
          </a:xfrm>
        </p:spPr>
        <p:txBody>
          <a:bodyPr/>
          <a:lstStyle/>
          <a:p>
            <a:r>
              <a:rPr lang="en-GB" sz="2400" dirty="0"/>
              <a:t>When the value of </a:t>
            </a:r>
            <a:r>
              <a:rPr lang="en-GB" sz="2400" dirty="0" smtClean="0"/>
              <a:t>𝛽 </a:t>
            </a:r>
            <a:r>
              <a:rPr lang="en-GB" sz="2400" dirty="0"/>
              <a:t>is higher than </a:t>
            </a:r>
            <a:r>
              <a:rPr lang="en-GB" sz="2400" dirty="0" smtClean="0"/>
              <a:t>𝛼 </a:t>
            </a:r>
            <a:r>
              <a:rPr lang="en-GB" sz="2400" dirty="0"/>
              <a:t>then we will have a high probability closer to 0 than 1. For instance, as shown in the following plot, since the value of </a:t>
            </a:r>
            <a:r>
              <a:rPr lang="en-GB" sz="2400" dirty="0" smtClean="0"/>
              <a:t>𝛼=2 </a:t>
            </a:r>
            <a:r>
              <a:rPr lang="en-GB" sz="2400" dirty="0"/>
              <a:t>and </a:t>
            </a:r>
            <a:r>
              <a:rPr lang="en-GB" sz="2400" dirty="0" smtClean="0"/>
              <a:t>𝛽=9, </a:t>
            </a:r>
            <a:r>
              <a:rPr lang="en-GB" sz="2400" dirty="0"/>
              <a:t>we </a:t>
            </a:r>
            <a:r>
              <a:rPr lang="en-GB" sz="2400" dirty="0" smtClean="0"/>
              <a:t>have </a:t>
            </a:r>
            <a:r>
              <a:rPr lang="en-GB" sz="2400" dirty="0"/>
              <a:t>a high probability </a:t>
            </a:r>
            <a:r>
              <a:rPr lang="en-GB" sz="2400" dirty="0" smtClean="0"/>
              <a:t>closer </a:t>
            </a:r>
            <a:r>
              <a:rPr lang="en-GB" sz="2400" dirty="0"/>
              <a:t>to 0 than 1</a:t>
            </a:r>
            <a:r>
              <a:rPr lang="en-GB" sz="2400" dirty="0" smtClean="0"/>
              <a:t>: </a:t>
            </a:r>
          </a:p>
          <a:p>
            <a:pPr marL="0" indent="0">
              <a:buNone/>
            </a:pPr>
            <a:endParaRPr lang="en-GB" sz="2400" dirty="0"/>
          </a:p>
        </p:txBody>
      </p:sp>
      <p:pic>
        <p:nvPicPr>
          <p:cNvPr id="4" name="Picture 3"/>
          <p:cNvPicPr>
            <a:picLocks noChangeAspect="1"/>
          </p:cNvPicPr>
          <p:nvPr/>
        </p:nvPicPr>
        <p:blipFill>
          <a:blip r:embed="rId2"/>
          <a:stretch>
            <a:fillRect/>
          </a:stretch>
        </p:blipFill>
        <p:spPr>
          <a:xfrm>
            <a:off x="3757612" y="2175597"/>
            <a:ext cx="4676775" cy="3171825"/>
          </a:xfrm>
          <a:prstGeom prst="rect">
            <a:avLst/>
          </a:prstGeom>
        </p:spPr>
      </p:pic>
    </p:spTree>
    <p:extLst>
      <p:ext uri="{BB962C8B-B14F-4D97-AF65-F5344CB8AC3E}">
        <p14:creationId xmlns:p14="http://schemas.microsoft.com/office/powerpoint/2010/main" val="101504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Beta distribution</a:t>
            </a:r>
          </a:p>
        </p:txBody>
      </p:sp>
      <p:pic>
        <p:nvPicPr>
          <p:cNvPr id="4" name="Content Placeholder 3"/>
          <p:cNvPicPr>
            <a:picLocks noGrp="1" noChangeAspect="1"/>
          </p:cNvPicPr>
          <p:nvPr>
            <p:ph idx="1"/>
          </p:nvPr>
        </p:nvPicPr>
        <p:blipFill>
          <a:blip r:embed="rId2"/>
          <a:stretch>
            <a:fillRect/>
          </a:stretch>
        </p:blipFill>
        <p:spPr>
          <a:xfrm>
            <a:off x="2376380" y="1457469"/>
            <a:ext cx="7439239" cy="3086821"/>
          </a:xfrm>
          <a:prstGeom prst="rect">
            <a:avLst/>
          </a:prstGeom>
        </p:spPr>
      </p:pic>
    </p:spTree>
    <p:extLst>
      <p:ext uri="{BB962C8B-B14F-4D97-AF65-F5344CB8AC3E}">
        <p14:creationId xmlns:p14="http://schemas.microsoft.com/office/powerpoint/2010/main" val="3396443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Beta distribution</a:t>
            </a:r>
          </a:p>
        </p:txBody>
      </p:sp>
      <p:sp>
        <p:nvSpPr>
          <p:cNvPr id="3" name="Content Placeholder 2"/>
          <p:cNvSpPr>
            <a:spLocks noGrp="1"/>
          </p:cNvSpPr>
          <p:nvPr>
            <p:ph idx="1"/>
          </p:nvPr>
        </p:nvSpPr>
        <p:spPr/>
        <p:txBody>
          <a:bodyPr/>
          <a:lstStyle/>
          <a:p>
            <a:r>
              <a:rPr lang="en-GB" dirty="0"/>
              <a:t>From Figure 6.7, we can see that it is better to pull arm 1 than arm 2 because arm 1 has a high probability close to 1, but arm 2 has a high probability close to 0. </a:t>
            </a:r>
            <a:endParaRPr lang="en-GB" dirty="0" smtClean="0"/>
          </a:p>
          <a:p>
            <a:r>
              <a:rPr lang="en-GB" dirty="0" smtClean="0"/>
              <a:t>So</a:t>
            </a:r>
            <a:r>
              <a:rPr lang="en-GB" dirty="0"/>
              <a:t>, if we pull arm 1, we get a reward of 1 and win the game, but if we pull arm 2 we get a reward of 0 and lose the game. Thus, once we know the true distribution of the arms then we can understand which arm is the best arm.</a:t>
            </a:r>
          </a:p>
        </p:txBody>
      </p:sp>
    </p:spTree>
    <p:extLst>
      <p:ext uri="{BB962C8B-B14F-4D97-AF65-F5344CB8AC3E}">
        <p14:creationId xmlns:p14="http://schemas.microsoft.com/office/powerpoint/2010/main" val="72759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MAB Problem</a:t>
            </a:r>
            <a:endParaRPr lang="en-GB" dirty="0"/>
          </a:p>
        </p:txBody>
      </p:sp>
      <p:sp>
        <p:nvSpPr>
          <p:cNvPr id="3" name="Content Placeholder 2"/>
          <p:cNvSpPr>
            <a:spLocks noGrp="1"/>
          </p:cNvSpPr>
          <p:nvPr>
            <p:ph idx="1"/>
          </p:nvPr>
        </p:nvSpPr>
        <p:spPr/>
        <p:txBody>
          <a:bodyPr/>
          <a:lstStyle/>
          <a:p>
            <a:pPr algn="just"/>
            <a:r>
              <a:rPr lang="en-GB" dirty="0"/>
              <a:t>The MAB problem is one of the classic problems in reinforcement learning. A MAB is a slot machine where we pull the arm (lever) and get a </a:t>
            </a:r>
            <a:r>
              <a:rPr lang="en-GB" dirty="0" err="1"/>
              <a:t>payout</a:t>
            </a:r>
            <a:r>
              <a:rPr lang="en-GB" dirty="0"/>
              <a:t> (reward) based on some probability distribution. </a:t>
            </a:r>
            <a:endParaRPr lang="en-GB" dirty="0" smtClean="0"/>
          </a:p>
          <a:p>
            <a:pPr algn="just"/>
            <a:r>
              <a:rPr lang="en-GB" dirty="0" smtClean="0"/>
              <a:t>A </a:t>
            </a:r>
            <a:r>
              <a:rPr lang="en-GB" dirty="0"/>
              <a:t>single slot machine is called a one-armed bandit and when there are multiple slot machines it is called a MAB or k-armed bandit, where k denotes the number of slot machines. </a:t>
            </a:r>
          </a:p>
        </p:txBody>
      </p:sp>
    </p:spTree>
    <p:extLst>
      <p:ext uri="{BB962C8B-B14F-4D97-AF65-F5344CB8AC3E}">
        <p14:creationId xmlns:p14="http://schemas.microsoft.com/office/powerpoint/2010/main" val="1522075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Thompson sampling</a:t>
            </a:r>
          </a:p>
        </p:txBody>
      </p:sp>
      <p:sp>
        <p:nvSpPr>
          <p:cNvPr id="3" name="Content Placeholder 2"/>
          <p:cNvSpPr>
            <a:spLocks noGrp="1"/>
          </p:cNvSpPr>
          <p:nvPr>
            <p:ph idx="1"/>
          </p:nvPr>
        </p:nvSpPr>
        <p:spPr/>
        <p:txBody>
          <a:bodyPr/>
          <a:lstStyle/>
          <a:p>
            <a:r>
              <a:rPr lang="en-GB" dirty="0"/>
              <a:t>Thompson sampling is a probabilistic method and it is based on a prior distribution</a:t>
            </a:r>
            <a:r>
              <a:rPr lang="en-GB" dirty="0" smtClean="0"/>
              <a:t>.</a:t>
            </a:r>
          </a:p>
          <a:p>
            <a:r>
              <a:rPr lang="en-GB" dirty="0"/>
              <a:t>Here, we use the beta distribution as a prior distribution. Say we have two arms, so we will have two beta distributions (prior distributions), and we initialize both </a:t>
            </a:r>
            <a:r>
              <a:rPr lang="en-GB" dirty="0" smtClean="0"/>
              <a:t>𝛼 </a:t>
            </a:r>
            <a:r>
              <a:rPr lang="en-GB" dirty="0"/>
              <a:t>and </a:t>
            </a:r>
            <a:r>
              <a:rPr lang="en-GB" dirty="0" smtClean="0"/>
              <a:t>𝛽 </a:t>
            </a:r>
            <a:r>
              <a:rPr lang="en-GB" dirty="0"/>
              <a:t>to the same value, say 3, as Figure 6.10 shows:</a:t>
            </a:r>
          </a:p>
        </p:txBody>
      </p:sp>
    </p:spTree>
    <p:extLst>
      <p:ext uri="{BB962C8B-B14F-4D97-AF65-F5344CB8AC3E}">
        <p14:creationId xmlns:p14="http://schemas.microsoft.com/office/powerpoint/2010/main" val="1472629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6" y="105057"/>
            <a:ext cx="10515600" cy="670798"/>
          </a:xfrm>
        </p:spPr>
        <p:txBody>
          <a:bodyPr/>
          <a:lstStyle/>
          <a:p>
            <a:pPr algn="ctr"/>
            <a:r>
              <a:rPr lang="en-GB" dirty="0"/>
              <a:t>Thompson sampling</a:t>
            </a:r>
          </a:p>
        </p:txBody>
      </p:sp>
      <p:pic>
        <p:nvPicPr>
          <p:cNvPr id="4" name="Content Placeholder 3"/>
          <p:cNvPicPr>
            <a:picLocks noGrp="1" noChangeAspect="1"/>
          </p:cNvPicPr>
          <p:nvPr>
            <p:ph idx="1"/>
          </p:nvPr>
        </p:nvPicPr>
        <p:blipFill>
          <a:blip r:embed="rId2"/>
          <a:stretch>
            <a:fillRect/>
          </a:stretch>
        </p:blipFill>
        <p:spPr>
          <a:xfrm>
            <a:off x="2074599" y="1256080"/>
            <a:ext cx="8015093" cy="3232791"/>
          </a:xfrm>
          <a:prstGeom prst="rect">
            <a:avLst/>
          </a:prstGeom>
        </p:spPr>
      </p:pic>
    </p:spTree>
    <p:extLst>
      <p:ext uri="{BB962C8B-B14F-4D97-AF65-F5344CB8AC3E}">
        <p14:creationId xmlns:p14="http://schemas.microsoft.com/office/powerpoint/2010/main" val="3474535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Thompson sampling</a:t>
            </a:r>
          </a:p>
        </p:txBody>
      </p:sp>
      <p:sp>
        <p:nvSpPr>
          <p:cNvPr id="3" name="Content Placeholder 2"/>
          <p:cNvSpPr>
            <a:spLocks noGrp="1"/>
          </p:cNvSpPr>
          <p:nvPr>
            <p:ph idx="1"/>
          </p:nvPr>
        </p:nvSpPr>
        <p:spPr/>
        <p:txBody>
          <a:bodyPr/>
          <a:lstStyle/>
          <a:p>
            <a:pPr algn="just"/>
            <a:r>
              <a:rPr lang="en-GB" dirty="0"/>
              <a:t>In the first round, we just randomly sample a value from these two distributions and select the arm that has the maximum sampled value. Let's say the sampled value of arm 1 is high, so in this case, we pull arm 1. </a:t>
            </a:r>
            <a:endParaRPr lang="en-GB" dirty="0" smtClean="0"/>
          </a:p>
          <a:p>
            <a:pPr algn="just"/>
            <a:r>
              <a:rPr lang="en-GB" dirty="0" smtClean="0"/>
              <a:t>Say </a:t>
            </a:r>
            <a:r>
              <a:rPr lang="en-GB" dirty="0"/>
              <a:t>we win the game by pulling arm 1, then we update the distribution of arm 1 by incrementing the alpha value of the distribution by 1; that is, we update the alpha value as </a:t>
            </a:r>
            <a:r>
              <a:rPr lang="en-GB" dirty="0" smtClean="0"/>
              <a:t>𝛼=𝛼+1.</a:t>
            </a:r>
            <a:endParaRPr lang="en-GB" dirty="0"/>
          </a:p>
        </p:txBody>
      </p:sp>
    </p:spTree>
    <p:extLst>
      <p:ext uri="{BB962C8B-B14F-4D97-AF65-F5344CB8AC3E}">
        <p14:creationId xmlns:p14="http://schemas.microsoft.com/office/powerpoint/2010/main" val="3239473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745" y="0"/>
            <a:ext cx="10515600" cy="832370"/>
          </a:xfrm>
        </p:spPr>
        <p:txBody>
          <a:bodyPr/>
          <a:lstStyle/>
          <a:p>
            <a:pPr algn="ctr"/>
            <a:r>
              <a:rPr lang="en-GB" dirty="0"/>
              <a:t>Thompson sampling</a:t>
            </a:r>
          </a:p>
        </p:txBody>
      </p:sp>
      <p:sp>
        <p:nvSpPr>
          <p:cNvPr id="3" name="Content Placeholder 2"/>
          <p:cNvSpPr>
            <a:spLocks noGrp="1"/>
          </p:cNvSpPr>
          <p:nvPr>
            <p:ph idx="1"/>
          </p:nvPr>
        </p:nvSpPr>
        <p:spPr>
          <a:xfrm>
            <a:off x="838200" y="706582"/>
            <a:ext cx="10515600" cy="4479373"/>
          </a:xfrm>
        </p:spPr>
        <p:txBody>
          <a:bodyPr/>
          <a:lstStyle/>
          <a:p>
            <a:pPr marL="0" indent="0" algn="just">
              <a:buNone/>
            </a:pPr>
            <a:r>
              <a:rPr lang="en-GB" dirty="0" smtClean="0"/>
              <a:t>As </a:t>
            </a:r>
            <a:r>
              <a:rPr lang="en-GB" dirty="0"/>
              <a:t>Figure 6.11 shows, the alpha value of the distribution of arm 1 is incremented, and as we can see, arm 1's beta distribution has slightly high probability closer to 1 compared to arm 2</a:t>
            </a:r>
            <a:r>
              <a:rPr lang="en-GB" dirty="0" smtClean="0"/>
              <a:t>:</a:t>
            </a:r>
          </a:p>
          <a:p>
            <a:pPr marL="0" indent="0" algn="just">
              <a:buNone/>
            </a:pPr>
            <a:endParaRPr lang="en-GB" dirty="0"/>
          </a:p>
        </p:txBody>
      </p:sp>
      <p:pic>
        <p:nvPicPr>
          <p:cNvPr id="4" name="Picture 3"/>
          <p:cNvPicPr>
            <a:picLocks noChangeAspect="1"/>
          </p:cNvPicPr>
          <p:nvPr/>
        </p:nvPicPr>
        <p:blipFill>
          <a:blip r:embed="rId2"/>
          <a:stretch>
            <a:fillRect/>
          </a:stretch>
        </p:blipFill>
        <p:spPr>
          <a:xfrm>
            <a:off x="2120758" y="1995487"/>
            <a:ext cx="7822476" cy="3190468"/>
          </a:xfrm>
          <a:prstGeom prst="rect">
            <a:avLst/>
          </a:prstGeom>
        </p:spPr>
      </p:pic>
    </p:spTree>
    <p:extLst>
      <p:ext uri="{BB962C8B-B14F-4D97-AF65-F5344CB8AC3E}">
        <p14:creationId xmlns:p14="http://schemas.microsoft.com/office/powerpoint/2010/main" val="2397126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621"/>
            <a:ext cx="10515600" cy="449125"/>
          </a:xfrm>
        </p:spPr>
        <p:txBody>
          <a:bodyPr/>
          <a:lstStyle/>
          <a:p>
            <a:pPr algn="ctr"/>
            <a:r>
              <a:rPr lang="en-GB" dirty="0"/>
              <a:t>Thompson sampling</a:t>
            </a:r>
          </a:p>
        </p:txBody>
      </p:sp>
      <p:sp>
        <p:nvSpPr>
          <p:cNvPr id="3" name="Content Placeholder 2"/>
          <p:cNvSpPr>
            <a:spLocks noGrp="1"/>
          </p:cNvSpPr>
          <p:nvPr>
            <p:ph idx="1"/>
          </p:nvPr>
        </p:nvSpPr>
        <p:spPr>
          <a:xfrm>
            <a:off x="838200" y="748146"/>
            <a:ext cx="10515600" cy="4437810"/>
          </a:xfrm>
        </p:spPr>
        <p:txBody>
          <a:bodyPr/>
          <a:lstStyle/>
          <a:p>
            <a:r>
              <a:rPr lang="en-GB" dirty="0"/>
              <a:t>As Figure 6.12 shows, the alpha value of arm 1's distribution is incremented, and arm 1's beta distribution has a slightly high probability close to 1</a:t>
            </a:r>
          </a:p>
        </p:txBody>
      </p:sp>
      <p:pic>
        <p:nvPicPr>
          <p:cNvPr id="4" name="Content Placeholder 3"/>
          <p:cNvPicPr>
            <a:picLocks noChangeAspect="1"/>
          </p:cNvPicPr>
          <p:nvPr/>
        </p:nvPicPr>
        <p:blipFill>
          <a:blip r:embed="rId2"/>
          <a:stretch>
            <a:fillRect/>
          </a:stretch>
        </p:blipFill>
        <p:spPr bwMode="auto">
          <a:xfrm>
            <a:off x="2291628" y="2151089"/>
            <a:ext cx="7957252" cy="3187267"/>
          </a:xfrm>
          <a:prstGeom prst="rect">
            <a:avLst/>
          </a:prstGeom>
          <a:noFill/>
          <a:ln w="9525">
            <a:noFill/>
            <a:miter lim="800000"/>
            <a:headEnd/>
            <a:tailEnd/>
          </a:ln>
        </p:spPr>
      </p:pic>
    </p:spTree>
    <p:extLst>
      <p:ext uri="{BB962C8B-B14F-4D97-AF65-F5344CB8AC3E}">
        <p14:creationId xmlns:p14="http://schemas.microsoft.com/office/powerpoint/2010/main" val="867629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621"/>
            <a:ext cx="10515600" cy="449125"/>
          </a:xfrm>
        </p:spPr>
        <p:txBody>
          <a:bodyPr/>
          <a:lstStyle/>
          <a:p>
            <a:pPr algn="ctr"/>
            <a:r>
              <a:rPr lang="en-GB" dirty="0"/>
              <a:t>Thompson sampling</a:t>
            </a:r>
          </a:p>
        </p:txBody>
      </p:sp>
      <p:sp>
        <p:nvSpPr>
          <p:cNvPr id="3" name="Content Placeholder 2"/>
          <p:cNvSpPr>
            <a:spLocks noGrp="1"/>
          </p:cNvSpPr>
          <p:nvPr>
            <p:ph idx="1"/>
          </p:nvPr>
        </p:nvSpPr>
        <p:spPr>
          <a:xfrm>
            <a:off x="838200" y="748146"/>
            <a:ext cx="10515600" cy="4437810"/>
          </a:xfrm>
        </p:spPr>
        <p:txBody>
          <a:bodyPr/>
          <a:lstStyle/>
          <a:p>
            <a:r>
              <a:rPr lang="en-GB" dirty="0"/>
              <a:t>As Figure 6.13 shows, the beta value of arm 2's distribution is incremented and the beta distribution of arm 2 has a slightly high probability close to </a:t>
            </a:r>
            <a:r>
              <a:rPr lang="en-GB" dirty="0" smtClean="0"/>
              <a:t>0</a:t>
            </a:r>
          </a:p>
          <a:p>
            <a:pPr marL="0" indent="0">
              <a:buNone/>
            </a:pPr>
            <a:endParaRPr lang="en-GB" dirty="0"/>
          </a:p>
        </p:txBody>
      </p:sp>
      <p:pic>
        <p:nvPicPr>
          <p:cNvPr id="5" name="Picture 4"/>
          <p:cNvPicPr>
            <a:picLocks noChangeAspect="1"/>
          </p:cNvPicPr>
          <p:nvPr/>
        </p:nvPicPr>
        <p:blipFill>
          <a:blip r:embed="rId2"/>
          <a:stretch>
            <a:fillRect/>
          </a:stretch>
        </p:blipFill>
        <p:spPr>
          <a:xfrm>
            <a:off x="2260455" y="2057427"/>
            <a:ext cx="7375446" cy="3017693"/>
          </a:xfrm>
          <a:prstGeom prst="rect">
            <a:avLst/>
          </a:prstGeom>
        </p:spPr>
      </p:pic>
    </p:spTree>
    <p:extLst>
      <p:ext uri="{BB962C8B-B14F-4D97-AF65-F5344CB8AC3E}">
        <p14:creationId xmlns:p14="http://schemas.microsoft.com/office/powerpoint/2010/main" val="521358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621"/>
            <a:ext cx="10515600" cy="449125"/>
          </a:xfrm>
        </p:spPr>
        <p:txBody>
          <a:bodyPr/>
          <a:lstStyle/>
          <a:p>
            <a:pPr algn="ctr"/>
            <a:r>
              <a:rPr lang="en-GB" dirty="0"/>
              <a:t>Thompson sampling</a:t>
            </a:r>
          </a:p>
        </p:txBody>
      </p:sp>
      <p:sp>
        <p:nvSpPr>
          <p:cNvPr id="3" name="Content Placeholder 2"/>
          <p:cNvSpPr>
            <a:spLocks noGrp="1"/>
          </p:cNvSpPr>
          <p:nvPr>
            <p:ph idx="1"/>
          </p:nvPr>
        </p:nvSpPr>
        <p:spPr>
          <a:xfrm>
            <a:off x="838200" y="748146"/>
            <a:ext cx="10515600" cy="4437810"/>
          </a:xfrm>
        </p:spPr>
        <p:txBody>
          <a:bodyPr/>
          <a:lstStyle/>
          <a:p>
            <a:r>
              <a:rPr lang="en-GB" dirty="0"/>
              <a:t>As Figure 6.14 shows, the beta value of arm 2's distribution is incremented by 1 and also arm 2's beta distribution has a slightly high probability close to 0:</a:t>
            </a:r>
          </a:p>
        </p:txBody>
      </p:sp>
      <p:pic>
        <p:nvPicPr>
          <p:cNvPr id="5" name="Picture 4"/>
          <p:cNvPicPr>
            <a:picLocks noChangeAspect="1"/>
          </p:cNvPicPr>
          <p:nvPr/>
        </p:nvPicPr>
        <p:blipFill>
          <a:blip r:embed="rId2"/>
          <a:stretch>
            <a:fillRect/>
          </a:stretch>
        </p:blipFill>
        <p:spPr>
          <a:xfrm>
            <a:off x="2643187" y="2236642"/>
            <a:ext cx="7272966" cy="2949313"/>
          </a:xfrm>
          <a:prstGeom prst="rect">
            <a:avLst/>
          </a:prstGeom>
        </p:spPr>
      </p:pic>
    </p:spTree>
    <p:extLst>
      <p:ext uri="{BB962C8B-B14F-4D97-AF65-F5344CB8AC3E}">
        <p14:creationId xmlns:p14="http://schemas.microsoft.com/office/powerpoint/2010/main" val="2733655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84"/>
            <a:ext cx="10515600" cy="462980"/>
          </a:xfrm>
        </p:spPr>
        <p:txBody>
          <a:bodyPr/>
          <a:lstStyle/>
          <a:p>
            <a:pPr algn="ctr"/>
            <a:r>
              <a:rPr lang="en-GB" dirty="0"/>
              <a:t>Thompson sampling</a:t>
            </a:r>
          </a:p>
        </p:txBody>
      </p:sp>
      <p:sp>
        <p:nvSpPr>
          <p:cNvPr id="5" name="Content Placeholder 4"/>
          <p:cNvSpPr>
            <a:spLocks noGrp="1"/>
          </p:cNvSpPr>
          <p:nvPr>
            <p:ph idx="1"/>
          </p:nvPr>
        </p:nvSpPr>
        <p:spPr>
          <a:xfrm>
            <a:off x="838200" y="845128"/>
            <a:ext cx="10515600" cy="4340828"/>
          </a:xfrm>
        </p:spPr>
        <p:txBody>
          <a:bodyPr/>
          <a:lstStyle/>
          <a:p>
            <a:pPr marL="0" indent="0" algn="just">
              <a:buNone/>
            </a:pPr>
            <a:r>
              <a:rPr lang="en-GB" sz="2400" dirty="0"/>
              <a:t>If we do this repeatedly for several rounds, then we can learn the true distribution of the arm. Say after several rounds, our distribution will look like Figure 6.15. As we can see, the distributions of both arms resemble the true distributions</a:t>
            </a:r>
            <a:r>
              <a:rPr lang="en-GB" sz="2400" dirty="0" smtClean="0"/>
              <a:t>:</a:t>
            </a:r>
          </a:p>
          <a:p>
            <a:pPr marL="0" indent="0" algn="just">
              <a:buNone/>
            </a:pPr>
            <a:endParaRPr lang="en-GB" dirty="0"/>
          </a:p>
        </p:txBody>
      </p:sp>
      <p:pic>
        <p:nvPicPr>
          <p:cNvPr id="6" name="Picture 5"/>
          <p:cNvPicPr>
            <a:picLocks noChangeAspect="1"/>
          </p:cNvPicPr>
          <p:nvPr/>
        </p:nvPicPr>
        <p:blipFill>
          <a:blip r:embed="rId2"/>
          <a:stretch>
            <a:fillRect/>
          </a:stretch>
        </p:blipFill>
        <p:spPr>
          <a:xfrm>
            <a:off x="2619374" y="2350970"/>
            <a:ext cx="7092661" cy="3089680"/>
          </a:xfrm>
          <a:prstGeom prst="rect">
            <a:avLst/>
          </a:prstGeom>
        </p:spPr>
      </p:pic>
    </p:spTree>
    <p:extLst>
      <p:ext uri="{BB962C8B-B14F-4D97-AF65-F5344CB8AC3E}">
        <p14:creationId xmlns:p14="http://schemas.microsoft.com/office/powerpoint/2010/main" val="1247378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75"/>
            <a:ext cx="10515600" cy="365998"/>
          </a:xfrm>
        </p:spPr>
        <p:txBody>
          <a:bodyPr/>
          <a:lstStyle/>
          <a:p>
            <a:pPr algn="ctr"/>
            <a:r>
              <a:rPr lang="en-GB" dirty="0"/>
              <a:t>Thompson sampling</a:t>
            </a:r>
          </a:p>
        </p:txBody>
      </p:sp>
      <p:sp>
        <p:nvSpPr>
          <p:cNvPr id="3" name="Content Placeholder 2"/>
          <p:cNvSpPr>
            <a:spLocks noGrp="1"/>
          </p:cNvSpPr>
          <p:nvPr>
            <p:ph idx="1"/>
          </p:nvPr>
        </p:nvSpPr>
        <p:spPr>
          <a:xfrm>
            <a:off x="838200" y="706583"/>
            <a:ext cx="10515600" cy="4507082"/>
          </a:xfrm>
        </p:spPr>
        <p:txBody>
          <a:bodyPr/>
          <a:lstStyle/>
          <a:p>
            <a:pPr marL="0" indent="0">
              <a:buNone/>
            </a:pPr>
            <a:r>
              <a:rPr lang="en-GB" sz="2400" dirty="0"/>
              <a:t>Now if we sample a value from each of these distributions, then the sampled value will always be high from arm 1 and we always pull arm 1 and win the game. </a:t>
            </a:r>
            <a:endParaRPr lang="en-GB" sz="2400" dirty="0" smtClean="0"/>
          </a:p>
          <a:p>
            <a:pPr marL="0" indent="0">
              <a:buNone/>
            </a:pPr>
            <a:r>
              <a:rPr lang="en-GB" sz="2400" dirty="0" smtClean="0"/>
              <a:t>The </a:t>
            </a:r>
            <a:r>
              <a:rPr lang="en-GB" sz="2400" dirty="0"/>
              <a:t>steps involved in the Thomson sampling method are given here: </a:t>
            </a:r>
            <a:endParaRPr lang="en-GB" sz="2400" dirty="0" smtClean="0"/>
          </a:p>
          <a:p>
            <a:pPr marL="0" indent="0">
              <a:buNone/>
            </a:pPr>
            <a:r>
              <a:rPr lang="en-GB" sz="2400" dirty="0" smtClean="0"/>
              <a:t>1</a:t>
            </a:r>
            <a:r>
              <a:rPr lang="en-GB" sz="2400" dirty="0"/>
              <a:t>. Initialize the beta distribution with alpha and beta set to equal values for all k arms </a:t>
            </a:r>
            <a:endParaRPr lang="en-GB" sz="2400" dirty="0" smtClean="0"/>
          </a:p>
          <a:p>
            <a:pPr marL="0" indent="0">
              <a:buNone/>
            </a:pPr>
            <a:r>
              <a:rPr lang="en-GB" sz="2400" dirty="0" smtClean="0"/>
              <a:t>2</a:t>
            </a:r>
            <a:r>
              <a:rPr lang="en-GB" sz="2400" dirty="0"/>
              <a:t>. Sample a value from the beta distribution of all k arms </a:t>
            </a:r>
            <a:endParaRPr lang="en-GB" sz="2400" dirty="0" smtClean="0"/>
          </a:p>
          <a:p>
            <a:pPr marL="0" indent="0">
              <a:buNone/>
            </a:pPr>
            <a:r>
              <a:rPr lang="en-GB" sz="2400" dirty="0" smtClean="0"/>
              <a:t>3</a:t>
            </a:r>
            <a:r>
              <a:rPr lang="en-GB" sz="2400" dirty="0"/>
              <a:t>. Pull the arm whose sampled value is high </a:t>
            </a:r>
            <a:endParaRPr lang="en-GB" sz="2400" dirty="0" smtClean="0"/>
          </a:p>
          <a:p>
            <a:pPr marL="0" indent="0">
              <a:buNone/>
            </a:pPr>
            <a:r>
              <a:rPr lang="en-GB" sz="2400" dirty="0" smtClean="0"/>
              <a:t>4</a:t>
            </a:r>
            <a:r>
              <a:rPr lang="en-GB" sz="2400" dirty="0"/>
              <a:t>. If we win the game, then update the alpha value of the distribution to </a:t>
            </a:r>
            <a:r>
              <a:rPr lang="en-GB" sz="2400" dirty="0" smtClean="0"/>
              <a:t>𝛼=</a:t>
            </a:r>
            <a:r>
              <a:rPr lang="en-GB" sz="2400" dirty="0"/>
              <a:t> </a:t>
            </a:r>
            <a:r>
              <a:rPr lang="en-GB" sz="2400" dirty="0" smtClean="0"/>
              <a:t>𝛼+1</a:t>
            </a:r>
          </a:p>
          <a:p>
            <a:pPr marL="0" indent="0">
              <a:buNone/>
            </a:pPr>
            <a:r>
              <a:rPr lang="en-GB" sz="2400" dirty="0" smtClean="0"/>
              <a:t>5</a:t>
            </a:r>
            <a:r>
              <a:rPr lang="en-GB" sz="2400" dirty="0"/>
              <a:t>. If we lose the game, then update the beta value of the distribution to </a:t>
            </a:r>
            <a:r>
              <a:rPr lang="en-GB" sz="2400" dirty="0" smtClean="0"/>
              <a:t>𝛽=</a:t>
            </a:r>
            <a:r>
              <a:rPr lang="en-GB" sz="2400" dirty="0"/>
              <a:t> 𝛽 </a:t>
            </a:r>
            <a:r>
              <a:rPr lang="en-GB" sz="2400" dirty="0" smtClean="0"/>
              <a:t>+1</a:t>
            </a:r>
          </a:p>
          <a:p>
            <a:pPr marL="0" indent="0">
              <a:buNone/>
            </a:pPr>
            <a:r>
              <a:rPr lang="en-GB" sz="2400" dirty="0" smtClean="0"/>
              <a:t> </a:t>
            </a:r>
            <a:r>
              <a:rPr lang="en-GB" sz="2400" dirty="0"/>
              <a:t>6. Repeat steps 2 to 5 for many rounds</a:t>
            </a:r>
          </a:p>
        </p:txBody>
      </p:sp>
    </p:spTree>
    <p:extLst>
      <p:ext uri="{BB962C8B-B14F-4D97-AF65-F5344CB8AC3E}">
        <p14:creationId xmlns:p14="http://schemas.microsoft.com/office/powerpoint/2010/main" val="2835576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Applications of MAB</a:t>
            </a:r>
          </a:p>
        </p:txBody>
      </p:sp>
      <p:sp>
        <p:nvSpPr>
          <p:cNvPr id="3" name="Content Placeholder 2"/>
          <p:cNvSpPr>
            <a:spLocks noGrp="1"/>
          </p:cNvSpPr>
          <p:nvPr>
            <p:ph idx="1"/>
          </p:nvPr>
        </p:nvSpPr>
        <p:spPr/>
        <p:txBody>
          <a:bodyPr/>
          <a:lstStyle/>
          <a:p>
            <a:pPr marL="0" indent="0">
              <a:buNone/>
            </a:pPr>
            <a:r>
              <a:rPr lang="en-GB" dirty="0"/>
              <a:t>Bandits are widely used </a:t>
            </a:r>
            <a:r>
              <a:rPr lang="en-GB" dirty="0" smtClean="0"/>
              <a:t>for:</a:t>
            </a:r>
          </a:p>
          <a:p>
            <a:r>
              <a:rPr lang="en-GB" dirty="0" smtClean="0"/>
              <a:t>Website optimization</a:t>
            </a:r>
          </a:p>
          <a:p>
            <a:r>
              <a:rPr lang="en-GB" dirty="0" smtClean="0"/>
              <a:t>Maximizing </a:t>
            </a:r>
            <a:r>
              <a:rPr lang="en-GB" dirty="0"/>
              <a:t>conversion </a:t>
            </a:r>
            <a:r>
              <a:rPr lang="en-GB" dirty="0" smtClean="0"/>
              <a:t>rates</a:t>
            </a:r>
          </a:p>
          <a:p>
            <a:r>
              <a:rPr lang="en-GB" dirty="0" smtClean="0"/>
              <a:t>Online advertisements</a:t>
            </a:r>
          </a:p>
          <a:p>
            <a:r>
              <a:rPr lang="en-GB" dirty="0" smtClean="0"/>
              <a:t>Campaigning</a:t>
            </a:r>
            <a:endParaRPr lang="en-GB" dirty="0"/>
          </a:p>
        </p:txBody>
      </p:sp>
    </p:spTree>
    <p:extLst>
      <p:ext uri="{BB962C8B-B14F-4D97-AF65-F5344CB8AC3E}">
        <p14:creationId xmlns:p14="http://schemas.microsoft.com/office/powerpoint/2010/main" val="297070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5668" y="1232766"/>
            <a:ext cx="8914909" cy="3851852"/>
          </a:xfrm>
          <a:prstGeom prst="rect">
            <a:avLst/>
          </a:prstGeom>
        </p:spPr>
      </p:pic>
      <p:sp>
        <p:nvSpPr>
          <p:cNvPr id="6" name="Title 1"/>
          <p:cNvSpPr>
            <a:spLocks noGrp="1"/>
          </p:cNvSpPr>
          <p:nvPr>
            <p:ph type="title"/>
          </p:nvPr>
        </p:nvSpPr>
        <p:spPr>
          <a:xfrm>
            <a:off x="838200" y="312875"/>
            <a:ext cx="10515600" cy="832370"/>
          </a:xfrm>
        </p:spPr>
        <p:txBody>
          <a:bodyPr/>
          <a:lstStyle/>
          <a:p>
            <a:pPr algn="ctr"/>
            <a:r>
              <a:rPr lang="en-GB" dirty="0" smtClean="0"/>
              <a:t>Introduction</a:t>
            </a:r>
            <a:endParaRPr lang="en-GB" dirty="0"/>
          </a:p>
        </p:txBody>
      </p:sp>
    </p:spTree>
    <p:extLst>
      <p:ext uri="{BB962C8B-B14F-4D97-AF65-F5344CB8AC3E}">
        <p14:creationId xmlns:p14="http://schemas.microsoft.com/office/powerpoint/2010/main" val="170565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248285"/>
            <a:ext cx="10515600" cy="832370"/>
          </a:xfrm>
        </p:spPr>
        <p:txBody>
          <a:bodyPr/>
          <a:lstStyle/>
          <a:p>
            <a:pPr algn="ctr"/>
            <a:r>
              <a:rPr lang="en-GB" dirty="0"/>
              <a:t>Contextual bandits</a:t>
            </a:r>
          </a:p>
        </p:txBody>
      </p:sp>
      <p:sp>
        <p:nvSpPr>
          <p:cNvPr id="3" name="Content Placeholder 2"/>
          <p:cNvSpPr>
            <a:spLocks noGrp="1"/>
          </p:cNvSpPr>
          <p:nvPr>
            <p:ph idx="1"/>
          </p:nvPr>
        </p:nvSpPr>
        <p:spPr>
          <a:xfrm>
            <a:off x="782782" y="1080655"/>
            <a:ext cx="10515600" cy="4451664"/>
          </a:xfrm>
        </p:spPr>
        <p:txBody>
          <a:bodyPr/>
          <a:lstStyle/>
          <a:p>
            <a:pPr algn="just"/>
            <a:r>
              <a:rPr lang="en-GB" sz="2400" dirty="0"/>
              <a:t>In the MAB problem, we just perform the action and receive a reward. But with contextual bandits, we take actions based on the state of the environment and the state holds the context</a:t>
            </a:r>
            <a:r>
              <a:rPr lang="en-GB" sz="2400" dirty="0" smtClean="0"/>
              <a:t>.</a:t>
            </a:r>
          </a:p>
          <a:p>
            <a:pPr algn="just"/>
            <a:r>
              <a:rPr lang="en-GB" sz="2400" dirty="0"/>
              <a:t>For instance, in the advertisement banner example, the state specifies the user </a:t>
            </a:r>
            <a:r>
              <a:rPr lang="en-GB" sz="2400" dirty="0" err="1"/>
              <a:t>behavior</a:t>
            </a:r>
            <a:r>
              <a:rPr lang="en-GB" sz="2400" dirty="0"/>
              <a:t> and we will take action (show the banner) according to the state (user </a:t>
            </a:r>
            <a:r>
              <a:rPr lang="en-GB" sz="2400" dirty="0" err="1"/>
              <a:t>behavior</a:t>
            </a:r>
            <a:r>
              <a:rPr lang="en-GB" sz="2400" dirty="0"/>
              <a:t>) that will result in the maximum reward (ad clicks</a:t>
            </a:r>
            <a:r>
              <a:rPr lang="en-GB" sz="2400" dirty="0" smtClean="0"/>
              <a:t>).</a:t>
            </a:r>
          </a:p>
          <a:p>
            <a:pPr algn="just"/>
            <a:r>
              <a:rPr lang="en-GB" sz="2400" dirty="0" smtClean="0"/>
              <a:t> </a:t>
            </a:r>
            <a:r>
              <a:rPr lang="en-GB" sz="2400" dirty="0"/>
              <a:t>Contextual bandits are widely used for personalizing content according to the user's </a:t>
            </a:r>
            <a:r>
              <a:rPr lang="en-GB" sz="2400" dirty="0" err="1"/>
              <a:t>behavior</a:t>
            </a:r>
            <a:r>
              <a:rPr lang="en-GB" sz="2400" dirty="0"/>
              <a:t>. They are also used to solve the cold-start problems faced by recommendation systems. Netflix uses contextual bandits for personalizing the artwork for TV shows according to user </a:t>
            </a:r>
            <a:r>
              <a:rPr lang="en-GB" sz="2400" dirty="0" err="1"/>
              <a:t>behavior</a:t>
            </a:r>
            <a:r>
              <a:rPr lang="en-GB" sz="2400" dirty="0"/>
              <a:t>.</a:t>
            </a:r>
          </a:p>
        </p:txBody>
      </p:sp>
    </p:spTree>
    <p:extLst>
      <p:ext uri="{BB962C8B-B14F-4D97-AF65-F5344CB8AC3E}">
        <p14:creationId xmlns:p14="http://schemas.microsoft.com/office/powerpoint/2010/main" val="323868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Introduction</a:t>
            </a:r>
          </a:p>
        </p:txBody>
      </p:sp>
      <p:sp>
        <p:nvSpPr>
          <p:cNvPr id="3" name="Content Placeholder 2"/>
          <p:cNvSpPr>
            <a:spLocks noGrp="1"/>
          </p:cNvSpPr>
          <p:nvPr>
            <p:ph idx="1"/>
          </p:nvPr>
        </p:nvSpPr>
        <p:spPr/>
        <p:txBody>
          <a:bodyPr/>
          <a:lstStyle/>
          <a:p>
            <a:pPr algn="just"/>
            <a:r>
              <a:rPr lang="en-GB" dirty="0"/>
              <a:t>Each arm has its own probability distribution indicating the probability of winning and losing the game. </a:t>
            </a:r>
            <a:endParaRPr lang="en-GB" dirty="0" smtClean="0"/>
          </a:p>
          <a:p>
            <a:pPr algn="just"/>
            <a:r>
              <a:rPr lang="en-GB" dirty="0" smtClean="0"/>
              <a:t>For </a:t>
            </a:r>
            <a:r>
              <a:rPr lang="en-GB" dirty="0"/>
              <a:t>example, let's suppose we have two arms. Let the probability of winning if we pull arm 1 (slot machine 1) be 0.7 and the probability of winning if we pull arm 2 (slot machine 2) be 0.5.</a:t>
            </a:r>
          </a:p>
        </p:txBody>
      </p:sp>
    </p:spTree>
    <p:extLst>
      <p:ext uri="{BB962C8B-B14F-4D97-AF65-F5344CB8AC3E}">
        <p14:creationId xmlns:p14="http://schemas.microsoft.com/office/powerpoint/2010/main" val="227306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Introduction</a:t>
            </a:r>
          </a:p>
        </p:txBody>
      </p:sp>
      <p:sp>
        <p:nvSpPr>
          <p:cNvPr id="3" name="Content Placeholder 2"/>
          <p:cNvSpPr>
            <a:spLocks noGrp="1"/>
          </p:cNvSpPr>
          <p:nvPr>
            <p:ph idx="1"/>
          </p:nvPr>
        </p:nvSpPr>
        <p:spPr/>
        <p:txBody>
          <a:bodyPr/>
          <a:lstStyle/>
          <a:p>
            <a:r>
              <a:rPr lang="en-GB" dirty="0"/>
              <a:t>Thus, we can say that pulling arm 1 is desirable as it makes us win the game 70% of the time. However, this probability distribution of the arm (slot machine) will not be given to us. </a:t>
            </a:r>
            <a:endParaRPr lang="en-GB" dirty="0" smtClean="0"/>
          </a:p>
          <a:p>
            <a:r>
              <a:rPr lang="en-GB" dirty="0" smtClean="0"/>
              <a:t>We </a:t>
            </a:r>
            <a:r>
              <a:rPr lang="en-GB" dirty="0"/>
              <a:t>need to find out which arm helps us to win the game most of the time and gives us a good reward.</a:t>
            </a:r>
          </a:p>
        </p:txBody>
      </p:sp>
    </p:spTree>
    <p:extLst>
      <p:ext uri="{BB962C8B-B14F-4D97-AF65-F5344CB8AC3E}">
        <p14:creationId xmlns:p14="http://schemas.microsoft.com/office/powerpoint/2010/main" val="324697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Introduction</a:t>
            </a:r>
          </a:p>
        </p:txBody>
      </p:sp>
      <p:sp>
        <p:nvSpPr>
          <p:cNvPr id="3" name="Content Placeholder 2"/>
          <p:cNvSpPr>
            <a:spLocks noGrp="1"/>
          </p:cNvSpPr>
          <p:nvPr>
            <p:ph idx="1"/>
          </p:nvPr>
        </p:nvSpPr>
        <p:spPr/>
        <p:txBody>
          <a:bodyPr/>
          <a:lstStyle/>
          <a:p>
            <a:r>
              <a:rPr lang="en-GB" dirty="0"/>
              <a:t>Let's denote the arm by a and define the average reward by pulling the arm a as</a:t>
            </a:r>
            <a:r>
              <a:rPr lang="en-GB" dirty="0" smtClean="0"/>
              <a:t>:</a:t>
            </a:r>
          </a:p>
          <a:p>
            <a:pPr marL="0" indent="0">
              <a:buNone/>
            </a:pPr>
            <a:endParaRPr lang="en-GB" dirty="0"/>
          </a:p>
        </p:txBody>
      </p:sp>
      <p:pic>
        <p:nvPicPr>
          <p:cNvPr id="4" name="Picture 3"/>
          <p:cNvPicPr>
            <a:picLocks noChangeAspect="1"/>
          </p:cNvPicPr>
          <p:nvPr/>
        </p:nvPicPr>
        <p:blipFill>
          <a:blip r:embed="rId2"/>
          <a:stretch>
            <a:fillRect/>
          </a:stretch>
        </p:blipFill>
        <p:spPr>
          <a:xfrm>
            <a:off x="1519814" y="2083185"/>
            <a:ext cx="9152371" cy="2563091"/>
          </a:xfrm>
          <a:prstGeom prst="rect">
            <a:avLst/>
          </a:prstGeom>
        </p:spPr>
      </p:pic>
      <p:sp>
        <p:nvSpPr>
          <p:cNvPr id="5" name="Rectangle 4"/>
          <p:cNvSpPr/>
          <p:nvPr/>
        </p:nvSpPr>
        <p:spPr>
          <a:xfrm>
            <a:off x="706582" y="4646276"/>
            <a:ext cx="10917382" cy="523220"/>
          </a:xfrm>
          <a:prstGeom prst="rect">
            <a:avLst/>
          </a:prstGeom>
        </p:spPr>
        <p:txBody>
          <a:bodyPr wrap="square">
            <a:spAutoFit/>
          </a:bodyPr>
          <a:lstStyle/>
          <a:p>
            <a:pPr marL="285750" indent="-285750">
              <a:buFont typeface="Arial" panose="020B0604020202020204" pitchFamily="34" charset="0"/>
              <a:buChar char="•"/>
            </a:pPr>
            <a:r>
              <a:rPr lang="en-GB" sz="2800" dirty="0">
                <a:latin typeface="Cambria" panose="02040503050406030204" pitchFamily="18" charset="0"/>
                <a:ea typeface="Cambria" panose="02040503050406030204" pitchFamily="18" charset="0"/>
                <a:cs typeface="Cambria" panose="02040503050406030204" pitchFamily="18" charset="0"/>
              </a:rPr>
              <a:t>The arm that gives the maximum average reward is the optimal arm. </a:t>
            </a:r>
          </a:p>
        </p:txBody>
      </p:sp>
    </p:spTree>
    <p:extLst>
      <p:ext uri="{BB962C8B-B14F-4D97-AF65-F5344CB8AC3E}">
        <p14:creationId xmlns:p14="http://schemas.microsoft.com/office/powerpoint/2010/main" val="331492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Introduction</a:t>
            </a:r>
          </a:p>
        </p:txBody>
      </p:sp>
      <p:sp>
        <p:nvSpPr>
          <p:cNvPr id="3" name="Content Placeholder 2"/>
          <p:cNvSpPr>
            <a:spLocks noGrp="1"/>
          </p:cNvSpPr>
          <p:nvPr>
            <p:ph idx="1"/>
          </p:nvPr>
        </p:nvSpPr>
        <p:spPr/>
        <p:txBody>
          <a:bodyPr/>
          <a:lstStyle/>
          <a:p>
            <a:r>
              <a:rPr lang="en-GB" dirty="0"/>
              <a:t>Along with finding the best arm, our goal should be to minimize the cost of identifying the best arm, and this is usually referred to as regret. </a:t>
            </a:r>
            <a:endParaRPr lang="en-GB" dirty="0" smtClean="0"/>
          </a:p>
          <a:p>
            <a:pPr algn="just"/>
            <a:r>
              <a:rPr lang="en-GB" dirty="0"/>
              <a:t>Thus, we need to find the best arm while minimizing regret. That is, we need to find the best arm, but we don't want to end up selecting the arms that make us lose the game in most of the </a:t>
            </a:r>
            <a:r>
              <a:rPr lang="en-GB" dirty="0" smtClean="0"/>
              <a:t>rounds.</a:t>
            </a:r>
            <a:endParaRPr lang="en-GB" dirty="0"/>
          </a:p>
        </p:txBody>
      </p:sp>
    </p:spTree>
    <p:extLst>
      <p:ext uri="{BB962C8B-B14F-4D97-AF65-F5344CB8AC3E}">
        <p14:creationId xmlns:p14="http://schemas.microsoft.com/office/powerpoint/2010/main" val="2596015298"/>
      </p:ext>
    </p:extLst>
  </p:cSld>
  <p:clrMapOvr>
    <a:masterClrMapping/>
  </p:clrMapOvr>
</p:sld>
</file>

<file path=ppt/theme/theme1.xml><?xml version="1.0" encoding="utf-8"?>
<a:theme xmlns:a="http://schemas.openxmlformats.org/drawingml/2006/main" name="PPT FORMA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719A974EF279499EAD69F33FFA2F91" ma:contentTypeVersion="0" ma:contentTypeDescription="Create a new document." ma:contentTypeScope="" ma:versionID="6184df270f6d24af91820c84812d76a9">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FE54A9-1EF2-4C46-AE9A-BCA0F2A8B340}">
  <ds:schemaRefs>
    <ds:schemaRef ds:uri="http://schemas.microsoft.com/office/infopath/2007/PartnerControls"/>
    <ds:schemaRef ds:uri="0f9f64ab-3b76-45c9-b06d-ddf0152fa99f"/>
    <ds:schemaRef ds:uri="62a424e3-fd88-43df-952b-38e239a05603"/>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3DBD7E3-0BA9-4965-B9C2-62BF296D1F01}"/>
</file>

<file path=customXml/itemProps3.xml><?xml version="1.0" encoding="utf-8"?>
<ds:datastoreItem xmlns:ds="http://schemas.openxmlformats.org/officeDocument/2006/customXml" ds:itemID="{1FDB4546-1AF2-4D36-A178-0311153010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1795</TotalTime>
  <Words>2197</Words>
  <Application>Microsoft Office PowerPoint</Application>
  <PresentationFormat>Widescreen</PresentationFormat>
  <Paragraphs>131</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Cambria</vt:lpstr>
      <vt:lpstr>Times New Roman</vt:lpstr>
      <vt:lpstr>PPT FORMAT</vt:lpstr>
      <vt:lpstr>PowerPoint Presentation</vt:lpstr>
      <vt:lpstr>Case Study – The MAB Problem</vt:lpstr>
      <vt:lpstr>Introduction</vt:lpstr>
      <vt:lpstr>The MAB Problem</vt:lpstr>
      <vt:lpstr>Introduction</vt:lpstr>
      <vt:lpstr>Introduction</vt:lpstr>
      <vt:lpstr>Introduction</vt:lpstr>
      <vt:lpstr>Introduction</vt:lpstr>
      <vt:lpstr>Introduction</vt:lpstr>
      <vt:lpstr>Exploration strategies</vt:lpstr>
      <vt:lpstr>Epsilon-greedy</vt:lpstr>
      <vt:lpstr>Epsilon-greedy method</vt:lpstr>
      <vt:lpstr>Epsilon-greedy method</vt:lpstr>
      <vt:lpstr>Epsilon-greedy method</vt:lpstr>
      <vt:lpstr>Epsilon-greedy method</vt:lpstr>
      <vt:lpstr>Epsilon-greedy method</vt:lpstr>
      <vt:lpstr>Epsilon-greedy method</vt:lpstr>
      <vt:lpstr>Softmax exploration</vt:lpstr>
      <vt:lpstr>Softmax exploration</vt:lpstr>
      <vt:lpstr>Softmax exploration</vt:lpstr>
      <vt:lpstr>Softmax exploration</vt:lpstr>
      <vt:lpstr>Softmax exploration</vt:lpstr>
      <vt:lpstr>Softmax exploration example</vt:lpstr>
      <vt:lpstr>Softmax exploration example</vt:lpstr>
      <vt:lpstr>Softmax exploration example</vt:lpstr>
      <vt:lpstr>Softmax exploration example</vt:lpstr>
      <vt:lpstr>Softmax exploration example</vt:lpstr>
      <vt:lpstr>Softmax exploration example</vt:lpstr>
      <vt:lpstr>Upper confidence bound</vt:lpstr>
      <vt:lpstr>Upper confidence bound</vt:lpstr>
      <vt:lpstr>Upper confidence bound</vt:lpstr>
      <vt:lpstr>Upper confidence bound</vt:lpstr>
      <vt:lpstr>Upper confidence bound</vt:lpstr>
      <vt:lpstr>Thompson sampling</vt:lpstr>
      <vt:lpstr>Beta distribution</vt:lpstr>
      <vt:lpstr>Beta distribution</vt:lpstr>
      <vt:lpstr>Beta distribution</vt:lpstr>
      <vt:lpstr>Beta distribution</vt:lpstr>
      <vt:lpstr>Beta distribution</vt:lpstr>
      <vt:lpstr>Thompson sampling</vt:lpstr>
      <vt:lpstr>Thompson sampling</vt:lpstr>
      <vt:lpstr>Thompson sampling</vt:lpstr>
      <vt:lpstr>Thompson sampling</vt:lpstr>
      <vt:lpstr>Thompson sampling</vt:lpstr>
      <vt:lpstr>Thompson sampling</vt:lpstr>
      <vt:lpstr>Thompson sampling</vt:lpstr>
      <vt:lpstr>Thompson sampling</vt:lpstr>
      <vt:lpstr>Thompson sampling</vt:lpstr>
      <vt:lpstr>Applications of MAB</vt:lpstr>
      <vt:lpstr>Contextual bandits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213</cp:revision>
  <dcterms:created xsi:type="dcterms:W3CDTF">2023-06-27T04:42:32Z</dcterms:created>
  <dcterms:modified xsi:type="dcterms:W3CDTF">2023-11-23T10:22:14Z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0x010100120C3E3C9316294797772B6D053A4869</vt:lpwstr>
  </property>
</Properties>
</file>