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5a11516f1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65a11516f1_2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5a11516f1_1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5a11516f1_1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5a11516f1_1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5a11516f1_1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5a11516f1_1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5a11516f1_1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09548903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09548903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09548903f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09548903f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09548903f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09548903f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5a11516f1_2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65a11516f1_23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5a11516f1_2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5a11516f1_2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5a11516f1_1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5a11516f1_1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5a11516f1_1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5a11516f1_1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5a11516f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5a11516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5a11516f1_2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5a11516f1_2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5a11516f1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5a11516f1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0954890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709548903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09548903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09548903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09548903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09548903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5a11516f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5a11516f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5a11516f1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5a11516f1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5a11516f1_8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5a11516f1_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5a11516f1_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5a11516f1_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0954890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0954890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5a11516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5a11516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09548903f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09548903f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09548903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09548903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65a115ca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65a115cae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5a11516f1_1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5a11516f1_1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709548903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09548903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5a11516f1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65a11516f1_2_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5a11516f1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65a11516f1_2_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0954890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0954890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5a11516f1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65a11516f1_19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5a11516f1_1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65a11516f1_19_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5a11516f1_1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5a11516f1_1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9" name="Shape 59"/>
        <p:cNvGrpSpPr/>
        <p:nvPr/>
      </p:nvGrpSpPr>
      <p:grpSpPr>
        <a:xfrm>
          <a:off x="0" y="0"/>
          <a:ext cx="0" cy="0"/>
          <a:chOff x="0" y="0"/>
          <a:chExt cx="0" cy="0"/>
        </a:xfrm>
      </p:grpSpPr>
      <p:sp>
        <p:nvSpPr>
          <p:cNvPr id="60" name="Google Shape;60;p14"/>
          <p:cNvSpPr/>
          <p:nvPr/>
        </p:nvSpPr>
        <p:spPr>
          <a:xfrm>
            <a:off x="2381" y="4800600"/>
            <a:ext cx="9141618"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4"/>
          <p:cNvSpPr/>
          <p:nvPr/>
        </p:nvSpPr>
        <p:spPr>
          <a:xfrm>
            <a:off x="11" y="4750737"/>
            <a:ext cx="9141618"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 name="Google Shape;62;p14"/>
          <p:cNvSpPr txBox="1"/>
          <p:nvPr>
            <p:ph type="ctrTitle"/>
          </p:nvPr>
        </p:nvSpPr>
        <p:spPr>
          <a:xfrm>
            <a:off x="822960" y="569214"/>
            <a:ext cx="7543800" cy="267462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4"/>
          <p:cNvSpPr txBox="1"/>
          <p:nvPr>
            <p:ph idx="1" type="subTitle"/>
          </p:nvPr>
        </p:nvSpPr>
        <p:spPr>
          <a:xfrm>
            <a:off x="825038" y="3341715"/>
            <a:ext cx="7543800" cy="857250"/>
          </a:xfrm>
          <a:prstGeom prst="rect">
            <a:avLst/>
          </a:prstGeom>
          <a:noFill/>
          <a:ln>
            <a:noFill/>
          </a:ln>
        </p:spPr>
        <p:txBody>
          <a:bodyPr anchorCtr="0" anchor="t" bIns="34275" lIns="68575" spcFirstLastPara="1" rIns="68575" wrap="square" tIns="34275">
            <a:no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20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sp>
        <p:nvSpPr>
          <p:cNvPr id="64" name="Google Shape;64;p1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4"/>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7" name="Google Shape;67;p14"/>
          <p:cNvCxnSpPr/>
          <p:nvPr/>
        </p:nvCxnSpPr>
        <p:spPr>
          <a:xfrm>
            <a:off x="905744"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8" name="Shape 68"/>
        <p:cNvGrpSpPr/>
        <p:nvPr/>
      </p:nvGrpSpPr>
      <p:grpSpPr>
        <a:xfrm>
          <a:off x="0" y="0"/>
          <a:ext cx="0" cy="0"/>
          <a:chOff x="0" y="0"/>
          <a:chExt cx="0" cy="0"/>
        </a:xfrm>
      </p:grpSpPr>
      <p:sp>
        <p:nvSpPr>
          <p:cNvPr id="69" name="Google Shape;69;p15"/>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5"/>
          <p:cNvSpPr txBox="1"/>
          <p:nvPr>
            <p:ph idx="1" type="body"/>
          </p:nvPr>
        </p:nvSpPr>
        <p:spPr>
          <a:xfrm>
            <a:off x="822960" y="1384300"/>
            <a:ext cx="7543800" cy="301752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71" name="Google Shape;71;p15"/>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5"/>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5"/>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74" name="Shape 74"/>
        <p:cNvGrpSpPr/>
        <p:nvPr/>
      </p:nvGrpSpPr>
      <p:grpSpPr>
        <a:xfrm>
          <a:off x="0" y="0"/>
          <a:ext cx="0" cy="0"/>
          <a:chOff x="0" y="0"/>
          <a:chExt cx="0" cy="0"/>
        </a:xfrm>
      </p:grpSpPr>
      <p:sp>
        <p:nvSpPr>
          <p:cNvPr id="75" name="Google Shape;75;p16"/>
          <p:cNvSpPr/>
          <p:nvPr/>
        </p:nvSpPr>
        <p:spPr>
          <a:xfrm>
            <a:off x="2381" y="4800600"/>
            <a:ext cx="9141618"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 name="Google Shape;76;p16"/>
          <p:cNvSpPr/>
          <p:nvPr/>
        </p:nvSpPr>
        <p:spPr>
          <a:xfrm>
            <a:off x="11" y="4750737"/>
            <a:ext cx="9141618"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 name="Google Shape;77;p16"/>
          <p:cNvSpPr txBox="1"/>
          <p:nvPr>
            <p:ph type="title"/>
          </p:nvPr>
        </p:nvSpPr>
        <p:spPr>
          <a:xfrm>
            <a:off x="822960" y="569214"/>
            <a:ext cx="7543800" cy="267462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6"/>
          <p:cNvSpPr txBox="1"/>
          <p:nvPr>
            <p:ph idx="1" type="body"/>
          </p:nvPr>
        </p:nvSpPr>
        <p:spPr>
          <a:xfrm>
            <a:off x="822960" y="3339846"/>
            <a:ext cx="7543800" cy="85725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79" name="Google Shape;79;p16"/>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6"/>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2" name="Google Shape;82;p16"/>
          <p:cNvCxnSpPr/>
          <p:nvPr/>
        </p:nvCxnSpPr>
        <p:spPr>
          <a:xfrm>
            <a:off x="905744"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3" name="Shape 83"/>
        <p:cNvGrpSpPr/>
        <p:nvPr/>
      </p:nvGrpSpPr>
      <p:grpSpPr>
        <a:xfrm>
          <a:off x="0" y="0"/>
          <a:ext cx="0" cy="0"/>
          <a:chOff x="0" y="0"/>
          <a:chExt cx="0" cy="0"/>
        </a:xfrm>
      </p:grpSpPr>
      <p:sp>
        <p:nvSpPr>
          <p:cNvPr id="84" name="Google Shape;84;p17"/>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7"/>
          <p:cNvSpPr txBox="1"/>
          <p:nvPr>
            <p:ph idx="1" type="body"/>
          </p:nvPr>
        </p:nvSpPr>
        <p:spPr>
          <a:xfrm>
            <a:off x="822959" y="1384300"/>
            <a:ext cx="3703320" cy="301752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86" name="Google Shape;86;p17"/>
          <p:cNvSpPr txBox="1"/>
          <p:nvPr>
            <p:ph idx="2" type="body"/>
          </p:nvPr>
        </p:nvSpPr>
        <p:spPr>
          <a:xfrm>
            <a:off x="4663440" y="1384301"/>
            <a:ext cx="3703320" cy="301752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87" name="Google Shape;87;p17"/>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7"/>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7"/>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0" name="Shape 90"/>
        <p:cNvGrpSpPr/>
        <p:nvPr/>
      </p:nvGrpSpPr>
      <p:grpSpPr>
        <a:xfrm>
          <a:off x="0" y="0"/>
          <a:ext cx="0" cy="0"/>
          <a:chOff x="0" y="0"/>
          <a:chExt cx="0" cy="0"/>
        </a:xfrm>
      </p:grpSpPr>
      <p:sp>
        <p:nvSpPr>
          <p:cNvPr id="91" name="Google Shape;91;p18"/>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8"/>
          <p:cNvSpPr txBox="1"/>
          <p:nvPr>
            <p:ph idx="1" type="body"/>
          </p:nvPr>
        </p:nvSpPr>
        <p:spPr>
          <a:xfrm>
            <a:off x="822960" y="1384539"/>
            <a:ext cx="3703320" cy="552212"/>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93" name="Google Shape;93;p18"/>
          <p:cNvSpPr txBox="1"/>
          <p:nvPr>
            <p:ph idx="2" type="body"/>
          </p:nvPr>
        </p:nvSpPr>
        <p:spPr>
          <a:xfrm>
            <a:off x="822960" y="1936750"/>
            <a:ext cx="3703320" cy="253365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4" name="Google Shape;94;p18"/>
          <p:cNvSpPr txBox="1"/>
          <p:nvPr>
            <p:ph idx="3" type="body"/>
          </p:nvPr>
        </p:nvSpPr>
        <p:spPr>
          <a:xfrm>
            <a:off x="4663440" y="1384539"/>
            <a:ext cx="3703320" cy="552212"/>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95" name="Google Shape;95;p18"/>
          <p:cNvSpPr txBox="1"/>
          <p:nvPr>
            <p:ph idx="4" type="body"/>
          </p:nvPr>
        </p:nvSpPr>
        <p:spPr>
          <a:xfrm>
            <a:off x="4663440" y="1936750"/>
            <a:ext cx="3703320" cy="253365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6" name="Google Shape;96;p18"/>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8"/>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8"/>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sp>
        <p:nvSpPr>
          <p:cNvPr id="100" name="Google Shape;100;p19"/>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19"/>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9"/>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19"/>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104" name="Shape 104"/>
        <p:cNvGrpSpPr/>
        <p:nvPr/>
      </p:nvGrpSpPr>
      <p:grpSpPr>
        <a:xfrm>
          <a:off x="0" y="0"/>
          <a:ext cx="0" cy="0"/>
          <a:chOff x="0" y="0"/>
          <a:chExt cx="0" cy="0"/>
        </a:xfrm>
      </p:grpSpPr>
      <p:sp>
        <p:nvSpPr>
          <p:cNvPr id="105" name="Google Shape;105;p20"/>
          <p:cNvSpPr/>
          <p:nvPr/>
        </p:nvSpPr>
        <p:spPr>
          <a:xfrm>
            <a:off x="2381" y="4800600"/>
            <a:ext cx="9141618"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6" name="Google Shape;106;p20"/>
          <p:cNvSpPr/>
          <p:nvPr/>
        </p:nvSpPr>
        <p:spPr>
          <a:xfrm>
            <a:off x="11" y="4750737"/>
            <a:ext cx="9141618"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7" name="Google Shape;107;p20"/>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0"/>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0"/>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10" name="Shape 110"/>
        <p:cNvGrpSpPr/>
        <p:nvPr/>
      </p:nvGrpSpPr>
      <p:grpSpPr>
        <a:xfrm>
          <a:off x="0" y="0"/>
          <a:ext cx="0" cy="0"/>
          <a:chOff x="0" y="0"/>
          <a:chExt cx="0" cy="0"/>
        </a:xfrm>
      </p:grpSpPr>
      <p:sp>
        <p:nvSpPr>
          <p:cNvPr id="111" name="Google Shape;111;p21"/>
          <p:cNvSpPr/>
          <p:nvPr/>
        </p:nvSpPr>
        <p:spPr>
          <a:xfrm>
            <a:off x="12" y="0"/>
            <a:ext cx="3038093"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2" name="Google Shape;112;p21"/>
          <p:cNvSpPr/>
          <p:nvPr/>
        </p:nvSpPr>
        <p:spPr>
          <a:xfrm>
            <a:off x="3030053" y="0"/>
            <a:ext cx="48006"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1"/>
          <p:cNvSpPr txBox="1"/>
          <p:nvPr>
            <p:ph idx="1" type="body"/>
          </p:nvPr>
        </p:nvSpPr>
        <p:spPr>
          <a:xfrm>
            <a:off x="3600450" y="548640"/>
            <a:ext cx="4869180" cy="394335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15" name="Google Shape;115;p21"/>
          <p:cNvSpPr txBox="1"/>
          <p:nvPr>
            <p:ph idx="2" type="body"/>
          </p:nvPr>
        </p:nvSpPr>
        <p:spPr>
          <a:xfrm>
            <a:off x="342900" y="2194560"/>
            <a:ext cx="2400300" cy="2534343"/>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100"/>
              <a:buNone/>
              <a:defRPr sz="1100">
                <a:solidFill>
                  <a:srgbClr val="FFFFFF"/>
                </a:solidFill>
              </a:defRPr>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16" name="Google Shape;116;p21"/>
          <p:cNvSpPr txBox="1"/>
          <p:nvPr>
            <p:ph idx="10" type="dt"/>
          </p:nvPr>
        </p:nvSpPr>
        <p:spPr>
          <a:xfrm>
            <a:off x="349134" y="4844839"/>
            <a:ext cx="1963882"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1"/>
          <p:cNvSpPr txBox="1"/>
          <p:nvPr>
            <p:ph idx="11" type="ftr"/>
          </p:nvPr>
        </p:nvSpPr>
        <p:spPr>
          <a:xfrm>
            <a:off x="3600450" y="4844839"/>
            <a:ext cx="34861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1"/>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Calibri"/>
                <a:ea typeface="Calibri"/>
                <a:cs typeface="Calibri"/>
                <a:sym typeface="Calibri"/>
              </a:defRPr>
            </a:lvl1pPr>
            <a:lvl2pPr indent="0" lvl="1" marL="0" algn="r">
              <a:spcBef>
                <a:spcPts val="0"/>
              </a:spcBef>
              <a:buNone/>
              <a:defRPr sz="800">
                <a:solidFill>
                  <a:schemeClr val="dk2"/>
                </a:solidFill>
                <a:latin typeface="Calibri"/>
                <a:ea typeface="Calibri"/>
                <a:cs typeface="Calibri"/>
                <a:sym typeface="Calibri"/>
              </a:defRPr>
            </a:lvl2pPr>
            <a:lvl3pPr indent="0" lvl="2" marL="0" algn="r">
              <a:spcBef>
                <a:spcPts val="0"/>
              </a:spcBef>
              <a:buNone/>
              <a:defRPr sz="800">
                <a:solidFill>
                  <a:schemeClr val="dk2"/>
                </a:solidFill>
                <a:latin typeface="Calibri"/>
                <a:ea typeface="Calibri"/>
                <a:cs typeface="Calibri"/>
                <a:sym typeface="Calibri"/>
              </a:defRPr>
            </a:lvl3pPr>
            <a:lvl4pPr indent="0" lvl="3" marL="0" algn="r">
              <a:spcBef>
                <a:spcPts val="0"/>
              </a:spcBef>
              <a:buNone/>
              <a:defRPr sz="800">
                <a:solidFill>
                  <a:schemeClr val="dk2"/>
                </a:solidFill>
                <a:latin typeface="Calibri"/>
                <a:ea typeface="Calibri"/>
                <a:cs typeface="Calibri"/>
                <a:sym typeface="Calibri"/>
              </a:defRPr>
            </a:lvl4pPr>
            <a:lvl5pPr indent="0" lvl="4" marL="0" algn="r">
              <a:spcBef>
                <a:spcPts val="0"/>
              </a:spcBef>
              <a:buNone/>
              <a:defRPr sz="800">
                <a:solidFill>
                  <a:schemeClr val="dk2"/>
                </a:solidFill>
                <a:latin typeface="Calibri"/>
                <a:ea typeface="Calibri"/>
                <a:cs typeface="Calibri"/>
                <a:sym typeface="Calibri"/>
              </a:defRPr>
            </a:lvl5pPr>
            <a:lvl6pPr indent="0" lvl="5" marL="0" algn="r">
              <a:spcBef>
                <a:spcPts val="0"/>
              </a:spcBef>
              <a:buNone/>
              <a:defRPr sz="800">
                <a:solidFill>
                  <a:schemeClr val="dk2"/>
                </a:solidFill>
                <a:latin typeface="Calibri"/>
                <a:ea typeface="Calibri"/>
                <a:cs typeface="Calibri"/>
                <a:sym typeface="Calibri"/>
              </a:defRPr>
            </a:lvl6pPr>
            <a:lvl7pPr indent="0" lvl="6" marL="0" algn="r">
              <a:spcBef>
                <a:spcPts val="0"/>
              </a:spcBef>
              <a:buNone/>
              <a:defRPr sz="800">
                <a:solidFill>
                  <a:schemeClr val="dk2"/>
                </a:solidFill>
                <a:latin typeface="Calibri"/>
                <a:ea typeface="Calibri"/>
                <a:cs typeface="Calibri"/>
                <a:sym typeface="Calibri"/>
              </a:defRPr>
            </a:lvl7pPr>
            <a:lvl8pPr indent="0" lvl="7" marL="0" algn="r">
              <a:spcBef>
                <a:spcPts val="0"/>
              </a:spcBef>
              <a:buNone/>
              <a:defRPr sz="800">
                <a:solidFill>
                  <a:schemeClr val="dk2"/>
                </a:solidFill>
                <a:latin typeface="Calibri"/>
                <a:ea typeface="Calibri"/>
                <a:cs typeface="Calibri"/>
                <a:sym typeface="Calibri"/>
              </a:defRPr>
            </a:lvl8pPr>
            <a:lvl9pPr indent="0" lvl="8" marL="0" algn="r">
              <a:spcBef>
                <a:spcPts val="0"/>
              </a:spcBef>
              <a:buNone/>
              <a:defRPr sz="8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19" name="Shape 119"/>
        <p:cNvGrpSpPr/>
        <p:nvPr/>
      </p:nvGrpSpPr>
      <p:grpSpPr>
        <a:xfrm>
          <a:off x="0" y="0"/>
          <a:ext cx="0" cy="0"/>
          <a:chOff x="0" y="0"/>
          <a:chExt cx="0" cy="0"/>
        </a:xfrm>
      </p:grpSpPr>
      <p:sp>
        <p:nvSpPr>
          <p:cNvPr id="120" name="Google Shape;120;p22"/>
          <p:cNvSpPr/>
          <p:nvPr/>
        </p:nvSpPr>
        <p:spPr>
          <a:xfrm>
            <a:off x="0" y="3714750"/>
            <a:ext cx="9141618" cy="142875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 name="Google Shape;121;p22"/>
          <p:cNvSpPr/>
          <p:nvPr/>
        </p:nvSpPr>
        <p:spPr>
          <a:xfrm>
            <a:off x="11" y="3686307"/>
            <a:ext cx="9141618"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2" name="Google Shape;122;p22"/>
          <p:cNvSpPr txBox="1"/>
          <p:nvPr>
            <p:ph type="title"/>
          </p:nvPr>
        </p:nvSpPr>
        <p:spPr>
          <a:xfrm>
            <a:off x="822960" y="3806190"/>
            <a:ext cx="7584948" cy="617220"/>
          </a:xfrm>
          <a:prstGeom prst="rect">
            <a:avLst/>
          </a:prstGeom>
          <a:noFill/>
          <a:ln>
            <a:noFill/>
          </a:ln>
        </p:spPr>
        <p:txBody>
          <a:bodyPr anchorCtr="0" anchor="b" bIns="0" lIns="68575" spcFirstLastPara="1" rIns="68575" wrap="square" tIns="0">
            <a:no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2"/>
          <p:cNvSpPr/>
          <p:nvPr>
            <p:ph idx="2" type="pic"/>
          </p:nvPr>
        </p:nvSpPr>
        <p:spPr>
          <a:xfrm>
            <a:off x="11" y="0"/>
            <a:ext cx="9143988" cy="3686307"/>
          </a:xfrm>
          <a:prstGeom prst="rect">
            <a:avLst/>
          </a:prstGeom>
          <a:blipFill rotWithShape="1">
            <a:blip r:embed="rId2">
              <a:alphaModFix/>
            </a:blip>
            <a:stretch>
              <a:fillRect b="0" l="0" r="0" t="0"/>
            </a:stretch>
          </a:blipFill>
          <a:ln>
            <a:noFill/>
          </a:ln>
        </p:spPr>
        <p:txBody>
          <a:bodyPr anchorCtr="0" anchor="t" bIns="34275" lIns="342900" spcFirstLastPara="1" rIns="0" wrap="square" tIns="342900">
            <a:noAutofit/>
          </a:bodyPr>
          <a:lstStyle>
            <a:lvl1pPr lvl="0" marR="0" rtl="0" algn="l">
              <a:lnSpc>
                <a:spcPct val="90000"/>
              </a:lnSpc>
              <a:spcBef>
                <a:spcPts val="900"/>
              </a:spcBef>
              <a:spcAft>
                <a:spcPts val="0"/>
              </a:spcAft>
              <a:buClr>
                <a:schemeClr val="accent1"/>
              </a:buClr>
              <a:buSzPts val="2400"/>
              <a:buFont typeface="Calibri"/>
              <a:buNone/>
              <a:defRPr b="0" i="0" sz="24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100"/>
              <a:buFont typeface="Calibri"/>
              <a:buNone/>
              <a:defRPr b="0" i="0" sz="2100" u="none" cap="none" strike="noStrike">
                <a:solidFill>
                  <a:srgbClr val="3F3F3F"/>
                </a:solidFill>
                <a:latin typeface="Calibri"/>
                <a:ea typeface="Calibri"/>
                <a:cs typeface="Calibri"/>
                <a:sym typeface="Calibri"/>
              </a:defRPr>
            </a:lvl2pPr>
            <a:lvl3pPr lvl="2" marR="0" rtl="0" algn="l">
              <a:lnSpc>
                <a:spcPct val="90000"/>
              </a:lnSpc>
              <a:spcBef>
                <a:spcPts val="300"/>
              </a:spcBef>
              <a:spcAft>
                <a:spcPts val="0"/>
              </a:spcAft>
              <a:buClr>
                <a:schemeClr val="accent1"/>
              </a:buClr>
              <a:buSzPts val="1800"/>
              <a:buFont typeface="Calibri"/>
              <a:buNone/>
              <a:defRPr b="0" i="0" sz="1800" u="none" cap="none" strike="noStrike">
                <a:solidFill>
                  <a:srgbClr val="3F3F3F"/>
                </a:solidFill>
                <a:latin typeface="Calibri"/>
                <a:ea typeface="Calibri"/>
                <a:cs typeface="Calibri"/>
                <a:sym typeface="Calibri"/>
              </a:defRPr>
            </a:lvl3pPr>
            <a:lvl4pPr lvl="3"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4pPr>
            <a:lvl5pPr lvl="4"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5pPr>
            <a:lvl6pPr lvl="5"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6pPr>
            <a:lvl7pPr lvl="6"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7pPr>
            <a:lvl8pPr lvl="7"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8pPr>
            <a:lvl9pPr lvl="8" marR="0" rtl="0" algn="l">
              <a:lnSpc>
                <a:spcPct val="90000"/>
              </a:lnSpc>
              <a:spcBef>
                <a:spcPts val="300"/>
              </a:spcBef>
              <a:spcAft>
                <a:spcPts val="30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9pPr>
          </a:lstStyle>
          <a:p/>
        </p:txBody>
      </p:sp>
      <p:sp>
        <p:nvSpPr>
          <p:cNvPr id="124" name="Google Shape;124;p22"/>
          <p:cNvSpPr txBox="1"/>
          <p:nvPr>
            <p:ph idx="1" type="body"/>
          </p:nvPr>
        </p:nvSpPr>
        <p:spPr>
          <a:xfrm>
            <a:off x="822960" y="4430267"/>
            <a:ext cx="7584948" cy="445770"/>
          </a:xfrm>
          <a:prstGeom prst="rect">
            <a:avLst/>
          </a:prstGeom>
          <a:noFill/>
          <a:ln>
            <a:noFill/>
          </a:ln>
        </p:spPr>
        <p:txBody>
          <a:bodyPr anchorCtr="0" anchor="t" bIns="0" lIns="68575" spcFirstLastPara="1" rIns="68575" wrap="square" tIns="0">
            <a:noAutofit/>
          </a:bodyPr>
          <a:lstStyle>
            <a:lvl1pPr indent="-228600" lvl="0" marL="457200" algn="l">
              <a:lnSpc>
                <a:spcPct val="90000"/>
              </a:lnSpc>
              <a:spcBef>
                <a:spcPts val="0"/>
              </a:spcBef>
              <a:spcAft>
                <a:spcPts val="0"/>
              </a:spcAft>
              <a:buSzPts val="1100"/>
              <a:buNone/>
              <a:defRPr sz="1100">
                <a:solidFill>
                  <a:srgbClr val="FFFFFF"/>
                </a:solidFill>
              </a:defRPr>
            </a:lvl1pPr>
            <a:lvl2pPr indent="-228600" lvl="1" marL="914400" algn="l">
              <a:lnSpc>
                <a:spcPct val="90000"/>
              </a:lnSpc>
              <a:spcBef>
                <a:spcPts val="5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25" name="Google Shape;125;p22"/>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2"/>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2"/>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8" name="Shape 128"/>
        <p:cNvGrpSpPr/>
        <p:nvPr/>
      </p:nvGrpSpPr>
      <p:grpSpPr>
        <a:xfrm>
          <a:off x="0" y="0"/>
          <a:ext cx="0" cy="0"/>
          <a:chOff x="0" y="0"/>
          <a:chExt cx="0" cy="0"/>
        </a:xfrm>
      </p:grpSpPr>
      <p:sp>
        <p:nvSpPr>
          <p:cNvPr id="129" name="Google Shape;129;p2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23"/>
          <p:cNvSpPr txBox="1"/>
          <p:nvPr>
            <p:ph idx="1" type="body"/>
          </p:nvPr>
        </p:nvSpPr>
        <p:spPr>
          <a:xfrm rot="5400000">
            <a:off x="3086100" y="-878839"/>
            <a:ext cx="3017520" cy="7543800"/>
          </a:xfrm>
          <a:prstGeom prst="rect">
            <a:avLst/>
          </a:prstGeom>
          <a:noFill/>
          <a:ln>
            <a:noFill/>
          </a:ln>
        </p:spPr>
        <p:txBody>
          <a:bodyPr anchorCtr="0" anchor="t" bIns="0" lIns="34275" spcFirstLastPara="1" rIns="34275" wrap="square" tIns="0">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1" name="Google Shape;131;p2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3"/>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34" name="Shape 134"/>
        <p:cNvGrpSpPr/>
        <p:nvPr/>
      </p:nvGrpSpPr>
      <p:grpSpPr>
        <a:xfrm>
          <a:off x="0" y="0"/>
          <a:ext cx="0" cy="0"/>
          <a:chOff x="0" y="0"/>
          <a:chExt cx="0" cy="0"/>
        </a:xfrm>
      </p:grpSpPr>
      <p:sp>
        <p:nvSpPr>
          <p:cNvPr id="135" name="Google Shape;135;p24"/>
          <p:cNvSpPr/>
          <p:nvPr/>
        </p:nvSpPr>
        <p:spPr>
          <a:xfrm>
            <a:off x="2381" y="4800600"/>
            <a:ext cx="9141618"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6" name="Google Shape;136;p24"/>
          <p:cNvSpPr/>
          <p:nvPr/>
        </p:nvSpPr>
        <p:spPr>
          <a:xfrm>
            <a:off x="11" y="4750737"/>
            <a:ext cx="9141618"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7" name="Google Shape;137;p24"/>
          <p:cNvSpPr txBox="1"/>
          <p:nvPr>
            <p:ph type="title"/>
          </p:nvPr>
        </p:nvSpPr>
        <p:spPr>
          <a:xfrm rot="5400000">
            <a:off x="5370480" y="1484279"/>
            <a:ext cx="4318066" cy="1971675"/>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8" name="Google Shape;138;p24"/>
          <p:cNvSpPr txBox="1"/>
          <p:nvPr>
            <p:ph idx="1" type="body"/>
          </p:nvPr>
        </p:nvSpPr>
        <p:spPr>
          <a:xfrm rot="5400000">
            <a:off x="1369979" y="-430246"/>
            <a:ext cx="4318067" cy="5800725"/>
          </a:xfrm>
          <a:prstGeom prst="rect">
            <a:avLst/>
          </a:prstGeom>
          <a:noFill/>
          <a:ln>
            <a:noFill/>
          </a:ln>
        </p:spPr>
        <p:txBody>
          <a:bodyPr anchorCtr="0" anchor="t" bIns="0" lIns="34275" spcFirstLastPara="1" rIns="34275" wrap="square" tIns="0">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9" name="Google Shape;139;p2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4"/>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 name="Google Shape;52;p13"/>
          <p:cNvSpPr/>
          <p:nvPr/>
        </p:nvSpPr>
        <p:spPr>
          <a:xfrm>
            <a:off x="0" y="4750737"/>
            <a:ext cx="9144000" cy="49498"/>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4" name="Google Shape;54;p13"/>
          <p:cNvSpPr txBox="1"/>
          <p:nvPr>
            <p:ph idx="1" type="body"/>
          </p:nvPr>
        </p:nvSpPr>
        <p:spPr>
          <a:xfrm>
            <a:off x="822960" y="1384300"/>
            <a:ext cx="7543800" cy="3017520"/>
          </a:xfrm>
          <a:prstGeom prst="rect">
            <a:avLst/>
          </a:prstGeom>
          <a:noFill/>
          <a:ln>
            <a:noFill/>
          </a:ln>
        </p:spPr>
        <p:txBody>
          <a:bodyPr anchorCtr="0" anchor="t" bIns="34275" lIns="0" spcFirstLastPara="1" rIns="0" wrap="square" tIns="34275">
            <a:no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55" name="Google Shape;55;p1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1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13"/>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FFFFFF"/>
                </a:solidFill>
                <a:latin typeface="Calibri"/>
                <a:ea typeface="Calibri"/>
                <a:cs typeface="Calibri"/>
                <a:sym typeface="Calibri"/>
              </a:defRPr>
            </a:lvl1pPr>
            <a:lvl2pPr indent="0" lvl="1" marL="0" marR="0" rtl="0" algn="r">
              <a:spcBef>
                <a:spcPts val="0"/>
              </a:spcBef>
              <a:buNone/>
              <a:defRPr b="0" i="0" sz="800" u="none" cap="none" strike="noStrike">
                <a:solidFill>
                  <a:srgbClr val="FFFFFF"/>
                </a:solidFill>
                <a:latin typeface="Calibri"/>
                <a:ea typeface="Calibri"/>
                <a:cs typeface="Calibri"/>
                <a:sym typeface="Calibri"/>
              </a:defRPr>
            </a:lvl2pPr>
            <a:lvl3pPr indent="0" lvl="2" marL="0" marR="0" rtl="0" algn="r">
              <a:spcBef>
                <a:spcPts val="0"/>
              </a:spcBef>
              <a:buNone/>
              <a:defRPr b="0" i="0" sz="800" u="none" cap="none" strike="noStrike">
                <a:solidFill>
                  <a:srgbClr val="FFFFFF"/>
                </a:solidFill>
                <a:latin typeface="Calibri"/>
                <a:ea typeface="Calibri"/>
                <a:cs typeface="Calibri"/>
                <a:sym typeface="Calibri"/>
              </a:defRPr>
            </a:lvl3pPr>
            <a:lvl4pPr indent="0" lvl="3" marL="0" marR="0" rtl="0" algn="r">
              <a:spcBef>
                <a:spcPts val="0"/>
              </a:spcBef>
              <a:buNone/>
              <a:defRPr b="0" i="0" sz="800" u="none" cap="none" strike="noStrike">
                <a:solidFill>
                  <a:srgbClr val="FFFFFF"/>
                </a:solidFill>
                <a:latin typeface="Calibri"/>
                <a:ea typeface="Calibri"/>
                <a:cs typeface="Calibri"/>
                <a:sym typeface="Calibri"/>
              </a:defRPr>
            </a:lvl4pPr>
            <a:lvl5pPr indent="0" lvl="4" marL="0" marR="0" rtl="0" algn="r">
              <a:spcBef>
                <a:spcPts val="0"/>
              </a:spcBef>
              <a:buNone/>
              <a:defRPr b="0" i="0" sz="800" u="none" cap="none" strike="noStrike">
                <a:solidFill>
                  <a:srgbClr val="FFFFFF"/>
                </a:solidFill>
                <a:latin typeface="Calibri"/>
                <a:ea typeface="Calibri"/>
                <a:cs typeface="Calibri"/>
                <a:sym typeface="Calibri"/>
              </a:defRPr>
            </a:lvl5pPr>
            <a:lvl6pPr indent="0" lvl="5" marL="0" marR="0" rtl="0" algn="r">
              <a:spcBef>
                <a:spcPts val="0"/>
              </a:spcBef>
              <a:buNone/>
              <a:defRPr b="0" i="0" sz="800" u="none" cap="none" strike="noStrike">
                <a:solidFill>
                  <a:srgbClr val="FFFFFF"/>
                </a:solidFill>
                <a:latin typeface="Calibri"/>
                <a:ea typeface="Calibri"/>
                <a:cs typeface="Calibri"/>
                <a:sym typeface="Calibri"/>
              </a:defRPr>
            </a:lvl6pPr>
            <a:lvl7pPr indent="0" lvl="6" marL="0" marR="0" rtl="0" algn="r">
              <a:spcBef>
                <a:spcPts val="0"/>
              </a:spcBef>
              <a:buNone/>
              <a:defRPr b="0" i="0" sz="800" u="none" cap="none" strike="noStrike">
                <a:solidFill>
                  <a:srgbClr val="FFFFFF"/>
                </a:solidFill>
                <a:latin typeface="Calibri"/>
                <a:ea typeface="Calibri"/>
                <a:cs typeface="Calibri"/>
                <a:sym typeface="Calibri"/>
              </a:defRPr>
            </a:lvl7pPr>
            <a:lvl8pPr indent="0" lvl="7" marL="0" marR="0" rtl="0" algn="r">
              <a:spcBef>
                <a:spcPts val="0"/>
              </a:spcBef>
              <a:buNone/>
              <a:defRPr b="0" i="0" sz="800" u="none" cap="none" strike="noStrike">
                <a:solidFill>
                  <a:srgbClr val="FFFFFF"/>
                </a:solidFill>
                <a:latin typeface="Calibri"/>
                <a:ea typeface="Calibri"/>
                <a:cs typeface="Calibri"/>
                <a:sym typeface="Calibri"/>
              </a:defRPr>
            </a:lvl8pPr>
            <a:lvl9pPr indent="0" lvl="8" marL="0" marR="0" rtl="0" algn="r">
              <a:spcBef>
                <a:spcPts val="0"/>
              </a:spcBef>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58" name="Google Shape;58;p13"/>
          <p:cNvCxnSpPr/>
          <p:nvPr/>
        </p:nvCxnSpPr>
        <p:spPr>
          <a:xfrm>
            <a:off x="895149" y="1303384"/>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hyperlink" Target="https://www.cdc.gov/nchs/data_access/VitalStatsOnline.htm#Mortality_Multiple" TargetMode="External"/><Relationship Id="rId4" Type="http://schemas.openxmlformats.org/officeDocument/2006/relationships/hyperlink" Target="https://www.atf.gov/firearms/listing-federal-firearms-licensees-ffls-2017"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hyperlink" Target="https://www.nimh.nih.gov/health/statistics/mental-illness.shtml" TargetMode="External"/><Relationship Id="rId4" Type="http://schemas.openxmlformats.org/officeDocument/2006/relationships/hyperlink" Target="https://ourworldindata.org/grapher/suicide-death-rate-by-age?country=USA"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hyperlink" Target="https://www.cdc.gov/nchs/pressroom/sosmap/suicide-mortality/suicide.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5"/>
          <p:cNvPicPr preferRelativeResize="0"/>
          <p:nvPr/>
        </p:nvPicPr>
        <p:blipFill>
          <a:blip r:embed="rId3">
            <a:alphaModFix/>
          </a:blip>
          <a:stretch>
            <a:fillRect/>
          </a:stretch>
        </p:blipFill>
        <p:spPr>
          <a:xfrm>
            <a:off x="24950" y="0"/>
            <a:ext cx="9143999" cy="5143498"/>
          </a:xfrm>
          <a:prstGeom prst="rect">
            <a:avLst/>
          </a:prstGeom>
          <a:noFill/>
          <a:ln>
            <a:noFill/>
          </a:ln>
        </p:spPr>
      </p:pic>
      <p:sp>
        <p:nvSpPr>
          <p:cNvPr id="147" name="Google Shape;147;p25"/>
          <p:cNvSpPr txBox="1"/>
          <p:nvPr>
            <p:ph type="ctrTitle"/>
          </p:nvPr>
        </p:nvSpPr>
        <p:spPr>
          <a:xfrm>
            <a:off x="2351325" y="3122025"/>
            <a:ext cx="6499800" cy="904200"/>
          </a:xfrm>
          <a:prstGeom prst="rect">
            <a:avLst/>
          </a:prstGeom>
          <a:solidFill>
            <a:srgbClr val="000000"/>
          </a:solidFill>
          <a:ln>
            <a:noFill/>
          </a:ln>
        </p:spPr>
        <p:txBody>
          <a:bodyPr anchorCtr="0" anchor="b" bIns="34275" lIns="68575" spcFirstLastPara="1" rIns="68575" wrap="square" tIns="34275">
            <a:noAutofit/>
          </a:bodyPr>
          <a:lstStyle/>
          <a:p>
            <a:pPr indent="0" lvl="0" marL="0" rtl="0" algn="ctr">
              <a:lnSpc>
                <a:spcPct val="85000"/>
              </a:lnSpc>
              <a:spcBef>
                <a:spcPts val="0"/>
              </a:spcBef>
              <a:spcAft>
                <a:spcPts val="0"/>
              </a:spcAft>
              <a:buClr>
                <a:srgbClr val="143F6A"/>
              </a:buClr>
              <a:buSzPts val="4500"/>
              <a:buFont typeface="Calibri"/>
              <a:buNone/>
            </a:pPr>
            <a:r>
              <a:rPr b="1" lang="en" sz="4000">
                <a:solidFill>
                  <a:srgbClr val="FFFFFF"/>
                </a:solidFill>
              </a:rPr>
              <a:t>Suicide in the United States</a:t>
            </a:r>
            <a:endParaRPr b="1" sz="4000">
              <a:solidFill>
                <a:srgbClr val="FFFFFF"/>
              </a:solidFill>
            </a:endParaRPr>
          </a:p>
          <a:p>
            <a:pPr indent="0" lvl="0" marL="0" rtl="0" algn="ctr">
              <a:lnSpc>
                <a:spcPct val="85000"/>
              </a:lnSpc>
              <a:spcBef>
                <a:spcPts val="1000"/>
              </a:spcBef>
              <a:spcAft>
                <a:spcPts val="0"/>
              </a:spcAft>
              <a:buClr>
                <a:srgbClr val="143F6A"/>
              </a:buClr>
              <a:buSzPts val="4500"/>
              <a:buFont typeface="Calibri"/>
              <a:buNone/>
            </a:pPr>
            <a:r>
              <a:rPr b="1" i="1" lang="en" sz="1800">
                <a:solidFill>
                  <a:srgbClr val="FFFFFF"/>
                </a:solidFill>
              </a:rPr>
              <a:t>Facts, Figures, and Formulas for Prevention</a:t>
            </a:r>
            <a:endParaRPr b="1" i="1"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ctr">
              <a:lnSpc>
                <a:spcPct val="100000"/>
              </a:lnSpc>
              <a:spcBef>
                <a:spcPts val="0"/>
              </a:spcBef>
              <a:spcAft>
                <a:spcPts val="0"/>
              </a:spcAft>
              <a:buNone/>
            </a:pPr>
            <a:r>
              <a:t/>
            </a:r>
            <a:endParaRPr b="1" sz="2400">
              <a:solidFill>
                <a:srgbClr val="143F6A"/>
              </a:solidFill>
            </a:endParaRPr>
          </a:p>
          <a:p>
            <a:pPr indent="0" lvl="0" marL="0" rtl="0" algn="ctr">
              <a:lnSpc>
                <a:spcPct val="100000"/>
              </a:lnSpc>
              <a:spcBef>
                <a:spcPts val="0"/>
              </a:spcBef>
              <a:spcAft>
                <a:spcPts val="0"/>
              </a:spcAft>
              <a:buNone/>
            </a:pPr>
            <a:r>
              <a:t/>
            </a:r>
            <a:endParaRPr b="1" sz="2400">
              <a:solidFill>
                <a:srgbClr val="143F6A"/>
              </a:solidFill>
            </a:endParaRPr>
          </a:p>
          <a:p>
            <a:pPr indent="0" lvl="0" marL="457200" rtl="0" algn="l">
              <a:lnSpc>
                <a:spcPct val="100000"/>
              </a:lnSpc>
              <a:spcBef>
                <a:spcPts val="0"/>
              </a:spcBef>
              <a:spcAft>
                <a:spcPts val="0"/>
              </a:spcAft>
              <a:buNone/>
            </a:pPr>
            <a:r>
              <a:rPr b="1" lang="en" sz="2600">
                <a:solidFill>
                  <a:srgbClr val="143F6A"/>
                </a:solidFill>
              </a:rPr>
              <a:t>III.		</a:t>
            </a:r>
            <a:r>
              <a:rPr b="1" lang="en" sz="2600">
                <a:solidFill>
                  <a:srgbClr val="143F6A"/>
                </a:solidFill>
              </a:rPr>
              <a:t>Differences in Suicide Among Ages</a:t>
            </a:r>
            <a:endParaRPr sz="2600">
              <a:solidFill>
                <a:schemeClr val="dk1"/>
              </a:solidFill>
              <a:latin typeface="Arial"/>
              <a:ea typeface="Arial"/>
              <a:cs typeface="Arial"/>
              <a:sym typeface="Arial"/>
            </a:endParaRPr>
          </a:p>
          <a:p>
            <a:pPr indent="0" lvl="0" marL="0" rtl="0" algn="l">
              <a:spcBef>
                <a:spcPts val="900"/>
              </a:spcBef>
              <a:spcAft>
                <a:spcPts val="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35"/>
          <p:cNvPicPr preferRelativeResize="0"/>
          <p:nvPr/>
        </p:nvPicPr>
        <p:blipFill>
          <a:blip r:embed="rId3">
            <a:alphaModFix/>
          </a:blip>
          <a:stretch>
            <a:fillRect/>
          </a:stretch>
        </p:blipFill>
        <p:spPr>
          <a:xfrm>
            <a:off x="66550" y="1615100"/>
            <a:ext cx="4409450" cy="2288550"/>
          </a:xfrm>
          <a:prstGeom prst="rect">
            <a:avLst/>
          </a:prstGeom>
          <a:noFill/>
          <a:ln>
            <a:noFill/>
          </a:ln>
        </p:spPr>
      </p:pic>
      <p:pic>
        <p:nvPicPr>
          <p:cNvPr id="208" name="Google Shape;208;p35"/>
          <p:cNvPicPr preferRelativeResize="0"/>
          <p:nvPr/>
        </p:nvPicPr>
        <p:blipFill>
          <a:blip r:embed="rId4">
            <a:alphaModFix/>
          </a:blip>
          <a:stretch>
            <a:fillRect/>
          </a:stretch>
        </p:blipFill>
        <p:spPr>
          <a:xfrm>
            <a:off x="4476000" y="1373725"/>
            <a:ext cx="4363200" cy="3272400"/>
          </a:xfrm>
          <a:prstGeom prst="rect">
            <a:avLst/>
          </a:prstGeom>
          <a:noFill/>
          <a:ln>
            <a:noFill/>
          </a:ln>
        </p:spPr>
      </p:pic>
      <p:sp>
        <p:nvSpPr>
          <p:cNvPr id="209" name="Google Shape;209;p35"/>
          <p:cNvSpPr txBox="1"/>
          <p:nvPr/>
        </p:nvSpPr>
        <p:spPr>
          <a:xfrm>
            <a:off x="0" y="0"/>
            <a:ext cx="8708100" cy="10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percentages of </a:t>
            </a:r>
            <a:r>
              <a:rPr lang="en">
                <a:solidFill>
                  <a:schemeClr val="dk1"/>
                </a:solidFill>
              </a:rPr>
              <a:t>adults with SMI aged 26-49 years (66.2%) and aged 50 and older (75.6%) with SMI who received mental health treatment were higher than </a:t>
            </a:r>
            <a:r>
              <a:rPr lang="en"/>
              <a:t> young adults with SMI aged 18-25 years </a:t>
            </a:r>
            <a:r>
              <a:rPr lang="en"/>
              <a:t>(57.4%).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3300">
                <a:solidFill>
                  <a:srgbClr val="143F6A"/>
                </a:solidFill>
              </a:rPr>
              <a:t>Future Data</a:t>
            </a:r>
            <a:endParaRPr/>
          </a:p>
        </p:txBody>
      </p:sp>
      <p:sp>
        <p:nvSpPr>
          <p:cNvPr id="215" name="Google Shape;215;p36"/>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317500" lvl="0" marL="457200" rtl="0" algn="l">
              <a:lnSpc>
                <a:spcPct val="10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NIH defines mental health services as having received:</a:t>
            </a:r>
            <a:endParaRPr sz="1400">
              <a:solidFill>
                <a:schemeClr val="dk1"/>
              </a:solidFill>
              <a:latin typeface="Arial"/>
              <a:ea typeface="Arial"/>
              <a:cs typeface="Arial"/>
              <a:sym typeface="Arial"/>
            </a:endParaRPr>
          </a:p>
          <a:p>
            <a:pPr indent="457200" lvl="0" marL="457200" rtl="0" algn="l">
              <a:lnSpc>
                <a:spcPct val="100000"/>
              </a:lnSpc>
              <a:spcBef>
                <a:spcPts val="0"/>
              </a:spcBef>
              <a:spcAft>
                <a:spcPts val="0"/>
              </a:spcAft>
              <a:buNone/>
            </a:pPr>
            <a:r>
              <a:rPr lang="en" sz="1400">
                <a:solidFill>
                  <a:schemeClr val="dk1"/>
                </a:solidFill>
                <a:latin typeface="Arial"/>
                <a:ea typeface="Arial"/>
                <a:cs typeface="Arial"/>
                <a:sym typeface="Arial"/>
              </a:rPr>
              <a:t>-inpatient/outpatient treatment </a:t>
            </a:r>
            <a:endParaRPr sz="1400">
              <a:solidFill>
                <a:schemeClr val="dk1"/>
              </a:solidFill>
              <a:latin typeface="Arial"/>
              <a:ea typeface="Arial"/>
              <a:cs typeface="Arial"/>
              <a:sym typeface="Arial"/>
            </a:endParaRPr>
          </a:p>
          <a:p>
            <a:pPr indent="457200" lvl="0" marL="457200" rtl="0" algn="l">
              <a:lnSpc>
                <a:spcPct val="100000"/>
              </a:lnSpc>
              <a:spcBef>
                <a:spcPts val="0"/>
              </a:spcBef>
              <a:spcAft>
                <a:spcPts val="0"/>
              </a:spcAft>
              <a:buNone/>
            </a:pPr>
            <a:r>
              <a:rPr lang="en" sz="1400">
                <a:solidFill>
                  <a:schemeClr val="dk1"/>
                </a:solidFill>
                <a:latin typeface="Arial"/>
                <a:ea typeface="Arial"/>
                <a:cs typeface="Arial"/>
                <a:sym typeface="Arial"/>
              </a:rPr>
              <a:t>-counseling</a:t>
            </a:r>
            <a:endParaRPr sz="1400">
              <a:solidFill>
                <a:schemeClr val="dk1"/>
              </a:solidFill>
              <a:latin typeface="Arial"/>
              <a:ea typeface="Arial"/>
              <a:cs typeface="Arial"/>
              <a:sym typeface="Arial"/>
            </a:endParaRPr>
          </a:p>
          <a:p>
            <a:pPr indent="457200" lvl="0" marL="457200" rtl="0" algn="l">
              <a:lnSpc>
                <a:spcPct val="100000"/>
              </a:lnSpc>
              <a:spcBef>
                <a:spcPts val="0"/>
              </a:spcBef>
              <a:spcAft>
                <a:spcPts val="0"/>
              </a:spcAft>
              <a:buNone/>
            </a:pPr>
            <a:r>
              <a:rPr lang="en" sz="1400">
                <a:solidFill>
                  <a:schemeClr val="dk1"/>
                </a:solidFill>
                <a:latin typeface="Arial"/>
                <a:ea typeface="Arial"/>
                <a:cs typeface="Arial"/>
                <a:sym typeface="Arial"/>
              </a:rPr>
              <a:t>-prescription medication</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chemeClr val="dk1"/>
              </a:solidFill>
              <a:latin typeface="Arial"/>
              <a:ea typeface="Arial"/>
              <a:cs typeface="Arial"/>
              <a:sym typeface="Arial"/>
            </a:endParaRPr>
          </a:p>
          <a:p>
            <a:pPr indent="-317500" lvl="0" marL="457200" rtl="0" algn="l">
              <a:lnSpc>
                <a:spcPct val="10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Mental health is a key factor when it comes to suicide. </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chemeClr val="dk1"/>
              </a:solidFill>
              <a:latin typeface="Arial"/>
              <a:ea typeface="Arial"/>
              <a:cs typeface="Arial"/>
              <a:sym typeface="Arial"/>
            </a:endParaRPr>
          </a:p>
          <a:p>
            <a:pPr indent="-317500" lvl="0" marL="457200" rtl="0" algn="l">
              <a:lnSpc>
                <a:spcPct val="10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Will future data help us in analyzing the effectiveness of our methods in preventing suicide? </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Arial"/>
              <a:ea typeface="Arial"/>
              <a:cs typeface="Arial"/>
              <a:sym typeface="Arial"/>
            </a:endParaRPr>
          </a:p>
          <a:p>
            <a:pPr indent="-317500" lvl="0" marL="457200" rtl="0" algn="l">
              <a:lnSpc>
                <a:spcPct val="10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Geospatial analysis to determine availability of services to underserved populations</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Arial"/>
                <a:ea typeface="Arial"/>
                <a:cs typeface="Arial"/>
                <a:sym typeface="Arial"/>
              </a:rPr>
              <a:t>		-Rural areas</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Arial"/>
                <a:ea typeface="Arial"/>
                <a:cs typeface="Arial"/>
                <a:sym typeface="Arial"/>
              </a:rPr>
              <a:t>		-Montana has the highest suicide rate in the US</a:t>
            </a:r>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3300">
                <a:solidFill>
                  <a:srgbClr val="143F6A"/>
                </a:solidFill>
              </a:rPr>
              <a:t>Code</a:t>
            </a:r>
            <a:endParaRPr/>
          </a:p>
        </p:txBody>
      </p:sp>
      <p:sp>
        <p:nvSpPr>
          <p:cNvPr id="221" name="Google Shape;221;p37"/>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200"/>
              </a:spcAft>
              <a:buNone/>
            </a:pPr>
            <a:r>
              <a:t/>
            </a:r>
            <a:endParaRPr/>
          </a:p>
        </p:txBody>
      </p:sp>
      <p:pic>
        <p:nvPicPr>
          <p:cNvPr id="222" name="Google Shape;222;p37"/>
          <p:cNvPicPr preferRelativeResize="0"/>
          <p:nvPr/>
        </p:nvPicPr>
        <p:blipFill>
          <a:blip r:embed="rId3">
            <a:alphaModFix/>
          </a:blip>
          <a:stretch>
            <a:fillRect/>
          </a:stretch>
        </p:blipFill>
        <p:spPr>
          <a:xfrm>
            <a:off x="822950" y="1384300"/>
            <a:ext cx="3519425" cy="1194775"/>
          </a:xfrm>
          <a:prstGeom prst="rect">
            <a:avLst/>
          </a:prstGeom>
          <a:noFill/>
          <a:ln>
            <a:noFill/>
          </a:ln>
        </p:spPr>
      </p:pic>
      <p:pic>
        <p:nvPicPr>
          <p:cNvPr id="223" name="Google Shape;223;p37"/>
          <p:cNvPicPr preferRelativeResize="0"/>
          <p:nvPr/>
        </p:nvPicPr>
        <p:blipFill>
          <a:blip r:embed="rId4">
            <a:alphaModFix/>
          </a:blip>
          <a:stretch>
            <a:fillRect/>
          </a:stretch>
        </p:blipFill>
        <p:spPr>
          <a:xfrm>
            <a:off x="757650" y="2571750"/>
            <a:ext cx="7268509" cy="108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3300">
                <a:solidFill>
                  <a:srgbClr val="143F6A"/>
                </a:solidFill>
              </a:rPr>
              <a:t>Code continued</a:t>
            </a:r>
            <a:endParaRPr b="1" sz="3300">
              <a:solidFill>
                <a:srgbClr val="143F6A"/>
              </a:solidFill>
            </a:endParaRPr>
          </a:p>
        </p:txBody>
      </p:sp>
      <p:sp>
        <p:nvSpPr>
          <p:cNvPr id="229" name="Google Shape;229;p38"/>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200"/>
              </a:spcAft>
              <a:buNone/>
            </a:pPr>
            <a:r>
              <a:t/>
            </a:r>
            <a:endParaRPr/>
          </a:p>
        </p:txBody>
      </p:sp>
      <p:pic>
        <p:nvPicPr>
          <p:cNvPr id="230" name="Google Shape;230;p38"/>
          <p:cNvPicPr preferRelativeResize="0"/>
          <p:nvPr/>
        </p:nvPicPr>
        <p:blipFill>
          <a:blip r:embed="rId3">
            <a:alphaModFix/>
          </a:blip>
          <a:stretch>
            <a:fillRect/>
          </a:stretch>
        </p:blipFill>
        <p:spPr>
          <a:xfrm>
            <a:off x="822950" y="1303050"/>
            <a:ext cx="7037424" cy="2037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3300">
                <a:solidFill>
                  <a:srgbClr val="143F6A"/>
                </a:solidFill>
              </a:rPr>
              <a:t>Final code</a:t>
            </a:r>
            <a:endParaRPr/>
          </a:p>
        </p:txBody>
      </p:sp>
      <p:sp>
        <p:nvSpPr>
          <p:cNvPr id="236" name="Google Shape;236;p39"/>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200"/>
              </a:spcAft>
              <a:buNone/>
            </a:pPr>
            <a:r>
              <a:t/>
            </a:r>
            <a:endParaRPr/>
          </a:p>
        </p:txBody>
      </p:sp>
      <p:pic>
        <p:nvPicPr>
          <p:cNvPr id="237" name="Google Shape;237;p39"/>
          <p:cNvPicPr preferRelativeResize="0"/>
          <p:nvPr/>
        </p:nvPicPr>
        <p:blipFill>
          <a:blip r:embed="rId3">
            <a:alphaModFix/>
          </a:blip>
          <a:stretch>
            <a:fillRect/>
          </a:stretch>
        </p:blipFill>
        <p:spPr>
          <a:xfrm>
            <a:off x="822950" y="1384300"/>
            <a:ext cx="6842726" cy="1971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0"/>
          <p:cNvSpPr txBox="1"/>
          <p:nvPr>
            <p:ph type="ctrTitle"/>
          </p:nvPr>
        </p:nvSpPr>
        <p:spPr>
          <a:xfrm>
            <a:off x="1097281" y="1020128"/>
            <a:ext cx="7271700" cy="14316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143F6A"/>
              </a:buClr>
              <a:buSzPts val="4500"/>
              <a:buFont typeface="Calibri"/>
              <a:buNone/>
            </a:pPr>
            <a:r>
              <a:rPr b="1" lang="en" sz="3800">
                <a:solidFill>
                  <a:srgbClr val="002060"/>
                </a:solidFill>
              </a:rPr>
              <a:t>IV. Teens who have Attempted to commit Suicide in Washington, D.C.</a:t>
            </a:r>
            <a:endParaRPr sz="3800"/>
          </a:p>
        </p:txBody>
      </p:sp>
      <p:sp>
        <p:nvSpPr>
          <p:cNvPr id="243" name="Google Shape;243;p40"/>
          <p:cNvSpPr txBox="1"/>
          <p:nvPr>
            <p:ph idx="1" type="subTitle"/>
          </p:nvPr>
        </p:nvSpPr>
        <p:spPr>
          <a:xfrm>
            <a:off x="460488" y="2571740"/>
            <a:ext cx="7543800" cy="857400"/>
          </a:xfrm>
          <a:prstGeom prst="rect">
            <a:avLst/>
          </a:prstGeom>
          <a:noFill/>
          <a:ln>
            <a:noFill/>
          </a:ln>
        </p:spPr>
        <p:txBody>
          <a:bodyPr anchorCtr="0" anchor="t" bIns="34275" lIns="68575" spcFirstLastPara="1" rIns="68575" wrap="square" tIns="34275">
            <a:noAutofit/>
          </a:bodyPr>
          <a:lstStyle/>
          <a:p>
            <a:pPr indent="0" lvl="0" marL="0" rtl="0" algn="ctr">
              <a:spcBef>
                <a:spcPts val="1000"/>
              </a:spcBef>
              <a:spcAft>
                <a:spcPts val="0"/>
              </a:spcAft>
              <a:buClr>
                <a:schemeClr val="dk1"/>
              </a:buClr>
              <a:buSzPts val="1100"/>
              <a:buFont typeface="Arial"/>
              <a:buNone/>
            </a:pPr>
            <a:r>
              <a:rPr lang="en">
                <a:solidFill>
                  <a:schemeClr val="dk1"/>
                </a:solidFill>
              </a:rPr>
              <a:t>Facts, Figures and Trends (2005 -2017)</a:t>
            </a:r>
            <a:endParaRPr>
              <a:solidFill>
                <a:schemeClr val="dk1"/>
              </a:solidFill>
            </a:endParaRPr>
          </a:p>
          <a:p>
            <a:pPr indent="0" lvl="0" marL="0" rtl="0" algn="ctr">
              <a:lnSpc>
                <a:spcPct val="90000"/>
              </a:lnSpc>
              <a:spcBef>
                <a:spcPts val="0"/>
              </a:spcBef>
              <a:spcAft>
                <a:spcPts val="0"/>
              </a:spcAft>
              <a:buSzPts val="1500"/>
              <a:buNone/>
            </a:pPr>
            <a:r>
              <a:t/>
            </a:r>
            <a:endParaRPr b="1" i="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1217700" y="257175"/>
            <a:ext cx="6360900" cy="726300"/>
          </a:xfrm>
          <a:prstGeom prst="rect">
            <a:avLst/>
          </a:prstGeom>
          <a:noFill/>
          <a:ln>
            <a:noFill/>
          </a:ln>
        </p:spPr>
        <p:txBody>
          <a:bodyPr anchorCtr="0" anchor="b" bIns="34275" lIns="68575" spcFirstLastPara="1" rIns="68575" wrap="square" tIns="34275">
            <a:noAutofit/>
          </a:bodyPr>
          <a:lstStyle/>
          <a:p>
            <a:pPr indent="0" lvl="0" marL="0" rtl="0" algn="ctr">
              <a:lnSpc>
                <a:spcPct val="85000"/>
              </a:lnSpc>
              <a:spcBef>
                <a:spcPts val="0"/>
              </a:spcBef>
              <a:spcAft>
                <a:spcPts val="0"/>
              </a:spcAft>
              <a:buClr>
                <a:srgbClr val="143F6A"/>
              </a:buClr>
              <a:buSzPts val="2400"/>
              <a:buFont typeface="Calibri"/>
              <a:buNone/>
            </a:pPr>
            <a:br>
              <a:rPr b="1" lang="en" sz="2400">
                <a:solidFill>
                  <a:srgbClr val="143F6A"/>
                </a:solidFill>
                <a:latin typeface="Calibri"/>
                <a:ea typeface="Calibri"/>
                <a:cs typeface="Calibri"/>
                <a:sym typeface="Calibri"/>
              </a:rPr>
            </a:br>
            <a:r>
              <a:rPr b="1" lang="en" sz="3300">
                <a:solidFill>
                  <a:srgbClr val="143F6A"/>
                </a:solidFill>
              </a:rPr>
              <a:t>Facts</a:t>
            </a:r>
            <a:endParaRPr sz="1100"/>
          </a:p>
        </p:txBody>
      </p:sp>
      <p:sp>
        <p:nvSpPr>
          <p:cNvPr id="249" name="Google Shape;249;p41"/>
          <p:cNvSpPr txBox="1"/>
          <p:nvPr>
            <p:ph idx="1" type="body"/>
          </p:nvPr>
        </p:nvSpPr>
        <p:spPr>
          <a:xfrm>
            <a:off x="637200" y="1362375"/>
            <a:ext cx="7869600" cy="3356700"/>
          </a:xfrm>
          <a:prstGeom prst="rect">
            <a:avLst/>
          </a:prstGeom>
          <a:noFill/>
          <a:ln>
            <a:noFill/>
          </a:ln>
        </p:spPr>
        <p:txBody>
          <a:bodyPr anchorCtr="0" anchor="t" bIns="34275" lIns="0" spcFirstLastPara="1" rIns="0" wrap="square" tIns="34275">
            <a:noAutofit/>
          </a:bodyPr>
          <a:lstStyle/>
          <a:p>
            <a:pPr indent="-304800" lvl="0" marL="457200" rtl="0" algn="l">
              <a:lnSpc>
                <a:spcPct val="115000"/>
              </a:lnSpc>
              <a:spcBef>
                <a:spcPts val="0"/>
              </a:spcBef>
              <a:spcAft>
                <a:spcPts val="0"/>
              </a:spcAft>
              <a:buClr>
                <a:srgbClr val="44546A"/>
              </a:buClr>
              <a:buSzPts val="1200"/>
              <a:buFont typeface="Arial"/>
              <a:buChar char="●"/>
            </a:pPr>
            <a:r>
              <a:rPr lang="en" sz="1200">
                <a:solidFill>
                  <a:srgbClr val="44546A"/>
                </a:solidFill>
                <a:latin typeface="Arial"/>
                <a:ea typeface="Arial"/>
                <a:cs typeface="Arial"/>
                <a:sym typeface="Arial"/>
              </a:rPr>
              <a:t>Suicide among young people continues to be a serious problem in the United States. Suicide is the third leading cause of death in people between the ages of 15 and 24 and the overall eleventh leading cause of death in the United States.</a:t>
            </a:r>
            <a:endParaRPr sz="1200">
              <a:solidFill>
                <a:srgbClr val="44546A"/>
              </a:solidFill>
              <a:latin typeface="Arial"/>
              <a:ea typeface="Arial"/>
              <a:cs typeface="Arial"/>
              <a:sym typeface="Arial"/>
            </a:endParaRPr>
          </a:p>
          <a:p>
            <a:pPr indent="-304800" lvl="0" marL="457200" rtl="0" algn="l">
              <a:lnSpc>
                <a:spcPct val="115000"/>
              </a:lnSpc>
              <a:spcBef>
                <a:spcPts val="0"/>
              </a:spcBef>
              <a:spcAft>
                <a:spcPts val="0"/>
              </a:spcAft>
              <a:buClr>
                <a:srgbClr val="44546A"/>
              </a:buClr>
              <a:buSzPts val="1200"/>
              <a:buFont typeface="Arial"/>
              <a:buChar char="●"/>
            </a:pPr>
            <a:r>
              <a:rPr lang="en" sz="1200">
                <a:solidFill>
                  <a:srgbClr val="44546A"/>
                </a:solidFill>
                <a:latin typeface="Arial"/>
                <a:ea typeface="Arial"/>
                <a:cs typeface="Arial"/>
                <a:sym typeface="Arial"/>
              </a:rPr>
              <a:t>Males are four times more likely to die from suicide than females, but females are more likely to attempt suicide. In addition to deaths by suicide, there are an estimated 16 attempted suicides for every suicide committed.</a:t>
            </a:r>
            <a:endParaRPr sz="1200">
              <a:solidFill>
                <a:srgbClr val="44546A"/>
              </a:solidFill>
              <a:latin typeface="Arial"/>
              <a:ea typeface="Arial"/>
              <a:cs typeface="Arial"/>
              <a:sym typeface="Arial"/>
            </a:endParaRPr>
          </a:p>
          <a:p>
            <a:pPr indent="-304800" lvl="0" marL="457200" rtl="0" algn="l">
              <a:lnSpc>
                <a:spcPct val="115000"/>
              </a:lnSpc>
              <a:spcBef>
                <a:spcPts val="0"/>
              </a:spcBef>
              <a:spcAft>
                <a:spcPts val="0"/>
              </a:spcAft>
              <a:buClr>
                <a:srgbClr val="44546A"/>
              </a:buClr>
              <a:buSzPts val="1200"/>
              <a:buFont typeface="Arial"/>
              <a:buChar char="●"/>
            </a:pPr>
            <a:r>
              <a:rPr lang="en" sz="1200">
                <a:solidFill>
                  <a:srgbClr val="44546A"/>
                </a:solidFill>
                <a:latin typeface="Arial"/>
                <a:ea typeface="Arial"/>
                <a:cs typeface="Arial"/>
                <a:sym typeface="Arial"/>
              </a:rPr>
              <a:t>Research shows that most people who commit suicide have a diagnosable mental illness or substance abuse disorder.</a:t>
            </a:r>
            <a:endParaRPr sz="1200">
              <a:solidFill>
                <a:srgbClr val="44546A"/>
              </a:solidFill>
              <a:latin typeface="Arial"/>
              <a:ea typeface="Arial"/>
              <a:cs typeface="Arial"/>
              <a:sym typeface="Arial"/>
            </a:endParaRPr>
          </a:p>
          <a:p>
            <a:pPr indent="-304800" lvl="0" marL="457200" rtl="0" algn="l">
              <a:lnSpc>
                <a:spcPct val="115000"/>
              </a:lnSpc>
              <a:spcBef>
                <a:spcPts val="0"/>
              </a:spcBef>
              <a:spcAft>
                <a:spcPts val="0"/>
              </a:spcAft>
              <a:buClr>
                <a:srgbClr val="44546A"/>
              </a:buClr>
              <a:buSzPts val="1200"/>
              <a:buFont typeface="Arial"/>
              <a:buChar char="●"/>
            </a:pPr>
            <a:r>
              <a:rPr lang="en" sz="1200">
                <a:solidFill>
                  <a:srgbClr val="44546A"/>
                </a:solidFill>
                <a:latin typeface="Arial"/>
                <a:ea typeface="Arial"/>
                <a:cs typeface="Arial"/>
                <a:sym typeface="Arial"/>
              </a:rPr>
              <a:t>Studies show that addressing psychiatric illness through early recognition, intervention, and treatment is an effective way to combat suicidal behavior.</a:t>
            </a:r>
            <a:endParaRPr sz="1200">
              <a:solidFill>
                <a:srgbClr val="44546A"/>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44546A"/>
              </a:solidFill>
              <a:latin typeface="Arial"/>
              <a:ea typeface="Arial"/>
              <a:cs typeface="Arial"/>
              <a:sym typeface="Arial"/>
            </a:endParaRPr>
          </a:p>
          <a:p>
            <a:pPr indent="0" lvl="0" marL="0" rtl="0" algn="l">
              <a:lnSpc>
                <a:spcPct val="115000"/>
              </a:lnSpc>
              <a:spcBef>
                <a:spcPts val="0"/>
              </a:spcBef>
              <a:spcAft>
                <a:spcPts val="0"/>
              </a:spcAft>
              <a:buNone/>
            </a:pPr>
            <a:r>
              <a:rPr lang="en" sz="900">
                <a:solidFill>
                  <a:srgbClr val="44546A"/>
                </a:solidFill>
                <a:latin typeface="Arial"/>
                <a:ea typeface="Arial"/>
                <a:cs typeface="Arial"/>
                <a:sym typeface="Arial"/>
              </a:rPr>
              <a:t>Reference: </a:t>
            </a:r>
            <a:endParaRPr sz="900">
              <a:solidFill>
                <a:srgbClr val="44546A"/>
              </a:solidFill>
              <a:latin typeface="Arial"/>
              <a:ea typeface="Arial"/>
              <a:cs typeface="Arial"/>
              <a:sym typeface="Arial"/>
            </a:endParaRPr>
          </a:p>
          <a:p>
            <a:pPr indent="0" lvl="0" marL="0" rtl="0" algn="l">
              <a:lnSpc>
                <a:spcPct val="115000"/>
              </a:lnSpc>
              <a:spcBef>
                <a:spcPts val="0"/>
              </a:spcBef>
              <a:spcAft>
                <a:spcPts val="0"/>
              </a:spcAft>
              <a:buNone/>
            </a:pPr>
            <a:r>
              <a:rPr lang="en" sz="1000">
                <a:solidFill>
                  <a:srgbClr val="333333"/>
                </a:solidFill>
                <a:highlight>
                  <a:srgbClr val="FFFFFF"/>
                </a:highlight>
                <a:latin typeface="Arial"/>
                <a:ea typeface="Arial"/>
                <a:cs typeface="Arial"/>
                <a:sym typeface="Arial"/>
              </a:rPr>
              <a:t>Matters, D. C. H. (n.d.). Teens who have Attempted Suicide. Retrieved November 2, 2019, from http://www.dchealthmatters.org/?module=indicators&amp;controller=index&amp;action=view&amp;comparisonId=&amp;indicatorId=1048&amp;localeId=130951&amp;localeChartIdxs=1|2|3|4.</a:t>
            </a:r>
            <a:endParaRPr sz="1000">
              <a:solidFill>
                <a:srgbClr val="44546A"/>
              </a:solidFill>
              <a:latin typeface="Arial"/>
              <a:ea typeface="Arial"/>
              <a:cs typeface="Arial"/>
              <a:sym typeface="Arial"/>
            </a:endParaRPr>
          </a:p>
          <a:p>
            <a:pPr indent="0" lvl="0" marL="63500" rtl="0" algn="l">
              <a:lnSpc>
                <a:spcPct val="100000"/>
              </a:lnSpc>
              <a:spcBef>
                <a:spcPts val="500"/>
              </a:spcBef>
              <a:spcAft>
                <a:spcPts val="0"/>
              </a:spcAft>
              <a:buNone/>
            </a:pPr>
            <a:r>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Google Shape;254;p42"/>
          <p:cNvPicPr preferRelativeResize="0"/>
          <p:nvPr/>
        </p:nvPicPr>
        <p:blipFill>
          <a:blip r:embed="rId3">
            <a:alphaModFix/>
          </a:blip>
          <a:stretch>
            <a:fillRect/>
          </a:stretch>
        </p:blipFill>
        <p:spPr>
          <a:xfrm>
            <a:off x="95800" y="431575"/>
            <a:ext cx="8566999" cy="4619950"/>
          </a:xfrm>
          <a:prstGeom prst="rect">
            <a:avLst/>
          </a:prstGeom>
          <a:noFill/>
          <a:ln>
            <a:noFill/>
          </a:ln>
        </p:spPr>
      </p:pic>
      <p:sp>
        <p:nvSpPr>
          <p:cNvPr id="255" name="Google Shape;255;p42"/>
          <p:cNvSpPr txBox="1"/>
          <p:nvPr>
            <p:ph idx="4294967295" type="title"/>
          </p:nvPr>
        </p:nvSpPr>
        <p:spPr>
          <a:xfrm>
            <a:off x="1260150" y="237450"/>
            <a:ext cx="6360900" cy="396300"/>
          </a:xfrm>
          <a:prstGeom prst="rect">
            <a:avLst/>
          </a:prstGeom>
          <a:noFill/>
          <a:ln>
            <a:noFill/>
          </a:ln>
        </p:spPr>
        <p:txBody>
          <a:bodyPr anchorCtr="0" anchor="b" bIns="34275" lIns="68575" spcFirstLastPara="1" rIns="68575" wrap="square" tIns="34275">
            <a:noAutofit/>
          </a:bodyPr>
          <a:lstStyle/>
          <a:p>
            <a:pPr indent="0" lvl="0" marL="0" rtl="0" algn="ctr">
              <a:lnSpc>
                <a:spcPct val="85000"/>
              </a:lnSpc>
              <a:spcBef>
                <a:spcPts val="0"/>
              </a:spcBef>
              <a:spcAft>
                <a:spcPts val="0"/>
              </a:spcAft>
              <a:buClr>
                <a:srgbClr val="143F6A"/>
              </a:buClr>
              <a:buSzPts val="2400"/>
              <a:buFont typeface="Calibri"/>
              <a:buNone/>
            </a:pPr>
            <a:br>
              <a:rPr b="1" lang="en" sz="2400">
                <a:solidFill>
                  <a:srgbClr val="143F6A"/>
                </a:solidFill>
                <a:latin typeface="Calibri"/>
                <a:ea typeface="Calibri"/>
                <a:cs typeface="Calibri"/>
                <a:sym typeface="Calibri"/>
              </a:rPr>
            </a:br>
            <a:r>
              <a:rPr b="1" lang="en" sz="3300">
                <a:solidFill>
                  <a:srgbClr val="143F6A"/>
                </a:solidFill>
              </a:rPr>
              <a:t>Bar chart</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43"/>
          <p:cNvPicPr preferRelativeResize="0"/>
          <p:nvPr/>
        </p:nvPicPr>
        <p:blipFill>
          <a:blip r:embed="rId3">
            <a:alphaModFix/>
          </a:blip>
          <a:stretch>
            <a:fillRect/>
          </a:stretch>
        </p:blipFill>
        <p:spPr>
          <a:xfrm>
            <a:off x="336350" y="201925"/>
            <a:ext cx="8212850" cy="4552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822950" y="582126"/>
            <a:ext cx="7543800" cy="720900"/>
          </a:xfrm>
          <a:prstGeom prst="rect">
            <a:avLst/>
          </a:prstGeom>
        </p:spPr>
        <p:txBody>
          <a:bodyPr anchorCtr="0" anchor="b" bIns="34275" lIns="68575" spcFirstLastPara="1" rIns="68575" wrap="square" tIns="34275">
            <a:noAutofit/>
          </a:bodyPr>
          <a:lstStyle/>
          <a:p>
            <a:pPr indent="0" lvl="0" marL="0" marR="0" rtl="0" algn="l">
              <a:lnSpc>
                <a:spcPct val="85000"/>
              </a:lnSpc>
              <a:spcBef>
                <a:spcPts val="0"/>
              </a:spcBef>
              <a:spcAft>
                <a:spcPts val="0"/>
              </a:spcAft>
              <a:buNone/>
            </a:pPr>
            <a:r>
              <a:t/>
            </a:r>
            <a:endParaRPr b="1" sz="3200">
              <a:solidFill>
                <a:srgbClr val="143F6A"/>
              </a:solidFill>
            </a:endParaRPr>
          </a:p>
          <a:p>
            <a:pPr indent="0" lvl="0" marL="0" marR="0" rtl="0" algn="l">
              <a:lnSpc>
                <a:spcPct val="85000"/>
              </a:lnSpc>
              <a:spcBef>
                <a:spcPts val="0"/>
              </a:spcBef>
              <a:spcAft>
                <a:spcPts val="0"/>
              </a:spcAft>
              <a:buNone/>
            </a:pPr>
            <a:r>
              <a:t/>
            </a:r>
            <a:endParaRPr b="1" sz="3200">
              <a:solidFill>
                <a:srgbClr val="143F6A"/>
              </a:solidFill>
            </a:endParaRPr>
          </a:p>
          <a:p>
            <a:pPr indent="0" lvl="0" marL="0" marR="0" rtl="0" algn="l">
              <a:lnSpc>
                <a:spcPct val="85000"/>
              </a:lnSpc>
              <a:spcBef>
                <a:spcPts val="0"/>
              </a:spcBef>
              <a:spcAft>
                <a:spcPts val="0"/>
              </a:spcAft>
              <a:buNone/>
            </a:pPr>
            <a:r>
              <a:t/>
            </a:r>
            <a:endParaRPr b="1" sz="3200">
              <a:solidFill>
                <a:srgbClr val="143F6A"/>
              </a:solidFill>
            </a:endParaRPr>
          </a:p>
          <a:p>
            <a:pPr indent="0" lvl="0" marL="0" rtl="0" algn="l">
              <a:lnSpc>
                <a:spcPct val="150000"/>
              </a:lnSpc>
              <a:spcBef>
                <a:spcPts val="0"/>
              </a:spcBef>
              <a:spcAft>
                <a:spcPts val="0"/>
              </a:spcAft>
              <a:buNone/>
            </a:pPr>
            <a:r>
              <a:rPr b="1" lang="en" sz="3200">
                <a:solidFill>
                  <a:srgbClr val="143F6A"/>
                </a:solidFill>
              </a:rPr>
              <a:t>In this presentation, we will analyze:</a:t>
            </a:r>
            <a:endParaRPr b="1" sz="3200">
              <a:solidFill>
                <a:srgbClr val="143F6A"/>
              </a:solidFill>
            </a:endParaRPr>
          </a:p>
        </p:txBody>
      </p:sp>
      <p:sp>
        <p:nvSpPr>
          <p:cNvPr id="153" name="Google Shape;153;p26"/>
          <p:cNvSpPr txBox="1"/>
          <p:nvPr>
            <p:ph idx="1" type="body"/>
          </p:nvPr>
        </p:nvSpPr>
        <p:spPr>
          <a:xfrm>
            <a:off x="822960" y="1303025"/>
            <a:ext cx="7543800" cy="3017400"/>
          </a:xfrm>
          <a:prstGeom prst="rect">
            <a:avLst/>
          </a:prstGeom>
        </p:spPr>
        <p:txBody>
          <a:bodyPr anchorCtr="0" anchor="t" bIns="34275" lIns="0" spcFirstLastPara="1" rIns="0" wrap="square" tIns="34275">
            <a:noAutofit/>
          </a:bodyPr>
          <a:lstStyle/>
          <a:p>
            <a:pPr indent="-368300" lvl="0" marL="457200" rtl="0" algn="l">
              <a:lnSpc>
                <a:spcPct val="115000"/>
              </a:lnSpc>
              <a:spcBef>
                <a:spcPts val="0"/>
              </a:spcBef>
              <a:spcAft>
                <a:spcPts val="0"/>
              </a:spcAft>
              <a:buClr>
                <a:srgbClr val="143F6A"/>
              </a:buClr>
              <a:buSzPts val="2200"/>
              <a:buAutoNum type="romanUcPeriod"/>
            </a:pPr>
            <a:r>
              <a:rPr lang="en" sz="2200">
                <a:solidFill>
                  <a:srgbClr val="143F6A"/>
                </a:solidFill>
              </a:rPr>
              <a:t>Differences in Suicide Among Men and Women? (Kasia)</a:t>
            </a:r>
            <a:endParaRPr sz="2200">
              <a:solidFill>
                <a:srgbClr val="143F6A"/>
              </a:solidFill>
            </a:endParaRPr>
          </a:p>
          <a:p>
            <a:pPr indent="-368300" lvl="0" marL="457200" rtl="0" algn="l">
              <a:lnSpc>
                <a:spcPct val="115000"/>
              </a:lnSpc>
              <a:spcBef>
                <a:spcPts val="0"/>
              </a:spcBef>
              <a:spcAft>
                <a:spcPts val="0"/>
              </a:spcAft>
              <a:buClr>
                <a:srgbClr val="143F6A"/>
              </a:buClr>
              <a:buSzPts val="2200"/>
              <a:buAutoNum type="romanUcPeriod"/>
            </a:pPr>
            <a:r>
              <a:rPr lang="en" sz="2200">
                <a:solidFill>
                  <a:srgbClr val="143F6A"/>
                </a:solidFill>
              </a:rPr>
              <a:t>Relationship between Gun Vendors and Gun Mortalities (Chandra)</a:t>
            </a:r>
            <a:endParaRPr sz="2200">
              <a:solidFill>
                <a:srgbClr val="143F6A"/>
              </a:solidFill>
            </a:endParaRPr>
          </a:p>
          <a:p>
            <a:pPr indent="-368300" lvl="0" marL="457200" rtl="0" algn="l">
              <a:lnSpc>
                <a:spcPct val="115000"/>
              </a:lnSpc>
              <a:spcBef>
                <a:spcPts val="0"/>
              </a:spcBef>
              <a:spcAft>
                <a:spcPts val="0"/>
              </a:spcAft>
              <a:buClr>
                <a:srgbClr val="143F6A"/>
              </a:buClr>
              <a:buSzPts val="2200"/>
              <a:buAutoNum type="romanUcPeriod"/>
            </a:pPr>
            <a:r>
              <a:rPr lang="en" sz="2200">
                <a:solidFill>
                  <a:srgbClr val="143F6A"/>
                </a:solidFill>
              </a:rPr>
              <a:t>Differences in Suicide Among Ages (Hussain)</a:t>
            </a:r>
            <a:endParaRPr sz="2200">
              <a:solidFill>
                <a:srgbClr val="143F6A"/>
              </a:solidFill>
            </a:endParaRPr>
          </a:p>
          <a:p>
            <a:pPr indent="-368300" lvl="0" marL="457200" rtl="0" algn="l">
              <a:lnSpc>
                <a:spcPct val="115000"/>
              </a:lnSpc>
              <a:spcBef>
                <a:spcPts val="0"/>
              </a:spcBef>
              <a:spcAft>
                <a:spcPts val="0"/>
              </a:spcAft>
              <a:buClr>
                <a:srgbClr val="143F6A"/>
              </a:buClr>
              <a:buSzPts val="2200"/>
              <a:buAutoNum type="romanUcPeriod"/>
            </a:pPr>
            <a:r>
              <a:rPr lang="en" sz="2200">
                <a:solidFill>
                  <a:srgbClr val="143F6A"/>
                </a:solidFill>
              </a:rPr>
              <a:t>Teen Suicide in Washington D.C. (Johar)</a:t>
            </a:r>
            <a:endParaRPr sz="2200">
              <a:solidFill>
                <a:srgbClr val="143F6A"/>
              </a:solidFill>
            </a:endParaRPr>
          </a:p>
          <a:p>
            <a:pPr indent="-368300" lvl="0" marL="457200" rtl="0" algn="l">
              <a:lnSpc>
                <a:spcPct val="100000"/>
              </a:lnSpc>
              <a:spcBef>
                <a:spcPts val="0"/>
              </a:spcBef>
              <a:spcAft>
                <a:spcPts val="1000"/>
              </a:spcAft>
              <a:buClr>
                <a:srgbClr val="143F6A"/>
              </a:buClr>
              <a:buSzPts val="2200"/>
              <a:buAutoNum type="romanUcPeriod"/>
            </a:pPr>
            <a:r>
              <a:rPr lang="en" sz="2200">
                <a:solidFill>
                  <a:srgbClr val="143F6A"/>
                </a:solidFill>
              </a:rPr>
              <a:t>Suicide Growth over the Years (Manny)</a:t>
            </a:r>
            <a:endParaRPr sz="2200">
              <a:solidFill>
                <a:srgbClr val="143F6A"/>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4"/>
          <p:cNvSpPr txBox="1"/>
          <p:nvPr/>
        </p:nvSpPr>
        <p:spPr>
          <a:xfrm>
            <a:off x="910650" y="647800"/>
            <a:ext cx="7322700" cy="36576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143F6A"/>
              </a:buClr>
              <a:buSzPts val="3000"/>
              <a:buFont typeface="Calibri"/>
              <a:buChar char="●"/>
            </a:pPr>
            <a:r>
              <a:rPr b="1" lang="en" sz="3000">
                <a:solidFill>
                  <a:srgbClr val="143F6A"/>
                </a:solidFill>
                <a:latin typeface="Calibri"/>
                <a:ea typeface="Calibri"/>
                <a:cs typeface="Calibri"/>
                <a:sym typeface="Calibri"/>
              </a:rPr>
              <a:t>Strategy </a:t>
            </a:r>
            <a:endParaRPr b="1" sz="3000">
              <a:solidFill>
                <a:srgbClr val="143F6A"/>
              </a:solidFill>
              <a:latin typeface="Calibri"/>
              <a:ea typeface="Calibri"/>
              <a:cs typeface="Calibri"/>
              <a:sym typeface="Calibri"/>
            </a:endParaRPr>
          </a:p>
          <a:p>
            <a:pPr indent="-317500" lvl="0" marL="457200" rtl="0" algn="l">
              <a:spcBef>
                <a:spcPts val="0"/>
              </a:spcBef>
              <a:spcAft>
                <a:spcPts val="0"/>
              </a:spcAft>
              <a:buSzPts val="1400"/>
              <a:buChar char="●"/>
            </a:pPr>
            <a:r>
              <a:rPr lang="en"/>
              <a:t>Search for an informative CSV file from an authentic data source.</a:t>
            </a:r>
            <a:endParaRPr/>
          </a:p>
          <a:p>
            <a:pPr indent="0" lvl="0" marL="457200" rtl="0" algn="l">
              <a:spcBef>
                <a:spcPts val="0"/>
              </a:spcBef>
              <a:spcAft>
                <a:spcPts val="0"/>
              </a:spcAft>
              <a:buNone/>
            </a:pPr>
            <a:r>
              <a:t/>
            </a:r>
            <a:endParaRPr/>
          </a:p>
          <a:p>
            <a:pPr indent="-419100" lvl="0" marL="457200" rtl="0" algn="l">
              <a:spcBef>
                <a:spcPts val="0"/>
              </a:spcBef>
              <a:spcAft>
                <a:spcPts val="0"/>
              </a:spcAft>
              <a:buClr>
                <a:srgbClr val="143F6A"/>
              </a:buClr>
              <a:buSzPts val="3000"/>
              <a:buFont typeface="Calibri"/>
              <a:buChar char="●"/>
            </a:pPr>
            <a:r>
              <a:rPr b="1" lang="en" sz="3000">
                <a:solidFill>
                  <a:srgbClr val="143F6A"/>
                </a:solidFill>
                <a:latin typeface="Calibri"/>
                <a:ea typeface="Calibri"/>
                <a:cs typeface="Calibri"/>
                <a:sym typeface="Calibri"/>
              </a:rPr>
              <a:t>Problems</a:t>
            </a:r>
            <a:endParaRPr b="1" sz="3000">
              <a:solidFill>
                <a:srgbClr val="143F6A"/>
              </a:solidFill>
              <a:latin typeface="Calibri"/>
              <a:ea typeface="Calibri"/>
              <a:cs typeface="Calibri"/>
              <a:sym typeface="Calibri"/>
            </a:endParaRPr>
          </a:p>
          <a:p>
            <a:pPr indent="-317500" lvl="0" marL="457200" rtl="0" algn="l">
              <a:spcBef>
                <a:spcPts val="0"/>
              </a:spcBef>
              <a:spcAft>
                <a:spcPts val="0"/>
              </a:spcAft>
              <a:buSzPts val="1400"/>
              <a:buChar char="●"/>
            </a:pPr>
            <a:r>
              <a:rPr lang="en"/>
              <a:t>Changing the data type in the CSV file for a column of </a:t>
            </a:r>
            <a:r>
              <a:rPr lang="en">
                <a:solidFill>
                  <a:schemeClr val="dk1"/>
                </a:solidFill>
                <a:highlight>
                  <a:srgbClr val="FFFFFF"/>
                </a:highlight>
              </a:rPr>
              <a:t>Period of Measure</a:t>
            </a:r>
            <a:r>
              <a:rPr b="1" lang="en" sz="900">
                <a:solidFill>
                  <a:schemeClr val="dk1"/>
                </a:solidFill>
                <a:highlight>
                  <a:srgbClr val="FFFFFF"/>
                </a:highlight>
              </a:rPr>
              <a:t> </a:t>
            </a:r>
            <a:r>
              <a:rPr lang="en"/>
              <a:t>to avoid mathematical calculation and to present an accurate trend as the numpy was adding the year column. </a:t>
            </a:r>
            <a:endParaRPr/>
          </a:p>
          <a:p>
            <a:pPr indent="0" lvl="0" marL="457200" rtl="0" algn="l">
              <a:spcBef>
                <a:spcPts val="0"/>
              </a:spcBef>
              <a:spcAft>
                <a:spcPts val="0"/>
              </a:spcAft>
              <a:buNone/>
            </a:pPr>
            <a:r>
              <a:t/>
            </a:r>
            <a:endParaRPr/>
          </a:p>
          <a:p>
            <a:pPr indent="-419100" lvl="0" marL="457200" rtl="0" algn="l">
              <a:spcBef>
                <a:spcPts val="0"/>
              </a:spcBef>
              <a:spcAft>
                <a:spcPts val="0"/>
              </a:spcAft>
              <a:buClr>
                <a:srgbClr val="143F6A"/>
              </a:buClr>
              <a:buSzPts val="3000"/>
              <a:buFont typeface="Calibri"/>
              <a:buChar char="●"/>
            </a:pPr>
            <a:r>
              <a:rPr b="1" lang="en" sz="3000">
                <a:solidFill>
                  <a:srgbClr val="143F6A"/>
                </a:solidFill>
                <a:latin typeface="Calibri"/>
                <a:ea typeface="Calibri"/>
                <a:cs typeface="Calibri"/>
                <a:sym typeface="Calibri"/>
              </a:rPr>
              <a:t>Learned</a:t>
            </a:r>
            <a:endParaRPr b="1" sz="3000">
              <a:solidFill>
                <a:srgbClr val="143F6A"/>
              </a:solidFill>
              <a:latin typeface="Calibri"/>
              <a:ea typeface="Calibri"/>
              <a:cs typeface="Calibri"/>
              <a:sym typeface="Calibri"/>
            </a:endParaRPr>
          </a:p>
          <a:p>
            <a:pPr indent="-317500" lvl="0" marL="457200" rtl="0" algn="l">
              <a:spcBef>
                <a:spcPts val="0"/>
              </a:spcBef>
              <a:spcAft>
                <a:spcPts val="0"/>
              </a:spcAft>
              <a:buSzPts val="1400"/>
              <a:buChar char="●"/>
            </a:pPr>
            <a:r>
              <a:rPr lang="en"/>
              <a:t>Learned how to create and configure Bar Chart and Line graphs for easy readability.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271" name="Google Shape;271;p45"/>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200"/>
              </a:spcAft>
              <a:buNone/>
            </a:pPr>
            <a:r>
              <a:t/>
            </a:r>
            <a:endParaRPr/>
          </a:p>
        </p:txBody>
      </p:sp>
      <p:pic>
        <p:nvPicPr>
          <p:cNvPr id="272" name="Google Shape;272;p4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6"/>
          <p:cNvSpPr txBox="1"/>
          <p:nvPr>
            <p:ph type="ctrTitle"/>
          </p:nvPr>
        </p:nvSpPr>
        <p:spPr>
          <a:xfrm>
            <a:off x="1097281" y="1020128"/>
            <a:ext cx="7271700" cy="14316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143F6A"/>
              </a:buClr>
              <a:buSzPts val="4500"/>
              <a:buFont typeface="Calibri"/>
              <a:buNone/>
            </a:pPr>
            <a:r>
              <a:rPr b="1" lang="en" sz="3800">
                <a:solidFill>
                  <a:srgbClr val="002060"/>
                </a:solidFill>
              </a:rPr>
              <a:t>V.  Suicide Growth over the Years</a:t>
            </a:r>
            <a:endParaRPr sz="3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283" name="Google Shape;283;p47"/>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200"/>
              </a:spcAft>
              <a:buNone/>
            </a:pPr>
            <a:r>
              <a:t/>
            </a:r>
            <a:endParaRPr/>
          </a:p>
        </p:txBody>
      </p:sp>
      <p:pic>
        <p:nvPicPr>
          <p:cNvPr id="284" name="Google Shape;284;p47"/>
          <p:cNvPicPr preferRelativeResize="0"/>
          <p:nvPr/>
        </p:nvPicPr>
        <p:blipFill>
          <a:blip r:embed="rId3">
            <a:alphaModFix/>
          </a:blip>
          <a:stretch>
            <a:fillRect/>
          </a:stretch>
        </p:blipFill>
        <p:spPr>
          <a:xfrm>
            <a:off x="-898300" y="-569750"/>
            <a:ext cx="10837128" cy="5713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290" name="Google Shape;290;p48"/>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200"/>
              </a:spcAft>
              <a:buNone/>
            </a:pPr>
            <a:r>
              <a:t/>
            </a:r>
            <a:endParaRPr/>
          </a:p>
        </p:txBody>
      </p:sp>
      <p:pic>
        <p:nvPicPr>
          <p:cNvPr id="291" name="Google Shape;291;p48"/>
          <p:cNvPicPr preferRelativeResize="0"/>
          <p:nvPr/>
        </p:nvPicPr>
        <p:blipFill>
          <a:blip r:embed="rId3">
            <a:alphaModFix/>
          </a:blip>
          <a:stretch>
            <a:fillRect/>
          </a:stretch>
        </p:blipFill>
        <p:spPr>
          <a:xfrm>
            <a:off x="-237400" y="0"/>
            <a:ext cx="9984549"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9"/>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297" name="Google Shape;297;p49"/>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200"/>
              </a:spcAft>
              <a:buNone/>
            </a:pPr>
            <a:r>
              <a:t/>
            </a:r>
            <a:endParaRPr/>
          </a:p>
        </p:txBody>
      </p:sp>
      <p:pic>
        <p:nvPicPr>
          <p:cNvPr id="298" name="Google Shape;298;p4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50"/>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304" name="Google Shape;304;p50"/>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200"/>
              </a:spcAft>
              <a:buNone/>
            </a:pPr>
            <a:r>
              <a:t/>
            </a:r>
            <a:endParaRPr/>
          </a:p>
        </p:txBody>
      </p:sp>
      <p:pic>
        <p:nvPicPr>
          <p:cNvPr id="305" name="Google Shape;305;p5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311" name="Google Shape;311;p51"/>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200"/>
              </a:spcAft>
              <a:buNone/>
            </a:pPr>
            <a:r>
              <a:t/>
            </a:r>
            <a:endParaRPr/>
          </a:p>
        </p:txBody>
      </p:sp>
      <p:pic>
        <p:nvPicPr>
          <p:cNvPr id="312" name="Google Shape;312;p5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318" name="Google Shape;318;p52"/>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200"/>
              </a:spcAft>
              <a:buNone/>
            </a:pPr>
            <a:r>
              <a:t/>
            </a:r>
            <a:endParaRPr/>
          </a:p>
        </p:txBody>
      </p:sp>
      <p:pic>
        <p:nvPicPr>
          <p:cNvPr id="319" name="Google Shape;319;p5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325" name="Google Shape;325;p53"/>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200"/>
              </a:spcAft>
              <a:buNone/>
            </a:pPr>
            <a:r>
              <a:t/>
            </a:r>
            <a:endParaRPr/>
          </a:p>
        </p:txBody>
      </p:sp>
      <p:pic>
        <p:nvPicPr>
          <p:cNvPr id="326" name="Google Shape;326;p53"/>
          <p:cNvPicPr preferRelativeResize="0"/>
          <p:nvPr/>
        </p:nvPicPr>
        <p:blipFill>
          <a:blip r:embed="rId3">
            <a:alphaModFix/>
          </a:blip>
          <a:stretch>
            <a:fillRect/>
          </a:stretch>
        </p:blipFill>
        <p:spPr>
          <a:xfrm>
            <a:off x="151275" y="-523650"/>
            <a:ext cx="8902226" cy="5247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ctr">
              <a:lnSpc>
                <a:spcPct val="100000"/>
              </a:lnSpc>
              <a:spcBef>
                <a:spcPts val="0"/>
              </a:spcBef>
              <a:spcAft>
                <a:spcPts val="0"/>
              </a:spcAft>
              <a:buNone/>
            </a:pPr>
            <a:r>
              <a:t/>
            </a:r>
            <a:endParaRPr sz="2400">
              <a:solidFill>
                <a:srgbClr val="143F6A"/>
              </a:solidFill>
            </a:endParaRPr>
          </a:p>
          <a:p>
            <a:pPr indent="0" lvl="0" marL="0" rtl="0" algn="ctr">
              <a:lnSpc>
                <a:spcPct val="100000"/>
              </a:lnSpc>
              <a:spcBef>
                <a:spcPts val="0"/>
              </a:spcBef>
              <a:spcAft>
                <a:spcPts val="0"/>
              </a:spcAft>
              <a:buNone/>
            </a:pPr>
            <a:r>
              <a:t/>
            </a:r>
            <a:endParaRPr b="1" sz="2400">
              <a:solidFill>
                <a:srgbClr val="143F6A"/>
              </a:solidFill>
            </a:endParaRPr>
          </a:p>
          <a:p>
            <a:pPr indent="-393700" lvl="0" marL="457200" rtl="0" algn="ctr">
              <a:lnSpc>
                <a:spcPct val="100000"/>
              </a:lnSpc>
              <a:spcBef>
                <a:spcPts val="0"/>
              </a:spcBef>
              <a:spcAft>
                <a:spcPts val="0"/>
              </a:spcAft>
              <a:buClr>
                <a:srgbClr val="143F6A"/>
              </a:buClr>
              <a:buSzPts val="2600"/>
              <a:buAutoNum type="romanUcPeriod"/>
            </a:pPr>
            <a:r>
              <a:rPr b="1" lang="en" sz="2600">
                <a:solidFill>
                  <a:srgbClr val="143F6A"/>
                </a:solidFill>
              </a:rPr>
              <a:t>Differences in Suicide Among Men and Women</a:t>
            </a:r>
            <a:endParaRPr sz="2600">
              <a:solidFill>
                <a:schemeClr val="dk1"/>
              </a:solidFill>
              <a:latin typeface="Arial"/>
              <a:ea typeface="Arial"/>
              <a:cs typeface="Arial"/>
              <a:sym typeface="Arial"/>
            </a:endParaRPr>
          </a:p>
          <a:p>
            <a:pPr indent="0" lvl="0" marL="0" rtl="0" algn="l">
              <a:spcBef>
                <a:spcPts val="900"/>
              </a:spcBef>
              <a:spcAft>
                <a:spcPts val="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4"/>
          <p:cNvSpPr txBox="1"/>
          <p:nvPr>
            <p:ph type="title"/>
          </p:nvPr>
        </p:nvSpPr>
        <p:spPr>
          <a:xfrm>
            <a:off x="822960" y="1496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3200">
                <a:solidFill>
                  <a:srgbClr val="002060"/>
                </a:solidFill>
              </a:rPr>
              <a:t>National Suicide Hotline Phone Number</a:t>
            </a:r>
            <a:r>
              <a:rPr b="1" lang="en" sz="3200"/>
              <a:t> </a:t>
            </a:r>
            <a:endParaRPr b="1" sz="3200"/>
          </a:p>
        </p:txBody>
      </p:sp>
      <p:sp>
        <p:nvSpPr>
          <p:cNvPr id="332" name="Google Shape;332;p54"/>
          <p:cNvSpPr txBox="1"/>
          <p:nvPr>
            <p:ph idx="1" type="body"/>
          </p:nvPr>
        </p:nvSpPr>
        <p:spPr>
          <a:xfrm>
            <a:off x="822960" y="123775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200"/>
              </a:spcAft>
              <a:buNone/>
            </a:pPr>
            <a:r>
              <a:rPr b="1" lang="en" sz="3400">
                <a:solidFill>
                  <a:srgbClr val="002060"/>
                </a:solidFill>
              </a:rPr>
              <a:t>Call</a:t>
            </a:r>
            <a:r>
              <a:rPr lang="en" sz="3400">
                <a:solidFill>
                  <a:schemeClr val="dk1"/>
                </a:solidFill>
                <a:highlight>
                  <a:srgbClr val="FFFFFF"/>
                </a:highlight>
                <a:latin typeface="Roboto"/>
                <a:ea typeface="Roboto"/>
                <a:cs typeface="Roboto"/>
                <a:sym typeface="Roboto"/>
              </a:rPr>
              <a:t> </a:t>
            </a:r>
            <a:r>
              <a:rPr b="1" lang="en" sz="3400">
                <a:solidFill>
                  <a:srgbClr val="FF0000"/>
                </a:solidFill>
                <a:highlight>
                  <a:srgbClr val="FFFFFF"/>
                </a:highlight>
                <a:latin typeface="Roboto"/>
                <a:ea typeface="Roboto"/>
                <a:cs typeface="Roboto"/>
                <a:sym typeface="Roboto"/>
              </a:rPr>
              <a:t>1-800-273-8255</a:t>
            </a:r>
            <a:endParaRPr b="1" sz="340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pic>
        <p:nvPicPr>
          <p:cNvPr id="337" name="Google Shape;337;p55"/>
          <p:cNvPicPr preferRelativeResize="0"/>
          <p:nvPr/>
        </p:nvPicPr>
        <p:blipFill>
          <a:blip r:embed="rId3">
            <a:alphaModFix/>
          </a:blip>
          <a:stretch>
            <a:fillRect/>
          </a:stretch>
        </p:blipFill>
        <p:spPr>
          <a:xfrm>
            <a:off x="0" y="5"/>
            <a:ext cx="9144000" cy="514349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822950" y="587824"/>
            <a:ext cx="7543800" cy="653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143F6A"/>
              </a:buClr>
              <a:buSzPts val="2400"/>
              <a:buFont typeface="Calibri"/>
              <a:buNone/>
            </a:pPr>
            <a:r>
              <a:rPr b="1" lang="en" sz="2600">
                <a:solidFill>
                  <a:srgbClr val="143F6A"/>
                </a:solidFill>
              </a:rPr>
              <a:t>Sources: Gun Deaths in America</a:t>
            </a:r>
            <a:endParaRPr sz="2600"/>
          </a:p>
        </p:txBody>
      </p:sp>
      <p:sp>
        <p:nvSpPr>
          <p:cNvPr id="343" name="Google Shape;343;p56"/>
          <p:cNvSpPr txBox="1"/>
          <p:nvPr>
            <p:ph idx="1" type="body"/>
          </p:nvPr>
        </p:nvSpPr>
        <p:spPr>
          <a:xfrm>
            <a:off x="822960" y="1384300"/>
            <a:ext cx="7543800" cy="3244800"/>
          </a:xfrm>
          <a:prstGeom prst="rect">
            <a:avLst/>
          </a:prstGeom>
          <a:noFill/>
          <a:ln>
            <a:noFill/>
          </a:ln>
        </p:spPr>
        <p:txBody>
          <a:bodyPr anchorCtr="0" anchor="t" bIns="34275" lIns="0" spcFirstLastPara="1" rIns="0" wrap="square" tIns="34275">
            <a:noAutofit/>
          </a:bodyPr>
          <a:lstStyle/>
          <a:p>
            <a:pPr indent="0" lvl="0" marL="520700" rtl="0" algn="ctr">
              <a:lnSpc>
                <a:spcPct val="100000"/>
              </a:lnSpc>
              <a:spcBef>
                <a:spcPts val="600"/>
              </a:spcBef>
              <a:spcAft>
                <a:spcPts val="0"/>
              </a:spcAft>
              <a:buNone/>
            </a:pPr>
            <a:r>
              <a:rPr lang="en"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a:p>
            <a:pPr indent="0" lvl="0" marL="0" rtl="0" algn="l">
              <a:lnSpc>
                <a:spcPct val="100000"/>
              </a:lnSpc>
              <a:spcBef>
                <a:spcPts val="600"/>
              </a:spcBef>
              <a:spcAft>
                <a:spcPts val="0"/>
              </a:spcAft>
              <a:buNone/>
            </a:pPr>
            <a:r>
              <a:rPr lang="en" sz="1400">
                <a:solidFill>
                  <a:schemeClr val="dk1"/>
                </a:solidFill>
                <a:latin typeface="Arial"/>
                <a:ea typeface="Arial"/>
                <a:cs typeface="Arial"/>
                <a:sym typeface="Arial"/>
              </a:rPr>
              <a:t>Mortality Data is from the CDC’s Multiple Cause of Death datafile.</a:t>
            </a:r>
            <a:endParaRPr sz="1400">
              <a:solidFill>
                <a:schemeClr val="dk1"/>
              </a:solidFill>
              <a:latin typeface="Arial"/>
              <a:ea typeface="Arial"/>
              <a:cs typeface="Arial"/>
              <a:sym typeface="Arial"/>
            </a:endParaRPr>
          </a:p>
          <a:p>
            <a:pPr indent="0" lvl="0" marL="0" rtl="0" algn="l">
              <a:lnSpc>
                <a:spcPct val="100000"/>
              </a:lnSpc>
              <a:spcBef>
                <a:spcPts val="600"/>
              </a:spcBef>
              <a:spcAft>
                <a:spcPts val="0"/>
              </a:spcAft>
              <a:buNone/>
            </a:pPr>
            <a:r>
              <a:rPr lang="en" sz="1100" u="sng">
                <a:solidFill>
                  <a:schemeClr val="hlink"/>
                </a:solidFill>
                <a:latin typeface="Arial"/>
                <a:ea typeface="Arial"/>
                <a:cs typeface="Arial"/>
                <a:sym typeface="Arial"/>
                <a:hlinkClick r:id="rId3"/>
              </a:rPr>
              <a:t>https://www.cdc.gov/nchs/data_access/VitalStatsOnline.htm#Mortality_Multiple</a:t>
            </a:r>
            <a:endParaRPr sz="1400">
              <a:solidFill>
                <a:schemeClr val="dk1"/>
              </a:solidFill>
              <a:latin typeface="Arial"/>
              <a:ea typeface="Arial"/>
              <a:cs typeface="Arial"/>
              <a:sym typeface="Arial"/>
            </a:endParaRPr>
          </a:p>
          <a:p>
            <a:pPr indent="0" lvl="0" marL="0" rtl="0" algn="ctr">
              <a:lnSpc>
                <a:spcPct val="100000"/>
              </a:lnSpc>
              <a:spcBef>
                <a:spcPts val="600"/>
              </a:spcBef>
              <a:spcAft>
                <a:spcPts val="0"/>
              </a:spcAft>
              <a:buNone/>
            </a:pPr>
            <a:r>
              <a:t/>
            </a:r>
            <a:endParaRPr sz="1400">
              <a:solidFill>
                <a:schemeClr val="dk1"/>
              </a:solidFill>
              <a:latin typeface="Arial"/>
              <a:ea typeface="Arial"/>
              <a:cs typeface="Arial"/>
              <a:sym typeface="Arial"/>
            </a:endParaRPr>
          </a:p>
          <a:p>
            <a:pPr indent="0" lvl="0" marL="0" rtl="0" algn="l">
              <a:lnSpc>
                <a:spcPct val="100000"/>
              </a:lnSpc>
              <a:spcBef>
                <a:spcPts val="600"/>
              </a:spcBef>
              <a:spcAft>
                <a:spcPts val="0"/>
              </a:spcAft>
              <a:buNone/>
            </a:pPr>
            <a:r>
              <a:rPr lang="en" sz="1400">
                <a:solidFill>
                  <a:schemeClr val="dk1"/>
                </a:solidFill>
                <a:latin typeface="Arial"/>
                <a:ea typeface="Arial"/>
                <a:cs typeface="Arial"/>
                <a:sym typeface="Arial"/>
              </a:rPr>
              <a:t>Firearm Data is from The Bureau of Alcohol, Tobacco, Firearms, and explosives</a:t>
            </a:r>
            <a:endParaRPr sz="1400">
              <a:solidFill>
                <a:schemeClr val="dk1"/>
              </a:solidFill>
              <a:latin typeface="Arial"/>
              <a:ea typeface="Arial"/>
              <a:cs typeface="Arial"/>
              <a:sym typeface="Arial"/>
            </a:endParaRPr>
          </a:p>
          <a:p>
            <a:pPr indent="0" lvl="0" marL="0" rtl="0" algn="l">
              <a:lnSpc>
                <a:spcPct val="100000"/>
              </a:lnSpc>
              <a:spcBef>
                <a:spcPts val="600"/>
              </a:spcBef>
              <a:spcAft>
                <a:spcPts val="0"/>
              </a:spcAft>
              <a:buSzPts val="1300"/>
              <a:buNone/>
            </a:pPr>
            <a:r>
              <a:rPr lang="en" sz="1100" u="sng">
                <a:solidFill>
                  <a:schemeClr val="hlink"/>
                </a:solidFill>
                <a:latin typeface="Arial"/>
                <a:ea typeface="Arial"/>
                <a:cs typeface="Arial"/>
                <a:sym typeface="Arial"/>
                <a:hlinkClick r:id="rId4"/>
              </a:rPr>
              <a:t>https://www.atf.gov/firearms/listing-federal-firearms-licensees-ffls-2017</a:t>
            </a:r>
            <a:endParaRPr sz="13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2600">
                <a:solidFill>
                  <a:srgbClr val="143F6A"/>
                </a:solidFill>
              </a:rPr>
              <a:t>Sources: Suicide Rate vs. Age</a:t>
            </a:r>
            <a:endParaRPr sz="2600"/>
          </a:p>
        </p:txBody>
      </p:sp>
      <p:sp>
        <p:nvSpPr>
          <p:cNvPr id="349" name="Google Shape;349;p57"/>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1400" u="sng">
                <a:solidFill>
                  <a:schemeClr val="hlink"/>
                </a:solidFill>
                <a:latin typeface="Arial"/>
                <a:ea typeface="Arial"/>
                <a:cs typeface="Arial"/>
                <a:sym typeface="Arial"/>
                <a:hlinkClick r:id="rId3"/>
              </a:rPr>
              <a:t>https://www.nimh.nih.gov/health/statistics/mental-illness.shtml</a:t>
            </a:r>
            <a:endParaRPr sz="1400"/>
          </a:p>
          <a:p>
            <a:pPr indent="0" lvl="0" marL="0" rtl="0" algn="l">
              <a:spcBef>
                <a:spcPts val="900"/>
              </a:spcBef>
              <a:spcAft>
                <a:spcPts val="200"/>
              </a:spcAft>
              <a:buNone/>
            </a:pPr>
            <a:r>
              <a:rPr lang="en" sz="1400" u="sng">
                <a:solidFill>
                  <a:schemeClr val="hlink"/>
                </a:solidFill>
                <a:latin typeface="Arial"/>
                <a:ea typeface="Arial"/>
                <a:cs typeface="Arial"/>
                <a:sym typeface="Arial"/>
                <a:hlinkClick r:id="rId4"/>
              </a:rPr>
              <a:t>https://ourworldindata.org/grapher/suicide-death-rate-by-age?country=USA</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800110" y="136577"/>
            <a:ext cx="7543800" cy="1088100"/>
          </a:xfrm>
          <a:prstGeom prst="rect">
            <a:avLst/>
          </a:prstGeom>
        </p:spPr>
        <p:txBody>
          <a:bodyPr anchorCtr="0" anchor="b" bIns="34275" lIns="68575" spcFirstLastPara="1" rIns="68575" wrap="square" tIns="34275">
            <a:noAutofit/>
          </a:bodyPr>
          <a:lstStyle/>
          <a:p>
            <a:pPr indent="0" lvl="0" marL="0" marR="0" rtl="0" algn="l">
              <a:lnSpc>
                <a:spcPct val="85000"/>
              </a:lnSpc>
              <a:spcBef>
                <a:spcPts val="0"/>
              </a:spcBef>
              <a:spcAft>
                <a:spcPts val="0"/>
              </a:spcAft>
              <a:buNone/>
            </a:pPr>
            <a:r>
              <a:rPr b="1" lang="en" sz="2600">
                <a:solidFill>
                  <a:srgbClr val="143F6A"/>
                </a:solidFill>
              </a:rPr>
              <a:t>Sources:</a:t>
            </a:r>
            <a:endParaRPr b="1" sz="2600">
              <a:solidFill>
                <a:srgbClr val="143F6A"/>
              </a:solidFill>
            </a:endParaRPr>
          </a:p>
        </p:txBody>
      </p:sp>
      <p:sp>
        <p:nvSpPr>
          <p:cNvPr id="355" name="Google Shape;355;p58"/>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marR="0" rtl="0" algn="l">
              <a:lnSpc>
                <a:spcPct val="100000"/>
              </a:lnSpc>
              <a:spcBef>
                <a:spcPts val="600"/>
              </a:spcBef>
              <a:spcAft>
                <a:spcPts val="0"/>
              </a:spcAft>
              <a:buNone/>
            </a:pPr>
            <a:r>
              <a:rPr lang="en" sz="1400">
                <a:solidFill>
                  <a:schemeClr val="dk1"/>
                </a:solidFill>
                <a:latin typeface="Arial"/>
                <a:ea typeface="Arial"/>
                <a:cs typeface="Arial"/>
                <a:sym typeface="Arial"/>
              </a:rPr>
              <a:t>Stats of the State - Suicide Mortality. </a:t>
            </a:r>
            <a:r>
              <a:rPr i="1" lang="en" sz="1400">
                <a:solidFill>
                  <a:schemeClr val="dk1"/>
                </a:solidFill>
                <a:latin typeface="Arial"/>
                <a:ea typeface="Arial"/>
                <a:cs typeface="Arial"/>
                <a:sym typeface="Arial"/>
              </a:rPr>
              <a:t>Centers for Disease Control and Prevention</a:t>
            </a:r>
            <a:r>
              <a:rPr lang="en" sz="1400">
                <a:solidFill>
                  <a:schemeClr val="dk1"/>
                </a:solidFill>
                <a:latin typeface="Arial"/>
                <a:ea typeface="Arial"/>
                <a:cs typeface="Arial"/>
                <a:sym typeface="Arial"/>
              </a:rPr>
              <a:t> (Jan. 10, 2019).</a:t>
            </a:r>
            <a:endParaRPr sz="1400">
              <a:solidFill>
                <a:schemeClr val="dk1"/>
              </a:solidFill>
              <a:latin typeface="Arial"/>
              <a:ea typeface="Arial"/>
              <a:cs typeface="Arial"/>
              <a:sym typeface="Arial"/>
            </a:endParaRPr>
          </a:p>
          <a:p>
            <a:pPr indent="0" lvl="0" marL="0" rtl="0" algn="l">
              <a:spcBef>
                <a:spcPts val="900"/>
              </a:spcBef>
              <a:spcAft>
                <a:spcPts val="0"/>
              </a:spcAft>
              <a:buNone/>
            </a:pPr>
            <a:r>
              <a:rPr lang="en" sz="1400" u="sng">
                <a:solidFill>
                  <a:schemeClr val="hlink"/>
                </a:solidFill>
                <a:latin typeface="Arial"/>
                <a:ea typeface="Arial"/>
                <a:cs typeface="Arial"/>
                <a:sym typeface="Arial"/>
                <a:hlinkClick r:id="rId3"/>
              </a:rPr>
              <a:t>https://www.cdc.gov/nchs/pressroom/sosmap/suicide-mortality/suicide.htm</a:t>
            </a:r>
            <a:endParaRPr sz="1400">
              <a:solidFill>
                <a:schemeClr val="dk1"/>
              </a:solidFill>
              <a:latin typeface="Arial"/>
              <a:ea typeface="Arial"/>
              <a:cs typeface="Arial"/>
              <a:sym typeface="Arial"/>
            </a:endParaRPr>
          </a:p>
          <a:p>
            <a:pPr indent="0" lvl="0" marL="0" rtl="0" algn="l">
              <a:spcBef>
                <a:spcPts val="900"/>
              </a:spcBef>
              <a:spcAft>
                <a:spcPts val="0"/>
              </a:spcAft>
              <a:buNone/>
            </a:pPr>
            <a:r>
              <a:t/>
            </a:r>
            <a:endParaRPr sz="1400">
              <a:solidFill>
                <a:schemeClr val="dk1"/>
              </a:solidFill>
              <a:latin typeface="Arial"/>
              <a:ea typeface="Arial"/>
              <a:cs typeface="Arial"/>
              <a:sym typeface="Arial"/>
            </a:endParaRPr>
          </a:p>
          <a:p>
            <a:pPr indent="0" lvl="0" marL="0" rtl="0" algn="l">
              <a:spcBef>
                <a:spcPts val="900"/>
              </a:spcBef>
              <a:spcAft>
                <a:spcPts val="20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nvSpPr>
        <p:spPr>
          <a:xfrm>
            <a:off x="522922" y="515143"/>
            <a:ext cx="7955280" cy="438581"/>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2400" u="none" cap="none" strike="noStrike">
                <a:solidFill>
                  <a:srgbClr val="143F6A"/>
                </a:solidFill>
                <a:latin typeface="Calibri"/>
                <a:ea typeface="Calibri"/>
                <a:cs typeface="Calibri"/>
                <a:sym typeface="Calibri"/>
              </a:rPr>
              <a:t>Differences in Suicide Among Men and Women</a:t>
            </a:r>
            <a:endParaRPr b="1" sz="2400">
              <a:solidFill>
                <a:srgbClr val="143F6A"/>
              </a:solidFill>
              <a:latin typeface="Calibri"/>
              <a:ea typeface="Calibri"/>
              <a:cs typeface="Calibri"/>
              <a:sym typeface="Calibri"/>
            </a:endParaRPr>
          </a:p>
          <a:p>
            <a:pPr indent="0" lvl="0" marL="0" marR="0" rtl="0" algn="ctr">
              <a:spcBef>
                <a:spcPts val="0"/>
              </a:spcBef>
              <a:spcAft>
                <a:spcPts val="0"/>
              </a:spcAft>
              <a:buNone/>
            </a:pPr>
            <a:r>
              <a:t/>
            </a:r>
            <a:endParaRPr b="1">
              <a:solidFill>
                <a:srgbClr val="143F6A"/>
              </a:solidFill>
              <a:latin typeface="Calibri"/>
              <a:ea typeface="Calibri"/>
              <a:cs typeface="Calibri"/>
              <a:sym typeface="Calibri"/>
            </a:endParaRPr>
          </a:p>
        </p:txBody>
      </p:sp>
      <p:sp>
        <p:nvSpPr>
          <p:cNvPr id="164" name="Google Shape;164;p28"/>
          <p:cNvSpPr txBox="1"/>
          <p:nvPr/>
        </p:nvSpPr>
        <p:spPr>
          <a:xfrm>
            <a:off x="1868805" y="4414838"/>
            <a:ext cx="6035040" cy="35779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1" lang="en" sz="900" u="none" cap="none" strike="noStrike">
                <a:solidFill>
                  <a:schemeClr val="dk1"/>
                </a:solidFill>
                <a:latin typeface="Calibri"/>
                <a:ea typeface="Calibri"/>
                <a:cs typeface="Calibri"/>
                <a:sym typeface="Calibri"/>
              </a:rPr>
              <a:t>Source: US Department of Health and Human Services; CDC (September, 2018). Deaths by suicide per 100,000 resident population in the United States from 1950 to 2016, by gender.</a:t>
            </a:r>
            <a:endParaRPr sz="1100"/>
          </a:p>
        </p:txBody>
      </p:sp>
      <p:pic>
        <p:nvPicPr>
          <p:cNvPr id="165" name="Google Shape;165;p28"/>
          <p:cNvPicPr preferRelativeResize="0"/>
          <p:nvPr/>
        </p:nvPicPr>
        <p:blipFill rotWithShape="1">
          <a:blip r:embed="rId3">
            <a:alphaModFix/>
          </a:blip>
          <a:srcRect b="0" l="0" r="0" t="0"/>
          <a:stretch/>
        </p:blipFill>
        <p:spPr>
          <a:xfrm>
            <a:off x="1418747" y="1311593"/>
            <a:ext cx="5650431" cy="31140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822960" y="214952"/>
            <a:ext cx="7543800" cy="805175"/>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143F6A"/>
              </a:buClr>
              <a:buSzPts val="2400"/>
              <a:buFont typeface="Calibri"/>
              <a:buNone/>
            </a:pPr>
            <a:br>
              <a:rPr b="1" lang="en" sz="2400">
                <a:solidFill>
                  <a:srgbClr val="143F6A"/>
                </a:solidFill>
                <a:latin typeface="Calibri"/>
                <a:ea typeface="Calibri"/>
                <a:cs typeface="Calibri"/>
                <a:sym typeface="Calibri"/>
              </a:rPr>
            </a:br>
            <a:r>
              <a:rPr b="1" lang="en" sz="2400">
                <a:solidFill>
                  <a:srgbClr val="143F6A"/>
                </a:solidFill>
                <a:latin typeface="Calibri"/>
                <a:ea typeface="Calibri"/>
                <a:cs typeface="Calibri"/>
                <a:sym typeface="Calibri"/>
              </a:rPr>
              <a:t>Analysis o</a:t>
            </a:r>
            <a:r>
              <a:rPr b="1" lang="en" sz="2400">
                <a:solidFill>
                  <a:srgbClr val="143F6A"/>
                </a:solidFill>
              </a:rPr>
              <a:t>f </a:t>
            </a:r>
            <a:r>
              <a:rPr b="1" lang="en" sz="2400">
                <a:solidFill>
                  <a:srgbClr val="143F6A"/>
                </a:solidFill>
                <a:latin typeface="Calibri"/>
                <a:ea typeface="Calibri"/>
                <a:cs typeface="Calibri"/>
                <a:sym typeface="Calibri"/>
              </a:rPr>
              <a:t>Differences in Suicide Among Men and Women</a:t>
            </a:r>
            <a:endParaRPr sz="1100"/>
          </a:p>
        </p:txBody>
      </p:sp>
      <p:sp>
        <p:nvSpPr>
          <p:cNvPr id="171" name="Google Shape;171;p29"/>
          <p:cNvSpPr txBox="1"/>
          <p:nvPr>
            <p:ph idx="1" type="body"/>
          </p:nvPr>
        </p:nvSpPr>
        <p:spPr>
          <a:xfrm>
            <a:off x="822950" y="1300575"/>
            <a:ext cx="7543800" cy="3075600"/>
          </a:xfrm>
          <a:prstGeom prst="rect">
            <a:avLst/>
          </a:prstGeom>
          <a:noFill/>
          <a:ln>
            <a:noFill/>
          </a:ln>
        </p:spPr>
        <p:txBody>
          <a:bodyPr anchorCtr="0" anchor="t" bIns="34275" lIns="0" spcFirstLastPara="1" rIns="0" wrap="square" tIns="34275">
            <a:noAutofit/>
          </a:bodyPr>
          <a:lstStyle/>
          <a:p>
            <a:pPr indent="-317500" lvl="0" marL="457200" rtl="0" algn="l">
              <a:lnSpc>
                <a:spcPct val="115000"/>
              </a:lnSpc>
              <a:spcBef>
                <a:spcPts val="0"/>
              </a:spcBef>
              <a:spcAft>
                <a:spcPts val="0"/>
              </a:spcAft>
              <a:buSzPts val="1400"/>
              <a:buFont typeface="Arial"/>
              <a:buChar char="❏"/>
            </a:pPr>
            <a:r>
              <a:rPr lang="en" sz="1400">
                <a:solidFill>
                  <a:schemeClr val="dk1"/>
                </a:solidFill>
                <a:latin typeface="Arial"/>
                <a:ea typeface="Arial"/>
                <a:cs typeface="Arial"/>
                <a:sym typeface="Arial"/>
              </a:rPr>
              <a:t>On average, men died by suicide</a:t>
            </a:r>
            <a:r>
              <a:rPr lang="en" sz="1400">
                <a:latin typeface="Arial"/>
                <a:ea typeface="Arial"/>
                <a:cs typeface="Arial"/>
                <a:sym typeface="Arial"/>
              </a:rPr>
              <a:t> </a:t>
            </a:r>
            <a:r>
              <a:rPr b="1" lang="en" sz="1400">
                <a:solidFill>
                  <a:srgbClr val="FF0000"/>
                </a:solidFill>
                <a:latin typeface="Arial"/>
                <a:ea typeface="Arial"/>
                <a:cs typeface="Arial"/>
                <a:sym typeface="Arial"/>
              </a:rPr>
              <a:t>3x</a:t>
            </a:r>
            <a:r>
              <a:rPr lang="en" sz="1400">
                <a:latin typeface="Arial"/>
                <a:ea typeface="Arial"/>
                <a:cs typeface="Arial"/>
                <a:sym typeface="Arial"/>
              </a:rPr>
              <a:t> </a:t>
            </a:r>
            <a:r>
              <a:rPr lang="en" sz="1400">
                <a:solidFill>
                  <a:schemeClr val="dk1"/>
                </a:solidFill>
                <a:latin typeface="Arial"/>
                <a:ea typeface="Arial"/>
                <a:cs typeface="Arial"/>
                <a:sym typeface="Arial"/>
              </a:rPr>
              <a:t>more often than women (20% for males and 5% for females)</a:t>
            </a:r>
            <a:endParaRPr sz="1400">
              <a:solidFill>
                <a:schemeClr val="dk1"/>
              </a:solidFill>
              <a:latin typeface="Arial"/>
              <a:ea typeface="Arial"/>
              <a:cs typeface="Arial"/>
              <a:sym typeface="Arial"/>
            </a:endParaRPr>
          </a:p>
          <a:p>
            <a:pPr indent="-317500" lvl="0" marL="457200" rtl="0" algn="l">
              <a:lnSpc>
                <a:spcPct val="115000"/>
              </a:lnSpc>
              <a:spcBef>
                <a:spcPts val="1000"/>
              </a:spcBef>
              <a:spcAft>
                <a:spcPts val="0"/>
              </a:spcAft>
              <a:buSzPts val="1400"/>
              <a:buFont typeface="Arial"/>
              <a:buChar char="❏"/>
            </a:pPr>
            <a:r>
              <a:rPr lang="en" sz="1400">
                <a:solidFill>
                  <a:schemeClr val="dk1"/>
                </a:solidFill>
                <a:latin typeface="Arial"/>
                <a:ea typeface="Arial"/>
                <a:cs typeface="Arial"/>
                <a:sym typeface="Arial"/>
              </a:rPr>
              <a:t>There are a number of gender differences in suicide. This is known as the </a:t>
            </a:r>
            <a:r>
              <a:rPr i="1" lang="en" sz="1400">
                <a:solidFill>
                  <a:schemeClr val="dk1"/>
                </a:solidFill>
                <a:latin typeface="Arial"/>
                <a:ea typeface="Arial"/>
                <a:cs typeface="Arial"/>
                <a:sym typeface="Arial"/>
              </a:rPr>
              <a:t>gender paradox of suicide</a:t>
            </a:r>
            <a:r>
              <a:rPr lang="en" sz="1400">
                <a:solidFill>
                  <a:schemeClr val="dk1"/>
                </a:solidFill>
                <a:latin typeface="Arial"/>
                <a:ea typeface="Arial"/>
                <a:cs typeface="Arial"/>
                <a:sym typeface="Arial"/>
              </a:rPr>
              <a:t>. While females are more likely to experience suicidal thoughts, males are more likely to take their own lives. This may be due to differences in gender roles and expectations</a:t>
            </a:r>
            <a:endParaRPr sz="1400">
              <a:solidFill>
                <a:schemeClr val="dk1"/>
              </a:solidFill>
              <a:latin typeface="Arial"/>
              <a:ea typeface="Arial"/>
              <a:cs typeface="Arial"/>
              <a:sym typeface="Arial"/>
            </a:endParaRPr>
          </a:p>
          <a:p>
            <a:pPr indent="-317500" lvl="0" marL="457200" rtl="0" algn="l">
              <a:lnSpc>
                <a:spcPct val="115000"/>
              </a:lnSpc>
              <a:spcBef>
                <a:spcPts val="1000"/>
              </a:spcBef>
              <a:spcAft>
                <a:spcPts val="0"/>
              </a:spcAft>
              <a:buSzPts val="1400"/>
              <a:buFont typeface="Arial"/>
              <a:buChar char="❏"/>
            </a:pPr>
            <a:r>
              <a:rPr lang="en" sz="1400">
                <a:solidFill>
                  <a:schemeClr val="dk1"/>
                </a:solidFill>
                <a:latin typeface="Arial"/>
                <a:ea typeface="Arial"/>
                <a:cs typeface="Arial"/>
                <a:sym typeface="Arial"/>
              </a:rPr>
              <a:t>In 1990 and 2016, men had the highest suicide rates (21.5% and 21.4% per 100,000) among males</a:t>
            </a:r>
            <a:endParaRPr sz="1400">
              <a:solidFill>
                <a:schemeClr val="dk1"/>
              </a:solidFill>
              <a:latin typeface="Arial"/>
              <a:ea typeface="Arial"/>
              <a:cs typeface="Arial"/>
              <a:sym typeface="Arial"/>
            </a:endParaRPr>
          </a:p>
          <a:p>
            <a:pPr indent="-317500" lvl="0" marL="457200" rtl="0" algn="l">
              <a:lnSpc>
                <a:spcPct val="115000"/>
              </a:lnSpc>
              <a:spcBef>
                <a:spcPts val="1000"/>
              </a:spcBef>
              <a:spcAft>
                <a:spcPts val="0"/>
              </a:spcAft>
              <a:buSzPts val="1400"/>
              <a:buFont typeface="Arial"/>
              <a:buChar char="❏"/>
            </a:pPr>
            <a:r>
              <a:rPr lang="en" sz="1400">
                <a:solidFill>
                  <a:schemeClr val="dk1"/>
                </a:solidFill>
                <a:latin typeface="Arial"/>
                <a:ea typeface="Arial"/>
                <a:cs typeface="Arial"/>
                <a:sym typeface="Arial"/>
              </a:rPr>
              <a:t>In 1970 and 2016, women had the highest suicide rate (7.4% and 6% per 100,000) among females</a:t>
            </a:r>
            <a:endParaRPr sz="1400"/>
          </a:p>
          <a:p>
            <a:pPr indent="0" lvl="0" marL="0" rtl="0" algn="l">
              <a:lnSpc>
                <a:spcPct val="115000"/>
              </a:lnSpc>
              <a:spcBef>
                <a:spcPts val="1000"/>
              </a:spcBef>
              <a:spcAft>
                <a:spcPts val="0"/>
              </a:spcAft>
              <a:buSzPts val="1300"/>
              <a:buNone/>
            </a:pPr>
            <a:r>
              <a:t/>
            </a:r>
            <a:endParaRPr sz="13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marR="0" rtl="0" algn="l">
              <a:lnSpc>
                <a:spcPct val="100000"/>
              </a:lnSpc>
              <a:spcBef>
                <a:spcPts val="0"/>
              </a:spcBef>
              <a:spcAft>
                <a:spcPts val="0"/>
              </a:spcAft>
              <a:buNone/>
            </a:pPr>
            <a:r>
              <a:rPr b="1" lang="en" sz="2600">
                <a:solidFill>
                  <a:srgbClr val="143F6A"/>
                </a:solidFill>
              </a:rPr>
              <a:t>II.   </a:t>
            </a:r>
            <a:r>
              <a:rPr b="1" lang="en" sz="2600">
                <a:solidFill>
                  <a:srgbClr val="143F6A"/>
                </a:solidFill>
              </a:rPr>
              <a:t>Relationship between Gun Vendors and Gun    Mortalities</a:t>
            </a:r>
            <a:endParaRPr sz="2600">
              <a:solidFill>
                <a:schemeClr val="dk1"/>
              </a:solidFill>
              <a:latin typeface="Arial"/>
              <a:ea typeface="Arial"/>
              <a:cs typeface="Arial"/>
              <a:sym typeface="Arial"/>
            </a:endParaRPr>
          </a:p>
          <a:p>
            <a:pPr indent="0" lvl="0" marL="0" rtl="0" algn="l">
              <a:spcBef>
                <a:spcPts val="900"/>
              </a:spcBef>
              <a:spcAft>
                <a:spcPts val="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822960" y="594211"/>
            <a:ext cx="3771900" cy="708809"/>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n" sz="1100"/>
              <a:t>v</a:t>
            </a:r>
            <a:endParaRPr sz="1100"/>
          </a:p>
        </p:txBody>
      </p:sp>
      <p:pic>
        <p:nvPicPr>
          <p:cNvPr id="182" name="Google Shape;182;p31"/>
          <p:cNvPicPr preferRelativeResize="0"/>
          <p:nvPr>
            <p:ph idx="1" type="body"/>
          </p:nvPr>
        </p:nvPicPr>
        <p:blipFill rotWithShape="1">
          <a:blip r:embed="rId3">
            <a:alphaModFix/>
          </a:blip>
          <a:srcRect b="0" l="0" r="0" t="0"/>
          <a:stretch/>
        </p:blipFill>
        <p:spPr>
          <a:xfrm>
            <a:off x="-196453" y="-364331"/>
            <a:ext cx="9536906" cy="5610821"/>
          </a:xfrm>
          <a:prstGeom prst="rect">
            <a:avLst/>
          </a:prstGeom>
          <a:solidFill>
            <a:schemeClr val="lt1"/>
          </a:solidFill>
          <a:ln cap="flat" cmpd="sng" w="9525">
            <a:solidFill>
              <a:schemeClr val="dk1"/>
            </a:solidFill>
            <a:prstDash val="solid"/>
            <a:round/>
            <a:headEnd len="sm" w="sm" type="none"/>
            <a:tailEnd len="sm" w="sm" type="none"/>
          </a:ln>
        </p:spPr>
      </p:pic>
      <p:sp>
        <p:nvSpPr>
          <p:cNvPr id="183" name="Google Shape;183;p31"/>
          <p:cNvSpPr/>
          <p:nvPr/>
        </p:nvSpPr>
        <p:spPr>
          <a:xfrm>
            <a:off x="2696051" y="115075"/>
            <a:ext cx="3557588" cy="149951"/>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v</a:t>
            </a:r>
            <a:endParaRPr sz="1100"/>
          </a:p>
        </p:txBody>
      </p:sp>
      <p:sp>
        <p:nvSpPr>
          <p:cNvPr id="184" name="Google Shape;184;p31"/>
          <p:cNvSpPr txBox="1"/>
          <p:nvPr/>
        </p:nvSpPr>
        <p:spPr>
          <a:xfrm>
            <a:off x="2046685" y="612769"/>
            <a:ext cx="4714874" cy="1038746"/>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2100" u="none" cap="none" strike="noStrike">
                <a:solidFill>
                  <a:srgbClr val="072B62"/>
                </a:solidFill>
                <a:latin typeface="Arial"/>
                <a:ea typeface="Arial"/>
                <a:cs typeface="Arial"/>
                <a:sym typeface="Arial"/>
              </a:rPr>
              <a:t>Relationship Between</a:t>
            </a:r>
            <a:endParaRPr sz="1100"/>
          </a:p>
          <a:p>
            <a:pPr indent="0" lvl="0" marL="0" marR="0" rtl="0" algn="ctr">
              <a:spcBef>
                <a:spcPts val="0"/>
              </a:spcBef>
              <a:spcAft>
                <a:spcPts val="0"/>
              </a:spcAft>
              <a:buNone/>
            </a:pPr>
            <a:r>
              <a:rPr b="0" i="0" lang="en" sz="2100" u="none" cap="none" strike="noStrike">
                <a:solidFill>
                  <a:srgbClr val="072B62"/>
                </a:solidFill>
                <a:latin typeface="Arial"/>
                <a:ea typeface="Arial"/>
                <a:cs typeface="Arial"/>
                <a:sym typeface="Arial"/>
              </a:rPr>
              <a:t>Gun Vendors and Violent Crime</a:t>
            </a:r>
            <a:endParaRPr sz="1100"/>
          </a:p>
          <a:p>
            <a:pPr indent="0" lvl="0" marL="0" marR="0" rtl="0" algn="ctr">
              <a:spcBef>
                <a:spcPts val="0"/>
              </a:spcBef>
              <a:spcAft>
                <a:spcPts val="0"/>
              </a:spcAft>
              <a:buNone/>
            </a:pPr>
            <a:r>
              <a:rPr b="0" i="0" lang="en" sz="2100" u="none" cap="none" strike="noStrike">
                <a:solidFill>
                  <a:srgbClr val="072B62"/>
                </a:solidFill>
                <a:latin typeface="Arial"/>
                <a:ea typeface="Arial"/>
                <a:cs typeface="Arial"/>
                <a:sym typeface="Arial"/>
              </a:rPr>
              <a:t>2017</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1260157" y="257175"/>
            <a:ext cx="6360795" cy="1002982"/>
          </a:xfrm>
          <a:prstGeom prst="rect">
            <a:avLst/>
          </a:prstGeom>
          <a:noFill/>
          <a:ln>
            <a:noFill/>
          </a:ln>
        </p:spPr>
        <p:txBody>
          <a:bodyPr anchorCtr="0" anchor="b" bIns="34275" lIns="68575" spcFirstLastPara="1" rIns="68575" wrap="square" tIns="34275">
            <a:noAutofit/>
          </a:bodyPr>
          <a:lstStyle/>
          <a:p>
            <a:pPr indent="0" lvl="0" marL="0" rtl="0" algn="ctr">
              <a:lnSpc>
                <a:spcPct val="85000"/>
              </a:lnSpc>
              <a:spcBef>
                <a:spcPts val="0"/>
              </a:spcBef>
              <a:spcAft>
                <a:spcPts val="0"/>
              </a:spcAft>
              <a:buClr>
                <a:srgbClr val="143F6A"/>
              </a:buClr>
              <a:buSzPts val="2400"/>
              <a:buFont typeface="Calibri"/>
              <a:buNone/>
            </a:pPr>
            <a:br>
              <a:rPr b="1" lang="en" sz="2400">
                <a:solidFill>
                  <a:srgbClr val="143F6A"/>
                </a:solidFill>
                <a:latin typeface="Calibri"/>
                <a:ea typeface="Calibri"/>
                <a:cs typeface="Calibri"/>
                <a:sym typeface="Calibri"/>
              </a:rPr>
            </a:br>
            <a:r>
              <a:rPr b="1" lang="en" sz="3300">
                <a:solidFill>
                  <a:srgbClr val="143F6A"/>
                </a:solidFill>
                <a:latin typeface="Calibri"/>
                <a:ea typeface="Calibri"/>
                <a:cs typeface="Calibri"/>
                <a:sym typeface="Calibri"/>
              </a:rPr>
              <a:t>Gun Deaths in America</a:t>
            </a:r>
            <a:endParaRPr sz="1100"/>
          </a:p>
        </p:txBody>
      </p:sp>
      <p:sp>
        <p:nvSpPr>
          <p:cNvPr id="190" name="Google Shape;190;p32"/>
          <p:cNvSpPr txBox="1"/>
          <p:nvPr>
            <p:ph idx="1" type="body"/>
          </p:nvPr>
        </p:nvSpPr>
        <p:spPr>
          <a:xfrm>
            <a:off x="497205" y="1423035"/>
            <a:ext cx="7869555" cy="3206115"/>
          </a:xfrm>
          <a:prstGeom prst="rect">
            <a:avLst/>
          </a:prstGeom>
          <a:noFill/>
          <a:ln>
            <a:noFill/>
          </a:ln>
        </p:spPr>
        <p:txBody>
          <a:bodyPr anchorCtr="0" anchor="t" bIns="34275" lIns="0" spcFirstLastPara="1" rIns="0" wrap="square" tIns="34275">
            <a:noAutofit/>
          </a:bodyPr>
          <a:lstStyle/>
          <a:p>
            <a:pPr indent="-88900" lvl="0" marL="63500" rtl="0" algn="l">
              <a:lnSpc>
                <a:spcPct val="100000"/>
              </a:lnSpc>
              <a:spcBef>
                <a:spcPts val="0"/>
              </a:spcBef>
              <a:spcAft>
                <a:spcPts val="0"/>
              </a:spcAft>
              <a:buSzPts val="1400"/>
              <a:buFont typeface="Noto Sans Symbols"/>
              <a:buChar char="❖"/>
            </a:pPr>
            <a:r>
              <a:rPr lang="en" sz="1400">
                <a:latin typeface="Arial"/>
                <a:ea typeface="Arial"/>
                <a:cs typeface="Arial"/>
                <a:sym typeface="Arial"/>
              </a:rPr>
              <a:t>  Many people believe that the availability of guns and suicides are closely related. </a:t>
            </a:r>
            <a:endParaRPr sz="1100"/>
          </a:p>
          <a:p>
            <a:pPr indent="-88900" lvl="0" marL="63500" rtl="0" algn="l">
              <a:lnSpc>
                <a:spcPct val="100000"/>
              </a:lnSpc>
              <a:spcBef>
                <a:spcPts val="500"/>
              </a:spcBef>
              <a:spcAft>
                <a:spcPts val="0"/>
              </a:spcAft>
              <a:buSzPts val="1400"/>
              <a:buFont typeface="Noto Sans Symbols"/>
              <a:buChar char="❖"/>
            </a:pPr>
            <a:r>
              <a:rPr lang="en" sz="1400">
                <a:latin typeface="Arial"/>
                <a:ea typeface="Arial"/>
                <a:cs typeface="Arial"/>
                <a:sym typeface="Arial"/>
              </a:rPr>
              <a:t>  We can see the highest suicide to vendor ratio in the Northern Plains and the more rural areas of the United States. </a:t>
            </a:r>
            <a:endParaRPr sz="1100"/>
          </a:p>
          <a:p>
            <a:pPr indent="-88900" lvl="0" marL="63500" rtl="0" algn="l">
              <a:lnSpc>
                <a:spcPct val="100000"/>
              </a:lnSpc>
              <a:spcBef>
                <a:spcPts val="500"/>
              </a:spcBef>
              <a:spcAft>
                <a:spcPts val="0"/>
              </a:spcAft>
              <a:buSzPts val="1400"/>
              <a:buFont typeface="Noto Sans Symbols"/>
              <a:buChar char="❖"/>
            </a:pPr>
            <a:r>
              <a:rPr lang="en" sz="1400">
                <a:latin typeface="Arial"/>
                <a:ea typeface="Arial"/>
                <a:cs typeface="Arial"/>
                <a:sym typeface="Arial"/>
              </a:rPr>
              <a:t>  In just ten years the suicide rate for Native American Women has jumped up 139%, and Men 71%</a:t>
            </a:r>
            <a:endParaRPr sz="1100"/>
          </a:p>
          <a:p>
            <a:pPr indent="-88900" lvl="0" marL="63500" rtl="0" algn="l">
              <a:lnSpc>
                <a:spcPct val="100000"/>
              </a:lnSpc>
              <a:spcBef>
                <a:spcPts val="500"/>
              </a:spcBef>
              <a:spcAft>
                <a:spcPts val="0"/>
              </a:spcAft>
              <a:buSzPts val="1400"/>
              <a:buFont typeface="Noto Sans Symbols"/>
              <a:buChar char="❖"/>
            </a:pPr>
            <a:r>
              <a:rPr lang="en" sz="1400">
                <a:latin typeface="Arial"/>
                <a:ea typeface="Arial"/>
                <a:cs typeface="Arial"/>
                <a:sym typeface="Arial"/>
              </a:rPr>
              <a:t>  As states become more dense, the suicide rate also tends to go down. Greater awareness?</a:t>
            </a:r>
            <a:endParaRPr sz="1100"/>
          </a:p>
          <a:p>
            <a:pPr indent="-88900" lvl="0" marL="63500" rtl="0" algn="l">
              <a:lnSpc>
                <a:spcPct val="100000"/>
              </a:lnSpc>
              <a:spcBef>
                <a:spcPts val="500"/>
              </a:spcBef>
              <a:spcAft>
                <a:spcPts val="0"/>
              </a:spcAft>
              <a:buSzPts val="1400"/>
              <a:buFont typeface="Noto Sans Symbols"/>
              <a:buChar char="❖"/>
            </a:pPr>
            <a:r>
              <a:rPr lang="en" sz="1400">
                <a:latin typeface="Arial"/>
                <a:ea typeface="Arial"/>
                <a:cs typeface="Arial"/>
                <a:sym typeface="Arial"/>
              </a:rPr>
              <a:t> </a:t>
            </a:r>
            <a:r>
              <a:rPr lang="en" sz="1400">
                <a:latin typeface="Arial"/>
                <a:ea typeface="Arial"/>
                <a:cs typeface="Arial"/>
                <a:sym typeface="Arial"/>
              </a:rPr>
              <a:t>Cities often closely regulate gun sales to try to slow violent crime related deaths.</a:t>
            </a:r>
            <a:endParaRPr sz="1100"/>
          </a:p>
          <a:p>
            <a:pPr indent="-88900" lvl="0" marL="63500" rtl="0" algn="l">
              <a:lnSpc>
                <a:spcPct val="100000"/>
              </a:lnSpc>
              <a:spcBef>
                <a:spcPts val="500"/>
              </a:spcBef>
              <a:spcAft>
                <a:spcPts val="0"/>
              </a:spcAft>
              <a:buSzPts val="1400"/>
              <a:buFont typeface="Noto Sans Symbols"/>
              <a:buChar char="❖"/>
            </a:pPr>
            <a:r>
              <a:rPr lang="en" sz="1400">
                <a:latin typeface="Arial"/>
                <a:ea typeface="Arial"/>
                <a:cs typeface="Arial"/>
                <a:sym typeface="Arial"/>
              </a:rPr>
              <a:t> In 2017 suicides accounted for 6 out of 10 gun deaths! However, due to respect for the deceased, suicides often go unreported. </a:t>
            </a:r>
            <a:endParaRPr sz="1100"/>
          </a:p>
          <a:p>
            <a:pPr indent="-88900" lvl="0" marL="63500" rtl="0" algn="l">
              <a:lnSpc>
                <a:spcPct val="100000"/>
              </a:lnSpc>
              <a:spcBef>
                <a:spcPts val="500"/>
              </a:spcBef>
              <a:spcAft>
                <a:spcPts val="0"/>
              </a:spcAft>
              <a:buSzPts val="1400"/>
              <a:buFont typeface="Noto Sans Symbols"/>
              <a:buChar char="❖"/>
            </a:pPr>
            <a:r>
              <a:rPr lang="en" sz="1400">
                <a:latin typeface="Arial"/>
                <a:ea typeface="Arial"/>
                <a:cs typeface="Arial"/>
                <a:sym typeface="Arial"/>
              </a:rPr>
              <a:t> Though it may seem like gun vendors have a strong influence on violent death in America, it must be taken into consideration that there are many other factors that make up the complexity of this problem</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33"/>
          <p:cNvPicPr preferRelativeResize="0"/>
          <p:nvPr/>
        </p:nvPicPr>
        <p:blipFill>
          <a:blip r:embed="rId3">
            <a:alphaModFix/>
          </a:blip>
          <a:stretch>
            <a:fillRect/>
          </a:stretch>
        </p:blipFill>
        <p:spPr>
          <a:xfrm>
            <a:off x="3642275" y="397900"/>
            <a:ext cx="5266650" cy="4157930"/>
          </a:xfrm>
          <a:prstGeom prst="rect">
            <a:avLst/>
          </a:prstGeom>
          <a:noFill/>
          <a:ln>
            <a:noFill/>
          </a:ln>
        </p:spPr>
      </p:pic>
      <p:sp>
        <p:nvSpPr>
          <p:cNvPr id="196" name="Google Shape;196;p33"/>
          <p:cNvSpPr txBox="1"/>
          <p:nvPr/>
        </p:nvSpPr>
        <p:spPr>
          <a:xfrm>
            <a:off x="194675" y="480488"/>
            <a:ext cx="3249600" cy="103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rgbClr val="143F6A"/>
                </a:solidFill>
                <a:latin typeface="Calibri"/>
                <a:ea typeface="Calibri"/>
                <a:cs typeface="Calibri"/>
                <a:sym typeface="Calibri"/>
              </a:rPr>
              <a:t>Where do we go from here?</a:t>
            </a:r>
            <a:endParaRPr b="1" sz="2600">
              <a:latin typeface="Impact"/>
              <a:ea typeface="Impact"/>
              <a:cs typeface="Impact"/>
              <a:sym typeface="Impact"/>
            </a:endParaRPr>
          </a:p>
        </p:txBody>
      </p:sp>
      <p:sp>
        <p:nvSpPr>
          <p:cNvPr id="197" name="Google Shape;197;p33"/>
          <p:cNvSpPr txBox="1"/>
          <p:nvPr/>
        </p:nvSpPr>
        <p:spPr>
          <a:xfrm>
            <a:off x="194675" y="1645925"/>
            <a:ext cx="3447600" cy="27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Isolation has also been a key factor in suicide. So has addiction. With our modern world of connectivity, are we able to detect and combat regional / social isolation? Link people that need to be connected. Using Tweepy to sentiment analysis would we be able to catch the warning signs?</a:t>
            </a:r>
            <a:endParaRPr sz="1300"/>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sz="1300"/>
              <a:t>Interactive heat maps. Heightened public knowledge increases awareness! Would we be able to map emotions after a natural disasters? See what impacts the communities around us. Is it possible to map out what causes unhappiness?</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