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80960" y="142852"/>
            <a:ext cx="11430080" cy="4857784"/>
          </a:xfrm>
          <a:prstGeom prst="roundRect">
            <a:avLst>
              <a:gd name="adj" fmla="val 2353"/>
            </a:avLst>
          </a:prstGeom>
          <a:gradFill>
            <a:gsLst>
              <a:gs pos="0">
                <a:schemeClr val="bg2"/>
              </a:gs>
              <a:gs pos="35000">
                <a:schemeClr val="bg2">
                  <a:lumMod val="90000"/>
                </a:schemeClr>
              </a:gs>
            </a:gsLst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928935"/>
            <a:ext cx="10668000" cy="1470025"/>
          </a:xfrm>
        </p:spPr>
        <p:txBody>
          <a:bodyPr/>
          <a:lstStyle>
            <a:lvl1pPr algn="ctr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" y="5000636"/>
            <a:ext cx="11201440" cy="107157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083F-C155-4852-B33E-E86C2F2D1FF9}" type="datetimeFigureOut">
              <a:rPr lang="pt-BR" smtClean="0"/>
              <a:t>27/10/2013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0AA4-350C-48A7-AD9E-C26BA4929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354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083F-C155-4852-B33E-E86C2F2D1FF9}" type="datetimeFigureOut">
              <a:rPr lang="pt-BR" smtClean="0"/>
              <a:t>27/10/2013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0AA4-350C-48A7-AD9E-C26BA4929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55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083F-C155-4852-B33E-E86C2F2D1FF9}" type="datetimeFigureOut">
              <a:rPr lang="pt-BR" smtClean="0"/>
              <a:t>27/10/2013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0AA4-350C-48A7-AD9E-C26BA4929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0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4"/>
          <p:cNvSpPr/>
          <p:nvPr/>
        </p:nvSpPr>
        <p:spPr>
          <a:xfrm>
            <a:off x="609600" y="274638"/>
            <a:ext cx="109728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3467" y="274638"/>
            <a:ext cx="10248933" cy="914400"/>
          </a:xfrm>
        </p:spPr>
        <p:txBody>
          <a:bodyPr>
            <a:noAutofit/>
          </a:bodyPr>
          <a:lstStyle>
            <a:lvl1pPr marL="742950" indent="-742950" algn="l">
              <a:buFont typeface="+mj-lt"/>
              <a:buNone/>
              <a:defRPr lang="pt-BR" sz="28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083F-C155-4852-B33E-E86C2F2D1FF9}" type="datetimeFigureOut">
              <a:rPr lang="pt-BR" smtClean="0"/>
              <a:t>27/10/2013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B50AA4-350C-48A7-AD9E-C26BA49296BA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cxnSp>
        <p:nvCxnSpPr>
          <p:cNvPr id="12" name="Straight Connector 16"/>
          <p:cNvCxnSpPr/>
          <p:nvPr/>
        </p:nvCxnSpPr>
        <p:spPr>
          <a:xfrm rot="5400000">
            <a:off x="875208" y="730780"/>
            <a:ext cx="914400" cy="2117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paço Reservado para Texto 19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1" y="274638"/>
            <a:ext cx="685729" cy="914400"/>
          </a:xfrm>
        </p:spPr>
        <p:txBody>
          <a:bodyPr anchor="ctr"/>
          <a:lstStyle>
            <a:lvl1pPr>
              <a:buNone/>
              <a:defRPr lang="pt-BR" sz="5000" kern="1200" dirty="0" smtClean="0">
                <a:solidFill>
                  <a:srgbClr val="EEECE1">
                    <a:lumMod val="75000"/>
                  </a:srgbClr>
                </a:solidFill>
                <a:latin typeface="Calisto MT" pitchFamily="18" charset="0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pt-BR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2496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083F-C155-4852-B33E-E86C2F2D1FF9}" type="datetimeFigureOut">
              <a:rPr lang="pt-BR" smtClean="0"/>
              <a:t>27/10/2013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0AA4-350C-48A7-AD9E-C26BA4929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57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4" name="Rectangle 5"/>
          <p:cNvSpPr/>
          <p:nvPr/>
        </p:nvSpPr>
        <p:spPr>
          <a:xfrm>
            <a:off x="512619" y="1524000"/>
            <a:ext cx="36576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cxnSp>
        <p:nvCxnSpPr>
          <p:cNvPr id="36" name="Straight Connector 9"/>
          <p:cNvCxnSpPr/>
          <p:nvPr/>
        </p:nvCxnSpPr>
        <p:spPr>
          <a:xfrm rot="5400000">
            <a:off x="1085177" y="1980141"/>
            <a:ext cx="685800" cy="2117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10"/>
          <p:cNvSpPr/>
          <p:nvPr/>
        </p:nvSpPr>
        <p:spPr>
          <a:xfrm>
            <a:off x="4318000" y="1524000"/>
            <a:ext cx="35560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 smtClean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cxnSp>
        <p:nvCxnSpPr>
          <p:cNvPr id="39" name="Straight Connector 12"/>
          <p:cNvCxnSpPr/>
          <p:nvPr/>
        </p:nvCxnSpPr>
        <p:spPr>
          <a:xfrm rot="5400000">
            <a:off x="4890559" y="1980141"/>
            <a:ext cx="685800" cy="2117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14"/>
          <p:cNvSpPr/>
          <p:nvPr/>
        </p:nvSpPr>
        <p:spPr>
          <a:xfrm>
            <a:off x="8132619" y="1524000"/>
            <a:ext cx="35560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cxnSp>
        <p:nvCxnSpPr>
          <p:cNvPr id="42" name="Straight Connector 16"/>
          <p:cNvCxnSpPr/>
          <p:nvPr/>
        </p:nvCxnSpPr>
        <p:spPr>
          <a:xfrm rot="5400000">
            <a:off x="8705177" y="1980141"/>
            <a:ext cx="685800" cy="2117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spaço Reservado para Texto 54"/>
          <p:cNvSpPr>
            <a:spLocks noGrp="1"/>
          </p:cNvSpPr>
          <p:nvPr>
            <p:ph type="body" sz="quarter" idx="14" hasCustomPrompt="1"/>
          </p:nvPr>
        </p:nvSpPr>
        <p:spPr>
          <a:xfrm>
            <a:off x="1407950" y="1533532"/>
            <a:ext cx="2762269" cy="904868"/>
          </a:xfrm>
          <a:noFill/>
        </p:spPr>
        <p:txBody>
          <a:bodyPr anchor="ctr"/>
          <a:lstStyle>
            <a:lvl1pPr>
              <a:buNone/>
              <a:defRPr lang="pt-BR" sz="24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Titulo 1</a:t>
            </a:r>
            <a:endParaRPr lang="pt-BR" dirty="0"/>
          </a:p>
        </p:txBody>
      </p:sp>
      <p:sp>
        <p:nvSpPr>
          <p:cNvPr id="56" name="Espaço Reservado para Texto 54"/>
          <p:cNvSpPr>
            <a:spLocks noGrp="1"/>
          </p:cNvSpPr>
          <p:nvPr>
            <p:ph type="body" sz="quarter" idx="15" hasCustomPrompt="1"/>
          </p:nvPr>
        </p:nvSpPr>
        <p:spPr>
          <a:xfrm>
            <a:off x="5234518" y="1524000"/>
            <a:ext cx="2671245" cy="904868"/>
          </a:xfrm>
          <a:noFill/>
        </p:spPr>
        <p:txBody>
          <a:bodyPr anchor="ctr"/>
          <a:lstStyle>
            <a:lvl1pPr>
              <a:buNone/>
              <a:defRPr lang="pt-BR" sz="24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Titulo 2</a:t>
            </a:r>
            <a:endParaRPr lang="pt-BR" dirty="0"/>
          </a:p>
        </p:txBody>
      </p:sp>
      <p:sp>
        <p:nvSpPr>
          <p:cNvPr id="57" name="Espaço Reservado para Texto 54"/>
          <p:cNvSpPr>
            <a:spLocks noGrp="1"/>
          </p:cNvSpPr>
          <p:nvPr>
            <p:ph type="body" sz="quarter" idx="16" hasCustomPrompt="1"/>
          </p:nvPr>
        </p:nvSpPr>
        <p:spPr>
          <a:xfrm>
            <a:off x="9049136" y="1524000"/>
            <a:ext cx="2666653" cy="904868"/>
          </a:xfrm>
        </p:spPr>
        <p:txBody>
          <a:bodyPr anchor="ctr"/>
          <a:lstStyle>
            <a:lvl1pPr>
              <a:buNone/>
              <a:defRPr lang="pt-BR" sz="24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Titulo 3</a:t>
            </a:r>
            <a:endParaRPr lang="pt-BR" dirty="0"/>
          </a:p>
        </p:txBody>
      </p:sp>
      <p:sp>
        <p:nvSpPr>
          <p:cNvPr id="59" name="Espaço Reservado para Texto 58"/>
          <p:cNvSpPr>
            <a:spLocks noGrp="1"/>
          </p:cNvSpPr>
          <p:nvPr>
            <p:ph type="body" sz="quarter" idx="17"/>
          </p:nvPr>
        </p:nvSpPr>
        <p:spPr>
          <a:xfrm>
            <a:off x="512619" y="2428868"/>
            <a:ext cx="3657600" cy="3888000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 anchorCtr="0"/>
          <a:lstStyle>
            <a:lvl1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0" name="Espaço Reservado para Texto 58"/>
          <p:cNvSpPr>
            <a:spLocks noGrp="1"/>
          </p:cNvSpPr>
          <p:nvPr>
            <p:ph type="body" sz="quarter" idx="18"/>
          </p:nvPr>
        </p:nvSpPr>
        <p:spPr>
          <a:xfrm>
            <a:off x="4318000" y="2428868"/>
            <a:ext cx="3587763" cy="3929090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 anchorCtr="0"/>
          <a:lstStyle>
            <a:lvl1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1" name="Espaço Reservado para Texto 58"/>
          <p:cNvSpPr>
            <a:spLocks noGrp="1"/>
          </p:cNvSpPr>
          <p:nvPr>
            <p:ph type="body" sz="quarter" idx="19"/>
          </p:nvPr>
        </p:nvSpPr>
        <p:spPr>
          <a:xfrm>
            <a:off x="8123435" y="2438400"/>
            <a:ext cx="3592355" cy="3835374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 anchorCtr="0"/>
          <a:lstStyle>
            <a:lvl1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3" name="Espaço Reservado para Texto 62"/>
          <p:cNvSpPr>
            <a:spLocks noGrp="1"/>
          </p:cNvSpPr>
          <p:nvPr>
            <p:ph type="body" sz="quarter" idx="20" hasCustomPrompt="1"/>
          </p:nvPr>
        </p:nvSpPr>
        <p:spPr>
          <a:xfrm>
            <a:off x="512619" y="1524000"/>
            <a:ext cx="895331" cy="861774"/>
          </a:xfrm>
        </p:spPr>
        <p:txBody>
          <a:bodyPr anchor="ctr">
            <a:noAutofit/>
          </a:bodyPr>
          <a:lstStyle>
            <a:lvl1pPr marL="0" algn="ctr" defTabSz="914400" rtl="0" eaLnBrk="1" latinLnBrk="0" hangingPunct="1">
              <a:buNone/>
              <a:defRPr lang="pt-BR" sz="5000" kern="12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4" name="Espaço Reservado para Texto 62"/>
          <p:cNvSpPr>
            <a:spLocks noGrp="1"/>
          </p:cNvSpPr>
          <p:nvPr>
            <p:ph type="body" sz="quarter" idx="21" hasCustomPrompt="1"/>
          </p:nvPr>
        </p:nvSpPr>
        <p:spPr>
          <a:xfrm>
            <a:off x="4339187" y="1524000"/>
            <a:ext cx="895331" cy="861774"/>
          </a:xfrm>
        </p:spPr>
        <p:txBody>
          <a:bodyPr anchor="ctr">
            <a:noAutofit/>
          </a:bodyPr>
          <a:lstStyle>
            <a:lvl1pPr marL="0" algn="ctr" defTabSz="914400" rtl="0" eaLnBrk="1" latinLnBrk="0" hangingPunct="1">
              <a:buNone/>
              <a:defRPr lang="pt-BR" sz="5000" kern="12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5" name="Espaço Reservado para Texto 62"/>
          <p:cNvSpPr>
            <a:spLocks noGrp="1"/>
          </p:cNvSpPr>
          <p:nvPr>
            <p:ph type="body" sz="quarter" idx="22" hasCustomPrompt="1"/>
          </p:nvPr>
        </p:nvSpPr>
        <p:spPr>
          <a:xfrm>
            <a:off x="8123435" y="1524000"/>
            <a:ext cx="895331" cy="861774"/>
          </a:xfrm>
        </p:spPr>
        <p:txBody>
          <a:bodyPr anchor="ctr">
            <a:noAutofit/>
          </a:bodyPr>
          <a:lstStyle>
            <a:lvl1pPr marL="0" algn="ctr" defTabSz="914400" rtl="0" eaLnBrk="1" latinLnBrk="0" hangingPunct="1">
              <a:buNone/>
              <a:defRPr lang="pt-BR" sz="5000" kern="12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913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09083" y="2143116"/>
            <a:ext cx="5386917" cy="3951288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9144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9144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083F-C155-4852-B33E-E86C2F2D1FF9}" type="datetimeFigureOut">
              <a:rPr lang="pt-BR" smtClean="0"/>
              <a:t>27/10/2013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0AA4-350C-48A7-AD9E-C26BA49296BA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ctangle 5"/>
          <p:cNvSpPr/>
          <p:nvPr/>
        </p:nvSpPr>
        <p:spPr>
          <a:xfrm>
            <a:off x="709083" y="1417639"/>
            <a:ext cx="5386917" cy="757237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609568" y="1357298"/>
            <a:ext cx="914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</a:rPr>
              <a:t>1</a:t>
            </a:r>
          </a:p>
        </p:txBody>
      </p:sp>
      <p:cxnSp>
        <p:nvCxnSpPr>
          <p:cNvPr id="12" name="Straight Connector 9"/>
          <p:cNvCxnSpPr/>
          <p:nvPr/>
        </p:nvCxnSpPr>
        <p:spPr>
          <a:xfrm rot="5400000">
            <a:off x="1086876" y="1799158"/>
            <a:ext cx="685800" cy="2117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30836" y="1428737"/>
            <a:ext cx="4565683" cy="717559"/>
          </a:xfr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9144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24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Rectangle 5"/>
          <p:cNvSpPr/>
          <p:nvPr/>
        </p:nvSpPr>
        <p:spPr>
          <a:xfrm>
            <a:off x="6193368" y="1417639"/>
            <a:ext cx="5389033" cy="757237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sp>
        <p:nvSpPr>
          <p:cNvPr id="15" name="TextBox 7"/>
          <p:cNvSpPr txBox="1"/>
          <p:nvPr/>
        </p:nvSpPr>
        <p:spPr>
          <a:xfrm>
            <a:off x="6096000" y="1357298"/>
            <a:ext cx="914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rgbClr val="EEECE1">
                    <a:lumMod val="75000"/>
                  </a:srgbClr>
                </a:solidFill>
                <a:latin typeface="Calisto MT" pitchFamily="18" charset="0"/>
              </a:rPr>
              <a:t>2</a:t>
            </a:r>
            <a:endParaRPr lang="en-US" sz="5000" dirty="0">
              <a:solidFill>
                <a:srgbClr val="EEECE1">
                  <a:lumMod val="75000"/>
                </a:srgbClr>
              </a:solidFill>
              <a:latin typeface="Calisto MT" pitchFamily="18" charset="0"/>
            </a:endParaRPr>
          </a:p>
        </p:txBody>
      </p:sp>
      <p:cxnSp>
        <p:nvCxnSpPr>
          <p:cNvPr id="16" name="Straight Connector 9"/>
          <p:cNvCxnSpPr/>
          <p:nvPr/>
        </p:nvCxnSpPr>
        <p:spPr>
          <a:xfrm rot="5400000">
            <a:off x="6611415" y="1799158"/>
            <a:ext cx="685800" cy="2117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2"/>
          <p:cNvSpPr>
            <a:spLocks noGrp="1"/>
          </p:cNvSpPr>
          <p:nvPr>
            <p:ph type="body" idx="13"/>
          </p:nvPr>
        </p:nvSpPr>
        <p:spPr>
          <a:xfrm>
            <a:off x="6953256" y="1428737"/>
            <a:ext cx="4565683" cy="717559"/>
          </a:xfr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9144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24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590475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083F-C155-4852-B33E-E86C2F2D1FF9}" type="datetimeFigureOut">
              <a:rPr lang="pt-BR" smtClean="0"/>
              <a:t>27/10/2013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0AA4-350C-48A7-AD9E-C26BA4929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08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083F-C155-4852-B33E-E86C2F2D1FF9}" type="datetimeFigureOut">
              <a:rPr lang="pt-BR" smtClean="0"/>
              <a:t>27/10/2013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0AA4-350C-48A7-AD9E-C26BA4929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00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gradFill>
            <a:gsLst>
              <a:gs pos="0">
                <a:schemeClr val="bg1">
                  <a:alpha val="0"/>
                </a:schemeClr>
              </a:gs>
              <a:gs pos="55000">
                <a:schemeClr val="bg2">
                  <a:lumMod val="9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solidFill>
              <a:schemeClr val="bg2">
                <a:lumMod val="75000"/>
              </a:schemeClr>
            </a:solidFill>
          </a:ln>
        </p:spPr>
        <p:txBody>
          <a:bodyPr anchor="ctr"/>
          <a:lstStyle>
            <a:lvl1pPr algn="l">
              <a:defRPr sz="20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gradFill>
            <a:gsLst>
              <a:gs pos="0">
                <a:schemeClr val="bg1">
                  <a:alpha val="0"/>
                </a:schemeClr>
              </a:gs>
              <a:gs pos="55000">
                <a:schemeClr val="bg2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083F-C155-4852-B33E-E86C2F2D1FF9}" type="datetimeFigureOut">
              <a:rPr lang="pt-BR" smtClean="0"/>
              <a:t>27/10/2013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0AA4-350C-48A7-AD9E-C26BA4929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38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083F-C155-4852-B33E-E86C2F2D1FF9}" type="datetimeFigureOut">
              <a:rPr lang="pt-BR" smtClean="0"/>
              <a:t>27/10/2013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0AA4-350C-48A7-AD9E-C26BA4929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37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100000">
              <a:schemeClr val="bg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8083F-C155-4852-B33E-E86C2F2D1FF9}" type="datetimeFigureOut">
              <a:rPr lang="pt-BR" smtClean="0"/>
              <a:t>27/10/2013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50AA4-350C-48A7-AD9E-C26BA4929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227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Comparação de Projetos de Investimentos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Engenharia econômica 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8663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rgbClr val="F6CDA8"/>
            </a:gs>
            <a:gs pos="2000">
              <a:schemeClr val="accent6">
                <a:lumMod val="60000"/>
                <a:lumOff val="40000"/>
              </a:schemeClr>
            </a:gs>
            <a:gs pos="100000">
              <a:schemeClr val="bg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do Valor Anual Uniforme Equivalente (VAUE)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905000"/>
            <a:ext cx="10972800" cy="4099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/>
              <a:t>Série Uniforme Anual</a:t>
            </a:r>
          </a:p>
          <a:p>
            <a:endParaRPr lang="pt-BR" sz="3600" dirty="0" smtClean="0"/>
          </a:p>
          <a:p>
            <a:r>
              <a:rPr lang="pt-BR" sz="3600" dirty="0" smtClean="0"/>
              <a:t>O método destina-se a encontrar a série uniforme anual equivalente ao fluxo de caixas dos investimentos a uma Taxa Mínima de Atratividade (TMA). O melhor projeto é aquele que tiver maior saldo positivo.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21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rgbClr val="F6CDA8"/>
            </a:gs>
            <a:gs pos="0">
              <a:schemeClr val="accent6">
                <a:lumMod val="60000"/>
                <a:lumOff val="40000"/>
              </a:schemeClr>
            </a:gs>
            <a:gs pos="100000">
              <a:schemeClr val="bg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1.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Uma empresa dispõe de UM 18.000 e conta com duas alternativas de investimento em um tipo de equipamento industrial:</a:t>
            </a:r>
          </a:p>
          <a:p>
            <a:pPr lvl="1"/>
            <a:r>
              <a:rPr lang="pt-BR" dirty="0" smtClean="0"/>
              <a:t>Equipamento de Marca A: exige um investimento inicial de UM 14.000 e proporciona um resultado líquido por período de UM 5.000 por sete períodos.</a:t>
            </a:r>
          </a:p>
          <a:p>
            <a:pPr lvl="1"/>
            <a:r>
              <a:rPr lang="pt-BR" dirty="0" smtClean="0"/>
              <a:t>Equipamento de Marca B: investimento inicial de UM 18.000 e saldo líquido de UM 6.500 por sete períodos.</a:t>
            </a:r>
          </a:p>
          <a:p>
            <a:r>
              <a:rPr lang="pt-BR" dirty="0" smtClean="0"/>
              <a:t>Qual a alternativa mais econômica, sabendo que a TMA da empresa é de 30% ao período?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93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rgbClr val="F6CDA8"/>
            </a:gs>
            <a:gs pos="0">
              <a:schemeClr val="accent6">
                <a:lumMod val="60000"/>
                <a:lumOff val="40000"/>
              </a:schemeClr>
            </a:gs>
            <a:gs pos="100000">
              <a:schemeClr val="bg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Primeiro montamos o fluxo de caixa das alternativas: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>
            <a:off x="2421924" y="3212757"/>
            <a:ext cx="28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2781924" y="2780270"/>
            <a:ext cx="25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V="1">
            <a:off x="5293686" y="2780270"/>
            <a:ext cx="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2781924" y="2780270"/>
            <a:ext cx="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2421924" y="3212270"/>
            <a:ext cx="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2279447" y="2926038"/>
            <a:ext cx="252000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632734" y="3137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142715" y="3137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079157" y="226539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A: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687048" y="238564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5.000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013962" y="367851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14.000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6464293" y="2291707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TMA = 30%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079157" y="4378402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B:</a:t>
            </a:r>
            <a:endParaRPr lang="pt-BR" dirty="0"/>
          </a:p>
        </p:txBody>
      </p:sp>
      <p:sp>
        <p:nvSpPr>
          <p:cNvPr id="24" name="Espaço Reservado para Conteúdo 2"/>
          <p:cNvSpPr txBox="1">
            <a:spLocks/>
          </p:cNvSpPr>
          <p:nvPr/>
        </p:nvSpPr>
        <p:spPr>
          <a:xfrm>
            <a:off x="609600" y="4171993"/>
            <a:ext cx="10972800" cy="3860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 smtClean="0"/>
          </a:p>
        </p:txBody>
      </p:sp>
      <p:cxnSp>
        <p:nvCxnSpPr>
          <p:cNvPr id="25" name="Conector reto 24"/>
          <p:cNvCxnSpPr/>
          <p:nvPr/>
        </p:nvCxnSpPr>
        <p:spPr>
          <a:xfrm>
            <a:off x="2421924" y="5119354"/>
            <a:ext cx="28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2781924" y="4686867"/>
            <a:ext cx="25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flipV="1">
            <a:off x="5293686" y="4686867"/>
            <a:ext cx="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flipV="1">
            <a:off x="2781924" y="4686867"/>
            <a:ext cx="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2421924" y="5118867"/>
            <a:ext cx="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2279447" y="4832635"/>
            <a:ext cx="252000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2632734" y="50440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142715" y="50440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687048" y="429224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6.500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2013962" y="558511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18.000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033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rgbClr val="F6CDA8"/>
            </a:gs>
            <a:gs pos="0">
              <a:schemeClr val="accent6">
                <a:lumMod val="60000"/>
                <a:lumOff val="40000"/>
              </a:schemeClr>
            </a:gs>
            <a:gs pos="100000">
              <a:schemeClr val="bg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Vê-se portanto, que: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Alternativa A:</a:t>
            </a:r>
          </a:p>
          <a:p>
            <a:pPr marL="457200" lvl="1" indent="0">
              <a:buNone/>
            </a:pPr>
            <a:r>
              <a:rPr lang="pt-BR" dirty="0" smtClean="0"/>
              <a:t>Considerando-se negativos os desembolsos de dinheiro e positivas as entradas, o Valor Anual Uniforme Equivalente da alternativa </a:t>
            </a:r>
            <a:r>
              <a:rPr lang="pt-BR" b="1" dirty="0" smtClean="0"/>
              <a:t>A</a:t>
            </a:r>
            <a:r>
              <a:rPr lang="pt-BR" dirty="0" smtClean="0"/>
              <a:t> é: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cap="small" dirty="0" err="1" smtClean="0"/>
              <a:t>vaue</a:t>
            </a:r>
            <a:r>
              <a:rPr lang="pt-BR" cap="small" baseline="-25000" dirty="0" err="1" smtClean="0"/>
              <a:t>a</a:t>
            </a:r>
            <a:r>
              <a:rPr lang="pt-BR" dirty="0" smtClean="0"/>
              <a:t> = -14.000 (A/P; 0,3; 7) + 5.000 </a:t>
            </a:r>
            <a:r>
              <a:rPr lang="pt-BR" dirty="0" smtClean="0">
                <a:sym typeface="Symbol" panose="05050102010706020507" pitchFamily="18" charset="2"/>
              </a:rPr>
              <a:t></a:t>
            </a:r>
          </a:p>
          <a:p>
            <a:pPr marL="457200" lvl="1" indent="0">
              <a:buNone/>
            </a:pPr>
            <a:r>
              <a:rPr lang="pt-BR" dirty="0">
                <a:sym typeface="Symbol" panose="05050102010706020507" pitchFamily="18" charset="2"/>
              </a:rPr>
              <a:t>	</a:t>
            </a:r>
            <a:r>
              <a:rPr lang="pt-BR" cap="small" dirty="0" err="1" smtClean="0"/>
              <a:t>vaue</a:t>
            </a:r>
            <a:r>
              <a:rPr lang="pt-BR" cap="small" baseline="-25000" dirty="0" err="1" smtClean="0"/>
              <a:t>a</a:t>
            </a:r>
            <a:r>
              <a:rPr lang="pt-BR" dirty="0" smtClean="0"/>
              <a:t> = -4.996,2309 + 5.000 = 3,7691</a:t>
            </a:r>
          </a:p>
          <a:p>
            <a:pPr marL="457200" lvl="1" indent="0">
              <a:buNone/>
            </a:pPr>
            <a:r>
              <a:rPr lang="pt-BR" dirty="0" smtClean="0"/>
              <a:t>O cálculo do </a:t>
            </a:r>
            <a:r>
              <a:rPr lang="pt-BR" cap="small" dirty="0" err="1"/>
              <a:t>vaue</a:t>
            </a:r>
            <a:r>
              <a:rPr lang="pt-BR" dirty="0" smtClean="0"/>
              <a:t> consiste em determinar o que renderia o capital empregado à taxa mínima de atratividade e subtrair este valor, (4,996,2309) dos saldos líquidos anuais. A alternativa </a:t>
            </a:r>
            <a:r>
              <a:rPr lang="pt-BR" b="1" dirty="0" smtClean="0"/>
              <a:t>A</a:t>
            </a:r>
            <a:r>
              <a:rPr lang="pt-BR" dirty="0" smtClean="0"/>
              <a:t> é portanto, economicamente viável, pois o capital empregado rende 30% a.a. mais um saldo anual de </a:t>
            </a:r>
            <a:r>
              <a:rPr lang="pt-BR" b="1" dirty="0" smtClean="0"/>
              <a:t>UM</a:t>
            </a:r>
            <a:r>
              <a:rPr lang="pt-BR" dirty="0" smtClean="0"/>
              <a:t> 3,7691.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04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rgbClr val="F6CDA8"/>
            </a:gs>
            <a:gs pos="0">
              <a:schemeClr val="accent6">
                <a:lumMod val="60000"/>
                <a:lumOff val="40000"/>
              </a:schemeClr>
            </a:gs>
            <a:gs pos="100000">
              <a:schemeClr val="bg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Alternativa B:</a:t>
            </a:r>
          </a:p>
          <a:p>
            <a:pPr marL="457200" lvl="1" indent="0">
              <a:buNone/>
            </a:pPr>
            <a:r>
              <a:rPr lang="pt-BR" cap="small" dirty="0" smtClean="0"/>
              <a:t>	</a:t>
            </a:r>
            <a:r>
              <a:rPr lang="pt-BR" cap="small" dirty="0" err="1" smtClean="0"/>
              <a:t>vaue</a:t>
            </a:r>
            <a:r>
              <a:rPr lang="pt-BR" cap="small" baseline="-25000" dirty="0" err="1" smtClean="0"/>
              <a:t>B</a:t>
            </a:r>
            <a:r>
              <a:rPr lang="pt-BR" dirty="0" smtClean="0"/>
              <a:t> = -18.000 (A/P; 0,3; 7) + 6.500 </a:t>
            </a:r>
            <a:r>
              <a:rPr lang="pt-BR" dirty="0" smtClean="0">
                <a:sym typeface="Symbol" panose="05050102010706020507" pitchFamily="18" charset="2"/>
              </a:rPr>
              <a:t></a:t>
            </a:r>
          </a:p>
          <a:p>
            <a:pPr marL="457200" lvl="1" indent="0">
              <a:buNone/>
            </a:pPr>
            <a:r>
              <a:rPr lang="pt-BR" cap="small" dirty="0" smtClean="0"/>
              <a:t>	</a:t>
            </a:r>
            <a:r>
              <a:rPr lang="pt-BR" cap="small" dirty="0" err="1" smtClean="0"/>
              <a:t>vaue</a:t>
            </a:r>
            <a:r>
              <a:rPr lang="pt-BR" cap="small" baseline="-25000" dirty="0" err="1" smtClean="0"/>
              <a:t>B</a:t>
            </a:r>
            <a:r>
              <a:rPr lang="pt-BR" dirty="0" smtClean="0"/>
              <a:t> = 76,2745</a:t>
            </a:r>
          </a:p>
          <a:p>
            <a:pPr marL="457200" lvl="1" indent="0">
              <a:buNone/>
            </a:pPr>
            <a:r>
              <a:rPr lang="pt-BR" dirty="0" smtClean="0"/>
              <a:t>A alternativa </a:t>
            </a:r>
            <a:r>
              <a:rPr lang="pt-BR" b="1" dirty="0" smtClean="0"/>
              <a:t>B</a:t>
            </a:r>
            <a:r>
              <a:rPr lang="pt-BR" dirty="0" smtClean="0"/>
              <a:t> é mais viável do que a alternativa </a:t>
            </a:r>
            <a:r>
              <a:rPr lang="pt-BR" b="1" dirty="0" smtClean="0"/>
              <a:t>A</a:t>
            </a:r>
            <a:r>
              <a:rPr lang="pt-BR" dirty="0" smtClean="0"/>
              <a:t>, pois apresenta um </a:t>
            </a:r>
            <a:r>
              <a:rPr lang="pt-BR" cap="small" dirty="0" err="1" smtClean="0"/>
              <a:t>vaue</a:t>
            </a:r>
            <a:r>
              <a:rPr lang="pt-BR" dirty="0" smtClean="0"/>
              <a:t> maior.</a:t>
            </a:r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20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rgbClr val="F6CDA8"/>
            </a:gs>
            <a:gs pos="0">
              <a:schemeClr val="accent6">
                <a:lumMod val="60000"/>
                <a:lumOff val="40000"/>
              </a:schemeClr>
            </a:gs>
            <a:gs pos="100000">
              <a:schemeClr val="bg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91215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Três considerações importantes devem ser feitas:</a:t>
            </a:r>
          </a:p>
          <a:p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Entre as alternativas </a:t>
            </a:r>
            <a:r>
              <a:rPr lang="pt-BR" b="1" dirty="0" smtClean="0"/>
              <a:t>A</a:t>
            </a:r>
            <a:r>
              <a:rPr lang="pt-BR" dirty="0" smtClean="0"/>
              <a:t> e </a:t>
            </a:r>
            <a:r>
              <a:rPr lang="pt-BR" b="1" dirty="0" smtClean="0"/>
              <a:t>B</a:t>
            </a:r>
            <a:r>
              <a:rPr lang="pt-BR" dirty="0" smtClean="0"/>
              <a:t> existe uma diferença de </a:t>
            </a:r>
            <a:r>
              <a:rPr lang="pt-BR" b="1" dirty="0" smtClean="0"/>
              <a:t>UM</a:t>
            </a:r>
            <a:r>
              <a:rPr lang="pt-BR" dirty="0" smtClean="0"/>
              <a:t> 4.000. Se a empresa optasse por </a:t>
            </a:r>
            <a:r>
              <a:rPr lang="pt-BR" b="1" dirty="0" smtClean="0"/>
              <a:t>A</a:t>
            </a:r>
            <a:r>
              <a:rPr lang="pt-BR" dirty="0" smtClean="0"/>
              <a:t>, ainda iria dispor de </a:t>
            </a:r>
            <a:r>
              <a:rPr lang="pt-BR" b="1" dirty="0" smtClean="0"/>
              <a:t>UM</a:t>
            </a:r>
            <a:r>
              <a:rPr lang="pt-BR" dirty="0" smtClean="0"/>
              <a:t> 4.000, que possivelmente seriam aplicados à </a:t>
            </a:r>
            <a:r>
              <a:rPr lang="pt-BR" b="1" dirty="0" smtClean="0"/>
              <a:t>TMA</a:t>
            </a:r>
            <a:r>
              <a:rPr lang="pt-BR" dirty="0" smtClean="0"/>
              <a:t>. Ai ocorreria um fluxo de caixa incremental: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400050" lvl="1" indent="0">
              <a:buNone/>
            </a:pPr>
            <a:endParaRPr lang="pt-BR" dirty="0" smtClean="0"/>
          </a:p>
          <a:p>
            <a:pPr marL="400050" lvl="1" indent="0">
              <a:buNone/>
            </a:pPr>
            <a:endParaRPr lang="pt-BR" dirty="0" smtClean="0"/>
          </a:p>
          <a:p>
            <a:pPr marL="400050" lvl="1" indent="0">
              <a:buNone/>
            </a:pPr>
            <a:r>
              <a:rPr lang="pt-BR" dirty="0" smtClean="0"/>
              <a:t>Que evidentemente possui um valor nulo.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15" name="Grupo 14"/>
          <p:cNvGrpSpPr/>
          <p:nvPr/>
        </p:nvGrpSpPr>
        <p:grpSpPr>
          <a:xfrm>
            <a:off x="3872538" y="4497850"/>
            <a:ext cx="3375954" cy="1506153"/>
            <a:chOff x="3872538" y="4967412"/>
            <a:chExt cx="3375954" cy="1506153"/>
          </a:xfrm>
        </p:grpSpPr>
        <p:cxnSp>
          <p:nvCxnSpPr>
            <p:cNvPr id="5" name="Conector reto 4"/>
            <p:cNvCxnSpPr/>
            <p:nvPr/>
          </p:nvCxnSpPr>
          <p:spPr>
            <a:xfrm>
              <a:off x="4226015" y="5733533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>
              <a:off x="4586015" y="5301046"/>
              <a:ext cx="252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 flipV="1">
              <a:off x="7097777" y="5301046"/>
              <a:ext cx="0" cy="432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/>
            <p:cNvCxnSpPr/>
            <p:nvPr/>
          </p:nvCxnSpPr>
          <p:spPr>
            <a:xfrm flipV="1">
              <a:off x="4586015" y="5301046"/>
              <a:ext cx="0" cy="432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/>
            <p:cNvCxnSpPr/>
            <p:nvPr/>
          </p:nvCxnSpPr>
          <p:spPr>
            <a:xfrm>
              <a:off x="4226015" y="5733046"/>
              <a:ext cx="0" cy="432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/>
            <p:cNvSpPr txBox="1"/>
            <p:nvPr/>
          </p:nvSpPr>
          <p:spPr>
            <a:xfrm>
              <a:off x="4083538" y="5446814"/>
              <a:ext cx="252000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0</a:t>
              </a:r>
              <a:endParaRPr lang="pt-BR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436825" y="56582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946806" y="56582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7</a:t>
              </a:r>
              <a:endParaRPr lang="pt-BR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885040" y="4967412"/>
              <a:ext cx="1885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4.000 (A/P; 0,3; 7)</a:t>
              </a:r>
              <a:endParaRPr lang="pt-BR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872538" y="6104233"/>
              <a:ext cx="710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/>
                <a:t>4.000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97056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rgbClr val="F6CDA8"/>
            </a:gs>
            <a:gs pos="0">
              <a:schemeClr val="accent6">
                <a:lumMod val="60000"/>
                <a:lumOff val="40000"/>
              </a:schemeClr>
            </a:gs>
            <a:gs pos="100000">
              <a:schemeClr val="bg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 startAt="2"/>
            </a:pPr>
            <a:r>
              <a:rPr lang="pt-BR" dirty="0" smtClean="0"/>
              <a:t>O </a:t>
            </a:r>
            <a:r>
              <a:rPr lang="pt-BR" cap="small" dirty="0" err="1" smtClean="0"/>
              <a:t>vaue</a:t>
            </a:r>
            <a:r>
              <a:rPr lang="pt-BR" dirty="0" smtClean="0"/>
              <a:t> da alternativa “</a:t>
            </a:r>
            <a:r>
              <a:rPr lang="pt-BR" b="1" dirty="0" smtClean="0"/>
              <a:t>A</a:t>
            </a:r>
            <a:r>
              <a:rPr lang="pt-BR" dirty="0" smtClean="0"/>
              <a:t>” é extremamente baixo, pois representa 0,027% do investimento. </a:t>
            </a:r>
            <a:r>
              <a:rPr lang="pt-BR" dirty="0"/>
              <a:t>O </a:t>
            </a:r>
            <a:r>
              <a:rPr lang="pt-BR" cap="small" dirty="0" err="1"/>
              <a:t>vaue</a:t>
            </a:r>
            <a:r>
              <a:rPr lang="pt-BR" dirty="0"/>
              <a:t> da </a:t>
            </a:r>
            <a:r>
              <a:rPr lang="pt-BR" dirty="0" smtClean="0"/>
              <a:t>alternativa “</a:t>
            </a:r>
            <a:r>
              <a:rPr lang="pt-BR" b="1" dirty="0" smtClean="0"/>
              <a:t>B</a:t>
            </a:r>
            <a:r>
              <a:rPr lang="pt-BR" dirty="0" smtClean="0"/>
              <a:t>” é de 0,424% do investimento. Isto significa que na prática, as duas alternativas são equivalentes, pois a própria sistemática de projeção dos saldos anuais já pode trazer erros superiores aos percentuais relacionados. Numa situação destas, outros fatores não ponderáveis ou de risco poderiam determinar a escolha.</a:t>
            </a:r>
          </a:p>
          <a:p>
            <a:pPr marL="514350" indent="-514350">
              <a:buAutoNum type="arabicPeriod" startAt="2"/>
            </a:pPr>
            <a:endParaRPr lang="pt-BR" dirty="0" smtClean="0"/>
          </a:p>
          <a:p>
            <a:pPr marL="514350" indent="-514350">
              <a:buAutoNum type="arabicPeriod" startAt="2"/>
            </a:pPr>
            <a:r>
              <a:rPr lang="pt-BR" dirty="0" smtClean="0"/>
              <a:t>O Fator Taxa Mínima de Atratividade (</a:t>
            </a:r>
            <a:r>
              <a:rPr lang="pt-BR" b="1" dirty="0" smtClean="0"/>
              <a:t>TMA</a:t>
            </a:r>
            <a:r>
              <a:rPr lang="pt-BR" dirty="0" smtClean="0"/>
              <a:t>), que será analisado a seguir.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342727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TC030006182[[fn=Classic Theme 2007]]</Template>
  <TotalTime>120</TotalTime>
  <Words>367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Calisto MT</vt:lpstr>
      <vt:lpstr>Gill Sans MT</vt:lpstr>
      <vt:lpstr>Symbol</vt:lpstr>
      <vt:lpstr>Classic</vt:lpstr>
      <vt:lpstr>Comparação de Projetos de Investimentos</vt:lpstr>
      <vt:lpstr>Método do Valor Anual Uniforme Equivalente (VAUE)</vt:lpstr>
      <vt:lpstr>Exercício 1.</vt:lpstr>
      <vt:lpstr>Solução</vt:lpstr>
      <vt:lpstr>Vê-se portanto, que:</vt:lpstr>
      <vt:lpstr>Apresentação do PowerPoint</vt:lpstr>
      <vt:lpstr>Considerações.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 do Valor Anual Uniforme Equivalente (VAUE)</dc:title>
  <dc:creator>Claudio Luiz Amaral Santini</dc:creator>
  <cp:lastModifiedBy>Claudio Luiz Amaral Santini</cp:lastModifiedBy>
  <cp:revision>16</cp:revision>
  <dcterms:created xsi:type="dcterms:W3CDTF">2013-10-16T13:45:24Z</dcterms:created>
  <dcterms:modified xsi:type="dcterms:W3CDTF">2013-10-28T02:27:38Z</dcterms:modified>
</cp:coreProperties>
</file>