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3752F-F3FC-4B0C-9869-A505D31B4431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3E6E-AF2C-48BB-B630-8F3901E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60777-845B-4669-A6B6-2F9AAB260C30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90697-3613-4407-BB1B-9949C16805C2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6C2B7-5065-43C7-B966-BD5F83F935E8}" type="slidenum">
              <a:rPr lang="en-US"/>
              <a:pPr/>
              <a:t>16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1450D-8027-426C-B00A-907FC9DA0FEB}" type="slidenum">
              <a:rPr lang="en-US"/>
              <a:pPr/>
              <a:t>17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FB3D5-59FC-4F83-9B53-598AE1284CA8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56216-7083-4C39-B74F-6875C3C45A5C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6ECAB-81CD-4CDD-B142-EB0436DEB058}" type="slidenum">
              <a:rPr lang="en-US"/>
              <a:pPr/>
              <a:t>21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EEFD8-FE9E-4383-AAB1-9D8CFB4C8191}" type="slidenum">
              <a:rPr lang="en-US"/>
              <a:pPr/>
              <a:t>22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F03B3-DFC6-4FF5-9B15-3C3699CEB2ED}" type="slidenum">
              <a:rPr lang="en-US"/>
              <a:pPr/>
              <a:t>23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74126-CB8F-47AE-9F51-89AC7F85B961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B9A63-A3FB-43C6-8B99-33C43C52AEE6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7D16B-19DF-4B42-B307-00119FE0B8A1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2B84B-8A6A-45CD-8C73-60BB91103599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9268A-B289-4447-BA58-8B65DF0CEF1C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BFC4F-C3A4-43C6-8BA8-C42D541B9545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59CB5-ACD4-4DE2-AB6A-02A5BE5F3611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1305A-05CD-4D59-B856-FD9A7FFA0FBC}" type="slidenum">
              <a:rPr lang="en-US"/>
              <a:pPr/>
              <a:t>14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E1B9-BE4F-41BB-B947-DB395113BE1F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0440-0EE6-4020-A5CC-D8EA2C6B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Network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et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885825"/>
            <a:ext cx="7189787" cy="508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531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net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866775"/>
            <a:ext cx="7094537" cy="512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381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net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463" y="947738"/>
            <a:ext cx="7075487" cy="4962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923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net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647700"/>
            <a:ext cx="7094537" cy="556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43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net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742950"/>
            <a:ext cx="7475537" cy="537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449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net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785813"/>
            <a:ext cx="7389813" cy="528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881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net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900113"/>
            <a:ext cx="7065963" cy="505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01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kpl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5"/>
            <a:ext cx="9144000" cy="6799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293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net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1052513"/>
            <a:ext cx="7446963" cy="475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13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 versus 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Centrality is a node level metric; each node has a centrality score representing it’s position within the network</a:t>
            </a:r>
          </a:p>
          <a:p>
            <a:endParaRPr lang="en-US" dirty="0" smtClean="0"/>
          </a:p>
          <a:p>
            <a:r>
              <a:rPr lang="en-US" dirty="0" smtClean="0"/>
              <a:t>Centralization is a group level metric indicating the extent to which the network is dominated by one or a few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6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level</a:t>
            </a:r>
          </a:p>
          <a:p>
            <a:pPr lvl="1"/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Isolates</a:t>
            </a:r>
          </a:p>
          <a:p>
            <a:pPr lvl="1"/>
            <a:r>
              <a:rPr lang="en-US" dirty="0" smtClean="0"/>
              <a:t>Cliques</a:t>
            </a:r>
          </a:p>
          <a:p>
            <a:pPr lvl="1"/>
            <a:r>
              <a:rPr lang="en-US" dirty="0" smtClean="0"/>
              <a:t>Centralization</a:t>
            </a:r>
          </a:p>
          <a:p>
            <a:pPr lvl="2"/>
            <a:r>
              <a:rPr lang="en-US" dirty="0" smtClean="0"/>
              <a:t>Degree</a:t>
            </a:r>
          </a:p>
          <a:p>
            <a:pPr lvl="2"/>
            <a:r>
              <a:rPr lang="en-US" dirty="0" smtClean="0"/>
              <a:t>Closeness</a:t>
            </a:r>
          </a:p>
          <a:p>
            <a:pPr lvl="2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Factions</a:t>
            </a:r>
          </a:p>
          <a:p>
            <a:pPr lvl="1"/>
            <a:r>
              <a:rPr lang="en-US" dirty="0" smtClean="0"/>
              <a:t>Core-periphery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Node level</a:t>
            </a:r>
          </a:p>
          <a:p>
            <a:pPr lvl="1"/>
            <a:r>
              <a:rPr lang="en-US" dirty="0" smtClean="0"/>
              <a:t>Centrality</a:t>
            </a:r>
          </a:p>
          <a:p>
            <a:pPr lvl="2"/>
            <a:r>
              <a:rPr lang="en-US" dirty="0" smtClean="0"/>
              <a:t>Degree</a:t>
            </a:r>
          </a:p>
          <a:p>
            <a:pPr lvl="3"/>
            <a:r>
              <a:rPr lang="en-US" dirty="0" err="1" smtClean="0"/>
              <a:t>Indegree</a:t>
            </a:r>
            <a:endParaRPr lang="en-US" dirty="0" smtClean="0"/>
          </a:p>
          <a:p>
            <a:pPr lvl="3"/>
            <a:r>
              <a:rPr lang="en-US" dirty="0" err="1" smtClean="0"/>
              <a:t>Outdegree</a:t>
            </a:r>
            <a:endParaRPr lang="en-US" dirty="0" smtClean="0"/>
          </a:p>
          <a:p>
            <a:pPr lvl="2"/>
            <a:r>
              <a:rPr lang="en-US" dirty="0" smtClean="0"/>
              <a:t>Closeness</a:t>
            </a:r>
          </a:p>
          <a:p>
            <a:pPr lvl="2"/>
            <a:r>
              <a:rPr lang="en-US" dirty="0" err="1" smtClean="0"/>
              <a:t>Betweenness</a:t>
            </a:r>
            <a:endParaRPr lang="en-US" dirty="0" smtClean="0"/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err="1" smtClean="0"/>
              <a:t>Netdraw</a:t>
            </a:r>
            <a:endParaRPr lang="en-US" dirty="0" smtClean="0"/>
          </a:p>
          <a:p>
            <a:pPr lvl="1"/>
            <a:r>
              <a:rPr lang="en-US" dirty="0" smtClean="0"/>
              <a:t>Mage</a:t>
            </a:r>
          </a:p>
          <a:p>
            <a:r>
              <a:rPr lang="en-US" dirty="0" smtClean="0"/>
              <a:t>QAP</a:t>
            </a:r>
          </a:p>
          <a:p>
            <a:r>
              <a:rPr lang="en-US" dirty="0" smtClean="0"/>
              <a:t>Statistical metrics</a:t>
            </a:r>
          </a:p>
          <a:p>
            <a:pPr lvl="1"/>
            <a:r>
              <a:rPr lang="en-US" dirty="0" smtClean="0"/>
              <a:t>MDS</a:t>
            </a:r>
          </a:p>
          <a:p>
            <a:pPr lvl="1"/>
            <a:r>
              <a:rPr lang="en-US" dirty="0" smtClean="0"/>
              <a:t>Cluster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net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823913"/>
            <a:ext cx="6999287" cy="521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62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net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957263"/>
            <a:ext cx="7427913" cy="4943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720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net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762000"/>
            <a:ext cx="7304087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569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net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819150"/>
            <a:ext cx="7180263" cy="521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66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graph-based metrics require symmetric, dichotomous (binary) data</a:t>
            </a:r>
          </a:p>
          <a:p>
            <a:r>
              <a:rPr lang="en-US" dirty="0" err="1" smtClean="0"/>
              <a:t>Symmetrization</a:t>
            </a:r>
            <a:endParaRPr lang="en-US" dirty="0" smtClean="0"/>
          </a:p>
          <a:p>
            <a:pPr lvl="1"/>
            <a:r>
              <a:rPr lang="en-US" dirty="0" smtClean="0"/>
              <a:t>Minimum (captures reciprocal ties)</a:t>
            </a:r>
          </a:p>
          <a:p>
            <a:pPr lvl="1"/>
            <a:r>
              <a:rPr lang="en-US" dirty="0" smtClean="0"/>
              <a:t>Maximum (most inclusive)</a:t>
            </a:r>
          </a:p>
          <a:p>
            <a:r>
              <a:rPr lang="en-US" dirty="0" smtClean="0"/>
              <a:t>Dichotomize</a:t>
            </a:r>
          </a:p>
          <a:p>
            <a:pPr lvl="1"/>
            <a:r>
              <a:rPr lang="en-US" dirty="0" smtClean="0"/>
              <a:t>Valued data are typically ordinal</a:t>
            </a:r>
          </a:p>
          <a:p>
            <a:pPr lvl="1"/>
            <a:r>
              <a:rPr lang="en-US" dirty="0" smtClean="0"/>
              <a:t>Mean, median or modal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proportion of ties that exist out of all possible ties</a:t>
            </a:r>
          </a:p>
          <a:p>
            <a:endParaRPr lang="en-US" dirty="0" smtClean="0"/>
          </a:p>
          <a:p>
            <a:r>
              <a:rPr lang="en-US" dirty="0" smtClean="0"/>
              <a:t>For valued data the sum of all tie strengths divided by all possible 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is a course measure</a:t>
            </a:r>
            <a:endParaRPr lang="en-US" dirty="0"/>
          </a:p>
        </p:txBody>
      </p:sp>
      <p:pic>
        <p:nvPicPr>
          <p:cNvPr id="4" name="Picture 3" descr="D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1600200"/>
            <a:ext cx="4191000" cy="2570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D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00199"/>
            <a:ext cx="4191000" cy="2570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648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= .33</a:t>
            </a:r>
          </a:p>
          <a:p>
            <a:r>
              <a:rPr lang="en-US" dirty="0" smtClean="0"/>
              <a:t>Degree centralization = 10%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648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= .33</a:t>
            </a:r>
          </a:p>
          <a:p>
            <a:r>
              <a:rPr lang="en-US" dirty="0" smtClean="0"/>
              <a:t>Degree centralization = 60%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1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net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828675"/>
            <a:ext cx="7446963" cy="520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96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net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4710113" cy="3743325"/>
          </a:xfrm>
          <a:prstGeom prst="rect">
            <a:avLst/>
          </a:prstGeom>
          <a:noFill/>
        </p:spPr>
      </p:pic>
      <p:pic>
        <p:nvPicPr>
          <p:cNvPr id="32771" name="Picture 3" descr="net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0663" y="2438400"/>
            <a:ext cx="5113337" cy="404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9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et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85813"/>
            <a:ext cx="7161213" cy="5286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5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et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938213"/>
            <a:ext cx="6818313" cy="4981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49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(4:3)</PresentationFormat>
  <Paragraphs>65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Social Network Metrics</vt:lpstr>
      <vt:lpstr>Types of network metrics</vt:lpstr>
      <vt:lpstr>Preparing the data</vt:lpstr>
      <vt:lpstr>Network Density</vt:lpstr>
      <vt:lpstr>Density is a course measure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Centrality versus centralization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Metrics</dc:title>
  <dc:creator>Chris McCarty</dc:creator>
  <cp:lastModifiedBy>Chris McCarty</cp:lastModifiedBy>
  <cp:revision>1</cp:revision>
  <dcterms:created xsi:type="dcterms:W3CDTF">2012-08-28T15:02:31Z</dcterms:created>
  <dcterms:modified xsi:type="dcterms:W3CDTF">2012-08-28T15:03:24Z</dcterms:modified>
</cp:coreProperties>
</file>