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 b="def" i="def"/>
      <a:tcStyle>
        <a:tcBdr/>
        <a:fill>
          <a:solidFill>
            <a:srgbClr val="E9EFF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1" name="Shape 111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Text"/>
          <p:cNvSpPr txBox="1"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13" name="Body Level One…"/>
          <p:cNvSpPr txBox="1"/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4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itle Text"/>
          <p:cNvSpPr txBox="1"/>
          <p:nvPr>
            <p:ph type="title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03" name="Body Level One…"/>
          <p:cNvSpPr txBox="1"/>
          <p:nvPr>
            <p:ph type="body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31" name="Body Level One…"/>
          <p:cNvSpPr txBox="1"/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Body Level One…"/>
          <p:cNvSpPr txBox="1"/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 sz="2400"/>
            </a:lvl1pPr>
            <a:lvl2pPr marL="0" indent="457200">
              <a:buSzTx/>
              <a:buFontTx/>
              <a:buNone/>
              <a:defRPr b="1" sz="2400"/>
            </a:lvl2pPr>
            <a:lvl3pPr marL="0" indent="914400">
              <a:buSzTx/>
              <a:buFontTx/>
              <a:buNone/>
              <a:defRPr b="1" sz="2400"/>
            </a:lvl3pPr>
            <a:lvl4pPr marL="0" indent="1371600">
              <a:buSzTx/>
              <a:buFontTx/>
              <a:buNone/>
              <a:defRPr b="1" sz="2400"/>
            </a:lvl4pPr>
            <a:lvl5pPr marL="0" indent="1828800">
              <a:buSzTx/>
              <a:buFontTx/>
              <a:buNone/>
              <a:defRPr b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0" name="文本占位符 4"/>
          <p:cNvSpPr/>
          <p:nvPr>
            <p:ph type="body" sz="quarter" idx="13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b="1" sz="2400"/>
            </a:pPr>
          </a:p>
        </p:txBody>
      </p:sp>
      <p:sp>
        <p:nvSpPr>
          <p:cNvPr id="5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itle Text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74" name="Body Level One…"/>
          <p:cNvSpPr txBox="1"/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文本占位符 3"/>
          <p:cNvSpPr/>
          <p:nvPr>
            <p:ph type="body" sz="quarter" idx="13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itle Text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84" name="图片占位符 2"/>
          <p:cNvSpPr/>
          <p:nvPr>
            <p:ph type="pic" sz="half" idx="13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5" name="Body Level One…"/>
          <p:cNvSpPr txBox="1"/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bmp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tile tx="0" ty="0" sx="100000" sy="100000" flip="none" algn="tl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6" descr="图片 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Title Text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Body Level One…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/>
          <p:cNvSpPr txBox="1"/>
          <p:nvPr>
            <p:ph type="sldNum" sz="quarter" idx="2"/>
          </p:nvPr>
        </p:nvSpPr>
        <p:spPr>
          <a:xfrm>
            <a:off x="8610600" y="6356350"/>
            <a:ext cx="343903" cy="358140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en.wikipedia.org/wiki/Iodine_deficiency" TargetMode="External"/><Relationship Id="rId3" Type="http://schemas.openxmlformats.org/officeDocument/2006/relationships/hyperlink" Target="https://en.wikipedia.org/wiki/Amiodarone" TargetMode="External"/><Relationship Id="rId4" Type="http://schemas.openxmlformats.org/officeDocument/2006/relationships/hyperlink" Target="https://en.wikipedia.org/wiki/Lithium" TargetMode="External"/><Relationship Id="rId5" Type="http://schemas.openxmlformats.org/officeDocument/2006/relationships/image" Target="../media/image1.tif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"/><Relationship Id="rId3" Type="http://schemas.openxmlformats.org/officeDocument/2006/relationships/hyperlink" Target="https://archive.ics.uci.edu/ml/datasets/Thyroid+Disease" TargetMode="External"/><Relationship Id="rId4" Type="http://schemas.openxmlformats.org/officeDocument/2006/relationships/image" Target="../media/image3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1.xml"/><Relationship Id="rId3" Type="http://schemas.openxmlformats.org/officeDocument/2006/relationships/image" Target="../media/image9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图片 1" descr="图片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14" name="直接连接符 11"/>
          <p:cNvSpPr/>
          <p:nvPr/>
        </p:nvSpPr>
        <p:spPr>
          <a:xfrm>
            <a:off x="-39852" y="3468263"/>
            <a:ext cx="6256422" cy="24064"/>
          </a:xfrm>
          <a:prstGeom prst="line">
            <a:avLst/>
          </a:prstGeom>
          <a:ln w="38100">
            <a:solidFill>
              <a:srgbClr val="FFFFFF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115" name="直接连接符 12"/>
          <p:cNvSpPr/>
          <p:nvPr/>
        </p:nvSpPr>
        <p:spPr>
          <a:xfrm>
            <a:off x="5962472" y="4247146"/>
            <a:ext cx="6256422" cy="24064"/>
          </a:xfrm>
          <a:prstGeom prst="line">
            <a:avLst/>
          </a:prstGeom>
          <a:ln w="38100">
            <a:solidFill>
              <a:srgbClr val="FFFFFF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116" name="文本框 23"/>
          <p:cNvSpPr txBox="1"/>
          <p:nvPr/>
        </p:nvSpPr>
        <p:spPr>
          <a:xfrm>
            <a:off x="7274424" y="3557716"/>
            <a:ext cx="4717329" cy="624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Pau Rodriguez, Wangyang Ye, Hongping Feng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Director: Tomas Aluja</a:t>
            </a:r>
          </a:p>
        </p:txBody>
      </p:sp>
      <p:grpSp>
        <p:nvGrpSpPr>
          <p:cNvPr id="131" name="组合 70"/>
          <p:cNvGrpSpPr/>
          <p:nvPr/>
        </p:nvGrpSpPr>
        <p:grpSpPr>
          <a:xfrm>
            <a:off x="9550800" y="4375863"/>
            <a:ext cx="3196963" cy="3132368"/>
            <a:chOff x="0" y="0"/>
            <a:chExt cx="3196962" cy="3132366"/>
          </a:xfrm>
        </p:grpSpPr>
        <p:grpSp>
          <p:nvGrpSpPr>
            <p:cNvPr id="123" name="组合 71"/>
            <p:cNvGrpSpPr/>
            <p:nvPr/>
          </p:nvGrpSpPr>
          <p:grpSpPr>
            <a:xfrm>
              <a:off x="0" y="0"/>
              <a:ext cx="2725662" cy="2710480"/>
              <a:chOff x="0" y="0"/>
              <a:chExt cx="2725661" cy="2710479"/>
            </a:xfrm>
          </p:grpSpPr>
          <p:sp>
            <p:nvSpPr>
              <p:cNvPr id="117" name="直接连接符 79"/>
              <p:cNvSpPr/>
              <p:nvPr/>
            </p:nvSpPr>
            <p:spPr>
              <a:xfrm flipV="1">
                <a:off x="2061783" y="2059055"/>
                <a:ext cx="594779" cy="583507"/>
              </a:xfrm>
              <a:prstGeom prst="line">
                <a:avLst/>
              </a:prstGeom>
              <a:noFill/>
              <a:ln w="6350" cap="flat">
                <a:solidFill>
                  <a:srgbClr val="D9D9D9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18" name="直接连接符 80"/>
              <p:cNvSpPr/>
              <p:nvPr/>
            </p:nvSpPr>
            <p:spPr>
              <a:xfrm flipV="1">
                <a:off x="1605198" y="1657103"/>
                <a:ext cx="1055132" cy="1035138"/>
              </a:xfrm>
              <a:prstGeom prst="line">
                <a:avLst/>
              </a:prstGeom>
              <a:noFill/>
              <a:ln w="6350" cap="flat">
                <a:solidFill>
                  <a:srgbClr val="D9D9D9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19" name="直接连接符 81"/>
              <p:cNvSpPr/>
              <p:nvPr/>
            </p:nvSpPr>
            <p:spPr>
              <a:xfrm flipV="1">
                <a:off x="1249888" y="1325324"/>
                <a:ext cx="1342685" cy="1317238"/>
              </a:xfrm>
              <a:prstGeom prst="line">
                <a:avLst/>
              </a:prstGeom>
              <a:noFill/>
              <a:ln w="6350" cap="flat">
                <a:solidFill>
                  <a:srgbClr val="D9D9D9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20" name="直接连接符 82"/>
              <p:cNvSpPr/>
              <p:nvPr/>
            </p:nvSpPr>
            <p:spPr>
              <a:xfrm flipV="1">
                <a:off x="774709" y="829155"/>
                <a:ext cx="1917672" cy="1881325"/>
              </a:xfrm>
              <a:prstGeom prst="line">
                <a:avLst/>
              </a:prstGeom>
              <a:noFill/>
              <a:ln w="6350" cap="flat">
                <a:solidFill>
                  <a:srgbClr val="D9D9D9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21" name="直接连接符 83"/>
              <p:cNvSpPr/>
              <p:nvPr/>
            </p:nvSpPr>
            <p:spPr>
              <a:xfrm flipV="1">
                <a:off x="419402" y="458648"/>
                <a:ext cx="2244698" cy="2202152"/>
              </a:xfrm>
              <a:prstGeom prst="line">
                <a:avLst/>
              </a:prstGeom>
              <a:noFill/>
              <a:ln w="6350" cap="flat">
                <a:solidFill>
                  <a:srgbClr val="D9D9D9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22" name="直接连接符 84"/>
              <p:cNvSpPr/>
              <p:nvPr/>
            </p:nvSpPr>
            <p:spPr>
              <a:xfrm flipV="1">
                <a:off x="0" y="-1"/>
                <a:ext cx="2725662" cy="2674004"/>
              </a:xfrm>
              <a:prstGeom prst="line">
                <a:avLst/>
              </a:prstGeom>
              <a:noFill/>
              <a:ln w="6350" cap="flat">
                <a:solidFill>
                  <a:srgbClr val="D9D9D9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</p:grpSp>
        <p:grpSp>
          <p:nvGrpSpPr>
            <p:cNvPr id="130" name="组合 72"/>
            <p:cNvGrpSpPr/>
            <p:nvPr/>
          </p:nvGrpSpPr>
          <p:grpSpPr>
            <a:xfrm>
              <a:off x="127417" y="79919"/>
              <a:ext cx="3069546" cy="3052448"/>
              <a:chOff x="0" y="0"/>
              <a:chExt cx="3069545" cy="3052447"/>
            </a:xfrm>
          </p:grpSpPr>
          <p:sp>
            <p:nvSpPr>
              <p:cNvPr id="124" name="直接连接符 73"/>
              <p:cNvSpPr/>
              <p:nvPr/>
            </p:nvSpPr>
            <p:spPr>
              <a:xfrm flipV="1">
                <a:off x="2321908" y="2318835"/>
                <a:ext cx="669819" cy="657125"/>
              </a:xfrm>
              <a:prstGeom prst="line">
                <a:avLst/>
              </a:prstGeom>
              <a:noFill/>
              <a:ln w="6350" cap="flat">
                <a:solidFill>
                  <a:srgbClr val="D9D9D9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25" name="直接连接符 74"/>
              <p:cNvSpPr/>
              <p:nvPr/>
            </p:nvSpPr>
            <p:spPr>
              <a:xfrm flipV="1">
                <a:off x="1807718" y="1866171"/>
                <a:ext cx="1188253" cy="1165736"/>
              </a:xfrm>
              <a:prstGeom prst="line">
                <a:avLst/>
              </a:prstGeom>
              <a:noFill/>
              <a:ln w="6350" cap="flat">
                <a:solidFill>
                  <a:srgbClr val="D9D9D9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26" name="直接连接符 75"/>
              <p:cNvSpPr/>
              <p:nvPr/>
            </p:nvSpPr>
            <p:spPr>
              <a:xfrm flipV="1">
                <a:off x="1407580" y="1492533"/>
                <a:ext cx="1512085" cy="1483427"/>
              </a:xfrm>
              <a:prstGeom prst="line">
                <a:avLst/>
              </a:prstGeom>
              <a:noFill/>
              <a:ln w="6350" cap="flat">
                <a:solidFill>
                  <a:srgbClr val="D9D9D9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27" name="直接连接符 76"/>
              <p:cNvSpPr/>
              <p:nvPr/>
            </p:nvSpPr>
            <p:spPr>
              <a:xfrm flipV="1">
                <a:off x="872451" y="933765"/>
                <a:ext cx="2159614" cy="2118682"/>
              </a:xfrm>
              <a:prstGeom prst="line">
                <a:avLst/>
              </a:prstGeom>
              <a:noFill/>
              <a:ln w="6350" cap="flat">
                <a:solidFill>
                  <a:srgbClr val="D9D9D9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28" name="直接连接符 77"/>
              <p:cNvSpPr/>
              <p:nvPr/>
            </p:nvSpPr>
            <p:spPr>
              <a:xfrm flipV="1">
                <a:off x="472316" y="516513"/>
                <a:ext cx="2527900" cy="2479987"/>
              </a:xfrm>
              <a:prstGeom prst="line">
                <a:avLst/>
              </a:prstGeom>
              <a:noFill/>
              <a:ln w="6350" cap="flat">
                <a:solidFill>
                  <a:srgbClr val="D9D9D9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29" name="直接连接符 78"/>
              <p:cNvSpPr/>
              <p:nvPr/>
            </p:nvSpPr>
            <p:spPr>
              <a:xfrm flipV="1">
                <a:off x="0" y="-1"/>
                <a:ext cx="3069546" cy="3011369"/>
              </a:xfrm>
              <a:prstGeom prst="line">
                <a:avLst/>
              </a:prstGeom>
              <a:noFill/>
              <a:ln w="6350" cap="flat">
                <a:solidFill>
                  <a:srgbClr val="D9D9D9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</p:grpSp>
      </p:grpSp>
      <p:grpSp>
        <p:nvGrpSpPr>
          <p:cNvPr id="146" name="组合 61"/>
          <p:cNvGrpSpPr/>
          <p:nvPr/>
        </p:nvGrpSpPr>
        <p:grpSpPr>
          <a:xfrm>
            <a:off x="-514787" y="-645429"/>
            <a:ext cx="3132367" cy="3196964"/>
            <a:chOff x="0" y="0"/>
            <a:chExt cx="3132366" cy="3196962"/>
          </a:xfrm>
        </p:grpSpPr>
        <p:grpSp>
          <p:nvGrpSpPr>
            <p:cNvPr id="138" name="组合 85"/>
            <p:cNvGrpSpPr/>
            <p:nvPr/>
          </p:nvGrpSpPr>
          <p:grpSpPr>
            <a:xfrm>
              <a:off x="421886" y="471300"/>
              <a:ext cx="2710481" cy="2725663"/>
              <a:chOff x="0" y="0"/>
              <a:chExt cx="2710479" cy="2725661"/>
            </a:xfrm>
          </p:grpSpPr>
          <p:sp>
            <p:nvSpPr>
              <p:cNvPr id="132" name="直接连接符 93"/>
              <p:cNvSpPr/>
              <p:nvPr/>
            </p:nvSpPr>
            <p:spPr>
              <a:xfrm flipV="1">
                <a:off x="67918" y="69100"/>
                <a:ext cx="583507" cy="594779"/>
              </a:xfrm>
              <a:prstGeom prst="line">
                <a:avLst/>
              </a:prstGeom>
              <a:noFill/>
              <a:ln w="6350" cap="flat">
                <a:solidFill>
                  <a:srgbClr val="D9D9D9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33" name="直接连接符 94"/>
              <p:cNvSpPr/>
              <p:nvPr/>
            </p:nvSpPr>
            <p:spPr>
              <a:xfrm flipV="1">
                <a:off x="18238" y="65332"/>
                <a:ext cx="1035138" cy="1055132"/>
              </a:xfrm>
              <a:prstGeom prst="line">
                <a:avLst/>
              </a:prstGeom>
              <a:noFill/>
              <a:ln w="6350" cap="flat">
                <a:solidFill>
                  <a:srgbClr val="D9D9D9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34" name="直接连接符 95"/>
              <p:cNvSpPr/>
              <p:nvPr/>
            </p:nvSpPr>
            <p:spPr>
              <a:xfrm flipV="1">
                <a:off x="67918" y="133089"/>
                <a:ext cx="1317238" cy="1342685"/>
              </a:xfrm>
              <a:prstGeom prst="line">
                <a:avLst/>
              </a:prstGeom>
              <a:noFill/>
              <a:ln w="6350" cap="flat">
                <a:solidFill>
                  <a:srgbClr val="D9D9D9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35" name="直接连接符 96"/>
              <p:cNvSpPr/>
              <p:nvPr/>
            </p:nvSpPr>
            <p:spPr>
              <a:xfrm flipV="1">
                <a:off x="0" y="33282"/>
                <a:ext cx="1881325" cy="1917671"/>
              </a:xfrm>
              <a:prstGeom prst="line">
                <a:avLst/>
              </a:prstGeom>
              <a:noFill/>
              <a:ln w="6350" cap="flat">
                <a:solidFill>
                  <a:srgbClr val="D9D9D9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36" name="直接连接符 97"/>
              <p:cNvSpPr/>
              <p:nvPr/>
            </p:nvSpPr>
            <p:spPr>
              <a:xfrm flipV="1">
                <a:off x="49679" y="61562"/>
                <a:ext cx="2202153" cy="2244698"/>
              </a:xfrm>
              <a:prstGeom prst="line">
                <a:avLst/>
              </a:prstGeom>
              <a:noFill/>
              <a:ln w="6350" cap="flat">
                <a:solidFill>
                  <a:srgbClr val="D9D9D9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37" name="直接连接符 98"/>
              <p:cNvSpPr/>
              <p:nvPr/>
            </p:nvSpPr>
            <p:spPr>
              <a:xfrm flipV="1">
                <a:off x="36477" y="0"/>
                <a:ext cx="2674003" cy="2725663"/>
              </a:xfrm>
              <a:prstGeom prst="line">
                <a:avLst/>
              </a:prstGeom>
              <a:noFill/>
              <a:ln w="6350" cap="flat">
                <a:solidFill>
                  <a:srgbClr val="D9D9D9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</p:grpSp>
        <p:grpSp>
          <p:nvGrpSpPr>
            <p:cNvPr id="145" name="组合 86"/>
            <p:cNvGrpSpPr/>
            <p:nvPr/>
          </p:nvGrpSpPr>
          <p:grpSpPr>
            <a:xfrm>
              <a:off x="-1" y="0"/>
              <a:ext cx="3052449" cy="3069546"/>
              <a:chOff x="0" y="0"/>
              <a:chExt cx="3052447" cy="3069545"/>
            </a:xfrm>
          </p:grpSpPr>
          <p:sp>
            <p:nvSpPr>
              <p:cNvPr id="139" name="直接连接符 87"/>
              <p:cNvSpPr/>
              <p:nvPr/>
            </p:nvSpPr>
            <p:spPr>
              <a:xfrm flipV="1">
                <a:off x="76487" y="77818"/>
                <a:ext cx="657125" cy="669819"/>
              </a:xfrm>
              <a:prstGeom prst="line">
                <a:avLst/>
              </a:prstGeom>
              <a:noFill/>
              <a:ln w="6350" cap="flat">
                <a:solidFill>
                  <a:srgbClr val="D9D9D9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40" name="直接连接符 88"/>
              <p:cNvSpPr/>
              <p:nvPr/>
            </p:nvSpPr>
            <p:spPr>
              <a:xfrm flipV="1">
                <a:off x="20539" y="73574"/>
                <a:ext cx="1165736" cy="1188253"/>
              </a:xfrm>
              <a:prstGeom prst="line">
                <a:avLst/>
              </a:prstGeom>
              <a:noFill/>
              <a:ln w="6350" cap="flat">
                <a:solidFill>
                  <a:srgbClr val="D9D9D9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41" name="直接连接符 89"/>
              <p:cNvSpPr/>
              <p:nvPr/>
            </p:nvSpPr>
            <p:spPr>
              <a:xfrm flipV="1">
                <a:off x="76487" y="149880"/>
                <a:ext cx="1483427" cy="1512085"/>
              </a:xfrm>
              <a:prstGeom prst="line">
                <a:avLst/>
              </a:prstGeom>
              <a:noFill/>
              <a:ln w="6350" cap="flat">
                <a:solidFill>
                  <a:srgbClr val="D9D9D9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42" name="直接连接符 90"/>
              <p:cNvSpPr/>
              <p:nvPr/>
            </p:nvSpPr>
            <p:spPr>
              <a:xfrm flipV="1">
                <a:off x="-1" y="37480"/>
                <a:ext cx="2118683" cy="2159614"/>
              </a:xfrm>
              <a:prstGeom prst="line">
                <a:avLst/>
              </a:prstGeom>
              <a:noFill/>
              <a:ln w="6350" cap="flat">
                <a:solidFill>
                  <a:srgbClr val="D9D9D9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43" name="直接连接符 91"/>
              <p:cNvSpPr/>
              <p:nvPr/>
            </p:nvSpPr>
            <p:spPr>
              <a:xfrm flipV="1">
                <a:off x="55947" y="69329"/>
                <a:ext cx="2479987" cy="2527900"/>
              </a:xfrm>
              <a:prstGeom prst="line">
                <a:avLst/>
              </a:prstGeom>
              <a:noFill/>
              <a:ln w="6350" cap="flat">
                <a:solidFill>
                  <a:srgbClr val="D9D9D9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44" name="直接连接符 92"/>
              <p:cNvSpPr/>
              <p:nvPr/>
            </p:nvSpPr>
            <p:spPr>
              <a:xfrm flipV="1">
                <a:off x="41079" y="-1"/>
                <a:ext cx="3011369" cy="3069547"/>
              </a:xfrm>
              <a:prstGeom prst="line">
                <a:avLst/>
              </a:prstGeom>
              <a:noFill/>
              <a:ln w="6350" cap="flat">
                <a:solidFill>
                  <a:srgbClr val="D9D9D9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</p:grpSp>
      </p:grpSp>
      <p:sp>
        <p:nvSpPr>
          <p:cNvPr id="147" name="TextBox 2"/>
          <p:cNvSpPr txBox="1"/>
          <p:nvPr/>
        </p:nvSpPr>
        <p:spPr>
          <a:xfrm>
            <a:off x="3428944" y="1485494"/>
            <a:ext cx="7609504" cy="1285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4000">
                <a:solidFill>
                  <a:srgbClr val="FFFFFF"/>
                </a:solidFill>
              </a:defRPr>
            </a:lvl1pPr>
          </a:lstStyle>
          <a:p>
            <a:pPr/>
            <a:r>
              <a:t>Recognition of Thyroid Disease Based on Blood Test  Data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2" name="组合 14"/>
          <p:cNvGrpSpPr/>
          <p:nvPr/>
        </p:nvGrpSpPr>
        <p:grpSpPr>
          <a:xfrm>
            <a:off x="2339066" y="457842"/>
            <a:ext cx="7116683" cy="166590"/>
            <a:chOff x="0" y="0"/>
            <a:chExt cx="7116681" cy="166588"/>
          </a:xfrm>
        </p:grpSpPr>
        <p:grpSp>
          <p:nvGrpSpPr>
            <p:cNvPr id="436" name="组合 2"/>
            <p:cNvGrpSpPr/>
            <p:nvPr/>
          </p:nvGrpSpPr>
          <p:grpSpPr>
            <a:xfrm>
              <a:off x="-1" y="0"/>
              <a:ext cx="1828587" cy="136906"/>
              <a:chOff x="0" y="0"/>
              <a:chExt cx="1828586" cy="136905"/>
            </a:xfrm>
          </p:grpSpPr>
          <p:sp>
            <p:nvSpPr>
              <p:cNvPr id="432" name="椭圆 9"/>
              <p:cNvSpPr/>
              <p:nvPr/>
            </p:nvSpPr>
            <p:spPr>
              <a:xfrm flipH="1">
                <a:off x="539365" y="24818"/>
                <a:ext cx="95081" cy="95081"/>
              </a:xfrm>
              <a:prstGeom prst="ellipse">
                <a:avLst/>
              </a:prstGeom>
              <a:solidFill>
                <a:srgbClr val="2F559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433" name="椭圆 10"/>
              <p:cNvSpPr/>
              <p:nvPr/>
            </p:nvSpPr>
            <p:spPr>
              <a:xfrm>
                <a:off x="1103545" y="8935"/>
                <a:ext cx="119037" cy="119037"/>
              </a:xfrm>
              <a:prstGeom prst="ellipse">
                <a:avLst/>
              </a:prstGeom>
              <a:solidFill>
                <a:srgbClr val="2F559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434" name="椭圆 11"/>
              <p:cNvSpPr/>
              <p:nvPr/>
            </p:nvSpPr>
            <p:spPr>
              <a:xfrm>
                <a:off x="1691680" y="0"/>
                <a:ext cx="136907" cy="136906"/>
              </a:xfrm>
              <a:prstGeom prst="ellipse">
                <a:avLst/>
              </a:prstGeom>
              <a:solidFill>
                <a:srgbClr val="2F559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435" name="椭圆 12"/>
              <p:cNvSpPr/>
              <p:nvPr/>
            </p:nvSpPr>
            <p:spPr>
              <a:xfrm flipH="1">
                <a:off x="0" y="37225"/>
                <a:ext cx="70267" cy="70267"/>
              </a:xfrm>
              <a:prstGeom prst="ellipse">
                <a:avLst/>
              </a:prstGeom>
              <a:solidFill>
                <a:srgbClr val="2F559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</p:grpSp>
        <p:grpSp>
          <p:nvGrpSpPr>
            <p:cNvPr id="441" name="组合 3"/>
            <p:cNvGrpSpPr/>
            <p:nvPr/>
          </p:nvGrpSpPr>
          <p:grpSpPr>
            <a:xfrm>
              <a:off x="5288095" y="29683"/>
              <a:ext cx="1828587" cy="136906"/>
              <a:chOff x="0" y="0"/>
              <a:chExt cx="1828585" cy="136905"/>
            </a:xfrm>
          </p:grpSpPr>
          <p:sp>
            <p:nvSpPr>
              <p:cNvPr id="437" name="椭圆 5"/>
              <p:cNvSpPr/>
              <p:nvPr/>
            </p:nvSpPr>
            <p:spPr>
              <a:xfrm>
                <a:off x="1194141" y="24818"/>
                <a:ext cx="95081" cy="95081"/>
              </a:xfrm>
              <a:prstGeom prst="ellipse">
                <a:avLst/>
              </a:prstGeom>
              <a:solidFill>
                <a:srgbClr val="2F559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438" name="椭圆 6"/>
              <p:cNvSpPr/>
              <p:nvPr/>
            </p:nvSpPr>
            <p:spPr>
              <a:xfrm flipH="1">
                <a:off x="606005" y="8935"/>
                <a:ext cx="119037" cy="119037"/>
              </a:xfrm>
              <a:prstGeom prst="ellipse">
                <a:avLst/>
              </a:prstGeom>
              <a:solidFill>
                <a:srgbClr val="2F559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439" name="椭圆 7"/>
              <p:cNvSpPr/>
              <p:nvPr/>
            </p:nvSpPr>
            <p:spPr>
              <a:xfrm flipH="1">
                <a:off x="0" y="0"/>
                <a:ext cx="136906" cy="136906"/>
              </a:xfrm>
              <a:prstGeom prst="ellipse">
                <a:avLst/>
              </a:prstGeom>
              <a:solidFill>
                <a:srgbClr val="2F559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440" name="椭圆 8"/>
              <p:cNvSpPr/>
              <p:nvPr/>
            </p:nvSpPr>
            <p:spPr>
              <a:xfrm>
                <a:off x="1758319" y="37225"/>
                <a:ext cx="70267" cy="70267"/>
              </a:xfrm>
              <a:prstGeom prst="ellipse">
                <a:avLst/>
              </a:prstGeom>
              <a:solidFill>
                <a:srgbClr val="2F559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</p:grpSp>
      </p:grpSp>
      <p:sp>
        <p:nvSpPr>
          <p:cNvPr id="443" name="文本框 4"/>
          <p:cNvSpPr txBox="1"/>
          <p:nvPr/>
        </p:nvSpPr>
        <p:spPr>
          <a:xfrm>
            <a:off x="5035632" y="325145"/>
            <a:ext cx="2326294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pc="600" sz="2400">
                <a:solidFill>
                  <a:srgbClr val="2F5597"/>
                </a:solidFill>
              </a:defRPr>
            </a:lvl1pPr>
          </a:lstStyle>
          <a:p>
            <a:pPr/>
            <a:r>
              <a:t>Conclusion</a:t>
            </a:r>
          </a:p>
        </p:txBody>
      </p:sp>
      <p:grpSp>
        <p:nvGrpSpPr>
          <p:cNvPr id="452" name="组合 26"/>
          <p:cNvGrpSpPr/>
          <p:nvPr/>
        </p:nvGrpSpPr>
        <p:grpSpPr>
          <a:xfrm>
            <a:off x="810682" y="1320797"/>
            <a:ext cx="10183671" cy="1614314"/>
            <a:chOff x="0" y="0"/>
            <a:chExt cx="10183669" cy="1614313"/>
          </a:xfrm>
        </p:grpSpPr>
        <p:pic>
          <p:nvPicPr>
            <p:cNvPr id="444" name="图片 13" descr="图片 13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0" r="0" b="27428"/>
            <a:stretch>
              <a:fillRect/>
            </a:stretch>
          </p:blipFill>
          <p:spPr>
            <a:xfrm>
              <a:off x="6411519" y="0"/>
              <a:ext cx="3772151" cy="161431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451" name="组合 17"/>
            <p:cNvGrpSpPr/>
            <p:nvPr/>
          </p:nvGrpSpPr>
          <p:grpSpPr>
            <a:xfrm>
              <a:off x="-1" y="0"/>
              <a:ext cx="6411520" cy="1614313"/>
              <a:chOff x="0" y="0"/>
              <a:chExt cx="6411518" cy="1614312"/>
            </a:xfrm>
          </p:grpSpPr>
          <p:grpSp>
            <p:nvGrpSpPr>
              <p:cNvPr id="447" name="矩形 18"/>
              <p:cNvGrpSpPr/>
              <p:nvPr/>
            </p:nvGrpSpPr>
            <p:grpSpPr>
              <a:xfrm>
                <a:off x="182739" y="0"/>
                <a:ext cx="6228780" cy="1614313"/>
                <a:chOff x="0" y="0"/>
                <a:chExt cx="6228779" cy="1614312"/>
              </a:xfrm>
            </p:grpSpPr>
            <p:sp>
              <p:nvSpPr>
                <p:cNvPr id="445" name="Rectangle"/>
                <p:cNvSpPr/>
                <p:nvPr/>
              </p:nvSpPr>
              <p:spPr>
                <a:xfrm>
                  <a:off x="0" y="0"/>
                  <a:ext cx="6228780" cy="1614313"/>
                </a:xfrm>
                <a:prstGeom prst="rect">
                  <a:avLst/>
                </a:prstGeom>
                <a:solidFill>
                  <a:srgbClr val="F2F2F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 sz="1400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446" name="基础研究没有特定的应用目的或目标主要表现在，在进行研究…"/>
                <p:cNvSpPr txBox="1"/>
                <p:nvPr/>
              </p:nvSpPr>
              <p:spPr>
                <a:xfrm>
                  <a:off x="0" y="380436"/>
                  <a:ext cx="6228780" cy="8534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/>
                <a:p>
                  <a:pPr algn="ctr">
                    <a:defRPr sz="1400">
                      <a:solidFill>
                        <a:srgbClr val="767171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pPr>
                  <a:r>
                    <a:t>基础研究没有特定的应用目的或目标主要表现在，在进行研究</a:t>
                  </a:r>
                </a:p>
                <a:p>
                  <a:pPr algn="ctr">
                    <a:defRPr sz="1400">
                      <a:solidFill>
                        <a:srgbClr val="767171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pPr>
                  <a:r>
                    <a:t>时对其成果的实际应用前景如何并不很清楚，或者虽然确知其</a:t>
                  </a:r>
                </a:p>
                <a:p>
                  <a:pPr algn="ctr">
                    <a:defRPr sz="1400">
                      <a:solidFill>
                        <a:srgbClr val="767171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pPr>
                  <a:r>
                    <a:t>应用前景但并不知道达到应用目标的具体方法和技术途径。</a:t>
                  </a:r>
                </a:p>
              </p:txBody>
            </p:sp>
          </p:grpSp>
          <p:grpSp>
            <p:nvGrpSpPr>
              <p:cNvPr id="450" name="椭圆 21"/>
              <p:cNvGrpSpPr/>
              <p:nvPr/>
            </p:nvGrpSpPr>
            <p:grpSpPr>
              <a:xfrm>
                <a:off x="0" y="618208"/>
                <a:ext cx="365479" cy="370841"/>
                <a:chOff x="0" y="0"/>
                <a:chExt cx="365478" cy="370840"/>
              </a:xfrm>
            </p:grpSpPr>
            <p:sp>
              <p:nvSpPr>
                <p:cNvPr id="448" name="Circle"/>
                <p:cNvSpPr/>
                <p:nvPr/>
              </p:nvSpPr>
              <p:spPr>
                <a:xfrm>
                  <a:off x="0" y="2681"/>
                  <a:ext cx="365479" cy="365479"/>
                </a:xfrm>
                <a:prstGeom prst="ellipse">
                  <a:avLst/>
                </a:prstGeom>
                <a:solidFill>
                  <a:srgbClr val="2F5597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pPr>
                </a:p>
              </p:txBody>
            </p:sp>
            <p:sp>
              <p:nvSpPr>
                <p:cNvPr id="449" name="1"/>
                <p:cNvSpPr txBox="1"/>
                <p:nvPr/>
              </p:nvSpPr>
              <p:spPr>
                <a:xfrm>
                  <a:off x="53523" y="-1"/>
                  <a:ext cx="258433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lvl1pPr>
                </a:lstStyle>
                <a:p>
                  <a:pPr/>
                  <a:r>
                    <a:t>1</a:t>
                  </a:r>
                </a:p>
              </p:txBody>
            </p:sp>
          </p:grpSp>
        </p:grpSp>
      </p:grpSp>
      <p:grpSp>
        <p:nvGrpSpPr>
          <p:cNvPr id="461" name="组合 28"/>
          <p:cNvGrpSpPr/>
          <p:nvPr/>
        </p:nvGrpSpPr>
        <p:grpSpPr>
          <a:xfrm>
            <a:off x="810682" y="4989684"/>
            <a:ext cx="10183671" cy="1614315"/>
            <a:chOff x="0" y="0"/>
            <a:chExt cx="10183669" cy="1614314"/>
          </a:xfrm>
        </p:grpSpPr>
        <p:pic>
          <p:nvPicPr>
            <p:cNvPr id="453" name="图片 16" descr="图片 16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0" r="0" b="27428"/>
            <a:stretch>
              <a:fillRect/>
            </a:stretch>
          </p:blipFill>
          <p:spPr>
            <a:xfrm>
              <a:off x="6411519" y="0"/>
              <a:ext cx="3772151" cy="161431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460" name="组合 23"/>
            <p:cNvGrpSpPr/>
            <p:nvPr/>
          </p:nvGrpSpPr>
          <p:grpSpPr>
            <a:xfrm>
              <a:off x="-1" y="-1"/>
              <a:ext cx="6411520" cy="1614314"/>
              <a:chOff x="0" y="0"/>
              <a:chExt cx="6411518" cy="1614312"/>
            </a:xfrm>
          </p:grpSpPr>
          <p:grpSp>
            <p:nvGrpSpPr>
              <p:cNvPr id="456" name="矩形 19"/>
              <p:cNvGrpSpPr/>
              <p:nvPr/>
            </p:nvGrpSpPr>
            <p:grpSpPr>
              <a:xfrm>
                <a:off x="182739" y="0"/>
                <a:ext cx="6228780" cy="1614313"/>
                <a:chOff x="0" y="0"/>
                <a:chExt cx="6228779" cy="1614312"/>
              </a:xfrm>
            </p:grpSpPr>
            <p:sp>
              <p:nvSpPr>
                <p:cNvPr id="454" name="Rectangle"/>
                <p:cNvSpPr/>
                <p:nvPr/>
              </p:nvSpPr>
              <p:spPr>
                <a:xfrm>
                  <a:off x="0" y="0"/>
                  <a:ext cx="6228780" cy="1614313"/>
                </a:xfrm>
                <a:prstGeom prst="rect">
                  <a:avLst/>
                </a:prstGeom>
                <a:solidFill>
                  <a:srgbClr val="F2F2F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 sz="1400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455" name="基础研究没有特定的应用目的或目标主要表现在，在进行研究…"/>
                <p:cNvSpPr txBox="1"/>
                <p:nvPr/>
              </p:nvSpPr>
              <p:spPr>
                <a:xfrm>
                  <a:off x="0" y="380436"/>
                  <a:ext cx="6228780" cy="8534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/>
                <a:p>
                  <a:pPr algn="ctr">
                    <a:defRPr sz="1400">
                      <a:solidFill>
                        <a:srgbClr val="767171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pPr>
                  <a:r>
                    <a:t>基础研究没有特定的应用目的或目标主要表现在，在进行研究</a:t>
                  </a:r>
                </a:p>
                <a:p>
                  <a:pPr algn="ctr">
                    <a:defRPr sz="1400">
                      <a:solidFill>
                        <a:srgbClr val="767171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pPr>
                  <a:r>
                    <a:t>时对其成果的实际应用前景如何并不很清楚，或者虽然确知其</a:t>
                  </a:r>
                </a:p>
                <a:p>
                  <a:pPr algn="ctr">
                    <a:defRPr sz="1400">
                      <a:solidFill>
                        <a:srgbClr val="767171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pPr>
                  <a:r>
                    <a:t>应用前景但并不知道达到应用目标的具体方法和技术途径。</a:t>
                  </a:r>
                </a:p>
              </p:txBody>
            </p:sp>
          </p:grpSp>
          <p:grpSp>
            <p:nvGrpSpPr>
              <p:cNvPr id="459" name="椭圆 24"/>
              <p:cNvGrpSpPr/>
              <p:nvPr/>
            </p:nvGrpSpPr>
            <p:grpSpPr>
              <a:xfrm>
                <a:off x="0" y="621735"/>
                <a:ext cx="365479" cy="370841"/>
                <a:chOff x="0" y="0"/>
                <a:chExt cx="365478" cy="370840"/>
              </a:xfrm>
            </p:grpSpPr>
            <p:sp>
              <p:nvSpPr>
                <p:cNvPr id="457" name="Circle"/>
                <p:cNvSpPr/>
                <p:nvPr/>
              </p:nvSpPr>
              <p:spPr>
                <a:xfrm>
                  <a:off x="0" y="2681"/>
                  <a:ext cx="365479" cy="365479"/>
                </a:xfrm>
                <a:prstGeom prst="ellipse">
                  <a:avLst/>
                </a:prstGeom>
                <a:solidFill>
                  <a:srgbClr val="2F5597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pPr>
                </a:p>
              </p:txBody>
            </p:sp>
            <p:sp>
              <p:nvSpPr>
                <p:cNvPr id="458" name="3"/>
                <p:cNvSpPr txBox="1"/>
                <p:nvPr/>
              </p:nvSpPr>
              <p:spPr>
                <a:xfrm>
                  <a:off x="53523" y="-1"/>
                  <a:ext cx="258433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lvl1pPr>
                </a:lstStyle>
                <a:p>
                  <a:pPr/>
                  <a:r>
                    <a:t>3</a:t>
                  </a:r>
                </a:p>
              </p:txBody>
            </p:sp>
          </p:grpSp>
        </p:grpSp>
      </p:grpSp>
      <p:grpSp>
        <p:nvGrpSpPr>
          <p:cNvPr id="470" name="组合 27"/>
          <p:cNvGrpSpPr/>
          <p:nvPr/>
        </p:nvGrpSpPr>
        <p:grpSpPr>
          <a:xfrm>
            <a:off x="780344" y="3155241"/>
            <a:ext cx="10214009" cy="1614314"/>
            <a:chOff x="0" y="0"/>
            <a:chExt cx="10214008" cy="1614313"/>
          </a:xfrm>
        </p:grpSpPr>
        <p:pic>
          <p:nvPicPr>
            <p:cNvPr id="462" name="图片 15" descr="图片 1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0" r="0" b="27428"/>
            <a:stretch>
              <a:fillRect/>
            </a:stretch>
          </p:blipFill>
          <p:spPr>
            <a:xfrm>
              <a:off x="6441858" y="0"/>
              <a:ext cx="3772151" cy="161431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469" name="组合 22"/>
            <p:cNvGrpSpPr/>
            <p:nvPr/>
          </p:nvGrpSpPr>
          <p:grpSpPr>
            <a:xfrm>
              <a:off x="0" y="0"/>
              <a:ext cx="6441858" cy="1614313"/>
              <a:chOff x="0" y="0"/>
              <a:chExt cx="6441857" cy="1614312"/>
            </a:xfrm>
          </p:grpSpPr>
          <p:grpSp>
            <p:nvGrpSpPr>
              <p:cNvPr id="465" name="矩形 20"/>
              <p:cNvGrpSpPr/>
              <p:nvPr/>
            </p:nvGrpSpPr>
            <p:grpSpPr>
              <a:xfrm>
                <a:off x="213078" y="0"/>
                <a:ext cx="6228780" cy="1614313"/>
                <a:chOff x="0" y="0"/>
                <a:chExt cx="6228779" cy="1614312"/>
              </a:xfrm>
            </p:grpSpPr>
            <p:sp>
              <p:nvSpPr>
                <p:cNvPr id="463" name="Rectangle"/>
                <p:cNvSpPr/>
                <p:nvPr/>
              </p:nvSpPr>
              <p:spPr>
                <a:xfrm>
                  <a:off x="0" y="0"/>
                  <a:ext cx="6228780" cy="1614313"/>
                </a:xfrm>
                <a:prstGeom prst="rect">
                  <a:avLst/>
                </a:prstGeom>
                <a:solidFill>
                  <a:srgbClr val="F2F2F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 sz="1400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464" name="基础研究没有特定的应用目的或目标主要表现在，在进行研究…"/>
                <p:cNvSpPr txBox="1"/>
                <p:nvPr/>
              </p:nvSpPr>
              <p:spPr>
                <a:xfrm>
                  <a:off x="0" y="380436"/>
                  <a:ext cx="6228780" cy="8534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/>
                <a:p>
                  <a:pPr algn="ctr">
                    <a:defRPr sz="1400">
                      <a:solidFill>
                        <a:srgbClr val="767171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pPr>
                  <a:r>
                    <a:t>基础研究没有特定的应用目的或目标主要表现在，在进行研究</a:t>
                  </a:r>
                </a:p>
                <a:p>
                  <a:pPr algn="ctr">
                    <a:defRPr sz="1400">
                      <a:solidFill>
                        <a:srgbClr val="767171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pPr>
                  <a:r>
                    <a:t>时对其成果的实际应用前景如何并不很清楚，或者虽然确知其</a:t>
                  </a:r>
                </a:p>
                <a:p>
                  <a:pPr algn="ctr">
                    <a:defRPr sz="1400">
                      <a:solidFill>
                        <a:srgbClr val="767171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pPr>
                  <a:r>
                    <a:t>应用前景但并不知道达到应用目标的具体方法和技术途径。</a:t>
                  </a:r>
                </a:p>
              </p:txBody>
            </p:sp>
          </p:grpSp>
          <p:grpSp>
            <p:nvGrpSpPr>
              <p:cNvPr id="468" name="椭圆 25"/>
              <p:cNvGrpSpPr/>
              <p:nvPr/>
            </p:nvGrpSpPr>
            <p:grpSpPr>
              <a:xfrm>
                <a:off x="-1" y="621735"/>
                <a:ext cx="365479" cy="370841"/>
                <a:chOff x="0" y="0"/>
                <a:chExt cx="365478" cy="370840"/>
              </a:xfrm>
            </p:grpSpPr>
            <p:sp>
              <p:nvSpPr>
                <p:cNvPr id="466" name="Circle"/>
                <p:cNvSpPr/>
                <p:nvPr/>
              </p:nvSpPr>
              <p:spPr>
                <a:xfrm>
                  <a:off x="0" y="2681"/>
                  <a:ext cx="365479" cy="365479"/>
                </a:xfrm>
                <a:prstGeom prst="ellipse">
                  <a:avLst/>
                </a:prstGeom>
                <a:solidFill>
                  <a:srgbClr val="2F5597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pPr>
                </a:p>
              </p:txBody>
            </p:sp>
            <p:sp>
              <p:nvSpPr>
                <p:cNvPr id="467" name="2"/>
                <p:cNvSpPr txBox="1"/>
                <p:nvPr/>
              </p:nvSpPr>
              <p:spPr>
                <a:xfrm>
                  <a:off x="53523" y="-1"/>
                  <a:ext cx="258433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lvl1pPr>
                </a:lstStyle>
                <a:p>
                  <a:pPr/>
                  <a:r>
                    <a:t>2</a:t>
                  </a:r>
                </a:p>
              </p:txBody>
            </p:sp>
          </p:grp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push dir="u"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10" presetID="19" grpId="1" fill="hold">
                                  <p:stCondLst>
                                    <p:cond delay="5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" fill="hold"/>
                                        <p:tgtEl>
                                          <p:spTgt spid="4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4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Class="entr" nodeType="afterEffect" presetSubtype="10" presetID="19" grpId="2" fill="hold">
                                  <p:stCondLst>
                                    <p:cond delay="5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500" fill="hold"/>
                                        <p:tgtEl>
                                          <p:spTgt spid="4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500" fill="hold"/>
                                        <p:tgtEl>
                                          <p:spTgt spid="4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000"/>
                            </p:stCondLst>
                            <p:childTnLst>
                              <p:par>
                                <p:cTn id="15" presetClass="entr" nodeType="afterEffect" presetSubtype="10" presetID="19" grpId="3" fill="hold">
                                  <p:stCondLst>
                                    <p:cond delay="5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500" fill="hold"/>
                                        <p:tgtEl>
                                          <p:spTgt spid="4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500" fill="hold"/>
                                        <p:tgtEl>
                                          <p:spTgt spid="4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52" grpId="1"/>
      <p:bldP build="whole" bldLvl="1" animBg="1" rev="0" advAuto="0" spid="470" grpId="2"/>
      <p:bldP build="whole" bldLvl="1" animBg="1" rev="0" advAuto="0" spid="461" grpId="3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6" name="组合 1"/>
          <p:cNvGrpSpPr/>
          <p:nvPr/>
        </p:nvGrpSpPr>
        <p:grpSpPr>
          <a:xfrm>
            <a:off x="3889934" y="2128782"/>
            <a:ext cx="5825151" cy="2200151"/>
            <a:chOff x="0" y="0"/>
            <a:chExt cx="5825150" cy="2200150"/>
          </a:xfrm>
        </p:grpSpPr>
        <p:grpSp>
          <p:nvGrpSpPr>
            <p:cNvPr id="474" name="组合 6"/>
            <p:cNvGrpSpPr/>
            <p:nvPr/>
          </p:nvGrpSpPr>
          <p:grpSpPr>
            <a:xfrm>
              <a:off x="415847" y="0"/>
              <a:ext cx="5409304" cy="2200151"/>
              <a:chOff x="0" y="0"/>
              <a:chExt cx="5409302" cy="2200150"/>
            </a:xfrm>
          </p:grpSpPr>
          <p:sp>
            <p:nvSpPr>
              <p:cNvPr id="472" name="矩形 4"/>
              <p:cNvSpPr/>
              <p:nvPr/>
            </p:nvSpPr>
            <p:spPr>
              <a:xfrm>
                <a:off x="142822" y="104171"/>
                <a:ext cx="5266481" cy="1979273"/>
              </a:xfrm>
              <a:prstGeom prst="rect">
                <a:avLst/>
              </a:prstGeom>
              <a:solidFill>
                <a:srgbClr val="F5F3F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pc="600" sz="7000">
                    <a:solidFill>
                      <a:srgbClr val="2F5597"/>
                    </a:solidFill>
                    <a:latin typeface="汉仪菱心体简"/>
                    <a:ea typeface="汉仪菱心体简"/>
                    <a:cs typeface="汉仪菱心体简"/>
                    <a:sym typeface="汉仪菱心体简"/>
                  </a:defRPr>
                </a:pPr>
              </a:p>
            </p:txBody>
          </p:sp>
          <p:sp>
            <p:nvSpPr>
              <p:cNvPr id="473" name="矩形 5"/>
              <p:cNvSpPr/>
              <p:nvPr/>
            </p:nvSpPr>
            <p:spPr>
              <a:xfrm>
                <a:off x="-1" y="-1"/>
                <a:ext cx="5177811" cy="2200152"/>
              </a:xfrm>
              <a:prstGeom prst="rect">
                <a:avLst/>
              </a:prstGeom>
              <a:noFill/>
              <a:ln w="12700" cap="flat">
                <a:solidFill>
                  <a:srgbClr val="F1EFEE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</p:grpSp>
        <p:sp>
          <p:nvSpPr>
            <p:cNvPr id="475" name="文本框 7"/>
            <p:cNvSpPr txBox="1"/>
            <p:nvPr/>
          </p:nvSpPr>
          <p:spPr>
            <a:xfrm>
              <a:off x="0" y="509030"/>
              <a:ext cx="5174344" cy="1158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pc="2000" sz="7000">
                  <a:solidFill>
                    <a:srgbClr val="2F5597"/>
                  </a:solidFill>
                  <a:latin typeface="汉仪菱心体简"/>
                  <a:ea typeface="汉仪菱心体简"/>
                  <a:cs typeface="汉仪菱心体简"/>
                  <a:sym typeface="汉仪菱心体简"/>
                </a:defRPr>
              </a:lvl1pPr>
            </a:lstStyle>
            <a:p>
              <a:pPr/>
              <a:r>
                <a:t>Thanks!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push dir="u"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32" presetID="4" grpId="1" fill="hold">
                                  <p:stCondLst>
                                    <p:cond delay="25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7" dur="2000"/>
                                        <p:tgtEl>
                                          <p:spTgt spid="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76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" name="组合 12"/>
          <p:cNvGrpSpPr/>
          <p:nvPr/>
        </p:nvGrpSpPr>
        <p:grpSpPr>
          <a:xfrm>
            <a:off x="-1" y="0"/>
            <a:ext cx="4027472" cy="6858000"/>
            <a:chOff x="0" y="0"/>
            <a:chExt cx="4027470" cy="6858000"/>
          </a:xfrm>
        </p:grpSpPr>
        <p:sp>
          <p:nvSpPr>
            <p:cNvPr id="149" name="矩形 3"/>
            <p:cNvSpPr/>
            <p:nvPr/>
          </p:nvSpPr>
          <p:spPr>
            <a:xfrm>
              <a:off x="-1" y="0"/>
              <a:ext cx="4027472" cy="6858000"/>
            </a:xfrm>
            <a:prstGeom prst="rect">
              <a:avLst/>
            </a:prstGeom>
            <a:solidFill>
              <a:srgbClr val="2F5597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50800" dist="38100" dir="0">
                <a:srgbClr val="000000">
                  <a:alpha val="4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50" name="文本框 11"/>
            <p:cNvSpPr txBox="1"/>
            <p:nvPr/>
          </p:nvSpPr>
          <p:spPr>
            <a:xfrm>
              <a:off x="1422918" y="3297185"/>
              <a:ext cx="1256368" cy="459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2400">
                  <a:solidFill>
                    <a:srgbClr val="FFFFFF"/>
                  </a:solidFill>
                  <a:latin typeface="Adobe Caslon Pro Bold"/>
                  <a:ea typeface="Adobe Caslon Pro Bold"/>
                  <a:cs typeface="Adobe Caslon Pro Bold"/>
                  <a:sym typeface="Adobe Caslon Pro Bold"/>
                </a:defRPr>
              </a:lvl1pPr>
            </a:lstStyle>
            <a:p>
              <a:pPr/>
              <a:r>
                <a:t>contents</a:t>
              </a:r>
            </a:p>
          </p:txBody>
        </p:sp>
        <p:sp>
          <p:nvSpPr>
            <p:cNvPr id="151" name="直接连接符 17"/>
            <p:cNvSpPr/>
            <p:nvPr/>
          </p:nvSpPr>
          <p:spPr>
            <a:xfrm flipH="1">
              <a:off x="757825" y="3528016"/>
              <a:ext cx="613880" cy="1"/>
            </a:xfrm>
            <a:prstGeom prst="line">
              <a:avLst/>
            </a:prstGeom>
            <a:noFill/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52" name="直接连接符 21"/>
            <p:cNvSpPr/>
            <p:nvPr/>
          </p:nvSpPr>
          <p:spPr>
            <a:xfrm>
              <a:off x="2775940" y="3528016"/>
              <a:ext cx="613880" cy="1"/>
            </a:xfrm>
            <a:prstGeom prst="line">
              <a:avLst/>
            </a:prstGeom>
            <a:noFill/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158" name="组合 7"/>
          <p:cNvGrpSpPr/>
          <p:nvPr/>
        </p:nvGrpSpPr>
        <p:grpSpPr>
          <a:xfrm>
            <a:off x="6416378" y="1181527"/>
            <a:ext cx="2988192" cy="637519"/>
            <a:chOff x="0" y="0"/>
            <a:chExt cx="2988191" cy="637517"/>
          </a:xfrm>
        </p:grpSpPr>
        <p:grpSp>
          <p:nvGrpSpPr>
            <p:cNvPr id="156" name="椭圆 28"/>
            <p:cNvGrpSpPr/>
            <p:nvPr/>
          </p:nvGrpSpPr>
          <p:grpSpPr>
            <a:xfrm>
              <a:off x="0" y="24059"/>
              <a:ext cx="613459" cy="613459"/>
              <a:chOff x="0" y="0"/>
              <a:chExt cx="613458" cy="613458"/>
            </a:xfrm>
          </p:grpSpPr>
          <p:sp>
            <p:nvSpPr>
              <p:cNvPr id="154" name="Circle"/>
              <p:cNvSpPr/>
              <p:nvPr/>
            </p:nvSpPr>
            <p:spPr>
              <a:xfrm>
                <a:off x="-1" y="-1"/>
                <a:ext cx="613460" cy="613460"/>
              </a:xfrm>
              <a:prstGeom prst="ellipse">
                <a:avLst/>
              </a:prstGeom>
              <a:solidFill>
                <a:srgbClr val="2F559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55" name="01"/>
              <p:cNvSpPr txBox="1"/>
              <p:nvPr/>
            </p:nvSpPr>
            <p:spPr>
              <a:xfrm>
                <a:off x="89838" y="121308"/>
                <a:ext cx="433782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  <a:latin typeface="汉仪菱心体简"/>
                    <a:ea typeface="汉仪菱心体简"/>
                    <a:cs typeface="汉仪菱心体简"/>
                    <a:sym typeface="汉仪菱心体简"/>
                  </a:defRPr>
                </a:lvl1pPr>
              </a:lstStyle>
              <a:p>
                <a:pPr/>
                <a:r>
                  <a:t>01</a:t>
                </a:r>
              </a:p>
            </p:txBody>
          </p:sp>
        </p:grpSp>
        <p:sp>
          <p:nvSpPr>
            <p:cNvPr id="157" name="文本框 24"/>
            <p:cNvSpPr txBox="1"/>
            <p:nvPr/>
          </p:nvSpPr>
          <p:spPr>
            <a:xfrm>
              <a:off x="1291293" y="0"/>
              <a:ext cx="1696899" cy="4597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2400">
                  <a:solidFill>
                    <a:srgbClr val="2F5597"/>
                  </a:solidFill>
                  <a:latin typeface="汉仪菱心体简"/>
                  <a:ea typeface="汉仪菱心体简"/>
                  <a:cs typeface="汉仪菱心体简"/>
                  <a:sym typeface="汉仪菱心体简"/>
                </a:defRPr>
              </a:lvl1pPr>
            </a:lstStyle>
            <a:p>
              <a:pPr/>
              <a:r>
                <a:t>Introduction</a:t>
              </a:r>
            </a:p>
          </p:txBody>
        </p:sp>
      </p:grpSp>
      <p:grpSp>
        <p:nvGrpSpPr>
          <p:cNvPr id="163" name="组合 8"/>
          <p:cNvGrpSpPr/>
          <p:nvPr/>
        </p:nvGrpSpPr>
        <p:grpSpPr>
          <a:xfrm>
            <a:off x="6385088" y="2320799"/>
            <a:ext cx="3513887" cy="613459"/>
            <a:chOff x="0" y="0"/>
            <a:chExt cx="3513885" cy="613458"/>
          </a:xfrm>
        </p:grpSpPr>
        <p:sp>
          <p:nvSpPr>
            <p:cNvPr id="159" name="文本框 25"/>
            <p:cNvSpPr txBox="1"/>
            <p:nvPr/>
          </p:nvSpPr>
          <p:spPr>
            <a:xfrm>
              <a:off x="1326152" y="81556"/>
              <a:ext cx="2187734" cy="459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2400">
                  <a:solidFill>
                    <a:srgbClr val="2F5597"/>
                  </a:solidFill>
                  <a:latin typeface="汉仪菱心体简"/>
                  <a:ea typeface="汉仪菱心体简"/>
                  <a:cs typeface="汉仪菱心体简"/>
                  <a:sym typeface="汉仪菱心体简"/>
                </a:defRPr>
              </a:lvl1pPr>
            </a:lstStyle>
            <a:p>
              <a:pPr/>
              <a:r>
                <a:t>Pre-Processing</a:t>
              </a:r>
            </a:p>
          </p:txBody>
        </p:sp>
        <p:grpSp>
          <p:nvGrpSpPr>
            <p:cNvPr id="162" name="椭圆 29"/>
            <p:cNvGrpSpPr/>
            <p:nvPr/>
          </p:nvGrpSpPr>
          <p:grpSpPr>
            <a:xfrm>
              <a:off x="0" y="0"/>
              <a:ext cx="613459" cy="613459"/>
              <a:chOff x="0" y="0"/>
              <a:chExt cx="613458" cy="613458"/>
            </a:xfrm>
          </p:grpSpPr>
          <p:sp>
            <p:nvSpPr>
              <p:cNvPr id="160" name="Circle"/>
              <p:cNvSpPr/>
              <p:nvPr/>
            </p:nvSpPr>
            <p:spPr>
              <a:xfrm>
                <a:off x="-1" y="-1"/>
                <a:ext cx="613460" cy="613460"/>
              </a:xfrm>
              <a:prstGeom prst="ellipse">
                <a:avLst/>
              </a:prstGeom>
              <a:solidFill>
                <a:srgbClr val="2F559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61" name="02"/>
              <p:cNvSpPr txBox="1"/>
              <p:nvPr/>
            </p:nvSpPr>
            <p:spPr>
              <a:xfrm>
                <a:off x="89838" y="121308"/>
                <a:ext cx="433782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  <a:latin typeface="汉仪菱心体简"/>
                    <a:ea typeface="汉仪菱心体简"/>
                    <a:cs typeface="汉仪菱心体简"/>
                    <a:sym typeface="汉仪菱心体简"/>
                  </a:defRPr>
                </a:lvl1pPr>
              </a:lstStyle>
              <a:p>
                <a:pPr/>
                <a:r>
                  <a:t>02</a:t>
                </a:r>
              </a:p>
            </p:txBody>
          </p:sp>
        </p:grpSp>
      </p:grpSp>
      <p:grpSp>
        <p:nvGrpSpPr>
          <p:cNvPr id="168" name="组合 9"/>
          <p:cNvGrpSpPr/>
          <p:nvPr/>
        </p:nvGrpSpPr>
        <p:grpSpPr>
          <a:xfrm>
            <a:off x="6385088" y="3528017"/>
            <a:ext cx="2643209" cy="613459"/>
            <a:chOff x="0" y="0"/>
            <a:chExt cx="2643207" cy="613458"/>
          </a:xfrm>
        </p:grpSpPr>
        <p:sp>
          <p:nvSpPr>
            <p:cNvPr id="164" name="文本框 26"/>
            <p:cNvSpPr txBox="1"/>
            <p:nvPr/>
          </p:nvSpPr>
          <p:spPr>
            <a:xfrm>
              <a:off x="1291292" y="75897"/>
              <a:ext cx="1351916" cy="459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2400">
                  <a:solidFill>
                    <a:srgbClr val="2F5597"/>
                  </a:solidFill>
                  <a:latin typeface="汉仪菱心体简"/>
                  <a:ea typeface="汉仪菱心体简"/>
                  <a:cs typeface="汉仪菱心体简"/>
                  <a:sym typeface="汉仪菱心体简"/>
                </a:defRPr>
              </a:lvl1pPr>
            </a:lstStyle>
            <a:p>
              <a:pPr/>
              <a:r>
                <a:t>Workflow</a:t>
              </a:r>
            </a:p>
          </p:txBody>
        </p:sp>
        <p:grpSp>
          <p:nvGrpSpPr>
            <p:cNvPr id="167" name="椭圆 30"/>
            <p:cNvGrpSpPr/>
            <p:nvPr/>
          </p:nvGrpSpPr>
          <p:grpSpPr>
            <a:xfrm>
              <a:off x="0" y="0"/>
              <a:ext cx="613459" cy="613459"/>
              <a:chOff x="0" y="0"/>
              <a:chExt cx="613458" cy="613458"/>
            </a:xfrm>
          </p:grpSpPr>
          <p:sp>
            <p:nvSpPr>
              <p:cNvPr id="165" name="Circle"/>
              <p:cNvSpPr/>
              <p:nvPr/>
            </p:nvSpPr>
            <p:spPr>
              <a:xfrm>
                <a:off x="-1" y="-1"/>
                <a:ext cx="613460" cy="613460"/>
              </a:xfrm>
              <a:prstGeom prst="ellipse">
                <a:avLst/>
              </a:prstGeom>
              <a:solidFill>
                <a:srgbClr val="2F559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66" name="03"/>
              <p:cNvSpPr txBox="1"/>
              <p:nvPr/>
            </p:nvSpPr>
            <p:spPr>
              <a:xfrm>
                <a:off x="89838" y="121308"/>
                <a:ext cx="433782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  <a:latin typeface="汉仪菱心体简"/>
                    <a:ea typeface="汉仪菱心体简"/>
                    <a:cs typeface="汉仪菱心体简"/>
                    <a:sym typeface="汉仪菱心体简"/>
                  </a:defRPr>
                </a:lvl1pPr>
              </a:lstStyle>
              <a:p>
                <a:pPr/>
                <a:r>
                  <a:t>03</a:t>
                </a:r>
              </a:p>
            </p:txBody>
          </p:sp>
        </p:grpSp>
      </p:grpSp>
      <p:grpSp>
        <p:nvGrpSpPr>
          <p:cNvPr id="173" name="组合 10"/>
          <p:cNvGrpSpPr/>
          <p:nvPr/>
        </p:nvGrpSpPr>
        <p:grpSpPr>
          <a:xfrm>
            <a:off x="6385088" y="4735236"/>
            <a:ext cx="2900420" cy="613459"/>
            <a:chOff x="0" y="0"/>
            <a:chExt cx="2900418" cy="613458"/>
          </a:xfrm>
        </p:grpSpPr>
        <p:sp>
          <p:nvSpPr>
            <p:cNvPr id="169" name="文本框 27"/>
            <p:cNvSpPr txBox="1"/>
            <p:nvPr/>
          </p:nvSpPr>
          <p:spPr>
            <a:xfrm>
              <a:off x="1322582" y="89505"/>
              <a:ext cx="1577837" cy="459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2400">
                  <a:solidFill>
                    <a:srgbClr val="2F5597"/>
                  </a:solidFill>
                  <a:latin typeface="汉仪菱心体简"/>
                  <a:ea typeface="汉仪菱心体简"/>
                  <a:cs typeface="汉仪菱心体简"/>
                  <a:sym typeface="汉仪菱心体简"/>
                </a:defRPr>
              </a:lvl1pPr>
            </a:lstStyle>
            <a:p>
              <a:pPr/>
              <a:r>
                <a:t>Discussion</a:t>
              </a:r>
            </a:p>
          </p:txBody>
        </p:sp>
        <p:grpSp>
          <p:nvGrpSpPr>
            <p:cNvPr id="172" name="椭圆 31"/>
            <p:cNvGrpSpPr/>
            <p:nvPr/>
          </p:nvGrpSpPr>
          <p:grpSpPr>
            <a:xfrm>
              <a:off x="0" y="0"/>
              <a:ext cx="613459" cy="613459"/>
              <a:chOff x="0" y="0"/>
              <a:chExt cx="613458" cy="613458"/>
            </a:xfrm>
          </p:grpSpPr>
          <p:sp>
            <p:nvSpPr>
              <p:cNvPr id="170" name="Circle"/>
              <p:cNvSpPr/>
              <p:nvPr/>
            </p:nvSpPr>
            <p:spPr>
              <a:xfrm>
                <a:off x="-1" y="-1"/>
                <a:ext cx="613460" cy="613460"/>
              </a:xfrm>
              <a:prstGeom prst="ellipse">
                <a:avLst/>
              </a:prstGeom>
              <a:solidFill>
                <a:srgbClr val="2F559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71" name="04"/>
              <p:cNvSpPr txBox="1"/>
              <p:nvPr/>
            </p:nvSpPr>
            <p:spPr>
              <a:xfrm>
                <a:off x="89838" y="121308"/>
                <a:ext cx="433782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  <a:latin typeface="汉仪菱心体简"/>
                    <a:ea typeface="汉仪菱心体简"/>
                    <a:cs typeface="汉仪菱心体简"/>
                    <a:sym typeface="汉仪菱心体简"/>
                  </a:defRPr>
                </a:lvl1pPr>
              </a:lstStyle>
              <a:p>
                <a:pPr/>
                <a:r>
                  <a:t>04</a:t>
                </a:r>
              </a:p>
            </p:txBody>
          </p:sp>
        </p:grpSp>
      </p:grpSp>
      <p:sp>
        <p:nvSpPr>
          <p:cNvPr id="174" name="TextBox 4"/>
          <p:cNvSpPr txBox="1"/>
          <p:nvPr/>
        </p:nvSpPr>
        <p:spPr>
          <a:xfrm>
            <a:off x="11277600" y="6038491"/>
            <a:ext cx="914400" cy="497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2800">
                <a:solidFill>
                  <a:srgbClr val="2F5597"/>
                </a:solidFill>
              </a:defRPr>
            </a:lvl1pPr>
          </a:lstStyle>
          <a:p>
            <a:pPr/>
            <a:r>
              <a:t>1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push dir="u"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6" name="组合 2"/>
          <p:cNvGrpSpPr/>
          <p:nvPr/>
        </p:nvGrpSpPr>
        <p:grpSpPr>
          <a:xfrm>
            <a:off x="2339066" y="457842"/>
            <a:ext cx="7116683" cy="166590"/>
            <a:chOff x="0" y="0"/>
            <a:chExt cx="7116681" cy="166588"/>
          </a:xfrm>
        </p:grpSpPr>
        <p:grpSp>
          <p:nvGrpSpPr>
            <p:cNvPr id="180" name="组合 9"/>
            <p:cNvGrpSpPr/>
            <p:nvPr/>
          </p:nvGrpSpPr>
          <p:grpSpPr>
            <a:xfrm>
              <a:off x="-1" y="0"/>
              <a:ext cx="1828587" cy="136906"/>
              <a:chOff x="0" y="0"/>
              <a:chExt cx="1828586" cy="136905"/>
            </a:xfrm>
          </p:grpSpPr>
          <p:sp>
            <p:nvSpPr>
              <p:cNvPr id="176" name="椭圆 4"/>
              <p:cNvSpPr/>
              <p:nvPr/>
            </p:nvSpPr>
            <p:spPr>
              <a:xfrm flipH="1">
                <a:off x="539365" y="24818"/>
                <a:ext cx="95081" cy="95081"/>
              </a:xfrm>
              <a:prstGeom prst="ellipse">
                <a:avLst/>
              </a:prstGeom>
              <a:solidFill>
                <a:srgbClr val="2F559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77" name="椭圆 5"/>
              <p:cNvSpPr/>
              <p:nvPr/>
            </p:nvSpPr>
            <p:spPr>
              <a:xfrm>
                <a:off x="1103545" y="8935"/>
                <a:ext cx="119037" cy="119037"/>
              </a:xfrm>
              <a:prstGeom prst="ellipse">
                <a:avLst/>
              </a:prstGeom>
              <a:solidFill>
                <a:srgbClr val="2F559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78" name="椭圆 6"/>
              <p:cNvSpPr/>
              <p:nvPr/>
            </p:nvSpPr>
            <p:spPr>
              <a:xfrm>
                <a:off x="1691680" y="0"/>
                <a:ext cx="136907" cy="136906"/>
              </a:xfrm>
              <a:prstGeom prst="ellipse">
                <a:avLst/>
              </a:prstGeom>
              <a:solidFill>
                <a:srgbClr val="2F559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79" name="椭圆 7"/>
              <p:cNvSpPr/>
              <p:nvPr/>
            </p:nvSpPr>
            <p:spPr>
              <a:xfrm flipH="1">
                <a:off x="0" y="37225"/>
                <a:ext cx="70267" cy="70267"/>
              </a:xfrm>
              <a:prstGeom prst="ellipse">
                <a:avLst/>
              </a:prstGeom>
              <a:solidFill>
                <a:srgbClr val="2F559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</p:grpSp>
        <p:grpSp>
          <p:nvGrpSpPr>
            <p:cNvPr id="185" name="组合 10"/>
            <p:cNvGrpSpPr/>
            <p:nvPr/>
          </p:nvGrpSpPr>
          <p:grpSpPr>
            <a:xfrm>
              <a:off x="5288095" y="29683"/>
              <a:ext cx="1828587" cy="136906"/>
              <a:chOff x="0" y="0"/>
              <a:chExt cx="1828585" cy="136905"/>
            </a:xfrm>
          </p:grpSpPr>
          <p:sp>
            <p:nvSpPr>
              <p:cNvPr id="181" name="椭圆 11"/>
              <p:cNvSpPr/>
              <p:nvPr/>
            </p:nvSpPr>
            <p:spPr>
              <a:xfrm>
                <a:off x="1194141" y="24818"/>
                <a:ext cx="95081" cy="95081"/>
              </a:xfrm>
              <a:prstGeom prst="ellipse">
                <a:avLst/>
              </a:prstGeom>
              <a:solidFill>
                <a:srgbClr val="2F559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82" name="椭圆 12"/>
              <p:cNvSpPr/>
              <p:nvPr/>
            </p:nvSpPr>
            <p:spPr>
              <a:xfrm flipH="1">
                <a:off x="606005" y="8935"/>
                <a:ext cx="119037" cy="119037"/>
              </a:xfrm>
              <a:prstGeom prst="ellipse">
                <a:avLst/>
              </a:prstGeom>
              <a:solidFill>
                <a:srgbClr val="2F559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83" name="椭圆 13"/>
              <p:cNvSpPr/>
              <p:nvPr/>
            </p:nvSpPr>
            <p:spPr>
              <a:xfrm flipH="1">
                <a:off x="0" y="0"/>
                <a:ext cx="136906" cy="136906"/>
              </a:xfrm>
              <a:prstGeom prst="ellipse">
                <a:avLst/>
              </a:prstGeom>
              <a:solidFill>
                <a:srgbClr val="2F559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84" name="椭圆 14"/>
              <p:cNvSpPr/>
              <p:nvPr/>
            </p:nvSpPr>
            <p:spPr>
              <a:xfrm>
                <a:off x="1758319" y="37225"/>
                <a:ext cx="70267" cy="70267"/>
              </a:xfrm>
              <a:prstGeom prst="ellipse">
                <a:avLst/>
              </a:prstGeom>
              <a:solidFill>
                <a:srgbClr val="2F559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</p:grpSp>
      </p:grpSp>
      <p:sp>
        <p:nvSpPr>
          <p:cNvPr id="187" name="TextBox 37"/>
          <p:cNvSpPr txBox="1"/>
          <p:nvPr/>
        </p:nvSpPr>
        <p:spPr>
          <a:xfrm>
            <a:off x="11277600" y="6038491"/>
            <a:ext cx="914400" cy="497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2800">
                <a:solidFill>
                  <a:srgbClr val="2F5597"/>
                </a:solidFill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88" name="文本框 33"/>
          <p:cNvSpPr txBox="1"/>
          <p:nvPr/>
        </p:nvSpPr>
        <p:spPr>
          <a:xfrm>
            <a:off x="338051" y="1115998"/>
            <a:ext cx="9865952" cy="4485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b="1" sz="2400" u="sng"/>
            </a:pPr>
            <a:r>
              <a:t>Thyroid diseases: </a:t>
            </a:r>
          </a:p>
          <a:p>
            <a:pPr>
              <a:defRPr sz="2200"/>
            </a:pPr>
            <a:r>
              <a:t> - most Common</a:t>
            </a:r>
          </a:p>
          <a:p>
            <a:pPr>
              <a:defRPr sz="2200"/>
            </a:pPr>
            <a:r>
              <a:t> - not deadly (but can lead to death)</a:t>
            </a:r>
          </a:p>
          <a:p>
            <a:pPr>
              <a:defRPr sz="2200"/>
            </a:pPr>
            <a:r>
              <a:t> - give rise to other diseases</a:t>
            </a:r>
          </a:p>
          <a:p>
            <a:pPr>
              <a:defRPr sz="2400"/>
            </a:pPr>
          </a:p>
          <a:p>
            <a:pPr>
              <a:defRPr b="1" sz="2400" u="sng"/>
            </a:pPr>
            <a:r>
              <a:t>Categories:</a:t>
            </a:r>
          </a:p>
          <a:p>
            <a:pPr>
              <a:defRPr sz="2200"/>
            </a:pPr>
            <a:r>
              <a:t> - Hyperthyroidism: too much thyroid hormone</a:t>
            </a:r>
          </a:p>
          <a:p>
            <a:pPr>
              <a:defRPr sz="2200"/>
            </a:pPr>
            <a:r>
              <a:t> - Hypothyroidism: too little</a:t>
            </a:r>
          </a:p>
          <a:p>
            <a:pPr>
              <a:defRPr sz="2200"/>
            </a:pPr>
          </a:p>
          <a:p>
            <a:pPr>
              <a:defRPr b="1" sz="2400" u="sng"/>
            </a:pPr>
            <a:r>
              <a:t>Causes:</a:t>
            </a:r>
          </a:p>
          <a:p>
            <a:pPr>
              <a:defRPr sz="2200"/>
            </a:pPr>
            <a:r>
              <a:t> - Graves' disease/ Plummer's disease/ inflammation, etc</a:t>
            </a:r>
          </a:p>
          <a:p>
            <a:pPr>
              <a:defRPr sz="2200"/>
            </a:pPr>
            <a:r>
              <a:t> - </a:t>
            </a:r>
            <a:r>
              <a:rPr>
                <a:uFill>
                  <a:solidFill>
                    <a:srgbClr val="0563C1"/>
                  </a:solidFill>
                </a:uFill>
                <a:hlinkClick r:id="rId2" invalidUrl="" action="" tgtFrame="" tooltip="" history="1" highlightClick="0" endSnd="0"/>
              </a:rPr>
              <a:t>Iodine deficiency</a:t>
            </a:r>
            <a:r>
              <a:t>/ Hashimoto's disease/</a:t>
            </a:r>
            <a:r>
              <a:rPr>
                <a:solidFill>
                  <a:srgbClr val="222222"/>
                </a:solidFill>
              </a:rPr>
              <a:t> dr</a:t>
            </a:r>
            <a:r>
              <a:t>ugs </a:t>
            </a:r>
            <a:r>
              <a:rPr>
                <a:uFill>
                  <a:solidFill>
                    <a:srgbClr val="0563C1"/>
                  </a:solidFill>
                </a:uFill>
                <a:hlinkClick r:id="rId3" invalidUrl="" action="" tgtFrame="" tooltip="" history="1" highlightClick="0" endSnd="0"/>
              </a:rPr>
              <a:t>amiodarone</a:t>
            </a:r>
            <a:r>
              <a:t> and </a:t>
            </a:r>
            <a:r>
              <a:rPr>
                <a:uFill>
                  <a:solidFill>
                    <a:srgbClr val="0563C1"/>
                  </a:solidFill>
                </a:uFill>
                <a:hlinkClick r:id="rId4" invalidUrl="" action="" tgtFrame="" tooltip="" history="1" highlightClick="0" endSnd="0"/>
              </a:rPr>
              <a:t>lithium</a:t>
            </a:r>
            <a:r>
              <a:t>, etc</a:t>
            </a:r>
          </a:p>
        </p:txBody>
      </p:sp>
      <p:sp>
        <p:nvSpPr>
          <p:cNvPr id="189" name="Thyroid function diagnosis is an important classification issue."/>
          <p:cNvSpPr txBox="1"/>
          <p:nvPr/>
        </p:nvSpPr>
        <p:spPr>
          <a:xfrm>
            <a:off x="1563087" y="5767651"/>
            <a:ext cx="9065826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defTabSz="457200">
              <a:defRPr b="1" sz="2400">
                <a:solidFill>
                  <a:schemeClr val="accent5">
                    <a:satOff val="-3547"/>
                    <a:lumOff val="-10352"/>
                  </a:schemeClr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pPr/>
            <a:r>
              <a:t> Thyroid function diagnosis is an important classification issue.</a:t>
            </a:r>
          </a:p>
        </p:txBody>
      </p:sp>
      <p:sp>
        <p:nvSpPr>
          <p:cNvPr id="190" name="文本框 15"/>
          <p:cNvSpPr txBox="1"/>
          <p:nvPr/>
        </p:nvSpPr>
        <p:spPr>
          <a:xfrm>
            <a:off x="5035632" y="325145"/>
            <a:ext cx="1754199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pc="600" sz="2400">
                <a:solidFill>
                  <a:srgbClr val="2F5597"/>
                </a:solidFill>
              </a:defRPr>
            </a:lvl1pPr>
          </a:lstStyle>
          <a:p>
            <a:pPr/>
            <a:r>
              <a:t>Problem</a:t>
            </a:r>
          </a:p>
        </p:txBody>
      </p:sp>
      <p:pic>
        <p:nvPicPr>
          <p:cNvPr id="191" name="Image" descr="Image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8241270" y="871848"/>
            <a:ext cx="3149862" cy="365253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push dir="u"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ID="9" grpId="1" fill="hold">
                                  <p:stCondLst>
                                    <p:cond delay="25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88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3" name="组合 2"/>
          <p:cNvGrpSpPr/>
          <p:nvPr/>
        </p:nvGrpSpPr>
        <p:grpSpPr>
          <a:xfrm>
            <a:off x="2339066" y="457842"/>
            <a:ext cx="7116683" cy="166590"/>
            <a:chOff x="0" y="0"/>
            <a:chExt cx="7116681" cy="166588"/>
          </a:xfrm>
        </p:grpSpPr>
        <p:grpSp>
          <p:nvGrpSpPr>
            <p:cNvPr id="197" name="组合 9"/>
            <p:cNvGrpSpPr/>
            <p:nvPr/>
          </p:nvGrpSpPr>
          <p:grpSpPr>
            <a:xfrm>
              <a:off x="-1" y="0"/>
              <a:ext cx="1828587" cy="136906"/>
              <a:chOff x="0" y="0"/>
              <a:chExt cx="1828586" cy="136905"/>
            </a:xfrm>
          </p:grpSpPr>
          <p:sp>
            <p:nvSpPr>
              <p:cNvPr id="193" name="椭圆 4"/>
              <p:cNvSpPr/>
              <p:nvPr/>
            </p:nvSpPr>
            <p:spPr>
              <a:xfrm flipH="1">
                <a:off x="539365" y="24818"/>
                <a:ext cx="95081" cy="95081"/>
              </a:xfrm>
              <a:prstGeom prst="ellipse">
                <a:avLst/>
              </a:prstGeom>
              <a:solidFill>
                <a:srgbClr val="2F559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94" name="椭圆 5"/>
              <p:cNvSpPr/>
              <p:nvPr/>
            </p:nvSpPr>
            <p:spPr>
              <a:xfrm>
                <a:off x="1103545" y="8935"/>
                <a:ext cx="119037" cy="119037"/>
              </a:xfrm>
              <a:prstGeom prst="ellipse">
                <a:avLst/>
              </a:prstGeom>
              <a:solidFill>
                <a:srgbClr val="2F559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95" name="椭圆 6"/>
              <p:cNvSpPr/>
              <p:nvPr/>
            </p:nvSpPr>
            <p:spPr>
              <a:xfrm>
                <a:off x="1691680" y="0"/>
                <a:ext cx="136907" cy="136906"/>
              </a:xfrm>
              <a:prstGeom prst="ellipse">
                <a:avLst/>
              </a:prstGeom>
              <a:solidFill>
                <a:srgbClr val="2F559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96" name="椭圆 7"/>
              <p:cNvSpPr/>
              <p:nvPr/>
            </p:nvSpPr>
            <p:spPr>
              <a:xfrm flipH="1">
                <a:off x="0" y="37225"/>
                <a:ext cx="70267" cy="70267"/>
              </a:xfrm>
              <a:prstGeom prst="ellipse">
                <a:avLst/>
              </a:prstGeom>
              <a:solidFill>
                <a:srgbClr val="2F559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</p:grpSp>
        <p:grpSp>
          <p:nvGrpSpPr>
            <p:cNvPr id="202" name="组合 10"/>
            <p:cNvGrpSpPr/>
            <p:nvPr/>
          </p:nvGrpSpPr>
          <p:grpSpPr>
            <a:xfrm>
              <a:off x="5288095" y="29683"/>
              <a:ext cx="1828587" cy="136906"/>
              <a:chOff x="0" y="0"/>
              <a:chExt cx="1828585" cy="136905"/>
            </a:xfrm>
          </p:grpSpPr>
          <p:sp>
            <p:nvSpPr>
              <p:cNvPr id="198" name="椭圆 11"/>
              <p:cNvSpPr/>
              <p:nvPr/>
            </p:nvSpPr>
            <p:spPr>
              <a:xfrm>
                <a:off x="1194141" y="24818"/>
                <a:ext cx="95081" cy="95081"/>
              </a:xfrm>
              <a:prstGeom prst="ellipse">
                <a:avLst/>
              </a:prstGeom>
              <a:solidFill>
                <a:srgbClr val="2F559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99" name="椭圆 12"/>
              <p:cNvSpPr/>
              <p:nvPr/>
            </p:nvSpPr>
            <p:spPr>
              <a:xfrm flipH="1">
                <a:off x="606005" y="8935"/>
                <a:ext cx="119037" cy="119037"/>
              </a:xfrm>
              <a:prstGeom prst="ellipse">
                <a:avLst/>
              </a:prstGeom>
              <a:solidFill>
                <a:srgbClr val="2F559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00" name="椭圆 13"/>
              <p:cNvSpPr/>
              <p:nvPr/>
            </p:nvSpPr>
            <p:spPr>
              <a:xfrm flipH="1">
                <a:off x="0" y="0"/>
                <a:ext cx="136906" cy="136906"/>
              </a:xfrm>
              <a:prstGeom prst="ellipse">
                <a:avLst/>
              </a:prstGeom>
              <a:solidFill>
                <a:srgbClr val="2F559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01" name="椭圆 14"/>
              <p:cNvSpPr/>
              <p:nvPr/>
            </p:nvSpPr>
            <p:spPr>
              <a:xfrm>
                <a:off x="1758319" y="37225"/>
                <a:ext cx="70267" cy="70267"/>
              </a:xfrm>
              <a:prstGeom prst="ellipse">
                <a:avLst/>
              </a:prstGeom>
              <a:solidFill>
                <a:srgbClr val="2F559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</p:grpSp>
      </p:grpSp>
      <p:grpSp>
        <p:nvGrpSpPr>
          <p:cNvPr id="208" name="组合 8"/>
          <p:cNvGrpSpPr/>
          <p:nvPr/>
        </p:nvGrpSpPr>
        <p:grpSpPr>
          <a:xfrm>
            <a:off x="470382" y="3296198"/>
            <a:ext cx="5538717" cy="447041"/>
            <a:chOff x="0" y="0"/>
            <a:chExt cx="5538716" cy="447040"/>
          </a:xfrm>
        </p:grpSpPr>
        <p:grpSp>
          <p:nvGrpSpPr>
            <p:cNvPr id="206" name="椭圆 65"/>
            <p:cNvGrpSpPr/>
            <p:nvPr/>
          </p:nvGrpSpPr>
          <p:grpSpPr>
            <a:xfrm>
              <a:off x="0" y="12099"/>
              <a:ext cx="286273" cy="358141"/>
              <a:chOff x="0" y="0"/>
              <a:chExt cx="286272" cy="358140"/>
            </a:xfrm>
          </p:grpSpPr>
          <p:sp>
            <p:nvSpPr>
              <p:cNvPr id="204" name="Circle"/>
              <p:cNvSpPr/>
              <p:nvPr/>
            </p:nvSpPr>
            <p:spPr>
              <a:xfrm>
                <a:off x="0" y="35933"/>
                <a:ext cx="286273" cy="286275"/>
              </a:xfrm>
              <a:prstGeom prst="ellipse">
                <a:avLst/>
              </a:prstGeom>
              <a:solidFill>
                <a:srgbClr val="2F559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05" name="3"/>
              <p:cNvSpPr txBox="1"/>
              <p:nvPr/>
            </p:nvSpPr>
            <p:spPr>
              <a:xfrm>
                <a:off x="41924" y="0"/>
                <a:ext cx="202425" cy="3581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3</a:t>
                </a:r>
              </a:p>
            </p:txBody>
          </p:sp>
        </p:grpSp>
        <p:sp>
          <p:nvSpPr>
            <p:cNvPr id="207" name="文本框 73"/>
            <p:cNvSpPr txBox="1"/>
            <p:nvPr/>
          </p:nvSpPr>
          <p:spPr>
            <a:xfrm>
              <a:off x="512296" y="0"/>
              <a:ext cx="5026421" cy="4470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2400">
                  <a:solidFill>
                    <a:srgbClr val="767171"/>
                  </a:solidFill>
                </a:defRPr>
              </a:pPr>
              <a:r>
                <a:rPr>
                  <a:solidFill>
                    <a:srgbClr val="000000"/>
                  </a:solidFill>
                </a:rPr>
                <a:t>20</a:t>
              </a:r>
              <a:r>
                <a:t> </a:t>
              </a:r>
              <a:r>
                <a:rPr sz="2200"/>
                <a:t>sub-categories</a:t>
              </a:r>
              <a:r>
                <a:t> -&gt; </a:t>
              </a:r>
              <a:r>
                <a:rPr>
                  <a:solidFill>
                    <a:srgbClr val="000000"/>
                  </a:solidFill>
                </a:rPr>
                <a:t>4</a:t>
              </a:r>
              <a:r>
                <a:t> </a:t>
              </a:r>
              <a:r>
                <a:rPr sz="2200"/>
                <a:t>main categories</a:t>
              </a:r>
            </a:p>
          </p:txBody>
        </p:sp>
      </p:grpSp>
      <p:sp>
        <p:nvSpPr>
          <p:cNvPr id="209" name="TextBox 37"/>
          <p:cNvSpPr txBox="1"/>
          <p:nvPr/>
        </p:nvSpPr>
        <p:spPr>
          <a:xfrm>
            <a:off x="11277600" y="6038491"/>
            <a:ext cx="914400" cy="497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2800">
                <a:solidFill>
                  <a:srgbClr val="2F5597"/>
                </a:solidFill>
              </a:defRPr>
            </a:lvl1pPr>
          </a:lstStyle>
          <a:p>
            <a:pPr/>
            <a:r>
              <a:t>2</a:t>
            </a:r>
          </a:p>
        </p:txBody>
      </p:sp>
      <p:pic>
        <p:nvPicPr>
          <p:cNvPr id="210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241270" y="871848"/>
            <a:ext cx="3149862" cy="3652538"/>
          </a:xfrm>
          <a:prstGeom prst="rect">
            <a:avLst/>
          </a:prstGeom>
          <a:ln w="12700">
            <a:miter lim="400000"/>
          </a:ln>
        </p:spPr>
      </p:pic>
      <p:sp>
        <p:nvSpPr>
          <p:cNvPr id="211" name="文本框 15"/>
          <p:cNvSpPr txBox="1"/>
          <p:nvPr/>
        </p:nvSpPr>
        <p:spPr>
          <a:xfrm>
            <a:off x="4845132" y="325145"/>
            <a:ext cx="2386570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pc="600" sz="2400">
                <a:solidFill>
                  <a:srgbClr val="2F5597"/>
                </a:solidFill>
              </a:defRPr>
            </a:lvl1pPr>
          </a:lstStyle>
          <a:p>
            <a:pPr/>
            <a:r>
              <a:t>About Data</a:t>
            </a:r>
          </a:p>
        </p:txBody>
      </p:sp>
      <p:sp>
        <p:nvSpPr>
          <p:cNvPr id="212" name="Thyroid Disease Data Set"/>
          <p:cNvSpPr txBox="1"/>
          <p:nvPr/>
        </p:nvSpPr>
        <p:spPr>
          <a:xfrm>
            <a:off x="391660" y="1134569"/>
            <a:ext cx="4220480" cy="4740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defTabSz="457200">
              <a:defRPr b="1" sz="2666">
                <a:solidFill>
                  <a:srgbClr val="123654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Thyroid Disease Data Set</a:t>
            </a:r>
            <a:r>
              <a:rPr b="0" sz="16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 </a:t>
            </a:r>
          </a:p>
        </p:txBody>
      </p:sp>
      <p:sp>
        <p:nvSpPr>
          <p:cNvPr id="213" name="https://archive.ics.uci.edu/ml/datasets/Thyroid+Disease"/>
          <p:cNvSpPr txBox="1"/>
          <p:nvPr/>
        </p:nvSpPr>
        <p:spPr>
          <a:xfrm>
            <a:off x="398624" y="1624330"/>
            <a:ext cx="6104222" cy="624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3" invalidUrl="" action="" tgtFrame="" tooltip="" history="1" highlightClick="0" endSnd="0"/>
              </a:defRPr>
            </a:lvl1pPr>
          </a:lstStyle>
          <a:p>
            <a:pPr>
              <a:defRPr u="none">
                <a:solidFill>
                  <a:srgbClr val="000000"/>
                </a:solidFill>
                <a:uFillTx/>
              </a:defRPr>
            </a:pP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3" invalidUrl="" action="" tgtFrame="" tooltip="" history="1" highlightClick="0" endSnd="0"/>
              </a:rPr>
              <a:t>https://archive.ics.uci.edu/ml/datasets/Thyroid+Disease</a:t>
            </a:r>
          </a:p>
        </p:txBody>
      </p:sp>
      <p:grpSp>
        <p:nvGrpSpPr>
          <p:cNvPr id="218" name="组合 8"/>
          <p:cNvGrpSpPr/>
          <p:nvPr/>
        </p:nvGrpSpPr>
        <p:grpSpPr>
          <a:xfrm>
            <a:off x="468912" y="2249437"/>
            <a:ext cx="4196226" cy="447041"/>
            <a:chOff x="0" y="0"/>
            <a:chExt cx="4196224" cy="447040"/>
          </a:xfrm>
        </p:grpSpPr>
        <p:grpSp>
          <p:nvGrpSpPr>
            <p:cNvPr id="216" name="椭圆 65"/>
            <p:cNvGrpSpPr/>
            <p:nvPr/>
          </p:nvGrpSpPr>
          <p:grpSpPr>
            <a:xfrm>
              <a:off x="0" y="12099"/>
              <a:ext cx="286273" cy="358141"/>
              <a:chOff x="0" y="0"/>
              <a:chExt cx="286272" cy="358140"/>
            </a:xfrm>
          </p:grpSpPr>
          <p:sp>
            <p:nvSpPr>
              <p:cNvPr id="214" name="Circle"/>
              <p:cNvSpPr/>
              <p:nvPr/>
            </p:nvSpPr>
            <p:spPr>
              <a:xfrm>
                <a:off x="0" y="35933"/>
                <a:ext cx="286273" cy="286275"/>
              </a:xfrm>
              <a:prstGeom prst="ellipse">
                <a:avLst/>
              </a:prstGeom>
              <a:solidFill>
                <a:srgbClr val="2F559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15" name="1"/>
              <p:cNvSpPr txBox="1"/>
              <p:nvPr/>
            </p:nvSpPr>
            <p:spPr>
              <a:xfrm>
                <a:off x="41924" y="0"/>
                <a:ext cx="202425" cy="3581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1</a:t>
                </a:r>
              </a:p>
            </p:txBody>
          </p:sp>
        </p:grpSp>
        <p:sp>
          <p:nvSpPr>
            <p:cNvPr id="217" name="文本框 73"/>
            <p:cNvSpPr txBox="1"/>
            <p:nvPr/>
          </p:nvSpPr>
          <p:spPr>
            <a:xfrm>
              <a:off x="512296" y="0"/>
              <a:ext cx="3683929" cy="4470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2200">
                  <a:solidFill>
                    <a:srgbClr val="767171"/>
                  </a:solidFill>
                </a:defRPr>
              </a:pPr>
              <a:r>
                <a:rPr sz="2400">
                  <a:solidFill>
                    <a:srgbClr val="000000"/>
                  </a:solidFill>
                </a:rPr>
                <a:t>9172</a:t>
              </a:r>
              <a:r>
                <a:t> patients, </a:t>
              </a:r>
              <a:r>
                <a:rPr sz="2400">
                  <a:solidFill>
                    <a:srgbClr val="000000"/>
                  </a:solidFill>
                </a:rPr>
                <a:t>29</a:t>
              </a:r>
              <a:r>
                <a:t> Attributes</a:t>
              </a:r>
            </a:p>
          </p:txBody>
        </p:sp>
      </p:grpSp>
      <p:grpSp>
        <p:nvGrpSpPr>
          <p:cNvPr id="223" name="组合 8"/>
          <p:cNvGrpSpPr/>
          <p:nvPr/>
        </p:nvGrpSpPr>
        <p:grpSpPr>
          <a:xfrm>
            <a:off x="468912" y="2779167"/>
            <a:ext cx="4541271" cy="421641"/>
            <a:chOff x="0" y="0"/>
            <a:chExt cx="4541270" cy="421640"/>
          </a:xfrm>
        </p:grpSpPr>
        <p:grpSp>
          <p:nvGrpSpPr>
            <p:cNvPr id="221" name="椭圆 65"/>
            <p:cNvGrpSpPr/>
            <p:nvPr/>
          </p:nvGrpSpPr>
          <p:grpSpPr>
            <a:xfrm>
              <a:off x="0" y="12099"/>
              <a:ext cx="286273" cy="358141"/>
              <a:chOff x="0" y="0"/>
              <a:chExt cx="286272" cy="358140"/>
            </a:xfrm>
          </p:grpSpPr>
          <p:sp>
            <p:nvSpPr>
              <p:cNvPr id="219" name="Circle"/>
              <p:cNvSpPr/>
              <p:nvPr/>
            </p:nvSpPr>
            <p:spPr>
              <a:xfrm>
                <a:off x="0" y="35933"/>
                <a:ext cx="286273" cy="286275"/>
              </a:xfrm>
              <a:prstGeom prst="ellipse">
                <a:avLst/>
              </a:prstGeom>
              <a:solidFill>
                <a:srgbClr val="2F559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20" name="2"/>
              <p:cNvSpPr txBox="1"/>
              <p:nvPr/>
            </p:nvSpPr>
            <p:spPr>
              <a:xfrm>
                <a:off x="41924" y="0"/>
                <a:ext cx="202425" cy="3581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2</a:t>
                </a:r>
              </a:p>
            </p:txBody>
          </p:sp>
        </p:grpSp>
        <p:sp>
          <p:nvSpPr>
            <p:cNvPr id="222" name="文本框 73"/>
            <p:cNvSpPr txBox="1"/>
            <p:nvPr/>
          </p:nvSpPr>
          <p:spPr>
            <a:xfrm>
              <a:off x="512296" y="0"/>
              <a:ext cx="4028975" cy="4216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2200">
                  <a:solidFill>
                    <a:schemeClr val="accent3">
                      <a:lumOff val="-12941"/>
                    </a:schemeClr>
                  </a:solidFill>
                </a:defRPr>
              </a:lvl1pPr>
            </a:lstStyle>
            <a:p>
              <a:pPr/>
              <a:r>
                <a:t>Continuous, binary, Categorical</a:t>
              </a:r>
            </a:p>
          </p:txBody>
        </p:sp>
      </p:grpSp>
      <p:grpSp>
        <p:nvGrpSpPr>
          <p:cNvPr id="228" name="组合 8"/>
          <p:cNvGrpSpPr/>
          <p:nvPr/>
        </p:nvGrpSpPr>
        <p:grpSpPr>
          <a:xfrm>
            <a:off x="470382" y="3825929"/>
            <a:ext cx="3593571" cy="447041"/>
            <a:chOff x="0" y="0"/>
            <a:chExt cx="3593569" cy="447040"/>
          </a:xfrm>
        </p:grpSpPr>
        <p:grpSp>
          <p:nvGrpSpPr>
            <p:cNvPr id="226" name="椭圆 65"/>
            <p:cNvGrpSpPr/>
            <p:nvPr/>
          </p:nvGrpSpPr>
          <p:grpSpPr>
            <a:xfrm>
              <a:off x="0" y="12099"/>
              <a:ext cx="286273" cy="358141"/>
              <a:chOff x="0" y="0"/>
              <a:chExt cx="286272" cy="358140"/>
            </a:xfrm>
          </p:grpSpPr>
          <p:sp>
            <p:nvSpPr>
              <p:cNvPr id="224" name="Circle"/>
              <p:cNvSpPr/>
              <p:nvPr/>
            </p:nvSpPr>
            <p:spPr>
              <a:xfrm>
                <a:off x="0" y="35933"/>
                <a:ext cx="286273" cy="286275"/>
              </a:xfrm>
              <a:prstGeom prst="ellipse">
                <a:avLst/>
              </a:prstGeom>
              <a:solidFill>
                <a:srgbClr val="2F559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25" name="4"/>
              <p:cNvSpPr txBox="1"/>
              <p:nvPr/>
            </p:nvSpPr>
            <p:spPr>
              <a:xfrm>
                <a:off x="41924" y="0"/>
                <a:ext cx="202425" cy="3581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4</a:t>
                </a:r>
              </a:p>
            </p:txBody>
          </p:sp>
        </p:grpSp>
        <p:sp>
          <p:nvSpPr>
            <p:cNvPr id="227" name="文本框 73"/>
            <p:cNvSpPr txBox="1"/>
            <p:nvPr/>
          </p:nvSpPr>
          <p:spPr>
            <a:xfrm>
              <a:off x="512296" y="0"/>
              <a:ext cx="3081274" cy="4470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2400">
                  <a:solidFill>
                    <a:srgbClr val="767171"/>
                  </a:solidFill>
                </a:defRPr>
              </a:pPr>
              <a:r>
                <a:rPr>
                  <a:solidFill>
                    <a:srgbClr val="000000"/>
                  </a:solidFill>
                </a:rPr>
                <a:t>70% </a:t>
              </a:r>
              <a:r>
                <a:rPr sz="2200">
                  <a:solidFill>
                    <a:schemeClr val="accent3">
                      <a:lumOff val="-12941"/>
                    </a:schemeClr>
                  </a:solidFill>
                </a:rPr>
                <a:t>training</a:t>
              </a:r>
              <a:r>
                <a:rPr>
                  <a:solidFill>
                    <a:srgbClr val="000000"/>
                  </a:solidFill>
                </a:rPr>
                <a:t> </a:t>
              </a:r>
              <a:r>
                <a:rPr sz="2200">
                  <a:solidFill>
                    <a:schemeClr val="accent3">
                      <a:lumOff val="-12941"/>
                    </a:schemeClr>
                  </a:solidFill>
                </a:rPr>
                <a:t>/</a:t>
              </a:r>
              <a:r>
                <a:rPr>
                  <a:solidFill>
                    <a:srgbClr val="000000"/>
                  </a:solidFill>
                </a:rPr>
                <a:t> 30% </a:t>
              </a:r>
              <a:r>
                <a:rPr sz="2200">
                  <a:solidFill>
                    <a:schemeClr val="accent3">
                      <a:lumOff val="-12941"/>
                    </a:schemeClr>
                  </a:solidFill>
                </a:rPr>
                <a:t>test</a:t>
              </a:r>
            </a:p>
          </p:txBody>
        </p:sp>
      </p:grpSp>
      <p:grpSp>
        <p:nvGrpSpPr>
          <p:cNvPr id="233" name="组合 8"/>
          <p:cNvGrpSpPr/>
          <p:nvPr/>
        </p:nvGrpSpPr>
        <p:grpSpPr>
          <a:xfrm>
            <a:off x="6172682" y="4923491"/>
            <a:ext cx="3811703" cy="447041"/>
            <a:chOff x="0" y="0"/>
            <a:chExt cx="3811702" cy="447040"/>
          </a:xfrm>
        </p:grpSpPr>
        <p:grpSp>
          <p:nvGrpSpPr>
            <p:cNvPr id="231" name="椭圆 65"/>
            <p:cNvGrpSpPr/>
            <p:nvPr/>
          </p:nvGrpSpPr>
          <p:grpSpPr>
            <a:xfrm>
              <a:off x="0" y="5749"/>
              <a:ext cx="286273" cy="370841"/>
              <a:chOff x="0" y="-6349"/>
              <a:chExt cx="286272" cy="370840"/>
            </a:xfrm>
          </p:grpSpPr>
          <p:sp>
            <p:nvSpPr>
              <p:cNvPr id="229" name="Circle"/>
              <p:cNvSpPr/>
              <p:nvPr/>
            </p:nvSpPr>
            <p:spPr>
              <a:xfrm>
                <a:off x="0" y="35933"/>
                <a:ext cx="286273" cy="286275"/>
              </a:xfrm>
              <a:prstGeom prst="ellipse">
                <a:avLst/>
              </a:prstGeom>
              <a:solidFill>
                <a:srgbClr val="2F559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30" name="1"/>
              <p:cNvSpPr txBox="1"/>
              <p:nvPr/>
            </p:nvSpPr>
            <p:spPr>
              <a:xfrm>
                <a:off x="41924" y="-6350"/>
                <a:ext cx="202425" cy="370841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solidFill>
                  <a:srgbClr val="AD5B24"/>
                </a:solidFill>
                <a:prstDash val="solid"/>
                <a:miter lim="8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>
                  <a:defRPr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1</a:t>
                </a:r>
              </a:p>
            </p:txBody>
          </p:sp>
        </p:grpSp>
        <p:sp>
          <p:nvSpPr>
            <p:cNvPr id="232" name="文本框 73"/>
            <p:cNvSpPr txBox="1"/>
            <p:nvPr/>
          </p:nvSpPr>
          <p:spPr>
            <a:xfrm>
              <a:off x="512296" y="0"/>
              <a:ext cx="3299407" cy="4470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2400">
                  <a:solidFill>
                    <a:srgbClr val="767171"/>
                  </a:solidFill>
                </a:defRPr>
              </a:pPr>
              <a:r>
                <a:t>Abnormal e</a:t>
              </a:r>
              <a:r>
                <a:rPr sz="2200">
                  <a:solidFill>
                    <a:schemeClr val="accent3">
                      <a:lumOff val="-12941"/>
                    </a:schemeClr>
                  </a:solidFill>
                </a:rPr>
                <a:t>rror </a:t>
              </a:r>
              <a:r>
                <a:rPr>
                  <a:solidFill>
                    <a:srgbClr val="000000"/>
                  </a:solidFill>
                </a:rPr>
                <a:t> 3</a:t>
              </a:r>
              <a:r>
                <a:rPr sz="2200">
                  <a:solidFill>
                    <a:schemeClr val="accent3">
                      <a:lumOff val="-12941"/>
                    </a:schemeClr>
                  </a:solidFill>
                </a:rPr>
                <a:t>/9172</a:t>
              </a:r>
              <a:r>
                <a:rPr>
                  <a:solidFill>
                    <a:srgbClr val="000000"/>
                  </a:solidFill>
                </a:rPr>
                <a:t> </a:t>
              </a:r>
            </a:p>
          </p:txBody>
        </p:sp>
      </p:grpSp>
      <p:grpSp>
        <p:nvGrpSpPr>
          <p:cNvPr id="238" name="组合 8"/>
          <p:cNvGrpSpPr/>
          <p:nvPr/>
        </p:nvGrpSpPr>
        <p:grpSpPr>
          <a:xfrm>
            <a:off x="6172682" y="5418791"/>
            <a:ext cx="6009498" cy="447041"/>
            <a:chOff x="0" y="0"/>
            <a:chExt cx="6009496" cy="447040"/>
          </a:xfrm>
        </p:grpSpPr>
        <p:grpSp>
          <p:nvGrpSpPr>
            <p:cNvPr id="236" name="椭圆 65"/>
            <p:cNvGrpSpPr/>
            <p:nvPr/>
          </p:nvGrpSpPr>
          <p:grpSpPr>
            <a:xfrm>
              <a:off x="0" y="5749"/>
              <a:ext cx="286273" cy="370841"/>
              <a:chOff x="0" y="-6349"/>
              <a:chExt cx="286272" cy="370840"/>
            </a:xfrm>
          </p:grpSpPr>
          <p:sp>
            <p:nvSpPr>
              <p:cNvPr id="234" name="Circle"/>
              <p:cNvSpPr/>
              <p:nvPr/>
            </p:nvSpPr>
            <p:spPr>
              <a:xfrm>
                <a:off x="0" y="35933"/>
                <a:ext cx="286273" cy="286275"/>
              </a:xfrm>
              <a:prstGeom prst="ellipse">
                <a:avLst/>
              </a:prstGeom>
              <a:solidFill>
                <a:srgbClr val="2F559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35" name="2"/>
              <p:cNvSpPr txBox="1"/>
              <p:nvPr/>
            </p:nvSpPr>
            <p:spPr>
              <a:xfrm>
                <a:off x="41924" y="-6350"/>
                <a:ext cx="202425" cy="370841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solidFill>
                  <a:srgbClr val="AD5B24"/>
                </a:solidFill>
                <a:prstDash val="solid"/>
                <a:miter lim="8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>
                  <a:defRPr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2</a:t>
                </a:r>
              </a:p>
            </p:txBody>
          </p:sp>
        </p:grpSp>
        <p:sp>
          <p:nvSpPr>
            <p:cNvPr id="237" name="文本框 73"/>
            <p:cNvSpPr txBox="1"/>
            <p:nvPr/>
          </p:nvSpPr>
          <p:spPr>
            <a:xfrm>
              <a:off x="512296" y="0"/>
              <a:ext cx="5497201" cy="4470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2400">
                  <a:solidFill>
                    <a:srgbClr val="767171"/>
                  </a:solidFill>
                </a:defRPr>
              </a:pPr>
              <a:r>
                <a:t>P</a:t>
              </a:r>
              <a:r>
                <a:rPr sz="2200">
                  <a:solidFill>
                    <a:schemeClr val="accent3">
                      <a:lumOff val="-12941"/>
                    </a:schemeClr>
                  </a:solidFill>
                </a:rPr>
                <a:t>lenty of missing data</a:t>
              </a:r>
              <a:r>
                <a:rPr>
                  <a:solidFill>
                    <a:srgbClr val="000000"/>
                  </a:solidFill>
                </a:rPr>
                <a:t> 7</a:t>
              </a:r>
              <a:r>
                <a:rPr sz="2200">
                  <a:solidFill>
                    <a:schemeClr val="accent3">
                      <a:lumOff val="-12941"/>
                    </a:schemeClr>
                  </a:solidFill>
                </a:rPr>
                <a:t>/29 </a:t>
              </a:r>
              <a:r>
                <a:rPr sz="1600">
                  <a:solidFill>
                    <a:schemeClr val="accent3">
                      <a:lumOff val="-12941"/>
                    </a:schemeClr>
                  </a:solidFill>
                </a:rPr>
                <a:t>(TBG: </a:t>
              </a:r>
              <a:r>
                <a:rPr sz="2200">
                  <a:solidFill>
                    <a:schemeClr val="accent2">
                      <a:satOff val="-18194"/>
                      <a:lumOff val="-11215"/>
                    </a:schemeClr>
                  </a:solidFill>
                </a:rPr>
                <a:t>8823</a:t>
              </a:r>
              <a:r>
                <a:rPr sz="1600">
                  <a:solidFill>
                    <a:schemeClr val="accent3">
                      <a:lumOff val="-12941"/>
                    </a:schemeClr>
                  </a:solidFill>
                </a:rPr>
                <a:t>/9172)</a:t>
              </a:r>
              <a:r>
                <a:rPr sz="1600">
                  <a:solidFill>
                    <a:srgbClr val="000000"/>
                  </a:solidFill>
                </a:rPr>
                <a:t> </a:t>
              </a:r>
            </a:p>
          </p:txBody>
        </p:sp>
      </p:grpSp>
      <p:grpSp>
        <p:nvGrpSpPr>
          <p:cNvPr id="243" name="组合 8"/>
          <p:cNvGrpSpPr/>
          <p:nvPr/>
        </p:nvGrpSpPr>
        <p:grpSpPr>
          <a:xfrm>
            <a:off x="6172682" y="5914091"/>
            <a:ext cx="3869300" cy="447041"/>
            <a:chOff x="0" y="0"/>
            <a:chExt cx="3869298" cy="447040"/>
          </a:xfrm>
        </p:grpSpPr>
        <p:grpSp>
          <p:nvGrpSpPr>
            <p:cNvPr id="241" name="椭圆 65"/>
            <p:cNvGrpSpPr/>
            <p:nvPr/>
          </p:nvGrpSpPr>
          <p:grpSpPr>
            <a:xfrm>
              <a:off x="0" y="5749"/>
              <a:ext cx="286273" cy="370841"/>
              <a:chOff x="0" y="-6349"/>
              <a:chExt cx="286272" cy="370840"/>
            </a:xfrm>
          </p:grpSpPr>
          <p:sp>
            <p:nvSpPr>
              <p:cNvPr id="239" name="Circle"/>
              <p:cNvSpPr/>
              <p:nvPr/>
            </p:nvSpPr>
            <p:spPr>
              <a:xfrm>
                <a:off x="0" y="35933"/>
                <a:ext cx="286273" cy="286275"/>
              </a:xfrm>
              <a:prstGeom prst="ellipse">
                <a:avLst/>
              </a:prstGeom>
              <a:solidFill>
                <a:srgbClr val="2F559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40" name="3"/>
              <p:cNvSpPr txBox="1"/>
              <p:nvPr/>
            </p:nvSpPr>
            <p:spPr>
              <a:xfrm>
                <a:off x="41924" y="-6350"/>
                <a:ext cx="202425" cy="370841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solidFill>
                  <a:srgbClr val="AD5B24"/>
                </a:solidFill>
                <a:prstDash val="solid"/>
                <a:miter lim="8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>
                  <a:defRPr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3</a:t>
                </a:r>
              </a:p>
            </p:txBody>
          </p:sp>
        </p:grpSp>
        <p:sp>
          <p:nvSpPr>
            <p:cNvPr id="242" name="文本框 73"/>
            <p:cNvSpPr txBox="1"/>
            <p:nvPr/>
          </p:nvSpPr>
          <p:spPr>
            <a:xfrm>
              <a:off x="512296" y="0"/>
              <a:ext cx="3357003" cy="4470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2400">
                  <a:solidFill>
                    <a:srgbClr val="767171"/>
                  </a:solidFill>
                </a:defRPr>
              </a:pPr>
              <a:r>
                <a:t>Some outliers</a:t>
              </a:r>
              <a:r>
                <a:rPr>
                  <a:solidFill>
                    <a:srgbClr val="000000"/>
                  </a:solidFill>
                </a:rPr>
                <a:t> 113</a:t>
              </a:r>
              <a:r>
                <a:rPr sz="2200">
                  <a:solidFill>
                    <a:schemeClr val="accent3">
                      <a:lumOff val="-12941"/>
                    </a:schemeClr>
                  </a:solidFill>
                </a:rPr>
                <a:t>/9169</a:t>
              </a:r>
              <a:r>
                <a:rPr>
                  <a:solidFill>
                    <a:srgbClr val="000000"/>
                  </a:solidFill>
                </a:rPr>
                <a:t> </a:t>
              </a:r>
            </a:p>
          </p:txBody>
        </p:sp>
      </p:grpSp>
      <p:sp>
        <p:nvSpPr>
          <p:cNvPr id="244" name="Line"/>
          <p:cNvSpPr/>
          <p:nvPr/>
        </p:nvSpPr>
        <p:spPr>
          <a:xfrm flipH="1" flipV="1">
            <a:off x="5137576" y="5155710"/>
            <a:ext cx="1136612" cy="429596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45" name="Line"/>
          <p:cNvSpPr/>
          <p:nvPr/>
        </p:nvSpPr>
        <p:spPr>
          <a:xfrm flipH="1">
            <a:off x="5115333" y="5585234"/>
            <a:ext cx="1137796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46" name="Line"/>
          <p:cNvSpPr/>
          <p:nvPr/>
        </p:nvSpPr>
        <p:spPr>
          <a:xfrm flipH="1">
            <a:off x="5177699" y="5591470"/>
            <a:ext cx="1056571" cy="404023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grpSp>
        <p:nvGrpSpPr>
          <p:cNvPr id="249" name="组合 8"/>
          <p:cNvGrpSpPr/>
          <p:nvPr/>
        </p:nvGrpSpPr>
        <p:grpSpPr>
          <a:xfrm>
            <a:off x="2965310" y="4833954"/>
            <a:ext cx="1967210" cy="533014"/>
            <a:chOff x="0" y="0"/>
            <a:chExt cx="1967208" cy="533013"/>
          </a:xfrm>
        </p:grpSpPr>
        <p:sp>
          <p:nvSpPr>
            <p:cNvPr id="248" name="文本框 73"/>
            <p:cNvSpPr txBox="1"/>
            <p:nvPr/>
          </p:nvSpPr>
          <p:spPr>
            <a:xfrm>
              <a:off x="38100" y="38100"/>
              <a:ext cx="1891009" cy="4568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600">
                  <a:solidFill>
                    <a:srgbClr val="767171"/>
                  </a:solidFill>
                </a:defRPr>
              </a:lvl1pPr>
            </a:lstStyle>
            <a:p>
              <a:pPr/>
              <a:r>
                <a:t>Remove TBG</a:t>
              </a:r>
            </a:p>
          </p:txBody>
        </p:sp>
        <p:pic>
          <p:nvPicPr>
            <p:cNvPr id="247" name="文本框 73" descr="文本框 73"/>
            <p:cNvPicPr>
              <a:picLocks noChangeAspect="0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0"/>
              <a:ext cx="1967209" cy="533014"/>
            </a:xfrm>
            <a:prstGeom prst="rect">
              <a:avLst/>
            </a:prstGeom>
            <a:effectLst/>
          </p:spPr>
        </p:pic>
      </p:grpSp>
      <p:grpSp>
        <p:nvGrpSpPr>
          <p:cNvPr id="252" name="组合 8"/>
          <p:cNvGrpSpPr/>
          <p:nvPr/>
        </p:nvGrpSpPr>
        <p:grpSpPr>
          <a:xfrm>
            <a:off x="2963964" y="5375804"/>
            <a:ext cx="1967210" cy="533015"/>
            <a:chOff x="0" y="0"/>
            <a:chExt cx="1967208" cy="533013"/>
          </a:xfrm>
        </p:grpSpPr>
        <p:sp>
          <p:nvSpPr>
            <p:cNvPr id="251" name="文本框 73"/>
            <p:cNvSpPr txBox="1"/>
            <p:nvPr/>
          </p:nvSpPr>
          <p:spPr>
            <a:xfrm>
              <a:off x="38100" y="38100"/>
              <a:ext cx="1891009" cy="4568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600">
                  <a:solidFill>
                    <a:srgbClr val="767171"/>
                  </a:solidFill>
                </a:defRPr>
              </a:lvl1pPr>
            </a:lstStyle>
            <a:p>
              <a:pPr/>
              <a:r>
                <a:t>Partial Impute</a:t>
              </a:r>
            </a:p>
          </p:txBody>
        </p:sp>
        <p:pic>
          <p:nvPicPr>
            <p:cNvPr id="250" name="文本框 73" descr="文本框 73"/>
            <p:cNvPicPr>
              <a:picLocks noChangeAspect="0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0"/>
              <a:ext cx="1967209" cy="533014"/>
            </a:xfrm>
            <a:prstGeom prst="rect">
              <a:avLst/>
            </a:prstGeom>
            <a:effectLst/>
          </p:spPr>
        </p:pic>
      </p:grpSp>
      <p:sp>
        <p:nvSpPr>
          <p:cNvPr id="253" name="组合 8"/>
          <p:cNvSpPr txBox="1"/>
          <p:nvPr/>
        </p:nvSpPr>
        <p:spPr>
          <a:xfrm>
            <a:off x="3003410" y="5947304"/>
            <a:ext cx="1891010" cy="456815"/>
          </a:xfrm>
          <a:prstGeom prst="rect">
            <a:avLst/>
          </a:prstGeom>
          <a:gradFill>
            <a:gsLst>
              <a:gs pos="0">
                <a:srgbClr val="80B860"/>
              </a:gs>
              <a:gs pos="50000">
                <a:srgbClr val="6FB242"/>
              </a:gs>
              <a:gs pos="100000">
                <a:srgbClr val="61A236"/>
              </a:gs>
            </a:gsLst>
            <a:lin ang="5400000"/>
          </a:gradFill>
          <a:ln w="6350">
            <a:solidFill>
              <a:schemeClr val="accent1"/>
            </a:solidFill>
            <a:miter/>
          </a:ln>
          <a:effectLst>
            <a:outerShdw sx="100000" sy="100000" kx="0" ky="0" algn="b" rotWithShape="0" blurRad="63500" dist="19050" dir="5400000">
              <a:srgbClr val="000000">
                <a:alpha val="63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Complete Impute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push dir="u"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1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id="7" dur="10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Class="entr" nodeType="afterEffect" presetSubtype="1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id="11" dur="10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Class="entr" nodeType="afterEffect" presetSubtype="1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id="15" dur="10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Class="entr" nodeType="afterEffect" presetSubtype="1" presetID="2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id="19" dur="10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Class="entr" nodeType="afterEffect" presetSubtype="1" presetID="2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id="23" dur="10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Class="entr" nodeType="afterEffect" presetSubtype="1" presetID="22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id="27" dur="10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Class="entr" nodeType="afterEffect" presetSubtype="1" presetID="22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id="31" dur="10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000"/>
                            </p:stCondLst>
                            <p:childTnLst>
                              <p:par>
                                <p:cTn id="33" presetClass="entr" nodeType="afterEffect" presetSubtype="1" presetID="22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id="35" dur="10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000"/>
                            </p:stCondLst>
                            <p:childTnLst>
                              <p:par>
                                <p:cTn id="37" presetClass="entr" nodeType="afterEffect" presetSubtype="1" presetID="22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id="39" dur="10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9000"/>
                            </p:stCondLst>
                            <p:childTnLst>
                              <p:par>
                                <p:cTn id="41" presetClass="entr" nodeType="afterEffect" presetSubtype="1" presetID="22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id="43" dur="10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33" grpId="5"/>
      <p:bldP build="whole" bldLvl="1" animBg="1" rev="0" advAuto="0" spid="208" grpId="1"/>
      <p:bldP build="whole" bldLvl="1" animBg="1" rev="0" advAuto="0" spid="218" grpId="2"/>
      <p:bldP build="whole" bldLvl="1" animBg="1" rev="0" advAuto="0" spid="223" grpId="3"/>
      <p:bldP build="whole" bldLvl="1" animBg="1" rev="0" advAuto="0" spid="243" grpId="7"/>
      <p:bldP build="whole" bldLvl="1" animBg="1" rev="0" advAuto="0" spid="228" grpId="4"/>
      <p:bldP build="whole" bldLvl="1" animBg="1" rev="0" advAuto="0" spid="249" grpId="8"/>
      <p:bldP build="whole" bldLvl="1" animBg="1" rev="0" advAuto="0" spid="253" grpId="10"/>
      <p:bldP build="whole" bldLvl="1" animBg="1" rev="0" advAuto="0" spid="252" grpId="9"/>
      <p:bldP build="whole" bldLvl="1" animBg="1" rev="0" advAuto="0" spid="238" grpId="6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5" name="组合 3"/>
          <p:cNvGrpSpPr/>
          <p:nvPr/>
        </p:nvGrpSpPr>
        <p:grpSpPr>
          <a:xfrm>
            <a:off x="2339066" y="457842"/>
            <a:ext cx="7116683" cy="166590"/>
            <a:chOff x="0" y="0"/>
            <a:chExt cx="7116681" cy="166588"/>
          </a:xfrm>
        </p:grpSpPr>
        <p:grpSp>
          <p:nvGrpSpPr>
            <p:cNvPr id="259" name="组合 9"/>
            <p:cNvGrpSpPr/>
            <p:nvPr/>
          </p:nvGrpSpPr>
          <p:grpSpPr>
            <a:xfrm>
              <a:off x="-1" y="0"/>
              <a:ext cx="1828587" cy="136906"/>
              <a:chOff x="0" y="0"/>
              <a:chExt cx="1828586" cy="136905"/>
            </a:xfrm>
          </p:grpSpPr>
          <p:sp>
            <p:nvSpPr>
              <p:cNvPr id="255" name="椭圆 4"/>
              <p:cNvSpPr/>
              <p:nvPr/>
            </p:nvSpPr>
            <p:spPr>
              <a:xfrm flipH="1">
                <a:off x="539365" y="24818"/>
                <a:ext cx="95081" cy="95081"/>
              </a:xfrm>
              <a:prstGeom prst="ellipse">
                <a:avLst/>
              </a:prstGeom>
              <a:solidFill>
                <a:srgbClr val="2F559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56" name="椭圆 5"/>
              <p:cNvSpPr/>
              <p:nvPr/>
            </p:nvSpPr>
            <p:spPr>
              <a:xfrm>
                <a:off x="1103545" y="8935"/>
                <a:ext cx="119037" cy="119037"/>
              </a:xfrm>
              <a:prstGeom prst="ellipse">
                <a:avLst/>
              </a:prstGeom>
              <a:solidFill>
                <a:srgbClr val="2F559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57" name="椭圆 6"/>
              <p:cNvSpPr/>
              <p:nvPr/>
            </p:nvSpPr>
            <p:spPr>
              <a:xfrm>
                <a:off x="1691680" y="0"/>
                <a:ext cx="136907" cy="136906"/>
              </a:xfrm>
              <a:prstGeom prst="ellipse">
                <a:avLst/>
              </a:prstGeom>
              <a:solidFill>
                <a:srgbClr val="2F559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58" name="椭圆 7"/>
              <p:cNvSpPr/>
              <p:nvPr/>
            </p:nvSpPr>
            <p:spPr>
              <a:xfrm flipH="1">
                <a:off x="0" y="37225"/>
                <a:ext cx="70267" cy="70267"/>
              </a:xfrm>
              <a:prstGeom prst="ellipse">
                <a:avLst/>
              </a:prstGeom>
              <a:solidFill>
                <a:srgbClr val="2F559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</p:grpSp>
        <p:grpSp>
          <p:nvGrpSpPr>
            <p:cNvPr id="264" name="组合 10"/>
            <p:cNvGrpSpPr/>
            <p:nvPr/>
          </p:nvGrpSpPr>
          <p:grpSpPr>
            <a:xfrm>
              <a:off x="5288095" y="29683"/>
              <a:ext cx="1828587" cy="136906"/>
              <a:chOff x="0" y="0"/>
              <a:chExt cx="1828585" cy="136905"/>
            </a:xfrm>
          </p:grpSpPr>
          <p:sp>
            <p:nvSpPr>
              <p:cNvPr id="260" name="椭圆 11"/>
              <p:cNvSpPr/>
              <p:nvPr/>
            </p:nvSpPr>
            <p:spPr>
              <a:xfrm>
                <a:off x="1194141" y="24818"/>
                <a:ext cx="95081" cy="95081"/>
              </a:xfrm>
              <a:prstGeom prst="ellipse">
                <a:avLst/>
              </a:prstGeom>
              <a:solidFill>
                <a:srgbClr val="2F559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61" name="椭圆 12"/>
              <p:cNvSpPr/>
              <p:nvPr/>
            </p:nvSpPr>
            <p:spPr>
              <a:xfrm flipH="1">
                <a:off x="606005" y="8935"/>
                <a:ext cx="119037" cy="119037"/>
              </a:xfrm>
              <a:prstGeom prst="ellipse">
                <a:avLst/>
              </a:prstGeom>
              <a:solidFill>
                <a:srgbClr val="2F559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62" name="椭圆 13"/>
              <p:cNvSpPr/>
              <p:nvPr/>
            </p:nvSpPr>
            <p:spPr>
              <a:xfrm flipH="1">
                <a:off x="0" y="0"/>
                <a:ext cx="136906" cy="136906"/>
              </a:xfrm>
              <a:prstGeom prst="ellipse">
                <a:avLst/>
              </a:prstGeom>
              <a:solidFill>
                <a:srgbClr val="2F559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63" name="椭圆 14"/>
              <p:cNvSpPr/>
              <p:nvPr/>
            </p:nvSpPr>
            <p:spPr>
              <a:xfrm>
                <a:off x="1758319" y="37225"/>
                <a:ext cx="70267" cy="70267"/>
              </a:xfrm>
              <a:prstGeom prst="ellipse">
                <a:avLst/>
              </a:prstGeom>
              <a:solidFill>
                <a:srgbClr val="2F559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</p:grpSp>
      </p:grpSp>
      <p:sp>
        <p:nvSpPr>
          <p:cNvPr id="266" name="文本框 15"/>
          <p:cNvSpPr txBox="1"/>
          <p:nvPr/>
        </p:nvSpPr>
        <p:spPr>
          <a:xfrm>
            <a:off x="4946732" y="152517"/>
            <a:ext cx="2047688" cy="802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pc="600" sz="2400">
                <a:solidFill>
                  <a:srgbClr val="2F5597"/>
                </a:solidFill>
              </a:defRPr>
            </a:pPr>
            <a:r>
              <a:t>Feature </a:t>
            </a:r>
          </a:p>
          <a:p>
            <a:pPr>
              <a:defRPr spc="600" sz="2400">
                <a:solidFill>
                  <a:srgbClr val="2F5597"/>
                </a:solidFill>
              </a:defRPr>
            </a:pPr>
            <a:r>
              <a:t>Selection</a:t>
            </a:r>
          </a:p>
        </p:txBody>
      </p:sp>
      <p:sp>
        <p:nvSpPr>
          <p:cNvPr id="267" name="矩形 19"/>
          <p:cNvSpPr/>
          <p:nvPr/>
        </p:nvSpPr>
        <p:spPr>
          <a:xfrm>
            <a:off x="0" y="5585552"/>
            <a:ext cx="12192000" cy="1272449"/>
          </a:xfrm>
          <a:prstGeom prst="rect">
            <a:avLst/>
          </a:prstGeom>
          <a:solidFill>
            <a:srgbClr val="2F5597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b="1" spc="300" sz="14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</a:p>
        </p:txBody>
      </p:sp>
      <p:sp>
        <p:nvSpPr>
          <p:cNvPr id="268" name="TextBox 36"/>
          <p:cNvSpPr txBox="1"/>
          <p:nvPr/>
        </p:nvSpPr>
        <p:spPr>
          <a:xfrm>
            <a:off x="11260346" y="6038491"/>
            <a:ext cx="914401" cy="497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2800">
                <a:solidFill>
                  <a:srgbClr val="FFFFFF"/>
                </a:solidFill>
              </a:defRPr>
            </a:lvl1pPr>
          </a:lstStyle>
          <a:p>
            <a:pPr/>
            <a:r>
              <a:t>3</a:t>
            </a:r>
          </a:p>
        </p:txBody>
      </p:sp>
      <p:pic>
        <p:nvPicPr>
          <p:cNvPr id="269" name="VarImp.png" descr="VarImp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95350" y="1171205"/>
            <a:ext cx="3190340" cy="3867574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74" name="组合 8"/>
          <p:cNvGrpSpPr/>
          <p:nvPr/>
        </p:nvGrpSpPr>
        <p:grpSpPr>
          <a:xfrm>
            <a:off x="5067782" y="1291291"/>
            <a:ext cx="2481651" cy="421641"/>
            <a:chOff x="0" y="0"/>
            <a:chExt cx="2481650" cy="421640"/>
          </a:xfrm>
        </p:grpSpPr>
        <p:grpSp>
          <p:nvGrpSpPr>
            <p:cNvPr id="272" name="椭圆 65"/>
            <p:cNvGrpSpPr/>
            <p:nvPr/>
          </p:nvGrpSpPr>
          <p:grpSpPr>
            <a:xfrm>
              <a:off x="0" y="5749"/>
              <a:ext cx="286273" cy="370841"/>
              <a:chOff x="0" y="-6349"/>
              <a:chExt cx="286272" cy="370840"/>
            </a:xfrm>
          </p:grpSpPr>
          <p:sp>
            <p:nvSpPr>
              <p:cNvPr id="270" name="Circle"/>
              <p:cNvSpPr/>
              <p:nvPr/>
            </p:nvSpPr>
            <p:spPr>
              <a:xfrm>
                <a:off x="0" y="35933"/>
                <a:ext cx="286273" cy="286275"/>
              </a:xfrm>
              <a:prstGeom prst="ellipse">
                <a:avLst/>
              </a:prstGeom>
              <a:solidFill>
                <a:srgbClr val="2F559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71" name="1"/>
              <p:cNvSpPr txBox="1"/>
              <p:nvPr/>
            </p:nvSpPr>
            <p:spPr>
              <a:xfrm>
                <a:off x="41924" y="-6350"/>
                <a:ext cx="202425" cy="370841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solidFill>
                  <a:srgbClr val="AD5B24"/>
                </a:solidFill>
                <a:prstDash val="solid"/>
                <a:miter lim="8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>
                  <a:defRPr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1</a:t>
                </a:r>
              </a:p>
            </p:txBody>
          </p:sp>
        </p:grpSp>
        <p:sp>
          <p:nvSpPr>
            <p:cNvPr id="273" name="文本框 73"/>
            <p:cNvSpPr txBox="1"/>
            <p:nvPr/>
          </p:nvSpPr>
          <p:spPr>
            <a:xfrm>
              <a:off x="512296" y="0"/>
              <a:ext cx="1969355" cy="4216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2200">
                  <a:solidFill>
                    <a:srgbClr val="767171"/>
                  </a:solidFill>
                </a:defRPr>
              </a:lvl1pPr>
            </a:lstStyle>
            <a:p>
              <a:pPr/>
              <a:r>
                <a:t>Random Forest</a:t>
              </a:r>
            </a:p>
          </p:txBody>
        </p:sp>
      </p:grpSp>
      <p:grpSp>
        <p:nvGrpSpPr>
          <p:cNvPr id="279" name="组合 8"/>
          <p:cNvGrpSpPr/>
          <p:nvPr/>
        </p:nvGrpSpPr>
        <p:grpSpPr>
          <a:xfrm>
            <a:off x="5067782" y="1881240"/>
            <a:ext cx="2788621" cy="447041"/>
            <a:chOff x="0" y="-32350"/>
            <a:chExt cx="2788620" cy="447040"/>
          </a:xfrm>
        </p:grpSpPr>
        <p:grpSp>
          <p:nvGrpSpPr>
            <p:cNvPr id="277" name="椭圆 65"/>
            <p:cNvGrpSpPr/>
            <p:nvPr/>
          </p:nvGrpSpPr>
          <p:grpSpPr>
            <a:xfrm>
              <a:off x="0" y="5749"/>
              <a:ext cx="286273" cy="370841"/>
              <a:chOff x="0" y="-6349"/>
              <a:chExt cx="286272" cy="370840"/>
            </a:xfrm>
          </p:grpSpPr>
          <p:sp>
            <p:nvSpPr>
              <p:cNvPr id="275" name="Circle"/>
              <p:cNvSpPr/>
              <p:nvPr/>
            </p:nvSpPr>
            <p:spPr>
              <a:xfrm>
                <a:off x="0" y="35933"/>
                <a:ext cx="286273" cy="286275"/>
              </a:xfrm>
              <a:prstGeom prst="ellipse">
                <a:avLst/>
              </a:prstGeom>
              <a:solidFill>
                <a:srgbClr val="2F559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76" name="2"/>
              <p:cNvSpPr txBox="1"/>
              <p:nvPr/>
            </p:nvSpPr>
            <p:spPr>
              <a:xfrm>
                <a:off x="41924" y="-6350"/>
                <a:ext cx="202425" cy="370841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solidFill>
                  <a:srgbClr val="AD5B24"/>
                </a:solidFill>
                <a:prstDash val="solid"/>
                <a:miter lim="8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>
                  <a:defRPr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2</a:t>
                </a:r>
              </a:p>
            </p:txBody>
          </p:sp>
        </p:grpSp>
        <p:sp>
          <p:nvSpPr>
            <p:cNvPr id="278" name="文本框 73"/>
            <p:cNvSpPr txBox="1"/>
            <p:nvPr/>
          </p:nvSpPr>
          <p:spPr>
            <a:xfrm>
              <a:off x="512296" y="-32351"/>
              <a:ext cx="2276325" cy="447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2400">
                  <a:solidFill>
                    <a:srgbClr val="767171"/>
                  </a:solidFill>
                </a:defRPr>
              </a:pPr>
              <a:r>
                <a:rPr sz="2200"/>
                <a:t>Importance</a:t>
              </a:r>
              <a:r>
                <a:t> </a:t>
              </a:r>
              <a:r>
                <a:rPr>
                  <a:solidFill>
                    <a:srgbClr val="000000"/>
                  </a:solidFill>
                </a:rPr>
                <a:t>&gt;</a:t>
              </a:r>
              <a:r>
                <a:rPr sz="2200">
                  <a:solidFill>
                    <a:schemeClr val="accent3">
                      <a:lumOff val="-12941"/>
                    </a:schemeClr>
                  </a:solidFill>
                </a:rPr>
                <a:t> </a:t>
              </a:r>
              <a:r>
                <a:rPr>
                  <a:solidFill>
                    <a:srgbClr val="000000"/>
                  </a:solidFill>
                </a:rPr>
                <a:t> 10</a:t>
              </a:r>
            </a:p>
          </p:txBody>
        </p:sp>
      </p:grpSp>
      <p:grpSp>
        <p:nvGrpSpPr>
          <p:cNvPr id="284" name="组合 8"/>
          <p:cNvGrpSpPr/>
          <p:nvPr/>
        </p:nvGrpSpPr>
        <p:grpSpPr>
          <a:xfrm>
            <a:off x="5067782" y="2624791"/>
            <a:ext cx="4451478" cy="447041"/>
            <a:chOff x="0" y="0"/>
            <a:chExt cx="4451477" cy="447040"/>
          </a:xfrm>
        </p:grpSpPr>
        <p:grpSp>
          <p:nvGrpSpPr>
            <p:cNvPr id="282" name="椭圆 65"/>
            <p:cNvGrpSpPr/>
            <p:nvPr/>
          </p:nvGrpSpPr>
          <p:grpSpPr>
            <a:xfrm>
              <a:off x="0" y="5749"/>
              <a:ext cx="286273" cy="370841"/>
              <a:chOff x="0" y="-6349"/>
              <a:chExt cx="286272" cy="370840"/>
            </a:xfrm>
          </p:grpSpPr>
          <p:sp>
            <p:nvSpPr>
              <p:cNvPr id="280" name="Circle"/>
              <p:cNvSpPr/>
              <p:nvPr/>
            </p:nvSpPr>
            <p:spPr>
              <a:xfrm>
                <a:off x="0" y="35933"/>
                <a:ext cx="286273" cy="286275"/>
              </a:xfrm>
              <a:prstGeom prst="ellipse">
                <a:avLst/>
              </a:prstGeom>
              <a:solidFill>
                <a:srgbClr val="2F559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81" name="3"/>
              <p:cNvSpPr txBox="1"/>
              <p:nvPr/>
            </p:nvSpPr>
            <p:spPr>
              <a:xfrm>
                <a:off x="41924" y="-6350"/>
                <a:ext cx="202425" cy="370841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solidFill>
                  <a:srgbClr val="AD5B24"/>
                </a:solidFill>
                <a:prstDash val="solid"/>
                <a:miter lim="8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>
                  <a:defRPr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3</a:t>
                </a:r>
              </a:p>
            </p:txBody>
          </p:sp>
        </p:grpSp>
        <p:sp>
          <p:nvSpPr>
            <p:cNvPr id="283" name="文本框 73"/>
            <p:cNvSpPr txBox="1"/>
            <p:nvPr/>
          </p:nvSpPr>
          <p:spPr>
            <a:xfrm>
              <a:off x="524996" y="0"/>
              <a:ext cx="3926482" cy="4470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2400">
                  <a:solidFill>
                    <a:srgbClr val="767171"/>
                  </a:solidFill>
                </a:defRPr>
              </a:pPr>
              <a:r>
                <a:rPr sz="2200"/>
                <a:t>Top</a:t>
              </a:r>
              <a:r>
                <a:t> </a:t>
              </a:r>
              <a:r>
                <a:rPr>
                  <a:solidFill>
                    <a:srgbClr val="000000"/>
                  </a:solidFill>
                </a:rPr>
                <a:t>7 </a:t>
              </a:r>
              <a:r>
                <a:rPr sz="2200">
                  <a:solidFill>
                    <a:schemeClr val="accent3">
                      <a:lumOff val="-12941"/>
                    </a:schemeClr>
                  </a:solidFill>
                </a:rPr>
                <a:t>(</a:t>
              </a:r>
              <a:r>
                <a:rPr>
                  <a:solidFill>
                    <a:srgbClr val="000000"/>
                  </a:solidFill>
                </a:rPr>
                <a:t>6 </a:t>
              </a:r>
              <a:r>
                <a:rPr sz="2200">
                  <a:solidFill>
                    <a:schemeClr val="accent3">
                      <a:lumOff val="-12941"/>
                    </a:schemeClr>
                  </a:solidFill>
                </a:rPr>
                <a:t>continuous</a:t>
              </a:r>
              <a:r>
                <a:rPr>
                  <a:solidFill>
                    <a:srgbClr val="000000"/>
                  </a:solidFill>
                </a:rPr>
                <a:t>, 1 </a:t>
              </a:r>
              <a:r>
                <a:rPr sz="2200">
                  <a:solidFill>
                    <a:schemeClr val="accent3">
                      <a:lumOff val="-12941"/>
                    </a:schemeClr>
                  </a:solidFill>
                </a:rPr>
                <a:t>binary)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push dir="u"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1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id="7" dur="10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Class="entr" nodeType="afterEffect" presetSubtype="1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id="11" dur="10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Class="entr" nodeType="afterEffect" presetSubtype="1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id="15" dur="10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79" grpId="2"/>
      <p:bldP build="whole" bldLvl="1" animBg="1" rev="0" advAuto="0" spid="284" grpId="3"/>
      <p:bldP build="whole" bldLvl="1" animBg="1" rev="0" advAuto="0" spid="274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6" name="组合 3"/>
          <p:cNvGrpSpPr/>
          <p:nvPr/>
        </p:nvGrpSpPr>
        <p:grpSpPr>
          <a:xfrm>
            <a:off x="2339066" y="457842"/>
            <a:ext cx="7116683" cy="166590"/>
            <a:chOff x="0" y="0"/>
            <a:chExt cx="7116681" cy="166588"/>
          </a:xfrm>
        </p:grpSpPr>
        <p:grpSp>
          <p:nvGrpSpPr>
            <p:cNvPr id="290" name="组合 9"/>
            <p:cNvGrpSpPr/>
            <p:nvPr/>
          </p:nvGrpSpPr>
          <p:grpSpPr>
            <a:xfrm>
              <a:off x="-1" y="0"/>
              <a:ext cx="1828587" cy="136906"/>
              <a:chOff x="0" y="0"/>
              <a:chExt cx="1828586" cy="136905"/>
            </a:xfrm>
          </p:grpSpPr>
          <p:sp>
            <p:nvSpPr>
              <p:cNvPr id="286" name="椭圆 4"/>
              <p:cNvSpPr/>
              <p:nvPr/>
            </p:nvSpPr>
            <p:spPr>
              <a:xfrm flipH="1">
                <a:off x="539365" y="24818"/>
                <a:ext cx="95081" cy="95081"/>
              </a:xfrm>
              <a:prstGeom prst="ellipse">
                <a:avLst/>
              </a:prstGeom>
              <a:solidFill>
                <a:srgbClr val="2F559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87" name="椭圆 5"/>
              <p:cNvSpPr/>
              <p:nvPr/>
            </p:nvSpPr>
            <p:spPr>
              <a:xfrm>
                <a:off x="1103545" y="8935"/>
                <a:ext cx="119037" cy="119037"/>
              </a:xfrm>
              <a:prstGeom prst="ellipse">
                <a:avLst/>
              </a:prstGeom>
              <a:solidFill>
                <a:srgbClr val="2F559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88" name="椭圆 6"/>
              <p:cNvSpPr/>
              <p:nvPr/>
            </p:nvSpPr>
            <p:spPr>
              <a:xfrm>
                <a:off x="1691680" y="0"/>
                <a:ext cx="136907" cy="136906"/>
              </a:xfrm>
              <a:prstGeom prst="ellipse">
                <a:avLst/>
              </a:prstGeom>
              <a:solidFill>
                <a:srgbClr val="2F559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89" name="椭圆 7"/>
              <p:cNvSpPr/>
              <p:nvPr/>
            </p:nvSpPr>
            <p:spPr>
              <a:xfrm flipH="1">
                <a:off x="0" y="37225"/>
                <a:ext cx="70267" cy="70267"/>
              </a:xfrm>
              <a:prstGeom prst="ellipse">
                <a:avLst/>
              </a:prstGeom>
              <a:solidFill>
                <a:srgbClr val="2F559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</p:grpSp>
        <p:grpSp>
          <p:nvGrpSpPr>
            <p:cNvPr id="295" name="组合 10"/>
            <p:cNvGrpSpPr/>
            <p:nvPr/>
          </p:nvGrpSpPr>
          <p:grpSpPr>
            <a:xfrm>
              <a:off x="5288095" y="29683"/>
              <a:ext cx="1828587" cy="136906"/>
              <a:chOff x="0" y="0"/>
              <a:chExt cx="1828585" cy="136905"/>
            </a:xfrm>
          </p:grpSpPr>
          <p:sp>
            <p:nvSpPr>
              <p:cNvPr id="291" name="椭圆 11"/>
              <p:cNvSpPr/>
              <p:nvPr/>
            </p:nvSpPr>
            <p:spPr>
              <a:xfrm>
                <a:off x="1194141" y="24818"/>
                <a:ext cx="95081" cy="95081"/>
              </a:xfrm>
              <a:prstGeom prst="ellipse">
                <a:avLst/>
              </a:prstGeom>
              <a:solidFill>
                <a:srgbClr val="2F559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92" name="椭圆 12"/>
              <p:cNvSpPr/>
              <p:nvPr/>
            </p:nvSpPr>
            <p:spPr>
              <a:xfrm flipH="1">
                <a:off x="606005" y="8935"/>
                <a:ext cx="119037" cy="119037"/>
              </a:xfrm>
              <a:prstGeom prst="ellipse">
                <a:avLst/>
              </a:prstGeom>
              <a:solidFill>
                <a:srgbClr val="2F559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93" name="椭圆 13"/>
              <p:cNvSpPr/>
              <p:nvPr/>
            </p:nvSpPr>
            <p:spPr>
              <a:xfrm flipH="1">
                <a:off x="0" y="0"/>
                <a:ext cx="136906" cy="136906"/>
              </a:xfrm>
              <a:prstGeom prst="ellipse">
                <a:avLst/>
              </a:prstGeom>
              <a:solidFill>
                <a:srgbClr val="2F559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94" name="椭圆 14"/>
              <p:cNvSpPr/>
              <p:nvPr/>
            </p:nvSpPr>
            <p:spPr>
              <a:xfrm>
                <a:off x="1758319" y="37225"/>
                <a:ext cx="70267" cy="70267"/>
              </a:xfrm>
              <a:prstGeom prst="ellipse">
                <a:avLst/>
              </a:prstGeom>
              <a:solidFill>
                <a:srgbClr val="2F559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</p:grpSp>
      </p:grpSp>
      <p:sp>
        <p:nvSpPr>
          <p:cNvPr id="297" name="矩形 19"/>
          <p:cNvSpPr/>
          <p:nvPr/>
        </p:nvSpPr>
        <p:spPr>
          <a:xfrm>
            <a:off x="0" y="5585552"/>
            <a:ext cx="12192000" cy="1272449"/>
          </a:xfrm>
          <a:prstGeom prst="rect">
            <a:avLst/>
          </a:prstGeom>
          <a:solidFill>
            <a:srgbClr val="2F5597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b="1" spc="300" sz="14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</a:p>
        </p:txBody>
      </p:sp>
      <p:sp>
        <p:nvSpPr>
          <p:cNvPr id="298" name="TextBox 36"/>
          <p:cNvSpPr txBox="1"/>
          <p:nvPr/>
        </p:nvSpPr>
        <p:spPr>
          <a:xfrm>
            <a:off x="11260346" y="6038491"/>
            <a:ext cx="914401" cy="497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2800">
                <a:solidFill>
                  <a:srgbClr val="FFFFFF"/>
                </a:solidFill>
              </a:defRPr>
            </a:lvl1pPr>
          </a:lstStyle>
          <a:p>
            <a:pPr/>
            <a:r>
              <a:t>3</a:t>
            </a:r>
          </a:p>
        </p:txBody>
      </p:sp>
      <p:grpSp>
        <p:nvGrpSpPr>
          <p:cNvPr id="303" name="组合 8"/>
          <p:cNvGrpSpPr/>
          <p:nvPr/>
        </p:nvGrpSpPr>
        <p:grpSpPr>
          <a:xfrm>
            <a:off x="559282" y="4339808"/>
            <a:ext cx="2202251" cy="421641"/>
            <a:chOff x="0" y="0"/>
            <a:chExt cx="2202250" cy="421640"/>
          </a:xfrm>
        </p:grpSpPr>
        <p:grpSp>
          <p:nvGrpSpPr>
            <p:cNvPr id="301" name="椭圆 65"/>
            <p:cNvGrpSpPr/>
            <p:nvPr/>
          </p:nvGrpSpPr>
          <p:grpSpPr>
            <a:xfrm>
              <a:off x="0" y="5749"/>
              <a:ext cx="286273" cy="370841"/>
              <a:chOff x="0" y="-6349"/>
              <a:chExt cx="286272" cy="370840"/>
            </a:xfrm>
          </p:grpSpPr>
          <p:sp>
            <p:nvSpPr>
              <p:cNvPr id="299" name="Circle"/>
              <p:cNvSpPr/>
              <p:nvPr/>
            </p:nvSpPr>
            <p:spPr>
              <a:xfrm>
                <a:off x="0" y="35933"/>
                <a:ext cx="286273" cy="286275"/>
              </a:xfrm>
              <a:prstGeom prst="ellipse">
                <a:avLst/>
              </a:prstGeom>
              <a:solidFill>
                <a:srgbClr val="2F559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00" name="1"/>
              <p:cNvSpPr txBox="1"/>
              <p:nvPr/>
            </p:nvSpPr>
            <p:spPr>
              <a:xfrm>
                <a:off x="41924" y="-6350"/>
                <a:ext cx="202425" cy="370841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solidFill>
                  <a:srgbClr val="AD5B24"/>
                </a:solidFill>
                <a:prstDash val="solid"/>
                <a:miter lim="8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>
                  <a:defRPr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1</a:t>
                </a:r>
              </a:p>
            </p:txBody>
          </p:sp>
        </p:grpSp>
        <p:sp>
          <p:nvSpPr>
            <p:cNvPr id="302" name="文本框 73"/>
            <p:cNvSpPr txBox="1"/>
            <p:nvPr/>
          </p:nvSpPr>
          <p:spPr>
            <a:xfrm>
              <a:off x="512296" y="0"/>
              <a:ext cx="1689955" cy="4216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2200">
                  <a:solidFill>
                    <a:srgbClr val="767171"/>
                  </a:solidFill>
                </a:defRPr>
              </a:lvl1pPr>
            </a:lstStyle>
            <a:p>
              <a:pPr/>
              <a:r>
                <a:t>Visualization</a:t>
              </a:r>
            </a:p>
          </p:txBody>
        </p:sp>
      </p:grpSp>
      <p:grpSp>
        <p:nvGrpSpPr>
          <p:cNvPr id="308" name="组合 8"/>
          <p:cNvGrpSpPr/>
          <p:nvPr/>
        </p:nvGrpSpPr>
        <p:grpSpPr>
          <a:xfrm>
            <a:off x="3188182" y="4308604"/>
            <a:ext cx="3227354" cy="421641"/>
            <a:chOff x="0" y="-32350"/>
            <a:chExt cx="3227353" cy="421640"/>
          </a:xfrm>
        </p:grpSpPr>
        <p:grpSp>
          <p:nvGrpSpPr>
            <p:cNvPr id="306" name="椭圆 65"/>
            <p:cNvGrpSpPr/>
            <p:nvPr/>
          </p:nvGrpSpPr>
          <p:grpSpPr>
            <a:xfrm>
              <a:off x="0" y="5749"/>
              <a:ext cx="286273" cy="370841"/>
              <a:chOff x="0" y="-6349"/>
              <a:chExt cx="286272" cy="370840"/>
            </a:xfrm>
          </p:grpSpPr>
          <p:sp>
            <p:nvSpPr>
              <p:cNvPr id="304" name="Circle"/>
              <p:cNvSpPr/>
              <p:nvPr/>
            </p:nvSpPr>
            <p:spPr>
              <a:xfrm>
                <a:off x="0" y="35933"/>
                <a:ext cx="286273" cy="286275"/>
              </a:xfrm>
              <a:prstGeom prst="ellipse">
                <a:avLst/>
              </a:prstGeom>
              <a:solidFill>
                <a:srgbClr val="2F559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05" name="2"/>
              <p:cNvSpPr txBox="1"/>
              <p:nvPr/>
            </p:nvSpPr>
            <p:spPr>
              <a:xfrm>
                <a:off x="41924" y="-6350"/>
                <a:ext cx="202425" cy="370841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solidFill>
                  <a:srgbClr val="AD5B24"/>
                </a:solidFill>
                <a:prstDash val="solid"/>
                <a:miter lim="8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>
                  <a:defRPr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2</a:t>
                </a:r>
              </a:p>
            </p:txBody>
          </p:sp>
        </p:grpSp>
        <p:sp>
          <p:nvSpPr>
            <p:cNvPr id="307" name="文本框 73"/>
            <p:cNvSpPr txBox="1"/>
            <p:nvPr/>
          </p:nvSpPr>
          <p:spPr>
            <a:xfrm>
              <a:off x="512296" y="-32351"/>
              <a:ext cx="2715058" cy="4216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2200">
                  <a:solidFill>
                    <a:srgbClr val="767171"/>
                  </a:solidFill>
                </a:defRPr>
              </a:lvl1pPr>
            </a:lstStyle>
            <a:p>
              <a:pPr>
                <a:defRPr sz="2400"/>
              </a:pPr>
              <a:r>
                <a:rPr sz="2200"/>
                <a:t>Dimension Reduction</a:t>
              </a:r>
            </a:p>
          </p:txBody>
        </p:sp>
      </p:grpSp>
      <p:grpSp>
        <p:nvGrpSpPr>
          <p:cNvPr id="313" name="组合 8"/>
          <p:cNvGrpSpPr/>
          <p:nvPr/>
        </p:nvGrpSpPr>
        <p:grpSpPr>
          <a:xfrm>
            <a:off x="533882" y="4934378"/>
            <a:ext cx="2083709" cy="421641"/>
            <a:chOff x="0" y="0"/>
            <a:chExt cx="2083708" cy="421640"/>
          </a:xfrm>
        </p:grpSpPr>
        <p:grpSp>
          <p:nvGrpSpPr>
            <p:cNvPr id="311" name="椭圆 65"/>
            <p:cNvGrpSpPr/>
            <p:nvPr/>
          </p:nvGrpSpPr>
          <p:grpSpPr>
            <a:xfrm>
              <a:off x="0" y="5749"/>
              <a:ext cx="286273" cy="370841"/>
              <a:chOff x="0" y="-6349"/>
              <a:chExt cx="286272" cy="370840"/>
            </a:xfrm>
          </p:grpSpPr>
          <p:sp>
            <p:nvSpPr>
              <p:cNvPr id="309" name="Circle"/>
              <p:cNvSpPr/>
              <p:nvPr/>
            </p:nvSpPr>
            <p:spPr>
              <a:xfrm>
                <a:off x="0" y="35933"/>
                <a:ext cx="286273" cy="286275"/>
              </a:xfrm>
              <a:prstGeom prst="ellipse">
                <a:avLst/>
              </a:prstGeom>
              <a:solidFill>
                <a:srgbClr val="2F559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10" name="3"/>
              <p:cNvSpPr txBox="1"/>
              <p:nvPr/>
            </p:nvSpPr>
            <p:spPr>
              <a:xfrm>
                <a:off x="41924" y="-6350"/>
                <a:ext cx="202425" cy="370841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solidFill>
                  <a:srgbClr val="AD5B24"/>
                </a:solidFill>
                <a:prstDash val="solid"/>
                <a:miter lim="8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>
                  <a:defRPr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3</a:t>
                </a:r>
              </a:p>
            </p:txBody>
          </p:sp>
        </p:grpSp>
        <p:sp>
          <p:nvSpPr>
            <p:cNvPr id="312" name="文本框 73"/>
            <p:cNvSpPr txBox="1"/>
            <p:nvPr/>
          </p:nvSpPr>
          <p:spPr>
            <a:xfrm>
              <a:off x="524996" y="0"/>
              <a:ext cx="1558713" cy="4216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2200">
                  <a:solidFill>
                    <a:srgbClr val="767171"/>
                  </a:solidFill>
                </a:defRPr>
              </a:lvl1pPr>
            </a:lstStyle>
            <a:p>
              <a:pPr>
                <a:defRPr sz="2400"/>
              </a:pPr>
              <a:r>
                <a:rPr sz="2200"/>
                <a:t>Preparation</a:t>
              </a:r>
            </a:p>
          </p:txBody>
        </p:sp>
      </p:grpSp>
      <p:sp>
        <p:nvSpPr>
          <p:cNvPr id="314" name="文本框 15"/>
          <p:cNvSpPr txBox="1"/>
          <p:nvPr/>
        </p:nvSpPr>
        <p:spPr>
          <a:xfrm>
            <a:off x="5365832" y="325145"/>
            <a:ext cx="864802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pc="600" sz="2400">
                <a:solidFill>
                  <a:srgbClr val="2F5597"/>
                </a:solidFill>
              </a:defRPr>
            </a:lvl1pPr>
          </a:lstStyle>
          <a:p>
            <a:pPr/>
            <a:r>
              <a:t>PCA</a:t>
            </a:r>
          </a:p>
        </p:txBody>
      </p:sp>
      <p:pic>
        <p:nvPicPr>
          <p:cNvPr id="315" name="pca_variable_map.png" descr="pca_variable_map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38150" y="916437"/>
            <a:ext cx="2657938" cy="2700722"/>
          </a:xfrm>
          <a:prstGeom prst="rect">
            <a:avLst/>
          </a:prstGeom>
          <a:ln w="12700">
            <a:miter lim="400000"/>
          </a:ln>
        </p:spPr>
      </p:pic>
      <p:pic>
        <p:nvPicPr>
          <p:cNvPr id="316" name="pca_individual.png" descr="pca_individual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785473" y="946342"/>
            <a:ext cx="3027331" cy="3040353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19" name="组合 8"/>
          <p:cNvGrpSpPr/>
          <p:nvPr/>
        </p:nvGrpSpPr>
        <p:grpSpPr>
          <a:xfrm>
            <a:off x="3154232" y="1272103"/>
            <a:ext cx="8071109" cy="3431541"/>
            <a:chOff x="-6091703" y="-2978750"/>
            <a:chExt cx="8071108" cy="3431540"/>
          </a:xfrm>
        </p:grpSpPr>
        <p:sp>
          <p:nvSpPr>
            <p:cNvPr id="317" name="文本框 73"/>
            <p:cNvSpPr txBox="1"/>
            <p:nvPr/>
          </p:nvSpPr>
          <p:spPr>
            <a:xfrm>
              <a:off x="436096" y="5749"/>
              <a:ext cx="1543309" cy="447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2400"/>
              </a:lvl1pPr>
            </a:lstStyle>
            <a:p>
              <a:pPr/>
              <a:r>
                <a:t>Separable </a:t>
              </a:r>
            </a:p>
          </p:txBody>
        </p:sp>
        <p:sp>
          <p:nvSpPr>
            <p:cNvPr id="318" name="文本框 73"/>
            <p:cNvSpPr txBox="1"/>
            <p:nvPr/>
          </p:nvSpPr>
          <p:spPr>
            <a:xfrm>
              <a:off x="-6091704" y="-2978751"/>
              <a:ext cx="827198" cy="383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2000"/>
              </a:lvl1pPr>
            </a:lstStyle>
            <a:p>
              <a:pPr/>
              <a:r>
                <a:t>Roate </a:t>
              </a:r>
            </a:p>
          </p:txBody>
        </p:sp>
      </p:grpSp>
      <p:grpSp>
        <p:nvGrpSpPr>
          <p:cNvPr id="324" name="组合 8"/>
          <p:cNvGrpSpPr/>
          <p:nvPr/>
        </p:nvGrpSpPr>
        <p:grpSpPr>
          <a:xfrm>
            <a:off x="3150082" y="4914727"/>
            <a:ext cx="4796697" cy="421641"/>
            <a:chOff x="0" y="-19650"/>
            <a:chExt cx="4796696" cy="421640"/>
          </a:xfrm>
        </p:grpSpPr>
        <p:grpSp>
          <p:nvGrpSpPr>
            <p:cNvPr id="322" name="椭圆 65"/>
            <p:cNvGrpSpPr/>
            <p:nvPr/>
          </p:nvGrpSpPr>
          <p:grpSpPr>
            <a:xfrm>
              <a:off x="0" y="5749"/>
              <a:ext cx="286273" cy="370841"/>
              <a:chOff x="0" y="-6349"/>
              <a:chExt cx="286272" cy="370840"/>
            </a:xfrm>
          </p:grpSpPr>
          <p:sp>
            <p:nvSpPr>
              <p:cNvPr id="320" name="Circle"/>
              <p:cNvSpPr/>
              <p:nvPr/>
            </p:nvSpPr>
            <p:spPr>
              <a:xfrm>
                <a:off x="0" y="35933"/>
                <a:ext cx="286273" cy="286275"/>
              </a:xfrm>
              <a:prstGeom prst="ellipse">
                <a:avLst/>
              </a:prstGeom>
              <a:solidFill>
                <a:srgbClr val="2F559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21" name="4"/>
              <p:cNvSpPr txBox="1"/>
              <p:nvPr/>
            </p:nvSpPr>
            <p:spPr>
              <a:xfrm>
                <a:off x="41924" y="-6350"/>
                <a:ext cx="202425" cy="370841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solidFill>
                  <a:srgbClr val="AD5B24"/>
                </a:solidFill>
                <a:prstDash val="solid"/>
                <a:miter lim="8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>
                  <a:defRPr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4</a:t>
                </a:r>
              </a:p>
            </p:txBody>
          </p:sp>
        </p:grpSp>
        <p:sp>
          <p:nvSpPr>
            <p:cNvPr id="323" name="文本框 73"/>
            <p:cNvSpPr txBox="1"/>
            <p:nvPr/>
          </p:nvSpPr>
          <p:spPr>
            <a:xfrm>
              <a:off x="550396" y="-19651"/>
              <a:ext cx="4246301" cy="4216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2200">
                  <a:solidFill>
                    <a:srgbClr val="767171"/>
                  </a:solidFill>
                </a:defRPr>
              </a:lvl1pPr>
            </a:lstStyle>
            <a:p>
              <a:pPr/>
              <a:r>
                <a:t>Interpretation of latent concepts</a:t>
              </a:r>
            </a:p>
          </p:txBody>
        </p:sp>
      </p:grpSp>
      <p:pic>
        <p:nvPicPr>
          <p:cNvPr id="325" name="Screen Shot 2018-06-26 at 11.17.01 AM.png" descr="Screen Shot 2018-06-26 at 11.17.01 AM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248150" y="962192"/>
            <a:ext cx="2803245" cy="2609213"/>
          </a:xfrm>
          <a:prstGeom prst="rect">
            <a:avLst/>
          </a:prstGeom>
          <a:ln w="12700">
            <a:miter lim="400000"/>
          </a:ln>
        </p:spPr>
      </p:pic>
      <p:pic>
        <p:nvPicPr>
          <p:cNvPr id="326" name="Line" descr="Line"/>
          <p:cNvPicPr>
            <a:picLocks noChangeAspect="0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201800" y="1908455"/>
            <a:ext cx="940637" cy="36684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push dir="u"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1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id="7" dur="10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Class="entr" nodeType="afterEffect" presetSubtype="1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id="11" dur="10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Class="entr" nodeType="afterEffect" presetSubtype="1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id="15" dur="10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Class="entr" nodeType="afterEffect" presetSubtype="1" presetID="2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id="19" dur="10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Class="entr" nodeType="afterEffect" presetSubtype="1" presetID="2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id="23" dur="10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19" grpId="4"/>
      <p:bldP build="whole" bldLvl="1" animBg="1" rev="0" advAuto="0" spid="313" grpId="3"/>
      <p:bldP build="whole" bldLvl="1" animBg="1" rev="0" advAuto="0" spid="308" grpId="2"/>
      <p:bldP build="whole" bldLvl="1" animBg="1" rev="0" advAuto="0" spid="324" grpId="5"/>
      <p:bldP build="whole" bldLvl="1" animBg="1" rev="0" advAuto="0" spid="303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9" name="组合 1"/>
          <p:cNvGrpSpPr/>
          <p:nvPr/>
        </p:nvGrpSpPr>
        <p:grpSpPr>
          <a:xfrm>
            <a:off x="2339066" y="457842"/>
            <a:ext cx="7116683" cy="166590"/>
            <a:chOff x="0" y="0"/>
            <a:chExt cx="7116681" cy="166588"/>
          </a:xfrm>
        </p:grpSpPr>
        <p:grpSp>
          <p:nvGrpSpPr>
            <p:cNvPr id="333" name="组合 9"/>
            <p:cNvGrpSpPr/>
            <p:nvPr/>
          </p:nvGrpSpPr>
          <p:grpSpPr>
            <a:xfrm>
              <a:off x="-1" y="0"/>
              <a:ext cx="1828587" cy="136906"/>
              <a:chOff x="0" y="0"/>
              <a:chExt cx="1828586" cy="136905"/>
            </a:xfrm>
          </p:grpSpPr>
          <p:sp>
            <p:nvSpPr>
              <p:cNvPr id="329" name="椭圆 4"/>
              <p:cNvSpPr/>
              <p:nvPr/>
            </p:nvSpPr>
            <p:spPr>
              <a:xfrm flipH="1">
                <a:off x="539365" y="24818"/>
                <a:ext cx="95081" cy="95081"/>
              </a:xfrm>
              <a:prstGeom prst="ellipse">
                <a:avLst/>
              </a:prstGeom>
              <a:solidFill>
                <a:srgbClr val="2F559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30" name="椭圆 5"/>
              <p:cNvSpPr/>
              <p:nvPr/>
            </p:nvSpPr>
            <p:spPr>
              <a:xfrm>
                <a:off x="1103545" y="8935"/>
                <a:ext cx="119037" cy="119037"/>
              </a:xfrm>
              <a:prstGeom prst="ellipse">
                <a:avLst/>
              </a:prstGeom>
              <a:solidFill>
                <a:srgbClr val="2F559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31" name="椭圆 6"/>
              <p:cNvSpPr/>
              <p:nvPr/>
            </p:nvSpPr>
            <p:spPr>
              <a:xfrm>
                <a:off x="1691680" y="0"/>
                <a:ext cx="136907" cy="136906"/>
              </a:xfrm>
              <a:prstGeom prst="ellipse">
                <a:avLst/>
              </a:prstGeom>
              <a:solidFill>
                <a:srgbClr val="2F559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32" name="椭圆 7"/>
              <p:cNvSpPr/>
              <p:nvPr/>
            </p:nvSpPr>
            <p:spPr>
              <a:xfrm flipH="1">
                <a:off x="0" y="37225"/>
                <a:ext cx="70267" cy="70267"/>
              </a:xfrm>
              <a:prstGeom prst="ellipse">
                <a:avLst/>
              </a:prstGeom>
              <a:solidFill>
                <a:srgbClr val="2F559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</p:grpSp>
        <p:grpSp>
          <p:nvGrpSpPr>
            <p:cNvPr id="338" name="组合 10"/>
            <p:cNvGrpSpPr/>
            <p:nvPr/>
          </p:nvGrpSpPr>
          <p:grpSpPr>
            <a:xfrm>
              <a:off x="5288095" y="29683"/>
              <a:ext cx="1828587" cy="136906"/>
              <a:chOff x="0" y="0"/>
              <a:chExt cx="1828585" cy="136905"/>
            </a:xfrm>
          </p:grpSpPr>
          <p:sp>
            <p:nvSpPr>
              <p:cNvPr id="334" name="椭圆 11"/>
              <p:cNvSpPr/>
              <p:nvPr/>
            </p:nvSpPr>
            <p:spPr>
              <a:xfrm>
                <a:off x="1194141" y="24818"/>
                <a:ext cx="95081" cy="95081"/>
              </a:xfrm>
              <a:prstGeom prst="ellipse">
                <a:avLst/>
              </a:prstGeom>
              <a:solidFill>
                <a:srgbClr val="2F559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35" name="椭圆 12"/>
              <p:cNvSpPr/>
              <p:nvPr/>
            </p:nvSpPr>
            <p:spPr>
              <a:xfrm flipH="1">
                <a:off x="606005" y="8935"/>
                <a:ext cx="119037" cy="119037"/>
              </a:xfrm>
              <a:prstGeom prst="ellipse">
                <a:avLst/>
              </a:prstGeom>
              <a:solidFill>
                <a:srgbClr val="2F559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36" name="椭圆 13"/>
              <p:cNvSpPr/>
              <p:nvPr/>
            </p:nvSpPr>
            <p:spPr>
              <a:xfrm flipH="1">
                <a:off x="0" y="0"/>
                <a:ext cx="136906" cy="136906"/>
              </a:xfrm>
              <a:prstGeom prst="ellipse">
                <a:avLst/>
              </a:prstGeom>
              <a:solidFill>
                <a:srgbClr val="2F559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37" name="椭圆 14"/>
              <p:cNvSpPr/>
              <p:nvPr/>
            </p:nvSpPr>
            <p:spPr>
              <a:xfrm>
                <a:off x="1758319" y="37225"/>
                <a:ext cx="70267" cy="70267"/>
              </a:xfrm>
              <a:prstGeom prst="ellipse">
                <a:avLst/>
              </a:prstGeom>
              <a:solidFill>
                <a:srgbClr val="2F559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</p:grpSp>
      </p:grpSp>
      <p:sp>
        <p:nvSpPr>
          <p:cNvPr id="340" name="文本框 15"/>
          <p:cNvSpPr txBox="1"/>
          <p:nvPr/>
        </p:nvSpPr>
        <p:spPr>
          <a:xfrm>
            <a:off x="5171499" y="208932"/>
            <a:ext cx="1941275" cy="802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pc="600" sz="2400">
                <a:solidFill>
                  <a:srgbClr val="2F5597"/>
                </a:solidFill>
              </a:defRPr>
            </a:pPr>
            <a:r>
              <a:t>Cluster </a:t>
            </a:r>
          </a:p>
          <a:p>
            <a:pPr>
              <a:defRPr spc="600" sz="2400">
                <a:solidFill>
                  <a:srgbClr val="2F5597"/>
                </a:solidFill>
              </a:defRPr>
            </a:pPr>
            <a:r>
              <a:t>Analysis</a:t>
            </a:r>
          </a:p>
        </p:txBody>
      </p:sp>
      <p:grpSp>
        <p:nvGrpSpPr>
          <p:cNvPr id="345" name="组合 2"/>
          <p:cNvGrpSpPr/>
          <p:nvPr/>
        </p:nvGrpSpPr>
        <p:grpSpPr>
          <a:xfrm>
            <a:off x="544094" y="1350760"/>
            <a:ext cx="3314171" cy="440682"/>
            <a:chOff x="0" y="0"/>
            <a:chExt cx="3314170" cy="440680"/>
          </a:xfrm>
        </p:grpSpPr>
        <p:grpSp>
          <p:nvGrpSpPr>
            <p:cNvPr id="343" name="椭圆 63"/>
            <p:cNvGrpSpPr/>
            <p:nvPr/>
          </p:nvGrpSpPr>
          <p:grpSpPr>
            <a:xfrm>
              <a:off x="0" y="82540"/>
              <a:ext cx="286274" cy="358141"/>
              <a:chOff x="0" y="0"/>
              <a:chExt cx="286273" cy="358140"/>
            </a:xfrm>
          </p:grpSpPr>
          <p:sp>
            <p:nvSpPr>
              <p:cNvPr id="341" name="Circle"/>
              <p:cNvSpPr/>
              <p:nvPr/>
            </p:nvSpPr>
            <p:spPr>
              <a:xfrm>
                <a:off x="0" y="35933"/>
                <a:ext cx="286274" cy="286275"/>
              </a:xfrm>
              <a:prstGeom prst="ellipse">
                <a:avLst/>
              </a:prstGeom>
              <a:solidFill>
                <a:srgbClr val="2F559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42" name="1"/>
              <p:cNvSpPr txBox="1"/>
              <p:nvPr/>
            </p:nvSpPr>
            <p:spPr>
              <a:xfrm>
                <a:off x="41924" y="0"/>
                <a:ext cx="202425" cy="3581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1</a:t>
                </a:r>
              </a:p>
            </p:txBody>
          </p:sp>
        </p:grpSp>
        <p:sp>
          <p:nvSpPr>
            <p:cNvPr id="344" name="文本框 68"/>
            <p:cNvSpPr txBox="1"/>
            <p:nvPr/>
          </p:nvSpPr>
          <p:spPr>
            <a:xfrm>
              <a:off x="512297" y="0"/>
              <a:ext cx="2801874" cy="3073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400">
                  <a:solidFill>
                    <a:srgbClr val="767171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/>
              <a:r>
                <a:t>Implement hierarchical clustering. </a:t>
              </a:r>
            </a:p>
          </p:txBody>
        </p:sp>
      </p:grpSp>
      <p:grpSp>
        <p:nvGrpSpPr>
          <p:cNvPr id="350" name="组合 3"/>
          <p:cNvGrpSpPr/>
          <p:nvPr/>
        </p:nvGrpSpPr>
        <p:grpSpPr>
          <a:xfrm>
            <a:off x="544092" y="1931066"/>
            <a:ext cx="5411215" cy="523241"/>
            <a:chOff x="0" y="0"/>
            <a:chExt cx="5411213" cy="523240"/>
          </a:xfrm>
        </p:grpSpPr>
        <p:grpSp>
          <p:nvGrpSpPr>
            <p:cNvPr id="348" name="椭圆 64"/>
            <p:cNvGrpSpPr/>
            <p:nvPr/>
          </p:nvGrpSpPr>
          <p:grpSpPr>
            <a:xfrm>
              <a:off x="0" y="82540"/>
              <a:ext cx="286274" cy="358141"/>
              <a:chOff x="0" y="0"/>
              <a:chExt cx="286273" cy="358140"/>
            </a:xfrm>
          </p:grpSpPr>
          <p:sp>
            <p:nvSpPr>
              <p:cNvPr id="346" name="Circle"/>
              <p:cNvSpPr/>
              <p:nvPr/>
            </p:nvSpPr>
            <p:spPr>
              <a:xfrm>
                <a:off x="0" y="35933"/>
                <a:ext cx="286274" cy="286275"/>
              </a:xfrm>
              <a:prstGeom prst="ellipse">
                <a:avLst/>
              </a:prstGeom>
              <a:solidFill>
                <a:srgbClr val="AFABA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47" name="2"/>
              <p:cNvSpPr txBox="1"/>
              <p:nvPr/>
            </p:nvSpPr>
            <p:spPr>
              <a:xfrm>
                <a:off x="41924" y="0"/>
                <a:ext cx="202425" cy="3581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2</a:t>
                </a:r>
              </a:p>
            </p:txBody>
          </p:sp>
        </p:grpSp>
        <p:sp>
          <p:nvSpPr>
            <p:cNvPr id="349" name="文本框 72"/>
            <p:cNvSpPr txBox="1"/>
            <p:nvPr/>
          </p:nvSpPr>
          <p:spPr>
            <a:xfrm>
              <a:off x="493971" y="0"/>
              <a:ext cx="4917243" cy="5232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767171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r>
                <a:t>Consolidate the partition results of hierarchical clustering.</a:t>
              </a:r>
            </a:p>
            <a:p>
              <a:pPr>
                <a:defRPr sz="1400">
                  <a:solidFill>
                    <a:srgbClr val="767171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r>
                <a:t>Set the centroids achieved as the starting points of k-means. </a:t>
              </a:r>
            </a:p>
          </p:txBody>
        </p:sp>
      </p:grpSp>
      <p:grpSp>
        <p:nvGrpSpPr>
          <p:cNvPr id="355" name="组合 8"/>
          <p:cNvGrpSpPr/>
          <p:nvPr/>
        </p:nvGrpSpPr>
        <p:grpSpPr>
          <a:xfrm>
            <a:off x="544092" y="2646644"/>
            <a:ext cx="5567578" cy="523241"/>
            <a:chOff x="0" y="0"/>
            <a:chExt cx="5567576" cy="523240"/>
          </a:xfrm>
        </p:grpSpPr>
        <p:grpSp>
          <p:nvGrpSpPr>
            <p:cNvPr id="353" name="椭圆 65"/>
            <p:cNvGrpSpPr/>
            <p:nvPr/>
          </p:nvGrpSpPr>
          <p:grpSpPr>
            <a:xfrm>
              <a:off x="0" y="12099"/>
              <a:ext cx="286274" cy="358141"/>
              <a:chOff x="0" y="0"/>
              <a:chExt cx="286273" cy="358140"/>
            </a:xfrm>
          </p:grpSpPr>
          <p:sp>
            <p:nvSpPr>
              <p:cNvPr id="351" name="Circle"/>
              <p:cNvSpPr/>
              <p:nvPr/>
            </p:nvSpPr>
            <p:spPr>
              <a:xfrm>
                <a:off x="0" y="35933"/>
                <a:ext cx="286274" cy="286275"/>
              </a:xfrm>
              <a:prstGeom prst="ellipse">
                <a:avLst/>
              </a:prstGeom>
              <a:solidFill>
                <a:srgbClr val="2F559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52" name="3"/>
              <p:cNvSpPr txBox="1"/>
              <p:nvPr/>
            </p:nvSpPr>
            <p:spPr>
              <a:xfrm>
                <a:off x="41924" y="0"/>
                <a:ext cx="202425" cy="3581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3</a:t>
                </a:r>
              </a:p>
            </p:txBody>
          </p:sp>
        </p:grpSp>
        <p:sp>
          <p:nvSpPr>
            <p:cNvPr id="354" name="文本框 73"/>
            <p:cNvSpPr txBox="1"/>
            <p:nvPr/>
          </p:nvSpPr>
          <p:spPr>
            <a:xfrm>
              <a:off x="512296" y="0"/>
              <a:ext cx="5055281" cy="5232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767171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r>
                <a:t>Assign test data into consolidated clusters. By maximizing the </a:t>
              </a:r>
            </a:p>
            <a:p>
              <a:pPr>
                <a:defRPr sz="1400">
                  <a:solidFill>
                    <a:srgbClr val="767171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r>
                <a:t>Cosine similarity of the centroids.</a:t>
              </a:r>
            </a:p>
          </p:txBody>
        </p:sp>
      </p:grpSp>
      <p:grpSp>
        <p:nvGrpSpPr>
          <p:cNvPr id="365" name="组合 13"/>
          <p:cNvGrpSpPr/>
          <p:nvPr/>
        </p:nvGrpSpPr>
        <p:grpSpPr>
          <a:xfrm>
            <a:off x="365994" y="229700"/>
            <a:ext cx="617649" cy="590105"/>
            <a:chOff x="0" y="0"/>
            <a:chExt cx="617648" cy="590104"/>
          </a:xfrm>
        </p:grpSpPr>
        <p:sp>
          <p:nvSpPr>
            <p:cNvPr id="356" name="椭圆 14"/>
            <p:cNvSpPr/>
            <p:nvPr/>
          </p:nvSpPr>
          <p:spPr>
            <a:xfrm>
              <a:off x="11737" y="9501"/>
              <a:ext cx="597759" cy="571101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165100" dist="38100" dir="4560000">
                <a:srgbClr val="AFABAB"/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grpSp>
          <p:nvGrpSpPr>
            <p:cNvPr id="364" name="组合 15"/>
            <p:cNvGrpSpPr/>
            <p:nvPr/>
          </p:nvGrpSpPr>
          <p:grpSpPr>
            <a:xfrm>
              <a:off x="-1" y="-1"/>
              <a:ext cx="617650" cy="590106"/>
              <a:chOff x="0" y="0"/>
              <a:chExt cx="617648" cy="590104"/>
            </a:xfrm>
          </p:grpSpPr>
          <p:sp>
            <p:nvSpPr>
              <p:cNvPr id="357" name="椭圆 16"/>
              <p:cNvSpPr/>
              <p:nvPr/>
            </p:nvSpPr>
            <p:spPr>
              <a:xfrm>
                <a:off x="-1" y="-1"/>
                <a:ext cx="617650" cy="590106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58" name="椭圆 17"/>
              <p:cNvSpPr/>
              <p:nvPr/>
            </p:nvSpPr>
            <p:spPr>
              <a:xfrm>
                <a:off x="30232" y="40645"/>
                <a:ext cx="540527" cy="516423"/>
              </a:xfrm>
              <a:prstGeom prst="ellipse">
                <a:avLst/>
              </a:prstGeom>
              <a:solidFill>
                <a:srgbClr val="F2F2F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grpSp>
            <p:nvGrpSpPr>
              <p:cNvPr id="363" name="组合 18"/>
              <p:cNvGrpSpPr/>
              <p:nvPr/>
            </p:nvGrpSpPr>
            <p:grpSpPr>
              <a:xfrm>
                <a:off x="67265" y="64265"/>
                <a:ext cx="483119" cy="461575"/>
                <a:chOff x="0" y="0"/>
                <a:chExt cx="483117" cy="461574"/>
              </a:xfrm>
            </p:grpSpPr>
            <p:sp>
              <p:nvSpPr>
                <p:cNvPr id="359" name="椭圆 19"/>
                <p:cNvSpPr/>
                <p:nvPr/>
              </p:nvSpPr>
              <p:spPr>
                <a:xfrm>
                  <a:off x="0" y="-1"/>
                  <a:ext cx="483118" cy="461576"/>
                </a:xfrm>
                <a:prstGeom prst="ellipse">
                  <a:avLst/>
                </a:prstGeom>
                <a:solidFill>
                  <a:srgbClr val="80808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grpSp>
              <p:nvGrpSpPr>
                <p:cNvPr id="362" name="图片 20">
                  <a:hlinkClick r:id="" invalidUrl="" action="ppaction://hlinkshowjump?jump=previousslide" tgtFrame="" tooltip="" history="1" highlightClick="0" endSnd="0"/>
                </p:cNvPr>
                <p:cNvGrpSpPr/>
                <p:nvPr/>
              </p:nvGrpSpPr>
              <p:grpSpPr>
                <a:xfrm>
                  <a:off x="102595" y="86343"/>
                  <a:ext cx="302371" cy="288887"/>
                  <a:chOff x="0" y="0"/>
                  <a:chExt cx="302370" cy="288885"/>
                </a:xfrm>
              </p:grpSpPr>
              <p:sp>
                <p:nvSpPr>
                  <p:cNvPr id="360" name="Rectangle"/>
                  <p:cNvSpPr/>
                  <p:nvPr/>
                </p:nvSpPr>
                <p:spPr>
                  <a:xfrm>
                    <a:off x="0" y="0"/>
                    <a:ext cx="302371" cy="288886"/>
                  </a:xfrm>
                  <a:prstGeom prst="rect">
                    <a:avLst/>
                  </a:prstGeom>
                  <a:solidFill>
                    <a:srgbClr val="000000">
                      <a:alpha val="0"/>
                    </a:srgb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/>
                  </a:p>
                </p:txBody>
              </p:sp>
              <p:pic>
                <p:nvPicPr>
                  <p:cNvPr id="361" name="image8.png" descr="image8.png"/>
                  <p:cNvPicPr>
                    <a:picLocks noChangeAspect="1"/>
                  </p:cNvPicPr>
                  <p:nvPr/>
                </p:nvPicPr>
                <p:blipFill>
                  <a:blip r:embed="rId2">
                    <a:extLst/>
                  </a:blip>
                  <a:stretch>
                    <a:fillRect/>
                  </a:stretch>
                </p:blipFill>
                <p:spPr>
                  <a:xfrm>
                    <a:off x="0" y="0"/>
                    <a:ext cx="302371" cy="288886"/>
                  </a:xfrm>
                  <a:prstGeom prst="rect">
                    <a:avLst/>
                  </a:prstGeom>
                  <a:ln w="12700" cap="flat">
                    <a:noFill/>
                    <a:miter lim="400000"/>
                  </a:ln>
                  <a:effectLst/>
                </p:spPr>
              </p:pic>
            </p:grpSp>
          </p:grpSp>
        </p:grpSp>
      </p:grpSp>
      <p:sp>
        <p:nvSpPr>
          <p:cNvPr id="366" name="TextBox 42"/>
          <p:cNvSpPr txBox="1"/>
          <p:nvPr/>
        </p:nvSpPr>
        <p:spPr>
          <a:xfrm>
            <a:off x="11734800" y="6217170"/>
            <a:ext cx="914400" cy="497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2800">
                <a:solidFill>
                  <a:srgbClr val="2F5597"/>
                </a:solidFill>
              </a:defRPr>
            </a:lvl1pPr>
          </a:lstStyle>
          <a:p>
            <a:pPr/>
            <a:r>
              <a:t>5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push dir="u"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1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id="7" dur="10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Class="entr" nodeType="afterEffect" presetSubtype="1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id="11" dur="10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Class="entr" nodeType="afterEffect" presetSubtype="16" presetID="23" grpId="3" fill="hold">
                                  <p:stCondLst>
                                    <p:cond delay="25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3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3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65" grpId="3"/>
      <p:bldP build="whole" bldLvl="1" animBg="1" rev="0" advAuto="0" spid="350" grpId="1"/>
      <p:bldP build="whole" bldLvl="1" animBg="1" rev="0" advAuto="0" spid="355" grpId="2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8" name="组合 1"/>
          <p:cNvGrpSpPr/>
          <p:nvPr/>
        </p:nvGrpSpPr>
        <p:grpSpPr>
          <a:xfrm>
            <a:off x="2339066" y="457842"/>
            <a:ext cx="7116683" cy="166590"/>
            <a:chOff x="0" y="0"/>
            <a:chExt cx="7116681" cy="166588"/>
          </a:xfrm>
        </p:grpSpPr>
        <p:grpSp>
          <p:nvGrpSpPr>
            <p:cNvPr id="372" name="组合 9"/>
            <p:cNvGrpSpPr/>
            <p:nvPr/>
          </p:nvGrpSpPr>
          <p:grpSpPr>
            <a:xfrm>
              <a:off x="-1" y="0"/>
              <a:ext cx="1828587" cy="136906"/>
              <a:chOff x="0" y="0"/>
              <a:chExt cx="1828586" cy="136905"/>
            </a:xfrm>
          </p:grpSpPr>
          <p:sp>
            <p:nvSpPr>
              <p:cNvPr id="368" name="椭圆 4"/>
              <p:cNvSpPr/>
              <p:nvPr/>
            </p:nvSpPr>
            <p:spPr>
              <a:xfrm flipH="1">
                <a:off x="539365" y="24818"/>
                <a:ext cx="95081" cy="95081"/>
              </a:xfrm>
              <a:prstGeom prst="ellipse">
                <a:avLst/>
              </a:prstGeom>
              <a:solidFill>
                <a:srgbClr val="2F559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69" name="椭圆 5"/>
              <p:cNvSpPr/>
              <p:nvPr/>
            </p:nvSpPr>
            <p:spPr>
              <a:xfrm>
                <a:off x="1103545" y="8935"/>
                <a:ext cx="119037" cy="119037"/>
              </a:xfrm>
              <a:prstGeom prst="ellipse">
                <a:avLst/>
              </a:prstGeom>
              <a:solidFill>
                <a:srgbClr val="2F559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70" name="椭圆 6"/>
              <p:cNvSpPr/>
              <p:nvPr/>
            </p:nvSpPr>
            <p:spPr>
              <a:xfrm>
                <a:off x="1691680" y="0"/>
                <a:ext cx="136907" cy="136906"/>
              </a:xfrm>
              <a:prstGeom prst="ellipse">
                <a:avLst/>
              </a:prstGeom>
              <a:solidFill>
                <a:srgbClr val="2F559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71" name="椭圆 7"/>
              <p:cNvSpPr/>
              <p:nvPr/>
            </p:nvSpPr>
            <p:spPr>
              <a:xfrm flipH="1">
                <a:off x="0" y="37225"/>
                <a:ext cx="70267" cy="70267"/>
              </a:xfrm>
              <a:prstGeom prst="ellipse">
                <a:avLst/>
              </a:prstGeom>
              <a:solidFill>
                <a:srgbClr val="2F559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</p:grpSp>
        <p:grpSp>
          <p:nvGrpSpPr>
            <p:cNvPr id="377" name="组合 10"/>
            <p:cNvGrpSpPr/>
            <p:nvPr/>
          </p:nvGrpSpPr>
          <p:grpSpPr>
            <a:xfrm>
              <a:off x="5288095" y="29683"/>
              <a:ext cx="1828587" cy="136906"/>
              <a:chOff x="0" y="0"/>
              <a:chExt cx="1828585" cy="136905"/>
            </a:xfrm>
          </p:grpSpPr>
          <p:sp>
            <p:nvSpPr>
              <p:cNvPr id="373" name="椭圆 11"/>
              <p:cNvSpPr/>
              <p:nvPr/>
            </p:nvSpPr>
            <p:spPr>
              <a:xfrm>
                <a:off x="1194141" y="24818"/>
                <a:ext cx="95081" cy="95081"/>
              </a:xfrm>
              <a:prstGeom prst="ellipse">
                <a:avLst/>
              </a:prstGeom>
              <a:solidFill>
                <a:srgbClr val="2F559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74" name="椭圆 12"/>
              <p:cNvSpPr/>
              <p:nvPr/>
            </p:nvSpPr>
            <p:spPr>
              <a:xfrm flipH="1">
                <a:off x="606005" y="8935"/>
                <a:ext cx="119037" cy="119037"/>
              </a:xfrm>
              <a:prstGeom prst="ellipse">
                <a:avLst/>
              </a:prstGeom>
              <a:solidFill>
                <a:srgbClr val="2F559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75" name="椭圆 13"/>
              <p:cNvSpPr/>
              <p:nvPr/>
            </p:nvSpPr>
            <p:spPr>
              <a:xfrm flipH="1">
                <a:off x="0" y="0"/>
                <a:ext cx="136906" cy="136906"/>
              </a:xfrm>
              <a:prstGeom prst="ellipse">
                <a:avLst/>
              </a:prstGeom>
              <a:solidFill>
                <a:srgbClr val="2F559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76" name="椭圆 14"/>
              <p:cNvSpPr/>
              <p:nvPr/>
            </p:nvSpPr>
            <p:spPr>
              <a:xfrm>
                <a:off x="1758319" y="37225"/>
                <a:ext cx="70267" cy="70267"/>
              </a:xfrm>
              <a:prstGeom prst="ellipse">
                <a:avLst/>
              </a:prstGeom>
              <a:solidFill>
                <a:srgbClr val="2F559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</p:grpSp>
      </p:grpSp>
      <p:sp>
        <p:nvSpPr>
          <p:cNvPr id="379" name="文本框 15"/>
          <p:cNvSpPr txBox="1"/>
          <p:nvPr/>
        </p:nvSpPr>
        <p:spPr>
          <a:xfrm>
            <a:off x="4381091" y="300180"/>
            <a:ext cx="3129520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pc="600" sz="2400">
                <a:solidFill>
                  <a:srgbClr val="2F5597"/>
                </a:solidFill>
              </a:defRPr>
            </a:lvl1pPr>
          </a:lstStyle>
          <a:p>
            <a:pPr/>
            <a:r>
              <a:t>Random Forest</a:t>
            </a:r>
          </a:p>
        </p:txBody>
      </p:sp>
      <p:sp>
        <p:nvSpPr>
          <p:cNvPr id="380" name="TextBox 45"/>
          <p:cNvSpPr txBox="1"/>
          <p:nvPr/>
        </p:nvSpPr>
        <p:spPr>
          <a:xfrm>
            <a:off x="11277600" y="6038491"/>
            <a:ext cx="914400" cy="497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2800">
                <a:solidFill>
                  <a:srgbClr val="2F5597"/>
                </a:solidFill>
              </a:defRPr>
            </a:lvl1pPr>
          </a:lstStyle>
          <a:p>
            <a:pPr/>
            <a:r>
              <a:t>6</a:t>
            </a:r>
          </a:p>
        </p:txBody>
      </p:sp>
      <p:grpSp>
        <p:nvGrpSpPr>
          <p:cNvPr id="390" name="组合 13"/>
          <p:cNvGrpSpPr/>
          <p:nvPr/>
        </p:nvGrpSpPr>
        <p:grpSpPr>
          <a:xfrm>
            <a:off x="365994" y="229700"/>
            <a:ext cx="617649" cy="590105"/>
            <a:chOff x="0" y="0"/>
            <a:chExt cx="617648" cy="590104"/>
          </a:xfrm>
        </p:grpSpPr>
        <p:sp>
          <p:nvSpPr>
            <p:cNvPr id="381" name="椭圆 14"/>
            <p:cNvSpPr/>
            <p:nvPr/>
          </p:nvSpPr>
          <p:spPr>
            <a:xfrm>
              <a:off x="11737" y="9501"/>
              <a:ext cx="597759" cy="571101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165100" dist="38100" dir="4560000">
                <a:srgbClr val="AFABAB"/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grpSp>
          <p:nvGrpSpPr>
            <p:cNvPr id="389" name="组合 15"/>
            <p:cNvGrpSpPr/>
            <p:nvPr/>
          </p:nvGrpSpPr>
          <p:grpSpPr>
            <a:xfrm>
              <a:off x="-1" y="-1"/>
              <a:ext cx="617650" cy="590106"/>
              <a:chOff x="0" y="0"/>
              <a:chExt cx="617648" cy="590104"/>
            </a:xfrm>
          </p:grpSpPr>
          <p:sp>
            <p:nvSpPr>
              <p:cNvPr id="382" name="椭圆 16"/>
              <p:cNvSpPr/>
              <p:nvPr/>
            </p:nvSpPr>
            <p:spPr>
              <a:xfrm>
                <a:off x="-1" y="-1"/>
                <a:ext cx="617650" cy="590106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83" name="椭圆 17">
                <a:hlinkClick r:id="rId2" invalidUrl="" action="ppaction://hlinksldjump" tgtFrame="" tooltip="" history="1" highlightClick="0" endSnd="0"/>
              </p:cNvPr>
              <p:cNvSpPr/>
              <p:nvPr/>
            </p:nvSpPr>
            <p:spPr>
              <a:xfrm>
                <a:off x="30232" y="40645"/>
                <a:ext cx="540527" cy="516423"/>
              </a:xfrm>
              <a:prstGeom prst="ellipse">
                <a:avLst/>
              </a:prstGeom>
              <a:solidFill>
                <a:srgbClr val="F2F2F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grpSp>
            <p:nvGrpSpPr>
              <p:cNvPr id="388" name="组合 18"/>
              <p:cNvGrpSpPr/>
              <p:nvPr/>
            </p:nvGrpSpPr>
            <p:grpSpPr>
              <a:xfrm>
                <a:off x="67265" y="64265"/>
                <a:ext cx="483119" cy="461575"/>
                <a:chOff x="0" y="0"/>
                <a:chExt cx="483117" cy="461574"/>
              </a:xfrm>
            </p:grpSpPr>
            <p:sp>
              <p:nvSpPr>
                <p:cNvPr id="384" name="椭圆 19"/>
                <p:cNvSpPr/>
                <p:nvPr/>
              </p:nvSpPr>
              <p:spPr>
                <a:xfrm>
                  <a:off x="0" y="-1"/>
                  <a:ext cx="483118" cy="461576"/>
                </a:xfrm>
                <a:prstGeom prst="ellipse">
                  <a:avLst/>
                </a:prstGeom>
                <a:solidFill>
                  <a:srgbClr val="80808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grpSp>
              <p:nvGrpSpPr>
                <p:cNvPr id="387" name="图片 20">
                  <a:hlinkClick r:id="rId2" invalidUrl="" action="ppaction://hlinksldjump" tgtFrame="" tooltip="" history="1" highlightClick="0" endSnd="0"/>
                </p:cNvPr>
                <p:cNvGrpSpPr/>
                <p:nvPr/>
              </p:nvGrpSpPr>
              <p:grpSpPr>
                <a:xfrm>
                  <a:off x="102595" y="86343"/>
                  <a:ext cx="302371" cy="288887"/>
                  <a:chOff x="0" y="0"/>
                  <a:chExt cx="302370" cy="288885"/>
                </a:xfrm>
              </p:grpSpPr>
              <p:sp>
                <p:nvSpPr>
                  <p:cNvPr id="385" name="Rectangle"/>
                  <p:cNvSpPr/>
                  <p:nvPr/>
                </p:nvSpPr>
                <p:spPr>
                  <a:xfrm>
                    <a:off x="0" y="0"/>
                    <a:ext cx="302371" cy="288886"/>
                  </a:xfrm>
                  <a:prstGeom prst="rect">
                    <a:avLst/>
                  </a:prstGeom>
                  <a:solidFill>
                    <a:srgbClr val="000000">
                      <a:alpha val="0"/>
                    </a:srgb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/>
                  </a:p>
                </p:txBody>
              </p:sp>
              <p:pic>
                <p:nvPicPr>
                  <p:cNvPr id="386" name="image8.png" descr="image8.png"/>
                  <p:cNvPicPr>
                    <a:picLocks noChangeAspect="1"/>
                  </p:cNvPicPr>
                  <p:nvPr/>
                </p:nvPicPr>
                <p:blipFill>
                  <a:blip r:embed="rId3">
                    <a:extLst/>
                  </a:blip>
                  <a:stretch>
                    <a:fillRect/>
                  </a:stretch>
                </p:blipFill>
                <p:spPr>
                  <a:xfrm>
                    <a:off x="0" y="0"/>
                    <a:ext cx="302371" cy="288886"/>
                  </a:xfrm>
                  <a:prstGeom prst="rect">
                    <a:avLst/>
                  </a:prstGeom>
                  <a:ln w="12700" cap="flat">
                    <a:noFill/>
                    <a:miter lim="400000"/>
                  </a:ln>
                  <a:effectLst/>
                </p:spPr>
              </p:pic>
            </p:grpSp>
          </p:grp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push dir="u"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2" name="组合 14"/>
          <p:cNvGrpSpPr/>
          <p:nvPr/>
        </p:nvGrpSpPr>
        <p:grpSpPr>
          <a:xfrm>
            <a:off x="2339066" y="457842"/>
            <a:ext cx="7116683" cy="166590"/>
            <a:chOff x="0" y="0"/>
            <a:chExt cx="7116681" cy="166588"/>
          </a:xfrm>
        </p:grpSpPr>
        <p:grpSp>
          <p:nvGrpSpPr>
            <p:cNvPr id="396" name="组合 2"/>
            <p:cNvGrpSpPr/>
            <p:nvPr/>
          </p:nvGrpSpPr>
          <p:grpSpPr>
            <a:xfrm>
              <a:off x="-1" y="0"/>
              <a:ext cx="1828587" cy="136906"/>
              <a:chOff x="0" y="0"/>
              <a:chExt cx="1828586" cy="136905"/>
            </a:xfrm>
          </p:grpSpPr>
          <p:sp>
            <p:nvSpPr>
              <p:cNvPr id="392" name="椭圆 9"/>
              <p:cNvSpPr/>
              <p:nvPr/>
            </p:nvSpPr>
            <p:spPr>
              <a:xfrm flipH="1">
                <a:off x="539365" y="24818"/>
                <a:ext cx="95081" cy="95081"/>
              </a:xfrm>
              <a:prstGeom prst="ellipse">
                <a:avLst/>
              </a:prstGeom>
              <a:solidFill>
                <a:srgbClr val="2F559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93" name="椭圆 10"/>
              <p:cNvSpPr/>
              <p:nvPr/>
            </p:nvSpPr>
            <p:spPr>
              <a:xfrm>
                <a:off x="1103545" y="8935"/>
                <a:ext cx="119037" cy="119037"/>
              </a:xfrm>
              <a:prstGeom prst="ellipse">
                <a:avLst/>
              </a:prstGeom>
              <a:solidFill>
                <a:srgbClr val="2F559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94" name="椭圆 11"/>
              <p:cNvSpPr/>
              <p:nvPr/>
            </p:nvSpPr>
            <p:spPr>
              <a:xfrm>
                <a:off x="1691680" y="0"/>
                <a:ext cx="136907" cy="136906"/>
              </a:xfrm>
              <a:prstGeom prst="ellipse">
                <a:avLst/>
              </a:prstGeom>
              <a:solidFill>
                <a:srgbClr val="2F559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95" name="椭圆 12"/>
              <p:cNvSpPr/>
              <p:nvPr/>
            </p:nvSpPr>
            <p:spPr>
              <a:xfrm flipH="1">
                <a:off x="0" y="37225"/>
                <a:ext cx="70267" cy="70267"/>
              </a:xfrm>
              <a:prstGeom prst="ellipse">
                <a:avLst/>
              </a:prstGeom>
              <a:solidFill>
                <a:srgbClr val="2F559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</p:grpSp>
        <p:grpSp>
          <p:nvGrpSpPr>
            <p:cNvPr id="401" name="组合 3"/>
            <p:cNvGrpSpPr/>
            <p:nvPr/>
          </p:nvGrpSpPr>
          <p:grpSpPr>
            <a:xfrm>
              <a:off x="5288095" y="29683"/>
              <a:ext cx="1828587" cy="136906"/>
              <a:chOff x="0" y="0"/>
              <a:chExt cx="1828585" cy="136905"/>
            </a:xfrm>
          </p:grpSpPr>
          <p:sp>
            <p:nvSpPr>
              <p:cNvPr id="397" name="椭圆 5"/>
              <p:cNvSpPr/>
              <p:nvPr/>
            </p:nvSpPr>
            <p:spPr>
              <a:xfrm>
                <a:off x="1194141" y="24818"/>
                <a:ext cx="95081" cy="95081"/>
              </a:xfrm>
              <a:prstGeom prst="ellipse">
                <a:avLst/>
              </a:prstGeom>
              <a:solidFill>
                <a:srgbClr val="2F559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98" name="椭圆 6"/>
              <p:cNvSpPr/>
              <p:nvPr/>
            </p:nvSpPr>
            <p:spPr>
              <a:xfrm flipH="1">
                <a:off x="606005" y="8935"/>
                <a:ext cx="119037" cy="119037"/>
              </a:xfrm>
              <a:prstGeom prst="ellipse">
                <a:avLst/>
              </a:prstGeom>
              <a:solidFill>
                <a:srgbClr val="2F559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99" name="椭圆 7"/>
              <p:cNvSpPr/>
              <p:nvPr/>
            </p:nvSpPr>
            <p:spPr>
              <a:xfrm flipH="1">
                <a:off x="0" y="0"/>
                <a:ext cx="136906" cy="136906"/>
              </a:xfrm>
              <a:prstGeom prst="ellipse">
                <a:avLst/>
              </a:prstGeom>
              <a:solidFill>
                <a:srgbClr val="2F559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400" name="椭圆 8"/>
              <p:cNvSpPr/>
              <p:nvPr/>
            </p:nvSpPr>
            <p:spPr>
              <a:xfrm>
                <a:off x="1758319" y="37225"/>
                <a:ext cx="70267" cy="70267"/>
              </a:xfrm>
              <a:prstGeom prst="ellipse">
                <a:avLst/>
              </a:prstGeom>
              <a:solidFill>
                <a:srgbClr val="2F559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</p:grpSp>
      </p:grpSp>
      <p:sp>
        <p:nvSpPr>
          <p:cNvPr id="403" name="文本框 4"/>
          <p:cNvSpPr txBox="1"/>
          <p:nvPr/>
        </p:nvSpPr>
        <p:spPr>
          <a:xfrm>
            <a:off x="5035632" y="325145"/>
            <a:ext cx="2244588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pc="600" sz="2400">
                <a:solidFill>
                  <a:srgbClr val="2F5597"/>
                </a:solidFill>
              </a:defRPr>
            </a:lvl1pPr>
          </a:lstStyle>
          <a:p>
            <a:pPr/>
            <a:r>
              <a:t>Discussion</a:t>
            </a:r>
          </a:p>
        </p:txBody>
      </p:sp>
      <p:grpSp>
        <p:nvGrpSpPr>
          <p:cNvPr id="412" name="组合 26"/>
          <p:cNvGrpSpPr/>
          <p:nvPr/>
        </p:nvGrpSpPr>
        <p:grpSpPr>
          <a:xfrm>
            <a:off x="810682" y="1320797"/>
            <a:ext cx="10183671" cy="1614314"/>
            <a:chOff x="0" y="0"/>
            <a:chExt cx="10183669" cy="1614313"/>
          </a:xfrm>
        </p:grpSpPr>
        <p:pic>
          <p:nvPicPr>
            <p:cNvPr id="404" name="图片 13" descr="图片 13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0" r="0" b="27428"/>
            <a:stretch>
              <a:fillRect/>
            </a:stretch>
          </p:blipFill>
          <p:spPr>
            <a:xfrm>
              <a:off x="6411519" y="0"/>
              <a:ext cx="3772151" cy="161431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411" name="组合 17"/>
            <p:cNvGrpSpPr/>
            <p:nvPr/>
          </p:nvGrpSpPr>
          <p:grpSpPr>
            <a:xfrm>
              <a:off x="-1" y="0"/>
              <a:ext cx="6411520" cy="1614313"/>
              <a:chOff x="0" y="0"/>
              <a:chExt cx="6411518" cy="1614312"/>
            </a:xfrm>
          </p:grpSpPr>
          <p:grpSp>
            <p:nvGrpSpPr>
              <p:cNvPr id="407" name="矩形 18"/>
              <p:cNvGrpSpPr/>
              <p:nvPr/>
            </p:nvGrpSpPr>
            <p:grpSpPr>
              <a:xfrm>
                <a:off x="182739" y="0"/>
                <a:ext cx="6228780" cy="1614313"/>
                <a:chOff x="0" y="0"/>
                <a:chExt cx="6228779" cy="1614312"/>
              </a:xfrm>
            </p:grpSpPr>
            <p:sp>
              <p:nvSpPr>
                <p:cNvPr id="405" name="Rectangle"/>
                <p:cNvSpPr/>
                <p:nvPr/>
              </p:nvSpPr>
              <p:spPr>
                <a:xfrm>
                  <a:off x="0" y="0"/>
                  <a:ext cx="6228780" cy="1614313"/>
                </a:xfrm>
                <a:prstGeom prst="rect">
                  <a:avLst/>
                </a:prstGeom>
                <a:solidFill>
                  <a:srgbClr val="F2F2F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 sz="1400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406" name="基础研究没有特定的应用目的或目标主要表现在，在进行研究…"/>
                <p:cNvSpPr txBox="1"/>
                <p:nvPr/>
              </p:nvSpPr>
              <p:spPr>
                <a:xfrm>
                  <a:off x="0" y="380436"/>
                  <a:ext cx="6228780" cy="8534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/>
                <a:p>
                  <a:pPr algn="ctr">
                    <a:defRPr sz="1400">
                      <a:solidFill>
                        <a:srgbClr val="767171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pPr>
                  <a:r>
                    <a:t>基础研究没有特定的应用目的或目标主要表现在，在进行研究</a:t>
                  </a:r>
                </a:p>
                <a:p>
                  <a:pPr algn="ctr">
                    <a:defRPr sz="1400">
                      <a:solidFill>
                        <a:srgbClr val="767171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pPr>
                  <a:r>
                    <a:t>时对其成果的实际应用前景如何并不很清楚，或者虽然确知其</a:t>
                  </a:r>
                </a:p>
                <a:p>
                  <a:pPr algn="ctr">
                    <a:defRPr sz="1400">
                      <a:solidFill>
                        <a:srgbClr val="767171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pPr>
                  <a:r>
                    <a:t>应用前景但并不知道达到应用目标的具体方法和技术途径。</a:t>
                  </a:r>
                </a:p>
              </p:txBody>
            </p:sp>
          </p:grpSp>
          <p:grpSp>
            <p:nvGrpSpPr>
              <p:cNvPr id="410" name="椭圆 21"/>
              <p:cNvGrpSpPr/>
              <p:nvPr/>
            </p:nvGrpSpPr>
            <p:grpSpPr>
              <a:xfrm>
                <a:off x="0" y="618208"/>
                <a:ext cx="365479" cy="370841"/>
                <a:chOff x="0" y="0"/>
                <a:chExt cx="365478" cy="370840"/>
              </a:xfrm>
            </p:grpSpPr>
            <p:sp>
              <p:nvSpPr>
                <p:cNvPr id="408" name="Circle"/>
                <p:cNvSpPr/>
                <p:nvPr/>
              </p:nvSpPr>
              <p:spPr>
                <a:xfrm>
                  <a:off x="0" y="2681"/>
                  <a:ext cx="365479" cy="365479"/>
                </a:xfrm>
                <a:prstGeom prst="ellipse">
                  <a:avLst/>
                </a:prstGeom>
                <a:solidFill>
                  <a:srgbClr val="2F5597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pPr>
                </a:p>
              </p:txBody>
            </p:sp>
            <p:sp>
              <p:nvSpPr>
                <p:cNvPr id="409" name="1"/>
                <p:cNvSpPr txBox="1"/>
                <p:nvPr/>
              </p:nvSpPr>
              <p:spPr>
                <a:xfrm>
                  <a:off x="53523" y="-1"/>
                  <a:ext cx="258433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lvl1pPr>
                </a:lstStyle>
                <a:p>
                  <a:pPr/>
                  <a:r>
                    <a:t>1</a:t>
                  </a:r>
                </a:p>
              </p:txBody>
            </p:sp>
          </p:grpSp>
        </p:grpSp>
      </p:grpSp>
      <p:grpSp>
        <p:nvGrpSpPr>
          <p:cNvPr id="421" name="组合 28"/>
          <p:cNvGrpSpPr/>
          <p:nvPr/>
        </p:nvGrpSpPr>
        <p:grpSpPr>
          <a:xfrm>
            <a:off x="810682" y="4989684"/>
            <a:ext cx="10183671" cy="1614315"/>
            <a:chOff x="0" y="0"/>
            <a:chExt cx="10183669" cy="1614314"/>
          </a:xfrm>
        </p:grpSpPr>
        <p:pic>
          <p:nvPicPr>
            <p:cNvPr id="413" name="图片 16" descr="图片 16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0" r="0" b="27428"/>
            <a:stretch>
              <a:fillRect/>
            </a:stretch>
          </p:blipFill>
          <p:spPr>
            <a:xfrm>
              <a:off x="6411519" y="0"/>
              <a:ext cx="3772151" cy="161431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420" name="组合 23"/>
            <p:cNvGrpSpPr/>
            <p:nvPr/>
          </p:nvGrpSpPr>
          <p:grpSpPr>
            <a:xfrm>
              <a:off x="-1" y="-1"/>
              <a:ext cx="6411520" cy="1614314"/>
              <a:chOff x="0" y="0"/>
              <a:chExt cx="6411518" cy="1614312"/>
            </a:xfrm>
          </p:grpSpPr>
          <p:grpSp>
            <p:nvGrpSpPr>
              <p:cNvPr id="416" name="矩形 19"/>
              <p:cNvGrpSpPr/>
              <p:nvPr/>
            </p:nvGrpSpPr>
            <p:grpSpPr>
              <a:xfrm>
                <a:off x="182739" y="0"/>
                <a:ext cx="6228780" cy="1614313"/>
                <a:chOff x="0" y="0"/>
                <a:chExt cx="6228779" cy="1614312"/>
              </a:xfrm>
            </p:grpSpPr>
            <p:sp>
              <p:nvSpPr>
                <p:cNvPr id="414" name="Rectangle"/>
                <p:cNvSpPr/>
                <p:nvPr/>
              </p:nvSpPr>
              <p:spPr>
                <a:xfrm>
                  <a:off x="0" y="0"/>
                  <a:ext cx="6228780" cy="1614313"/>
                </a:xfrm>
                <a:prstGeom prst="rect">
                  <a:avLst/>
                </a:prstGeom>
                <a:solidFill>
                  <a:srgbClr val="F2F2F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 sz="1400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415" name="基础研究没有特定的应用目的或目标主要表现在，在进行研究…"/>
                <p:cNvSpPr txBox="1"/>
                <p:nvPr/>
              </p:nvSpPr>
              <p:spPr>
                <a:xfrm>
                  <a:off x="0" y="380436"/>
                  <a:ext cx="6228780" cy="8534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/>
                <a:p>
                  <a:pPr algn="ctr">
                    <a:defRPr sz="1400">
                      <a:solidFill>
                        <a:srgbClr val="767171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pPr>
                  <a:r>
                    <a:t>基础研究没有特定的应用目的或目标主要表现在，在进行研究</a:t>
                  </a:r>
                </a:p>
                <a:p>
                  <a:pPr algn="ctr">
                    <a:defRPr sz="1400">
                      <a:solidFill>
                        <a:srgbClr val="767171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pPr>
                  <a:r>
                    <a:t>时对其成果的实际应用前景如何并不很清楚，或者虽然确知其</a:t>
                  </a:r>
                </a:p>
                <a:p>
                  <a:pPr algn="ctr">
                    <a:defRPr sz="1400">
                      <a:solidFill>
                        <a:srgbClr val="767171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pPr>
                  <a:r>
                    <a:t>应用前景但并不知道达到应用目标的具体方法和技术途径。</a:t>
                  </a:r>
                </a:p>
              </p:txBody>
            </p:sp>
          </p:grpSp>
          <p:grpSp>
            <p:nvGrpSpPr>
              <p:cNvPr id="419" name="椭圆 24"/>
              <p:cNvGrpSpPr/>
              <p:nvPr/>
            </p:nvGrpSpPr>
            <p:grpSpPr>
              <a:xfrm>
                <a:off x="0" y="621735"/>
                <a:ext cx="365479" cy="370841"/>
                <a:chOff x="0" y="0"/>
                <a:chExt cx="365478" cy="370840"/>
              </a:xfrm>
            </p:grpSpPr>
            <p:sp>
              <p:nvSpPr>
                <p:cNvPr id="417" name="Circle"/>
                <p:cNvSpPr/>
                <p:nvPr/>
              </p:nvSpPr>
              <p:spPr>
                <a:xfrm>
                  <a:off x="0" y="2681"/>
                  <a:ext cx="365479" cy="365479"/>
                </a:xfrm>
                <a:prstGeom prst="ellipse">
                  <a:avLst/>
                </a:prstGeom>
                <a:solidFill>
                  <a:srgbClr val="2F5597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pPr>
                </a:p>
              </p:txBody>
            </p:sp>
            <p:sp>
              <p:nvSpPr>
                <p:cNvPr id="418" name="3"/>
                <p:cNvSpPr txBox="1"/>
                <p:nvPr/>
              </p:nvSpPr>
              <p:spPr>
                <a:xfrm>
                  <a:off x="53523" y="-1"/>
                  <a:ext cx="258433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lvl1pPr>
                </a:lstStyle>
                <a:p>
                  <a:pPr/>
                  <a:r>
                    <a:t>3</a:t>
                  </a:r>
                </a:p>
              </p:txBody>
            </p:sp>
          </p:grpSp>
        </p:grpSp>
      </p:grpSp>
      <p:grpSp>
        <p:nvGrpSpPr>
          <p:cNvPr id="430" name="组合 27"/>
          <p:cNvGrpSpPr/>
          <p:nvPr/>
        </p:nvGrpSpPr>
        <p:grpSpPr>
          <a:xfrm>
            <a:off x="780344" y="3155241"/>
            <a:ext cx="10214009" cy="1614314"/>
            <a:chOff x="0" y="0"/>
            <a:chExt cx="10214008" cy="1614313"/>
          </a:xfrm>
        </p:grpSpPr>
        <p:pic>
          <p:nvPicPr>
            <p:cNvPr id="422" name="图片 15" descr="图片 1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0" r="0" b="27428"/>
            <a:stretch>
              <a:fillRect/>
            </a:stretch>
          </p:blipFill>
          <p:spPr>
            <a:xfrm>
              <a:off x="6441858" y="0"/>
              <a:ext cx="3772151" cy="161431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429" name="组合 22"/>
            <p:cNvGrpSpPr/>
            <p:nvPr/>
          </p:nvGrpSpPr>
          <p:grpSpPr>
            <a:xfrm>
              <a:off x="0" y="0"/>
              <a:ext cx="6441858" cy="1614313"/>
              <a:chOff x="0" y="0"/>
              <a:chExt cx="6441857" cy="1614312"/>
            </a:xfrm>
          </p:grpSpPr>
          <p:grpSp>
            <p:nvGrpSpPr>
              <p:cNvPr id="425" name="矩形 20"/>
              <p:cNvGrpSpPr/>
              <p:nvPr/>
            </p:nvGrpSpPr>
            <p:grpSpPr>
              <a:xfrm>
                <a:off x="213078" y="0"/>
                <a:ext cx="6228780" cy="1614313"/>
                <a:chOff x="0" y="0"/>
                <a:chExt cx="6228779" cy="1614312"/>
              </a:xfrm>
            </p:grpSpPr>
            <p:sp>
              <p:nvSpPr>
                <p:cNvPr id="423" name="Rectangle"/>
                <p:cNvSpPr/>
                <p:nvPr/>
              </p:nvSpPr>
              <p:spPr>
                <a:xfrm>
                  <a:off x="0" y="0"/>
                  <a:ext cx="6228780" cy="1614313"/>
                </a:xfrm>
                <a:prstGeom prst="rect">
                  <a:avLst/>
                </a:prstGeom>
                <a:solidFill>
                  <a:srgbClr val="F2F2F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 sz="1400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424" name="基础研究没有特定的应用目的或目标主要表现在，在进行研究…"/>
                <p:cNvSpPr txBox="1"/>
                <p:nvPr/>
              </p:nvSpPr>
              <p:spPr>
                <a:xfrm>
                  <a:off x="0" y="380436"/>
                  <a:ext cx="6228780" cy="8534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/>
                <a:p>
                  <a:pPr algn="ctr">
                    <a:defRPr sz="1400">
                      <a:solidFill>
                        <a:srgbClr val="767171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pPr>
                  <a:r>
                    <a:t>基础研究没有特定的应用目的或目标主要表现在，在进行研究</a:t>
                  </a:r>
                </a:p>
                <a:p>
                  <a:pPr algn="ctr">
                    <a:defRPr sz="1400">
                      <a:solidFill>
                        <a:srgbClr val="767171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pPr>
                  <a:r>
                    <a:t>时对其成果的实际应用前景如何并不很清楚，或者虽然确知其</a:t>
                  </a:r>
                </a:p>
                <a:p>
                  <a:pPr algn="ctr">
                    <a:defRPr sz="1400">
                      <a:solidFill>
                        <a:srgbClr val="767171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pPr>
                  <a:r>
                    <a:t>应用前景但并不知道达到应用目标的具体方法和技术途径。</a:t>
                  </a:r>
                </a:p>
              </p:txBody>
            </p:sp>
          </p:grpSp>
          <p:grpSp>
            <p:nvGrpSpPr>
              <p:cNvPr id="428" name="椭圆 25"/>
              <p:cNvGrpSpPr/>
              <p:nvPr/>
            </p:nvGrpSpPr>
            <p:grpSpPr>
              <a:xfrm>
                <a:off x="-1" y="621735"/>
                <a:ext cx="365479" cy="370841"/>
                <a:chOff x="0" y="0"/>
                <a:chExt cx="365478" cy="370840"/>
              </a:xfrm>
            </p:grpSpPr>
            <p:sp>
              <p:nvSpPr>
                <p:cNvPr id="426" name="Circle"/>
                <p:cNvSpPr/>
                <p:nvPr/>
              </p:nvSpPr>
              <p:spPr>
                <a:xfrm>
                  <a:off x="0" y="2681"/>
                  <a:ext cx="365479" cy="365479"/>
                </a:xfrm>
                <a:prstGeom prst="ellipse">
                  <a:avLst/>
                </a:prstGeom>
                <a:solidFill>
                  <a:srgbClr val="2F5597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pPr>
                </a:p>
              </p:txBody>
            </p:sp>
            <p:sp>
              <p:nvSpPr>
                <p:cNvPr id="427" name="2"/>
                <p:cNvSpPr txBox="1"/>
                <p:nvPr/>
              </p:nvSpPr>
              <p:spPr>
                <a:xfrm>
                  <a:off x="53523" y="-1"/>
                  <a:ext cx="258433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lvl1pPr>
                </a:lstStyle>
                <a:p>
                  <a:pPr/>
                  <a:r>
                    <a:t>2</a:t>
                  </a:r>
                </a:p>
              </p:txBody>
            </p:sp>
          </p:grp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push dir="u"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10" presetID="19" grpId="1" fill="hold">
                                  <p:stCondLst>
                                    <p:cond delay="5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" fill="hold"/>
                                        <p:tgtEl>
                                          <p:spTgt spid="4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4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Class="entr" nodeType="afterEffect" presetSubtype="10" presetID="19" grpId="2" fill="hold">
                                  <p:stCondLst>
                                    <p:cond delay="5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500" fill="hold"/>
                                        <p:tgtEl>
                                          <p:spTgt spid="4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500" fill="hold"/>
                                        <p:tgtEl>
                                          <p:spTgt spid="4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000"/>
                            </p:stCondLst>
                            <p:childTnLst>
                              <p:par>
                                <p:cTn id="15" presetClass="entr" nodeType="afterEffect" presetSubtype="10" presetID="19" grpId="3" fill="hold">
                                  <p:stCondLst>
                                    <p:cond delay="5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500" fill="hold"/>
                                        <p:tgtEl>
                                          <p:spTgt spid="4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500" fill="hold"/>
                                        <p:tgtEl>
                                          <p:spTgt spid="4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21" grpId="3"/>
      <p:bldP build="whole" bldLvl="1" animBg="1" rev="0" advAuto="0" spid="412" grpId="1"/>
      <p:bldP build="whole" bldLvl="1" animBg="1" rev="0" advAuto="0" spid="430" grpId="2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