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1" r:id="rId4"/>
    <p:sldId id="260" r:id="rId5"/>
    <p:sldId id="262" r:id="rId6"/>
    <p:sldId id="271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3" r:id="rId16"/>
    <p:sldId id="274" r:id="rId17"/>
    <p:sldId id="263" r:id="rId18"/>
    <p:sldId id="275" r:id="rId19"/>
    <p:sldId id="282" r:id="rId20"/>
    <p:sldId id="276" r:id="rId21"/>
    <p:sldId id="279" r:id="rId22"/>
    <p:sldId id="281" r:id="rId23"/>
    <p:sldId id="280" r:id="rId24"/>
  </p:sldIdLst>
  <p:sldSz cx="9144000" cy="6858000" type="screen4x3"/>
  <p:notesSz cx="6858000" cy="914400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B6F70B-349A-4BF9-967D-8C42B56839F4}" type="datetimeFigureOut">
              <a:rPr lang="ca-ES" smtClean="0"/>
              <a:t>18/06/2019</a:t>
            </a:fld>
            <a:endParaRPr lang="ca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a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E1AEC7-8E84-4BF3-A92B-5AA6D0D5EC5F}" type="slidenum">
              <a:rPr lang="ca-ES" smtClean="0"/>
              <a:t>‹Nº›</a:t>
            </a:fld>
            <a:endParaRPr lang="ca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a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E1AEC7-8E84-4BF3-A92B-5AA6D0D5EC5F}" type="slidenum">
              <a:rPr lang="ca-ES" smtClean="0"/>
              <a:t>2</a:t>
            </a:fld>
            <a:endParaRPr lang="ca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4DA6-75FC-4DBB-8A9E-90B8BFFB858C}" type="datetime1">
              <a:rPr lang="ca-ES" smtClean="0"/>
              <a:t>18/06/2019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BFE9-5A50-4899-BFD1-0BE91B0BD11B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39324-2721-4AA5-A2AD-4CCE6949C468}" type="datetime1">
              <a:rPr lang="ca-ES" smtClean="0"/>
              <a:t>18/06/2019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BFE9-5A50-4899-BFD1-0BE91B0BD11B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A2DA6-3442-47E0-85E8-7ECDD748E565}" type="datetime1">
              <a:rPr lang="ca-ES" smtClean="0"/>
              <a:t>18/06/2019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BFE9-5A50-4899-BFD1-0BE91B0BD11B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989EB-5BC3-43C7-911B-5BFA37A1EF97}" type="datetime1">
              <a:rPr lang="ca-ES" smtClean="0"/>
              <a:t>18/06/2019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BFE9-5A50-4899-BFD1-0BE91B0BD11B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A481E-C40C-4A19-9A71-D3392373E209}" type="datetime1">
              <a:rPr lang="ca-ES" smtClean="0"/>
              <a:t>18/06/2019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BFE9-5A50-4899-BFD1-0BE91B0BD11B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0BE9-E016-4052-9593-6104D2729167}" type="datetime1">
              <a:rPr lang="ca-ES" smtClean="0"/>
              <a:t>18/06/2019</a:t>
            </a:fld>
            <a:endParaRPr lang="ca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BFE9-5A50-4899-BFD1-0BE91B0BD11B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1EEF-C6A5-4099-A1B8-635B5FADDB63}" type="datetime1">
              <a:rPr lang="ca-ES" smtClean="0"/>
              <a:t>18/06/2019</a:t>
            </a:fld>
            <a:endParaRPr lang="ca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BFE9-5A50-4899-BFD1-0BE91B0BD11B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2ECE-8608-4236-B58E-95CAC06F52D4}" type="datetime1">
              <a:rPr lang="ca-ES" smtClean="0"/>
              <a:t>18/06/2019</a:t>
            </a:fld>
            <a:endParaRPr lang="ca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BFE9-5A50-4899-BFD1-0BE91B0BD11B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0B42D-F1FF-43A4-86E9-06E63157BB59}" type="datetime1">
              <a:rPr lang="ca-ES" smtClean="0"/>
              <a:t>18/06/2019</a:t>
            </a:fld>
            <a:endParaRPr lang="ca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BFE9-5A50-4899-BFD1-0BE91B0BD11B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975B-090E-4CCB-B164-FD2F3AC290CB}" type="datetime1">
              <a:rPr lang="ca-ES" smtClean="0"/>
              <a:t>18/06/2019</a:t>
            </a:fld>
            <a:endParaRPr lang="ca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BFE9-5A50-4899-BFD1-0BE91B0BD11B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0DBB2-D596-4EBD-A1E4-0B43DF4423A3}" type="datetime1">
              <a:rPr lang="ca-ES" smtClean="0"/>
              <a:t>18/06/2019</a:t>
            </a:fld>
            <a:endParaRPr lang="ca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BFE9-5A50-4899-BFD1-0BE91B0BD11B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36E65-766A-4C0F-BBB6-2138C503DC4F}" type="datetime1">
              <a:rPr lang="ca-ES" smtClean="0"/>
              <a:t>18/06/2019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DBFE9-5A50-4899-BFD1-0BE91B0BD11B}" type="slidenum">
              <a:rPr lang="ca-ES" smtClean="0"/>
              <a:pPr/>
              <a:t>‹Nº›</a:t>
            </a:fld>
            <a:endParaRPr lang="ca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836712"/>
            <a:ext cx="7772400" cy="1470025"/>
          </a:xfrm>
        </p:spPr>
        <p:txBody>
          <a:bodyPr>
            <a:normAutofit/>
          </a:bodyPr>
          <a:lstStyle/>
          <a:p>
            <a:r>
              <a:rPr lang="ca-ES" sz="28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Cybersecurity</a:t>
            </a:r>
            <a:r>
              <a:rPr lang="ca-E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 Management UPC</a:t>
            </a:r>
            <a:br>
              <a:rPr lang="ca-E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</a:br>
            <a:r>
              <a:rPr lang="ca-E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(Ed. 2018-2019)</a:t>
            </a:r>
            <a:endParaRPr lang="ca-ES" sz="2800" dirty="0">
              <a:solidFill>
                <a:schemeClr val="tx2">
                  <a:lumMod val="60000"/>
                  <a:lumOff val="40000"/>
                </a:schemeClr>
              </a:solidFill>
              <a:latin typeface="Cambria" pitchFamily="18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31640" y="2708920"/>
            <a:ext cx="6400800" cy="1343000"/>
          </a:xfrm>
        </p:spPr>
        <p:txBody>
          <a:bodyPr/>
          <a:lstStyle/>
          <a:p>
            <a:r>
              <a:rPr lang="ca-E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MODULO: Sistemas </a:t>
            </a:r>
            <a:r>
              <a:rPr lang="ca-ES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Ubícuos</a:t>
            </a:r>
            <a:endParaRPr lang="ca-ES" b="1" dirty="0">
              <a:solidFill>
                <a:schemeClr val="tx2">
                  <a:lumMod val="60000"/>
                  <a:lumOff val="40000"/>
                </a:schemeClr>
              </a:solidFill>
              <a:latin typeface="Cambria" pitchFamily="18" charset="0"/>
            </a:endParaRPr>
          </a:p>
          <a:p>
            <a:r>
              <a:rPr lang="ca-ES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Práctica</a:t>
            </a:r>
            <a:r>
              <a:rPr lang="ca-E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: Seguridad en </a:t>
            </a:r>
            <a:r>
              <a:rPr lang="ca-ES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iOS</a:t>
            </a:r>
            <a:endParaRPr lang="ca-ES" b="1" dirty="0">
              <a:solidFill>
                <a:schemeClr val="tx2">
                  <a:lumMod val="60000"/>
                  <a:lumOff val="40000"/>
                </a:schemeClr>
              </a:solidFill>
              <a:latin typeface="Cambria" pitchFamily="18" charset="0"/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4211960" y="5301208"/>
            <a:ext cx="3955976" cy="9361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a-E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Xavier Figueras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a-E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  <a:ea typeface="+mj-ea"/>
                <a:cs typeface="+mj-cs"/>
              </a:rPr>
              <a:t>Santi Vilaró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ca-ES" sz="2000" dirty="0">
              <a:solidFill>
                <a:schemeClr val="tx2">
                  <a:lumMod val="60000"/>
                  <a:lumOff val="40000"/>
                </a:schemeClr>
              </a:solidFill>
              <a:latin typeface="Cambria" pitchFamily="18" charset="0"/>
              <a:ea typeface="+mj-ea"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a-E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Junio</a:t>
            </a:r>
            <a:r>
              <a:rPr kumimoji="0" lang="ca-ES" sz="16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, 2019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>
            <a:extLst>
              <a:ext uri="{FF2B5EF4-FFF2-40B4-BE49-F238E27FC236}">
                <a16:creationId xmlns:a16="http://schemas.microsoft.com/office/drawing/2014/main" xmlns="" id="{4222F324-3EDE-43F4-B3F7-D3D34AB53CC7}"/>
              </a:ext>
            </a:extLst>
          </p:cNvPr>
          <p:cNvSpPr txBox="1">
            <a:spLocks/>
          </p:cNvSpPr>
          <p:nvPr/>
        </p:nvSpPr>
        <p:spPr>
          <a:xfrm>
            <a:off x="457200" y="620688"/>
            <a:ext cx="822960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ca-ES" sz="3600" b="1" dirty="0">
                <a:latin typeface="Cambria" pitchFamily="18" charset="0"/>
              </a:rPr>
              <a:t>3 – </a:t>
            </a:r>
            <a:r>
              <a:rPr lang="ca-ES" sz="3200" b="1" dirty="0">
                <a:latin typeface="Cambria" pitchFamily="18" charset="0"/>
              </a:rPr>
              <a:t>Obtención Información Sensible </a:t>
            </a:r>
            <a:r>
              <a:rPr lang="ca-ES" sz="3600" b="1" dirty="0">
                <a:latin typeface="Cambria" pitchFamily="18" charset="0"/>
              </a:rPr>
              <a:t>(IV)</a:t>
            </a:r>
          </a:p>
        </p:txBody>
      </p:sp>
      <p:sp>
        <p:nvSpPr>
          <p:cNvPr id="5" name="2 Marcador de contenido">
            <a:extLst>
              <a:ext uri="{FF2B5EF4-FFF2-40B4-BE49-F238E27FC236}">
                <a16:creationId xmlns:a16="http://schemas.microsoft.com/office/drawing/2014/main" xmlns="" id="{EBA710F4-3692-4B14-A182-1085508C8603}"/>
              </a:ext>
            </a:extLst>
          </p:cNvPr>
          <p:cNvSpPr txBox="1">
            <a:spLocks/>
          </p:cNvSpPr>
          <p:nvPr/>
        </p:nvSpPr>
        <p:spPr>
          <a:xfrm>
            <a:off x="457200" y="1268760"/>
            <a:ext cx="8229600" cy="5112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17463">
              <a:buNone/>
            </a:pPr>
            <a:r>
              <a:rPr lang="ca-ES" sz="2400" dirty="0">
                <a:latin typeface="Cambria" pitchFamily="18" charset="0"/>
                <a:ea typeface="+mj-ea"/>
                <a:cs typeface="+mj-cs"/>
              </a:rPr>
              <a:t>Entonces, buscamos, en la carpeta DD53E63D-777C-4619-9DBC-630747C6AF87 , los directorios Bundle y Data:</a:t>
            </a:r>
          </a:p>
          <a:p>
            <a:pPr indent="17463">
              <a:buFont typeface="Arial" pitchFamily="34" charset="0"/>
              <a:buNone/>
            </a:pPr>
            <a:endParaRPr lang="ca-ES" sz="2400" dirty="0">
              <a:latin typeface="Cambria" pitchFamily="18" charset="0"/>
              <a:ea typeface="+mj-ea"/>
              <a:cs typeface="+mj-cs"/>
            </a:endParaRPr>
          </a:p>
          <a:p>
            <a:pPr indent="17463">
              <a:buFont typeface="Arial" pitchFamily="34" charset="0"/>
              <a:buNone/>
            </a:pPr>
            <a:r>
              <a:rPr lang="ca-ES" sz="2400" dirty="0">
                <a:latin typeface="Cambria" pitchFamily="18" charset="0"/>
                <a:ea typeface="+mj-ea"/>
                <a:cs typeface="+mj-cs"/>
              </a:rPr>
              <a:t>Y la aplicación, dentro de:</a:t>
            </a:r>
          </a:p>
          <a:p>
            <a:pPr indent="17463">
              <a:buFont typeface="Arial" pitchFamily="34" charset="0"/>
              <a:buNone/>
            </a:pPr>
            <a:endParaRPr lang="ca-ES" sz="2400" dirty="0">
              <a:latin typeface="Cambria" pitchFamily="18" charset="0"/>
              <a:ea typeface="+mj-ea"/>
              <a:cs typeface="+mj-cs"/>
            </a:endParaRPr>
          </a:p>
          <a:p>
            <a:pPr marL="685800">
              <a:buFontTx/>
              <a:buChar char="-"/>
            </a:pPr>
            <a:endParaRPr lang="ca-ES" sz="2400" dirty="0">
              <a:latin typeface="Cambria" pitchFamily="18" charset="0"/>
              <a:ea typeface="+mj-ea"/>
              <a:cs typeface="+mj-cs"/>
            </a:endParaRPr>
          </a:p>
          <a:p>
            <a:pPr indent="0">
              <a:buNone/>
            </a:pPr>
            <a:endParaRPr lang="ca-ES" sz="2400" dirty="0">
              <a:latin typeface="Cambria" pitchFamily="18" charset="0"/>
              <a:ea typeface="+mj-ea"/>
              <a:cs typeface="+mj-cs"/>
            </a:endParaRPr>
          </a:p>
          <a:p>
            <a:pPr indent="0">
              <a:buNone/>
            </a:pPr>
            <a:endParaRPr lang="ca-ES" sz="2400" dirty="0">
              <a:latin typeface="Cambria" pitchFamily="18" charset="0"/>
              <a:ea typeface="+mj-ea"/>
              <a:cs typeface="+mj-c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8ED2DB05-BDD1-4A94-B1AA-762716A5CBA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66950" y="2175430"/>
            <a:ext cx="4610100" cy="28575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7B4F885C-53A2-4DED-950E-6239256B2AF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5789" y="3066574"/>
            <a:ext cx="7952422" cy="153353"/>
          </a:xfrm>
          <a:prstGeom prst="rect">
            <a:avLst/>
          </a:prstGeom>
        </p:spPr>
      </p:pic>
      <p:pic>
        <p:nvPicPr>
          <p:cNvPr id="10" name="Imagen 8">
            <a:extLst>
              <a:ext uri="{FF2B5EF4-FFF2-40B4-BE49-F238E27FC236}">
                <a16:creationId xmlns:a16="http://schemas.microsoft.com/office/drawing/2014/main" xmlns="" id="{0C0B48A3-030D-40A2-8F89-10E56D09FDEB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71980" y="3552574"/>
            <a:ext cx="5400040" cy="2463800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BFE9-5A50-4899-BFD1-0BE91B0BD11B}" type="slidenum">
              <a:rPr lang="ca-ES" smtClean="0"/>
              <a:pPr/>
              <a:t>10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xmlns="" val="2267476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>
            <a:extLst>
              <a:ext uri="{FF2B5EF4-FFF2-40B4-BE49-F238E27FC236}">
                <a16:creationId xmlns:a16="http://schemas.microsoft.com/office/drawing/2014/main" xmlns="" id="{4222F324-3EDE-43F4-B3F7-D3D34AB53CC7}"/>
              </a:ext>
            </a:extLst>
          </p:cNvPr>
          <p:cNvSpPr txBox="1">
            <a:spLocks/>
          </p:cNvSpPr>
          <p:nvPr/>
        </p:nvSpPr>
        <p:spPr>
          <a:xfrm>
            <a:off x="457200" y="620688"/>
            <a:ext cx="822960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ca-ES" sz="3600" b="1" dirty="0">
                <a:latin typeface="Cambria" pitchFamily="18" charset="0"/>
              </a:rPr>
              <a:t>3 – </a:t>
            </a:r>
            <a:r>
              <a:rPr lang="ca-ES" sz="3200" b="1" dirty="0">
                <a:latin typeface="Cambria" pitchFamily="18" charset="0"/>
              </a:rPr>
              <a:t>Obtención Información Sensible </a:t>
            </a:r>
            <a:r>
              <a:rPr lang="ca-ES" sz="3600" b="1" dirty="0">
                <a:latin typeface="Cambria" pitchFamily="18" charset="0"/>
              </a:rPr>
              <a:t>(V)</a:t>
            </a:r>
          </a:p>
        </p:txBody>
      </p:sp>
      <p:sp>
        <p:nvSpPr>
          <p:cNvPr id="5" name="2 Marcador de contenido">
            <a:extLst>
              <a:ext uri="{FF2B5EF4-FFF2-40B4-BE49-F238E27FC236}">
                <a16:creationId xmlns:a16="http://schemas.microsoft.com/office/drawing/2014/main" xmlns="" id="{EBA710F4-3692-4B14-A182-1085508C8603}"/>
              </a:ext>
            </a:extLst>
          </p:cNvPr>
          <p:cNvSpPr txBox="1">
            <a:spLocks/>
          </p:cNvSpPr>
          <p:nvPr/>
        </p:nvSpPr>
        <p:spPr>
          <a:xfrm>
            <a:off x="457200" y="1268760"/>
            <a:ext cx="8229600" cy="5112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17463">
              <a:buNone/>
            </a:pPr>
            <a:r>
              <a:rPr lang="ca-ES" sz="2400" dirty="0">
                <a:latin typeface="Cambria" pitchFamily="18" charset="0"/>
                <a:ea typeface="+mj-ea"/>
                <a:cs typeface="+mj-cs"/>
              </a:rPr>
              <a:t>Realizamos una búsqueda del nombre de la aplicación dentro de esas carpetas:</a:t>
            </a:r>
          </a:p>
          <a:p>
            <a:pPr indent="17463">
              <a:buNone/>
            </a:pPr>
            <a:endParaRPr lang="ca-ES" sz="2400" dirty="0">
              <a:latin typeface="Cambria" pitchFamily="18" charset="0"/>
              <a:ea typeface="+mj-ea"/>
              <a:cs typeface="+mj-cs"/>
            </a:endParaRPr>
          </a:p>
          <a:p>
            <a:pPr indent="17463">
              <a:buFont typeface="Arial" pitchFamily="34" charset="0"/>
              <a:buNone/>
            </a:pPr>
            <a:endParaRPr lang="ca-ES" sz="2400" dirty="0">
              <a:latin typeface="Cambria" pitchFamily="18" charset="0"/>
              <a:ea typeface="+mj-ea"/>
              <a:cs typeface="+mj-cs"/>
            </a:endParaRPr>
          </a:p>
          <a:p>
            <a:pPr indent="17463">
              <a:buFont typeface="Arial" pitchFamily="34" charset="0"/>
              <a:buNone/>
            </a:pPr>
            <a:r>
              <a:rPr lang="ca-ES" sz="2400" dirty="0">
                <a:latin typeface="Cambria" pitchFamily="18" charset="0"/>
                <a:ea typeface="+mj-ea"/>
                <a:cs typeface="+mj-cs"/>
              </a:rPr>
              <a:t>Como método de busqueda de las claves, hacemos una búsqueda de la palabra </a:t>
            </a:r>
            <a:r>
              <a:rPr lang="ca-ES" sz="2400" i="1" dirty="0">
                <a:latin typeface="Cambria" pitchFamily="18" charset="0"/>
                <a:ea typeface="+mj-ea"/>
                <a:cs typeface="+mj-cs"/>
              </a:rPr>
              <a:t>profiles</a:t>
            </a:r>
            <a:r>
              <a:rPr lang="ca-ES" sz="2400" dirty="0">
                <a:latin typeface="Cambria" pitchFamily="18" charset="0"/>
                <a:ea typeface="+mj-ea"/>
                <a:cs typeface="+mj-cs"/>
              </a:rPr>
              <a:t> dentro de esas carpetas al ser una palabra que vemos dentro de la consola de xCode:</a:t>
            </a:r>
          </a:p>
          <a:p>
            <a:pPr indent="17463">
              <a:buFont typeface="Arial" pitchFamily="34" charset="0"/>
              <a:buNone/>
            </a:pPr>
            <a:endParaRPr lang="ca-ES" sz="2400" dirty="0">
              <a:latin typeface="Cambria" pitchFamily="18" charset="0"/>
              <a:ea typeface="+mj-ea"/>
              <a:cs typeface="+mj-cs"/>
            </a:endParaRPr>
          </a:p>
          <a:p>
            <a:pPr marL="685800">
              <a:buFontTx/>
              <a:buChar char="-"/>
            </a:pPr>
            <a:endParaRPr lang="ca-ES" sz="2400" dirty="0">
              <a:latin typeface="Cambria" pitchFamily="18" charset="0"/>
              <a:ea typeface="+mj-ea"/>
              <a:cs typeface="+mj-cs"/>
            </a:endParaRPr>
          </a:p>
          <a:p>
            <a:pPr indent="0">
              <a:buNone/>
            </a:pPr>
            <a:endParaRPr lang="ca-ES" sz="2400" dirty="0">
              <a:latin typeface="Cambria" pitchFamily="18" charset="0"/>
              <a:ea typeface="+mj-ea"/>
              <a:cs typeface="+mj-cs"/>
            </a:endParaRPr>
          </a:p>
          <a:p>
            <a:pPr indent="0">
              <a:buNone/>
            </a:pPr>
            <a:endParaRPr lang="ca-ES" sz="2400" dirty="0">
              <a:latin typeface="Cambria" pitchFamily="18" charset="0"/>
              <a:ea typeface="+mj-ea"/>
              <a:cs typeface="+mj-cs"/>
            </a:endParaRPr>
          </a:p>
        </p:txBody>
      </p:sp>
      <p:pic>
        <p:nvPicPr>
          <p:cNvPr id="7" name="Imagen 9">
            <a:extLst>
              <a:ext uri="{FF2B5EF4-FFF2-40B4-BE49-F238E27FC236}">
                <a16:creationId xmlns:a16="http://schemas.microsoft.com/office/drawing/2014/main" xmlns="" id="{06F0919A-8EEE-4103-B48C-9189BB21FF9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5687" y="2060848"/>
            <a:ext cx="5772626" cy="922973"/>
          </a:xfrm>
          <a:prstGeom prst="rect">
            <a:avLst/>
          </a:prstGeom>
        </p:spPr>
      </p:pic>
      <p:pic>
        <p:nvPicPr>
          <p:cNvPr id="9" name="Imagen 13">
            <a:extLst>
              <a:ext uri="{FF2B5EF4-FFF2-40B4-BE49-F238E27FC236}">
                <a16:creationId xmlns:a16="http://schemas.microsoft.com/office/drawing/2014/main" xmlns="" id="{F13EE380-5911-4DDC-8499-084BFF719AC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83456" y="4221088"/>
            <a:ext cx="5772626" cy="2323624"/>
          </a:xfrm>
          <a:prstGeom prst="rect">
            <a:avLst/>
          </a:prstGeom>
        </p:spPr>
      </p:pic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BFE9-5A50-4899-BFD1-0BE91B0BD11B}" type="slidenum">
              <a:rPr lang="ca-ES" smtClean="0"/>
              <a:pPr/>
              <a:t>11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xmlns="" val="3297630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>
            <a:extLst>
              <a:ext uri="{FF2B5EF4-FFF2-40B4-BE49-F238E27FC236}">
                <a16:creationId xmlns:a16="http://schemas.microsoft.com/office/drawing/2014/main" xmlns="" id="{4222F324-3EDE-43F4-B3F7-D3D34AB53CC7}"/>
              </a:ext>
            </a:extLst>
          </p:cNvPr>
          <p:cNvSpPr txBox="1">
            <a:spLocks/>
          </p:cNvSpPr>
          <p:nvPr/>
        </p:nvSpPr>
        <p:spPr>
          <a:xfrm>
            <a:off x="457200" y="620688"/>
            <a:ext cx="822960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ca-ES" sz="3600" b="1" dirty="0">
                <a:latin typeface="Cambria" pitchFamily="18" charset="0"/>
              </a:rPr>
              <a:t>3 – </a:t>
            </a:r>
            <a:r>
              <a:rPr lang="ca-ES" sz="3200" b="1" dirty="0">
                <a:latin typeface="Cambria" pitchFamily="18" charset="0"/>
              </a:rPr>
              <a:t>Obtención Información Sensible </a:t>
            </a:r>
            <a:r>
              <a:rPr lang="ca-ES" sz="3600" b="1" dirty="0">
                <a:latin typeface="Cambria" pitchFamily="18" charset="0"/>
              </a:rPr>
              <a:t>(VI)</a:t>
            </a:r>
          </a:p>
        </p:txBody>
      </p:sp>
      <p:sp>
        <p:nvSpPr>
          <p:cNvPr id="5" name="2 Marcador de contenido">
            <a:extLst>
              <a:ext uri="{FF2B5EF4-FFF2-40B4-BE49-F238E27FC236}">
                <a16:creationId xmlns:a16="http://schemas.microsoft.com/office/drawing/2014/main" xmlns="" id="{EBA710F4-3692-4B14-A182-1085508C8603}"/>
              </a:ext>
            </a:extLst>
          </p:cNvPr>
          <p:cNvSpPr txBox="1">
            <a:spLocks/>
          </p:cNvSpPr>
          <p:nvPr/>
        </p:nvSpPr>
        <p:spPr>
          <a:xfrm>
            <a:off x="457200" y="1268760"/>
            <a:ext cx="8229600" cy="5112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17463">
              <a:buNone/>
            </a:pPr>
            <a:r>
              <a:rPr lang="ca-ES" sz="2400" dirty="0">
                <a:latin typeface="Cambria" pitchFamily="18" charset="0"/>
                <a:ea typeface="+mj-ea"/>
                <a:cs typeface="+mj-cs"/>
              </a:rPr>
              <a:t>Nos llama la atención la base de datos siguiente, así que entramos a revisar:</a:t>
            </a:r>
          </a:p>
          <a:p>
            <a:pPr indent="17463">
              <a:buNone/>
            </a:pPr>
            <a:endParaRPr lang="ca-ES" sz="2400" dirty="0">
              <a:latin typeface="Cambria" pitchFamily="18" charset="0"/>
              <a:ea typeface="+mj-ea"/>
              <a:cs typeface="+mj-cs"/>
            </a:endParaRPr>
          </a:p>
          <a:p>
            <a:pPr indent="17463">
              <a:buNone/>
            </a:pPr>
            <a:endParaRPr lang="ca-ES" sz="2400" dirty="0">
              <a:latin typeface="Cambria" pitchFamily="18" charset="0"/>
              <a:ea typeface="+mj-ea"/>
              <a:cs typeface="+mj-cs"/>
            </a:endParaRPr>
          </a:p>
          <a:p>
            <a:pPr indent="17463">
              <a:buNone/>
            </a:pPr>
            <a:endParaRPr lang="ca-ES" sz="2400" dirty="0">
              <a:latin typeface="Cambria" pitchFamily="18" charset="0"/>
              <a:ea typeface="+mj-ea"/>
              <a:cs typeface="+mj-cs"/>
            </a:endParaRPr>
          </a:p>
          <a:p>
            <a:pPr indent="17463">
              <a:buFont typeface="Arial" pitchFamily="34" charset="0"/>
              <a:buNone/>
            </a:pPr>
            <a:r>
              <a:rPr lang="ca-ES" sz="2400" dirty="0">
                <a:latin typeface="Cambria" pitchFamily="18" charset="0"/>
                <a:ea typeface="+mj-ea"/>
                <a:cs typeface="+mj-cs"/>
              </a:rPr>
              <a:t>Listamos las tablas disponibles:</a:t>
            </a:r>
          </a:p>
          <a:p>
            <a:pPr indent="17463">
              <a:buFont typeface="Arial" pitchFamily="34" charset="0"/>
              <a:buNone/>
            </a:pPr>
            <a:endParaRPr lang="ca-ES" sz="2400" dirty="0">
              <a:latin typeface="Cambria" pitchFamily="18" charset="0"/>
              <a:ea typeface="+mj-ea"/>
              <a:cs typeface="+mj-cs"/>
            </a:endParaRPr>
          </a:p>
          <a:p>
            <a:pPr marL="685800">
              <a:buFontTx/>
              <a:buChar char="-"/>
            </a:pPr>
            <a:endParaRPr lang="ca-ES" sz="2400" dirty="0">
              <a:latin typeface="Cambria" pitchFamily="18" charset="0"/>
              <a:ea typeface="+mj-ea"/>
              <a:cs typeface="+mj-cs"/>
            </a:endParaRPr>
          </a:p>
          <a:p>
            <a:pPr indent="0">
              <a:buNone/>
            </a:pPr>
            <a:endParaRPr lang="ca-ES" sz="2400" dirty="0">
              <a:latin typeface="Cambria" pitchFamily="18" charset="0"/>
              <a:ea typeface="+mj-ea"/>
              <a:cs typeface="+mj-cs"/>
            </a:endParaRPr>
          </a:p>
          <a:p>
            <a:pPr indent="0">
              <a:buNone/>
            </a:pPr>
            <a:r>
              <a:rPr lang="ca-ES" sz="2400" dirty="0">
                <a:latin typeface="Cambria" pitchFamily="18" charset="0"/>
                <a:ea typeface="+mj-ea"/>
                <a:cs typeface="+mj-cs"/>
              </a:rPr>
              <a:t>Haciendo una </a:t>
            </a:r>
            <a:r>
              <a:rPr lang="ca-ES" sz="2400" i="1" dirty="0">
                <a:latin typeface="Cambria" pitchFamily="18" charset="0"/>
                <a:ea typeface="+mj-ea"/>
                <a:cs typeface="+mj-cs"/>
              </a:rPr>
              <a:t>select</a:t>
            </a:r>
            <a:r>
              <a:rPr lang="ca-ES" sz="2400" dirty="0">
                <a:latin typeface="Cambria" pitchFamily="18" charset="0"/>
                <a:ea typeface="+mj-ea"/>
                <a:cs typeface="+mj-cs"/>
              </a:rPr>
              <a:t> podemos ver las credenciales de LOGIN de manera plana.</a:t>
            </a:r>
          </a:p>
        </p:txBody>
      </p:sp>
      <p:pic>
        <p:nvPicPr>
          <p:cNvPr id="6" name="Imagen 14">
            <a:extLst>
              <a:ext uri="{FF2B5EF4-FFF2-40B4-BE49-F238E27FC236}">
                <a16:creationId xmlns:a16="http://schemas.microsoft.com/office/drawing/2014/main" xmlns="" id="{A19105D8-68C9-4C88-9F9B-A6306C7C4D5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40255" y="2420888"/>
            <a:ext cx="5063490" cy="708660"/>
          </a:xfrm>
          <a:prstGeom prst="rect">
            <a:avLst/>
          </a:prstGeom>
        </p:spPr>
      </p:pic>
      <p:pic>
        <p:nvPicPr>
          <p:cNvPr id="8" name="Imagen 15">
            <a:extLst>
              <a:ext uri="{FF2B5EF4-FFF2-40B4-BE49-F238E27FC236}">
                <a16:creationId xmlns:a16="http://schemas.microsoft.com/office/drawing/2014/main" xmlns="" id="{2B4B8CF5-EDBB-46A3-B0A9-F1EA90EFD7C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88970" y="3996858"/>
            <a:ext cx="2766060" cy="1016318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BFE9-5A50-4899-BFD1-0BE91B0BD11B}" type="slidenum">
              <a:rPr lang="ca-ES" smtClean="0"/>
              <a:pPr/>
              <a:t>12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xmlns="" val="2824079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>
            <a:extLst>
              <a:ext uri="{FF2B5EF4-FFF2-40B4-BE49-F238E27FC236}">
                <a16:creationId xmlns:a16="http://schemas.microsoft.com/office/drawing/2014/main" xmlns="" id="{4222F324-3EDE-43F4-B3F7-D3D34AB53CC7}"/>
              </a:ext>
            </a:extLst>
          </p:cNvPr>
          <p:cNvSpPr txBox="1">
            <a:spLocks/>
          </p:cNvSpPr>
          <p:nvPr/>
        </p:nvSpPr>
        <p:spPr>
          <a:xfrm>
            <a:off x="457200" y="620688"/>
            <a:ext cx="822960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ca-ES" sz="3600" b="1" dirty="0">
                <a:latin typeface="Cambria" pitchFamily="18" charset="0"/>
              </a:rPr>
              <a:t>3 – </a:t>
            </a:r>
            <a:r>
              <a:rPr lang="ca-ES" sz="3200" b="1" dirty="0">
                <a:latin typeface="Cambria" pitchFamily="18" charset="0"/>
              </a:rPr>
              <a:t>Obtención Información Sensible </a:t>
            </a:r>
            <a:r>
              <a:rPr lang="ca-ES" sz="3600" b="1" dirty="0">
                <a:latin typeface="Cambria" pitchFamily="18" charset="0"/>
              </a:rPr>
              <a:t>(VII)</a:t>
            </a:r>
          </a:p>
        </p:txBody>
      </p:sp>
      <p:sp>
        <p:nvSpPr>
          <p:cNvPr id="5" name="2 Marcador de contenido">
            <a:extLst>
              <a:ext uri="{FF2B5EF4-FFF2-40B4-BE49-F238E27FC236}">
                <a16:creationId xmlns:a16="http://schemas.microsoft.com/office/drawing/2014/main" xmlns="" id="{EBA710F4-3692-4B14-A182-1085508C8603}"/>
              </a:ext>
            </a:extLst>
          </p:cNvPr>
          <p:cNvSpPr txBox="1">
            <a:spLocks/>
          </p:cNvSpPr>
          <p:nvPr/>
        </p:nvSpPr>
        <p:spPr>
          <a:xfrm>
            <a:off x="457200" y="1268760"/>
            <a:ext cx="8229600" cy="5112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17463">
              <a:buNone/>
            </a:pPr>
            <a:r>
              <a:rPr lang="ca-ES" sz="2400" dirty="0" smtClean="0">
                <a:latin typeface="Cambria" pitchFamily="18" charset="0"/>
                <a:ea typeface="+mj-ea"/>
                <a:cs typeface="+mj-cs"/>
              </a:rPr>
              <a:t>N</a:t>
            </a:r>
            <a:r>
              <a:rPr lang="ca-ES" sz="2400" dirty="0" smtClean="0">
                <a:latin typeface="Cambria" pitchFamily="18" charset="0"/>
                <a:ea typeface="+mj-ea"/>
                <a:cs typeface="+mj-cs"/>
              </a:rPr>
              <a:t>os </a:t>
            </a:r>
            <a:r>
              <a:rPr lang="ca-ES" sz="2400" dirty="0">
                <a:latin typeface="Cambria" pitchFamily="18" charset="0"/>
                <a:ea typeface="+mj-ea"/>
                <a:cs typeface="+mj-cs"/>
              </a:rPr>
              <a:t>damos </a:t>
            </a:r>
            <a:r>
              <a:rPr lang="ca-ES" sz="2400" dirty="0" err="1">
                <a:latin typeface="Cambria" pitchFamily="18" charset="0"/>
                <a:ea typeface="+mj-ea"/>
                <a:cs typeface="+mj-cs"/>
              </a:rPr>
              <a:t>cuenta</a:t>
            </a:r>
            <a:r>
              <a:rPr lang="ca-ES" sz="2400" dirty="0">
                <a:latin typeface="Cambria" pitchFamily="18" charset="0"/>
                <a:ea typeface="+mj-ea"/>
                <a:cs typeface="+mj-cs"/>
              </a:rPr>
              <a:t> </a:t>
            </a:r>
            <a:r>
              <a:rPr lang="ca-ES" sz="2400" dirty="0" smtClean="0">
                <a:latin typeface="Cambria" pitchFamily="18" charset="0"/>
                <a:ea typeface="+mj-ea"/>
                <a:cs typeface="+mj-cs"/>
              </a:rPr>
              <a:t>de que </a:t>
            </a:r>
            <a:r>
              <a:rPr lang="ca-ES" sz="2400" dirty="0">
                <a:latin typeface="Cambria" pitchFamily="18" charset="0"/>
                <a:ea typeface="+mj-ea"/>
                <a:cs typeface="+mj-cs"/>
              </a:rPr>
              <a:t>las credenciales tambien pueden leerse directamente de la consola de xCode en la ejecución en tiempo real:</a:t>
            </a:r>
          </a:p>
          <a:p>
            <a:pPr indent="17463">
              <a:buNone/>
            </a:pPr>
            <a:endParaRPr lang="ca-ES" sz="2400" dirty="0">
              <a:latin typeface="Cambria" pitchFamily="18" charset="0"/>
              <a:ea typeface="+mj-ea"/>
              <a:cs typeface="+mj-cs"/>
            </a:endParaRPr>
          </a:p>
          <a:p>
            <a:pPr indent="17463">
              <a:buNone/>
            </a:pPr>
            <a:endParaRPr lang="ca-ES" sz="2400" dirty="0">
              <a:latin typeface="Cambria" pitchFamily="18" charset="0"/>
              <a:ea typeface="+mj-ea"/>
              <a:cs typeface="+mj-cs"/>
            </a:endParaRPr>
          </a:p>
          <a:p>
            <a:pPr indent="17463">
              <a:buNone/>
            </a:pPr>
            <a:endParaRPr lang="ca-ES" sz="2400" dirty="0">
              <a:latin typeface="Cambria" pitchFamily="18" charset="0"/>
              <a:ea typeface="+mj-ea"/>
              <a:cs typeface="+mj-cs"/>
            </a:endParaRPr>
          </a:p>
        </p:txBody>
      </p:sp>
      <p:pic>
        <p:nvPicPr>
          <p:cNvPr id="7" name="Imagen 10">
            <a:extLst>
              <a:ext uri="{FF2B5EF4-FFF2-40B4-BE49-F238E27FC236}">
                <a16:creationId xmlns:a16="http://schemas.microsoft.com/office/drawing/2014/main" xmlns="" id="{EEBD5685-A2BB-4954-B520-B6E15823086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3145" y="2564904"/>
            <a:ext cx="4537710" cy="1143000"/>
          </a:xfrm>
          <a:prstGeom prst="rect">
            <a:avLst/>
          </a:prstGeom>
        </p:spPr>
      </p:pic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BFE9-5A50-4899-BFD1-0BE91B0BD11B}" type="slidenum">
              <a:rPr lang="ca-ES" smtClean="0"/>
              <a:pPr/>
              <a:t>13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xmlns="" val="2435075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>
            <a:extLst>
              <a:ext uri="{FF2B5EF4-FFF2-40B4-BE49-F238E27FC236}">
                <a16:creationId xmlns:a16="http://schemas.microsoft.com/office/drawing/2014/main" xmlns="" id="{4222F324-3EDE-43F4-B3F7-D3D34AB53CC7}"/>
              </a:ext>
            </a:extLst>
          </p:cNvPr>
          <p:cNvSpPr txBox="1">
            <a:spLocks/>
          </p:cNvSpPr>
          <p:nvPr/>
        </p:nvSpPr>
        <p:spPr>
          <a:xfrm>
            <a:off x="457200" y="620688"/>
            <a:ext cx="822960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ca-ES" sz="3600" b="1" dirty="0">
                <a:latin typeface="Cambria" pitchFamily="18" charset="0"/>
              </a:rPr>
              <a:t>3 – </a:t>
            </a:r>
            <a:r>
              <a:rPr lang="ca-ES" sz="3200" b="1" dirty="0">
                <a:latin typeface="Cambria" pitchFamily="18" charset="0"/>
              </a:rPr>
              <a:t>Obtención Información Sensible </a:t>
            </a:r>
            <a:r>
              <a:rPr lang="ca-ES" sz="3600" b="1" dirty="0">
                <a:latin typeface="Cambria" pitchFamily="18" charset="0"/>
              </a:rPr>
              <a:t>(VIII)</a:t>
            </a:r>
          </a:p>
        </p:txBody>
      </p:sp>
      <p:sp>
        <p:nvSpPr>
          <p:cNvPr id="5" name="2 Marcador de contenido">
            <a:extLst>
              <a:ext uri="{FF2B5EF4-FFF2-40B4-BE49-F238E27FC236}">
                <a16:creationId xmlns:a16="http://schemas.microsoft.com/office/drawing/2014/main" xmlns="" id="{EBA710F4-3692-4B14-A182-1085508C8603}"/>
              </a:ext>
            </a:extLst>
          </p:cNvPr>
          <p:cNvSpPr txBox="1">
            <a:spLocks/>
          </p:cNvSpPr>
          <p:nvPr/>
        </p:nvSpPr>
        <p:spPr>
          <a:xfrm>
            <a:off x="457200" y="1268760"/>
            <a:ext cx="8229600" cy="5112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17463">
              <a:buNone/>
            </a:pPr>
            <a:r>
              <a:rPr lang="ca-ES" sz="2400" dirty="0">
                <a:latin typeface="Cambria" pitchFamily="18" charset="0"/>
                <a:ea typeface="+mj-ea"/>
                <a:cs typeface="+mj-cs"/>
              </a:rPr>
              <a:t>Otra información sensible que podemos obtener es el código PIN que se solicita después del LOGIN:</a:t>
            </a:r>
          </a:p>
          <a:p>
            <a:pPr indent="17463">
              <a:buNone/>
            </a:pPr>
            <a:endParaRPr lang="ca-ES" sz="2400" dirty="0">
              <a:latin typeface="Cambria" pitchFamily="18" charset="0"/>
              <a:ea typeface="+mj-ea"/>
              <a:cs typeface="+mj-cs"/>
            </a:endParaRPr>
          </a:p>
          <a:p>
            <a:pPr indent="17463">
              <a:buNone/>
            </a:pPr>
            <a:endParaRPr lang="ca-ES" sz="2400" dirty="0">
              <a:latin typeface="Cambria" pitchFamily="18" charset="0"/>
              <a:ea typeface="+mj-ea"/>
              <a:cs typeface="+mj-cs"/>
            </a:endParaRPr>
          </a:p>
          <a:p>
            <a:pPr indent="17463">
              <a:buNone/>
            </a:pPr>
            <a:endParaRPr lang="ca-ES" sz="2400" dirty="0">
              <a:latin typeface="Cambria" pitchFamily="18" charset="0"/>
              <a:ea typeface="+mj-ea"/>
              <a:cs typeface="+mj-cs"/>
            </a:endParaRPr>
          </a:p>
          <a:p>
            <a:pPr indent="17463">
              <a:buNone/>
            </a:pPr>
            <a:endParaRPr lang="ca-ES" sz="2400" dirty="0">
              <a:latin typeface="Cambria" pitchFamily="18" charset="0"/>
              <a:ea typeface="+mj-ea"/>
              <a:cs typeface="+mj-cs"/>
            </a:endParaRPr>
          </a:p>
          <a:p>
            <a:pPr indent="17463">
              <a:buNone/>
            </a:pPr>
            <a:endParaRPr lang="ca-ES" sz="2400" dirty="0">
              <a:latin typeface="Cambria" pitchFamily="18" charset="0"/>
              <a:ea typeface="+mj-ea"/>
              <a:cs typeface="+mj-cs"/>
            </a:endParaRPr>
          </a:p>
          <a:p>
            <a:pPr indent="17463">
              <a:buNone/>
            </a:pPr>
            <a:r>
              <a:rPr lang="ca-ES" sz="2400" dirty="0">
                <a:latin typeface="Cambria" pitchFamily="18" charset="0"/>
                <a:ea typeface="+mj-ea"/>
                <a:cs typeface="+mj-cs"/>
              </a:rPr>
              <a:t>En la carpeta </a:t>
            </a:r>
            <a:r>
              <a:rPr lang="ca-ES" sz="2400" i="1" dirty="0">
                <a:latin typeface="Cambria" pitchFamily="18" charset="0"/>
                <a:ea typeface="+mj-ea"/>
                <a:cs typeface="+mj-cs"/>
              </a:rPr>
              <a:t>Preferences</a:t>
            </a:r>
            <a:r>
              <a:rPr lang="ca-ES" sz="2400" dirty="0">
                <a:latin typeface="Cambria" pitchFamily="18" charset="0"/>
                <a:ea typeface="+mj-ea"/>
                <a:cs typeface="+mj-cs"/>
              </a:rPr>
              <a:t> lemos la información del fichero </a:t>
            </a:r>
            <a:r>
              <a:rPr lang="ca-ES" sz="2400" i="1" dirty="0">
                <a:latin typeface="Cambria" pitchFamily="18" charset="0"/>
                <a:ea typeface="+mj-ea"/>
                <a:cs typeface="+mj-cs"/>
              </a:rPr>
              <a:t>org.mphy.DynamicAnalysis.plist</a:t>
            </a:r>
            <a:r>
              <a:rPr lang="ca-ES" sz="2400" dirty="0">
                <a:latin typeface="Cambria" pitchFamily="18" charset="0"/>
                <a:ea typeface="+mj-ea"/>
                <a:cs typeface="+mj-cs"/>
              </a:rPr>
              <a:t>, donde podemos leer, también en texto plano, el código PIN</a:t>
            </a:r>
          </a:p>
          <a:p>
            <a:pPr indent="17463">
              <a:buNone/>
            </a:pPr>
            <a:endParaRPr lang="ca-ES" sz="2400" dirty="0">
              <a:latin typeface="Cambria" pitchFamily="18" charset="0"/>
              <a:ea typeface="+mj-ea"/>
              <a:cs typeface="+mj-cs"/>
            </a:endParaRPr>
          </a:p>
          <a:p>
            <a:pPr indent="17463">
              <a:buNone/>
            </a:pPr>
            <a:endParaRPr lang="ca-ES" sz="2400" dirty="0">
              <a:latin typeface="Cambria" pitchFamily="18" charset="0"/>
              <a:ea typeface="+mj-ea"/>
              <a:cs typeface="+mj-cs"/>
            </a:endParaRPr>
          </a:p>
        </p:txBody>
      </p:sp>
      <p:pic>
        <p:nvPicPr>
          <p:cNvPr id="6" name="Imagen 11">
            <a:extLst>
              <a:ext uri="{FF2B5EF4-FFF2-40B4-BE49-F238E27FC236}">
                <a16:creationId xmlns:a16="http://schemas.microsoft.com/office/drawing/2014/main" xmlns="" id="{EBB5A30F-CEB0-4093-9DDB-2A1D19A1E8C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95662" y="1988840"/>
            <a:ext cx="1999774" cy="2161699"/>
          </a:xfrm>
          <a:prstGeom prst="rect">
            <a:avLst/>
          </a:prstGeom>
        </p:spPr>
      </p:pic>
      <p:pic>
        <p:nvPicPr>
          <p:cNvPr id="8" name="Imagen 16">
            <a:extLst>
              <a:ext uri="{FF2B5EF4-FFF2-40B4-BE49-F238E27FC236}">
                <a16:creationId xmlns:a16="http://schemas.microsoft.com/office/drawing/2014/main" xmlns="" id="{DFFBE304-EE44-4309-829A-3FBA6FAC260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76424" y="5511502"/>
            <a:ext cx="5391150" cy="1085850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BFE9-5A50-4899-BFD1-0BE91B0BD11B}" type="slidenum">
              <a:rPr lang="ca-ES" smtClean="0"/>
              <a:pPr/>
              <a:t>14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xmlns="" val="688735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>
            <a:extLst>
              <a:ext uri="{FF2B5EF4-FFF2-40B4-BE49-F238E27FC236}">
                <a16:creationId xmlns:a16="http://schemas.microsoft.com/office/drawing/2014/main" xmlns="" id="{4222F324-3EDE-43F4-B3F7-D3D34AB53CC7}"/>
              </a:ext>
            </a:extLst>
          </p:cNvPr>
          <p:cNvSpPr txBox="1">
            <a:spLocks/>
          </p:cNvSpPr>
          <p:nvPr/>
        </p:nvSpPr>
        <p:spPr>
          <a:xfrm>
            <a:off x="457200" y="620688"/>
            <a:ext cx="822960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ca-ES" sz="3600" b="1" dirty="0">
                <a:latin typeface="Cambria" pitchFamily="18" charset="0"/>
              </a:rPr>
              <a:t>3 – </a:t>
            </a:r>
            <a:r>
              <a:rPr lang="ca-ES" sz="3200" b="1" dirty="0">
                <a:latin typeface="Cambria" pitchFamily="18" charset="0"/>
              </a:rPr>
              <a:t>Obtención Información Sensible </a:t>
            </a:r>
            <a:r>
              <a:rPr lang="ca-ES" sz="3600" b="1" dirty="0">
                <a:latin typeface="Cambria" pitchFamily="18" charset="0"/>
              </a:rPr>
              <a:t>(IX)</a:t>
            </a:r>
          </a:p>
        </p:txBody>
      </p:sp>
      <p:sp>
        <p:nvSpPr>
          <p:cNvPr id="5" name="2 Marcador de contenido">
            <a:extLst>
              <a:ext uri="{FF2B5EF4-FFF2-40B4-BE49-F238E27FC236}">
                <a16:creationId xmlns:a16="http://schemas.microsoft.com/office/drawing/2014/main" xmlns="" id="{EBA710F4-3692-4B14-A182-1085508C8603}"/>
              </a:ext>
            </a:extLst>
          </p:cNvPr>
          <p:cNvSpPr txBox="1">
            <a:spLocks/>
          </p:cNvSpPr>
          <p:nvPr/>
        </p:nvSpPr>
        <p:spPr>
          <a:xfrm>
            <a:off x="457200" y="1268760"/>
            <a:ext cx="8229600" cy="5112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17463">
              <a:buNone/>
            </a:pPr>
            <a:r>
              <a:rPr lang="ca-ES" sz="2400" dirty="0">
                <a:latin typeface="Cambria" pitchFamily="18" charset="0"/>
                <a:ea typeface="+mj-ea"/>
                <a:cs typeface="+mj-cs"/>
              </a:rPr>
              <a:t>Finalmente, al entrar después de entrear las credenciales i el PIN, obtenemos un mensaje de felicitación:</a:t>
            </a:r>
          </a:p>
          <a:p>
            <a:pPr indent="17463">
              <a:buNone/>
            </a:pPr>
            <a:endParaRPr lang="ca-ES" sz="2400" dirty="0">
              <a:latin typeface="Cambria" pitchFamily="18" charset="0"/>
              <a:ea typeface="+mj-ea"/>
              <a:cs typeface="+mj-cs"/>
            </a:endParaRPr>
          </a:p>
          <a:p>
            <a:pPr indent="17463">
              <a:buNone/>
            </a:pPr>
            <a:endParaRPr lang="ca-ES" sz="2400" dirty="0">
              <a:latin typeface="Cambria" pitchFamily="18" charset="0"/>
              <a:ea typeface="+mj-ea"/>
              <a:cs typeface="+mj-cs"/>
            </a:endParaRPr>
          </a:p>
          <a:p>
            <a:pPr indent="17463">
              <a:buNone/>
            </a:pPr>
            <a:endParaRPr lang="ca-ES" sz="2400" dirty="0">
              <a:latin typeface="Cambria" pitchFamily="18" charset="0"/>
              <a:ea typeface="+mj-ea"/>
              <a:cs typeface="+mj-cs"/>
            </a:endParaRPr>
          </a:p>
          <a:p>
            <a:pPr indent="17463">
              <a:buNone/>
            </a:pPr>
            <a:endParaRPr lang="ca-ES" sz="2400" dirty="0">
              <a:latin typeface="Cambria" pitchFamily="18" charset="0"/>
              <a:ea typeface="+mj-ea"/>
              <a:cs typeface="+mj-cs"/>
            </a:endParaRPr>
          </a:p>
        </p:txBody>
      </p:sp>
      <p:pic>
        <p:nvPicPr>
          <p:cNvPr id="7" name="Imagen 17">
            <a:extLst>
              <a:ext uri="{FF2B5EF4-FFF2-40B4-BE49-F238E27FC236}">
                <a16:creationId xmlns:a16="http://schemas.microsoft.com/office/drawing/2014/main" xmlns="" id="{24F529DF-0357-40AE-8DD1-10F64B2A900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7664" y="2582031"/>
            <a:ext cx="2371725" cy="2486025"/>
          </a:xfrm>
          <a:prstGeom prst="rect">
            <a:avLst/>
          </a:prstGeom>
        </p:spPr>
      </p:pic>
      <p:pic>
        <p:nvPicPr>
          <p:cNvPr id="9" name="Imagen 18">
            <a:extLst>
              <a:ext uri="{FF2B5EF4-FFF2-40B4-BE49-F238E27FC236}">
                <a16:creationId xmlns:a16="http://schemas.microsoft.com/office/drawing/2014/main" xmlns="" id="{F94C98CC-EDCE-4342-96F6-0B0A46F8F5F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48386" y="2587125"/>
            <a:ext cx="3224014" cy="2480931"/>
          </a:xfrm>
          <a:prstGeom prst="rect">
            <a:avLst/>
          </a:prstGeom>
        </p:spPr>
      </p:pic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BFE9-5A50-4899-BFD1-0BE91B0BD11B}" type="slidenum">
              <a:rPr lang="ca-ES" smtClean="0"/>
              <a:pPr/>
              <a:t>15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xmlns="" val="1348022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>
            <a:extLst>
              <a:ext uri="{FF2B5EF4-FFF2-40B4-BE49-F238E27FC236}">
                <a16:creationId xmlns:a16="http://schemas.microsoft.com/office/drawing/2014/main" xmlns="" id="{4222F324-3EDE-43F4-B3F7-D3D34AB53CC7}"/>
              </a:ext>
            </a:extLst>
          </p:cNvPr>
          <p:cNvSpPr txBox="1">
            <a:spLocks/>
          </p:cNvSpPr>
          <p:nvPr/>
        </p:nvSpPr>
        <p:spPr>
          <a:xfrm>
            <a:off x="457200" y="620688"/>
            <a:ext cx="8229600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ca-ES" sz="3600" b="1" dirty="0">
                <a:latin typeface="Cambria" pitchFamily="18" charset="0"/>
              </a:rPr>
              <a:t>3 – </a:t>
            </a:r>
            <a:r>
              <a:rPr lang="ca-ES" sz="3200" b="1" dirty="0">
                <a:latin typeface="Cambria" pitchFamily="18" charset="0"/>
              </a:rPr>
              <a:t>Obtención </a:t>
            </a:r>
            <a:r>
              <a:rPr lang="ca-ES" sz="3200" b="1" dirty="0" err="1">
                <a:latin typeface="Cambria" pitchFamily="18" charset="0"/>
              </a:rPr>
              <a:t>Información</a:t>
            </a:r>
            <a:r>
              <a:rPr lang="ca-ES" sz="3200" b="1" dirty="0">
                <a:latin typeface="Cambria" pitchFamily="18" charset="0"/>
              </a:rPr>
              <a:t> </a:t>
            </a:r>
            <a:r>
              <a:rPr lang="ca-ES" sz="3200" b="1" dirty="0" smtClean="0">
                <a:latin typeface="Cambria" pitchFamily="18" charset="0"/>
              </a:rPr>
              <a:t>Sensible</a:t>
            </a:r>
          </a:p>
          <a:p>
            <a:r>
              <a:rPr lang="ca-ES" sz="3200" b="1" dirty="0" smtClean="0">
                <a:latin typeface="Cambria" pitchFamily="18" charset="0"/>
              </a:rPr>
              <a:t> </a:t>
            </a:r>
            <a:r>
              <a:rPr lang="ca-ES" sz="3600" b="1" dirty="0" smtClean="0">
                <a:latin typeface="Cambria" pitchFamily="18" charset="0"/>
              </a:rPr>
              <a:t>(y IX, </a:t>
            </a:r>
            <a:r>
              <a:rPr lang="ca-ES" sz="3600" b="1" dirty="0" err="1" smtClean="0">
                <a:latin typeface="Cambria" pitchFamily="18" charset="0"/>
              </a:rPr>
              <a:t>concusiones</a:t>
            </a:r>
            <a:r>
              <a:rPr lang="ca-ES" sz="3600" b="1" dirty="0" smtClean="0">
                <a:latin typeface="Cambria" pitchFamily="18" charset="0"/>
              </a:rPr>
              <a:t>)</a:t>
            </a:r>
            <a:endParaRPr lang="ca-ES" sz="3600" b="1" dirty="0">
              <a:latin typeface="Cambria" pitchFamily="18" charset="0"/>
            </a:endParaRPr>
          </a:p>
        </p:txBody>
      </p:sp>
      <p:sp>
        <p:nvSpPr>
          <p:cNvPr id="5" name="2 Marcador de contenido">
            <a:extLst>
              <a:ext uri="{FF2B5EF4-FFF2-40B4-BE49-F238E27FC236}">
                <a16:creationId xmlns:a16="http://schemas.microsoft.com/office/drawing/2014/main" xmlns="" id="{EBA710F4-3692-4B14-A182-1085508C8603}"/>
              </a:ext>
            </a:extLst>
          </p:cNvPr>
          <p:cNvSpPr txBox="1">
            <a:spLocks/>
          </p:cNvSpPr>
          <p:nvPr/>
        </p:nvSpPr>
        <p:spPr>
          <a:xfrm>
            <a:off x="395536" y="1628800"/>
            <a:ext cx="8229600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17463">
              <a:buNone/>
            </a:pPr>
            <a:r>
              <a:rPr lang="ca-ES" sz="2400" dirty="0">
                <a:latin typeface="Cambria" pitchFamily="18" charset="0"/>
                <a:ea typeface="+mj-ea"/>
                <a:cs typeface="+mj-cs"/>
              </a:rPr>
              <a:t>Una vez realizada esta parte de la práctica, hemos sido capaces de responder a las siguientes preguntas:</a:t>
            </a:r>
          </a:p>
          <a:p>
            <a:pPr indent="17463">
              <a:buNone/>
            </a:pPr>
            <a:endParaRPr lang="ca-ES" sz="2400" dirty="0">
              <a:latin typeface="Cambria" pitchFamily="18" charset="0"/>
              <a:ea typeface="+mj-ea"/>
              <a:cs typeface="+mj-cs"/>
            </a:endParaRPr>
          </a:p>
          <a:p>
            <a:r>
              <a:rPr lang="es-ES" sz="2400" dirty="0">
                <a:latin typeface="Cambria" pitchFamily="18" charset="0"/>
                <a:ea typeface="+mj-ea"/>
                <a:cs typeface="+mj-cs"/>
              </a:rPr>
              <a:t>Dónde se almacenan las credenciales del usuario y en qué formato? Se almacenan</a:t>
            </a:r>
            <a:r>
              <a:rPr lang="en-US" sz="2400" dirty="0">
                <a:latin typeface="Cambria" pitchFamily="18" charset="0"/>
                <a:ea typeface="+mj-ea"/>
                <a:cs typeface="+mj-cs"/>
              </a:rPr>
              <a:t> </a:t>
            </a:r>
            <a:r>
              <a:rPr lang="es-ES" sz="2400" dirty="0">
                <a:latin typeface="Cambria" pitchFamily="18" charset="0"/>
                <a:ea typeface="+mj-ea"/>
                <a:cs typeface="+mj-cs"/>
              </a:rPr>
              <a:t>de dos formas distintas.</a:t>
            </a:r>
            <a:endParaRPr lang="en-US" sz="2400" dirty="0">
              <a:latin typeface="Cambria" pitchFamily="18" charset="0"/>
              <a:ea typeface="+mj-ea"/>
              <a:cs typeface="+mj-cs"/>
            </a:endParaRPr>
          </a:p>
          <a:p>
            <a:r>
              <a:rPr lang="es-ES" sz="2400" dirty="0">
                <a:latin typeface="Cambria" pitchFamily="18" charset="0"/>
                <a:ea typeface="+mj-ea"/>
                <a:cs typeface="+mj-cs"/>
              </a:rPr>
              <a:t>Dónde se almacena el PIN y en qué formato?</a:t>
            </a:r>
            <a:endParaRPr lang="en-US" sz="2400" dirty="0">
              <a:latin typeface="Cambria" pitchFamily="18" charset="0"/>
              <a:ea typeface="+mj-ea"/>
              <a:cs typeface="+mj-cs"/>
            </a:endParaRPr>
          </a:p>
          <a:p>
            <a:r>
              <a:rPr lang="es-ES" sz="2400" dirty="0">
                <a:latin typeface="Cambria" pitchFamily="18" charset="0"/>
                <a:ea typeface="+mj-ea"/>
                <a:cs typeface="+mj-cs"/>
              </a:rPr>
              <a:t>Indica los comandos/herramientas empleados para acceder a la información almacenada.</a:t>
            </a:r>
            <a:endParaRPr lang="en-US" sz="2400" dirty="0">
              <a:latin typeface="Cambria" pitchFamily="18" charset="0"/>
              <a:ea typeface="+mj-ea"/>
              <a:cs typeface="+mj-cs"/>
            </a:endParaRPr>
          </a:p>
          <a:p>
            <a:r>
              <a:rPr lang="es-ES" sz="2400" dirty="0">
                <a:latin typeface="Cambria" pitchFamily="18" charset="0"/>
                <a:ea typeface="+mj-ea"/>
                <a:cs typeface="+mj-cs"/>
              </a:rPr>
              <a:t>¿Cómo deberían almacenarse estas credenciales y el PIN de forma segura?</a:t>
            </a:r>
            <a:endParaRPr lang="en-US" sz="2400" dirty="0">
              <a:latin typeface="Cambria" pitchFamily="18" charset="0"/>
              <a:ea typeface="+mj-ea"/>
              <a:cs typeface="+mj-cs"/>
            </a:endParaRPr>
          </a:p>
          <a:p>
            <a:pPr indent="17463">
              <a:buNone/>
            </a:pPr>
            <a:endParaRPr lang="ca-ES" sz="2400" dirty="0">
              <a:latin typeface="Cambria" pitchFamily="18" charset="0"/>
              <a:ea typeface="+mj-ea"/>
              <a:cs typeface="+mj-cs"/>
            </a:endParaRPr>
          </a:p>
          <a:p>
            <a:pPr indent="17463">
              <a:buNone/>
            </a:pPr>
            <a:endParaRPr lang="ca-ES" sz="2400" dirty="0">
              <a:latin typeface="Cambria" pitchFamily="18" charset="0"/>
              <a:ea typeface="+mj-ea"/>
              <a:cs typeface="+mj-cs"/>
            </a:endParaRPr>
          </a:p>
          <a:p>
            <a:pPr indent="17463">
              <a:buNone/>
            </a:pPr>
            <a:endParaRPr lang="ca-ES" sz="2400" dirty="0">
              <a:latin typeface="Cambria" pitchFamily="18" charset="0"/>
              <a:ea typeface="+mj-ea"/>
              <a:cs typeface="+mj-cs"/>
            </a:endParaRPr>
          </a:p>
          <a:p>
            <a:pPr indent="17463">
              <a:buNone/>
            </a:pPr>
            <a:endParaRPr lang="ca-ES" sz="2400" dirty="0">
              <a:latin typeface="Cambria" pitchFamily="18" charset="0"/>
              <a:ea typeface="+mj-ea"/>
              <a:cs typeface="+mj-cs"/>
            </a:endParaRPr>
          </a:p>
          <a:p>
            <a:pPr indent="17463">
              <a:buNone/>
            </a:pPr>
            <a:endParaRPr lang="ca-ES" sz="2400" dirty="0"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BFE9-5A50-4899-BFD1-0BE91B0BD11B}" type="slidenum">
              <a:rPr lang="ca-ES" smtClean="0"/>
              <a:pPr/>
              <a:t>16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xmlns="" val="3935497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>
            <a:extLst>
              <a:ext uri="{FF2B5EF4-FFF2-40B4-BE49-F238E27FC236}">
                <a16:creationId xmlns:a16="http://schemas.microsoft.com/office/drawing/2014/main" xmlns="" id="{4222F324-3EDE-43F4-B3F7-D3D34AB53CC7}"/>
              </a:ext>
            </a:extLst>
          </p:cNvPr>
          <p:cNvSpPr txBox="1">
            <a:spLocks/>
          </p:cNvSpPr>
          <p:nvPr/>
        </p:nvSpPr>
        <p:spPr>
          <a:xfrm>
            <a:off x="457200" y="620688"/>
            <a:ext cx="822960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ca-ES" sz="3200" b="1" dirty="0">
                <a:latin typeface="Cambria" pitchFamily="18" charset="0"/>
                <a:ea typeface="+mn-ea"/>
                <a:cs typeface="+mn-cs"/>
              </a:rPr>
              <a:t>4 – Realizar un bypass de </a:t>
            </a:r>
            <a:r>
              <a:rPr lang="ca-ES" sz="3200" b="1" dirty="0" err="1" smtClean="0">
                <a:latin typeface="Cambria" pitchFamily="18" charset="0"/>
                <a:ea typeface="+mn-ea"/>
                <a:cs typeface="+mn-cs"/>
              </a:rPr>
              <a:t>login</a:t>
            </a:r>
            <a:r>
              <a:rPr lang="ca-ES" sz="3200" b="1" dirty="0" smtClean="0">
                <a:latin typeface="Cambria" pitchFamily="18" charset="0"/>
                <a:ea typeface="+mn-ea"/>
                <a:cs typeface="+mn-cs"/>
              </a:rPr>
              <a:t> (I)</a:t>
            </a:r>
            <a:endParaRPr lang="ca-ES" sz="3200" b="1" dirty="0">
              <a:latin typeface="Cambria" pitchFamily="18" charset="0"/>
              <a:ea typeface="+mn-ea"/>
              <a:cs typeface="+mn-cs"/>
            </a:endParaRPr>
          </a:p>
        </p:txBody>
      </p:sp>
      <p:sp>
        <p:nvSpPr>
          <p:cNvPr id="5" name="2 Marcador de contenido">
            <a:extLst>
              <a:ext uri="{FF2B5EF4-FFF2-40B4-BE49-F238E27FC236}">
                <a16:creationId xmlns:a16="http://schemas.microsoft.com/office/drawing/2014/main" xmlns="" id="{EBA710F4-3692-4B14-A182-1085508C8603}"/>
              </a:ext>
            </a:extLst>
          </p:cNvPr>
          <p:cNvSpPr txBox="1">
            <a:spLocks/>
          </p:cNvSpPr>
          <p:nvPr/>
        </p:nvSpPr>
        <p:spPr>
          <a:xfrm>
            <a:off x="457200" y="1268760"/>
            <a:ext cx="8229600" cy="4464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17463">
              <a:buFont typeface="Arial" pitchFamily="34" charset="0"/>
              <a:buNone/>
            </a:pPr>
            <a:r>
              <a:rPr lang="ca-ES" sz="2400" dirty="0" err="1" smtClean="0">
                <a:latin typeface="Cambria" pitchFamily="18" charset="0"/>
                <a:ea typeface="+mj-ea"/>
                <a:cs typeface="+mj-cs"/>
              </a:rPr>
              <a:t>Debemos</a:t>
            </a:r>
            <a:r>
              <a:rPr lang="ca-ES" sz="2400" dirty="0" smtClean="0">
                <a:latin typeface="Cambria" pitchFamily="18" charset="0"/>
                <a:ea typeface="+mj-ea"/>
                <a:cs typeface="+mj-cs"/>
              </a:rPr>
              <a:t> </a:t>
            </a:r>
            <a:r>
              <a:rPr lang="ca-ES" sz="2400" dirty="0">
                <a:latin typeface="Cambria" pitchFamily="18" charset="0"/>
                <a:ea typeface="+mj-ea"/>
                <a:cs typeface="+mj-cs"/>
              </a:rPr>
              <a:t>localizar el binario de la aplicación:</a:t>
            </a:r>
          </a:p>
          <a:p>
            <a:pPr indent="17463">
              <a:buFont typeface="Arial" pitchFamily="34" charset="0"/>
              <a:buNone/>
            </a:pPr>
            <a:endParaRPr lang="ca-ES" sz="2400" dirty="0">
              <a:latin typeface="Cambria" pitchFamily="18" charset="0"/>
              <a:ea typeface="+mj-ea"/>
              <a:cs typeface="+mj-cs"/>
            </a:endParaRPr>
          </a:p>
          <a:p>
            <a:pPr indent="17463">
              <a:buFont typeface="Arial" pitchFamily="34" charset="0"/>
              <a:buNone/>
            </a:pPr>
            <a:endParaRPr lang="ca-ES" sz="2400" dirty="0">
              <a:latin typeface="Cambria" pitchFamily="18" charset="0"/>
              <a:ea typeface="+mj-ea"/>
              <a:cs typeface="+mj-cs"/>
            </a:endParaRPr>
          </a:p>
          <a:p>
            <a:pPr indent="17463">
              <a:buFont typeface="Arial" pitchFamily="34" charset="0"/>
              <a:buNone/>
            </a:pPr>
            <a:endParaRPr lang="ca-ES" sz="2400" dirty="0">
              <a:latin typeface="Cambria" pitchFamily="18" charset="0"/>
              <a:ea typeface="+mj-ea"/>
              <a:cs typeface="+mj-cs"/>
            </a:endParaRPr>
          </a:p>
          <a:p>
            <a:pPr indent="17463">
              <a:buFont typeface="Arial" pitchFamily="34" charset="0"/>
              <a:buNone/>
            </a:pPr>
            <a:r>
              <a:rPr lang="ca-ES" sz="2400" dirty="0">
                <a:latin typeface="Cambria" pitchFamily="18" charset="0"/>
                <a:ea typeface="+mj-ea"/>
                <a:cs typeface="+mj-cs"/>
              </a:rPr>
              <a:t>Mediante class-dump sobre el binario, identificamos el nombre de la clase y el método a interceptar y </a:t>
            </a:r>
            <a:r>
              <a:rPr lang="ca-ES" sz="2400" dirty="0" err="1" smtClean="0">
                <a:latin typeface="Cambria" pitchFamily="18" charset="0"/>
                <a:ea typeface="+mj-ea"/>
                <a:cs typeface="+mj-cs"/>
              </a:rPr>
              <a:t>bypassear</a:t>
            </a:r>
            <a:endParaRPr lang="ca-ES" sz="16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6" name="Imagen 19">
            <a:extLst>
              <a:ext uri="{FF2B5EF4-FFF2-40B4-BE49-F238E27FC236}">
                <a16:creationId xmlns:a16="http://schemas.microsoft.com/office/drawing/2014/main" xmlns="" id="{A20FE057-CBAB-4AEC-B1A4-9CA5516EE04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7664" y="2060848"/>
            <a:ext cx="6120765" cy="694373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BFE9-5A50-4899-BFD1-0BE91B0BD11B}" type="slidenum">
              <a:rPr lang="ca-ES" smtClean="0"/>
              <a:pPr/>
              <a:t>17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xmlns="" val="3488956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>
            <a:extLst>
              <a:ext uri="{FF2B5EF4-FFF2-40B4-BE49-F238E27FC236}">
                <a16:creationId xmlns:a16="http://schemas.microsoft.com/office/drawing/2014/main" xmlns="" id="{4222F324-3EDE-43F4-B3F7-D3D34AB53CC7}"/>
              </a:ext>
            </a:extLst>
          </p:cNvPr>
          <p:cNvSpPr txBox="1">
            <a:spLocks/>
          </p:cNvSpPr>
          <p:nvPr/>
        </p:nvSpPr>
        <p:spPr>
          <a:xfrm>
            <a:off x="457200" y="620688"/>
            <a:ext cx="822960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ca-ES" sz="3200" b="1" dirty="0">
                <a:latin typeface="Cambria" pitchFamily="18" charset="0"/>
                <a:ea typeface="+mn-ea"/>
                <a:cs typeface="+mn-cs"/>
              </a:rPr>
              <a:t>4 – Realizar un bypass de </a:t>
            </a:r>
            <a:r>
              <a:rPr lang="ca-ES" sz="3200" b="1" dirty="0" err="1" smtClean="0">
                <a:latin typeface="Cambria" pitchFamily="18" charset="0"/>
                <a:ea typeface="+mn-ea"/>
                <a:cs typeface="+mn-cs"/>
              </a:rPr>
              <a:t>login</a:t>
            </a:r>
            <a:r>
              <a:rPr lang="ca-ES" sz="3200" b="1" dirty="0" smtClean="0">
                <a:latin typeface="Cambria" pitchFamily="18" charset="0"/>
                <a:ea typeface="+mn-ea"/>
                <a:cs typeface="+mn-cs"/>
              </a:rPr>
              <a:t> (II)</a:t>
            </a:r>
            <a:endParaRPr lang="ca-ES" sz="3200" b="1" dirty="0">
              <a:latin typeface="Cambria" pitchFamily="18" charset="0"/>
              <a:ea typeface="+mn-ea"/>
              <a:cs typeface="+mn-cs"/>
            </a:endParaRPr>
          </a:p>
        </p:txBody>
      </p:sp>
      <p:sp>
        <p:nvSpPr>
          <p:cNvPr id="5" name="2 Marcador de contenido">
            <a:extLst>
              <a:ext uri="{FF2B5EF4-FFF2-40B4-BE49-F238E27FC236}">
                <a16:creationId xmlns:a16="http://schemas.microsoft.com/office/drawing/2014/main" xmlns="" id="{EBA710F4-3692-4B14-A182-1085508C8603}"/>
              </a:ext>
            </a:extLst>
          </p:cNvPr>
          <p:cNvSpPr txBox="1">
            <a:spLocks/>
          </p:cNvSpPr>
          <p:nvPr/>
        </p:nvSpPr>
        <p:spPr>
          <a:xfrm>
            <a:off x="467544" y="1268760"/>
            <a:ext cx="8229600" cy="129614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17463">
              <a:buFont typeface="Arial" pitchFamily="34" charset="0"/>
              <a:buNone/>
            </a:pPr>
            <a:r>
              <a:rPr lang="ca-ES" sz="3400" dirty="0" err="1" smtClean="0">
                <a:latin typeface="Cambria" pitchFamily="18" charset="0"/>
                <a:ea typeface="+mj-ea"/>
                <a:cs typeface="+mj-cs"/>
              </a:rPr>
              <a:t>Modificamos</a:t>
            </a:r>
            <a:r>
              <a:rPr lang="ca-ES" sz="3400" dirty="0" smtClean="0">
                <a:latin typeface="Cambria" pitchFamily="18" charset="0"/>
                <a:ea typeface="+mj-ea"/>
                <a:cs typeface="+mj-cs"/>
              </a:rPr>
              <a:t> el </a:t>
            </a:r>
            <a:r>
              <a:rPr lang="ca-ES" sz="3400" dirty="0" err="1" smtClean="0">
                <a:latin typeface="Cambria" pitchFamily="18" charset="0"/>
                <a:ea typeface="+mj-ea"/>
                <a:cs typeface="+mj-cs"/>
              </a:rPr>
              <a:t>fichero</a:t>
            </a:r>
            <a:r>
              <a:rPr lang="ca-ES" sz="3400" dirty="0" smtClean="0">
                <a:latin typeface="Cambria" pitchFamily="18" charset="0"/>
                <a:ea typeface="+mj-ea"/>
                <a:cs typeface="+mj-cs"/>
              </a:rPr>
              <a:t> </a:t>
            </a:r>
            <a:r>
              <a:rPr lang="ca-ES" sz="3400" dirty="0" err="1" smtClean="0">
                <a:latin typeface="Cambria" pitchFamily="18" charset="0"/>
                <a:ea typeface="+mj-ea"/>
                <a:cs typeface="+mj-cs"/>
              </a:rPr>
              <a:t>login.js</a:t>
            </a:r>
            <a:r>
              <a:rPr lang="ca-ES" sz="3400" dirty="0" smtClean="0">
                <a:latin typeface="Cambria" pitchFamily="18" charset="0"/>
                <a:ea typeface="+mj-ea"/>
                <a:cs typeface="+mj-cs"/>
              </a:rPr>
              <a:t> para poder interceptar la </a:t>
            </a:r>
            <a:r>
              <a:rPr lang="ca-ES" sz="3400" dirty="0" err="1" smtClean="0">
                <a:latin typeface="Cambria" pitchFamily="18" charset="0"/>
                <a:ea typeface="+mj-ea"/>
                <a:cs typeface="+mj-cs"/>
              </a:rPr>
              <a:t>clas</a:t>
            </a:r>
            <a:r>
              <a:rPr lang="ca-ES" sz="3400" dirty="0" err="1" smtClean="0">
                <a:latin typeface="Cambria" pitchFamily="18" charset="0"/>
                <a:ea typeface="+mj-ea"/>
                <a:cs typeface="+mj-cs"/>
              </a:rPr>
              <a:t>e</a:t>
            </a:r>
            <a:r>
              <a:rPr lang="ca-ES" sz="3400" dirty="0" smtClean="0">
                <a:latin typeface="Cambria" pitchFamily="18" charset="0"/>
                <a:ea typeface="+mj-ea"/>
                <a:cs typeface="+mj-cs"/>
              </a:rPr>
              <a:t> y el </a:t>
            </a:r>
            <a:r>
              <a:rPr lang="ca-ES" sz="3400" dirty="0" err="1" smtClean="0">
                <a:latin typeface="Cambria" pitchFamily="18" charset="0"/>
                <a:ea typeface="+mj-ea"/>
                <a:cs typeface="+mj-cs"/>
              </a:rPr>
              <a:t>método</a:t>
            </a:r>
            <a:r>
              <a:rPr lang="ca-ES" sz="3400" dirty="0" smtClean="0">
                <a:latin typeface="Cambria" pitchFamily="18" charset="0"/>
                <a:ea typeface="+mj-ea"/>
                <a:cs typeface="+mj-cs"/>
              </a:rPr>
              <a:t> que nos </a:t>
            </a:r>
            <a:r>
              <a:rPr lang="ca-ES" sz="3400" dirty="0" err="1" smtClean="0">
                <a:latin typeface="Cambria" pitchFamily="18" charset="0"/>
                <a:ea typeface="+mj-ea"/>
                <a:cs typeface="+mj-cs"/>
              </a:rPr>
              <a:t>interesa</a:t>
            </a:r>
            <a:r>
              <a:rPr lang="ca-ES" sz="3400" dirty="0" smtClean="0">
                <a:latin typeface="Cambria" pitchFamily="18" charset="0"/>
                <a:ea typeface="+mj-ea"/>
                <a:cs typeface="+mj-cs"/>
              </a:rPr>
              <a:t>:</a:t>
            </a:r>
          </a:p>
          <a:p>
            <a:pPr indent="17463">
              <a:buFont typeface="Arial" pitchFamily="34" charset="0"/>
              <a:buNone/>
            </a:pPr>
            <a:endParaRPr lang="ca-ES" sz="4400" dirty="0" smtClean="0">
              <a:latin typeface="Cambria" pitchFamily="18" charset="0"/>
              <a:ea typeface="+mj-ea"/>
              <a:cs typeface="+mj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564904"/>
            <a:ext cx="6457950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BFE9-5A50-4899-BFD1-0BE91B0BD11B}" type="slidenum">
              <a:rPr lang="ca-ES" smtClean="0"/>
              <a:pPr/>
              <a:t>18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xmlns="" val="3488956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>
            <a:extLst>
              <a:ext uri="{FF2B5EF4-FFF2-40B4-BE49-F238E27FC236}">
                <a16:creationId xmlns:a16="http://schemas.microsoft.com/office/drawing/2014/main" xmlns="" id="{4222F324-3EDE-43F4-B3F7-D3D34AB53CC7}"/>
              </a:ext>
            </a:extLst>
          </p:cNvPr>
          <p:cNvSpPr txBox="1">
            <a:spLocks/>
          </p:cNvSpPr>
          <p:nvPr/>
        </p:nvSpPr>
        <p:spPr>
          <a:xfrm>
            <a:off x="457200" y="620688"/>
            <a:ext cx="822960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ca-ES" sz="3200" b="1" dirty="0">
                <a:latin typeface="Cambria" pitchFamily="18" charset="0"/>
                <a:ea typeface="+mn-ea"/>
                <a:cs typeface="+mn-cs"/>
              </a:rPr>
              <a:t>4 – Realizar un bypass de </a:t>
            </a:r>
            <a:r>
              <a:rPr lang="ca-ES" sz="3200" b="1" dirty="0" err="1" smtClean="0">
                <a:latin typeface="Cambria" pitchFamily="18" charset="0"/>
                <a:ea typeface="+mn-ea"/>
                <a:cs typeface="+mn-cs"/>
              </a:rPr>
              <a:t>login</a:t>
            </a:r>
            <a:r>
              <a:rPr lang="ca-ES" sz="3200" b="1" dirty="0" smtClean="0">
                <a:latin typeface="Cambria" pitchFamily="18" charset="0"/>
                <a:ea typeface="+mn-ea"/>
                <a:cs typeface="+mn-cs"/>
              </a:rPr>
              <a:t> (y III)</a:t>
            </a:r>
            <a:endParaRPr lang="ca-ES" sz="3200" b="1" dirty="0">
              <a:latin typeface="Cambria" pitchFamily="18" charset="0"/>
              <a:ea typeface="+mn-ea"/>
              <a:cs typeface="+mn-cs"/>
            </a:endParaRPr>
          </a:p>
        </p:txBody>
      </p:sp>
      <p:sp>
        <p:nvSpPr>
          <p:cNvPr id="5" name="2 Marcador de contenido">
            <a:extLst>
              <a:ext uri="{FF2B5EF4-FFF2-40B4-BE49-F238E27FC236}">
                <a16:creationId xmlns:a16="http://schemas.microsoft.com/office/drawing/2014/main" xmlns="" id="{EBA710F4-3692-4B14-A182-1085508C8603}"/>
              </a:ext>
            </a:extLst>
          </p:cNvPr>
          <p:cNvSpPr txBox="1">
            <a:spLocks/>
          </p:cNvSpPr>
          <p:nvPr/>
        </p:nvSpPr>
        <p:spPr>
          <a:xfrm>
            <a:off x="467544" y="1268760"/>
            <a:ext cx="8229600" cy="129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17463">
              <a:buFont typeface="Arial" pitchFamily="34" charset="0"/>
              <a:buNone/>
            </a:pPr>
            <a:r>
              <a:rPr lang="ca-ES" sz="2600" dirty="0" smtClean="0">
                <a:latin typeface="Cambria" pitchFamily="18" charset="0"/>
                <a:ea typeface="+mj-ea"/>
                <a:cs typeface="+mj-cs"/>
              </a:rPr>
              <a:t>En la consola del simulador de mòbil </a:t>
            </a:r>
            <a:r>
              <a:rPr lang="ca-ES" sz="2600" dirty="0" err="1" smtClean="0">
                <a:latin typeface="Cambria" pitchFamily="18" charset="0"/>
                <a:ea typeface="+mj-ea"/>
                <a:cs typeface="+mj-cs"/>
              </a:rPr>
              <a:t>podemos</a:t>
            </a:r>
            <a:r>
              <a:rPr lang="ca-ES" sz="2600" dirty="0" smtClean="0">
                <a:latin typeface="Cambria" pitchFamily="18" charset="0"/>
                <a:ea typeface="+mj-ea"/>
                <a:cs typeface="+mj-cs"/>
              </a:rPr>
              <a:t> ver la evidencia del bypass de </a:t>
            </a:r>
            <a:r>
              <a:rPr lang="ca-ES" sz="2600" dirty="0" err="1" smtClean="0">
                <a:latin typeface="Cambria" pitchFamily="18" charset="0"/>
                <a:ea typeface="+mj-ea"/>
                <a:cs typeface="+mj-cs"/>
              </a:rPr>
              <a:t>login</a:t>
            </a:r>
            <a:r>
              <a:rPr lang="ca-ES" sz="2600" dirty="0" smtClean="0">
                <a:latin typeface="Cambria" pitchFamily="18" charset="0"/>
                <a:ea typeface="+mj-ea"/>
                <a:cs typeface="+mj-cs"/>
              </a:rPr>
              <a:t>:</a:t>
            </a:r>
          </a:p>
          <a:p>
            <a:pPr indent="17463">
              <a:buFont typeface="Arial" pitchFamily="34" charset="0"/>
              <a:buNone/>
            </a:pPr>
            <a:endParaRPr lang="ca-ES" sz="4400" dirty="0" smtClean="0">
              <a:latin typeface="Cambria" pitchFamily="18" charset="0"/>
              <a:ea typeface="+mj-ea"/>
              <a:cs typeface="+mj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2205186"/>
            <a:ext cx="308610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BFE9-5A50-4899-BFD1-0BE91B0BD11B}" type="slidenum">
              <a:rPr lang="ca-ES" smtClean="0"/>
              <a:pPr/>
              <a:t>19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xmlns="" val="3488956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a-ES" sz="3200" b="1" dirty="0" err="1">
                <a:latin typeface="Cambria" pitchFamily="18" charset="0"/>
                <a:ea typeface="+mn-ea"/>
                <a:cs typeface="+mn-cs"/>
              </a:rPr>
              <a:t>Descripción</a:t>
            </a:r>
            <a:r>
              <a:rPr lang="ca-ES" sz="3200" b="1" dirty="0">
                <a:latin typeface="Cambria" pitchFamily="18" charset="0"/>
                <a:ea typeface="+mn-ea"/>
                <a:cs typeface="+mn-cs"/>
              </a:rPr>
              <a:t> de la </a:t>
            </a:r>
            <a:r>
              <a:rPr lang="ca-ES" sz="3200" b="1" dirty="0" err="1">
                <a:latin typeface="Cambria" pitchFamily="18" charset="0"/>
                <a:ea typeface="+mn-ea"/>
                <a:cs typeface="+mn-cs"/>
              </a:rPr>
              <a:t>práctica</a:t>
            </a:r>
            <a:endParaRPr lang="ca-ES" sz="3200" b="1" dirty="0">
              <a:latin typeface="Cambria" pitchFamily="18" charset="0"/>
              <a:ea typeface="+mn-ea"/>
              <a:cs typeface="+mn-cs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ca-ES" sz="2800" dirty="0">
                <a:latin typeface="Cambria" pitchFamily="18" charset="0"/>
                <a:ea typeface="+mj-ea"/>
                <a:cs typeface="+mj-cs"/>
              </a:rPr>
              <a:t>Iniciar la </a:t>
            </a:r>
            <a:r>
              <a:rPr lang="ca-ES" sz="2800" dirty="0" err="1">
                <a:latin typeface="Cambria" pitchFamily="18" charset="0"/>
                <a:ea typeface="+mj-ea"/>
                <a:cs typeface="+mj-cs"/>
              </a:rPr>
              <a:t>aplicación</a:t>
            </a:r>
            <a:endParaRPr lang="ca-ES" sz="2800" dirty="0">
              <a:latin typeface="Cambria" pitchFamily="18" charset="0"/>
              <a:ea typeface="+mj-ea"/>
              <a:cs typeface="+mj-cs"/>
            </a:endParaRPr>
          </a:p>
          <a:p>
            <a:pPr marL="514350" indent="-514350">
              <a:buFont typeface="+mj-lt"/>
              <a:buAutoNum type="arabicPeriod"/>
            </a:pPr>
            <a:r>
              <a:rPr lang="ca-ES" sz="2800" dirty="0" err="1">
                <a:latin typeface="Cambria" pitchFamily="18" charset="0"/>
                <a:ea typeface="+mj-ea"/>
                <a:cs typeface="+mj-cs"/>
              </a:rPr>
              <a:t>Realizar</a:t>
            </a:r>
            <a:r>
              <a:rPr lang="ca-ES" sz="2800" dirty="0">
                <a:latin typeface="Cambria" pitchFamily="18" charset="0"/>
                <a:ea typeface="+mj-ea"/>
                <a:cs typeface="+mj-cs"/>
              </a:rPr>
              <a:t> un bypass de una </a:t>
            </a:r>
            <a:r>
              <a:rPr lang="ca-ES" sz="2800" dirty="0" err="1">
                <a:latin typeface="Cambria" pitchFamily="18" charset="0"/>
                <a:ea typeface="+mj-ea"/>
                <a:cs typeface="+mj-cs"/>
              </a:rPr>
              <a:t>detección</a:t>
            </a:r>
            <a:r>
              <a:rPr lang="ca-ES" sz="2800" dirty="0">
                <a:latin typeface="Cambria" pitchFamily="18" charset="0"/>
                <a:ea typeface="+mj-ea"/>
                <a:cs typeface="+mj-cs"/>
              </a:rPr>
              <a:t> de </a:t>
            </a:r>
            <a:r>
              <a:rPr lang="ca-ES" sz="2800" dirty="0" err="1">
                <a:latin typeface="Cambria" pitchFamily="18" charset="0"/>
                <a:ea typeface="+mj-ea"/>
                <a:cs typeface="+mj-cs"/>
              </a:rPr>
              <a:t>Jailbreak</a:t>
            </a:r>
            <a:endParaRPr lang="ca-ES" sz="2800" dirty="0">
              <a:latin typeface="Cambria" pitchFamily="18" charset="0"/>
              <a:ea typeface="+mj-ea"/>
              <a:cs typeface="+mj-cs"/>
            </a:endParaRPr>
          </a:p>
          <a:p>
            <a:pPr marL="514350" indent="-514350">
              <a:buFont typeface="+mj-lt"/>
              <a:buAutoNum type="arabicPeriod"/>
            </a:pPr>
            <a:r>
              <a:rPr lang="ca-ES" sz="2800" dirty="0" err="1">
                <a:latin typeface="Cambria" pitchFamily="18" charset="0"/>
                <a:ea typeface="+mj-ea"/>
                <a:cs typeface="+mj-cs"/>
              </a:rPr>
              <a:t>Obtención</a:t>
            </a:r>
            <a:r>
              <a:rPr lang="ca-ES" sz="2800" dirty="0">
                <a:latin typeface="Cambria" pitchFamily="18" charset="0"/>
                <a:ea typeface="+mj-ea"/>
                <a:cs typeface="+mj-cs"/>
              </a:rPr>
              <a:t> de </a:t>
            </a:r>
            <a:r>
              <a:rPr lang="ca-ES" sz="2800" dirty="0" err="1">
                <a:latin typeface="Cambria" pitchFamily="18" charset="0"/>
                <a:ea typeface="+mj-ea"/>
                <a:cs typeface="+mj-cs"/>
              </a:rPr>
              <a:t>información</a:t>
            </a:r>
            <a:r>
              <a:rPr lang="ca-ES" sz="2800" dirty="0">
                <a:latin typeface="Cambria" pitchFamily="18" charset="0"/>
                <a:ea typeface="+mj-ea"/>
                <a:cs typeface="+mj-cs"/>
              </a:rPr>
              <a:t> sensible</a:t>
            </a:r>
            <a:endParaRPr lang="ca-ES" sz="2400" dirty="0">
              <a:latin typeface="Cambria" pitchFamily="18" charset="0"/>
              <a:ea typeface="+mj-ea"/>
              <a:cs typeface="+mj-cs"/>
            </a:endParaRPr>
          </a:p>
          <a:p>
            <a:pPr marL="514350" indent="-514350">
              <a:buFont typeface="+mj-lt"/>
              <a:buAutoNum type="arabicPeriod"/>
            </a:pPr>
            <a:r>
              <a:rPr lang="ca-ES" sz="2800" dirty="0" err="1">
                <a:latin typeface="Cambria" pitchFamily="18" charset="0"/>
                <a:ea typeface="+mj-ea"/>
                <a:cs typeface="+mj-cs"/>
              </a:rPr>
              <a:t>Realizar</a:t>
            </a:r>
            <a:r>
              <a:rPr lang="ca-ES" sz="2800" dirty="0">
                <a:latin typeface="Cambria" pitchFamily="18" charset="0"/>
                <a:ea typeface="+mj-ea"/>
                <a:cs typeface="+mj-cs"/>
              </a:rPr>
              <a:t> un bypass de </a:t>
            </a:r>
            <a:r>
              <a:rPr lang="ca-ES" sz="2800" dirty="0" err="1">
                <a:latin typeface="Cambria" pitchFamily="18" charset="0"/>
                <a:ea typeface="+mj-ea"/>
                <a:cs typeface="+mj-cs"/>
              </a:rPr>
              <a:t>login</a:t>
            </a:r>
            <a:endParaRPr lang="ca-ES" sz="2800" dirty="0">
              <a:latin typeface="Cambria" pitchFamily="18" charset="0"/>
              <a:ea typeface="+mj-ea"/>
              <a:cs typeface="+mj-cs"/>
            </a:endParaRPr>
          </a:p>
          <a:p>
            <a:pPr marL="514350" indent="-514350">
              <a:buFont typeface="+mj-lt"/>
              <a:buAutoNum type="arabicPeriod"/>
            </a:pPr>
            <a:r>
              <a:rPr lang="ca-ES" sz="2800" dirty="0">
                <a:latin typeface="Cambria" pitchFamily="18" charset="0"/>
                <a:ea typeface="+mj-ea"/>
                <a:cs typeface="+mj-cs"/>
              </a:rPr>
              <a:t>Interceptar </a:t>
            </a:r>
            <a:r>
              <a:rPr lang="ca-ES" sz="2800" dirty="0" err="1">
                <a:latin typeface="Cambria" pitchFamily="18" charset="0"/>
                <a:ea typeface="+mj-ea"/>
                <a:cs typeface="+mj-cs"/>
              </a:rPr>
              <a:t>varias</a:t>
            </a:r>
            <a:r>
              <a:rPr lang="ca-ES" sz="2800" dirty="0">
                <a:latin typeface="Cambria" pitchFamily="18" charset="0"/>
                <a:ea typeface="+mj-ea"/>
                <a:cs typeface="+mj-cs"/>
              </a:rPr>
              <a:t> </a:t>
            </a:r>
            <a:r>
              <a:rPr lang="ca-ES" sz="2800" dirty="0" err="1">
                <a:latin typeface="Cambria" pitchFamily="18" charset="0"/>
                <a:ea typeface="+mj-ea"/>
                <a:cs typeface="+mj-cs"/>
              </a:rPr>
              <a:t>llamadas</a:t>
            </a:r>
            <a:r>
              <a:rPr lang="ca-ES" sz="2800" dirty="0">
                <a:latin typeface="Cambria" pitchFamily="18" charset="0"/>
                <a:ea typeface="+mj-ea"/>
                <a:cs typeface="+mj-cs"/>
              </a:rPr>
              <a:t> de forma </a:t>
            </a:r>
            <a:r>
              <a:rPr lang="ca-ES" sz="2800" dirty="0" err="1">
                <a:latin typeface="Cambria" pitchFamily="18" charset="0"/>
                <a:ea typeface="+mj-ea"/>
                <a:cs typeface="+mj-cs"/>
              </a:rPr>
              <a:t>dinámica</a:t>
            </a:r>
            <a:endParaRPr lang="ca-ES" sz="2800" dirty="0">
              <a:latin typeface="Cambria" pitchFamily="18" charset="0"/>
              <a:ea typeface="+mj-ea"/>
              <a:cs typeface="+mj-cs"/>
            </a:endParaRPr>
          </a:p>
          <a:p>
            <a:pPr lvl="1">
              <a:buFont typeface="Arial" pitchFamily="34" charset="0"/>
              <a:buChar char="•"/>
            </a:pPr>
            <a:r>
              <a:rPr lang="ca-ES" sz="2400" dirty="0" err="1">
                <a:latin typeface="Cambria" pitchFamily="18" charset="0"/>
                <a:ea typeface="+mj-ea"/>
                <a:cs typeface="+mj-cs"/>
              </a:rPr>
              <a:t>Obtener</a:t>
            </a:r>
            <a:r>
              <a:rPr lang="ca-ES" sz="2400" dirty="0">
                <a:latin typeface="Cambria" pitchFamily="18" charset="0"/>
                <a:ea typeface="+mj-ea"/>
                <a:cs typeface="+mj-cs"/>
              </a:rPr>
              <a:t> </a:t>
            </a:r>
            <a:r>
              <a:rPr lang="ca-ES" sz="2400" dirty="0" err="1">
                <a:latin typeface="Cambria" pitchFamily="18" charset="0"/>
                <a:ea typeface="+mj-ea"/>
                <a:cs typeface="+mj-cs"/>
              </a:rPr>
              <a:t>información</a:t>
            </a:r>
            <a:r>
              <a:rPr lang="ca-ES" sz="2400" dirty="0">
                <a:latin typeface="Cambria" pitchFamily="18" charset="0"/>
                <a:ea typeface="+mj-ea"/>
                <a:cs typeface="+mj-cs"/>
              </a:rPr>
              <a:t> del </a:t>
            </a:r>
            <a:r>
              <a:rPr lang="ca-ES" sz="2400" dirty="0" err="1">
                <a:latin typeface="Cambria" pitchFamily="18" charset="0"/>
                <a:ea typeface="+mj-ea"/>
                <a:cs typeface="+mj-cs"/>
              </a:rPr>
              <a:t>Keychain</a:t>
            </a:r>
            <a:endParaRPr lang="ca-ES" sz="2400" dirty="0">
              <a:latin typeface="Cambria" pitchFamily="18" charset="0"/>
              <a:ea typeface="+mj-ea"/>
              <a:cs typeface="+mj-cs"/>
            </a:endParaRPr>
          </a:p>
          <a:p>
            <a:pPr lvl="1">
              <a:buFont typeface="Arial" pitchFamily="34" charset="0"/>
              <a:buChar char="•"/>
            </a:pPr>
            <a:r>
              <a:rPr lang="ca-ES" sz="2400" dirty="0" err="1">
                <a:latin typeface="Cambria" pitchFamily="18" charset="0"/>
                <a:ea typeface="+mj-ea"/>
                <a:cs typeface="+mj-cs"/>
              </a:rPr>
              <a:t>Obtener</a:t>
            </a:r>
            <a:r>
              <a:rPr lang="ca-ES" sz="2400" dirty="0">
                <a:latin typeface="Cambria" pitchFamily="18" charset="0"/>
                <a:ea typeface="+mj-ea"/>
                <a:cs typeface="+mj-cs"/>
              </a:rPr>
              <a:t> </a:t>
            </a:r>
            <a:r>
              <a:rPr lang="ca-ES" sz="2400" dirty="0" err="1">
                <a:latin typeface="Cambria" pitchFamily="18" charset="0"/>
                <a:ea typeface="+mj-ea"/>
                <a:cs typeface="+mj-cs"/>
              </a:rPr>
              <a:t>información</a:t>
            </a:r>
            <a:r>
              <a:rPr lang="ca-ES" sz="2400" dirty="0">
                <a:latin typeface="Cambria" pitchFamily="18" charset="0"/>
                <a:ea typeface="+mj-ea"/>
                <a:cs typeface="+mj-cs"/>
              </a:rPr>
              <a:t> de </a:t>
            </a:r>
            <a:r>
              <a:rPr lang="ca-ES" sz="2400" dirty="0" err="1">
                <a:latin typeface="Cambria" pitchFamily="18" charset="0"/>
                <a:ea typeface="+mj-ea"/>
                <a:cs typeface="+mj-cs"/>
              </a:rPr>
              <a:t>ficheros</a:t>
            </a:r>
            <a:r>
              <a:rPr lang="ca-ES" sz="2400" dirty="0">
                <a:latin typeface="Cambria" pitchFamily="18" charset="0"/>
                <a:ea typeface="+mj-ea"/>
                <a:cs typeface="+mj-cs"/>
              </a:rPr>
              <a:t> </a:t>
            </a:r>
            <a:r>
              <a:rPr lang="ca-ES" sz="2400" dirty="0" err="1">
                <a:latin typeface="Cambria" pitchFamily="18" charset="0"/>
                <a:ea typeface="+mj-ea"/>
                <a:cs typeface="+mj-cs"/>
              </a:rPr>
              <a:t>creados</a:t>
            </a:r>
            <a:endParaRPr lang="ca-ES" sz="2400" dirty="0">
              <a:latin typeface="Cambria" pitchFamily="18" charset="0"/>
              <a:ea typeface="+mj-ea"/>
              <a:cs typeface="+mj-cs"/>
            </a:endParaRPr>
          </a:p>
          <a:p>
            <a:pPr lvl="1">
              <a:buFont typeface="Arial" pitchFamily="34" charset="0"/>
              <a:buChar char="•"/>
            </a:pPr>
            <a:r>
              <a:rPr lang="ca-ES" sz="2400" dirty="0" err="1">
                <a:latin typeface="Cambria" pitchFamily="18" charset="0"/>
                <a:ea typeface="+mj-ea"/>
                <a:cs typeface="+mj-cs"/>
              </a:rPr>
              <a:t>Obtener</a:t>
            </a:r>
            <a:r>
              <a:rPr lang="ca-ES" sz="2400" dirty="0">
                <a:latin typeface="Cambria" pitchFamily="18" charset="0"/>
                <a:ea typeface="+mj-ea"/>
                <a:cs typeface="+mj-cs"/>
              </a:rPr>
              <a:t> </a:t>
            </a:r>
            <a:r>
              <a:rPr lang="ca-ES" sz="2400" dirty="0" err="1">
                <a:latin typeface="Cambria" pitchFamily="18" charset="0"/>
                <a:ea typeface="+mj-ea"/>
                <a:cs typeface="+mj-cs"/>
              </a:rPr>
              <a:t>información</a:t>
            </a:r>
            <a:r>
              <a:rPr lang="ca-ES" sz="2400" dirty="0">
                <a:latin typeface="Cambria" pitchFamily="18" charset="0"/>
                <a:ea typeface="+mj-ea"/>
                <a:cs typeface="+mj-cs"/>
              </a:rPr>
              <a:t> de una </a:t>
            </a:r>
            <a:r>
              <a:rPr lang="ca-ES" sz="2400" dirty="0" err="1">
                <a:latin typeface="Cambria" pitchFamily="18" charset="0"/>
                <a:ea typeface="+mj-ea"/>
                <a:cs typeface="+mj-cs"/>
              </a:rPr>
              <a:t>conexión</a:t>
            </a:r>
            <a:r>
              <a:rPr lang="ca-ES" sz="2400" dirty="0">
                <a:latin typeface="Cambria" pitchFamily="18" charset="0"/>
                <a:ea typeface="+mj-ea"/>
                <a:cs typeface="+mj-cs"/>
              </a:rPr>
              <a:t> </a:t>
            </a:r>
            <a:r>
              <a:rPr lang="ca-ES" sz="2400" dirty="0" err="1">
                <a:latin typeface="Cambria" pitchFamily="18" charset="0"/>
                <a:ea typeface="+mj-ea"/>
                <a:cs typeface="+mj-cs"/>
              </a:rPr>
              <a:t>realizada</a:t>
            </a:r>
            <a:endParaRPr lang="ca-ES" sz="2400" dirty="0"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BFE9-5A50-4899-BFD1-0BE91B0BD11B}" type="slidenum">
              <a:rPr lang="ca-ES" smtClean="0"/>
              <a:pPr/>
              <a:t>2</a:t>
            </a:fld>
            <a:endParaRPr lang="ca-E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>
            <a:extLst>
              <a:ext uri="{FF2B5EF4-FFF2-40B4-BE49-F238E27FC236}">
                <a16:creationId xmlns:a16="http://schemas.microsoft.com/office/drawing/2014/main" xmlns="" id="{4222F324-3EDE-43F4-B3F7-D3D34AB53CC7}"/>
              </a:ext>
            </a:extLst>
          </p:cNvPr>
          <p:cNvSpPr txBox="1">
            <a:spLocks/>
          </p:cNvSpPr>
          <p:nvPr/>
        </p:nvSpPr>
        <p:spPr>
          <a:xfrm>
            <a:off x="457200" y="620688"/>
            <a:ext cx="82296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ca-ES" sz="3200" b="1" dirty="0" smtClean="0">
                <a:latin typeface="Cambria" pitchFamily="18" charset="0"/>
                <a:ea typeface="+mn-ea"/>
                <a:cs typeface="+mn-cs"/>
              </a:rPr>
              <a:t>5 </a:t>
            </a:r>
            <a:r>
              <a:rPr lang="ca-ES" sz="3200" b="1" dirty="0">
                <a:latin typeface="Cambria" pitchFamily="18" charset="0"/>
                <a:ea typeface="+mn-ea"/>
                <a:cs typeface="+mn-cs"/>
              </a:rPr>
              <a:t>– </a:t>
            </a:r>
            <a:r>
              <a:rPr lang="ca-ES" sz="3200" b="1" dirty="0" smtClean="0">
                <a:latin typeface="Cambria" pitchFamily="18" charset="0"/>
                <a:ea typeface="+mn-ea"/>
                <a:cs typeface="+mn-cs"/>
              </a:rPr>
              <a:t>Interceptar </a:t>
            </a:r>
            <a:r>
              <a:rPr lang="ca-ES" sz="3200" b="1" dirty="0" err="1" smtClean="0">
                <a:latin typeface="Cambria" pitchFamily="18" charset="0"/>
                <a:ea typeface="+mn-ea"/>
                <a:cs typeface="+mn-cs"/>
              </a:rPr>
              <a:t>llamadas</a:t>
            </a:r>
            <a:r>
              <a:rPr lang="ca-ES" sz="3200" b="1" dirty="0" smtClean="0">
                <a:latin typeface="Cambria" pitchFamily="18" charset="0"/>
                <a:ea typeface="+mn-ea"/>
                <a:cs typeface="+mn-cs"/>
              </a:rPr>
              <a:t> de forma </a:t>
            </a:r>
            <a:r>
              <a:rPr lang="ca-ES" sz="3200" b="1" dirty="0" err="1" smtClean="0">
                <a:latin typeface="Cambria" pitchFamily="18" charset="0"/>
                <a:ea typeface="+mn-ea"/>
                <a:cs typeface="+mn-cs"/>
              </a:rPr>
              <a:t>dinámica</a:t>
            </a:r>
            <a:endParaRPr lang="ca-ES" sz="3200" b="1" dirty="0" smtClean="0">
              <a:latin typeface="Cambria" pitchFamily="18" charset="0"/>
              <a:ea typeface="+mn-ea"/>
              <a:cs typeface="+mn-cs"/>
            </a:endParaRPr>
          </a:p>
          <a:p>
            <a:r>
              <a:rPr lang="ca-ES" sz="2600" b="1" dirty="0" smtClean="0">
                <a:latin typeface="Cambria" pitchFamily="18" charset="0"/>
                <a:ea typeface="+mn-ea"/>
                <a:cs typeface="+mn-cs"/>
              </a:rPr>
              <a:t>A- </a:t>
            </a:r>
            <a:r>
              <a:rPr lang="ca-ES" sz="2600" b="1" dirty="0" err="1" smtClean="0">
                <a:latin typeface="Cambria" pitchFamily="18" charset="0"/>
                <a:ea typeface="+mn-ea"/>
                <a:cs typeface="+mn-cs"/>
              </a:rPr>
              <a:t>Obtener</a:t>
            </a:r>
            <a:r>
              <a:rPr lang="ca-ES" sz="2600" b="1" dirty="0" smtClean="0">
                <a:latin typeface="Cambria" pitchFamily="18" charset="0"/>
                <a:ea typeface="+mn-ea"/>
                <a:cs typeface="+mn-cs"/>
              </a:rPr>
              <a:t> </a:t>
            </a:r>
            <a:r>
              <a:rPr lang="ca-ES" sz="2600" b="1" dirty="0" err="1" smtClean="0">
                <a:latin typeface="Cambria" pitchFamily="18" charset="0"/>
                <a:ea typeface="+mn-ea"/>
                <a:cs typeface="+mn-cs"/>
              </a:rPr>
              <a:t>información</a:t>
            </a:r>
            <a:r>
              <a:rPr lang="ca-ES" sz="2600" b="1" dirty="0" smtClean="0">
                <a:latin typeface="Cambria" pitchFamily="18" charset="0"/>
                <a:ea typeface="+mn-ea"/>
                <a:cs typeface="+mn-cs"/>
              </a:rPr>
              <a:t> del </a:t>
            </a:r>
            <a:r>
              <a:rPr lang="ca-ES" sz="2600" b="1" dirty="0" err="1" smtClean="0">
                <a:latin typeface="Cambria" pitchFamily="18" charset="0"/>
                <a:ea typeface="+mn-ea"/>
                <a:cs typeface="+mn-cs"/>
              </a:rPr>
              <a:t>Keychain</a:t>
            </a:r>
            <a:endParaRPr lang="ca-ES" sz="3200" b="1" dirty="0">
              <a:latin typeface="Cambria" pitchFamily="18" charset="0"/>
              <a:ea typeface="+mn-ea"/>
              <a:cs typeface="+mn-cs"/>
            </a:endParaRPr>
          </a:p>
        </p:txBody>
      </p:sp>
      <p:sp>
        <p:nvSpPr>
          <p:cNvPr id="5" name="2 Marcador de contenido">
            <a:extLst>
              <a:ext uri="{FF2B5EF4-FFF2-40B4-BE49-F238E27FC236}">
                <a16:creationId xmlns:a16="http://schemas.microsoft.com/office/drawing/2014/main" xmlns="" id="{EBA710F4-3692-4B14-A182-1085508C8603}"/>
              </a:ext>
            </a:extLst>
          </p:cNvPr>
          <p:cNvSpPr txBox="1">
            <a:spLocks/>
          </p:cNvSpPr>
          <p:nvPr/>
        </p:nvSpPr>
        <p:spPr>
          <a:xfrm>
            <a:off x="457200" y="1700808"/>
            <a:ext cx="8229600" cy="4032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17463">
              <a:buFont typeface="Arial" pitchFamily="34" charset="0"/>
              <a:buNone/>
            </a:pPr>
            <a:r>
              <a:rPr lang="ca-ES" sz="2400" dirty="0" smtClean="0">
                <a:latin typeface="Cambria" pitchFamily="18" charset="0"/>
                <a:ea typeface="+mj-ea"/>
                <a:cs typeface="+mj-cs"/>
              </a:rPr>
              <a:t>TTTT</a:t>
            </a:r>
            <a:endParaRPr lang="ca-ES" sz="2400" dirty="0">
              <a:latin typeface="Cambria" pitchFamily="18" charset="0"/>
              <a:ea typeface="+mj-ea"/>
              <a:cs typeface="+mj-cs"/>
            </a:endParaRPr>
          </a:p>
          <a:p>
            <a:pPr indent="17463">
              <a:buFont typeface="Arial" pitchFamily="34" charset="0"/>
              <a:buNone/>
            </a:pPr>
            <a:endParaRPr lang="ca-ES" sz="2400" dirty="0"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BFE9-5A50-4899-BFD1-0BE91B0BD11B}" type="slidenum">
              <a:rPr lang="ca-ES" smtClean="0"/>
              <a:pPr/>
              <a:t>20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xmlns="" val="34889564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>
            <a:extLst>
              <a:ext uri="{FF2B5EF4-FFF2-40B4-BE49-F238E27FC236}">
                <a16:creationId xmlns:a16="http://schemas.microsoft.com/office/drawing/2014/main" xmlns="" id="{4222F324-3EDE-43F4-B3F7-D3D34AB53CC7}"/>
              </a:ext>
            </a:extLst>
          </p:cNvPr>
          <p:cNvSpPr txBox="1">
            <a:spLocks/>
          </p:cNvSpPr>
          <p:nvPr/>
        </p:nvSpPr>
        <p:spPr>
          <a:xfrm>
            <a:off x="457200" y="620688"/>
            <a:ext cx="82296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ca-ES" sz="3200" b="1" dirty="0" smtClean="0">
                <a:latin typeface="Cambria" pitchFamily="18" charset="0"/>
                <a:ea typeface="+mn-ea"/>
                <a:cs typeface="+mn-cs"/>
              </a:rPr>
              <a:t>5 </a:t>
            </a:r>
            <a:r>
              <a:rPr lang="ca-ES" sz="3200" b="1" dirty="0">
                <a:latin typeface="Cambria" pitchFamily="18" charset="0"/>
                <a:ea typeface="+mn-ea"/>
                <a:cs typeface="+mn-cs"/>
              </a:rPr>
              <a:t>– </a:t>
            </a:r>
            <a:r>
              <a:rPr lang="ca-ES" sz="3200" b="1" dirty="0" smtClean="0">
                <a:latin typeface="Cambria" pitchFamily="18" charset="0"/>
                <a:ea typeface="+mn-ea"/>
                <a:cs typeface="+mn-cs"/>
              </a:rPr>
              <a:t>Interceptar </a:t>
            </a:r>
            <a:r>
              <a:rPr lang="ca-ES" sz="3200" b="1" dirty="0" err="1" smtClean="0">
                <a:latin typeface="Cambria" pitchFamily="18" charset="0"/>
                <a:ea typeface="+mn-ea"/>
                <a:cs typeface="+mn-cs"/>
              </a:rPr>
              <a:t>llamadas</a:t>
            </a:r>
            <a:r>
              <a:rPr lang="ca-ES" sz="3200" b="1" dirty="0" smtClean="0">
                <a:latin typeface="Cambria" pitchFamily="18" charset="0"/>
                <a:ea typeface="+mn-ea"/>
                <a:cs typeface="+mn-cs"/>
              </a:rPr>
              <a:t> de forma </a:t>
            </a:r>
            <a:r>
              <a:rPr lang="ca-ES" sz="3200" b="1" dirty="0" err="1" smtClean="0">
                <a:latin typeface="Cambria" pitchFamily="18" charset="0"/>
                <a:ea typeface="+mn-ea"/>
                <a:cs typeface="+mn-cs"/>
              </a:rPr>
              <a:t>dinámica</a:t>
            </a:r>
            <a:endParaRPr lang="ca-ES" sz="3200" b="1" dirty="0" smtClean="0">
              <a:latin typeface="Cambria" pitchFamily="18" charset="0"/>
              <a:ea typeface="+mn-ea"/>
              <a:cs typeface="+mn-cs"/>
            </a:endParaRPr>
          </a:p>
          <a:p>
            <a:r>
              <a:rPr lang="ca-ES" sz="2600" b="1" dirty="0" smtClean="0">
                <a:latin typeface="Cambria" pitchFamily="18" charset="0"/>
              </a:rPr>
              <a:t>B- </a:t>
            </a:r>
            <a:r>
              <a:rPr lang="ca-ES" sz="2600" b="1" dirty="0" err="1" smtClean="0">
                <a:latin typeface="Cambria" pitchFamily="18" charset="0"/>
              </a:rPr>
              <a:t>Obtener</a:t>
            </a:r>
            <a:r>
              <a:rPr lang="ca-ES" sz="2600" b="1" dirty="0" smtClean="0">
                <a:latin typeface="Cambria" pitchFamily="18" charset="0"/>
              </a:rPr>
              <a:t> </a:t>
            </a:r>
            <a:r>
              <a:rPr lang="ca-ES" sz="2600" b="1" dirty="0" err="1" smtClean="0">
                <a:latin typeface="Cambria" pitchFamily="18" charset="0"/>
              </a:rPr>
              <a:t>información</a:t>
            </a:r>
            <a:r>
              <a:rPr lang="ca-ES" sz="2600" b="1" dirty="0" smtClean="0">
                <a:latin typeface="Cambria" pitchFamily="18" charset="0"/>
              </a:rPr>
              <a:t> de </a:t>
            </a:r>
            <a:r>
              <a:rPr lang="ca-ES" sz="2600" b="1" dirty="0" err="1" smtClean="0">
                <a:latin typeface="Cambria" pitchFamily="18" charset="0"/>
              </a:rPr>
              <a:t>ficheros</a:t>
            </a:r>
            <a:r>
              <a:rPr lang="ca-ES" sz="2600" b="1" dirty="0" smtClean="0">
                <a:latin typeface="Cambria" pitchFamily="18" charset="0"/>
              </a:rPr>
              <a:t> </a:t>
            </a:r>
            <a:r>
              <a:rPr lang="ca-ES" sz="2600" b="1" dirty="0" err="1" smtClean="0">
                <a:latin typeface="Cambria" pitchFamily="18" charset="0"/>
              </a:rPr>
              <a:t>creados</a:t>
            </a:r>
            <a:r>
              <a:rPr lang="ca-ES" sz="2600" b="1" dirty="0" smtClean="0">
                <a:latin typeface="Cambria" pitchFamily="18" charset="0"/>
              </a:rPr>
              <a:t> (I)</a:t>
            </a:r>
            <a:endParaRPr lang="ca-ES" sz="3200" b="1" dirty="0">
              <a:latin typeface="Cambria" pitchFamily="18" charset="0"/>
            </a:endParaRPr>
          </a:p>
        </p:txBody>
      </p:sp>
      <p:sp>
        <p:nvSpPr>
          <p:cNvPr id="5" name="2 Marcador de contenido">
            <a:extLst>
              <a:ext uri="{FF2B5EF4-FFF2-40B4-BE49-F238E27FC236}">
                <a16:creationId xmlns:a16="http://schemas.microsoft.com/office/drawing/2014/main" xmlns="" id="{EBA710F4-3692-4B14-A182-1085508C8603}"/>
              </a:ext>
            </a:extLst>
          </p:cNvPr>
          <p:cNvSpPr txBox="1">
            <a:spLocks/>
          </p:cNvSpPr>
          <p:nvPr/>
        </p:nvSpPr>
        <p:spPr>
          <a:xfrm>
            <a:off x="457200" y="1700808"/>
            <a:ext cx="8229600" cy="4032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17463">
              <a:buFont typeface="Arial" pitchFamily="34" charset="0"/>
              <a:buNone/>
            </a:pPr>
            <a:r>
              <a:rPr lang="ca-ES" sz="2400" dirty="0" err="1" smtClean="0">
                <a:latin typeface="Cambria" pitchFamily="18" charset="0"/>
                <a:ea typeface="+mj-ea"/>
                <a:cs typeface="+mj-cs"/>
              </a:rPr>
              <a:t>Modificamos</a:t>
            </a:r>
            <a:r>
              <a:rPr lang="ca-ES" sz="2400" dirty="0" smtClean="0">
                <a:latin typeface="Cambria" pitchFamily="18" charset="0"/>
                <a:ea typeface="+mj-ea"/>
                <a:cs typeface="+mj-cs"/>
              </a:rPr>
              <a:t> el </a:t>
            </a:r>
            <a:r>
              <a:rPr lang="ca-ES" sz="2400" dirty="0" err="1" smtClean="0">
                <a:latin typeface="Cambria" pitchFamily="18" charset="0"/>
                <a:ea typeface="+mj-ea"/>
                <a:cs typeface="+mj-cs"/>
              </a:rPr>
              <a:t>fichero</a:t>
            </a:r>
            <a:r>
              <a:rPr lang="ca-ES" sz="2400" dirty="0" smtClean="0">
                <a:latin typeface="Cambria" pitchFamily="18" charset="0"/>
                <a:ea typeface="+mj-ea"/>
                <a:cs typeface="+mj-cs"/>
              </a:rPr>
              <a:t> </a:t>
            </a:r>
            <a:r>
              <a:rPr lang="ca-ES" sz="2400" i="1" dirty="0" err="1" smtClean="0">
                <a:latin typeface="Cambria" pitchFamily="18" charset="0"/>
                <a:ea typeface="+mj-ea"/>
                <a:cs typeface="+mj-cs"/>
              </a:rPr>
              <a:t>filemanager.js</a:t>
            </a:r>
            <a:endParaRPr lang="ca-ES" sz="2400" dirty="0">
              <a:latin typeface="Cambria" pitchFamily="18" charset="0"/>
              <a:ea typeface="+mj-ea"/>
              <a:cs typeface="+mj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420888"/>
            <a:ext cx="6797993" cy="3960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BFE9-5A50-4899-BFD1-0BE91B0BD11B}" type="slidenum">
              <a:rPr lang="ca-ES" smtClean="0"/>
              <a:pPr/>
              <a:t>21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xmlns="" val="34889564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>
            <a:extLst>
              <a:ext uri="{FF2B5EF4-FFF2-40B4-BE49-F238E27FC236}">
                <a16:creationId xmlns:a16="http://schemas.microsoft.com/office/drawing/2014/main" xmlns="" id="{4222F324-3EDE-43F4-B3F7-D3D34AB53CC7}"/>
              </a:ext>
            </a:extLst>
          </p:cNvPr>
          <p:cNvSpPr txBox="1">
            <a:spLocks/>
          </p:cNvSpPr>
          <p:nvPr/>
        </p:nvSpPr>
        <p:spPr>
          <a:xfrm>
            <a:off x="457200" y="620688"/>
            <a:ext cx="82296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ca-ES" sz="3200" b="1" dirty="0" smtClean="0">
                <a:latin typeface="Cambria" pitchFamily="18" charset="0"/>
                <a:ea typeface="+mn-ea"/>
                <a:cs typeface="+mn-cs"/>
              </a:rPr>
              <a:t>5 </a:t>
            </a:r>
            <a:r>
              <a:rPr lang="ca-ES" sz="3200" b="1" dirty="0">
                <a:latin typeface="Cambria" pitchFamily="18" charset="0"/>
                <a:ea typeface="+mn-ea"/>
                <a:cs typeface="+mn-cs"/>
              </a:rPr>
              <a:t>– </a:t>
            </a:r>
            <a:r>
              <a:rPr lang="ca-ES" sz="3200" b="1" dirty="0" smtClean="0">
                <a:latin typeface="Cambria" pitchFamily="18" charset="0"/>
                <a:ea typeface="+mn-ea"/>
                <a:cs typeface="+mn-cs"/>
              </a:rPr>
              <a:t>Interceptar </a:t>
            </a:r>
            <a:r>
              <a:rPr lang="ca-ES" sz="3200" b="1" dirty="0" err="1" smtClean="0">
                <a:latin typeface="Cambria" pitchFamily="18" charset="0"/>
                <a:ea typeface="+mn-ea"/>
                <a:cs typeface="+mn-cs"/>
              </a:rPr>
              <a:t>llamadas</a:t>
            </a:r>
            <a:r>
              <a:rPr lang="ca-ES" sz="3200" b="1" dirty="0" smtClean="0">
                <a:latin typeface="Cambria" pitchFamily="18" charset="0"/>
                <a:ea typeface="+mn-ea"/>
                <a:cs typeface="+mn-cs"/>
              </a:rPr>
              <a:t> de forma </a:t>
            </a:r>
            <a:r>
              <a:rPr lang="ca-ES" sz="3200" b="1" dirty="0" err="1" smtClean="0">
                <a:latin typeface="Cambria" pitchFamily="18" charset="0"/>
                <a:ea typeface="+mn-ea"/>
                <a:cs typeface="+mn-cs"/>
              </a:rPr>
              <a:t>dinámica</a:t>
            </a:r>
            <a:endParaRPr lang="ca-ES" sz="3200" b="1" dirty="0" smtClean="0">
              <a:latin typeface="Cambria" pitchFamily="18" charset="0"/>
              <a:ea typeface="+mn-ea"/>
              <a:cs typeface="+mn-cs"/>
            </a:endParaRPr>
          </a:p>
          <a:p>
            <a:r>
              <a:rPr lang="ca-ES" sz="2600" b="1" dirty="0" smtClean="0">
                <a:latin typeface="Cambria" pitchFamily="18" charset="0"/>
              </a:rPr>
              <a:t>B- </a:t>
            </a:r>
            <a:r>
              <a:rPr lang="ca-ES" sz="2600" b="1" dirty="0" err="1" smtClean="0">
                <a:latin typeface="Cambria" pitchFamily="18" charset="0"/>
              </a:rPr>
              <a:t>Obtener</a:t>
            </a:r>
            <a:r>
              <a:rPr lang="ca-ES" sz="2600" b="1" dirty="0" smtClean="0">
                <a:latin typeface="Cambria" pitchFamily="18" charset="0"/>
              </a:rPr>
              <a:t> </a:t>
            </a:r>
            <a:r>
              <a:rPr lang="ca-ES" sz="2600" b="1" dirty="0" err="1" smtClean="0">
                <a:latin typeface="Cambria" pitchFamily="18" charset="0"/>
              </a:rPr>
              <a:t>información</a:t>
            </a:r>
            <a:r>
              <a:rPr lang="ca-ES" sz="2600" b="1" dirty="0" smtClean="0">
                <a:latin typeface="Cambria" pitchFamily="18" charset="0"/>
              </a:rPr>
              <a:t> de </a:t>
            </a:r>
            <a:r>
              <a:rPr lang="ca-ES" sz="2600" b="1" dirty="0" err="1" smtClean="0">
                <a:latin typeface="Cambria" pitchFamily="18" charset="0"/>
              </a:rPr>
              <a:t>ficheros</a:t>
            </a:r>
            <a:r>
              <a:rPr lang="ca-ES" sz="2600" b="1" dirty="0" smtClean="0">
                <a:latin typeface="Cambria" pitchFamily="18" charset="0"/>
              </a:rPr>
              <a:t> </a:t>
            </a:r>
            <a:r>
              <a:rPr lang="ca-ES" sz="2600" b="1" dirty="0" err="1" smtClean="0">
                <a:latin typeface="Cambria" pitchFamily="18" charset="0"/>
              </a:rPr>
              <a:t>creados</a:t>
            </a:r>
            <a:r>
              <a:rPr lang="ca-ES" sz="2600" b="1" dirty="0" smtClean="0">
                <a:latin typeface="Cambria" pitchFamily="18" charset="0"/>
              </a:rPr>
              <a:t> (II)</a:t>
            </a:r>
            <a:endParaRPr lang="ca-ES" sz="3200" b="1" dirty="0">
              <a:latin typeface="Cambria" pitchFamily="18" charset="0"/>
            </a:endParaRPr>
          </a:p>
        </p:txBody>
      </p:sp>
      <p:sp>
        <p:nvSpPr>
          <p:cNvPr id="5" name="2 Marcador de contenido">
            <a:extLst>
              <a:ext uri="{FF2B5EF4-FFF2-40B4-BE49-F238E27FC236}">
                <a16:creationId xmlns:a16="http://schemas.microsoft.com/office/drawing/2014/main" xmlns="" id="{EBA710F4-3692-4B14-A182-1085508C8603}"/>
              </a:ext>
            </a:extLst>
          </p:cNvPr>
          <p:cNvSpPr txBox="1">
            <a:spLocks/>
          </p:cNvSpPr>
          <p:nvPr/>
        </p:nvSpPr>
        <p:spPr>
          <a:xfrm>
            <a:off x="457200" y="1700808"/>
            <a:ext cx="8229600" cy="4032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17463">
              <a:buFont typeface="Arial" pitchFamily="34" charset="0"/>
              <a:buNone/>
            </a:pPr>
            <a:r>
              <a:rPr lang="ca-ES" sz="2400" dirty="0" err="1" smtClean="0">
                <a:latin typeface="Cambria" pitchFamily="18" charset="0"/>
                <a:ea typeface="+mj-ea"/>
                <a:cs typeface="+mj-cs"/>
              </a:rPr>
              <a:t>Dinámica</a:t>
            </a:r>
            <a:r>
              <a:rPr lang="ca-ES" sz="2400" dirty="0" err="1" smtClean="0">
                <a:latin typeface="Cambria" pitchFamily="18" charset="0"/>
                <a:ea typeface="+mj-ea"/>
                <a:cs typeface="+mj-cs"/>
              </a:rPr>
              <a:t>mente</a:t>
            </a:r>
            <a:r>
              <a:rPr lang="ca-ES" sz="2400" dirty="0" smtClean="0">
                <a:latin typeface="Cambria" pitchFamily="18" charset="0"/>
                <a:ea typeface="+mj-ea"/>
                <a:cs typeface="+mj-cs"/>
              </a:rPr>
              <a:t> </a:t>
            </a:r>
            <a:r>
              <a:rPr lang="ca-ES" sz="2400" dirty="0" err="1" smtClean="0">
                <a:latin typeface="Cambria" pitchFamily="18" charset="0"/>
                <a:ea typeface="+mj-ea"/>
                <a:cs typeface="+mj-cs"/>
              </a:rPr>
              <a:t>podemos</a:t>
            </a:r>
            <a:r>
              <a:rPr lang="ca-ES" sz="2400" dirty="0" smtClean="0">
                <a:latin typeface="Cambria" pitchFamily="18" charset="0"/>
                <a:ea typeface="+mj-ea"/>
                <a:cs typeface="+mj-cs"/>
              </a:rPr>
              <a:t> ver la </a:t>
            </a:r>
            <a:r>
              <a:rPr lang="ca-ES" sz="2400" dirty="0" err="1" smtClean="0">
                <a:latin typeface="Cambria" pitchFamily="18" charset="0"/>
                <a:ea typeface="+mj-ea"/>
                <a:cs typeface="+mj-cs"/>
              </a:rPr>
              <a:t>respuesta</a:t>
            </a:r>
            <a:r>
              <a:rPr lang="ca-ES" sz="2400" dirty="0" smtClean="0">
                <a:latin typeface="Cambria" pitchFamily="18" charset="0"/>
                <a:ea typeface="+mj-ea"/>
                <a:cs typeface="+mj-cs"/>
              </a:rPr>
              <a:t> de la </a:t>
            </a:r>
            <a:r>
              <a:rPr lang="ca-ES" sz="2400" dirty="0" err="1" smtClean="0">
                <a:latin typeface="Cambria" pitchFamily="18" charset="0"/>
                <a:ea typeface="+mj-ea"/>
                <a:cs typeface="+mj-cs"/>
              </a:rPr>
              <a:t>aplicación</a:t>
            </a:r>
            <a:endParaRPr lang="ca-ES" sz="2400" dirty="0">
              <a:latin typeface="Cambria" pitchFamily="18" charset="0"/>
              <a:ea typeface="+mj-ea"/>
              <a:cs typeface="+mj-cs"/>
            </a:endParaRPr>
          </a:p>
          <a:p>
            <a:pPr indent="17463">
              <a:buFont typeface="Arial" pitchFamily="34" charset="0"/>
              <a:buNone/>
            </a:pPr>
            <a:endParaRPr lang="ca-ES" sz="2400" dirty="0">
              <a:latin typeface="Cambria" pitchFamily="18" charset="0"/>
              <a:ea typeface="+mj-ea"/>
              <a:cs typeface="+mj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276872"/>
            <a:ext cx="7829550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BFE9-5A50-4899-BFD1-0BE91B0BD11B}" type="slidenum">
              <a:rPr lang="ca-ES" smtClean="0"/>
              <a:pPr/>
              <a:t>22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xmlns="" val="34889564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>
            <a:extLst>
              <a:ext uri="{FF2B5EF4-FFF2-40B4-BE49-F238E27FC236}">
                <a16:creationId xmlns:a16="http://schemas.microsoft.com/office/drawing/2014/main" xmlns="" id="{4222F324-3EDE-43F4-B3F7-D3D34AB53CC7}"/>
              </a:ext>
            </a:extLst>
          </p:cNvPr>
          <p:cNvSpPr txBox="1">
            <a:spLocks/>
          </p:cNvSpPr>
          <p:nvPr/>
        </p:nvSpPr>
        <p:spPr>
          <a:xfrm>
            <a:off x="457200" y="620688"/>
            <a:ext cx="82296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ca-ES" sz="3200" b="1" dirty="0" smtClean="0">
                <a:latin typeface="Cambria" pitchFamily="18" charset="0"/>
                <a:ea typeface="+mn-ea"/>
                <a:cs typeface="+mn-cs"/>
              </a:rPr>
              <a:t>5 </a:t>
            </a:r>
            <a:r>
              <a:rPr lang="ca-ES" sz="3200" b="1" dirty="0">
                <a:latin typeface="Cambria" pitchFamily="18" charset="0"/>
                <a:ea typeface="+mn-ea"/>
                <a:cs typeface="+mn-cs"/>
              </a:rPr>
              <a:t>– </a:t>
            </a:r>
            <a:r>
              <a:rPr lang="ca-ES" sz="3200" b="1" dirty="0" smtClean="0">
                <a:latin typeface="Cambria" pitchFamily="18" charset="0"/>
                <a:ea typeface="+mn-ea"/>
                <a:cs typeface="+mn-cs"/>
              </a:rPr>
              <a:t>Interceptar </a:t>
            </a:r>
            <a:r>
              <a:rPr lang="ca-ES" sz="3200" b="1" dirty="0" err="1" smtClean="0">
                <a:latin typeface="Cambria" pitchFamily="18" charset="0"/>
                <a:ea typeface="+mn-ea"/>
                <a:cs typeface="+mn-cs"/>
              </a:rPr>
              <a:t>llamadas</a:t>
            </a:r>
            <a:r>
              <a:rPr lang="ca-ES" sz="3200" b="1" dirty="0" smtClean="0">
                <a:latin typeface="Cambria" pitchFamily="18" charset="0"/>
                <a:ea typeface="+mn-ea"/>
                <a:cs typeface="+mn-cs"/>
              </a:rPr>
              <a:t> de forma </a:t>
            </a:r>
            <a:r>
              <a:rPr lang="ca-ES" sz="3200" b="1" dirty="0" err="1" smtClean="0">
                <a:latin typeface="Cambria" pitchFamily="18" charset="0"/>
                <a:ea typeface="+mn-ea"/>
                <a:cs typeface="+mn-cs"/>
              </a:rPr>
              <a:t>dinámica</a:t>
            </a:r>
            <a:endParaRPr lang="ca-ES" sz="3200" b="1" dirty="0" smtClean="0">
              <a:latin typeface="Cambria" pitchFamily="18" charset="0"/>
              <a:ea typeface="+mn-ea"/>
              <a:cs typeface="+mn-cs"/>
            </a:endParaRPr>
          </a:p>
          <a:p>
            <a:r>
              <a:rPr lang="ca-ES" sz="2600" b="1" dirty="0" smtClean="0">
                <a:latin typeface="Cambria" pitchFamily="18" charset="0"/>
              </a:rPr>
              <a:t>C- </a:t>
            </a:r>
            <a:r>
              <a:rPr lang="ca-ES" sz="2600" b="1" dirty="0" err="1" smtClean="0">
                <a:latin typeface="Cambria" pitchFamily="18" charset="0"/>
              </a:rPr>
              <a:t>Obtener</a:t>
            </a:r>
            <a:r>
              <a:rPr lang="ca-ES" sz="2600" b="1" dirty="0" smtClean="0">
                <a:latin typeface="Cambria" pitchFamily="18" charset="0"/>
              </a:rPr>
              <a:t> </a:t>
            </a:r>
            <a:r>
              <a:rPr lang="ca-ES" sz="2600" b="1" dirty="0" err="1" smtClean="0">
                <a:latin typeface="Cambria" pitchFamily="18" charset="0"/>
              </a:rPr>
              <a:t>información</a:t>
            </a:r>
            <a:r>
              <a:rPr lang="ca-ES" sz="2600" b="1" dirty="0" smtClean="0">
                <a:latin typeface="Cambria" pitchFamily="18" charset="0"/>
              </a:rPr>
              <a:t> de una </a:t>
            </a:r>
            <a:r>
              <a:rPr lang="ca-ES" sz="2600" b="1" dirty="0" err="1" smtClean="0">
                <a:latin typeface="Cambria" pitchFamily="18" charset="0"/>
              </a:rPr>
              <a:t>conexión</a:t>
            </a:r>
            <a:r>
              <a:rPr lang="ca-ES" sz="2600" b="1" dirty="0" smtClean="0">
                <a:latin typeface="Cambria" pitchFamily="18" charset="0"/>
              </a:rPr>
              <a:t> </a:t>
            </a:r>
            <a:r>
              <a:rPr lang="ca-ES" sz="2600" b="1" dirty="0" err="1" smtClean="0">
                <a:latin typeface="Cambria" pitchFamily="18" charset="0"/>
              </a:rPr>
              <a:t>realizada</a:t>
            </a:r>
            <a:endParaRPr lang="ca-ES" sz="3200" b="1" dirty="0">
              <a:latin typeface="Cambria" pitchFamily="18" charset="0"/>
            </a:endParaRPr>
          </a:p>
        </p:txBody>
      </p:sp>
      <p:sp>
        <p:nvSpPr>
          <p:cNvPr id="5" name="2 Marcador de contenido">
            <a:extLst>
              <a:ext uri="{FF2B5EF4-FFF2-40B4-BE49-F238E27FC236}">
                <a16:creationId xmlns:a16="http://schemas.microsoft.com/office/drawing/2014/main" xmlns="" id="{EBA710F4-3692-4B14-A182-1085508C8603}"/>
              </a:ext>
            </a:extLst>
          </p:cNvPr>
          <p:cNvSpPr txBox="1">
            <a:spLocks/>
          </p:cNvSpPr>
          <p:nvPr/>
        </p:nvSpPr>
        <p:spPr>
          <a:xfrm>
            <a:off x="457200" y="1700808"/>
            <a:ext cx="8229600" cy="4032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17463">
              <a:buFont typeface="Arial" pitchFamily="34" charset="0"/>
              <a:buNone/>
            </a:pPr>
            <a:r>
              <a:rPr lang="ca-ES" sz="2400" dirty="0" smtClean="0">
                <a:latin typeface="Cambria" pitchFamily="18" charset="0"/>
                <a:ea typeface="+mj-ea"/>
                <a:cs typeface="+mj-cs"/>
              </a:rPr>
              <a:t>TTT</a:t>
            </a:r>
            <a:endParaRPr lang="ca-ES" sz="2400" dirty="0">
              <a:latin typeface="Cambria" pitchFamily="18" charset="0"/>
              <a:ea typeface="+mj-ea"/>
              <a:cs typeface="+mj-cs"/>
            </a:endParaRPr>
          </a:p>
          <a:p>
            <a:pPr indent="17463">
              <a:buFont typeface="Arial" pitchFamily="34" charset="0"/>
              <a:buNone/>
            </a:pPr>
            <a:endParaRPr lang="ca-ES" sz="2400" dirty="0"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BFE9-5A50-4899-BFD1-0BE91B0BD11B}" type="slidenum">
              <a:rPr lang="ca-ES" smtClean="0"/>
              <a:pPr/>
              <a:t>23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xmlns="" val="3488956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a-ES" sz="3200" b="1" dirty="0" err="1">
                <a:latin typeface="Cambria" pitchFamily="18" charset="0"/>
                <a:ea typeface="+mn-ea"/>
                <a:cs typeface="+mn-cs"/>
              </a:rPr>
              <a:t>Preparación</a:t>
            </a:r>
            <a:r>
              <a:rPr lang="ca-ES" sz="3200" b="1" dirty="0">
                <a:latin typeface="Cambria" pitchFamily="18" charset="0"/>
                <a:ea typeface="+mn-ea"/>
                <a:cs typeface="+mn-cs"/>
              </a:rPr>
              <a:t> del entorno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indent="17463">
              <a:buNone/>
            </a:pPr>
            <a:r>
              <a:rPr lang="ca-ES" sz="2800" dirty="0">
                <a:latin typeface="Cambria" pitchFamily="18" charset="0"/>
              </a:rPr>
              <a:t>Para la </a:t>
            </a:r>
            <a:r>
              <a:rPr lang="ca-ES" sz="2800" dirty="0" err="1">
                <a:latin typeface="Cambria" pitchFamily="18" charset="0"/>
              </a:rPr>
              <a:t>realización</a:t>
            </a:r>
            <a:r>
              <a:rPr lang="ca-ES" sz="2800" dirty="0">
                <a:latin typeface="Cambria" pitchFamily="18" charset="0"/>
              </a:rPr>
              <a:t> de la </a:t>
            </a:r>
            <a:r>
              <a:rPr lang="ca-ES" sz="2800" dirty="0" err="1">
                <a:latin typeface="Cambria" pitchFamily="18" charset="0"/>
              </a:rPr>
              <a:t>práctica</a:t>
            </a:r>
            <a:r>
              <a:rPr lang="ca-ES" sz="2800" dirty="0">
                <a:latin typeface="Cambria" pitchFamily="18" charset="0"/>
              </a:rPr>
              <a:t> es </a:t>
            </a:r>
            <a:r>
              <a:rPr lang="ca-ES" sz="2800" dirty="0" err="1">
                <a:latin typeface="Cambria" pitchFamily="18" charset="0"/>
              </a:rPr>
              <a:t>necesario</a:t>
            </a:r>
            <a:r>
              <a:rPr lang="ca-ES" sz="2800" dirty="0">
                <a:latin typeface="Cambria" pitchFamily="18" charset="0"/>
              </a:rPr>
              <a:t> </a:t>
            </a:r>
            <a:r>
              <a:rPr lang="ca-ES" sz="2800" dirty="0" err="1">
                <a:latin typeface="Cambria" pitchFamily="18" charset="0"/>
              </a:rPr>
              <a:t>disponer</a:t>
            </a:r>
            <a:r>
              <a:rPr lang="ca-ES" sz="2800" dirty="0">
                <a:latin typeface="Cambria" pitchFamily="18" charset="0"/>
              </a:rPr>
              <a:t> de las </a:t>
            </a:r>
            <a:r>
              <a:rPr lang="ca-ES" sz="2800" dirty="0" err="1">
                <a:latin typeface="Cambria" pitchFamily="18" charset="0"/>
              </a:rPr>
              <a:t>siguientes</a:t>
            </a:r>
            <a:r>
              <a:rPr lang="ca-ES" sz="2800" dirty="0">
                <a:latin typeface="Cambria" pitchFamily="18" charset="0"/>
              </a:rPr>
              <a:t> </a:t>
            </a:r>
            <a:r>
              <a:rPr lang="ca-ES" sz="2800" dirty="0" err="1">
                <a:latin typeface="Cambria" pitchFamily="18" charset="0"/>
              </a:rPr>
              <a:t>aplicaciones</a:t>
            </a:r>
            <a:r>
              <a:rPr lang="ca-ES" sz="2800" dirty="0">
                <a:latin typeface="Cambria" pitchFamily="18" charset="0"/>
              </a:rPr>
              <a:t>:</a:t>
            </a:r>
          </a:p>
          <a:p>
            <a:pPr indent="17463">
              <a:buNone/>
            </a:pPr>
            <a:endParaRPr lang="ca-ES" sz="2800" dirty="0">
              <a:latin typeface="Cambria" pitchFamily="18" charset="0"/>
            </a:endParaRPr>
          </a:p>
          <a:p>
            <a:r>
              <a:rPr lang="ca-ES" sz="2800" dirty="0" err="1">
                <a:latin typeface="Cambria" pitchFamily="18" charset="0"/>
              </a:rPr>
              <a:t>xCode</a:t>
            </a:r>
            <a:r>
              <a:rPr lang="ca-ES" sz="2800" dirty="0">
                <a:latin typeface="Cambria" pitchFamily="18" charset="0"/>
              </a:rPr>
              <a:t> y </a:t>
            </a:r>
            <a:r>
              <a:rPr lang="ca-ES" sz="2800" dirty="0" err="1">
                <a:latin typeface="Cambria" pitchFamily="18" charset="0"/>
              </a:rPr>
              <a:t>iOS</a:t>
            </a:r>
            <a:r>
              <a:rPr lang="ca-ES" sz="2800" dirty="0">
                <a:latin typeface="Cambria" pitchFamily="18" charset="0"/>
              </a:rPr>
              <a:t> Simulator</a:t>
            </a:r>
          </a:p>
          <a:p>
            <a:r>
              <a:rPr lang="ca-ES" sz="2800" dirty="0" err="1">
                <a:latin typeface="Cambria" pitchFamily="18" charset="0"/>
              </a:rPr>
              <a:t>Dynamic</a:t>
            </a:r>
            <a:r>
              <a:rPr lang="ca-ES" sz="2800" dirty="0">
                <a:latin typeface="Cambria" pitchFamily="18" charset="0"/>
              </a:rPr>
              <a:t> </a:t>
            </a:r>
            <a:r>
              <a:rPr lang="ca-ES" sz="2800" dirty="0" err="1">
                <a:latin typeface="Cambria" pitchFamily="18" charset="0"/>
              </a:rPr>
              <a:t>AnalysisExercise</a:t>
            </a:r>
            <a:endParaRPr lang="ca-ES" sz="2800" dirty="0">
              <a:latin typeface="Cambria" pitchFamily="18" charset="0"/>
            </a:endParaRPr>
          </a:p>
          <a:p>
            <a:pPr marL="360363" lvl="1" indent="0">
              <a:buNone/>
            </a:pPr>
            <a:r>
              <a:rPr lang="ca-ES" sz="2000" dirty="0" err="1">
                <a:latin typeface="Cambria" pitchFamily="18" charset="0"/>
              </a:rPr>
              <a:t>Aplicación</a:t>
            </a:r>
            <a:r>
              <a:rPr lang="ca-ES" sz="2000" dirty="0">
                <a:latin typeface="Cambria" pitchFamily="18" charset="0"/>
              </a:rPr>
              <a:t> con </a:t>
            </a:r>
            <a:r>
              <a:rPr lang="ca-ES" sz="2000" dirty="0" err="1">
                <a:latin typeface="Cambria" pitchFamily="18" charset="0"/>
              </a:rPr>
              <a:t>vulnerabilidades</a:t>
            </a:r>
            <a:r>
              <a:rPr lang="ca-ES" sz="2000" dirty="0">
                <a:latin typeface="Cambria" pitchFamily="18" charset="0"/>
              </a:rPr>
              <a:t> para el uso de la </a:t>
            </a:r>
            <a:r>
              <a:rPr lang="ca-ES" sz="2000" dirty="0" err="1">
                <a:latin typeface="Cambria" pitchFamily="18" charset="0"/>
              </a:rPr>
              <a:t>práctica</a:t>
            </a:r>
            <a:r>
              <a:rPr lang="ca-ES" sz="2000" dirty="0">
                <a:latin typeface="Cambria" pitchFamily="18" charset="0"/>
              </a:rPr>
              <a:t>.</a:t>
            </a:r>
          </a:p>
          <a:p>
            <a:r>
              <a:rPr lang="ca-ES" sz="2800" dirty="0" err="1">
                <a:latin typeface="Cambria" pitchFamily="18" charset="0"/>
              </a:rPr>
              <a:t>Frida</a:t>
            </a:r>
            <a:endParaRPr lang="ca-ES" sz="2800" dirty="0">
              <a:latin typeface="Cambria" pitchFamily="18" charset="0"/>
            </a:endParaRPr>
          </a:p>
          <a:p>
            <a:pPr>
              <a:buNone/>
            </a:pPr>
            <a:r>
              <a:rPr lang="ca-ES" sz="2000" dirty="0">
                <a:latin typeface="Cambria" pitchFamily="18" charset="0"/>
              </a:rPr>
              <a:t>	</a:t>
            </a:r>
            <a:r>
              <a:rPr lang="ca-ES" sz="2000" dirty="0" err="1">
                <a:latin typeface="Cambria" pitchFamily="18" charset="0"/>
              </a:rPr>
              <a:t>Herramienta</a:t>
            </a:r>
            <a:r>
              <a:rPr lang="ca-ES" sz="2000" dirty="0">
                <a:latin typeface="Cambria" pitchFamily="18" charset="0"/>
              </a:rPr>
              <a:t> para el </a:t>
            </a:r>
            <a:r>
              <a:rPr lang="ca-ES" sz="2000" dirty="0" err="1">
                <a:latin typeface="Cambria" pitchFamily="18" charset="0"/>
              </a:rPr>
              <a:t>análisis</a:t>
            </a:r>
            <a:r>
              <a:rPr lang="ca-ES" sz="2000" dirty="0">
                <a:latin typeface="Cambria" pitchFamily="18" charset="0"/>
              </a:rPr>
              <a:t> </a:t>
            </a:r>
            <a:r>
              <a:rPr lang="ca-ES" sz="2000" dirty="0" err="1">
                <a:latin typeface="Cambria" pitchFamily="18" charset="0"/>
              </a:rPr>
              <a:t>dinámico</a:t>
            </a:r>
            <a:r>
              <a:rPr lang="ca-ES" sz="2000" dirty="0">
                <a:latin typeface="Cambria" pitchFamily="18" charset="0"/>
              </a:rPr>
              <a:t> de </a:t>
            </a:r>
            <a:r>
              <a:rPr lang="ca-ES" sz="2000" dirty="0" err="1">
                <a:latin typeface="Cambria" pitchFamily="18" charset="0"/>
              </a:rPr>
              <a:t>aplicaciones</a:t>
            </a:r>
            <a:r>
              <a:rPr lang="ca-ES" sz="2000" dirty="0">
                <a:latin typeface="Cambria" pitchFamily="18" charset="0"/>
              </a:rPr>
              <a:t> en </a:t>
            </a:r>
            <a:r>
              <a:rPr lang="ca-ES" sz="2000" dirty="0" err="1">
                <a:latin typeface="Cambria" pitchFamily="18" charset="0"/>
              </a:rPr>
              <a:t>iOS</a:t>
            </a:r>
            <a:endParaRPr lang="ca-ES" sz="2000" dirty="0">
              <a:latin typeface="Cambria" pitchFamily="18" charset="0"/>
            </a:endParaRPr>
          </a:p>
          <a:p>
            <a:r>
              <a:rPr lang="ca-ES" sz="2800" dirty="0" err="1">
                <a:latin typeface="Cambria" pitchFamily="18" charset="0"/>
              </a:rPr>
              <a:t>FridaGadget.dylib</a:t>
            </a:r>
            <a:endParaRPr lang="ca-ES" sz="2800" dirty="0">
              <a:latin typeface="Cambria" pitchFamily="18" charset="0"/>
            </a:endParaRPr>
          </a:p>
          <a:p>
            <a:pPr>
              <a:buNone/>
            </a:pPr>
            <a:r>
              <a:rPr lang="ca-ES" sz="2800" dirty="0">
                <a:latin typeface="Cambria" pitchFamily="18" charset="0"/>
              </a:rPr>
              <a:t>	</a:t>
            </a:r>
            <a:r>
              <a:rPr lang="ca-ES" sz="2000" dirty="0" err="1">
                <a:latin typeface="Cambria" pitchFamily="18" charset="0"/>
              </a:rPr>
              <a:t>Descargar</a:t>
            </a:r>
            <a:r>
              <a:rPr lang="ca-ES" sz="2000" dirty="0">
                <a:latin typeface="Cambria" pitchFamily="18" charset="0"/>
              </a:rPr>
              <a:t> la última </a:t>
            </a:r>
            <a:r>
              <a:rPr lang="ca-ES" sz="2000" dirty="0" err="1">
                <a:latin typeface="Cambria" pitchFamily="18" charset="0"/>
              </a:rPr>
              <a:t>versión</a:t>
            </a:r>
            <a:r>
              <a:rPr lang="ca-ES" sz="2000" dirty="0">
                <a:latin typeface="Cambria" pitchFamily="18" charset="0"/>
              </a:rPr>
              <a:t> de esta </a:t>
            </a:r>
            <a:r>
              <a:rPr lang="ca-ES" sz="2000" dirty="0" err="1">
                <a:latin typeface="Cambria" pitchFamily="18" charset="0"/>
              </a:rPr>
              <a:t>libreria</a:t>
            </a:r>
            <a:endParaRPr lang="ca-ES" sz="2000" dirty="0">
              <a:latin typeface="Cambria" pitchFamily="18" charset="0"/>
            </a:endParaRPr>
          </a:p>
          <a:p>
            <a:r>
              <a:rPr lang="ca-ES" sz="2800" dirty="0" err="1">
                <a:latin typeface="Cambria" pitchFamily="18" charset="0"/>
              </a:rPr>
              <a:t>Classs-dump</a:t>
            </a:r>
            <a:endParaRPr lang="ca-ES" sz="2800" dirty="0">
              <a:latin typeface="Cambria" pitchFamily="18" charset="0"/>
            </a:endParaRPr>
          </a:p>
          <a:p>
            <a:r>
              <a:rPr lang="ca-ES" sz="2800" dirty="0" err="1">
                <a:latin typeface="Cambria" pitchFamily="18" charset="0"/>
              </a:rPr>
              <a:t>Brew</a:t>
            </a:r>
            <a:endParaRPr lang="ca-ES" sz="2800" dirty="0">
              <a:latin typeface="Cambria" pitchFamily="18" charset="0"/>
            </a:endParaRPr>
          </a:p>
          <a:p>
            <a:r>
              <a:rPr lang="ca-ES" sz="2800" dirty="0" err="1">
                <a:latin typeface="Cambria" pitchFamily="18" charset="0"/>
              </a:rPr>
              <a:t>Python</a:t>
            </a:r>
            <a:endParaRPr lang="ca-ES" sz="2800" dirty="0">
              <a:latin typeface="Cambria" pitchFamily="18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BFE9-5A50-4899-BFD1-0BE91B0BD11B}" type="slidenum">
              <a:rPr lang="ca-ES" smtClean="0"/>
              <a:pPr/>
              <a:t>3</a:t>
            </a:fld>
            <a:endParaRPr lang="ca-E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91270"/>
            <a:ext cx="8229600" cy="418058"/>
          </a:xfrm>
        </p:spPr>
        <p:txBody>
          <a:bodyPr>
            <a:noAutofit/>
          </a:bodyPr>
          <a:lstStyle/>
          <a:p>
            <a:pPr algn="l"/>
            <a:r>
              <a:rPr lang="ca-ES" sz="2800" b="1" dirty="0">
                <a:latin typeface="Cambria" pitchFamily="18" charset="0"/>
                <a:ea typeface="+mn-ea"/>
                <a:cs typeface="+mn-cs"/>
              </a:rPr>
              <a:t>1 – Iniciar la </a:t>
            </a:r>
            <a:r>
              <a:rPr lang="ca-ES" sz="2800" b="1" dirty="0" err="1">
                <a:latin typeface="Cambria" pitchFamily="18" charset="0"/>
                <a:ea typeface="+mn-ea"/>
                <a:cs typeface="+mn-cs"/>
              </a:rPr>
              <a:t>aplicación</a:t>
            </a:r>
            <a:endParaRPr lang="ca-ES" sz="2800" b="1" dirty="0">
              <a:latin typeface="Cambria" pitchFamily="18" charset="0"/>
              <a:ea typeface="+mn-ea"/>
              <a:cs typeface="+mn-cs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3168352"/>
          </a:xfrm>
        </p:spPr>
        <p:txBody>
          <a:bodyPr>
            <a:normAutofit/>
          </a:bodyPr>
          <a:lstStyle/>
          <a:p>
            <a:pPr indent="17463">
              <a:buNone/>
            </a:pPr>
            <a:r>
              <a:rPr lang="ca-ES" sz="2400" dirty="0">
                <a:latin typeface="Cambria" pitchFamily="18" charset="0"/>
                <a:ea typeface="+mj-ea"/>
                <a:cs typeface="+mj-cs"/>
              </a:rPr>
              <a:t>Dentro del simulador de </a:t>
            </a:r>
            <a:r>
              <a:rPr lang="ca-ES" sz="2400" dirty="0" err="1">
                <a:latin typeface="Cambria" pitchFamily="18" charset="0"/>
                <a:ea typeface="+mj-ea"/>
                <a:cs typeface="+mj-cs"/>
              </a:rPr>
              <a:t>iOS</a:t>
            </a:r>
            <a:r>
              <a:rPr lang="ca-ES" sz="2400" dirty="0">
                <a:latin typeface="Cambria" pitchFamily="18" charset="0"/>
                <a:ea typeface="+mj-ea"/>
                <a:cs typeface="+mj-cs"/>
              </a:rPr>
              <a:t> </a:t>
            </a:r>
            <a:r>
              <a:rPr lang="ca-ES" sz="2400" dirty="0" err="1" smtClean="0">
                <a:latin typeface="Cambria" pitchFamily="18" charset="0"/>
                <a:ea typeface="+mj-ea"/>
                <a:cs typeface="+mj-cs"/>
              </a:rPr>
              <a:t>attacheamos</a:t>
            </a:r>
            <a:r>
              <a:rPr lang="ca-ES" sz="2400" dirty="0" smtClean="0">
                <a:latin typeface="Cambria" pitchFamily="18" charset="0"/>
                <a:ea typeface="+mj-ea"/>
                <a:cs typeface="+mj-cs"/>
              </a:rPr>
              <a:t> </a:t>
            </a:r>
            <a:r>
              <a:rPr lang="ca-ES" sz="2400" dirty="0" err="1" smtClean="0">
                <a:latin typeface="Cambria" pitchFamily="18" charset="0"/>
                <a:ea typeface="+mj-ea"/>
                <a:cs typeface="+mj-cs"/>
              </a:rPr>
              <a:t>Frida</a:t>
            </a:r>
            <a:r>
              <a:rPr lang="ca-ES" sz="2400" dirty="0" smtClean="0">
                <a:latin typeface="Cambria" pitchFamily="18" charset="0"/>
                <a:ea typeface="+mj-ea"/>
                <a:cs typeface="+mj-cs"/>
              </a:rPr>
              <a:t> a la </a:t>
            </a:r>
            <a:r>
              <a:rPr lang="ca-ES" sz="2400" dirty="0">
                <a:latin typeface="Cambria" pitchFamily="18" charset="0"/>
                <a:ea typeface="+mj-ea"/>
                <a:cs typeface="+mj-cs"/>
              </a:rPr>
              <a:t>aplicación en un terminal mediante el comando:</a:t>
            </a:r>
          </a:p>
          <a:p>
            <a:pPr indent="17463">
              <a:buNone/>
            </a:pPr>
            <a:endParaRPr lang="ca-ES" sz="2400" dirty="0">
              <a:latin typeface="Cambria" pitchFamily="18" charset="0"/>
              <a:ea typeface="+mj-ea"/>
              <a:cs typeface="+mj-cs"/>
            </a:endParaRPr>
          </a:p>
          <a:p>
            <a:pPr marL="360363" lvl="1" indent="0" algn="ctr">
              <a:buNone/>
            </a:pPr>
            <a:r>
              <a:rPr lang="ca-ES" sz="1600" dirty="0">
                <a:latin typeface="SimSun" panose="02010600030101010101" pitchFamily="2" charset="-122"/>
                <a:ea typeface="SimSun" panose="02010600030101010101" pitchFamily="2" charset="-122"/>
              </a:rPr>
              <a:t>frida –H 127.0.0.1 Gadget </a:t>
            </a:r>
          </a:p>
          <a:p>
            <a:pPr marL="360363" lvl="1" indent="0">
              <a:buNone/>
            </a:pPr>
            <a:endParaRPr lang="ca-ES" sz="2400" dirty="0">
              <a:latin typeface="Cambria" pitchFamily="18" charset="0"/>
              <a:ea typeface="+mj-ea"/>
              <a:cs typeface="+mj-cs"/>
            </a:endParaRPr>
          </a:p>
          <a:p>
            <a:pPr marL="360363" lvl="1" indent="0">
              <a:buNone/>
            </a:pPr>
            <a:r>
              <a:rPr lang="ca-ES" sz="2400" dirty="0">
                <a:latin typeface="Cambria" pitchFamily="18" charset="0"/>
                <a:ea typeface="+mj-ea"/>
                <a:cs typeface="+mj-cs"/>
              </a:rPr>
              <a:t>Debemos dejar este terminal abierto para que la aplicación se mantenga en ejecución.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BFE9-5A50-4899-BFD1-0BE91B0BD11B}" type="slidenum">
              <a:rPr lang="ca-ES" smtClean="0"/>
              <a:pPr/>
              <a:t>4</a:t>
            </a:fld>
            <a:endParaRPr lang="ca-E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>
            <a:extLst>
              <a:ext uri="{FF2B5EF4-FFF2-40B4-BE49-F238E27FC236}">
                <a16:creationId xmlns:a16="http://schemas.microsoft.com/office/drawing/2014/main" xmlns="" id="{4222F324-3EDE-43F4-B3F7-D3D34AB53CC7}"/>
              </a:ext>
            </a:extLst>
          </p:cNvPr>
          <p:cNvSpPr txBox="1">
            <a:spLocks/>
          </p:cNvSpPr>
          <p:nvPr/>
        </p:nvSpPr>
        <p:spPr>
          <a:xfrm>
            <a:off x="457200" y="620688"/>
            <a:ext cx="822960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ca-ES" sz="3200" b="1" dirty="0">
                <a:latin typeface="Cambria" pitchFamily="18" charset="0"/>
                <a:ea typeface="+mn-ea"/>
                <a:cs typeface="+mn-cs"/>
              </a:rPr>
              <a:t>2 – </a:t>
            </a:r>
            <a:r>
              <a:rPr lang="ca-ES" sz="3000" b="1" dirty="0">
                <a:latin typeface="Cambria" pitchFamily="18" charset="0"/>
                <a:ea typeface="+mn-ea"/>
                <a:cs typeface="+mn-cs"/>
              </a:rPr>
              <a:t>Bypass</a:t>
            </a:r>
            <a:r>
              <a:rPr lang="ca-ES" sz="3200" b="1" dirty="0">
                <a:latin typeface="Cambria" pitchFamily="18" charset="0"/>
                <a:ea typeface="+mn-ea"/>
                <a:cs typeface="+mn-cs"/>
              </a:rPr>
              <a:t> de la detección de Jailbreak (I)</a:t>
            </a:r>
          </a:p>
        </p:txBody>
      </p:sp>
      <p:sp>
        <p:nvSpPr>
          <p:cNvPr id="5" name="2 Marcador de contenido">
            <a:extLst>
              <a:ext uri="{FF2B5EF4-FFF2-40B4-BE49-F238E27FC236}">
                <a16:creationId xmlns:a16="http://schemas.microsoft.com/office/drawing/2014/main" xmlns="" id="{EBA710F4-3692-4B14-A182-1085508C8603}"/>
              </a:ext>
            </a:extLst>
          </p:cNvPr>
          <p:cNvSpPr txBox="1">
            <a:spLocks/>
          </p:cNvSpPr>
          <p:nvPr/>
        </p:nvSpPr>
        <p:spPr>
          <a:xfrm>
            <a:off x="457200" y="1268760"/>
            <a:ext cx="8229600" cy="2592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17463">
              <a:buFont typeface="Arial" pitchFamily="34" charset="0"/>
              <a:buNone/>
            </a:pPr>
            <a:r>
              <a:rPr lang="ca-ES" sz="2400" dirty="0">
                <a:latin typeface="Cambria" pitchFamily="18" charset="0"/>
                <a:ea typeface="+mj-ea"/>
                <a:cs typeface="+mj-cs"/>
              </a:rPr>
              <a:t>Desde nuestro equipo, abrimos una sesión ssh mediante putty a la IP del equipo virtual con iOS y ejecutamos Frida-Trace mediante el comando:</a:t>
            </a:r>
          </a:p>
          <a:p>
            <a:pPr indent="17463">
              <a:buFont typeface="Arial" pitchFamily="34" charset="0"/>
              <a:buNone/>
            </a:pPr>
            <a:endParaRPr lang="ca-ES" sz="2400" dirty="0">
              <a:latin typeface="Cambria" pitchFamily="18" charset="0"/>
              <a:ea typeface="+mj-ea"/>
              <a:cs typeface="+mj-cs"/>
            </a:endParaRPr>
          </a:p>
          <a:p>
            <a:pPr marL="360363" lvl="1" indent="0" algn="ctr">
              <a:buNone/>
            </a:pPr>
            <a:r>
              <a:rPr lang="en-US" sz="1600" dirty="0" err="1">
                <a:latin typeface="SimSun" panose="02010600030101010101" pitchFamily="2" charset="-122"/>
                <a:ea typeface="SimSun" panose="02010600030101010101" pitchFamily="2" charset="-122"/>
              </a:rPr>
              <a:t>frida</a:t>
            </a:r>
            <a:r>
              <a:rPr lang="en-US" sz="1600" dirty="0">
                <a:latin typeface="SimSun" panose="02010600030101010101" pitchFamily="2" charset="-122"/>
                <a:ea typeface="SimSun" panose="02010600030101010101" pitchFamily="2" charset="-122"/>
              </a:rPr>
              <a:t>-trace -H 192.168.1.106 -m "-[</a:t>
            </a:r>
            <a:r>
              <a:rPr lang="en-US" sz="1600" dirty="0" err="1">
                <a:latin typeface="SimSun" panose="02010600030101010101" pitchFamily="2" charset="-122"/>
                <a:ea typeface="SimSun" panose="02010600030101010101" pitchFamily="2" charset="-122"/>
              </a:rPr>
              <a:t>NSFileManager</a:t>
            </a:r>
            <a:r>
              <a:rPr lang="en-US" sz="16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dirty="0" err="1">
                <a:latin typeface="SimSun" panose="02010600030101010101" pitchFamily="2" charset="-122"/>
                <a:ea typeface="SimSun" panose="02010600030101010101" pitchFamily="2" charset="-122"/>
              </a:rPr>
              <a:t>fileExistsAtPath</a:t>
            </a:r>
            <a:r>
              <a:rPr lang="en-US" sz="1600" dirty="0">
                <a:latin typeface="SimSun" panose="02010600030101010101" pitchFamily="2" charset="-122"/>
                <a:ea typeface="SimSun" panose="02010600030101010101" pitchFamily="2" charset="-122"/>
              </a:rPr>
              <a:t>:]" Gadget</a:t>
            </a:r>
            <a:endParaRPr lang="ca-ES" sz="16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" name="2 Marcador de contenido">
            <a:extLst>
              <a:ext uri="{FF2B5EF4-FFF2-40B4-BE49-F238E27FC236}">
                <a16:creationId xmlns:a16="http://schemas.microsoft.com/office/drawing/2014/main" xmlns="" id="{C5C2AC00-2E50-4004-BDB0-B8189DC45ABA}"/>
              </a:ext>
            </a:extLst>
          </p:cNvPr>
          <p:cNvSpPr txBox="1">
            <a:spLocks/>
          </p:cNvSpPr>
          <p:nvPr/>
        </p:nvSpPr>
        <p:spPr>
          <a:xfrm>
            <a:off x="457200" y="3645024"/>
            <a:ext cx="8229600" cy="1656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17463">
              <a:buFont typeface="Arial" pitchFamily="34" charset="0"/>
              <a:buNone/>
            </a:pPr>
            <a:r>
              <a:rPr lang="es-ES_tradnl" sz="2400" dirty="0" smtClean="0">
                <a:latin typeface="Cambria" pitchFamily="18" charset="0"/>
                <a:ea typeface="+mj-ea"/>
                <a:cs typeface="+mj-cs"/>
              </a:rPr>
              <a:t>Nos generará un fichero en la carpeta </a:t>
            </a:r>
            <a:r>
              <a:rPr lang="es-ES_tradnl" sz="2400" i="1" dirty="0" smtClean="0">
                <a:latin typeface="Cambria" pitchFamily="18" charset="0"/>
                <a:ea typeface="+mj-ea"/>
                <a:cs typeface="+mj-cs"/>
              </a:rPr>
              <a:t>__</a:t>
            </a:r>
            <a:r>
              <a:rPr lang="es-ES_tradnl" sz="2400" i="1" dirty="0" err="1" smtClean="0">
                <a:latin typeface="Cambria" pitchFamily="18" charset="0"/>
                <a:ea typeface="+mj-ea"/>
                <a:cs typeface="+mj-cs"/>
              </a:rPr>
              <a:t>handlers</a:t>
            </a:r>
            <a:r>
              <a:rPr lang="es-ES_tradnl" sz="2400" i="1" dirty="0" smtClean="0">
                <a:latin typeface="Cambria" pitchFamily="18" charset="0"/>
                <a:ea typeface="+mj-ea"/>
                <a:cs typeface="+mj-cs"/>
              </a:rPr>
              <a:t>__, </a:t>
            </a:r>
            <a:r>
              <a:rPr lang="es-ES_tradnl" sz="2400" dirty="0" smtClean="0">
                <a:latin typeface="Cambria" pitchFamily="18" charset="0"/>
                <a:ea typeface="+mj-ea"/>
                <a:cs typeface="+mj-cs"/>
              </a:rPr>
              <a:t>en el que podremos comprobar los ficheros que usa la aplicación para la detección del </a:t>
            </a:r>
            <a:r>
              <a:rPr lang="es-ES_tradnl" sz="2400" dirty="0" err="1" smtClean="0">
                <a:latin typeface="Cambria" pitchFamily="18" charset="0"/>
                <a:ea typeface="+mj-ea"/>
                <a:cs typeface="+mj-cs"/>
              </a:rPr>
              <a:t>Jailbreak</a:t>
            </a:r>
            <a:endParaRPr lang="es-ES_tradnl" sz="2400" dirty="0" smtClean="0">
              <a:latin typeface="Cambria" pitchFamily="18" charset="0"/>
              <a:ea typeface="+mj-ea"/>
              <a:cs typeface="+mj-cs"/>
            </a:endParaRPr>
          </a:p>
          <a:p>
            <a:pPr indent="17463">
              <a:buFont typeface="Arial" pitchFamily="34" charset="0"/>
              <a:buNone/>
            </a:pPr>
            <a:endParaRPr lang="ca-ES" sz="16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BFE9-5A50-4899-BFD1-0BE91B0BD11B}" type="slidenum">
              <a:rPr lang="ca-ES" smtClean="0"/>
              <a:pPr/>
              <a:t>5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xmlns="" val="855083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>
            <a:extLst>
              <a:ext uri="{FF2B5EF4-FFF2-40B4-BE49-F238E27FC236}">
                <a16:creationId xmlns:a16="http://schemas.microsoft.com/office/drawing/2014/main" xmlns="" id="{4222F324-3EDE-43F4-B3F7-D3D34AB53CC7}"/>
              </a:ext>
            </a:extLst>
          </p:cNvPr>
          <p:cNvSpPr txBox="1">
            <a:spLocks/>
          </p:cNvSpPr>
          <p:nvPr/>
        </p:nvSpPr>
        <p:spPr>
          <a:xfrm>
            <a:off x="457200" y="620688"/>
            <a:ext cx="822960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ca-ES" sz="3200" b="1" dirty="0">
                <a:latin typeface="Cambria" pitchFamily="18" charset="0"/>
                <a:ea typeface="+mn-ea"/>
                <a:cs typeface="+mn-cs"/>
              </a:rPr>
              <a:t>2 – </a:t>
            </a:r>
            <a:r>
              <a:rPr lang="ca-ES" sz="3000" b="1" dirty="0">
                <a:latin typeface="Cambria" pitchFamily="18" charset="0"/>
                <a:ea typeface="+mn-ea"/>
                <a:cs typeface="+mn-cs"/>
              </a:rPr>
              <a:t>Bypass</a:t>
            </a:r>
            <a:r>
              <a:rPr lang="ca-ES" sz="3200" b="1" dirty="0">
                <a:latin typeface="Cambria" pitchFamily="18" charset="0"/>
                <a:ea typeface="+mn-ea"/>
                <a:cs typeface="+mn-cs"/>
              </a:rPr>
              <a:t> de la detección de </a:t>
            </a:r>
            <a:r>
              <a:rPr lang="ca-ES" sz="3200" b="1" dirty="0" err="1">
                <a:latin typeface="Cambria" pitchFamily="18" charset="0"/>
                <a:ea typeface="+mn-ea"/>
                <a:cs typeface="+mn-cs"/>
              </a:rPr>
              <a:t>Jailbreak</a:t>
            </a:r>
            <a:r>
              <a:rPr lang="ca-ES" sz="3200" b="1" dirty="0">
                <a:latin typeface="Cambria" pitchFamily="18" charset="0"/>
                <a:ea typeface="+mn-ea"/>
                <a:cs typeface="+mn-cs"/>
              </a:rPr>
              <a:t> </a:t>
            </a:r>
            <a:r>
              <a:rPr lang="ca-ES" sz="3200" b="1" dirty="0" smtClean="0">
                <a:latin typeface="Cambria" pitchFamily="18" charset="0"/>
                <a:ea typeface="+mn-ea"/>
                <a:cs typeface="+mn-cs"/>
              </a:rPr>
              <a:t>(y II</a:t>
            </a:r>
            <a:r>
              <a:rPr lang="ca-ES" sz="3200" b="1" dirty="0">
                <a:latin typeface="Cambria" pitchFamily="18" charset="0"/>
                <a:ea typeface="+mn-ea"/>
                <a:cs typeface="+mn-cs"/>
              </a:rPr>
              <a:t>)</a:t>
            </a:r>
          </a:p>
        </p:txBody>
      </p:sp>
      <p:sp>
        <p:nvSpPr>
          <p:cNvPr id="5" name="2 Marcador de contenido">
            <a:extLst>
              <a:ext uri="{FF2B5EF4-FFF2-40B4-BE49-F238E27FC236}">
                <a16:creationId xmlns:a16="http://schemas.microsoft.com/office/drawing/2014/main" xmlns="" id="{EBA710F4-3692-4B14-A182-1085508C8603}"/>
              </a:ext>
            </a:extLst>
          </p:cNvPr>
          <p:cNvSpPr txBox="1">
            <a:spLocks/>
          </p:cNvSpPr>
          <p:nvPr/>
        </p:nvSpPr>
        <p:spPr>
          <a:xfrm>
            <a:off x="457200" y="1268760"/>
            <a:ext cx="82296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17463">
              <a:buFont typeface="Arial" pitchFamily="34" charset="0"/>
              <a:buNone/>
            </a:pPr>
            <a:r>
              <a:rPr lang="ca-ES" sz="2400" dirty="0" smtClean="0">
                <a:latin typeface="Cambria" pitchFamily="18" charset="0"/>
                <a:ea typeface="+mj-ea"/>
                <a:cs typeface="+mj-cs"/>
              </a:rPr>
              <a:t>En la carpeta </a:t>
            </a:r>
            <a:r>
              <a:rPr lang="ca-ES" sz="2400" i="1" dirty="0" smtClean="0">
                <a:latin typeface="Cambria" pitchFamily="18" charset="0"/>
                <a:ea typeface="+mj-ea"/>
                <a:cs typeface="+mj-cs"/>
              </a:rPr>
              <a:t>__</a:t>
            </a:r>
            <a:r>
              <a:rPr lang="ca-ES" sz="2400" i="1" dirty="0" err="1" smtClean="0">
                <a:latin typeface="Cambria" pitchFamily="18" charset="0"/>
                <a:ea typeface="+mj-ea"/>
                <a:cs typeface="+mj-cs"/>
              </a:rPr>
              <a:t>handlers</a:t>
            </a:r>
            <a:r>
              <a:rPr lang="ca-ES" sz="2400" i="1" dirty="0" smtClean="0">
                <a:latin typeface="Cambria" pitchFamily="18" charset="0"/>
                <a:ea typeface="+mj-ea"/>
                <a:cs typeface="+mj-cs"/>
              </a:rPr>
              <a:t>__ </a:t>
            </a:r>
            <a:r>
              <a:rPr lang="ca-ES" sz="2400" dirty="0" err="1" smtClean="0">
                <a:latin typeface="Cambria" pitchFamily="18" charset="0"/>
                <a:ea typeface="+mj-ea"/>
                <a:cs typeface="+mj-cs"/>
              </a:rPr>
              <a:t>tenemos</a:t>
            </a:r>
            <a:r>
              <a:rPr lang="ca-ES" sz="2400" dirty="0" smtClean="0">
                <a:latin typeface="Cambria" pitchFamily="18" charset="0"/>
                <a:ea typeface="+mj-ea"/>
                <a:cs typeface="+mj-cs"/>
              </a:rPr>
              <a:t> el </a:t>
            </a:r>
            <a:r>
              <a:rPr lang="ca-ES" sz="2400" dirty="0" err="1" smtClean="0">
                <a:latin typeface="Cambria" pitchFamily="18" charset="0"/>
                <a:ea typeface="+mj-ea"/>
                <a:cs typeface="+mj-cs"/>
              </a:rPr>
              <a:t>siguiente</a:t>
            </a:r>
            <a:r>
              <a:rPr lang="ca-ES" sz="2400" dirty="0" smtClean="0">
                <a:latin typeface="Cambria" pitchFamily="18" charset="0"/>
                <a:ea typeface="+mj-ea"/>
                <a:cs typeface="+mj-cs"/>
              </a:rPr>
              <a:t> </a:t>
            </a:r>
            <a:r>
              <a:rPr lang="ca-ES" sz="2400" dirty="0" err="1" smtClean="0">
                <a:latin typeface="Cambria" pitchFamily="18" charset="0"/>
                <a:ea typeface="+mj-ea"/>
                <a:cs typeface="+mj-cs"/>
              </a:rPr>
              <a:t>fichero</a:t>
            </a:r>
            <a:r>
              <a:rPr lang="ca-ES" sz="2400" dirty="0" smtClean="0">
                <a:latin typeface="Cambria" pitchFamily="18" charset="0"/>
                <a:ea typeface="+mj-ea"/>
                <a:cs typeface="+mj-cs"/>
              </a:rPr>
              <a:t>:</a:t>
            </a:r>
          </a:p>
          <a:p>
            <a:pPr marL="342900" lvl="1" indent="17463" algn="ctr">
              <a:buNone/>
            </a:pPr>
            <a:r>
              <a:rPr lang="ca-ES" sz="1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__</a:t>
            </a:r>
            <a:r>
              <a:rPr lang="ca-ES" sz="160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NSFileManager</a:t>
            </a:r>
            <a:r>
              <a:rPr lang="ca-ES" sz="1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_</a:t>
            </a:r>
            <a:r>
              <a:rPr lang="ca-ES" sz="160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fileExistsAtPath</a:t>
            </a:r>
            <a:r>
              <a:rPr lang="ca-ES" sz="1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__.</a:t>
            </a:r>
            <a:r>
              <a:rPr lang="ca-ES" sz="160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js</a:t>
            </a:r>
            <a:endParaRPr lang="ca-ES" sz="16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lvl="1" indent="17463" algn="ctr">
              <a:buNone/>
            </a:pPr>
            <a:endParaRPr lang="ca-ES" sz="16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lvl="1" indent="17463">
              <a:buNone/>
            </a:pPr>
            <a:r>
              <a:rPr lang="ca-ES" sz="2400" dirty="0" smtClean="0">
                <a:latin typeface="Cambria" pitchFamily="18" charset="0"/>
                <a:ea typeface="+mj-ea"/>
                <a:cs typeface="+mj-cs"/>
              </a:rPr>
              <a:t>Y lo </a:t>
            </a:r>
            <a:r>
              <a:rPr lang="ca-ES" sz="2400" dirty="0" err="1" smtClean="0">
                <a:latin typeface="Cambria" pitchFamily="18" charset="0"/>
                <a:ea typeface="+mj-ea"/>
                <a:cs typeface="+mj-cs"/>
              </a:rPr>
              <a:t>modificaremos</a:t>
            </a:r>
            <a:r>
              <a:rPr lang="ca-ES" sz="2400" dirty="0" smtClean="0">
                <a:latin typeface="Cambria" pitchFamily="18" charset="0"/>
                <a:ea typeface="+mj-ea"/>
                <a:cs typeface="+mj-cs"/>
              </a:rPr>
              <a:t> para que </a:t>
            </a:r>
            <a:r>
              <a:rPr lang="ca-ES" sz="2400" dirty="0" err="1" smtClean="0">
                <a:latin typeface="Cambria" pitchFamily="18" charset="0"/>
                <a:ea typeface="+mj-ea"/>
                <a:cs typeface="+mj-cs"/>
              </a:rPr>
              <a:t>cambie</a:t>
            </a:r>
            <a:r>
              <a:rPr lang="ca-ES" sz="2400" dirty="0" smtClean="0">
                <a:latin typeface="Cambria" pitchFamily="18" charset="0"/>
                <a:ea typeface="+mj-ea"/>
                <a:cs typeface="+mj-cs"/>
              </a:rPr>
              <a:t> </a:t>
            </a:r>
            <a:r>
              <a:rPr lang="ca-ES" sz="2400" dirty="0" err="1" smtClean="0">
                <a:latin typeface="Cambria" pitchFamily="18" charset="0"/>
                <a:ea typeface="+mj-ea"/>
                <a:cs typeface="+mj-cs"/>
              </a:rPr>
              <a:t>su</a:t>
            </a:r>
            <a:r>
              <a:rPr lang="ca-ES" sz="2400" dirty="0" smtClean="0">
                <a:latin typeface="Cambria" pitchFamily="18" charset="0"/>
                <a:ea typeface="+mj-ea"/>
                <a:cs typeface="+mj-cs"/>
              </a:rPr>
              <a:t> </a:t>
            </a:r>
            <a:r>
              <a:rPr lang="ca-ES" sz="2400" dirty="0" err="1" smtClean="0">
                <a:latin typeface="Cambria" pitchFamily="18" charset="0"/>
                <a:ea typeface="+mj-ea"/>
                <a:cs typeface="+mj-cs"/>
              </a:rPr>
              <a:t>comportamiento</a:t>
            </a:r>
            <a:r>
              <a:rPr lang="ca-ES" sz="2400" dirty="0" smtClean="0">
                <a:latin typeface="Cambria" pitchFamily="18" charset="0"/>
                <a:ea typeface="+mj-ea"/>
                <a:cs typeface="+mj-cs"/>
              </a:rPr>
              <a:t> e </a:t>
            </a:r>
            <a:r>
              <a:rPr lang="ca-ES" sz="2400" dirty="0" err="1" smtClean="0">
                <a:latin typeface="Cambria" pitchFamily="18" charset="0"/>
                <a:ea typeface="+mj-ea"/>
                <a:cs typeface="+mj-cs"/>
              </a:rPr>
              <a:t>invalide</a:t>
            </a:r>
            <a:r>
              <a:rPr lang="ca-ES" sz="2400" dirty="0" smtClean="0">
                <a:latin typeface="Cambria" pitchFamily="18" charset="0"/>
                <a:ea typeface="+mj-ea"/>
                <a:cs typeface="+mj-cs"/>
              </a:rPr>
              <a:t> las </a:t>
            </a:r>
            <a:r>
              <a:rPr lang="ca-ES" sz="2400" dirty="0" err="1" smtClean="0">
                <a:latin typeface="Cambria" pitchFamily="18" charset="0"/>
                <a:ea typeface="+mj-ea"/>
                <a:cs typeface="+mj-cs"/>
              </a:rPr>
              <a:t>comprobaciones</a:t>
            </a:r>
            <a:r>
              <a:rPr lang="ca-ES" sz="2400" dirty="0" smtClean="0">
                <a:latin typeface="Cambria" pitchFamily="18" charset="0"/>
                <a:ea typeface="+mj-ea"/>
                <a:cs typeface="+mj-cs"/>
              </a:rPr>
              <a:t> </a:t>
            </a:r>
            <a:r>
              <a:rPr lang="ca-ES" sz="2400" dirty="0" err="1" smtClean="0">
                <a:latin typeface="Cambria" pitchFamily="18" charset="0"/>
                <a:ea typeface="+mj-ea"/>
                <a:cs typeface="+mj-cs"/>
              </a:rPr>
              <a:t>realizadas</a:t>
            </a:r>
            <a:r>
              <a:rPr lang="ca-ES" sz="2400" dirty="0" smtClean="0">
                <a:latin typeface="Cambria" pitchFamily="18" charset="0"/>
                <a:ea typeface="+mj-ea"/>
                <a:cs typeface="+mj-cs"/>
              </a:rPr>
              <a:t> por </a:t>
            </a:r>
            <a:r>
              <a:rPr lang="ca-ES" sz="2400" dirty="0" err="1" smtClean="0">
                <a:latin typeface="Cambria" pitchFamily="18" charset="0"/>
                <a:ea typeface="+mj-ea"/>
                <a:cs typeface="+mj-cs"/>
              </a:rPr>
              <a:t>defecto</a:t>
            </a:r>
            <a:r>
              <a:rPr lang="ca-ES" sz="2400" dirty="0" smtClean="0">
                <a:latin typeface="Cambria" pitchFamily="18" charset="0"/>
                <a:ea typeface="+mj-ea"/>
                <a:cs typeface="+mj-cs"/>
              </a:rPr>
              <a:t>:</a:t>
            </a:r>
          </a:p>
          <a:p>
            <a:pPr marL="342900" lvl="1" indent="17463" algn="ctr">
              <a:buNone/>
            </a:pPr>
            <a:endParaRPr lang="ca-ES" sz="16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3140968"/>
            <a:ext cx="5372100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BFE9-5A50-4899-BFD1-0BE91B0BD11B}" type="slidenum">
              <a:rPr lang="ca-ES" smtClean="0"/>
              <a:pPr/>
              <a:t>6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xmlns="" val="3893865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>
            <a:extLst>
              <a:ext uri="{FF2B5EF4-FFF2-40B4-BE49-F238E27FC236}">
                <a16:creationId xmlns:a16="http://schemas.microsoft.com/office/drawing/2014/main" xmlns="" id="{4222F324-3EDE-43F4-B3F7-D3D34AB53CC7}"/>
              </a:ext>
            </a:extLst>
          </p:cNvPr>
          <p:cNvSpPr txBox="1">
            <a:spLocks/>
          </p:cNvSpPr>
          <p:nvPr/>
        </p:nvSpPr>
        <p:spPr>
          <a:xfrm>
            <a:off x="457200" y="620688"/>
            <a:ext cx="822960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ca-ES" sz="3200" b="1" dirty="0">
                <a:latin typeface="Cambria" pitchFamily="18" charset="0"/>
                <a:ea typeface="+mn-ea"/>
                <a:cs typeface="+mn-cs"/>
              </a:rPr>
              <a:t>3 – </a:t>
            </a:r>
            <a:r>
              <a:rPr lang="ca-ES" sz="3000" b="1" dirty="0">
                <a:latin typeface="Cambria" pitchFamily="18" charset="0"/>
                <a:ea typeface="+mn-ea"/>
                <a:cs typeface="+mn-cs"/>
              </a:rPr>
              <a:t>Obtención Información Sensible </a:t>
            </a:r>
            <a:r>
              <a:rPr lang="ca-ES" sz="3200" b="1" dirty="0">
                <a:latin typeface="Cambria" pitchFamily="18" charset="0"/>
                <a:ea typeface="+mn-ea"/>
                <a:cs typeface="+mn-cs"/>
              </a:rPr>
              <a:t>(I)</a:t>
            </a:r>
          </a:p>
        </p:txBody>
      </p:sp>
      <p:sp>
        <p:nvSpPr>
          <p:cNvPr id="5" name="2 Marcador de contenido">
            <a:extLst>
              <a:ext uri="{FF2B5EF4-FFF2-40B4-BE49-F238E27FC236}">
                <a16:creationId xmlns:a16="http://schemas.microsoft.com/office/drawing/2014/main" xmlns="" id="{EBA710F4-3692-4B14-A182-1085508C8603}"/>
              </a:ext>
            </a:extLst>
          </p:cNvPr>
          <p:cNvSpPr txBox="1">
            <a:spLocks/>
          </p:cNvSpPr>
          <p:nvPr/>
        </p:nvSpPr>
        <p:spPr>
          <a:xfrm>
            <a:off x="457200" y="1268760"/>
            <a:ext cx="8229600" cy="5112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17463">
              <a:buFont typeface="Arial" pitchFamily="34" charset="0"/>
              <a:buNone/>
            </a:pPr>
            <a:r>
              <a:rPr lang="ca-ES" sz="2400" dirty="0">
                <a:latin typeface="Cambria" pitchFamily="18" charset="0"/>
                <a:ea typeface="+mj-ea"/>
                <a:cs typeface="+mj-cs"/>
              </a:rPr>
              <a:t>Debemos tener en cuenta que las aplicaciones se almacenan en el móvil en dos carpetas principales:</a:t>
            </a:r>
          </a:p>
          <a:p>
            <a:pPr indent="17463">
              <a:buFont typeface="Arial" pitchFamily="34" charset="0"/>
              <a:buNone/>
            </a:pPr>
            <a:endParaRPr lang="ca-ES" sz="2400" dirty="0">
              <a:latin typeface="Cambria" pitchFamily="18" charset="0"/>
              <a:ea typeface="+mj-ea"/>
              <a:cs typeface="+mj-cs"/>
            </a:endParaRPr>
          </a:p>
          <a:p>
            <a:pPr marL="685800">
              <a:buFontTx/>
              <a:buChar char="-"/>
            </a:pPr>
            <a:r>
              <a:rPr lang="ca-ES" sz="2400" dirty="0">
                <a:latin typeface="Cambria" pitchFamily="18" charset="0"/>
                <a:ea typeface="+mj-ea"/>
                <a:cs typeface="+mj-cs"/>
              </a:rPr>
              <a:t>Bundle, que incluye el paquete con el binario </a:t>
            </a:r>
          </a:p>
          <a:p>
            <a:pPr marL="685800">
              <a:buFontTx/>
              <a:buChar char="-"/>
            </a:pPr>
            <a:r>
              <a:rPr lang="ca-ES" sz="2400" dirty="0">
                <a:latin typeface="Cambria" pitchFamily="18" charset="0"/>
                <a:ea typeface="+mj-ea"/>
                <a:cs typeface="+mj-cs"/>
              </a:rPr>
              <a:t>Data, almacena todos los datos de la aplicación (incluída la información sensible, p.e.</a:t>
            </a:r>
          </a:p>
          <a:p>
            <a:pPr indent="0">
              <a:buNone/>
            </a:pPr>
            <a:r>
              <a:rPr lang="ca-ES" sz="2400" dirty="0">
                <a:latin typeface="Cambria" pitchFamily="18" charset="0"/>
                <a:ea typeface="+mj-ea"/>
                <a:cs typeface="+mj-cs"/>
              </a:rPr>
              <a:t>Adicionalmente puede existir la carpeta “Shared”</a:t>
            </a:r>
          </a:p>
          <a:p>
            <a:pPr indent="0">
              <a:buNone/>
            </a:pPr>
            <a:endParaRPr lang="ca-ES" sz="2400" dirty="0">
              <a:latin typeface="Cambria" pitchFamily="18" charset="0"/>
              <a:ea typeface="+mj-ea"/>
              <a:cs typeface="+mj-cs"/>
            </a:endParaRPr>
          </a:p>
          <a:p>
            <a:pPr indent="0">
              <a:buNone/>
            </a:pPr>
            <a:r>
              <a:rPr lang="ca-ES" sz="2400" dirty="0">
                <a:latin typeface="Cambria" pitchFamily="18" charset="0"/>
                <a:ea typeface="+mj-ea"/>
                <a:cs typeface="+mj-cs"/>
              </a:rPr>
              <a:t>El primer paso será averiguar cuál de las carpetas corresponde al modelo de móvil que hemos utilizado: iPhone 6S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BFE9-5A50-4899-BFD1-0BE91B0BD11B}" type="slidenum">
              <a:rPr lang="ca-ES" smtClean="0"/>
              <a:pPr/>
              <a:t>7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xmlns="" val="3361549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>
            <a:extLst>
              <a:ext uri="{FF2B5EF4-FFF2-40B4-BE49-F238E27FC236}">
                <a16:creationId xmlns:a16="http://schemas.microsoft.com/office/drawing/2014/main" xmlns="" id="{4222F324-3EDE-43F4-B3F7-D3D34AB53CC7}"/>
              </a:ext>
            </a:extLst>
          </p:cNvPr>
          <p:cNvSpPr txBox="1">
            <a:spLocks/>
          </p:cNvSpPr>
          <p:nvPr/>
        </p:nvSpPr>
        <p:spPr>
          <a:xfrm>
            <a:off x="457200" y="620688"/>
            <a:ext cx="822960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ca-ES" sz="3600" b="1" dirty="0">
                <a:latin typeface="Cambria" pitchFamily="18" charset="0"/>
              </a:rPr>
              <a:t>3 – </a:t>
            </a:r>
            <a:r>
              <a:rPr lang="ca-ES" sz="3200" b="1" dirty="0">
                <a:latin typeface="Cambria" pitchFamily="18" charset="0"/>
              </a:rPr>
              <a:t>Obtención Información Sensible </a:t>
            </a:r>
            <a:r>
              <a:rPr lang="ca-ES" sz="3600" b="1" dirty="0">
                <a:latin typeface="Cambria" pitchFamily="18" charset="0"/>
              </a:rPr>
              <a:t>(II)</a:t>
            </a:r>
          </a:p>
        </p:txBody>
      </p:sp>
      <p:sp>
        <p:nvSpPr>
          <p:cNvPr id="5" name="2 Marcador de contenido">
            <a:extLst>
              <a:ext uri="{FF2B5EF4-FFF2-40B4-BE49-F238E27FC236}">
                <a16:creationId xmlns:a16="http://schemas.microsoft.com/office/drawing/2014/main" xmlns="" id="{EBA710F4-3692-4B14-A182-1085508C8603}"/>
              </a:ext>
            </a:extLst>
          </p:cNvPr>
          <p:cNvSpPr txBox="1">
            <a:spLocks/>
          </p:cNvSpPr>
          <p:nvPr/>
        </p:nvSpPr>
        <p:spPr>
          <a:xfrm>
            <a:off x="457200" y="1268760"/>
            <a:ext cx="8229600" cy="5112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17463">
              <a:buFont typeface="Arial" pitchFamily="34" charset="0"/>
              <a:buNone/>
            </a:pPr>
            <a:r>
              <a:rPr lang="ca-ES" sz="2400" dirty="0">
                <a:latin typeface="Cambria" pitchFamily="18" charset="0"/>
                <a:ea typeface="+mj-ea"/>
                <a:cs typeface="+mj-cs"/>
              </a:rPr>
              <a:t>Las carpetas disponibles en nuestro perfil de usuario son:</a:t>
            </a:r>
          </a:p>
          <a:p>
            <a:pPr indent="17463">
              <a:buFont typeface="Arial" pitchFamily="34" charset="0"/>
              <a:buNone/>
            </a:pPr>
            <a:endParaRPr lang="ca-ES" sz="2400" dirty="0">
              <a:latin typeface="Cambria" pitchFamily="18" charset="0"/>
              <a:ea typeface="+mj-ea"/>
              <a:cs typeface="+mj-cs"/>
            </a:endParaRPr>
          </a:p>
          <a:p>
            <a:pPr marL="685800">
              <a:buFontTx/>
              <a:buChar char="-"/>
            </a:pPr>
            <a:endParaRPr lang="ca-ES" sz="2400" dirty="0">
              <a:latin typeface="Cambria" pitchFamily="18" charset="0"/>
              <a:ea typeface="+mj-ea"/>
              <a:cs typeface="+mj-cs"/>
            </a:endParaRPr>
          </a:p>
          <a:p>
            <a:pPr indent="0">
              <a:buNone/>
            </a:pPr>
            <a:endParaRPr lang="ca-ES" sz="2400" dirty="0">
              <a:latin typeface="Cambria" pitchFamily="18" charset="0"/>
              <a:ea typeface="+mj-ea"/>
              <a:cs typeface="+mj-cs"/>
            </a:endParaRPr>
          </a:p>
          <a:p>
            <a:pPr indent="0">
              <a:buNone/>
            </a:pPr>
            <a:endParaRPr lang="ca-ES" sz="2400" dirty="0">
              <a:latin typeface="Cambria" pitchFamily="18" charset="0"/>
              <a:ea typeface="+mj-ea"/>
              <a:cs typeface="+mj-cs"/>
            </a:endParaRPr>
          </a:p>
          <a:p>
            <a:pPr indent="0">
              <a:buNone/>
            </a:pPr>
            <a:r>
              <a:rPr lang="ca-ES" sz="2400" dirty="0">
                <a:latin typeface="Cambria" pitchFamily="18" charset="0"/>
                <a:ea typeface="+mj-ea"/>
                <a:cs typeface="+mj-cs"/>
              </a:rPr>
              <a:t>Hacemos una primera búsqueda de la carpeta Bundle:</a:t>
            </a:r>
          </a:p>
          <a:p>
            <a:pPr indent="0" algn="ctr">
              <a:buNone/>
            </a:pPr>
            <a:r>
              <a:rPr lang="es-ES" sz="1600" dirty="0">
                <a:latin typeface="SimSun" panose="02010600030101010101" pitchFamily="2" charset="-122"/>
                <a:ea typeface="SimSun" panose="02010600030101010101" pitchFamily="2" charset="-122"/>
              </a:rPr>
              <a:t>xcloud432:~ </a:t>
            </a:r>
            <a:r>
              <a:rPr lang="es-ES" sz="1600" dirty="0" err="1">
                <a:latin typeface="SimSun" panose="02010600030101010101" pitchFamily="2" charset="-122"/>
                <a:ea typeface="SimSun" panose="02010600030101010101" pitchFamily="2" charset="-122"/>
              </a:rPr>
              <a:t>xcloud</a:t>
            </a:r>
            <a:r>
              <a:rPr lang="es-ES" sz="1600" dirty="0">
                <a:latin typeface="SimSun" panose="02010600030101010101" pitchFamily="2" charset="-122"/>
                <a:ea typeface="SimSun" panose="02010600030101010101" pitchFamily="2" charset="-122"/>
              </a:rPr>
              <a:t>$ </a:t>
            </a:r>
            <a:r>
              <a:rPr lang="es-ES" sz="1600" dirty="0" err="1">
                <a:latin typeface="SimSun" panose="02010600030101010101" pitchFamily="2" charset="-122"/>
                <a:ea typeface="SimSun" panose="02010600030101010101" pitchFamily="2" charset="-122"/>
              </a:rPr>
              <a:t>find</a:t>
            </a:r>
            <a:r>
              <a:rPr lang="es-ES" sz="1600" dirty="0">
                <a:latin typeface="SimSun" panose="02010600030101010101" pitchFamily="2" charset="-122"/>
                <a:ea typeface="SimSun" panose="02010600030101010101" pitchFamily="2" charset="-122"/>
              </a:rPr>
              <a:t> . | grep </a:t>
            </a:r>
            <a:r>
              <a:rPr lang="es-ES" sz="1600" dirty="0" err="1">
                <a:latin typeface="SimSun" panose="02010600030101010101" pitchFamily="2" charset="-122"/>
                <a:ea typeface="SimSun" panose="02010600030101010101" pitchFamily="2" charset="-122"/>
              </a:rPr>
              <a:t>Bundle</a:t>
            </a:r>
            <a:endParaRPr lang="es-ES" sz="16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indent="0">
              <a:buNone/>
            </a:pPr>
            <a:endParaRPr lang="es-ES" sz="16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indent="0">
              <a:buNone/>
            </a:pPr>
            <a:r>
              <a:rPr lang="ca-ES" sz="2400" dirty="0">
                <a:latin typeface="Cambria" pitchFamily="18" charset="0"/>
                <a:ea typeface="+mj-ea"/>
                <a:cs typeface="+mj-cs"/>
              </a:rPr>
              <a:t>La que nos interesa está en la carpeta:</a:t>
            </a:r>
          </a:p>
          <a:p>
            <a:pPr indent="0" algn="ctr">
              <a:buNone/>
            </a:pPr>
            <a:r>
              <a:rPr lang="es-ES" sz="2400" dirty="0">
                <a:latin typeface="Cambria" pitchFamily="18" charset="0"/>
                <a:ea typeface="+mj-ea"/>
                <a:cs typeface="+mj-cs"/>
              </a:rPr>
              <a:t>/Library/</a:t>
            </a:r>
            <a:r>
              <a:rPr lang="es-ES" sz="2400" dirty="0" err="1">
                <a:latin typeface="Cambria" pitchFamily="18" charset="0"/>
                <a:ea typeface="+mj-ea"/>
                <a:cs typeface="+mj-cs"/>
              </a:rPr>
              <a:t>Developer</a:t>
            </a:r>
            <a:r>
              <a:rPr lang="es-ES" sz="2400" dirty="0">
                <a:latin typeface="Cambria" pitchFamily="18" charset="0"/>
                <a:ea typeface="+mj-ea"/>
                <a:cs typeface="+mj-cs"/>
              </a:rPr>
              <a:t>/</a:t>
            </a:r>
            <a:r>
              <a:rPr lang="es-ES" sz="2400" dirty="0" err="1">
                <a:latin typeface="Cambria" pitchFamily="18" charset="0"/>
                <a:ea typeface="+mj-ea"/>
                <a:cs typeface="+mj-cs"/>
              </a:rPr>
              <a:t>CoreSimulator</a:t>
            </a:r>
            <a:r>
              <a:rPr lang="es-ES" sz="2400" dirty="0">
                <a:latin typeface="Cambria" pitchFamily="18" charset="0"/>
                <a:ea typeface="+mj-ea"/>
                <a:cs typeface="+mj-cs"/>
              </a:rPr>
              <a:t>/</a:t>
            </a:r>
            <a:r>
              <a:rPr lang="es-ES" sz="2400" dirty="0" err="1">
                <a:latin typeface="Cambria" pitchFamily="18" charset="0"/>
                <a:ea typeface="+mj-ea"/>
                <a:cs typeface="+mj-cs"/>
              </a:rPr>
              <a:t>Devices</a:t>
            </a:r>
            <a:endParaRPr lang="ca-ES" sz="2400" dirty="0">
              <a:latin typeface="Cambria" pitchFamily="18" charset="0"/>
              <a:ea typeface="+mj-ea"/>
              <a:cs typeface="+mj-cs"/>
            </a:endParaRPr>
          </a:p>
        </p:txBody>
      </p:sp>
      <p:pic>
        <p:nvPicPr>
          <p:cNvPr id="6" name="Imagen 3">
            <a:extLst>
              <a:ext uri="{FF2B5EF4-FFF2-40B4-BE49-F238E27FC236}">
                <a16:creationId xmlns:a16="http://schemas.microsoft.com/office/drawing/2014/main" xmlns="" id="{8D61A401-4145-4873-9C30-F7B38DA935BA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7281" y="1772816"/>
            <a:ext cx="6929438" cy="1171575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BFE9-5A50-4899-BFD1-0BE91B0BD11B}" type="slidenum">
              <a:rPr lang="ca-ES" smtClean="0"/>
              <a:pPr/>
              <a:t>8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xmlns="" val="3451875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>
            <a:extLst>
              <a:ext uri="{FF2B5EF4-FFF2-40B4-BE49-F238E27FC236}">
                <a16:creationId xmlns:a16="http://schemas.microsoft.com/office/drawing/2014/main" xmlns="" id="{4222F324-3EDE-43F4-B3F7-D3D34AB53CC7}"/>
              </a:ext>
            </a:extLst>
          </p:cNvPr>
          <p:cNvSpPr txBox="1">
            <a:spLocks/>
          </p:cNvSpPr>
          <p:nvPr/>
        </p:nvSpPr>
        <p:spPr>
          <a:xfrm>
            <a:off x="457200" y="620688"/>
            <a:ext cx="822960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ca-ES" sz="3600" b="1" dirty="0">
                <a:latin typeface="Cambria" pitchFamily="18" charset="0"/>
              </a:rPr>
              <a:t>3 – </a:t>
            </a:r>
            <a:r>
              <a:rPr lang="ca-ES" sz="3200" b="1" dirty="0">
                <a:latin typeface="Cambria" pitchFamily="18" charset="0"/>
              </a:rPr>
              <a:t>Obtención Información Sensible </a:t>
            </a:r>
            <a:r>
              <a:rPr lang="ca-ES" sz="3600" b="1" dirty="0">
                <a:latin typeface="Cambria" pitchFamily="18" charset="0"/>
              </a:rPr>
              <a:t>(III)</a:t>
            </a:r>
          </a:p>
        </p:txBody>
      </p:sp>
      <p:sp>
        <p:nvSpPr>
          <p:cNvPr id="5" name="2 Marcador de contenido">
            <a:extLst>
              <a:ext uri="{FF2B5EF4-FFF2-40B4-BE49-F238E27FC236}">
                <a16:creationId xmlns:a16="http://schemas.microsoft.com/office/drawing/2014/main" xmlns="" id="{EBA710F4-3692-4B14-A182-1085508C8603}"/>
              </a:ext>
            </a:extLst>
          </p:cNvPr>
          <p:cNvSpPr txBox="1">
            <a:spLocks/>
          </p:cNvSpPr>
          <p:nvPr/>
        </p:nvSpPr>
        <p:spPr>
          <a:xfrm>
            <a:off x="457200" y="1268760"/>
            <a:ext cx="8229600" cy="5112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17463">
              <a:buFont typeface="Arial" pitchFamily="34" charset="0"/>
              <a:buNone/>
            </a:pPr>
            <a:r>
              <a:rPr lang="ca-ES" sz="2400" dirty="0">
                <a:latin typeface="Cambria" pitchFamily="18" charset="0"/>
                <a:ea typeface="+mj-ea"/>
                <a:cs typeface="+mj-cs"/>
              </a:rPr>
              <a:t>Dentro de la carpeta Devices hay muchas subcarpetas correspondientes a cada teléfono iPhone simulado:</a:t>
            </a:r>
          </a:p>
          <a:p>
            <a:pPr indent="17463">
              <a:buFont typeface="Arial" pitchFamily="34" charset="0"/>
              <a:buNone/>
            </a:pPr>
            <a:endParaRPr lang="ca-ES" sz="2400" dirty="0">
              <a:latin typeface="Cambria" pitchFamily="18" charset="0"/>
              <a:ea typeface="+mj-ea"/>
              <a:cs typeface="+mj-cs"/>
            </a:endParaRPr>
          </a:p>
          <a:p>
            <a:pPr indent="17463">
              <a:buFont typeface="Arial" pitchFamily="34" charset="0"/>
              <a:buNone/>
            </a:pPr>
            <a:endParaRPr lang="ca-ES" sz="2400" dirty="0">
              <a:latin typeface="Cambria" pitchFamily="18" charset="0"/>
              <a:ea typeface="+mj-ea"/>
              <a:cs typeface="+mj-cs"/>
            </a:endParaRPr>
          </a:p>
          <a:p>
            <a:pPr indent="17463">
              <a:buFont typeface="Arial" pitchFamily="34" charset="0"/>
              <a:buNone/>
            </a:pPr>
            <a:endParaRPr lang="ca-ES" sz="2400" dirty="0">
              <a:latin typeface="Cambria" pitchFamily="18" charset="0"/>
              <a:ea typeface="+mj-ea"/>
              <a:cs typeface="+mj-cs"/>
            </a:endParaRPr>
          </a:p>
          <a:p>
            <a:pPr indent="17463">
              <a:buFont typeface="Arial" pitchFamily="34" charset="0"/>
              <a:buNone/>
            </a:pPr>
            <a:endParaRPr lang="ca-ES" sz="2400" dirty="0">
              <a:latin typeface="Cambria" pitchFamily="18" charset="0"/>
              <a:ea typeface="+mj-ea"/>
              <a:cs typeface="+mj-cs"/>
            </a:endParaRPr>
          </a:p>
          <a:p>
            <a:pPr indent="17463">
              <a:buFont typeface="Arial" pitchFamily="34" charset="0"/>
              <a:buNone/>
            </a:pPr>
            <a:endParaRPr lang="ca-ES" sz="2400" dirty="0">
              <a:latin typeface="Cambria" pitchFamily="18" charset="0"/>
              <a:ea typeface="+mj-ea"/>
              <a:cs typeface="+mj-cs"/>
            </a:endParaRPr>
          </a:p>
          <a:p>
            <a:pPr indent="17463">
              <a:buFont typeface="Arial" pitchFamily="34" charset="0"/>
              <a:buNone/>
            </a:pPr>
            <a:endParaRPr lang="ca-ES" sz="2400" dirty="0">
              <a:latin typeface="Cambria" pitchFamily="18" charset="0"/>
              <a:ea typeface="+mj-ea"/>
              <a:cs typeface="+mj-cs"/>
            </a:endParaRPr>
          </a:p>
          <a:p>
            <a:pPr indent="17463">
              <a:buFont typeface="Arial" pitchFamily="34" charset="0"/>
              <a:buNone/>
            </a:pPr>
            <a:r>
              <a:rPr lang="ca-ES" sz="2400" dirty="0">
                <a:latin typeface="Cambria" pitchFamily="18" charset="0"/>
                <a:ea typeface="+mj-ea"/>
                <a:cs typeface="+mj-cs"/>
              </a:rPr>
              <a:t>Editando el fichero </a:t>
            </a:r>
            <a:r>
              <a:rPr lang="ca-ES" sz="2000" b="1" i="1" dirty="0">
                <a:latin typeface="Cambria" pitchFamily="18" charset="0"/>
                <a:ea typeface="+mj-ea"/>
                <a:cs typeface="+mj-cs"/>
              </a:rPr>
              <a:t>device_set.plist </a:t>
            </a:r>
            <a:r>
              <a:rPr lang="ca-ES" sz="2400" dirty="0">
                <a:latin typeface="Cambria" pitchFamily="18" charset="0"/>
                <a:ea typeface="+mj-ea"/>
                <a:cs typeface="+mj-cs"/>
              </a:rPr>
              <a:t>podremos encontrar la relación entre el nombre de la carpeta y el iPhone que estamos usando</a:t>
            </a:r>
          </a:p>
          <a:p>
            <a:pPr indent="17463">
              <a:buFont typeface="Arial" pitchFamily="34" charset="0"/>
              <a:buNone/>
            </a:pPr>
            <a:endParaRPr lang="ca-ES" sz="2400" dirty="0">
              <a:latin typeface="Cambria" pitchFamily="18" charset="0"/>
              <a:ea typeface="+mj-ea"/>
              <a:cs typeface="+mj-cs"/>
            </a:endParaRPr>
          </a:p>
          <a:p>
            <a:pPr marL="685800">
              <a:buFontTx/>
              <a:buChar char="-"/>
            </a:pPr>
            <a:endParaRPr lang="ca-ES" sz="2400" dirty="0">
              <a:latin typeface="Cambria" pitchFamily="18" charset="0"/>
              <a:ea typeface="+mj-ea"/>
              <a:cs typeface="+mj-cs"/>
            </a:endParaRPr>
          </a:p>
          <a:p>
            <a:pPr indent="0">
              <a:buNone/>
            </a:pPr>
            <a:endParaRPr lang="ca-ES" sz="2400" dirty="0">
              <a:latin typeface="Cambria" pitchFamily="18" charset="0"/>
              <a:ea typeface="+mj-ea"/>
              <a:cs typeface="+mj-cs"/>
            </a:endParaRPr>
          </a:p>
          <a:p>
            <a:pPr indent="0">
              <a:buNone/>
            </a:pPr>
            <a:endParaRPr lang="ca-ES" sz="2400" dirty="0">
              <a:latin typeface="Cambria" pitchFamily="18" charset="0"/>
              <a:ea typeface="+mj-ea"/>
              <a:cs typeface="+mj-cs"/>
            </a:endParaRPr>
          </a:p>
        </p:txBody>
      </p:sp>
      <p:pic>
        <p:nvPicPr>
          <p:cNvPr id="7" name="Imagen 2">
            <a:extLst>
              <a:ext uri="{FF2B5EF4-FFF2-40B4-BE49-F238E27FC236}">
                <a16:creationId xmlns:a16="http://schemas.microsoft.com/office/drawing/2014/main" xmlns="" id="{C847EC41-3592-4F26-8386-58C3D1E97B2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35697" y="2060849"/>
            <a:ext cx="5011579" cy="2615089"/>
          </a:xfrm>
          <a:prstGeom prst="rect">
            <a:avLst/>
          </a:prstGeom>
        </p:spPr>
      </p:pic>
      <p:pic>
        <p:nvPicPr>
          <p:cNvPr id="9" name="Imagen 4">
            <a:extLst>
              <a:ext uri="{FF2B5EF4-FFF2-40B4-BE49-F238E27FC236}">
                <a16:creationId xmlns:a16="http://schemas.microsoft.com/office/drawing/2014/main" xmlns="" id="{7A6AB466-FEB2-4095-A3FF-AB7A445EE40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38375" y="5928211"/>
            <a:ext cx="4667250" cy="333375"/>
          </a:xfrm>
          <a:prstGeom prst="rect">
            <a:avLst/>
          </a:prstGeom>
        </p:spPr>
      </p:pic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BFE9-5A50-4899-BFD1-0BE91B0BD11B}" type="slidenum">
              <a:rPr lang="ca-ES" smtClean="0"/>
              <a:pPr/>
              <a:t>9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xmlns="" val="40382774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924</Words>
  <Application>Microsoft Office PowerPoint</Application>
  <PresentationFormat>Presentación en pantalla (4:3)</PresentationFormat>
  <Paragraphs>169</Paragraphs>
  <Slides>23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4" baseType="lpstr">
      <vt:lpstr>Tema de Office</vt:lpstr>
      <vt:lpstr>Cybersecurity Management UPC (Ed. 2018-2019)</vt:lpstr>
      <vt:lpstr>Descripción de la práctica</vt:lpstr>
      <vt:lpstr>Preparación del entorno</vt:lpstr>
      <vt:lpstr>1 – Iniciar la aplicación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Cybersecurity Management UPC (Ed. 2018-2019)</dc:title>
  <dc:creator>jaume Vilaró Hidalgo</dc:creator>
  <cp:lastModifiedBy>jaume Vilaró Hidalgo</cp:lastModifiedBy>
  <cp:revision>50</cp:revision>
  <dcterms:created xsi:type="dcterms:W3CDTF">2019-06-16T17:14:33Z</dcterms:created>
  <dcterms:modified xsi:type="dcterms:W3CDTF">2019-06-18T21:33:41Z</dcterms:modified>
</cp:coreProperties>
</file>