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2A6-BC9C-46CB-A312-29A9E19DC25D}" type="datetimeFigureOut">
              <a:rPr lang="ca-ES" smtClean="0"/>
              <a:pPr/>
              <a:t>18/06/2019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BFE9-5A50-4899-BFD1-0BE91B0BD11B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ca-E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Cybersecurity</a:t>
            </a:r>
            <a:r>
              <a:rPr lang="ca-E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Management UPC</a:t>
            </a:r>
            <a:br>
              <a:rPr lang="ca-E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ca-E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(Ed. 2018-2019)</a:t>
            </a:r>
            <a:endParaRPr lang="ca-ES" sz="2800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1343000"/>
          </a:xfrm>
        </p:spPr>
        <p:txBody>
          <a:bodyPr/>
          <a:lstStyle/>
          <a:p>
            <a:r>
              <a:rPr lang="ca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MODULO: Sistemas </a:t>
            </a:r>
            <a:r>
              <a:rPr lang="ca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Ubícuos</a:t>
            </a:r>
            <a:endParaRPr lang="ca-ES" b="1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r>
              <a:rPr lang="ca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Práctica</a:t>
            </a:r>
            <a:r>
              <a:rPr lang="ca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: Seguridad en </a:t>
            </a:r>
            <a:r>
              <a:rPr lang="ca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iOS</a:t>
            </a:r>
            <a:endParaRPr lang="ca-ES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211960" y="5301208"/>
            <a:ext cx="395597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Xavier Figueras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Santi Vilaró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Junio</a:t>
            </a:r>
            <a:r>
              <a:rPr kumimoji="0" lang="ca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,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Descripción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de la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práctica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Iniciar la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aplicación</a:t>
            </a:r>
            <a:endParaRPr lang="ca-ES" sz="2800" dirty="0" smtClean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Realizar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un bypass de una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detección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Jailbreak</a:t>
            </a:r>
            <a:endParaRPr lang="ca-ES" sz="2800" dirty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Obtención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sensible</a:t>
            </a:r>
            <a:endParaRPr lang="ca-ES" sz="2400" dirty="0" smtClean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Realizar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un bypass de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login</a:t>
            </a:r>
            <a:endParaRPr lang="ca-ES" sz="2800" dirty="0" smtClean="0">
              <a:latin typeface="Cambria" pitchFamily="18" charset="0"/>
              <a:ea typeface="+mj-ea"/>
              <a:cs typeface="+mj-cs"/>
            </a:endParaRPr>
          </a:p>
          <a:p>
            <a:pPr marL="514350" indent="-514350">
              <a:buFont typeface="+mj-lt"/>
              <a:buAutoNum type="arabicPeriod"/>
            </a:pP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Interceptar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varias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llamadas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de forma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dinámica</a:t>
            </a:r>
            <a:endParaRPr lang="ca-ES" sz="2800" dirty="0" smtClean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del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Keychain</a:t>
            </a:r>
            <a:endParaRPr lang="ca-ES" sz="2400" dirty="0" smtClean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de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ficheros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creados</a:t>
            </a:r>
            <a:endParaRPr lang="ca-ES" sz="2400" dirty="0" smtClean="0">
              <a:latin typeface="Cambria" pitchFamily="18" charset="0"/>
              <a:ea typeface="+mj-ea"/>
              <a:cs typeface="+mj-cs"/>
            </a:endParaRPr>
          </a:p>
          <a:p>
            <a:pPr lvl="1">
              <a:buFont typeface="Arial" pitchFamily="34" charset="0"/>
              <a:buChar char="•"/>
            </a:pP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Obtener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información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de una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conexión</a:t>
            </a:r>
            <a:r>
              <a:rPr lang="ca-ES" sz="24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400" dirty="0" err="1" smtClean="0">
                <a:latin typeface="Cambria" pitchFamily="18" charset="0"/>
                <a:ea typeface="+mj-ea"/>
                <a:cs typeface="+mj-cs"/>
              </a:rPr>
              <a:t>realizada</a:t>
            </a:r>
            <a:endParaRPr lang="ca-ES" sz="2400" dirty="0"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Preparación</a:t>
            </a:r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 del entorno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17463">
              <a:buNone/>
            </a:pPr>
            <a:r>
              <a:rPr lang="ca-ES" sz="2800" dirty="0" smtClean="0">
                <a:latin typeface="Cambria" pitchFamily="18" charset="0"/>
              </a:rPr>
              <a:t>Para la </a:t>
            </a:r>
            <a:r>
              <a:rPr lang="ca-ES" sz="2800" dirty="0" err="1" smtClean="0">
                <a:latin typeface="Cambria" pitchFamily="18" charset="0"/>
              </a:rPr>
              <a:t>realización</a:t>
            </a:r>
            <a:r>
              <a:rPr lang="ca-ES" sz="2800" dirty="0" smtClean="0">
                <a:latin typeface="Cambria" pitchFamily="18" charset="0"/>
              </a:rPr>
              <a:t> de la </a:t>
            </a:r>
            <a:r>
              <a:rPr lang="ca-ES" sz="2800" dirty="0" err="1" smtClean="0">
                <a:latin typeface="Cambria" pitchFamily="18" charset="0"/>
              </a:rPr>
              <a:t>práctica</a:t>
            </a:r>
            <a:r>
              <a:rPr lang="ca-ES" sz="2800" dirty="0" smtClean="0">
                <a:latin typeface="Cambria" pitchFamily="18" charset="0"/>
              </a:rPr>
              <a:t> es </a:t>
            </a:r>
            <a:r>
              <a:rPr lang="ca-ES" sz="2800" dirty="0" err="1" smtClean="0">
                <a:latin typeface="Cambria" pitchFamily="18" charset="0"/>
              </a:rPr>
              <a:t>necesario</a:t>
            </a:r>
            <a:r>
              <a:rPr lang="ca-ES" sz="2800" dirty="0" smtClean="0">
                <a:latin typeface="Cambria" pitchFamily="18" charset="0"/>
              </a:rPr>
              <a:t> </a:t>
            </a:r>
            <a:r>
              <a:rPr lang="ca-ES" sz="2800" dirty="0" err="1" smtClean="0">
                <a:latin typeface="Cambria" pitchFamily="18" charset="0"/>
              </a:rPr>
              <a:t>disponer</a:t>
            </a:r>
            <a:r>
              <a:rPr lang="ca-ES" sz="2800" dirty="0" smtClean="0">
                <a:latin typeface="Cambria" pitchFamily="18" charset="0"/>
              </a:rPr>
              <a:t> de las </a:t>
            </a:r>
            <a:r>
              <a:rPr lang="ca-ES" sz="2800" dirty="0" err="1" smtClean="0">
                <a:latin typeface="Cambria" pitchFamily="18" charset="0"/>
              </a:rPr>
              <a:t>siguientes</a:t>
            </a:r>
            <a:r>
              <a:rPr lang="ca-ES" sz="2800" dirty="0" smtClean="0">
                <a:latin typeface="Cambria" pitchFamily="18" charset="0"/>
              </a:rPr>
              <a:t> </a:t>
            </a:r>
            <a:r>
              <a:rPr lang="ca-ES" sz="2800" dirty="0" err="1" smtClean="0">
                <a:latin typeface="Cambria" pitchFamily="18" charset="0"/>
              </a:rPr>
              <a:t>aplicaciones</a:t>
            </a:r>
            <a:r>
              <a:rPr lang="ca-ES" sz="2800" dirty="0" smtClean="0">
                <a:latin typeface="Cambria" pitchFamily="18" charset="0"/>
              </a:rPr>
              <a:t>:</a:t>
            </a:r>
          </a:p>
          <a:p>
            <a:pPr indent="17463">
              <a:buNone/>
            </a:pPr>
            <a:endParaRPr lang="ca-ES" sz="2800" dirty="0" smtClean="0">
              <a:latin typeface="Cambria" pitchFamily="18" charset="0"/>
            </a:endParaRPr>
          </a:p>
          <a:p>
            <a:r>
              <a:rPr lang="ca-ES" sz="2800" dirty="0" err="1" smtClean="0">
                <a:latin typeface="Cambria" pitchFamily="18" charset="0"/>
              </a:rPr>
              <a:t>xCode</a:t>
            </a:r>
            <a:r>
              <a:rPr lang="ca-ES" sz="2800" dirty="0" smtClean="0">
                <a:latin typeface="Cambria" pitchFamily="18" charset="0"/>
              </a:rPr>
              <a:t> y </a:t>
            </a:r>
            <a:r>
              <a:rPr lang="ca-ES" sz="2800" dirty="0" err="1" smtClean="0">
                <a:latin typeface="Cambria" pitchFamily="18" charset="0"/>
              </a:rPr>
              <a:t>iOS</a:t>
            </a:r>
            <a:r>
              <a:rPr lang="ca-ES" sz="2800" dirty="0" smtClean="0">
                <a:latin typeface="Cambria" pitchFamily="18" charset="0"/>
              </a:rPr>
              <a:t> Simulator</a:t>
            </a:r>
          </a:p>
          <a:p>
            <a:r>
              <a:rPr lang="ca-ES" sz="2800" dirty="0" err="1" smtClean="0">
                <a:latin typeface="Cambria" pitchFamily="18" charset="0"/>
              </a:rPr>
              <a:t>Dynamic</a:t>
            </a:r>
            <a:r>
              <a:rPr lang="ca-ES" sz="2800" dirty="0" smtClean="0">
                <a:latin typeface="Cambria" pitchFamily="18" charset="0"/>
              </a:rPr>
              <a:t> </a:t>
            </a:r>
            <a:r>
              <a:rPr lang="ca-ES" sz="2800" dirty="0" err="1" smtClean="0">
                <a:latin typeface="Cambria" pitchFamily="18" charset="0"/>
              </a:rPr>
              <a:t>AnalysisExercise</a:t>
            </a:r>
            <a:endParaRPr lang="ca-ES" sz="2800" dirty="0" smtClean="0">
              <a:latin typeface="Cambria" pitchFamily="18" charset="0"/>
            </a:endParaRPr>
          </a:p>
          <a:p>
            <a:pPr marL="360363" lvl="1" indent="0">
              <a:buNone/>
            </a:pPr>
            <a:r>
              <a:rPr lang="ca-ES" sz="2000" dirty="0" err="1" smtClean="0">
                <a:latin typeface="Cambria" pitchFamily="18" charset="0"/>
              </a:rPr>
              <a:t>Aplicación</a:t>
            </a:r>
            <a:r>
              <a:rPr lang="ca-ES" sz="2000" dirty="0" smtClean="0">
                <a:latin typeface="Cambria" pitchFamily="18" charset="0"/>
              </a:rPr>
              <a:t> con </a:t>
            </a:r>
            <a:r>
              <a:rPr lang="ca-ES" sz="2000" dirty="0" err="1" smtClean="0">
                <a:latin typeface="Cambria" pitchFamily="18" charset="0"/>
              </a:rPr>
              <a:t>vulnerabilidades</a:t>
            </a:r>
            <a:r>
              <a:rPr lang="ca-ES" sz="2000" dirty="0" smtClean="0">
                <a:latin typeface="Cambria" pitchFamily="18" charset="0"/>
              </a:rPr>
              <a:t> para el uso de la </a:t>
            </a:r>
            <a:r>
              <a:rPr lang="ca-ES" sz="2000" dirty="0" err="1" smtClean="0">
                <a:latin typeface="Cambria" pitchFamily="18" charset="0"/>
              </a:rPr>
              <a:t>práctica</a:t>
            </a:r>
            <a:r>
              <a:rPr lang="ca-ES" sz="2000" dirty="0" smtClean="0">
                <a:latin typeface="Cambria" pitchFamily="18" charset="0"/>
              </a:rPr>
              <a:t>.</a:t>
            </a:r>
          </a:p>
          <a:p>
            <a:r>
              <a:rPr lang="ca-ES" sz="2800" dirty="0" err="1" smtClean="0">
                <a:latin typeface="Cambria" pitchFamily="18" charset="0"/>
              </a:rPr>
              <a:t>Frida</a:t>
            </a:r>
            <a:endParaRPr lang="ca-ES" sz="2800" dirty="0" smtClean="0">
              <a:latin typeface="Cambria" pitchFamily="18" charset="0"/>
            </a:endParaRPr>
          </a:p>
          <a:p>
            <a:pPr>
              <a:buNone/>
            </a:pPr>
            <a:r>
              <a:rPr lang="ca-ES" sz="2000" dirty="0" smtClean="0">
                <a:latin typeface="Cambria" pitchFamily="18" charset="0"/>
              </a:rPr>
              <a:t>	</a:t>
            </a:r>
            <a:r>
              <a:rPr lang="ca-ES" sz="2000" dirty="0" err="1" smtClean="0">
                <a:latin typeface="Cambria" pitchFamily="18" charset="0"/>
              </a:rPr>
              <a:t>Herramienta</a:t>
            </a:r>
            <a:r>
              <a:rPr lang="ca-ES" sz="2000" dirty="0" smtClean="0">
                <a:latin typeface="Cambria" pitchFamily="18" charset="0"/>
              </a:rPr>
              <a:t> para el </a:t>
            </a:r>
            <a:r>
              <a:rPr lang="ca-ES" sz="2000" dirty="0" err="1" smtClean="0">
                <a:latin typeface="Cambria" pitchFamily="18" charset="0"/>
              </a:rPr>
              <a:t>análisis</a:t>
            </a:r>
            <a:r>
              <a:rPr lang="ca-ES" sz="2000" dirty="0" smtClean="0">
                <a:latin typeface="Cambria" pitchFamily="18" charset="0"/>
              </a:rPr>
              <a:t> </a:t>
            </a:r>
            <a:r>
              <a:rPr lang="ca-ES" sz="2000" dirty="0" err="1" smtClean="0">
                <a:latin typeface="Cambria" pitchFamily="18" charset="0"/>
              </a:rPr>
              <a:t>dinámico</a:t>
            </a:r>
            <a:r>
              <a:rPr lang="ca-ES" sz="2000" dirty="0" smtClean="0">
                <a:latin typeface="Cambria" pitchFamily="18" charset="0"/>
              </a:rPr>
              <a:t> de </a:t>
            </a:r>
            <a:r>
              <a:rPr lang="ca-ES" sz="2000" dirty="0" err="1" smtClean="0">
                <a:latin typeface="Cambria" pitchFamily="18" charset="0"/>
              </a:rPr>
              <a:t>aplicaciones</a:t>
            </a:r>
            <a:r>
              <a:rPr lang="ca-ES" sz="2000" dirty="0" smtClean="0">
                <a:latin typeface="Cambria" pitchFamily="18" charset="0"/>
              </a:rPr>
              <a:t> en </a:t>
            </a:r>
            <a:r>
              <a:rPr lang="ca-ES" sz="2000" dirty="0" err="1" smtClean="0">
                <a:latin typeface="Cambria" pitchFamily="18" charset="0"/>
              </a:rPr>
              <a:t>iOS</a:t>
            </a:r>
            <a:endParaRPr lang="ca-ES" sz="2000" dirty="0" smtClean="0">
              <a:latin typeface="Cambria" pitchFamily="18" charset="0"/>
            </a:endParaRPr>
          </a:p>
          <a:p>
            <a:r>
              <a:rPr lang="ca-ES" sz="2800" dirty="0" err="1" smtClean="0">
                <a:latin typeface="Cambria" pitchFamily="18" charset="0"/>
              </a:rPr>
              <a:t>FridaGadget.dylib</a:t>
            </a:r>
            <a:endParaRPr lang="ca-ES" sz="2800" dirty="0" smtClean="0">
              <a:latin typeface="Cambria" pitchFamily="18" charset="0"/>
            </a:endParaRPr>
          </a:p>
          <a:p>
            <a:pPr>
              <a:buNone/>
            </a:pPr>
            <a:r>
              <a:rPr lang="ca-ES" sz="2800" dirty="0" smtClean="0">
                <a:latin typeface="Cambria" pitchFamily="18" charset="0"/>
              </a:rPr>
              <a:t>	</a:t>
            </a:r>
            <a:r>
              <a:rPr lang="ca-ES" sz="2000" dirty="0" err="1" smtClean="0">
                <a:latin typeface="Cambria" pitchFamily="18" charset="0"/>
              </a:rPr>
              <a:t>Descargar</a:t>
            </a:r>
            <a:r>
              <a:rPr lang="ca-ES" sz="2000" dirty="0" smtClean="0">
                <a:latin typeface="Cambria" pitchFamily="18" charset="0"/>
              </a:rPr>
              <a:t> la última </a:t>
            </a:r>
            <a:r>
              <a:rPr lang="ca-ES" sz="2000" dirty="0" err="1" smtClean="0">
                <a:latin typeface="Cambria" pitchFamily="18" charset="0"/>
              </a:rPr>
              <a:t>versión</a:t>
            </a:r>
            <a:r>
              <a:rPr lang="ca-ES" sz="2000" dirty="0" smtClean="0">
                <a:latin typeface="Cambria" pitchFamily="18" charset="0"/>
              </a:rPr>
              <a:t> de esta </a:t>
            </a:r>
            <a:r>
              <a:rPr lang="ca-ES" sz="2000" dirty="0" err="1" smtClean="0">
                <a:latin typeface="Cambria" pitchFamily="18" charset="0"/>
              </a:rPr>
              <a:t>libreria</a:t>
            </a:r>
            <a:endParaRPr lang="ca-ES" sz="2000" dirty="0" smtClean="0">
              <a:latin typeface="Cambria" pitchFamily="18" charset="0"/>
            </a:endParaRPr>
          </a:p>
          <a:p>
            <a:r>
              <a:rPr lang="ca-ES" sz="2800" dirty="0" err="1" smtClean="0">
                <a:latin typeface="Cambria" pitchFamily="18" charset="0"/>
              </a:rPr>
              <a:t>Classs-dump</a:t>
            </a:r>
            <a:endParaRPr lang="ca-ES" sz="2800" dirty="0" smtClean="0">
              <a:latin typeface="Cambria" pitchFamily="18" charset="0"/>
            </a:endParaRPr>
          </a:p>
          <a:p>
            <a:r>
              <a:rPr lang="ca-ES" sz="2800" dirty="0" err="1" smtClean="0">
                <a:latin typeface="Cambria" pitchFamily="18" charset="0"/>
              </a:rPr>
              <a:t>Brew</a:t>
            </a:r>
            <a:endParaRPr lang="ca-ES" sz="2800" dirty="0" smtClean="0">
              <a:latin typeface="Cambria" pitchFamily="18" charset="0"/>
            </a:endParaRPr>
          </a:p>
          <a:p>
            <a:r>
              <a:rPr lang="ca-ES" sz="2800" dirty="0" err="1" smtClean="0">
                <a:latin typeface="Cambria" pitchFamily="18" charset="0"/>
              </a:rPr>
              <a:t>Python</a:t>
            </a:r>
            <a:endParaRPr lang="ca-ES" sz="2800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 smtClean="0">
                <a:latin typeface="Cambria" pitchFamily="18" charset="0"/>
                <a:ea typeface="+mn-ea"/>
                <a:cs typeface="+mn-cs"/>
              </a:rPr>
              <a:t>1 – Iniciar la </a:t>
            </a:r>
            <a:r>
              <a:rPr lang="ca-ES" sz="3200" b="1" dirty="0" err="1" smtClean="0">
                <a:latin typeface="Cambria" pitchFamily="18" charset="0"/>
                <a:ea typeface="+mn-ea"/>
                <a:cs typeface="+mn-cs"/>
              </a:rPr>
              <a:t>aplicación</a:t>
            </a:r>
            <a:endParaRPr lang="ca-ES" sz="3200" b="1" dirty="0"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17463">
              <a:buNone/>
            </a:pP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Dentro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del simulador de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iOS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arrancamos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la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aplicación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</a:t>
            </a:r>
            <a:r>
              <a:rPr lang="ca-ES" sz="2800" dirty="0" err="1" smtClean="0">
                <a:latin typeface="Cambria" pitchFamily="18" charset="0"/>
                <a:ea typeface="+mj-ea"/>
                <a:cs typeface="+mj-cs"/>
              </a:rPr>
              <a:t>mediante</a:t>
            </a:r>
            <a:r>
              <a:rPr lang="ca-ES" sz="2800" dirty="0" smtClean="0">
                <a:latin typeface="Cambria" pitchFamily="18" charset="0"/>
                <a:ea typeface="+mj-ea"/>
                <a:cs typeface="+mj-cs"/>
              </a:rPr>
              <a:t> el comando:</a:t>
            </a:r>
            <a:endParaRPr lang="ca-ES" sz="2800" dirty="0" smtClean="0">
              <a:latin typeface="Cambria" pitchFamily="18" charset="0"/>
              <a:ea typeface="+mj-ea"/>
              <a:cs typeface="+mj-cs"/>
            </a:endParaRPr>
          </a:p>
          <a:p>
            <a:pPr marL="360363" lvl="1" indent="0" algn="ctr">
              <a:buNone/>
            </a:pPr>
            <a:r>
              <a:rPr lang="ca-ES" sz="2000" dirty="0" err="1" smtClean="0"/>
              <a:t>frida</a:t>
            </a:r>
            <a:r>
              <a:rPr lang="ca-ES" sz="2000" dirty="0" smtClean="0"/>
              <a:t> –H 127.0.0.1 </a:t>
            </a:r>
            <a:r>
              <a:rPr lang="ca-ES" sz="2000" dirty="0" err="1" smtClean="0"/>
              <a:t>Gadget</a:t>
            </a:r>
            <a:r>
              <a:rPr lang="ca-ES" sz="2000" dirty="0" smtClean="0"/>
              <a:t> </a:t>
            </a:r>
            <a:endParaRPr lang="ca-ES" sz="2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120</Words>
  <Application>Microsoft Office PowerPoint</Application>
  <PresentationFormat>Presentación en pantalla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Cybersecurity Management UPC (Ed. 2018-2019)</vt:lpstr>
      <vt:lpstr>Descripción de la práctica</vt:lpstr>
      <vt:lpstr>Preparación del entorno</vt:lpstr>
      <vt:lpstr>1 – Iniciar la aplicación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Management UPC (Ed. 2018-2019)</dc:title>
  <dc:creator>jaume Vilaró Hidalgo</dc:creator>
  <cp:lastModifiedBy>jaume Vilaró Hidalgo</cp:lastModifiedBy>
  <cp:revision>14</cp:revision>
  <dcterms:created xsi:type="dcterms:W3CDTF">2019-06-16T17:14:33Z</dcterms:created>
  <dcterms:modified xsi:type="dcterms:W3CDTF">2019-06-18T14:02:11Z</dcterms:modified>
</cp:coreProperties>
</file>