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63" r:id="rId18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12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2A6-BC9C-46CB-A312-29A9E19DC25D}" type="datetimeFigureOut">
              <a:rPr lang="ca-ES" smtClean="0"/>
              <a:pPr/>
              <a:t>18/6/2019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BFE9-5A50-4899-BFD1-0BE91B0BD11B}" type="slidenum">
              <a:rPr lang="ca-ES" smtClean="0"/>
              <a:pPr/>
              <a:t>‹#›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ca-ES" sz="28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Cybersecurity</a:t>
            </a:r>
            <a:r>
              <a:rPr lang="ca-E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Management UPC</a:t>
            </a:r>
            <a:br>
              <a:rPr lang="ca-E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(Ed. 2018-2019)</a:t>
            </a:r>
            <a:endParaRPr lang="ca-ES" sz="28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1343000"/>
          </a:xfrm>
        </p:spPr>
        <p:txBody>
          <a:bodyPr/>
          <a:lstStyle/>
          <a:p>
            <a:r>
              <a:rPr lang="ca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MODULO: Sistemas </a:t>
            </a:r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Ubícuos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Práctica</a:t>
            </a:r>
            <a:r>
              <a:rPr lang="ca-E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: Seguridad en </a:t>
            </a:r>
            <a:r>
              <a:rPr lang="ca-E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11960" y="5301208"/>
            <a:ext cx="395597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Xavier Figueras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Santi Vilaró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20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Junio</a:t>
            </a:r>
            <a:r>
              <a:rPr kumimoji="0" lang="ca-ES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(IV)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Entonces, buscamos, en la carpeta DD53E63D-777C-4619-9DBC-630747C6AF87 , los directorios Bundle y Data: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Y la aplicación, dentro de: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D2DB05-BDD1-4A94-B1AA-762716A5CB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950" y="2175430"/>
            <a:ext cx="4610100" cy="285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4F885C-53A2-4DED-950E-6239256B2A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789" y="3066574"/>
            <a:ext cx="7952422" cy="153353"/>
          </a:xfrm>
          <a:prstGeom prst="rect">
            <a:avLst/>
          </a:prstGeom>
        </p:spPr>
      </p:pic>
      <p:pic>
        <p:nvPicPr>
          <p:cNvPr id="10" name="Imagen 8">
            <a:extLst>
              <a:ext uri="{FF2B5EF4-FFF2-40B4-BE49-F238E27FC236}">
                <a16:creationId xmlns:a16="http://schemas.microsoft.com/office/drawing/2014/main" id="{0C0B48A3-030D-40A2-8F89-10E56D09FDE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1980" y="3552574"/>
            <a:ext cx="540004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7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Realizamos una búsqueda del nombre de la aplicación dentro de esas carpetas: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Como método de busqueda de las claves, hacemos una búsqueda de la palabra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profiles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dentro de esas carpetas al ser una palabra que vemos dentro de la consola de xCode: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9">
            <a:extLst>
              <a:ext uri="{FF2B5EF4-FFF2-40B4-BE49-F238E27FC236}">
                <a16:creationId xmlns:a16="http://schemas.microsoft.com/office/drawing/2014/main" id="{06F0919A-8EEE-4103-B48C-9189BB21FF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687" y="2060848"/>
            <a:ext cx="5772626" cy="922973"/>
          </a:xfrm>
          <a:prstGeom prst="rect">
            <a:avLst/>
          </a:prstGeom>
        </p:spPr>
      </p:pic>
      <p:pic>
        <p:nvPicPr>
          <p:cNvPr id="9" name="Imagen 13">
            <a:extLst>
              <a:ext uri="{FF2B5EF4-FFF2-40B4-BE49-F238E27FC236}">
                <a16:creationId xmlns:a16="http://schemas.microsoft.com/office/drawing/2014/main" id="{F13EE380-5911-4DDC-8499-084BFF719AC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3456" y="4221088"/>
            <a:ext cx="5772626" cy="23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Nos llama la atención la base de datos siguiente, así que entramos a revisar: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Listamos las tablas disponibles: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Haciendo una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select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podemos ver las credenciales de LOGIN de manera plana.</a:t>
            </a:r>
          </a:p>
        </p:txBody>
      </p:sp>
      <p:pic>
        <p:nvPicPr>
          <p:cNvPr id="6" name="Imagen 14">
            <a:extLst>
              <a:ext uri="{FF2B5EF4-FFF2-40B4-BE49-F238E27FC236}">
                <a16:creationId xmlns:a16="http://schemas.microsoft.com/office/drawing/2014/main" id="{A19105D8-68C9-4C88-9F9B-A6306C7C4D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0255" y="2420888"/>
            <a:ext cx="5063490" cy="708660"/>
          </a:xfrm>
          <a:prstGeom prst="rect">
            <a:avLst/>
          </a:prstGeom>
        </p:spPr>
      </p:pic>
      <p:pic>
        <p:nvPicPr>
          <p:cNvPr id="8" name="Imagen 15">
            <a:extLst>
              <a:ext uri="{FF2B5EF4-FFF2-40B4-BE49-F238E27FC236}">
                <a16:creationId xmlns:a16="http://schemas.microsoft.com/office/drawing/2014/main" id="{2B4B8CF5-EDBB-46A3-B0A9-F1EA90EFD7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8970" y="3996858"/>
            <a:ext cx="2766060" cy="10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7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También nos damos cuenta que las credenciales tambien pueden leerse directamente de la consola de xCode en la ejecución en tiempo real: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10">
            <a:extLst>
              <a:ext uri="{FF2B5EF4-FFF2-40B4-BE49-F238E27FC236}">
                <a16:creationId xmlns:a16="http://schemas.microsoft.com/office/drawing/2014/main" id="{EEBD5685-A2BB-4954-B520-B6E1582308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145" y="2564904"/>
            <a:ext cx="453771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7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(VIII)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Otra información sensible que podemos obtener es el código PIN que se solicita después del LOGIN: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En la carpeta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Preferences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lemos la información del fichero </a:t>
            </a:r>
            <a:r>
              <a:rPr lang="ca-ES" sz="2400" i="1" dirty="0">
                <a:latin typeface="Cambria" pitchFamily="18" charset="0"/>
                <a:ea typeface="+mj-ea"/>
                <a:cs typeface="+mj-cs"/>
              </a:rPr>
              <a:t>org.mphy.DynamicAnalysis.plist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, donde podemos leer, también en texto plano, el código PIN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11">
            <a:extLst>
              <a:ext uri="{FF2B5EF4-FFF2-40B4-BE49-F238E27FC236}">
                <a16:creationId xmlns:a16="http://schemas.microsoft.com/office/drawing/2014/main" id="{EBB5A30F-CEB0-4093-9DDB-2A1D19A1E8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662" y="1988840"/>
            <a:ext cx="1999774" cy="2161699"/>
          </a:xfrm>
          <a:prstGeom prst="rect">
            <a:avLst/>
          </a:prstGeom>
        </p:spPr>
      </p:pic>
      <p:pic>
        <p:nvPicPr>
          <p:cNvPr id="8" name="Imagen 16">
            <a:extLst>
              <a:ext uri="{FF2B5EF4-FFF2-40B4-BE49-F238E27FC236}">
                <a16:creationId xmlns:a16="http://schemas.microsoft.com/office/drawing/2014/main" id="{DFFBE304-EE44-4309-829A-3FBA6FAC26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424" y="5511502"/>
            <a:ext cx="5391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3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(IX)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Finalmente, al entrar después de entrear las credenciales i el PIN, obtenemos un mensaje de felicitación: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17">
            <a:extLst>
              <a:ext uri="{FF2B5EF4-FFF2-40B4-BE49-F238E27FC236}">
                <a16:creationId xmlns:a16="http://schemas.microsoft.com/office/drawing/2014/main" id="{24F529DF-0357-40AE-8DD1-10F64B2A90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64" y="2582031"/>
            <a:ext cx="2371725" cy="2486025"/>
          </a:xfrm>
          <a:prstGeom prst="rect">
            <a:avLst/>
          </a:prstGeom>
        </p:spPr>
      </p:pic>
      <p:pic>
        <p:nvPicPr>
          <p:cNvPr id="9" name="Imagen 18">
            <a:extLst>
              <a:ext uri="{FF2B5EF4-FFF2-40B4-BE49-F238E27FC236}">
                <a16:creationId xmlns:a16="http://schemas.microsoft.com/office/drawing/2014/main" id="{F94C98CC-EDCE-4342-96F6-0B0A46F8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386" y="2587125"/>
            <a:ext cx="3224014" cy="24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(IX)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Una vez realizada esta parte de la práctica, hemos sido capaces de responder a las siguientes preguntas: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Dónde se almacenan las credenciales del usuario y en qué formato? Se almacenan</a:t>
            </a:r>
            <a:r>
              <a:rPr lang="en-U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de dos formas distintas.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Dónde se almacena el PIN y en qué formato?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Indica los comandos/herramientas empleados para acceder a la información almacenada.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r>
              <a:rPr lang="es-ES" sz="2400" dirty="0">
                <a:latin typeface="Cambria" pitchFamily="18" charset="0"/>
                <a:ea typeface="+mj-ea"/>
                <a:cs typeface="+mj-cs"/>
              </a:rPr>
              <a:t>¿Cómo deberían almacenarse estas credenciales y el PIN de forma segura?</a:t>
            </a:r>
            <a:endParaRPr lang="en-U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4 – Realizar un bypass de login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Una vez conocidas las credenciales, podríamos hacer un bypass de este proceso de inicio a la aplicación.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Debemos localizar el binario de la aplicación: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Mediante class-dump sobre el binario, identificamos el nombre de la clase y el método a interceptar y baypassear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6" name="Imagen 19">
            <a:extLst>
              <a:ext uri="{FF2B5EF4-FFF2-40B4-BE49-F238E27FC236}">
                <a16:creationId xmlns:a16="http://schemas.microsoft.com/office/drawing/2014/main" id="{A20FE057-CBAB-4AEC-B1A4-9CA5516EE0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617" y="3166675"/>
            <a:ext cx="6120765" cy="6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Descripción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</a:t>
            </a:r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práctica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dirty="0">
                <a:latin typeface="Cambria" pitchFamily="18" charset="0"/>
                <a:ea typeface="+mj-ea"/>
                <a:cs typeface="+mj-cs"/>
              </a:rPr>
              <a:t>Iniciar la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aplicación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un bypass de una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detección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Jailbreak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Obtención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sensible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un bypass de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login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>
                <a:latin typeface="Cambria" pitchFamily="18" charset="0"/>
                <a:ea typeface="+mj-ea"/>
                <a:cs typeface="+mj-cs"/>
              </a:rPr>
              <a:t>Interceptar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varias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llamadas</a:t>
            </a:r>
            <a:r>
              <a:rPr lang="ca-ES" sz="2800" dirty="0">
                <a:latin typeface="Cambria" pitchFamily="18" charset="0"/>
                <a:ea typeface="+mj-ea"/>
                <a:cs typeface="+mj-cs"/>
              </a:rPr>
              <a:t> de forma </a:t>
            </a:r>
            <a:r>
              <a:rPr lang="ca-ES" sz="2800" dirty="0" err="1">
                <a:latin typeface="Cambria" pitchFamily="18" charset="0"/>
                <a:ea typeface="+mj-ea"/>
                <a:cs typeface="+mj-cs"/>
              </a:rPr>
              <a:t>dinámica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del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Keychain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ficheros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creados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de una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conexión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>
                <a:latin typeface="Cambria" pitchFamily="18" charset="0"/>
                <a:ea typeface="+mj-ea"/>
                <a:cs typeface="+mj-cs"/>
              </a:rPr>
              <a:t>realizada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>
                <a:latin typeface="Cambria" pitchFamily="18" charset="0"/>
                <a:ea typeface="+mn-ea"/>
                <a:cs typeface="+mn-cs"/>
              </a:rPr>
              <a:t>Preparación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del entorno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17463">
              <a:buNone/>
            </a:pPr>
            <a:r>
              <a:rPr lang="ca-ES" sz="2800" dirty="0">
                <a:latin typeface="Cambria" pitchFamily="18" charset="0"/>
              </a:rPr>
              <a:t>Para la </a:t>
            </a:r>
            <a:r>
              <a:rPr lang="ca-ES" sz="2800" dirty="0" err="1">
                <a:latin typeface="Cambria" pitchFamily="18" charset="0"/>
              </a:rPr>
              <a:t>realización</a:t>
            </a:r>
            <a:r>
              <a:rPr lang="ca-ES" sz="2800" dirty="0">
                <a:latin typeface="Cambria" pitchFamily="18" charset="0"/>
              </a:rPr>
              <a:t> de la </a:t>
            </a:r>
            <a:r>
              <a:rPr lang="ca-ES" sz="2800" dirty="0" err="1">
                <a:latin typeface="Cambria" pitchFamily="18" charset="0"/>
              </a:rPr>
              <a:t>práctica</a:t>
            </a:r>
            <a:r>
              <a:rPr lang="ca-ES" sz="2800" dirty="0">
                <a:latin typeface="Cambria" pitchFamily="18" charset="0"/>
              </a:rPr>
              <a:t> es </a:t>
            </a:r>
            <a:r>
              <a:rPr lang="ca-ES" sz="2800" dirty="0" err="1">
                <a:latin typeface="Cambria" pitchFamily="18" charset="0"/>
              </a:rPr>
              <a:t>necesario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disponer</a:t>
            </a:r>
            <a:r>
              <a:rPr lang="ca-ES" sz="2800" dirty="0">
                <a:latin typeface="Cambria" pitchFamily="18" charset="0"/>
              </a:rPr>
              <a:t> de las </a:t>
            </a:r>
            <a:r>
              <a:rPr lang="ca-ES" sz="2800" dirty="0" err="1">
                <a:latin typeface="Cambria" pitchFamily="18" charset="0"/>
              </a:rPr>
              <a:t>siguientes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aplicaciones</a:t>
            </a:r>
            <a:r>
              <a:rPr lang="ca-ES" sz="2800" dirty="0">
                <a:latin typeface="Cambria" pitchFamily="18" charset="0"/>
              </a:rPr>
              <a:t>:</a:t>
            </a:r>
          </a:p>
          <a:p>
            <a:pPr indent="17463">
              <a:buNone/>
            </a:pP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xCode</a:t>
            </a:r>
            <a:r>
              <a:rPr lang="ca-ES" sz="2800" dirty="0">
                <a:latin typeface="Cambria" pitchFamily="18" charset="0"/>
              </a:rPr>
              <a:t> y </a:t>
            </a:r>
            <a:r>
              <a:rPr lang="ca-ES" sz="2800" dirty="0" err="1">
                <a:latin typeface="Cambria" pitchFamily="18" charset="0"/>
              </a:rPr>
              <a:t>iOS</a:t>
            </a:r>
            <a:r>
              <a:rPr lang="ca-ES" sz="2800" dirty="0">
                <a:latin typeface="Cambria" pitchFamily="18" charset="0"/>
              </a:rPr>
              <a:t> Simulator</a:t>
            </a:r>
          </a:p>
          <a:p>
            <a:r>
              <a:rPr lang="ca-ES" sz="2800" dirty="0" err="1">
                <a:latin typeface="Cambria" pitchFamily="18" charset="0"/>
              </a:rPr>
              <a:t>Dynamic</a:t>
            </a:r>
            <a:r>
              <a:rPr lang="ca-ES" sz="2800" dirty="0">
                <a:latin typeface="Cambria" pitchFamily="18" charset="0"/>
              </a:rPr>
              <a:t> </a:t>
            </a:r>
            <a:r>
              <a:rPr lang="ca-ES" sz="2800" dirty="0" err="1">
                <a:latin typeface="Cambria" pitchFamily="18" charset="0"/>
              </a:rPr>
              <a:t>AnalysisExercise</a:t>
            </a:r>
            <a:endParaRPr lang="ca-ES" sz="2800" dirty="0">
              <a:latin typeface="Cambria" pitchFamily="18" charset="0"/>
            </a:endParaRPr>
          </a:p>
          <a:p>
            <a:pPr marL="360363" lvl="1" indent="0">
              <a:buNone/>
            </a:pPr>
            <a:r>
              <a:rPr lang="ca-ES" sz="2000" dirty="0" err="1">
                <a:latin typeface="Cambria" pitchFamily="18" charset="0"/>
              </a:rPr>
              <a:t>Aplicación</a:t>
            </a:r>
            <a:r>
              <a:rPr lang="ca-ES" sz="2000" dirty="0">
                <a:latin typeface="Cambria" pitchFamily="18" charset="0"/>
              </a:rPr>
              <a:t> con </a:t>
            </a:r>
            <a:r>
              <a:rPr lang="ca-ES" sz="2000" dirty="0" err="1">
                <a:latin typeface="Cambria" pitchFamily="18" charset="0"/>
              </a:rPr>
              <a:t>vulnerabilidades</a:t>
            </a:r>
            <a:r>
              <a:rPr lang="ca-ES" sz="2000" dirty="0">
                <a:latin typeface="Cambria" pitchFamily="18" charset="0"/>
              </a:rPr>
              <a:t> para el uso de la </a:t>
            </a:r>
            <a:r>
              <a:rPr lang="ca-ES" sz="2000" dirty="0" err="1">
                <a:latin typeface="Cambria" pitchFamily="18" charset="0"/>
              </a:rPr>
              <a:t>práctica</a:t>
            </a:r>
            <a:r>
              <a:rPr lang="ca-ES" sz="2000" dirty="0">
                <a:latin typeface="Cambria" pitchFamily="18" charset="0"/>
              </a:rPr>
              <a:t>.</a:t>
            </a:r>
          </a:p>
          <a:p>
            <a:r>
              <a:rPr lang="ca-ES" sz="2800" dirty="0" err="1">
                <a:latin typeface="Cambria" pitchFamily="18" charset="0"/>
              </a:rPr>
              <a:t>Frida</a:t>
            </a:r>
            <a:endParaRPr lang="ca-ES" sz="2800" dirty="0">
              <a:latin typeface="Cambria" pitchFamily="18" charset="0"/>
            </a:endParaRPr>
          </a:p>
          <a:p>
            <a:pPr>
              <a:buNone/>
            </a:pPr>
            <a:r>
              <a:rPr lang="ca-ES" sz="2000" dirty="0">
                <a:latin typeface="Cambria" pitchFamily="18" charset="0"/>
              </a:rPr>
              <a:t>	</a:t>
            </a:r>
            <a:r>
              <a:rPr lang="ca-ES" sz="2000" dirty="0" err="1">
                <a:latin typeface="Cambria" pitchFamily="18" charset="0"/>
              </a:rPr>
              <a:t>Herramienta</a:t>
            </a:r>
            <a:r>
              <a:rPr lang="ca-ES" sz="2000" dirty="0">
                <a:latin typeface="Cambria" pitchFamily="18" charset="0"/>
              </a:rPr>
              <a:t> para el </a:t>
            </a:r>
            <a:r>
              <a:rPr lang="ca-ES" sz="2000" dirty="0" err="1">
                <a:latin typeface="Cambria" pitchFamily="18" charset="0"/>
              </a:rPr>
              <a:t>análisis</a:t>
            </a:r>
            <a:r>
              <a:rPr lang="ca-ES" sz="2000" dirty="0">
                <a:latin typeface="Cambria" pitchFamily="18" charset="0"/>
              </a:rPr>
              <a:t> </a:t>
            </a:r>
            <a:r>
              <a:rPr lang="ca-ES" sz="2000" dirty="0" err="1">
                <a:latin typeface="Cambria" pitchFamily="18" charset="0"/>
              </a:rPr>
              <a:t>dinámico</a:t>
            </a:r>
            <a:r>
              <a:rPr lang="ca-ES" sz="2000" dirty="0">
                <a:latin typeface="Cambria" pitchFamily="18" charset="0"/>
              </a:rPr>
              <a:t> de </a:t>
            </a:r>
            <a:r>
              <a:rPr lang="ca-ES" sz="2000" dirty="0" err="1">
                <a:latin typeface="Cambria" pitchFamily="18" charset="0"/>
              </a:rPr>
              <a:t>aplicaciones</a:t>
            </a:r>
            <a:r>
              <a:rPr lang="ca-ES" sz="2000" dirty="0">
                <a:latin typeface="Cambria" pitchFamily="18" charset="0"/>
              </a:rPr>
              <a:t> en </a:t>
            </a:r>
            <a:r>
              <a:rPr lang="ca-ES" sz="2000" dirty="0" err="1">
                <a:latin typeface="Cambria" pitchFamily="18" charset="0"/>
              </a:rPr>
              <a:t>iOS</a:t>
            </a:r>
            <a:endParaRPr lang="ca-ES" sz="20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FridaGadget.dylib</a:t>
            </a:r>
            <a:endParaRPr lang="ca-ES" sz="2800" dirty="0">
              <a:latin typeface="Cambria" pitchFamily="18" charset="0"/>
            </a:endParaRPr>
          </a:p>
          <a:p>
            <a:pPr>
              <a:buNone/>
            </a:pPr>
            <a:r>
              <a:rPr lang="ca-ES" sz="2800" dirty="0">
                <a:latin typeface="Cambria" pitchFamily="18" charset="0"/>
              </a:rPr>
              <a:t>	</a:t>
            </a:r>
            <a:r>
              <a:rPr lang="ca-ES" sz="2000" dirty="0" err="1">
                <a:latin typeface="Cambria" pitchFamily="18" charset="0"/>
              </a:rPr>
              <a:t>Descargar</a:t>
            </a:r>
            <a:r>
              <a:rPr lang="ca-ES" sz="2000" dirty="0">
                <a:latin typeface="Cambria" pitchFamily="18" charset="0"/>
              </a:rPr>
              <a:t> la última </a:t>
            </a:r>
            <a:r>
              <a:rPr lang="ca-ES" sz="2000" dirty="0" err="1">
                <a:latin typeface="Cambria" pitchFamily="18" charset="0"/>
              </a:rPr>
              <a:t>versión</a:t>
            </a:r>
            <a:r>
              <a:rPr lang="ca-ES" sz="2000" dirty="0">
                <a:latin typeface="Cambria" pitchFamily="18" charset="0"/>
              </a:rPr>
              <a:t> de esta </a:t>
            </a:r>
            <a:r>
              <a:rPr lang="ca-ES" sz="2000" dirty="0" err="1">
                <a:latin typeface="Cambria" pitchFamily="18" charset="0"/>
              </a:rPr>
              <a:t>libreria</a:t>
            </a:r>
            <a:endParaRPr lang="ca-ES" sz="20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Classs-dump</a:t>
            </a: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Brew</a:t>
            </a:r>
            <a:endParaRPr lang="ca-ES" sz="2800" dirty="0">
              <a:latin typeface="Cambria" pitchFamily="18" charset="0"/>
            </a:endParaRPr>
          </a:p>
          <a:p>
            <a:r>
              <a:rPr lang="ca-ES" sz="2800" dirty="0" err="1">
                <a:latin typeface="Cambria" pitchFamily="18" charset="0"/>
              </a:rPr>
              <a:t>Python</a:t>
            </a:r>
            <a:endParaRPr lang="ca-ES" sz="28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91270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ca-ES" sz="2800" b="1" dirty="0">
                <a:latin typeface="Cambria" pitchFamily="18" charset="0"/>
                <a:ea typeface="+mn-ea"/>
                <a:cs typeface="+mn-cs"/>
              </a:rPr>
              <a:t>1 – Iniciar la </a:t>
            </a:r>
            <a:r>
              <a:rPr lang="ca-ES" sz="2800" b="1" dirty="0" err="1">
                <a:latin typeface="Cambria" pitchFamily="18" charset="0"/>
                <a:ea typeface="+mn-ea"/>
                <a:cs typeface="+mn-cs"/>
              </a:rPr>
              <a:t>aplicación</a:t>
            </a:r>
            <a:endParaRPr lang="ca-ES" sz="28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68352"/>
          </a:xfrm>
        </p:spPr>
        <p:txBody>
          <a:bodyPr>
            <a:normAutofit/>
          </a:bodyPr>
          <a:lstStyle/>
          <a:p>
            <a:pPr indent="17463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Dentro del simulador de iOS arrancamos la aplicación en un terminal mediante el comando:</a:t>
            </a:r>
          </a:p>
          <a:p>
            <a:pPr indent="17463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 algn="ctr">
              <a:buNone/>
            </a:pPr>
            <a:r>
              <a:rPr lang="ca-ES" sz="1600" dirty="0">
                <a:latin typeface="SimSun" panose="02010600030101010101" pitchFamily="2" charset="-122"/>
                <a:ea typeface="SimSun" panose="02010600030101010101" pitchFamily="2" charset="-122"/>
              </a:rPr>
              <a:t>frida –H 127.0.0.1 Gadget </a:t>
            </a:r>
          </a:p>
          <a:p>
            <a:pPr marL="360363" lvl="1"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Debemos dejar este terminal abierto para que la aplicación se mantenga en ejecución.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2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Bypass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detección de Jailbreak (I)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Desde nuestro equipo, abrimos una sesión ssh mediante putty a la IP del equipo virtual con iOS y ejecutamos Frida-Trace mediante el comando: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360363" lvl="1" indent="0" algn="ctr">
              <a:buNone/>
            </a:pP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frida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-trace -H 192.168.1.106 -m "-[</a:t>
            </a: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NSFileManager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fileExistsAtPath</a:t>
            </a:r>
            <a:r>
              <a:rPr 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:]" Gadget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C5C2AC00-2E50-4004-BDB0-B8189DC45ABA}"/>
              </a:ext>
            </a:extLst>
          </p:cNvPr>
          <p:cNvSpPr txBox="1">
            <a:spLocks/>
          </p:cNvSpPr>
          <p:nvPr/>
        </p:nvSpPr>
        <p:spPr>
          <a:xfrm>
            <a:off x="457200" y="364502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es-ES_tradnl" sz="2400" dirty="0">
                <a:latin typeface="Cambria" pitchFamily="18" charset="0"/>
                <a:ea typeface="+mj-ea"/>
                <a:cs typeface="+mj-cs"/>
              </a:rPr>
              <a:t>Habitualmente, un </a:t>
            </a:r>
            <a:r>
              <a:rPr lang="es-ES_tradnl" sz="2400" dirty="0" err="1">
                <a:latin typeface="Cambria" pitchFamily="18" charset="0"/>
                <a:ea typeface="+mj-ea"/>
                <a:cs typeface="+mj-cs"/>
              </a:rPr>
              <a:t>jailbreak</a:t>
            </a:r>
            <a:r>
              <a:rPr lang="es-ES_tradnl" sz="2400" dirty="0">
                <a:latin typeface="Cambria" pitchFamily="18" charset="0"/>
                <a:ea typeface="+mj-ea"/>
                <a:cs typeface="+mj-cs"/>
              </a:rPr>
              <a:t> deja rastro de los ficheros utilizados. La idea es buscar uno de estos ficheros para averiguar los métodos que son llamados por la aplicación.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08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2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Bypass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 de la detección de Jailbreak (I)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XXXXXX</a:t>
            </a:r>
            <a:endParaRPr lang="ca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86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3 – </a:t>
            </a:r>
            <a:r>
              <a:rPr lang="ca-ES" sz="3000" b="1" dirty="0">
                <a:latin typeface="Cambria" pitchFamily="18" charset="0"/>
                <a:ea typeface="+mn-ea"/>
                <a:cs typeface="+mn-cs"/>
              </a:rPr>
              <a:t>Obtención Información Sensible </a:t>
            </a:r>
            <a:r>
              <a:rPr lang="ca-ES" sz="3200" b="1" dirty="0">
                <a:latin typeface="Cambria" pitchFamily="18" charset="0"/>
                <a:ea typeface="+mn-ea"/>
                <a:cs typeface="+mn-cs"/>
              </a:rPr>
              <a:t>(I)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Debemos tener en cuenta que las aplicaciones se almacenan en el móvil en dos carpetas principales: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Bundle, que incluye el paquete con el binario </a:t>
            </a:r>
          </a:p>
          <a:p>
            <a:pPr marL="685800">
              <a:buFontTx/>
              <a:buChar char="-"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Data, almacena todos los datos de la aplicación (incluída la información sensible, p.e.</a:t>
            </a: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Adicionalmente puede existir la carpeta “Shared”</a:t>
            </a: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El primer paso será averiguar cuál de las carpetas corresponde al modelo de móvil que hemos utilizado: iPhone 6S</a:t>
            </a:r>
          </a:p>
        </p:txBody>
      </p:sp>
    </p:spTree>
    <p:extLst>
      <p:ext uri="{BB962C8B-B14F-4D97-AF65-F5344CB8AC3E}">
        <p14:creationId xmlns:p14="http://schemas.microsoft.com/office/powerpoint/2010/main" val="33615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Las carpetas disponibles en nuestro perfil de usuario son: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Hacemos una primera búsqueda de la carpeta Bundle:</a:t>
            </a:r>
          </a:p>
          <a:p>
            <a:pPr indent="0" algn="ctr">
              <a:buNone/>
            </a:pP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xcloud432:~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xcloud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$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find</a:t>
            </a:r>
            <a:r>
              <a:rPr lang="es-ES" sz="1600" dirty="0">
                <a:latin typeface="SimSun" panose="02010600030101010101" pitchFamily="2" charset="-122"/>
                <a:ea typeface="SimSun" panose="02010600030101010101" pitchFamily="2" charset="-122"/>
              </a:rPr>
              <a:t> . | grep </a:t>
            </a:r>
            <a:r>
              <a:rPr lang="es-ES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Bundle</a:t>
            </a:r>
            <a:endParaRPr lang="es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buNone/>
            </a:pPr>
            <a:endParaRPr lang="es-ES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indent="0"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La que nos interesa está en la carpeta:</a:t>
            </a:r>
          </a:p>
          <a:p>
            <a:pPr indent="0" algn="ctr">
              <a:buNone/>
            </a:pPr>
            <a:r>
              <a:rPr lang="es-ES" sz="2400" dirty="0">
                <a:latin typeface="Cambria" pitchFamily="18" charset="0"/>
                <a:ea typeface="+mj-ea"/>
                <a:cs typeface="+mj-cs"/>
              </a:rPr>
              <a:t>/Library/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Developer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CoreSimulator</a:t>
            </a:r>
            <a:r>
              <a:rPr lang="es-ES" sz="2400" dirty="0">
                <a:latin typeface="Cambria" pitchFamily="18" charset="0"/>
                <a:ea typeface="+mj-ea"/>
                <a:cs typeface="+mj-cs"/>
              </a:rPr>
              <a:t>/</a:t>
            </a:r>
            <a:r>
              <a:rPr lang="es-ES" sz="2400" dirty="0" err="1">
                <a:latin typeface="Cambria" pitchFamily="18" charset="0"/>
                <a:ea typeface="+mj-ea"/>
                <a:cs typeface="+mj-cs"/>
              </a:rPr>
              <a:t>Devices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6" name="Imagen 3">
            <a:extLst>
              <a:ext uri="{FF2B5EF4-FFF2-40B4-BE49-F238E27FC236}">
                <a16:creationId xmlns:a16="http://schemas.microsoft.com/office/drawing/2014/main" id="{8D61A401-4145-4873-9C30-F7B38DA935B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281" y="1772816"/>
            <a:ext cx="6929438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4222F324-3EDE-43F4-B3F7-D3D34AB53CC7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a-ES" sz="3600" b="1" dirty="0">
                <a:latin typeface="Cambria" pitchFamily="18" charset="0"/>
              </a:rPr>
              <a:t>3 – </a:t>
            </a:r>
            <a:r>
              <a:rPr lang="ca-ES" sz="3200" b="1" dirty="0">
                <a:latin typeface="Cambria" pitchFamily="18" charset="0"/>
              </a:rPr>
              <a:t>Obtención Información Sensible </a:t>
            </a:r>
            <a:r>
              <a:rPr lang="ca-ES" sz="3600" b="1" dirty="0">
                <a:latin typeface="Cambria" pitchFamily="18" charset="0"/>
              </a:rPr>
              <a:t>(III)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EBA710F4-3692-4B14-A182-1085508C8603}"/>
              </a:ext>
            </a:extLst>
          </p:cNvPr>
          <p:cNvSpPr txBox="1">
            <a:spLocks/>
          </p:cNvSpPr>
          <p:nvPr/>
        </p:nvSpPr>
        <p:spPr>
          <a:xfrm>
            <a:off x="457200" y="126876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Dentro de la carpeta Devices hay muchas subcarpetas correspondientes a cada teléfono iPhone simulado: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17463">
              <a:buFont typeface="Arial" pitchFamily="34" charset="0"/>
              <a:buNone/>
            </a:pPr>
            <a:r>
              <a:rPr lang="ca-ES" sz="2400" dirty="0">
                <a:latin typeface="Cambria" pitchFamily="18" charset="0"/>
                <a:ea typeface="+mj-ea"/>
                <a:cs typeface="+mj-cs"/>
              </a:rPr>
              <a:t>Editando el fichero </a:t>
            </a:r>
            <a:r>
              <a:rPr lang="ca-ES" sz="2000" b="1" i="1" dirty="0">
                <a:latin typeface="Cambria" pitchFamily="18" charset="0"/>
                <a:ea typeface="+mj-ea"/>
                <a:cs typeface="+mj-cs"/>
              </a:rPr>
              <a:t>device_set.plist </a:t>
            </a:r>
            <a:r>
              <a:rPr lang="ca-ES" sz="2400" dirty="0">
                <a:latin typeface="Cambria" pitchFamily="18" charset="0"/>
                <a:ea typeface="+mj-ea"/>
                <a:cs typeface="+mj-cs"/>
              </a:rPr>
              <a:t>podremos encontrar la relación entre el nombre de la carpeta y el iPhone que estamos usando</a:t>
            </a:r>
          </a:p>
          <a:p>
            <a:pPr indent="17463">
              <a:buFont typeface="Arial" pitchFamily="34" charset="0"/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marL="685800">
              <a:buFontTx/>
              <a:buChar char="-"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  <a:p>
            <a:pPr indent="0">
              <a:buNone/>
            </a:pP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C847EC41-3592-4F26-8386-58C3D1E97B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7" y="2060849"/>
            <a:ext cx="5011579" cy="2615089"/>
          </a:xfrm>
          <a:prstGeom prst="rect">
            <a:avLst/>
          </a:prstGeom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7A6AB466-FEB2-4095-A3FF-AB7A445EE40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8375" y="5928211"/>
            <a:ext cx="46672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77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779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SimSun</vt:lpstr>
      <vt:lpstr>Arial</vt:lpstr>
      <vt:lpstr>Calibri</vt:lpstr>
      <vt:lpstr>Cambria</vt:lpstr>
      <vt:lpstr>Tema de Office</vt:lpstr>
      <vt:lpstr>Cybersecurity Management UPC (Ed. 2018-2019)</vt:lpstr>
      <vt:lpstr>Descripción de la práctica</vt:lpstr>
      <vt:lpstr>Preparación del entorno</vt:lpstr>
      <vt:lpstr>1 – Iniciar la aplicación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Management UPC (Ed. 2018-2019)</dc:title>
  <dc:creator>jaume Vilaró Hidalgo</dc:creator>
  <cp:lastModifiedBy>Vilaro, Santiago (GE Renewable Energy)</cp:lastModifiedBy>
  <cp:revision>35</cp:revision>
  <dcterms:created xsi:type="dcterms:W3CDTF">2019-06-16T17:14:33Z</dcterms:created>
  <dcterms:modified xsi:type="dcterms:W3CDTF">2019-06-18T16:20:22Z</dcterms:modified>
</cp:coreProperties>
</file>