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94669" autoAdjust="0"/>
  </p:normalViewPr>
  <p:slideViewPr>
    <p:cSldViewPr snapToGrid="0">
      <p:cViewPr>
        <p:scale>
          <a:sx n="81" d="100"/>
          <a:sy n="81" d="100"/>
        </p:scale>
        <p:origin x="54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9112C41-77AC-40BF-85CB-9A5CA2FCD1D4}"/>
              </a:ext>
            </a:extLst>
          </p:cNvPr>
          <p:cNvSpPr/>
          <p:nvPr/>
        </p:nvSpPr>
        <p:spPr>
          <a:xfrm rot="18261429">
            <a:off x="5293394" y="3944264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Speech Bubble: Oval 1">
            <a:extLst>
              <a:ext uri="{FF2B5EF4-FFF2-40B4-BE49-F238E27FC236}">
                <a16:creationId xmlns:a16="http://schemas.microsoft.com/office/drawing/2014/main" id="{0FAE2C61-7DB0-CA4C-A94D-A9BC08CE6F44}"/>
              </a:ext>
            </a:extLst>
          </p:cNvPr>
          <p:cNvSpPr/>
          <p:nvPr/>
        </p:nvSpPr>
        <p:spPr>
          <a:xfrm rot="16200000">
            <a:off x="8106608" y="2970559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E72D4CF-9F3A-EA4C-85B2-2C10A8F7DD12}"/>
              </a:ext>
            </a:extLst>
          </p:cNvPr>
          <p:cNvSpPr/>
          <p:nvPr/>
        </p:nvSpPr>
        <p:spPr>
          <a:xfrm>
            <a:off x="5504929" y="4132836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Speech Bubble: Oval 1">
            <a:extLst>
              <a:ext uri="{FF2B5EF4-FFF2-40B4-BE49-F238E27FC236}">
                <a16:creationId xmlns:a16="http://schemas.microsoft.com/office/drawing/2014/main" id="{B6CC20D7-C1A1-FB45-A066-D3D13B4A534C}"/>
              </a:ext>
            </a:extLst>
          </p:cNvPr>
          <p:cNvSpPr/>
          <p:nvPr/>
        </p:nvSpPr>
        <p:spPr>
          <a:xfrm rot="21203098">
            <a:off x="2292498" y="2859208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Speech Bubble: Oval 1">
            <a:extLst>
              <a:ext uri="{FF2B5EF4-FFF2-40B4-BE49-F238E27FC236}">
                <a16:creationId xmlns:a16="http://schemas.microsoft.com/office/drawing/2014/main" id="{BAC846F9-9AA5-4444-92A4-9BD327C784B1}"/>
              </a:ext>
            </a:extLst>
          </p:cNvPr>
          <p:cNvSpPr/>
          <p:nvPr/>
        </p:nvSpPr>
        <p:spPr>
          <a:xfrm rot="15148430">
            <a:off x="9655306" y="658908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Speech Bubble: Oval 1">
            <a:extLst>
              <a:ext uri="{FF2B5EF4-FFF2-40B4-BE49-F238E27FC236}">
                <a16:creationId xmlns:a16="http://schemas.microsoft.com/office/drawing/2014/main" id="{25EE56E4-1D53-2E40-BFF2-910F05CA79DF}"/>
              </a:ext>
            </a:extLst>
          </p:cNvPr>
          <p:cNvSpPr/>
          <p:nvPr/>
        </p:nvSpPr>
        <p:spPr>
          <a:xfrm>
            <a:off x="833906" y="643345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DF97544-163E-3B43-8EC6-C95F1B3235AF}"/>
              </a:ext>
            </a:extLst>
          </p:cNvPr>
          <p:cNvSpPr/>
          <p:nvPr/>
        </p:nvSpPr>
        <p:spPr>
          <a:xfrm>
            <a:off x="1023960" y="831917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B00FC23-8218-9F4D-844F-EE5983864920}"/>
              </a:ext>
            </a:extLst>
          </p:cNvPr>
          <p:cNvSpPr/>
          <p:nvPr/>
        </p:nvSpPr>
        <p:spPr>
          <a:xfrm>
            <a:off x="4892281" y="229566"/>
            <a:ext cx="2669358" cy="279368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NOS</a:t>
            </a:r>
            <a:r>
              <a:rPr lang="fr-FR" sz="3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3200" b="1" dirty="0">
                <a:solidFill>
                  <a:srgbClr val="002060"/>
                </a:solidFill>
              </a:rPr>
              <a:t>VALEURS 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7622620-A595-6344-AFEB-24605DB5B4DE}"/>
              </a:ext>
            </a:extLst>
          </p:cNvPr>
          <p:cNvSpPr/>
          <p:nvPr/>
        </p:nvSpPr>
        <p:spPr>
          <a:xfrm>
            <a:off x="2492551" y="3067552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plein 15">
            <a:extLst>
              <a:ext uri="{FF2B5EF4-FFF2-40B4-BE49-F238E27FC236}">
                <a16:creationId xmlns:a16="http://schemas.microsoft.com/office/drawing/2014/main" id="{C24DDC5A-0161-1848-9377-1F8CD4C2577F}"/>
              </a:ext>
            </a:extLst>
          </p:cNvPr>
          <p:cNvSpPr/>
          <p:nvPr/>
        </p:nvSpPr>
        <p:spPr>
          <a:xfrm flipV="1">
            <a:off x="3029418" y="-2152431"/>
            <a:ext cx="6395083" cy="5715000"/>
          </a:xfrm>
          <a:prstGeom prst="blockArc">
            <a:avLst>
              <a:gd name="adj1" fmla="val 10800000"/>
              <a:gd name="adj2" fmla="val 21557888"/>
              <a:gd name="adj3" fmla="val 1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17D874B5-92FB-C14D-9619-A1CD736941B6}"/>
              </a:ext>
            </a:extLst>
          </p:cNvPr>
          <p:cNvSpPr/>
          <p:nvPr/>
        </p:nvSpPr>
        <p:spPr>
          <a:xfrm>
            <a:off x="8343011" y="3191845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560A9C7-D9B9-BB4F-B8C9-6F147B7FA835}"/>
              </a:ext>
            </a:extLst>
          </p:cNvPr>
          <p:cNvSpPr/>
          <p:nvPr/>
        </p:nvSpPr>
        <p:spPr>
          <a:xfrm>
            <a:off x="2906581" y="670355"/>
            <a:ext cx="377351" cy="38523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FFA4A5B0-A523-E748-8218-615F62FE9672}"/>
              </a:ext>
            </a:extLst>
          </p:cNvPr>
          <p:cNvSpPr/>
          <p:nvPr/>
        </p:nvSpPr>
        <p:spPr>
          <a:xfrm>
            <a:off x="2959746" y="723985"/>
            <a:ext cx="267835" cy="28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6BFD19D-8FF1-4348-8FAE-65ADB857325F}"/>
              </a:ext>
            </a:extLst>
          </p:cNvPr>
          <p:cNvSpPr/>
          <p:nvPr/>
        </p:nvSpPr>
        <p:spPr>
          <a:xfrm>
            <a:off x="3015562" y="779689"/>
            <a:ext cx="157821" cy="16684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DEF2C3A2-6490-2945-8AC5-9CFFE46DAF7F}"/>
              </a:ext>
            </a:extLst>
          </p:cNvPr>
          <p:cNvSpPr/>
          <p:nvPr/>
        </p:nvSpPr>
        <p:spPr>
          <a:xfrm>
            <a:off x="4083750" y="2710188"/>
            <a:ext cx="377351" cy="3852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9DBC78F-2037-FE43-B269-FC539417E484}"/>
              </a:ext>
            </a:extLst>
          </p:cNvPr>
          <p:cNvSpPr/>
          <p:nvPr/>
        </p:nvSpPr>
        <p:spPr>
          <a:xfrm>
            <a:off x="4141191" y="2763506"/>
            <a:ext cx="267835" cy="28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2C8EEF14-B8AD-1146-A1DA-B98491F217A4}"/>
              </a:ext>
            </a:extLst>
          </p:cNvPr>
          <p:cNvSpPr/>
          <p:nvPr/>
        </p:nvSpPr>
        <p:spPr>
          <a:xfrm>
            <a:off x="4194024" y="2819384"/>
            <a:ext cx="157821" cy="1668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8A67486-F8DC-DF42-B3E4-6A514659C019}"/>
              </a:ext>
            </a:extLst>
          </p:cNvPr>
          <p:cNvSpPr/>
          <p:nvPr/>
        </p:nvSpPr>
        <p:spPr>
          <a:xfrm>
            <a:off x="6096000" y="3305880"/>
            <a:ext cx="377351" cy="3852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25DE5681-D8BB-3B4C-80CF-C102FC9FF4E6}"/>
              </a:ext>
            </a:extLst>
          </p:cNvPr>
          <p:cNvSpPr/>
          <p:nvPr/>
        </p:nvSpPr>
        <p:spPr>
          <a:xfrm>
            <a:off x="6149306" y="3361658"/>
            <a:ext cx="267835" cy="275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07D28521-3AB9-694A-8B12-CB7C0C3C9EB3}"/>
              </a:ext>
            </a:extLst>
          </p:cNvPr>
          <p:cNvSpPr/>
          <p:nvPr/>
        </p:nvSpPr>
        <p:spPr>
          <a:xfrm>
            <a:off x="6202969" y="3418079"/>
            <a:ext cx="157821" cy="166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Graphique 7" descr="Main ouverte avec une plante">
            <a:extLst>
              <a:ext uri="{FF2B5EF4-FFF2-40B4-BE49-F238E27FC236}">
                <a16:creationId xmlns:a16="http://schemas.microsoft.com/office/drawing/2014/main" id="{EFC03790-7895-FF4E-892F-FF4FB25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1035" y="3317209"/>
            <a:ext cx="914400" cy="9144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D3BE901-563D-F940-AFDC-D8F16A3CCDD3}"/>
              </a:ext>
            </a:extLst>
          </p:cNvPr>
          <p:cNvSpPr/>
          <p:nvPr/>
        </p:nvSpPr>
        <p:spPr>
          <a:xfrm>
            <a:off x="9878526" y="852026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Graphique 5" descr="Poignée de main">
            <a:extLst>
              <a:ext uri="{FF2B5EF4-FFF2-40B4-BE49-F238E27FC236}">
                <a16:creationId xmlns:a16="http://schemas.microsoft.com/office/drawing/2014/main" id="{DBF7040D-0EED-ED4B-9388-D67E807C6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3816" y="1134916"/>
            <a:ext cx="914400" cy="914400"/>
          </a:xfrm>
          <a:prstGeom prst="rect">
            <a:avLst/>
          </a:prstGeom>
        </p:spPr>
      </p:pic>
      <p:pic>
        <p:nvPicPr>
          <p:cNvPr id="110" name="Graphique 3" descr="Oreille">
            <a:extLst>
              <a:ext uri="{FF2B5EF4-FFF2-40B4-BE49-F238E27FC236}">
                <a16:creationId xmlns:a16="http://schemas.microsoft.com/office/drawing/2014/main" id="{870E7FEB-0AE1-F849-A2FF-B75FF7A279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5669" y="1053222"/>
            <a:ext cx="1002335" cy="1007029"/>
          </a:xfrm>
          <a:prstGeom prst="rect">
            <a:avLst/>
          </a:prstGeom>
        </p:spPr>
      </p:pic>
      <p:pic>
        <p:nvPicPr>
          <p:cNvPr id="111" name="Graphique 11" descr="Utilisateurs">
            <a:extLst>
              <a:ext uri="{FF2B5EF4-FFF2-40B4-BE49-F238E27FC236}">
                <a16:creationId xmlns:a16="http://schemas.microsoft.com/office/drawing/2014/main" id="{2EF00E53-DCD7-B44B-9239-00A64F836A1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2972" y="3494397"/>
            <a:ext cx="914400" cy="914400"/>
          </a:xfrm>
          <a:prstGeom prst="rect">
            <a:avLst/>
          </a:prstGeom>
        </p:spPr>
      </p:pic>
      <p:sp>
        <p:nvSpPr>
          <p:cNvPr id="113" name="Ellipse 112">
            <a:extLst>
              <a:ext uri="{FF2B5EF4-FFF2-40B4-BE49-F238E27FC236}">
                <a16:creationId xmlns:a16="http://schemas.microsoft.com/office/drawing/2014/main" id="{4E7E73AD-CD0D-D843-8DFB-AD1BD262B9E0}"/>
              </a:ext>
            </a:extLst>
          </p:cNvPr>
          <p:cNvSpPr/>
          <p:nvPr/>
        </p:nvSpPr>
        <p:spPr>
          <a:xfrm>
            <a:off x="8179433" y="2560338"/>
            <a:ext cx="377351" cy="3852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9FF27D9-59BE-8345-8484-28DA0BF73628}"/>
              </a:ext>
            </a:extLst>
          </p:cNvPr>
          <p:cNvSpPr/>
          <p:nvPr/>
        </p:nvSpPr>
        <p:spPr>
          <a:xfrm>
            <a:off x="8232739" y="2616116"/>
            <a:ext cx="267835" cy="275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D648F99-E36F-4D40-9546-DF4189DFE7F4}"/>
              </a:ext>
            </a:extLst>
          </p:cNvPr>
          <p:cNvSpPr/>
          <p:nvPr/>
        </p:nvSpPr>
        <p:spPr>
          <a:xfrm>
            <a:off x="8286402" y="2672537"/>
            <a:ext cx="157821" cy="1668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1594D082-6BE2-B543-B47C-9A4026ABA5E1}"/>
              </a:ext>
            </a:extLst>
          </p:cNvPr>
          <p:cNvSpPr/>
          <p:nvPr/>
        </p:nvSpPr>
        <p:spPr>
          <a:xfrm>
            <a:off x="9176572" y="563308"/>
            <a:ext cx="377351" cy="385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1ED1A9D-ABAC-4943-B621-68C7195A05ED}"/>
              </a:ext>
            </a:extLst>
          </p:cNvPr>
          <p:cNvSpPr/>
          <p:nvPr/>
        </p:nvSpPr>
        <p:spPr>
          <a:xfrm>
            <a:off x="9229878" y="619086"/>
            <a:ext cx="267835" cy="275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933CF4AA-4655-9343-95DA-0F95240E9698}"/>
              </a:ext>
            </a:extLst>
          </p:cNvPr>
          <p:cNvSpPr/>
          <p:nvPr/>
        </p:nvSpPr>
        <p:spPr>
          <a:xfrm>
            <a:off x="9283541" y="675507"/>
            <a:ext cx="157821" cy="1668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A77A-219B-3742-9FB4-B032A0932D41}"/>
              </a:ext>
            </a:extLst>
          </p:cNvPr>
          <p:cNvSpPr txBox="1"/>
          <p:nvPr/>
        </p:nvSpPr>
        <p:spPr>
          <a:xfrm>
            <a:off x="25837" y="2479951"/>
            <a:ext cx="25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L’ECOUTE DES CLERICOIS (ES)</a:t>
            </a:r>
          </a:p>
          <a:p>
            <a:r>
              <a:rPr lang="fr-FR" sz="1200" b="1" dirty="0">
                <a:solidFill>
                  <a:srgbClr val="7030A0"/>
                </a:solidFill>
              </a:rPr>
              <a:t>16,25%</a:t>
            </a:r>
            <a:r>
              <a:rPr lang="fr-FR" sz="1200" dirty="0"/>
              <a:t>  des foyers </a:t>
            </a:r>
            <a:r>
              <a:rPr lang="fr-FR" sz="1200" dirty="0" err="1"/>
              <a:t>Cléricois</a:t>
            </a:r>
            <a:r>
              <a:rPr lang="fr-FR" sz="1200" dirty="0"/>
              <a:t> ont répondu à notre questionnaire nous continuerons la même ambition : </a:t>
            </a:r>
            <a:r>
              <a:rPr lang="fr-FR" sz="1200" b="1" dirty="0">
                <a:solidFill>
                  <a:srgbClr val="7030A0"/>
                </a:solidFill>
              </a:rPr>
              <a:t>EPROXIMITE, ECOUTER,CONSEILLER ET AIDER  </a:t>
            </a:r>
            <a:r>
              <a:rPr lang="fr-FR" sz="1200" dirty="0"/>
              <a:t>Les </a:t>
            </a:r>
            <a:r>
              <a:rPr lang="fr-FR" sz="1200" dirty="0" err="1"/>
              <a:t>Cléricois</a:t>
            </a:r>
            <a:r>
              <a:rPr lang="fr-FR" sz="1200" dirty="0"/>
              <a:t> (es)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791F0DD-6BC8-164A-8940-9F9EE5DA2CFE}"/>
              </a:ext>
            </a:extLst>
          </p:cNvPr>
          <p:cNvSpPr txBox="1"/>
          <p:nvPr/>
        </p:nvSpPr>
        <p:spPr>
          <a:xfrm>
            <a:off x="621988" y="4601756"/>
            <a:ext cx="46259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L’INNOVATION </a:t>
            </a:r>
          </a:p>
          <a:p>
            <a:r>
              <a:rPr lang="fr-FR" sz="1200" dirty="0"/>
              <a:t>Pour cultiver la liberté et </a:t>
            </a:r>
            <a:r>
              <a:rPr lang="fr-FR" sz="1200" b="1" dirty="0">
                <a:solidFill>
                  <a:srgbClr val="00B050"/>
                </a:solidFill>
              </a:rPr>
              <a:t>STIMULER LA CRÉATIVITÉ ET NOTRE CAPACITÉ À INNOVER</a:t>
            </a:r>
            <a:r>
              <a:rPr lang="fr-FR" sz="1200" dirty="0">
                <a:solidFill>
                  <a:srgbClr val="00B050"/>
                </a:solidFill>
              </a:rPr>
              <a:t>.</a:t>
            </a:r>
            <a:r>
              <a:rPr lang="fr-FR" sz="1200" dirty="0"/>
              <a:t> L’esprit de progrès est le moteur de notre dynamise notamment en matière de protection de l’environnement et de la nature.</a:t>
            </a:r>
          </a:p>
          <a:p>
            <a:r>
              <a:rPr lang="fr-FR" dirty="0"/>
              <a:t> 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BE421B8-264B-DA4F-93B3-C98AD544F40D}"/>
              </a:ext>
            </a:extLst>
          </p:cNvPr>
          <p:cNvSpPr txBox="1"/>
          <p:nvPr/>
        </p:nvSpPr>
        <p:spPr>
          <a:xfrm>
            <a:off x="7389859" y="4839553"/>
            <a:ext cx="491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</a:rPr>
              <a:t>LE RESPECT &amp; LA DIVERSITE  </a:t>
            </a:r>
          </a:p>
          <a:p>
            <a:r>
              <a:rPr lang="fr-FR" sz="1200" dirty="0"/>
              <a:t>Nous faisons partie d’une équipe ou chacun apportent  </a:t>
            </a:r>
            <a:r>
              <a:rPr lang="fr-FR" sz="1200" b="1" dirty="0">
                <a:solidFill>
                  <a:schemeClr val="accent2"/>
                </a:solidFill>
              </a:rPr>
              <a:t>SA CONTRIBUTION ET SON ADHÉSION </a:t>
            </a:r>
            <a:r>
              <a:rPr lang="fr-FR" sz="1200" dirty="0"/>
              <a:t> au projet. Ils sont considérés de façon équitable indépendamment de leur condition dans une </a:t>
            </a:r>
            <a:r>
              <a:rPr lang="fr-FR" sz="1200" b="1" dirty="0">
                <a:solidFill>
                  <a:schemeClr val="accent2"/>
                </a:solidFill>
              </a:rPr>
              <a:t>AMBIANCE DE RESPECT MUTUEL ET DE CONFIANCE PROPICE </a:t>
            </a:r>
            <a:r>
              <a:rPr lang="fr-FR" sz="1200" dirty="0"/>
              <a:t>à l’épanouissement et au plaisir de chacun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4193E39-76A1-DA4A-8AF6-D4F6D57C07E3}"/>
              </a:ext>
            </a:extLst>
          </p:cNvPr>
          <p:cNvSpPr txBox="1"/>
          <p:nvPr/>
        </p:nvSpPr>
        <p:spPr>
          <a:xfrm>
            <a:off x="9921375" y="2528946"/>
            <a:ext cx="22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</a:rPr>
              <a:t>LA SIMPLICITE  </a:t>
            </a:r>
          </a:p>
          <a:p>
            <a:r>
              <a:rPr lang="fr-FR" sz="1200" dirty="0"/>
              <a:t>c’est la recherche de relations </a:t>
            </a:r>
            <a:r>
              <a:rPr lang="fr-FR" sz="1200" b="1" dirty="0">
                <a:solidFill>
                  <a:srgbClr val="FFC000"/>
                </a:solidFill>
              </a:rPr>
              <a:t>SIMPLES ET FRANCHES BASÉE SUR L’ÉCOUTE</a:t>
            </a:r>
            <a:r>
              <a:rPr lang="fr-FR" sz="1200" dirty="0"/>
              <a:t>, le bon sens et la décontraction qui permet une collaboration vivante et efficace.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7138731-12FC-EA44-8F85-9BC0543232D7}"/>
              </a:ext>
            </a:extLst>
          </p:cNvPr>
          <p:cNvSpPr txBox="1"/>
          <p:nvPr/>
        </p:nvSpPr>
        <p:spPr>
          <a:xfrm>
            <a:off x="3475120" y="5924980"/>
            <a:ext cx="5884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4"/>
                </a:solidFill>
              </a:rPr>
              <a:t>LES COMPETENCES &amp; LES CONNNAISSANCES </a:t>
            </a:r>
          </a:p>
          <a:p>
            <a:r>
              <a:rPr lang="fr-FR" sz="1200" dirty="0"/>
              <a:t>C’est par notre </a:t>
            </a:r>
            <a:r>
              <a:rPr lang="fr-FR" sz="1200" b="1" dirty="0">
                <a:solidFill>
                  <a:schemeClr val="accent4"/>
                </a:solidFill>
              </a:rPr>
              <a:t>CONNAISSANCE DE CLERY-SAINT ANDRE, NOTRE EXIGENCE DE QUALITE ET DE TRANSPARENCE</a:t>
            </a:r>
            <a:r>
              <a:rPr lang="fr-FR" sz="1200" dirty="0"/>
              <a:t> et le respect de nos engagements que nous gagnons et conservons la confiance des </a:t>
            </a:r>
            <a:r>
              <a:rPr lang="fr-FR" sz="1200" dirty="0" err="1"/>
              <a:t>Cléricois</a:t>
            </a:r>
            <a:r>
              <a:rPr lang="fr-FR" sz="1200" dirty="0"/>
              <a:t> (es)</a:t>
            </a:r>
          </a:p>
        </p:txBody>
      </p:sp>
      <p:pic>
        <p:nvPicPr>
          <p:cNvPr id="4" name="Graphique 3" descr="Diplôme roulé">
            <a:extLst>
              <a:ext uri="{FF2B5EF4-FFF2-40B4-BE49-F238E27FC236}">
                <a16:creationId xmlns:a16="http://schemas.microsoft.com/office/drawing/2014/main" id="{16DE62CC-6502-E64F-9183-A0343A4FE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5769" y="44419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16584</TotalTime>
  <Words>187</Words>
  <Application>Microsoft Macintosh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gregory bubenheimer</cp:lastModifiedBy>
  <cp:revision>1164</cp:revision>
  <dcterms:created xsi:type="dcterms:W3CDTF">2017-12-05T16:25:52Z</dcterms:created>
  <dcterms:modified xsi:type="dcterms:W3CDTF">2020-11-17T19:15:50Z</dcterms:modified>
</cp:coreProperties>
</file>