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 id="2147483675" r:id="rId4"/>
  </p:sldMasterIdLst>
  <p:notesMasterIdLst>
    <p:notesMasterId r:id="rId36"/>
  </p:notesMasterIdLst>
  <p:sldIdLst>
    <p:sldId id="301" r:id="rId5"/>
    <p:sldId id="257" r:id="rId6"/>
    <p:sldId id="335" r:id="rId7"/>
    <p:sldId id="314" r:id="rId8"/>
    <p:sldId id="315" r:id="rId9"/>
    <p:sldId id="316" r:id="rId10"/>
    <p:sldId id="318" r:id="rId11"/>
    <p:sldId id="319" r:id="rId12"/>
    <p:sldId id="317" r:id="rId13"/>
    <p:sldId id="320" r:id="rId14"/>
    <p:sldId id="322" r:id="rId15"/>
    <p:sldId id="323" r:id="rId16"/>
    <p:sldId id="324" r:id="rId17"/>
    <p:sldId id="325" r:id="rId18"/>
    <p:sldId id="326" r:id="rId19"/>
    <p:sldId id="328" r:id="rId20"/>
    <p:sldId id="327" r:id="rId21"/>
    <p:sldId id="329" r:id="rId22"/>
    <p:sldId id="330" r:id="rId23"/>
    <p:sldId id="331" r:id="rId24"/>
    <p:sldId id="332" r:id="rId25"/>
    <p:sldId id="333" r:id="rId26"/>
    <p:sldId id="334" r:id="rId27"/>
    <p:sldId id="336" r:id="rId28"/>
    <p:sldId id="312" r:id="rId29"/>
    <p:sldId id="263" r:id="rId30"/>
    <p:sldId id="262" r:id="rId31"/>
    <p:sldId id="311" r:id="rId32"/>
    <p:sldId id="337" r:id="rId33"/>
    <p:sldId id="338" r:id="rId34"/>
    <p:sldId id="304" r:id="rId3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BEBE"/>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9" autoAdjust="0"/>
    <p:restoredTop sz="94628" autoAdjust="0"/>
  </p:normalViewPr>
  <p:slideViewPr>
    <p:cSldViewPr>
      <p:cViewPr varScale="1">
        <p:scale>
          <a:sx n="103" d="100"/>
          <a:sy n="103" d="100"/>
        </p:scale>
        <p:origin x="806" y="67"/>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9AF3C-18AA-493C-A8A5-BDB69435D62F}" type="datetimeFigureOut">
              <a:rPr lang="en-ID" smtClean="0"/>
              <a:t>22/06/2020</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5F117-B084-42BF-A79D-9F49B6B6CCA2}" type="slidenum">
              <a:rPr lang="en-ID" smtClean="0"/>
              <a:t>‹#›</a:t>
            </a:fld>
            <a:endParaRPr lang="en-ID"/>
          </a:p>
        </p:txBody>
      </p:sp>
    </p:spTree>
    <p:extLst>
      <p:ext uri="{BB962C8B-B14F-4D97-AF65-F5344CB8AC3E}">
        <p14:creationId xmlns:p14="http://schemas.microsoft.com/office/powerpoint/2010/main" val="343579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e8a38997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e8a38997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2bb7bae5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2bb7bae5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1" name="Google Shape;11;p2"/>
          <p:cNvGrpSpPr/>
          <p:nvPr/>
        </p:nvGrpSpPr>
        <p:grpSpPr>
          <a:xfrm>
            <a:off x="830393" y="1191257"/>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71065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5" name="Google Shape;25;p4"/>
          <p:cNvGrpSpPr/>
          <p:nvPr/>
        </p:nvGrpSpPr>
        <p:grpSpPr>
          <a:xfrm>
            <a:off x="830393" y="1191257"/>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189" lvl="0" indent="-311142">
              <a:spcBef>
                <a:spcPts val="0"/>
              </a:spcBef>
              <a:spcAft>
                <a:spcPts val="0"/>
              </a:spcAft>
              <a:buSzPts val="1300"/>
              <a:buChar char="●"/>
              <a:defRPr/>
            </a:lvl1pPr>
            <a:lvl2pPr marL="914378" lvl="1" indent="-298442">
              <a:spcBef>
                <a:spcPts val="1600"/>
              </a:spcBef>
              <a:spcAft>
                <a:spcPts val="0"/>
              </a:spcAft>
              <a:buSzPts val="1100"/>
              <a:buChar char="○"/>
              <a:defRPr/>
            </a:lvl2pPr>
            <a:lvl3pPr marL="1371566" lvl="2" indent="-298442">
              <a:spcBef>
                <a:spcPts val="1600"/>
              </a:spcBef>
              <a:spcAft>
                <a:spcPts val="0"/>
              </a:spcAft>
              <a:buSzPts val="1100"/>
              <a:buChar char="■"/>
              <a:defRPr/>
            </a:lvl3pPr>
            <a:lvl4pPr marL="1828754" lvl="3" indent="-298442">
              <a:spcBef>
                <a:spcPts val="1600"/>
              </a:spcBef>
              <a:spcAft>
                <a:spcPts val="0"/>
              </a:spcAft>
              <a:buSzPts val="1100"/>
              <a:buChar char="●"/>
              <a:defRPr/>
            </a:lvl4pPr>
            <a:lvl5pPr marL="2285943" lvl="4" indent="-298442">
              <a:spcBef>
                <a:spcPts val="1600"/>
              </a:spcBef>
              <a:spcAft>
                <a:spcPts val="0"/>
              </a:spcAft>
              <a:buSzPts val="1100"/>
              <a:buChar char="○"/>
              <a:defRPr/>
            </a:lvl5pPr>
            <a:lvl6pPr marL="2743132" lvl="5" indent="-298442">
              <a:spcBef>
                <a:spcPts val="1600"/>
              </a:spcBef>
              <a:spcAft>
                <a:spcPts val="0"/>
              </a:spcAft>
              <a:buSzPts val="1100"/>
              <a:buChar char="■"/>
              <a:defRPr/>
            </a:lvl6pPr>
            <a:lvl7pPr marL="3200320" lvl="6" indent="-298442">
              <a:spcBef>
                <a:spcPts val="1600"/>
              </a:spcBef>
              <a:spcAft>
                <a:spcPts val="0"/>
              </a:spcAft>
              <a:buSzPts val="1100"/>
              <a:buChar char="●"/>
              <a:defRPr/>
            </a:lvl7pPr>
            <a:lvl8pPr marL="3657509" lvl="7" indent="-298442">
              <a:spcBef>
                <a:spcPts val="1600"/>
              </a:spcBef>
              <a:spcAft>
                <a:spcPts val="0"/>
              </a:spcAft>
              <a:buSzPts val="1100"/>
              <a:buChar char="○"/>
              <a:defRPr/>
            </a:lvl8pPr>
            <a:lvl9pPr marL="4114697" lvl="8" indent="-298442">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792971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3" name="Google Shape;33;p5"/>
          <p:cNvGrpSpPr/>
          <p:nvPr/>
        </p:nvGrpSpPr>
        <p:grpSpPr>
          <a:xfrm>
            <a:off x="830393" y="1191257"/>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189" lvl="0" indent="-311142">
              <a:spcBef>
                <a:spcPts val="0"/>
              </a:spcBef>
              <a:spcAft>
                <a:spcPts val="0"/>
              </a:spcAft>
              <a:buSzPts val="1300"/>
              <a:buChar char="●"/>
              <a:defRPr/>
            </a:lvl1pPr>
            <a:lvl2pPr marL="914378" lvl="1" indent="-298442">
              <a:spcBef>
                <a:spcPts val="1600"/>
              </a:spcBef>
              <a:spcAft>
                <a:spcPts val="0"/>
              </a:spcAft>
              <a:buSzPts val="1100"/>
              <a:buChar char="○"/>
              <a:defRPr/>
            </a:lvl2pPr>
            <a:lvl3pPr marL="1371566" lvl="2" indent="-298442">
              <a:spcBef>
                <a:spcPts val="1600"/>
              </a:spcBef>
              <a:spcAft>
                <a:spcPts val="0"/>
              </a:spcAft>
              <a:buSzPts val="1100"/>
              <a:buChar char="■"/>
              <a:defRPr/>
            </a:lvl3pPr>
            <a:lvl4pPr marL="1828754" lvl="3" indent="-298442">
              <a:spcBef>
                <a:spcPts val="1600"/>
              </a:spcBef>
              <a:spcAft>
                <a:spcPts val="0"/>
              </a:spcAft>
              <a:buSzPts val="1100"/>
              <a:buChar char="●"/>
              <a:defRPr/>
            </a:lvl4pPr>
            <a:lvl5pPr marL="2285943" lvl="4" indent="-298442">
              <a:spcBef>
                <a:spcPts val="1600"/>
              </a:spcBef>
              <a:spcAft>
                <a:spcPts val="0"/>
              </a:spcAft>
              <a:buSzPts val="1100"/>
              <a:buChar char="○"/>
              <a:defRPr/>
            </a:lvl5pPr>
            <a:lvl6pPr marL="2743132" lvl="5" indent="-298442">
              <a:spcBef>
                <a:spcPts val="1600"/>
              </a:spcBef>
              <a:spcAft>
                <a:spcPts val="0"/>
              </a:spcAft>
              <a:buSzPts val="1100"/>
              <a:buChar char="■"/>
              <a:defRPr/>
            </a:lvl6pPr>
            <a:lvl7pPr marL="3200320" lvl="6" indent="-298442">
              <a:spcBef>
                <a:spcPts val="1600"/>
              </a:spcBef>
              <a:spcAft>
                <a:spcPts val="0"/>
              </a:spcAft>
              <a:buSzPts val="1100"/>
              <a:buChar char="●"/>
              <a:defRPr/>
            </a:lvl7pPr>
            <a:lvl8pPr marL="3657509" lvl="7" indent="-298442">
              <a:spcBef>
                <a:spcPts val="1600"/>
              </a:spcBef>
              <a:spcAft>
                <a:spcPts val="0"/>
              </a:spcAft>
              <a:buSzPts val="1100"/>
              <a:buChar char="○"/>
              <a:defRPr/>
            </a:lvl8pPr>
            <a:lvl9pPr marL="4114697" lvl="8" indent="-298442">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189" lvl="0" indent="-311142">
              <a:spcBef>
                <a:spcPts val="0"/>
              </a:spcBef>
              <a:spcAft>
                <a:spcPts val="0"/>
              </a:spcAft>
              <a:buSzPts val="1300"/>
              <a:buChar char="●"/>
              <a:defRPr/>
            </a:lvl1pPr>
            <a:lvl2pPr marL="914378" lvl="1" indent="-298442">
              <a:spcBef>
                <a:spcPts val="1600"/>
              </a:spcBef>
              <a:spcAft>
                <a:spcPts val="0"/>
              </a:spcAft>
              <a:buSzPts val="1100"/>
              <a:buChar char="○"/>
              <a:defRPr/>
            </a:lvl2pPr>
            <a:lvl3pPr marL="1371566" lvl="2" indent="-298442">
              <a:spcBef>
                <a:spcPts val="1600"/>
              </a:spcBef>
              <a:spcAft>
                <a:spcPts val="0"/>
              </a:spcAft>
              <a:buSzPts val="1100"/>
              <a:buChar char="■"/>
              <a:defRPr/>
            </a:lvl3pPr>
            <a:lvl4pPr marL="1828754" lvl="3" indent="-298442">
              <a:spcBef>
                <a:spcPts val="1600"/>
              </a:spcBef>
              <a:spcAft>
                <a:spcPts val="0"/>
              </a:spcAft>
              <a:buSzPts val="1100"/>
              <a:buChar char="●"/>
              <a:defRPr/>
            </a:lvl4pPr>
            <a:lvl5pPr marL="2285943" lvl="4" indent="-298442">
              <a:spcBef>
                <a:spcPts val="1600"/>
              </a:spcBef>
              <a:spcAft>
                <a:spcPts val="0"/>
              </a:spcAft>
              <a:buSzPts val="1100"/>
              <a:buChar char="○"/>
              <a:defRPr/>
            </a:lvl5pPr>
            <a:lvl6pPr marL="2743132" lvl="5" indent="-298442">
              <a:spcBef>
                <a:spcPts val="1600"/>
              </a:spcBef>
              <a:spcAft>
                <a:spcPts val="0"/>
              </a:spcAft>
              <a:buSzPts val="1100"/>
              <a:buChar char="■"/>
              <a:defRPr/>
            </a:lvl6pPr>
            <a:lvl7pPr marL="3200320" lvl="6" indent="-298442">
              <a:spcBef>
                <a:spcPts val="1600"/>
              </a:spcBef>
              <a:spcAft>
                <a:spcPts val="0"/>
              </a:spcAft>
              <a:buSzPts val="1100"/>
              <a:buChar char="●"/>
              <a:defRPr/>
            </a:lvl7pPr>
            <a:lvl8pPr marL="3657509" lvl="7" indent="-298442">
              <a:spcBef>
                <a:spcPts val="1600"/>
              </a:spcBef>
              <a:spcAft>
                <a:spcPts val="0"/>
              </a:spcAft>
              <a:buSzPts val="1100"/>
              <a:buChar char="○"/>
              <a:defRPr/>
            </a:lvl8pPr>
            <a:lvl9pPr marL="4114697" lvl="8" indent="-298442">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8750686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2" name="Google Shape;42;p6"/>
          <p:cNvGrpSpPr/>
          <p:nvPr/>
        </p:nvGrpSpPr>
        <p:grpSpPr>
          <a:xfrm>
            <a:off x="830393" y="1191257"/>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391981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9" name="Google Shape;49;p7"/>
          <p:cNvGrpSpPr/>
          <p:nvPr/>
        </p:nvGrpSpPr>
        <p:grpSpPr>
          <a:xfrm>
            <a:off x="830393" y="1191257"/>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189" lvl="0" indent="-311142">
              <a:spcBef>
                <a:spcPts val="0"/>
              </a:spcBef>
              <a:spcAft>
                <a:spcPts val="0"/>
              </a:spcAft>
              <a:buSzPts val="1300"/>
              <a:buChar char="●"/>
              <a:defRPr/>
            </a:lvl1pPr>
            <a:lvl2pPr marL="914378" lvl="1" indent="-298442">
              <a:spcBef>
                <a:spcPts val="1600"/>
              </a:spcBef>
              <a:spcAft>
                <a:spcPts val="0"/>
              </a:spcAft>
              <a:buSzPts val="1100"/>
              <a:buChar char="○"/>
              <a:defRPr/>
            </a:lvl2pPr>
            <a:lvl3pPr marL="1371566" lvl="2" indent="-298442">
              <a:spcBef>
                <a:spcPts val="1600"/>
              </a:spcBef>
              <a:spcAft>
                <a:spcPts val="0"/>
              </a:spcAft>
              <a:buSzPts val="1100"/>
              <a:buChar char="■"/>
              <a:defRPr/>
            </a:lvl3pPr>
            <a:lvl4pPr marL="1828754" lvl="3" indent="-298442">
              <a:spcBef>
                <a:spcPts val="1600"/>
              </a:spcBef>
              <a:spcAft>
                <a:spcPts val="0"/>
              </a:spcAft>
              <a:buSzPts val="1100"/>
              <a:buChar char="●"/>
              <a:defRPr/>
            </a:lvl4pPr>
            <a:lvl5pPr marL="2285943" lvl="4" indent="-298442">
              <a:spcBef>
                <a:spcPts val="1600"/>
              </a:spcBef>
              <a:spcAft>
                <a:spcPts val="0"/>
              </a:spcAft>
              <a:buSzPts val="1100"/>
              <a:buChar char="○"/>
              <a:defRPr/>
            </a:lvl5pPr>
            <a:lvl6pPr marL="2743132" lvl="5" indent="-298442">
              <a:spcBef>
                <a:spcPts val="1600"/>
              </a:spcBef>
              <a:spcAft>
                <a:spcPts val="0"/>
              </a:spcAft>
              <a:buSzPts val="1100"/>
              <a:buChar char="■"/>
              <a:defRPr/>
            </a:lvl6pPr>
            <a:lvl7pPr marL="3200320" lvl="6" indent="-298442">
              <a:spcBef>
                <a:spcPts val="1600"/>
              </a:spcBef>
              <a:spcAft>
                <a:spcPts val="0"/>
              </a:spcAft>
              <a:buSzPts val="1100"/>
              <a:buChar char="●"/>
              <a:defRPr/>
            </a:lvl7pPr>
            <a:lvl8pPr marL="3657509" lvl="7" indent="-298442">
              <a:spcBef>
                <a:spcPts val="1600"/>
              </a:spcBef>
              <a:spcAft>
                <a:spcPts val="0"/>
              </a:spcAft>
              <a:buSzPts val="1100"/>
              <a:buChar char="○"/>
              <a:defRPr/>
            </a:lvl8pPr>
            <a:lvl9pPr marL="4114697" lvl="8" indent="-298442">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3900025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3"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812373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63" name="Google Shape;63;p9"/>
          <p:cNvGrpSpPr/>
          <p:nvPr/>
        </p:nvGrpSpPr>
        <p:grpSpPr>
          <a:xfrm>
            <a:off x="830393" y="1191257"/>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189" lvl="0" indent="-311142">
              <a:spcBef>
                <a:spcPts val="0"/>
              </a:spcBef>
              <a:spcAft>
                <a:spcPts val="0"/>
              </a:spcAft>
              <a:buSzPts val="1300"/>
              <a:buChar char="●"/>
              <a:defRPr/>
            </a:lvl1pPr>
            <a:lvl2pPr marL="914378" lvl="1" indent="-298442">
              <a:spcBef>
                <a:spcPts val="1600"/>
              </a:spcBef>
              <a:spcAft>
                <a:spcPts val="0"/>
              </a:spcAft>
              <a:buSzPts val="1100"/>
              <a:buChar char="○"/>
              <a:defRPr/>
            </a:lvl2pPr>
            <a:lvl3pPr marL="1371566" lvl="2" indent="-298442">
              <a:spcBef>
                <a:spcPts val="1600"/>
              </a:spcBef>
              <a:spcAft>
                <a:spcPts val="0"/>
              </a:spcAft>
              <a:buSzPts val="1100"/>
              <a:buChar char="■"/>
              <a:defRPr/>
            </a:lvl3pPr>
            <a:lvl4pPr marL="1828754" lvl="3" indent="-298442">
              <a:spcBef>
                <a:spcPts val="1600"/>
              </a:spcBef>
              <a:spcAft>
                <a:spcPts val="0"/>
              </a:spcAft>
              <a:buSzPts val="1100"/>
              <a:buChar char="●"/>
              <a:defRPr/>
            </a:lvl4pPr>
            <a:lvl5pPr marL="2285943" lvl="4" indent="-298442">
              <a:spcBef>
                <a:spcPts val="1600"/>
              </a:spcBef>
              <a:spcAft>
                <a:spcPts val="0"/>
              </a:spcAft>
              <a:buSzPts val="1100"/>
              <a:buChar char="○"/>
              <a:defRPr/>
            </a:lvl5pPr>
            <a:lvl6pPr marL="2743132" lvl="5" indent="-298442">
              <a:spcBef>
                <a:spcPts val="1600"/>
              </a:spcBef>
              <a:spcAft>
                <a:spcPts val="0"/>
              </a:spcAft>
              <a:buSzPts val="1100"/>
              <a:buChar char="■"/>
              <a:defRPr/>
            </a:lvl6pPr>
            <a:lvl7pPr marL="3200320" lvl="6" indent="-298442">
              <a:spcBef>
                <a:spcPts val="1600"/>
              </a:spcBef>
              <a:spcAft>
                <a:spcPts val="0"/>
              </a:spcAft>
              <a:buSzPts val="1100"/>
              <a:buChar char="●"/>
              <a:defRPr/>
            </a:lvl7pPr>
            <a:lvl8pPr marL="3657509" lvl="7" indent="-298442">
              <a:spcBef>
                <a:spcPts val="1600"/>
              </a:spcBef>
              <a:spcAft>
                <a:spcPts val="0"/>
              </a:spcAft>
              <a:buSzPts val="1100"/>
              <a:buChar char="○"/>
              <a:defRPr/>
            </a:lvl8pPr>
            <a:lvl9pPr marL="4114697" lvl="8" indent="-298442">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1100217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189" lvl="0" indent="-228594">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198109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3"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189" lvl="0" indent="-311142">
              <a:spcBef>
                <a:spcPts val="0"/>
              </a:spcBef>
              <a:spcAft>
                <a:spcPts val="0"/>
              </a:spcAft>
              <a:buClr>
                <a:schemeClr val="lt1"/>
              </a:buClr>
              <a:buSzPts val="1300"/>
              <a:buChar char="●"/>
              <a:defRPr>
                <a:solidFill>
                  <a:schemeClr val="lt1"/>
                </a:solidFill>
              </a:defRPr>
            </a:lvl1pPr>
            <a:lvl2pPr marL="914378" lvl="1" indent="-298442">
              <a:spcBef>
                <a:spcPts val="1600"/>
              </a:spcBef>
              <a:spcAft>
                <a:spcPts val="0"/>
              </a:spcAft>
              <a:buClr>
                <a:schemeClr val="lt1"/>
              </a:buClr>
              <a:buSzPts val="1100"/>
              <a:buChar char="○"/>
              <a:defRPr>
                <a:solidFill>
                  <a:schemeClr val="lt1"/>
                </a:solidFill>
              </a:defRPr>
            </a:lvl2pPr>
            <a:lvl3pPr marL="1371566" lvl="2" indent="-298442">
              <a:spcBef>
                <a:spcPts val="1600"/>
              </a:spcBef>
              <a:spcAft>
                <a:spcPts val="0"/>
              </a:spcAft>
              <a:buClr>
                <a:schemeClr val="lt1"/>
              </a:buClr>
              <a:buSzPts val="1100"/>
              <a:buChar char="■"/>
              <a:defRPr>
                <a:solidFill>
                  <a:schemeClr val="lt1"/>
                </a:solidFill>
              </a:defRPr>
            </a:lvl3pPr>
            <a:lvl4pPr marL="1828754" lvl="3" indent="-298442">
              <a:spcBef>
                <a:spcPts val="1600"/>
              </a:spcBef>
              <a:spcAft>
                <a:spcPts val="0"/>
              </a:spcAft>
              <a:buClr>
                <a:schemeClr val="lt1"/>
              </a:buClr>
              <a:buSzPts val="1100"/>
              <a:buChar char="●"/>
              <a:defRPr>
                <a:solidFill>
                  <a:schemeClr val="lt1"/>
                </a:solidFill>
              </a:defRPr>
            </a:lvl4pPr>
            <a:lvl5pPr marL="2285943" lvl="4" indent="-298442">
              <a:spcBef>
                <a:spcPts val="1600"/>
              </a:spcBef>
              <a:spcAft>
                <a:spcPts val="0"/>
              </a:spcAft>
              <a:buClr>
                <a:schemeClr val="lt1"/>
              </a:buClr>
              <a:buSzPts val="1100"/>
              <a:buChar char="○"/>
              <a:defRPr>
                <a:solidFill>
                  <a:schemeClr val="lt1"/>
                </a:solidFill>
              </a:defRPr>
            </a:lvl5pPr>
            <a:lvl6pPr marL="2743132" lvl="5" indent="-298442">
              <a:spcBef>
                <a:spcPts val="1600"/>
              </a:spcBef>
              <a:spcAft>
                <a:spcPts val="0"/>
              </a:spcAft>
              <a:buClr>
                <a:schemeClr val="lt1"/>
              </a:buClr>
              <a:buSzPts val="1100"/>
              <a:buChar char="■"/>
              <a:defRPr>
                <a:solidFill>
                  <a:schemeClr val="lt1"/>
                </a:solidFill>
              </a:defRPr>
            </a:lvl6pPr>
            <a:lvl7pPr marL="3200320" lvl="6" indent="-298442">
              <a:spcBef>
                <a:spcPts val="1600"/>
              </a:spcBef>
              <a:spcAft>
                <a:spcPts val="0"/>
              </a:spcAft>
              <a:buClr>
                <a:schemeClr val="lt1"/>
              </a:buClr>
              <a:buSzPts val="1100"/>
              <a:buChar char="●"/>
              <a:defRPr>
                <a:solidFill>
                  <a:schemeClr val="lt1"/>
                </a:solidFill>
              </a:defRPr>
            </a:lvl7pPr>
            <a:lvl8pPr marL="3657509" lvl="7" indent="-298442">
              <a:spcBef>
                <a:spcPts val="1600"/>
              </a:spcBef>
              <a:spcAft>
                <a:spcPts val="0"/>
              </a:spcAft>
              <a:buClr>
                <a:schemeClr val="lt1"/>
              </a:buClr>
              <a:buSzPts val="1100"/>
              <a:buChar char="○"/>
              <a:defRPr>
                <a:solidFill>
                  <a:schemeClr val="lt1"/>
                </a:solidFill>
              </a:defRPr>
            </a:lvl8pPr>
            <a:lvl9pPr marL="4114697" lvl="8" indent="-298442">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677528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48614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OC">
  <p:cSld name="TOC">
    <p:bg>
      <p:bgPr>
        <a:solidFill>
          <a:schemeClr val="dk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1308150" y="1318650"/>
            <a:ext cx="7110000" cy="5352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a:endParaRPr/>
          </a:p>
        </p:txBody>
      </p:sp>
      <p:sp>
        <p:nvSpPr>
          <p:cNvPr id="84" name="Google Shape;84;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GB" smtClean="0"/>
              <a:pPr/>
              <a:t>‹#›</a:t>
            </a:fld>
            <a:endParaRPr lang="en-GB"/>
          </a:p>
        </p:txBody>
      </p:sp>
      <p:sp>
        <p:nvSpPr>
          <p:cNvPr id="85" name="Google Shape;85;p13"/>
          <p:cNvSpPr txBox="1"/>
          <p:nvPr/>
        </p:nvSpPr>
        <p:spPr>
          <a:xfrm>
            <a:off x="226550" y="78500"/>
            <a:ext cx="998100" cy="3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
                <a:solidFill>
                  <a:srgbClr val="FFFFFF"/>
                </a:solidFill>
                <a:latin typeface="Raleway"/>
                <a:ea typeface="Raleway"/>
                <a:cs typeface="Raleway"/>
                <a:sym typeface="Raleway"/>
              </a:rPr>
              <a:t>Confidential</a:t>
            </a:r>
            <a:endParaRPr sz="600" b="1">
              <a:solidFill>
                <a:srgbClr val="FFFFFF"/>
              </a:solidFill>
              <a:latin typeface="Raleway"/>
              <a:ea typeface="Raleway"/>
              <a:cs typeface="Raleway"/>
              <a:sym typeface="Raleway"/>
            </a:endParaRPr>
          </a:p>
        </p:txBody>
      </p:sp>
      <p:sp>
        <p:nvSpPr>
          <p:cNvPr id="86" name="Google Shape;86;p13"/>
          <p:cNvSpPr txBox="1"/>
          <p:nvPr/>
        </p:nvSpPr>
        <p:spPr>
          <a:xfrm>
            <a:off x="1296767" y="78500"/>
            <a:ext cx="2100600" cy="3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
                <a:solidFill>
                  <a:srgbClr val="FFFFFF"/>
                </a:solidFill>
                <a:latin typeface="Raleway"/>
                <a:ea typeface="Raleway"/>
                <a:cs typeface="Raleway"/>
                <a:sym typeface="Raleway"/>
              </a:rPr>
              <a:t>Customized for </a:t>
            </a:r>
            <a:r>
              <a:rPr lang="en-GB" sz="600" b="1">
                <a:solidFill>
                  <a:srgbClr val="FFFFFF"/>
                </a:solidFill>
                <a:latin typeface="Raleway"/>
                <a:ea typeface="Raleway"/>
                <a:cs typeface="Raleway"/>
                <a:sym typeface="Raleway"/>
              </a:rPr>
              <a:t>Lorem Ipsum LLC</a:t>
            </a:r>
            <a:endParaRPr sz="600">
              <a:solidFill>
                <a:srgbClr val="FFFFFF"/>
              </a:solidFill>
              <a:latin typeface="Raleway"/>
              <a:ea typeface="Raleway"/>
              <a:cs typeface="Raleway"/>
              <a:sym typeface="Raleway"/>
            </a:endParaRPr>
          </a:p>
        </p:txBody>
      </p:sp>
      <p:sp>
        <p:nvSpPr>
          <p:cNvPr id="87" name="Google Shape;87;p13"/>
          <p:cNvSpPr txBox="1"/>
          <p:nvPr/>
        </p:nvSpPr>
        <p:spPr>
          <a:xfrm>
            <a:off x="8213935" y="78500"/>
            <a:ext cx="705900" cy="32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600">
                <a:solidFill>
                  <a:srgbClr val="FFFFFF"/>
                </a:solidFill>
                <a:latin typeface="Raleway"/>
                <a:ea typeface="Raleway"/>
                <a:cs typeface="Raleway"/>
                <a:sym typeface="Raleway"/>
              </a:rPr>
              <a:t>Version 1.0</a:t>
            </a:r>
            <a:endParaRPr sz="600" b="1">
              <a:solidFill>
                <a:srgbClr val="FFFFFF"/>
              </a:solidFill>
              <a:latin typeface="Raleway"/>
              <a:ea typeface="Raleway"/>
              <a:cs typeface="Raleway"/>
              <a:sym typeface="Raleway"/>
            </a:endParaRPr>
          </a:p>
        </p:txBody>
      </p:sp>
    </p:spTree>
    <p:extLst>
      <p:ext uri="{BB962C8B-B14F-4D97-AF65-F5344CB8AC3E}">
        <p14:creationId xmlns:p14="http://schemas.microsoft.com/office/powerpoint/2010/main" val="31556784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_alt1">
  <p:cSld name="Section header_alt1">
    <p:bg>
      <p:bgPr>
        <a:solidFill>
          <a:srgbClr val="434343"/>
        </a:solidFill>
        <a:effectLst/>
      </p:bgPr>
    </p:bg>
    <p:spTree>
      <p:nvGrpSpPr>
        <p:cNvPr id="1" name="Shape 88"/>
        <p:cNvGrpSpPr/>
        <p:nvPr/>
      </p:nvGrpSpPr>
      <p:grpSpPr>
        <a:xfrm>
          <a:off x="0" y="0"/>
          <a:ext cx="0" cy="0"/>
          <a:chOff x="0" y="0"/>
          <a:chExt cx="0" cy="0"/>
        </a:xfrm>
      </p:grpSpPr>
      <p:grpSp>
        <p:nvGrpSpPr>
          <p:cNvPr id="89" name="Google Shape;89;p14"/>
          <p:cNvGrpSpPr/>
          <p:nvPr/>
        </p:nvGrpSpPr>
        <p:grpSpPr>
          <a:xfrm>
            <a:off x="830393" y="1191257"/>
            <a:ext cx="745763" cy="45826"/>
            <a:chOff x="4580561" y="2589004"/>
            <a:chExt cx="1064464" cy="25200"/>
          </a:xfrm>
        </p:grpSpPr>
        <p:sp>
          <p:nvSpPr>
            <p:cNvPr id="90" name="Google Shape;90;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92" name="Google Shape;92;p1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3" name="Google Shape;93;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GB" smtClean="0"/>
              <a:pPr/>
              <a:t>‹#›</a:t>
            </a:fld>
            <a:endParaRPr lang="en-GB"/>
          </a:p>
        </p:txBody>
      </p:sp>
      <p:sp>
        <p:nvSpPr>
          <p:cNvPr id="94" name="Google Shape;94;p14">
            <a:hlinkClick r:id="rId2" action="ppaction://hlinksldjump"/>
          </p:cNvPr>
          <p:cNvSpPr/>
          <p:nvPr/>
        </p:nvSpPr>
        <p:spPr>
          <a:xfrm>
            <a:off x="8280450" y="0"/>
            <a:ext cx="863400" cy="454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95" name="Google Shape;95;p14">
            <a:hlinkClick r:id="rId2" action="ppaction://hlinksldjump"/>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96" name="Google Shape;96;p14">
            <a:hlinkClick r:id="rId2" action="ppaction://hlinksldjump"/>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97" name="Google Shape;97;p14">
            <a:hlinkClick r:id="rId2" action="ppaction://hlinksldjump"/>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38206191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_alt1">
  <p:cSld name="Title slide_alt1">
    <p:bg>
      <p:bgPr>
        <a:solidFill>
          <a:schemeClr val="lt2"/>
        </a:solidFill>
        <a:effectLst/>
      </p:bgPr>
    </p:bg>
    <p:spTree>
      <p:nvGrpSpPr>
        <p:cNvPr id="1" name="Shape 115"/>
        <p:cNvGrpSpPr/>
        <p:nvPr/>
      </p:nvGrpSpPr>
      <p:grpSpPr>
        <a:xfrm>
          <a:off x="0" y="0"/>
          <a:ext cx="0" cy="0"/>
          <a:chOff x="0" y="0"/>
          <a:chExt cx="0" cy="0"/>
        </a:xfrm>
      </p:grpSpPr>
      <p:pic>
        <p:nvPicPr>
          <p:cNvPr id="116" name="Google Shape;116;p17" descr="shutterstock_429987889_edited.jpg"/>
          <p:cNvPicPr preferRelativeResize="0"/>
          <p:nvPr/>
        </p:nvPicPr>
        <p:blipFill rotWithShape="1">
          <a:blip r:embed="rId2">
            <a:alphaModFix/>
          </a:blip>
          <a:srcRect t="21799" b="23591"/>
          <a:stretch/>
        </p:blipFill>
        <p:spPr>
          <a:xfrm>
            <a:off x="0" y="487825"/>
            <a:ext cx="9144000" cy="4655676"/>
          </a:xfrm>
          <a:prstGeom prst="rect">
            <a:avLst/>
          </a:prstGeom>
          <a:noFill/>
          <a:ln>
            <a:noFill/>
          </a:ln>
        </p:spPr>
      </p:pic>
      <p:sp>
        <p:nvSpPr>
          <p:cNvPr id="117" name="Google Shape;117;p17"/>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18" name="Google Shape;118;p17"/>
          <p:cNvGrpSpPr/>
          <p:nvPr/>
        </p:nvGrpSpPr>
        <p:grpSpPr>
          <a:xfrm>
            <a:off x="830393" y="1191257"/>
            <a:ext cx="745763" cy="45826"/>
            <a:chOff x="4580561" y="2589004"/>
            <a:chExt cx="1064464" cy="25200"/>
          </a:xfrm>
        </p:grpSpPr>
        <p:sp>
          <p:nvSpPr>
            <p:cNvPr id="119" name="Google Shape;11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21" name="Google Shape;121;p1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22" name="Google Shape;122;p1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3" name="Google Shape;123;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
        <p:nvSpPr>
          <p:cNvPr id="124" name="Google Shape;124;p17">
            <a:hlinkClick r:id="rId3" action="ppaction://hlinksldjump"/>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25" name="Google Shape;125;p17">
            <a:hlinkClick r:id="rId3"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26" name="Google Shape;126;p17">
            <a:hlinkClick r:id="rId3"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27" name="Google Shape;127;p17">
            <a:hlinkClick r:id="rId3"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24032177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lstStyle>
            <a:lvl1pPr lvl="0" rtl="0">
              <a:spcBef>
                <a:spcPts val="0"/>
              </a:spcBef>
              <a:spcAft>
                <a:spcPts val="0"/>
              </a:spcAft>
              <a:buClr>
                <a:srgbClr val="A7A4BC"/>
              </a:buClr>
              <a:buSzPts val="1800"/>
              <a:buNone/>
              <a:defRPr sz="1800">
                <a:solidFill>
                  <a:srgbClr val="A7A4BC"/>
                </a:solidFill>
              </a:defRPr>
            </a:lvl1pPr>
            <a:lvl2pPr lvl="1" rtl="0">
              <a:spcBef>
                <a:spcPts val="0"/>
              </a:spcBef>
              <a:spcAft>
                <a:spcPts val="0"/>
              </a:spcAft>
              <a:buClr>
                <a:srgbClr val="A7A4BC"/>
              </a:buClr>
              <a:buSzPts val="1800"/>
              <a:buNone/>
              <a:defRPr sz="1800">
                <a:solidFill>
                  <a:srgbClr val="A7A4BC"/>
                </a:solidFill>
              </a:defRPr>
            </a:lvl2pPr>
            <a:lvl3pPr lvl="2" rtl="0">
              <a:spcBef>
                <a:spcPts val="0"/>
              </a:spcBef>
              <a:spcAft>
                <a:spcPts val="0"/>
              </a:spcAft>
              <a:buClr>
                <a:srgbClr val="A7A4BC"/>
              </a:buClr>
              <a:buSzPts val="1800"/>
              <a:buNone/>
              <a:defRPr sz="1800">
                <a:solidFill>
                  <a:srgbClr val="A7A4BC"/>
                </a:solidFill>
              </a:defRPr>
            </a:lvl3pPr>
            <a:lvl4pPr lvl="3" rtl="0">
              <a:spcBef>
                <a:spcPts val="0"/>
              </a:spcBef>
              <a:spcAft>
                <a:spcPts val="0"/>
              </a:spcAft>
              <a:buClr>
                <a:srgbClr val="A7A4BC"/>
              </a:buClr>
              <a:buSzPts val="1800"/>
              <a:buNone/>
              <a:defRPr sz="1800">
                <a:solidFill>
                  <a:srgbClr val="A7A4BC"/>
                </a:solidFill>
              </a:defRPr>
            </a:lvl4pPr>
            <a:lvl5pPr lvl="4" rtl="0">
              <a:spcBef>
                <a:spcPts val="0"/>
              </a:spcBef>
              <a:spcAft>
                <a:spcPts val="0"/>
              </a:spcAft>
              <a:buClr>
                <a:srgbClr val="A7A4BC"/>
              </a:buClr>
              <a:buSzPts val="1800"/>
              <a:buNone/>
              <a:defRPr sz="1800">
                <a:solidFill>
                  <a:srgbClr val="A7A4BC"/>
                </a:solidFill>
              </a:defRPr>
            </a:lvl5pPr>
            <a:lvl6pPr lvl="5" rtl="0">
              <a:spcBef>
                <a:spcPts val="0"/>
              </a:spcBef>
              <a:spcAft>
                <a:spcPts val="0"/>
              </a:spcAft>
              <a:buClr>
                <a:srgbClr val="A7A4BC"/>
              </a:buClr>
              <a:buSzPts val="1800"/>
              <a:buNone/>
              <a:defRPr sz="1800">
                <a:solidFill>
                  <a:srgbClr val="A7A4BC"/>
                </a:solidFill>
              </a:defRPr>
            </a:lvl6pPr>
            <a:lvl7pPr lvl="6" rtl="0">
              <a:spcBef>
                <a:spcPts val="0"/>
              </a:spcBef>
              <a:spcAft>
                <a:spcPts val="0"/>
              </a:spcAft>
              <a:buClr>
                <a:srgbClr val="A7A4BC"/>
              </a:buClr>
              <a:buSzPts val="1800"/>
              <a:buNone/>
              <a:defRPr sz="1800">
                <a:solidFill>
                  <a:srgbClr val="A7A4BC"/>
                </a:solidFill>
              </a:defRPr>
            </a:lvl7pPr>
            <a:lvl8pPr lvl="7" rtl="0">
              <a:spcBef>
                <a:spcPts val="0"/>
              </a:spcBef>
              <a:spcAft>
                <a:spcPts val="0"/>
              </a:spcAft>
              <a:buClr>
                <a:srgbClr val="A7A4BC"/>
              </a:buClr>
              <a:buSzPts val="1800"/>
              <a:buNone/>
              <a:defRPr sz="1800">
                <a:solidFill>
                  <a:srgbClr val="A7A4BC"/>
                </a:solidFill>
              </a:defRPr>
            </a:lvl8pPr>
            <a:lvl9pPr lvl="8" rtl="0">
              <a:spcBef>
                <a:spcPts val="0"/>
              </a:spcBef>
              <a:spcAft>
                <a:spcPts val="0"/>
              </a:spcAft>
              <a:buClr>
                <a:srgbClr val="A7A4BC"/>
              </a:buClr>
              <a:buSzPts val="1800"/>
              <a:buNone/>
              <a:defRPr sz="1800">
                <a:solidFill>
                  <a:srgbClr val="A7A4BC"/>
                </a:solidFill>
              </a:defRPr>
            </a:lvl9pPr>
          </a:lstStyle>
          <a:p>
            <a:endParaRPr/>
          </a:p>
        </p:txBody>
      </p:sp>
    </p:spTree>
    <p:extLst>
      <p:ext uri="{BB962C8B-B14F-4D97-AF65-F5344CB8AC3E}">
        <p14:creationId xmlns:p14="http://schemas.microsoft.com/office/powerpoint/2010/main" val="11621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43844927"/>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9" r:id="rId13"/>
    <p:sldLayoutId id="214748369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hyperlink" Target="https://www.codeproject.com/Articles/100084/Introduction-to-ISO" TargetMode="Externa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hyperlink" Target="https://rizkimufrizal.github.io/belajar-iso-8583/" TargetMode="External"/><Relationship Id="rId2" Type="http://schemas.openxmlformats.org/officeDocument/2006/relationships/hyperlink" Target="https://www.codeproject.com/Articles/100084/Introduction-to-ISO" TargetMode="Externa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hyperlink" Target="https://rizkimufrizal.github.io/belajar-iso-8583/" TargetMode="External"/><Relationship Id="rId2" Type="http://schemas.openxmlformats.org/officeDocument/2006/relationships/hyperlink" Target="https://www.codeproject.com/Articles/100084/Introduction-to-ISO" TargetMode="Externa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hyperlink" Target="https://rizkimufrizal.github.io/belajar-iso-8583/" TargetMode="External"/><Relationship Id="rId2" Type="http://schemas.openxmlformats.org/officeDocument/2006/relationships/hyperlink" Target="https://www.codeproject.com/Articles/100084/Introduction-to-ISO" TargetMode="Externa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codeproject.com/Articles/100084/Introduction-to-ISO" TargetMode="External"/><Relationship Id="rId1" Type="http://schemas.openxmlformats.org/officeDocument/2006/relationships/slideLayout" Target="../slideLayouts/slideLayout21.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JSON" TargetMode="Externa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hyperlink" Target="https://www.petanikode.com/json-pemula/" TargetMode="External"/><Relationship Id="rId2" Type="http://schemas.openxmlformats.org/officeDocument/2006/relationships/image" Target="../media/image27.gif"/><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nternational_Organization_for_Standardization" TargetMode="External"/><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SO_8583" TargetMode="External"/><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www.codeproject.com/Articles/100084/Introduction-to-ISO" TargetMode="Externa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hyperlink" Target="https://www.codeproject.com/Articles/100084/Introduction-to-ISO" TargetMode="Externa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p:nvSpPr>
          <p:cNvPr id="3" name="Rectangle 2">
            <a:extLst>
              <a:ext uri="{FF2B5EF4-FFF2-40B4-BE49-F238E27FC236}">
                <a16:creationId xmlns:a16="http://schemas.microsoft.com/office/drawing/2014/main" id="{45CA07DB-63E8-4431-A83A-E6BD8D1BBB53}"/>
              </a:ext>
            </a:extLst>
          </p:cNvPr>
          <p:cNvSpPr/>
          <p:nvPr/>
        </p:nvSpPr>
        <p:spPr>
          <a:xfrm>
            <a:off x="0" y="0"/>
            <a:ext cx="9136879" cy="5127790"/>
          </a:xfrm>
          <a:prstGeom prst="rect">
            <a:avLst/>
          </a:prstGeom>
          <a:solidFill>
            <a:schemeClr val="accent4">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dirty="0"/>
          </a:p>
        </p:txBody>
      </p:sp>
      <p:sp>
        <p:nvSpPr>
          <p:cNvPr id="132" name="Google Shape;132;p18"/>
          <p:cNvSpPr txBox="1">
            <a:spLocks noGrp="1"/>
          </p:cNvSpPr>
          <p:nvPr>
            <p:ph type="ctrTitle"/>
          </p:nvPr>
        </p:nvSpPr>
        <p:spPr>
          <a:xfrm>
            <a:off x="641491" y="1822653"/>
            <a:ext cx="7868140" cy="1053854"/>
          </a:xfrm>
          <a:prstGeom prst="rect">
            <a:avLst/>
          </a:prstGeom>
        </p:spPr>
        <p:txBody>
          <a:bodyPr spcFirstLastPara="1" wrap="square" lIns="91425" tIns="91425" rIns="91425" bIns="91425" anchor="t" anchorCtr="0">
            <a:noAutofit/>
          </a:bodyPr>
          <a:lstStyle/>
          <a:p>
            <a:pPr algn="ctr"/>
            <a:r>
              <a:rPr lang="en-US" sz="6000" dirty="0">
                <a:solidFill>
                  <a:schemeClr val="bg1"/>
                </a:solidFill>
                <a:latin typeface="Lato" panose="020B0604020202020204"/>
                <a:cs typeface="Raleway" panose="020B0604020202020204" charset="0"/>
              </a:rPr>
              <a:t>ISO8583 DAN JSON</a:t>
            </a:r>
            <a:endParaRPr lang="sv-SE" sz="6000" i="1" dirty="0">
              <a:solidFill>
                <a:schemeClr val="bg1"/>
              </a:solidFill>
              <a:latin typeface="Lato" panose="020B0604020202020204"/>
              <a:cs typeface="Raleway" panose="020B0604020202020204" charset="0"/>
            </a:endParaRPr>
          </a:p>
        </p:txBody>
      </p:sp>
      <p:sp>
        <p:nvSpPr>
          <p:cNvPr id="9" name="Shape 88">
            <a:extLst>
              <a:ext uri="{FF2B5EF4-FFF2-40B4-BE49-F238E27FC236}">
                <a16:creationId xmlns:a16="http://schemas.microsoft.com/office/drawing/2014/main" id="{F4760391-B1BA-49A4-B078-9AF80823DB45}"/>
              </a:ext>
            </a:extLst>
          </p:cNvPr>
          <p:cNvSpPr txBox="1">
            <a:spLocks/>
          </p:cNvSpPr>
          <p:nvPr/>
        </p:nvSpPr>
        <p:spPr>
          <a:xfrm>
            <a:off x="873467" y="4066815"/>
            <a:ext cx="2474397" cy="449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185C5"/>
              </a:buClr>
              <a:buSzPts val="4800"/>
              <a:buFont typeface="Raleway"/>
              <a:buNone/>
              <a:defRPr sz="4800" b="0" i="0" u="none" strike="noStrike" cap="none">
                <a:solidFill>
                  <a:srgbClr val="2185C5"/>
                </a:solidFill>
                <a:latin typeface="Raleway"/>
                <a:ea typeface="Raleway"/>
                <a:cs typeface="Raleway"/>
                <a:sym typeface="Raleway"/>
              </a:defRPr>
            </a:lvl1pPr>
            <a:lvl2pPr marR="0" lvl="1" algn="l" rtl="0">
              <a:lnSpc>
                <a:spcPct val="100000"/>
              </a:lnSpc>
              <a:spcBef>
                <a:spcPts val="0"/>
              </a:spcBef>
              <a:spcAft>
                <a:spcPts val="0"/>
              </a:spcAft>
              <a:buClr>
                <a:srgbClr val="2185C5"/>
              </a:buClr>
              <a:buSzPts val="4800"/>
              <a:buFont typeface="Raleway"/>
              <a:buNone/>
              <a:defRPr sz="4800" b="0" i="0" u="none" strike="noStrike" cap="none">
                <a:solidFill>
                  <a:srgbClr val="2185C5"/>
                </a:solidFill>
                <a:latin typeface="Raleway"/>
                <a:ea typeface="Raleway"/>
                <a:cs typeface="Raleway"/>
                <a:sym typeface="Raleway"/>
              </a:defRPr>
            </a:lvl2pPr>
            <a:lvl3pPr marR="0" lvl="2" algn="l" rtl="0">
              <a:lnSpc>
                <a:spcPct val="100000"/>
              </a:lnSpc>
              <a:spcBef>
                <a:spcPts val="0"/>
              </a:spcBef>
              <a:spcAft>
                <a:spcPts val="0"/>
              </a:spcAft>
              <a:buClr>
                <a:srgbClr val="2185C5"/>
              </a:buClr>
              <a:buSzPts val="4800"/>
              <a:buFont typeface="Raleway"/>
              <a:buNone/>
              <a:defRPr sz="4800" b="0" i="0" u="none" strike="noStrike" cap="none">
                <a:solidFill>
                  <a:srgbClr val="2185C5"/>
                </a:solidFill>
                <a:latin typeface="Raleway"/>
                <a:ea typeface="Raleway"/>
                <a:cs typeface="Raleway"/>
                <a:sym typeface="Raleway"/>
              </a:defRPr>
            </a:lvl3pPr>
            <a:lvl4pPr marR="0" lvl="3" algn="l" rtl="0">
              <a:lnSpc>
                <a:spcPct val="100000"/>
              </a:lnSpc>
              <a:spcBef>
                <a:spcPts val="0"/>
              </a:spcBef>
              <a:spcAft>
                <a:spcPts val="0"/>
              </a:spcAft>
              <a:buClr>
                <a:srgbClr val="2185C5"/>
              </a:buClr>
              <a:buSzPts val="4800"/>
              <a:buFont typeface="Raleway"/>
              <a:buNone/>
              <a:defRPr sz="4800" b="0" i="0" u="none" strike="noStrike" cap="none">
                <a:solidFill>
                  <a:srgbClr val="2185C5"/>
                </a:solidFill>
                <a:latin typeface="Raleway"/>
                <a:ea typeface="Raleway"/>
                <a:cs typeface="Raleway"/>
                <a:sym typeface="Raleway"/>
              </a:defRPr>
            </a:lvl4pPr>
            <a:lvl5pPr marR="0" lvl="4" algn="l" rtl="0">
              <a:lnSpc>
                <a:spcPct val="100000"/>
              </a:lnSpc>
              <a:spcBef>
                <a:spcPts val="0"/>
              </a:spcBef>
              <a:spcAft>
                <a:spcPts val="0"/>
              </a:spcAft>
              <a:buClr>
                <a:srgbClr val="2185C5"/>
              </a:buClr>
              <a:buSzPts val="4800"/>
              <a:buFont typeface="Raleway"/>
              <a:buNone/>
              <a:defRPr sz="4800" b="0" i="0" u="none" strike="noStrike" cap="none">
                <a:solidFill>
                  <a:srgbClr val="2185C5"/>
                </a:solidFill>
                <a:latin typeface="Raleway"/>
                <a:ea typeface="Raleway"/>
                <a:cs typeface="Raleway"/>
                <a:sym typeface="Raleway"/>
              </a:defRPr>
            </a:lvl5pPr>
            <a:lvl6pPr marR="0" lvl="5" algn="l" rtl="0">
              <a:lnSpc>
                <a:spcPct val="100000"/>
              </a:lnSpc>
              <a:spcBef>
                <a:spcPts val="0"/>
              </a:spcBef>
              <a:spcAft>
                <a:spcPts val="0"/>
              </a:spcAft>
              <a:buClr>
                <a:srgbClr val="2185C5"/>
              </a:buClr>
              <a:buSzPts val="4800"/>
              <a:buFont typeface="Raleway"/>
              <a:buNone/>
              <a:defRPr sz="4800" b="0" i="0" u="none" strike="noStrike" cap="none">
                <a:solidFill>
                  <a:srgbClr val="2185C5"/>
                </a:solidFill>
                <a:latin typeface="Raleway"/>
                <a:ea typeface="Raleway"/>
                <a:cs typeface="Raleway"/>
                <a:sym typeface="Raleway"/>
              </a:defRPr>
            </a:lvl6pPr>
            <a:lvl7pPr marR="0" lvl="6" algn="l" rtl="0">
              <a:lnSpc>
                <a:spcPct val="100000"/>
              </a:lnSpc>
              <a:spcBef>
                <a:spcPts val="0"/>
              </a:spcBef>
              <a:spcAft>
                <a:spcPts val="0"/>
              </a:spcAft>
              <a:buClr>
                <a:srgbClr val="2185C5"/>
              </a:buClr>
              <a:buSzPts val="4800"/>
              <a:buFont typeface="Raleway"/>
              <a:buNone/>
              <a:defRPr sz="4800" b="0" i="0" u="none" strike="noStrike" cap="none">
                <a:solidFill>
                  <a:srgbClr val="2185C5"/>
                </a:solidFill>
                <a:latin typeface="Raleway"/>
                <a:ea typeface="Raleway"/>
                <a:cs typeface="Raleway"/>
                <a:sym typeface="Raleway"/>
              </a:defRPr>
            </a:lvl7pPr>
            <a:lvl8pPr marR="0" lvl="7" algn="l" rtl="0">
              <a:lnSpc>
                <a:spcPct val="100000"/>
              </a:lnSpc>
              <a:spcBef>
                <a:spcPts val="0"/>
              </a:spcBef>
              <a:spcAft>
                <a:spcPts val="0"/>
              </a:spcAft>
              <a:buClr>
                <a:srgbClr val="2185C5"/>
              </a:buClr>
              <a:buSzPts val="4800"/>
              <a:buFont typeface="Raleway"/>
              <a:buNone/>
              <a:defRPr sz="4800" b="0" i="0" u="none" strike="noStrike" cap="none">
                <a:solidFill>
                  <a:srgbClr val="2185C5"/>
                </a:solidFill>
                <a:latin typeface="Raleway"/>
                <a:ea typeface="Raleway"/>
                <a:cs typeface="Raleway"/>
                <a:sym typeface="Raleway"/>
              </a:defRPr>
            </a:lvl8pPr>
            <a:lvl9pPr marR="0" lvl="8" algn="l" rtl="0">
              <a:lnSpc>
                <a:spcPct val="100000"/>
              </a:lnSpc>
              <a:spcBef>
                <a:spcPts val="0"/>
              </a:spcBef>
              <a:spcAft>
                <a:spcPts val="0"/>
              </a:spcAft>
              <a:buClr>
                <a:srgbClr val="2185C5"/>
              </a:buClr>
              <a:buSzPts val="4800"/>
              <a:buFont typeface="Raleway"/>
              <a:buNone/>
              <a:defRPr sz="4800" b="0" i="0" u="none" strike="noStrike" cap="none">
                <a:solidFill>
                  <a:srgbClr val="2185C5"/>
                </a:solidFill>
                <a:latin typeface="Raleway"/>
                <a:ea typeface="Raleway"/>
                <a:cs typeface="Raleway"/>
                <a:sym typeface="Raleway"/>
              </a:defRPr>
            </a:lvl9pPr>
          </a:lstStyle>
          <a:p>
            <a:pPr defTabSz="685800" latinLnBrk="0"/>
            <a:r>
              <a:rPr lang="en-ID" sz="1400" b="1" dirty="0">
                <a:solidFill>
                  <a:schemeClr val="bg1"/>
                </a:solidFill>
                <a:latin typeface="Lato" panose="020B0604020202020204"/>
                <a:cs typeface="Lato" panose="020B0604020202020204" charset="0"/>
              </a:rPr>
              <a:t>by</a:t>
            </a:r>
            <a:r>
              <a:rPr lang="id-ID" sz="1400" b="1" dirty="0">
                <a:solidFill>
                  <a:schemeClr val="bg1"/>
                </a:solidFill>
                <a:latin typeface="Lato" panose="020B0604020202020204"/>
                <a:cs typeface="Lato" panose="020B0604020202020204" charset="0"/>
              </a:rPr>
              <a:t> : </a:t>
            </a:r>
            <a:endParaRPr lang="en-ID" sz="1400" b="1" dirty="0">
              <a:solidFill>
                <a:schemeClr val="bg1"/>
              </a:solidFill>
              <a:latin typeface="Lato" panose="020B0604020202020204"/>
              <a:cs typeface="Lato" panose="020B0604020202020204" charset="0"/>
            </a:endParaRPr>
          </a:p>
          <a:p>
            <a:pPr defTabSz="685800" latinLnBrk="0"/>
            <a:r>
              <a:rPr lang="en-ID" sz="1400" b="1" dirty="0">
                <a:solidFill>
                  <a:schemeClr val="bg1"/>
                </a:solidFill>
                <a:latin typeface="Lato" panose="020B0604020202020204"/>
                <a:cs typeface="Lato" panose="020B0604020202020204" charset="0"/>
              </a:rPr>
              <a:t>Ferisa Tri Putri Prestasi</a:t>
            </a:r>
            <a:endParaRPr lang="id-ID" sz="1400" b="1" dirty="0">
              <a:solidFill>
                <a:schemeClr val="bg1"/>
              </a:solidFill>
              <a:latin typeface="Lato" panose="020B0604020202020204"/>
              <a:cs typeface="Lato" panose="020B0604020202020204" charset="0"/>
            </a:endParaRPr>
          </a:p>
          <a:p>
            <a:pPr defTabSz="685800" latinLnBrk="0"/>
            <a:endParaRPr lang="id-ID" sz="1400" b="1" dirty="0">
              <a:solidFill>
                <a:schemeClr val="bg1"/>
              </a:solidFill>
              <a:latin typeface="Lato" panose="020B0604020202020204"/>
              <a:cs typeface="Lato" panose="020B0604020202020204" charset="0"/>
            </a:endParaRPr>
          </a:p>
        </p:txBody>
      </p:sp>
      <p:sp>
        <p:nvSpPr>
          <p:cNvPr id="23" name="Google Shape;109;p26">
            <a:extLst>
              <a:ext uri="{FF2B5EF4-FFF2-40B4-BE49-F238E27FC236}">
                <a16:creationId xmlns:a16="http://schemas.microsoft.com/office/drawing/2014/main" id="{E65AF3F5-1C0F-4B4B-B00E-5659C8B2DF50}"/>
              </a:ext>
            </a:extLst>
          </p:cNvPr>
          <p:cNvSpPr txBox="1"/>
          <p:nvPr/>
        </p:nvSpPr>
        <p:spPr>
          <a:xfrm flipH="1">
            <a:off x="6300192" y="187976"/>
            <a:ext cx="2185299"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D" sz="1400" b="1" dirty="0">
                <a:solidFill>
                  <a:schemeClr val="bg1"/>
                </a:solidFill>
                <a:latin typeface="Lato" panose="020B0604020202020204"/>
                <a:ea typeface="Barlow Semi Condensed"/>
                <a:cs typeface="Barlow Semi Condensed"/>
                <a:sym typeface="Barlow Semi Condensed"/>
              </a:rPr>
              <a:t>Monday, 22 </a:t>
            </a:r>
            <a:r>
              <a:rPr lang="en-ID" sz="1400" b="1" dirty="0" err="1">
                <a:solidFill>
                  <a:schemeClr val="bg1"/>
                </a:solidFill>
                <a:latin typeface="Lato" panose="020B0604020202020204"/>
                <a:ea typeface="Barlow Semi Condensed"/>
                <a:cs typeface="Barlow Semi Condensed"/>
                <a:sym typeface="Barlow Semi Condensed"/>
              </a:rPr>
              <a:t>Juni</a:t>
            </a:r>
            <a:r>
              <a:rPr lang="en-ID" sz="1400" b="1" dirty="0">
                <a:solidFill>
                  <a:schemeClr val="bg1"/>
                </a:solidFill>
                <a:latin typeface="Lato" panose="020B0604020202020204"/>
                <a:ea typeface="Barlow Semi Condensed"/>
                <a:cs typeface="Barlow Semi Condensed"/>
                <a:sym typeface="Barlow Semi Condensed"/>
              </a:rPr>
              <a:t> 2020</a:t>
            </a:r>
            <a:endParaRPr sz="1400" b="1" dirty="0">
              <a:solidFill>
                <a:schemeClr val="bg1"/>
              </a:solidFill>
              <a:latin typeface="Lato" panose="020B0604020202020204"/>
              <a:ea typeface="Barlow Semi Condensed"/>
              <a:cs typeface="Barlow Semi Condensed"/>
              <a:sym typeface="Barlow Semi Condensed"/>
            </a:endParaRPr>
          </a:p>
        </p:txBody>
      </p:sp>
      <p:grpSp>
        <p:nvGrpSpPr>
          <p:cNvPr id="24" name="Google Shape;110;p26">
            <a:extLst>
              <a:ext uri="{FF2B5EF4-FFF2-40B4-BE49-F238E27FC236}">
                <a16:creationId xmlns:a16="http://schemas.microsoft.com/office/drawing/2014/main" id="{23390E72-C63A-410A-94FF-110BF8AC7A9F}"/>
              </a:ext>
            </a:extLst>
          </p:cNvPr>
          <p:cNvGrpSpPr/>
          <p:nvPr/>
        </p:nvGrpSpPr>
        <p:grpSpPr>
          <a:xfrm>
            <a:off x="8515774" y="181104"/>
            <a:ext cx="339057" cy="368238"/>
            <a:chOff x="5648375" y="238125"/>
            <a:chExt cx="483125" cy="483125"/>
          </a:xfrm>
        </p:grpSpPr>
        <p:sp>
          <p:nvSpPr>
            <p:cNvPr id="25" name="Google Shape;111;p26">
              <a:extLst>
                <a:ext uri="{FF2B5EF4-FFF2-40B4-BE49-F238E27FC236}">
                  <a16:creationId xmlns:a16="http://schemas.microsoft.com/office/drawing/2014/main" id="{31EBDD03-9AF2-483F-B573-E3E86F1AF347}"/>
                </a:ext>
              </a:extLst>
            </p:cNvPr>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6" name="Google Shape;112;p26">
              <a:extLst>
                <a:ext uri="{FF2B5EF4-FFF2-40B4-BE49-F238E27FC236}">
                  <a16:creationId xmlns:a16="http://schemas.microsoft.com/office/drawing/2014/main" id="{B4BB47E9-416B-4981-ADB8-082AFB6DF811}"/>
                </a:ext>
              </a:extLst>
            </p:cNvPr>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7" name="Google Shape;113;p26">
              <a:extLst>
                <a:ext uri="{FF2B5EF4-FFF2-40B4-BE49-F238E27FC236}">
                  <a16:creationId xmlns:a16="http://schemas.microsoft.com/office/drawing/2014/main" id="{F6DF2C92-ADFA-4EED-85E0-66D302232F75}"/>
                </a:ext>
              </a:extLst>
            </p:cNvPr>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8" name="Google Shape;114;p26">
              <a:extLst>
                <a:ext uri="{FF2B5EF4-FFF2-40B4-BE49-F238E27FC236}">
                  <a16:creationId xmlns:a16="http://schemas.microsoft.com/office/drawing/2014/main" id="{AD3A8319-C13C-432E-9A2C-8274F41F2EB9}"/>
                </a:ext>
              </a:extLst>
            </p:cNvPr>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9" name="Google Shape;115;p26">
              <a:extLst>
                <a:ext uri="{FF2B5EF4-FFF2-40B4-BE49-F238E27FC236}">
                  <a16:creationId xmlns:a16="http://schemas.microsoft.com/office/drawing/2014/main" id="{60BC72AA-72BB-41E1-BDDD-1C174B4E0627}"/>
                </a:ext>
              </a:extLst>
            </p:cNvPr>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0" name="Google Shape;116;p26">
              <a:extLst>
                <a:ext uri="{FF2B5EF4-FFF2-40B4-BE49-F238E27FC236}">
                  <a16:creationId xmlns:a16="http://schemas.microsoft.com/office/drawing/2014/main" id="{EB9B3A43-31CE-4B17-A2DD-004D70820982}"/>
                </a:ext>
              </a:extLst>
            </p:cNvPr>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 name="Google Shape;117;p26">
              <a:extLst>
                <a:ext uri="{FF2B5EF4-FFF2-40B4-BE49-F238E27FC236}">
                  <a16:creationId xmlns:a16="http://schemas.microsoft.com/office/drawing/2014/main" id="{F0C2A5C4-B546-4CC8-9389-26453FD3F4E8}"/>
                </a:ext>
              </a:extLst>
            </p:cNvPr>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 name="Google Shape;118;p26">
              <a:extLst>
                <a:ext uri="{FF2B5EF4-FFF2-40B4-BE49-F238E27FC236}">
                  <a16:creationId xmlns:a16="http://schemas.microsoft.com/office/drawing/2014/main" id="{CB827D37-D929-41E0-8753-C09D037E42CF}"/>
                </a:ext>
              </a:extLst>
            </p:cNvPr>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3" name="Google Shape;119;p26">
              <a:extLst>
                <a:ext uri="{FF2B5EF4-FFF2-40B4-BE49-F238E27FC236}">
                  <a16:creationId xmlns:a16="http://schemas.microsoft.com/office/drawing/2014/main" id="{4433E743-AB5D-41E1-B4A5-D33641CC2A22}"/>
                </a:ext>
              </a:extLst>
            </p:cNvPr>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4" name="Google Shape;120;p26">
              <a:extLst>
                <a:ext uri="{FF2B5EF4-FFF2-40B4-BE49-F238E27FC236}">
                  <a16:creationId xmlns:a16="http://schemas.microsoft.com/office/drawing/2014/main" id="{053CEE13-C9A3-4547-9E10-41583961BFD0}"/>
                </a:ext>
              </a:extLst>
            </p:cNvPr>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anim calcmode="lin" valueType="num">
                                      <p:cBhvr>
                                        <p:cTn id="8" dur="1000" fill="hold"/>
                                        <p:tgtEl>
                                          <p:spTgt spid="132"/>
                                        </p:tgtEl>
                                        <p:attrNameLst>
                                          <p:attrName>ppt_x</p:attrName>
                                        </p:attrNameLst>
                                      </p:cBhvr>
                                      <p:tavLst>
                                        <p:tav tm="0">
                                          <p:val>
                                            <p:strVal val="#ppt_x"/>
                                          </p:val>
                                        </p:tav>
                                        <p:tav tm="100000">
                                          <p:val>
                                            <p:strVal val="#ppt_x"/>
                                          </p:val>
                                        </p:tav>
                                      </p:tavLst>
                                    </p:anim>
                                    <p:anim calcmode="lin" valueType="num">
                                      <p:cBhvr>
                                        <p:cTn id="9" dur="1000" fill="hold"/>
                                        <p:tgtEl>
                                          <p:spTgt spid="1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9B7F-4847-47F0-BD4F-2D4F8B3486CA}"/>
              </a:ext>
            </a:extLst>
          </p:cNvPr>
          <p:cNvSpPr>
            <a:spLocks noGrp="1"/>
          </p:cNvSpPr>
          <p:nvPr>
            <p:ph type="title"/>
          </p:nvPr>
        </p:nvSpPr>
        <p:spPr>
          <a:xfrm>
            <a:off x="727650" y="667596"/>
            <a:ext cx="7688700" cy="535200"/>
          </a:xfrm>
        </p:spPr>
        <p:txBody>
          <a:bodyPr/>
          <a:lstStyle/>
          <a:p>
            <a:r>
              <a:rPr lang="en-ID" dirty="0"/>
              <a:t>Message Version</a:t>
            </a:r>
            <a:endParaRPr lang="id-ID" dirty="0"/>
          </a:p>
        </p:txBody>
      </p:sp>
      <p:sp>
        <p:nvSpPr>
          <p:cNvPr id="3" name="Text Placeholder 2">
            <a:extLst>
              <a:ext uri="{FF2B5EF4-FFF2-40B4-BE49-F238E27FC236}">
                <a16:creationId xmlns:a16="http://schemas.microsoft.com/office/drawing/2014/main" id="{13543B68-4468-4B64-B024-D4E5DBF52AAC}"/>
              </a:ext>
            </a:extLst>
          </p:cNvPr>
          <p:cNvSpPr>
            <a:spLocks noGrp="1"/>
          </p:cNvSpPr>
          <p:nvPr>
            <p:ph type="body" idx="1"/>
          </p:nvPr>
        </p:nvSpPr>
        <p:spPr>
          <a:xfrm>
            <a:off x="899592" y="2079535"/>
            <a:ext cx="2618414" cy="1068939"/>
          </a:xfrm>
        </p:spPr>
        <p:txBody>
          <a:bodyPr/>
          <a:lstStyle/>
          <a:p>
            <a:pPr marL="146047" indent="0">
              <a:buNone/>
            </a:pPr>
            <a:r>
              <a:rPr lang="en-US" dirty="0">
                <a:solidFill>
                  <a:schemeClr val="bg2"/>
                </a:solidFill>
              </a:rPr>
              <a:t>“Different versions of the ISO 8583 standard are indicated in the first position of the Message Type Indicator.“</a:t>
            </a:r>
            <a:endParaRPr lang="id-ID" dirty="0">
              <a:solidFill>
                <a:schemeClr val="bg2"/>
              </a:solidFill>
            </a:endParaRPr>
          </a:p>
        </p:txBody>
      </p:sp>
      <p:graphicFrame>
        <p:nvGraphicFramePr>
          <p:cNvPr id="4" name="Table 4">
            <a:extLst>
              <a:ext uri="{FF2B5EF4-FFF2-40B4-BE49-F238E27FC236}">
                <a16:creationId xmlns:a16="http://schemas.microsoft.com/office/drawing/2014/main" id="{2EF74890-54F0-45C6-BCC4-317C8733C540}"/>
              </a:ext>
            </a:extLst>
          </p:cNvPr>
          <p:cNvGraphicFramePr>
            <a:graphicFrameLocks noGrp="1"/>
          </p:cNvGraphicFramePr>
          <p:nvPr>
            <p:extLst>
              <p:ext uri="{D42A27DB-BD31-4B8C-83A1-F6EECF244321}">
                <p14:modId xmlns:p14="http://schemas.microsoft.com/office/powerpoint/2010/main" val="223663725"/>
              </p:ext>
            </p:extLst>
          </p:nvPr>
        </p:nvGraphicFramePr>
        <p:xfrm>
          <a:off x="3895951" y="1491630"/>
          <a:ext cx="4536504" cy="2951470"/>
        </p:xfrm>
        <a:graphic>
          <a:graphicData uri="http://schemas.openxmlformats.org/drawingml/2006/table">
            <a:tbl>
              <a:tblPr firstRow="1" bandRow="1">
                <a:tableStyleId>{073A0DAA-6AF3-43AB-8588-CEC1D06C72B9}</a:tableStyleId>
              </a:tblPr>
              <a:tblGrid>
                <a:gridCol w="2268252">
                  <a:extLst>
                    <a:ext uri="{9D8B030D-6E8A-4147-A177-3AD203B41FA5}">
                      <a16:colId xmlns:a16="http://schemas.microsoft.com/office/drawing/2014/main" val="937245744"/>
                    </a:ext>
                  </a:extLst>
                </a:gridCol>
                <a:gridCol w="2268252">
                  <a:extLst>
                    <a:ext uri="{9D8B030D-6E8A-4147-A177-3AD203B41FA5}">
                      <a16:colId xmlns:a16="http://schemas.microsoft.com/office/drawing/2014/main" val="1396025915"/>
                    </a:ext>
                  </a:extLst>
                </a:gridCol>
              </a:tblGrid>
              <a:tr h="264667">
                <a:tc>
                  <a:txBody>
                    <a:bodyPr/>
                    <a:lstStyle/>
                    <a:p>
                      <a:pPr algn="ctr"/>
                      <a:r>
                        <a:rPr lang="en-ID" dirty="0"/>
                        <a:t>Code</a:t>
                      </a:r>
                      <a:endParaRPr lang="id-ID" dirty="0"/>
                    </a:p>
                  </a:txBody>
                  <a:tcPr/>
                </a:tc>
                <a:tc>
                  <a:txBody>
                    <a:bodyPr/>
                    <a:lstStyle/>
                    <a:p>
                      <a:pPr algn="ctr"/>
                      <a:r>
                        <a:rPr lang="en-ID" dirty="0"/>
                        <a:t>Meaning</a:t>
                      </a:r>
                      <a:endParaRPr lang="id-ID" dirty="0"/>
                    </a:p>
                  </a:txBody>
                  <a:tcPr/>
                </a:tc>
                <a:extLst>
                  <a:ext uri="{0D108BD9-81ED-4DB2-BD59-A6C34878D82A}">
                    <a16:rowId xmlns:a16="http://schemas.microsoft.com/office/drawing/2014/main" val="225429331"/>
                  </a:ext>
                </a:extLst>
              </a:tr>
              <a:tr h="264667">
                <a:tc>
                  <a:txBody>
                    <a:bodyPr/>
                    <a:lstStyle/>
                    <a:p>
                      <a:pPr algn="ctr"/>
                      <a:r>
                        <a:rPr lang="id-ID">
                          <a:solidFill>
                            <a:srgbClr val="111111"/>
                          </a:solidFill>
                          <a:effectLst/>
                          <a:latin typeface="Segoe UI" panose="020B0502040204020203" pitchFamily="34" charset="0"/>
                        </a:rPr>
                        <a:t>0xxx</a:t>
                      </a:r>
                    </a:p>
                  </a:txBody>
                  <a:tcPr marL="68580" marR="68580" marT="0" marB="0" anchor="ctr"/>
                </a:tc>
                <a:tc>
                  <a:txBody>
                    <a:bodyPr/>
                    <a:lstStyle/>
                    <a:p>
                      <a:pPr algn="ctr"/>
                      <a:r>
                        <a:rPr lang="id-ID" i="1" dirty="0">
                          <a:solidFill>
                            <a:srgbClr val="111111"/>
                          </a:solidFill>
                          <a:effectLst/>
                          <a:latin typeface="Segoe UI" panose="020B0502040204020203" pitchFamily="34" charset="0"/>
                        </a:rPr>
                        <a:t>ISO 8583:1987 version</a:t>
                      </a:r>
                    </a:p>
                  </a:txBody>
                  <a:tcPr marL="68580" marR="68580" marT="0" marB="0" anchor="ctr"/>
                </a:tc>
                <a:extLst>
                  <a:ext uri="{0D108BD9-81ED-4DB2-BD59-A6C34878D82A}">
                    <a16:rowId xmlns:a16="http://schemas.microsoft.com/office/drawing/2014/main" val="3568694360"/>
                  </a:ext>
                </a:extLst>
              </a:tr>
              <a:tr h="264667">
                <a:tc>
                  <a:txBody>
                    <a:bodyPr/>
                    <a:lstStyle/>
                    <a:p>
                      <a:pPr algn="ctr"/>
                      <a:r>
                        <a:rPr lang="id-ID">
                          <a:solidFill>
                            <a:srgbClr val="111111"/>
                          </a:solidFill>
                          <a:effectLst/>
                          <a:latin typeface="Segoe UI" panose="020B0502040204020203" pitchFamily="34" charset="0"/>
                        </a:rPr>
                        <a:t>1xxx</a:t>
                      </a:r>
                    </a:p>
                  </a:txBody>
                  <a:tcPr marL="68580" marR="68580" marT="0" marB="0" anchor="ctr"/>
                </a:tc>
                <a:tc>
                  <a:txBody>
                    <a:bodyPr/>
                    <a:lstStyle/>
                    <a:p>
                      <a:pPr algn="ctr"/>
                      <a:r>
                        <a:rPr lang="id-ID" i="1" dirty="0">
                          <a:solidFill>
                            <a:srgbClr val="111111"/>
                          </a:solidFill>
                          <a:effectLst/>
                          <a:latin typeface="Segoe UI" panose="020B0502040204020203" pitchFamily="34" charset="0"/>
                        </a:rPr>
                        <a:t>ISO 8583:1993 version</a:t>
                      </a:r>
                    </a:p>
                  </a:txBody>
                  <a:tcPr marL="68580" marR="68580" marT="0" marB="0" anchor="ctr"/>
                </a:tc>
                <a:extLst>
                  <a:ext uri="{0D108BD9-81ED-4DB2-BD59-A6C34878D82A}">
                    <a16:rowId xmlns:a16="http://schemas.microsoft.com/office/drawing/2014/main" val="1623893199"/>
                  </a:ext>
                </a:extLst>
              </a:tr>
              <a:tr h="264667">
                <a:tc>
                  <a:txBody>
                    <a:bodyPr/>
                    <a:lstStyle/>
                    <a:p>
                      <a:pPr algn="ctr"/>
                      <a:r>
                        <a:rPr lang="id-ID">
                          <a:solidFill>
                            <a:srgbClr val="111111"/>
                          </a:solidFill>
                          <a:effectLst/>
                          <a:latin typeface="Segoe UI" panose="020B0502040204020203" pitchFamily="34" charset="0"/>
                        </a:rPr>
                        <a:t>2xxx</a:t>
                      </a:r>
                    </a:p>
                  </a:txBody>
                  <a:tcPr marL="68580" marR="68580" marT="0" marB="0" anchor="ctr"/>
                </a:tc>
                <a:tc>
                  <a:txBody>
                    <a:bodyPr/>
                    <a:lstStyle/>
                    <a:p>
                      <a:pPr algn="ctr"/>
                      <a:r>
                        <a:rPr lang="id-ID" i="1" dirty="0">
                          <a:solidFill>
                            <a:srgbClr val="111111"/>
                          </a:solidFill>
                          <a:effectLst/>
                          <a:latin typeface="Segoe UI" panose="020B0502040204020203" pitchFamily="34" charset="0"/>
                        </a:rPr>
                        <a:t>Reserved for ISO use</a:t>
                      </a:r>
                    </a:p>
                  </a:txBody>
                  <a:tcPr marL="68580" marR="68580" marT="0" marB="0" anchor="ctr"/>
                </a:tc>
                <a:extLst>
                  <a:ext uri="{0D108BD9-81ED-4DB2-BD59-A6C34878D82A}">
                    <a16:rowId xmlns:a16="http://schemas.microsoft.com/office/drawing/2014/main" val="1237790523"/>
                  </a:ext>
                </a:extLst>
              </a:tr>
              <a:tr h="264667">
                <a:tc>
                  <a:txBody>
                    <a:bodyPr/>
                    <a:lstStyle/>
                    <a:p>
                      <a:pPr algn="ctr"/>
                      <a:r>
                        <a:rPr lang="id-ID">
                          <a:solidFill>
                            <a:srgbClr val="111111"/>
                          </a:solidFill>
                          <a:effectLst/>
                          <a:latin typeface="Segoe UI" panose="020B0502040204020203" pitchFamily="34" charset="0"/>
                        </a:rPr>
                        <a:t>3xxx</a:t>
                      </a:r>
                    </a:p>
                  </a:txBody>
                  <a:tcPr marL="68580" marR="68580" marT="0" marB="0" anchor="ctr"/>
                </a:tc>
                <a:tc>
                  <a:txBody>
                    <a:bodyPr/>
                    <a:lstStyle/>
                    <a:p>
                      <a:pPr algn="ctr"/>
                      <a:r>
                        <a:rPr lang="id-ID" i="1" dirty="0">
                          <a:solidFill>
                            <a:srgbClr val="111111"/>
                          </a:solidFill>
                          <a:effectLst/>
                          <a:latin typeface="Segoe UI" panose="020B0502040204020203" pitchFamily="34" charset="0"/>
                        </a:rPr>
                        <a:t>Reserved for ISO use</a:t>
                      </a:r>
                    </a:p>
                  </a:txBody>
                  <a:tcPr marL="68580" marR="68580" marT="0" marB="0" anchor="ctr"/>
                </a:tc>
                <a:extLst>
                  <a:ext uri="{0D108BD9-81ED-4DB2-BD59-A6C34878D82A}">
                    <a16:rowId xmlns:a16="http://schemas.microsoft.com/office/drawing/2014/main" val="4201604729"/>
                  </a:ext>
                </a:extLst>
              </a:tr>
              <a:tr h="264667">
                <a:tc>
                  <a:txBody>
                    <a:bodyPr/>
                    <a:lstStyle/>
                    <a:p>
                      <a:pPr algn="ctr"/>
                      <a:r>
                        <a:rPr lang="id-ID">
                          <a:solidFill>
                            <a:srgbClr val="111111"/>
                          </a:solidFill>
                          <a:effectLst/>
                          <a:latin typeface="Segoe UI" panose="020B0502040204020203" pitchFamily="34" charset="0"/>
                        </a:rPr>
                        <a:t>4xxx</a:t>
                      </a:r>
                    </a:p>
                  </a:txBody>
                  <a:tcPr marL="68580" marR="68580" marT="0" marB="0" anchor="ctr"/>
                </a:tc>
                <a:tc>
                  <a:txBody>
                    <a:bodyPr/>
                    <a:lstStyle/>
                    <a:p>
                      <a:pPr algn="ctr"/>
                      <a:r>
                        <a:rPr lang="id-ID" i="1" dirty="0">
                          <a:solidFill>
                            <a:srgbClr val="111111"/>
                          </a:solidFill>
                          <a:effectLst/>
                          <a:latin typeface="Segoe UI" panose="020B0502040204020203" pitchFamily="34" charset="0"/>
                        </a:rPr>
                        <a:t>Reserved for ISO use</a:t>
                      </a:r>
                    </a:p>
                  </a:txBody>
                  <a:tcPr marL="68580" marR="68580" marT="0" marB="0" anchor="ctr"/>
                </a:tc>
                <a:extLst>
                  <a:ext uri="{0D108BD9-81ED-4DB2-BD59-A6C34878D82A}">
                    <a16:rowId xmlns:a16="http://schemas.microsoft.com/office/drawing/2014/main" val="3091952094"/>
                  </a:ext>
                </a:extLst>
              </a:tr>
              <a:tr h="264667">
                <a:tc>
                  <a:txBody>
                    <a:bodyPr/>
                    <a:lstStyle/>
                    <a:p>
                      <a:pPr algn="ctr"/>
                      <a:r>
                        <a:rPr lang="id-ID">
                          <a:solidFill>
                            <a:srgbClr val="111111"/>
                          </a:solidFill>
                          <a:effectLst/>
                          <a:latin typeface="Segoe UI" panose="020B0502040204020203" pitchFamily="34" charset="0"/>
                        </a:rPr>
                        <a:t>5xxx</a:t>
                      </a:r>
                    </a:p>
                  </a:txBody>
                  <a:tcPr marL="68580" marR="68580" marT="0" marB="0" anchor="ctr"/>
                </a:tc>
                <a:tc>
                  <a:txBody>
                    <a:bodyPr/>
                    <a:lstStyle/>
                    <a:p>
                      <a:pPr algn="ctr"/>
                      <a:r>
                        <a:rPr lang="id-ID" i="1" dirty="0">
                          <a:solidFill>
                            <a:srgbClr val="111111"/>
                          </a:solidFill>
                          <a:effectLst/>
                          <a:latin typeface="Segoe UI" panose="020B0502040204020203" pitchFamily="34" charset="0"/>
                        </a:rPr>
                        <a:t>Reserved for ISO use</a:t>
                      </a:r>
                    </a:p>
                  </a:txBody>
                  <a:tcPr marL="68580" marR="68580" marT="0" marB="0" anchor="ctr"/>
                </a:tc>
                <a:extLst>
                  <a:ext uri="{0D108BD9-81ED-4DB2-BD59-A6C34878D82A}">
                    <a16:rowId xmlns:a16="http://schemas.microsoft.com/office/drawing/2014/main" val="2425657900"/>
                  </a:ext>
                </a:extLst>
              </a:tr>
              <a:tr h="264667">
                <a:tc>
                  <a:txBody>
                    <a:bodyPr/>
                    <a:lstStyle/>
                    <a:p>
                      <a:pPr algn="ctr"/>
                      <a:r>
                        <a:rPr lang="id-ID">
                          <a:solidFill>
                            <a:srgbClr val="111111"/>
                          </a:solidFill>
                          <a:effectLst/>
                          <a:latin typeface="Segoe UI" panose="020B0502040204020203" pitchFamily="34" charset="0"/>
                        </a:rPr>
                        <a:t>6xxx</a:t>
                      </a:r>
                    </a:p>
                  </a:txBody>
                  <a:tcPr marL="68580" marR="68580" marT="0" marB="0" anchor="ctr"/>
                </a:tc>
                <a:tc>
                  <a:txBody>
                    <a:bodyPr/>
                    <a:lstStyle/>
                    <a:p>
                      <a:pPr algn="ctr"/>
                      <a:r>
                        <a:rPr lang="id-ID" i="1" dirty="0">
                          <a:solidFill>
                            <a:srgbClr val="111111"/>
                          </a:solidFill>
                          <a:effectLst/>
                          <a:latin typeface="Segoe UI" panose="020B0502040204020203" pitchFamily="34" charset="0"/>
                        </a:rPr>
                        <a:t>Reserved for ISO use</a:t>
                      </a:r>
                    </a:p>
                  </a:txBody>
                  <a:tcPr marL="68580" marR="68580" marT="0" marB="0" anchor="ctr"/>
                </a:tc>
                <a:extLst>
                  <a:ext uri="{0D108BD9-81ED-4DB2-BD59-A6C34878D82A}">
                    <a16:rowId xmlns:a16="http://schemas.microsoft.com/office/drawing/2014/main" val="1483367774"/>
                  </a:ext>
                </a:extLst>
              </a:tr>
              <a:tr h="264667">
                <a:tc>
                  <a:txBody>
                    <a:bodyPr/>
                    <a:lstStyle/>
                    <a:p>
                      <a:pPr algn="ctr"/>
                      <a:r>
                        <a:rPr lang="id-ID">
                          <a:solidFill>
                            <a:srgbClr val="111111"/>
                          </a:solidFill>
                          <a:effectLst/>
                          <a:latin typeface="Segoe UI" panose="020B0502040204020203" pitchFamily="34" charset="0"/>
                        </a:rPr>
                        <a:t>7xxx</a:t>
                      </a:r>
                    </a:p>
                  </a:txBody>
                  <a:tcPr marL="68580" marR="68580" marT="0" marB="0" anchor="ctr"/>
                </a:tc>
                <a:tc>
                  <a:txBody>
                    <a:bodyPr/>
                    <a:lstStyle/>
                    <a:p>
                      <a:pPr algn="ctr"/>
                      <a:r>
                        <a:rPr lang="id-ID" i="1" dirty="0">
                          <a:solidFill>
                            <a:srgbClr val="111111"/>
                          </a:solidFill>
                          <a:effectLst/>
                          <a:latin typeface="Segoe UI" panose="020B0502040204020203" pitchFamily="34" charset="0"/>
                        </a:rPr>
                        <a:t>Reserved for ISO use</a:t>
                      </a:r>
                    </a:p>
                  </a:txBody>
                  <a:tcPr marL="68580" marR="68580" marT="0" marB="0" anchor="ctr"/>
                </a:tc>
                <a:extLst>
                  <a:ext uri="{0D108BD9-81ED-4DB2-BD59-A6C34878D82A}">
                    <a16:rowId xmlns:a16="http://schemas.microsoft.com/office/drawing/2014/main" val="1391848847"/>
                  </a:ext>
                </a:extLst>
              </a:tr>
              <a:tr h="264667">
                <a:tc>
                  <a:txBody>
                    <a:bodyPr/>
                    <a:lstStyle/>
                    <a:p>
                      <a:pPr algn="ctr"/>
                      <a:r>
                        <a:rPr lang="id-ID">
                          <a:solidFill>
                            <a:srgbClr val="111111"/>
                          </a:solidFill>
                          <a:effectLst/>
                          <a:latin typeface="Segoe UI" panose="020B0502040204020203" pitchFamily="34" charset="0"/>
                        </a:rPr>
                        <a:t>8xxx</a:t>
                      </a:r>
                    </a:p>
                  </a:txBody>
                  <a:tcPr marL="68580" marR="68580" marT="0" marB="0" anchor="ctr"/>
                </a:tc>
                <a:tc>
                  <a:txBody>
                    <a:bodyPr/>
                    <a:lstStyle/>
                    <a:p>
                      <a:pPr algn="ctr"/>
                      <a:r>
                        <a:rPr lang="id-ID" i="1" dirty="0">
                          <a:solidFill>
                            <a:srgbClr val="111111"/>
                          </a:solidFill>
                          <a:effectLst/>
                          <a:latin typeface="Segoe UI" panose="020B0502040204020203" pitchFamily="34" charset="0"/>
                        </a:rPr>
                        <a:t>Reserved for national use</a:t>
                      </a:r>
                    </a:p>
                  </a:txBody>
                  <a:tcPr marL="68580" marR="68580" marT="0" marB="0" anchor="ctr"/>
                </a:tc>
                <a:extLst>
                  <a:ext uri="{0D108BD9-81ED-4DB2-BD59-A6C34878D82A}">
                    <a16:rowId xmlns:a16="http://schemas.microsoft.com/office/drawing/2014/main" val="1584152437"/>
                  </a:ext>
                </a:extLst>
              </a:tr>
              <a:tr h="264667">
                <a:tc>
                  <a:txBody>
                    <a:bodyPr/>
                    <a:lstStyle/>
                    <a:p>
                      <a:pPr algn="ctr"/>
                      <a:r>
                        <a:rPr lang="id-ID">
                          <a:solidFill>
                            <a:srgbClr val="111111"/>
                          </a:solidFill>
                          <a:effectLst/>
                          <a:latin typeface="Segoe UI" panose="020B0502040204020203" pitchFamily="34" charset="0"/>
                        </a:rPr>
                        <a:t>9xxx</a:t>
                      </a:r>
                    </a:p>
                  </a:txBody>
                  <a:tcPr marL="68580" marR="68580" marT="0" marB="0" anchor="ctr"/>
                </a:tc>
                <a:tc>
                  <a:txBody>
                    <a:bodyPr/>
                    <a:lstStyle/>
                    <a:p>
                      <a:pPr algn="ctr"/>
                      <a:r>
                        <a:rPr lang="id-ID" i="1" dirty="0">
                          <a:solidFill>
                            <a:srgbClr val="111111"/>
                          </a:solidFill>
                          <a:effectLst/>
                          <a:latin typeface="Segoe UI" panose="020B0502040204020203" pitchFamily="34" charset="0"/>
                        </a:rPr>
                        <a:t>Reserved for private use</a:t>
                      </a:r>
                    </a:p>
                  </a:txBody>
                  <a:tcPr marL="68580" marR="68580" marT="0" marB="0" anchor="ctr"/>
                </a:tc>
                <a:extLst>
                  <a:ext uri="{0D108BD9-81ED-4DB2-BD59-A6C34878D82A}">
                    <a16:rowId xmlns:a16="http://schemas.microsoft.com/office/drawing/2014/main" val="356890600"/>
                  </a:ext>
                </a:extLst>
              </a:tr>
            </a:tbl>
          </a:graphicData>
        </a:graphic>
      </p:graphicFrame>
      <p:sp>
        <p:nvSpPr>
          <p:cNvPr id="6" name="Rectangle 5">
            <a:extLst>
              <a:ext uri="{FF2B5EF4-FFF2-40B4-BE49-F238E27FC236}">
                <a16:creationId xmlns:a16="http://schemas.microsoft.com/office/drawing/2014/main" id="{06276A72-1545-4DC3-B021-CD71E74F4F28}"/>
              </a:ext>
            </a:extLst>
          </p:cNvPr>
          <p:cNvSpPr/>
          <p:nvPr/>
        </p:nvSpPr>
        <p:spPr>
          <a:xfrm>
            <a:off x="2286000" y="4803998"/>
            <a:ext cx="4572000" cy="230832"/>
          </a:xfrm>
          <a:prstGeom prst="rect">
            <a:avLst/>
          </a:prstGeom>
        </p:spPr>
        <p:txBody>
          <a:bodyPr>
            <a:spAutoFit/>
          </a:bodyPr>
          <a:lstStyle/>
          <a:p>
            <a:pPr algn="ctr"/>
            <a:r>
              <a:rPr lang="en-ID" sz="900" dirty="0"/>
              <a:t>Source : </a:t>
            </a:r>
            <a:r>
              <a:rPr lang="id-ID" sz="900" dirty="0">
                <a:hlinkClick r:id="rId2"/>
              </a:rPr>
              <a:t>https://www.codeproject.com/Articles/100084/Introduction-to-ISO</a:t>
            </a:r>
            <a:endParaRPr lang="id-ID" sz="900" dirty="0"/>
          </a:p>
        </p:txBody>
      </p:sp>
    </p:spTree>
    <p:extLst>
      <p:ext uri="{BB962C8B-B14F-4D97-AF65-F5344CB8AC3E}">
        <p14:creationId xmlns:p14="http://schemas.microsoft.com/office/powerpoint/2010/main" val="310465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9B7F-4847-47F0-BD4F-2D4F8B3486CA}"/>
              </a:ext>
            </a:extLst>
          </p:cNvPr>
          <p:cNvSpPr>
            <a:spLocks noGrp="1"/>
          </p:cNvSpPr>
          <p:nvPr>
            <p:ph type="title"/>
          </p:nvPr>
        </p:nvSpPr>
        <p:spPr>
          <a:xfrm>
            <a:off x="727650" y="662478"/>
            <a:ext cx="7688700" cy="535200"/>
          </a:xfrm>
        </p:spPr>
        <p:txBody>
          <a:bodyPr/>
          <a:lstStyle/>
          <a:p>
            <a:r>
              <a:rPr lang="en-ID" dirty="0"/>
              <a:t>Message Class</a:t>
            </a:r>
            <a:endParaRPr lang="id-ID" dirty="0"/>
          </a:p>
        </p:txBody>
      </p:sp>
      <p:sp>
        <p:nvSpPr>
          <p:cNvPr id="3" name="Text Placeholder 2">
            <a:extLst>
              <a:ext uri="{FF2B5EF4-FFF2-40B4-BE49-F238E27FC236}">
                <a16:creationId xmlns:a16="http://schemas.microsoft.com/office/drawing/2014/main" id="{13543B68-4468-4B64-B024-D4E5DBF52AAC}"/>
              </a:ext>
            </a:extLst>
          </p:cNvPr>
          <p:cNvSpPr>
            <a:spLocks noGrp="1"/>
          </p:cNvSpPr>
          <p:nvPr>
            <p:ph type="body" idx="1"/>
          </p:nvPr>
        </p:nvSpPr>
        <p:spPr>
          <a:xfrm>
            <a:off x="827584" y="1404997"/>
            <a:ext cx="2186366" cy="1670809"/>
          </a:xfrm>
        </p:spPr>
        <p:txBody>
          <a:bodyPr/>
          <a:lstStyle/>
          <a:p>
            <a:pPr marL="0" indent="0">
              <a:buNone/>
            </a:pPr>
            <a:r>
              <a:rPr lang="en-US" dirty="0">
                <a:solidFill>
                  <a:schemeClr val="bg2"/>
                </a:solidFill>
              </a:rPr>
              <a:t>function as a type of message, for example whether it is in the form of requests, responses, advice and others - others. The following is a table for the message function.</a:t>
            </a:r>
            <a:endParaRPr lang="id-ID" dirty="0">
              <a:solidFill>
                <a:schemeClr val="bg2"/>
              </a:solidFill>
            </a:endParaRPr>
          </a:p>
        </p:txBody>
      </p:sp>
      <p:graphicFrame>
        <p:nvGraphicFramePr>
          <p:cNvPr id="4" name="Table 4">
            <a:extLst>
              <a:ext uri="{FF2B5EF4-FFF2-40B4-BE49-F238E27FC236}">
                <a16:creationId xmlns:a16="http://schemas.microsoft.com/office/drawing/2014/main" id="{2EF74890-54F0-45C6-BCC4-317C8733C540}"/>
              </a:ext>
            </a:extLst>
          </p:cNvPr>
          <p:cNvGraphicFramePr>
            <a:graphicFrameLocks noGrp="1"/>
          </p:cNvGraphicFramePr>
          <p:nvPr>
            <p:extLst>
              <p:ext uri="{D42A27DB-BD31-4B8C-83A1-F6EECF244321}">
                <p14:modId xmlns:p14="http://schemas.microsoft.com/office/powerpoint/2010/main" val="2008885697"/>
              </p:ext>
            </p:extLst>
          </p:nvPr>
        </p:nvGraphicFramePr>
        <p:xfrm>
          <a:off x="3131840" y="827866"/>
          <a:ext cx="5472609" cy="3437629"/>
        </p:xfrm>
        <a:graphic>
          <a:graphicData uri="http://schemas.openxmlformats.org/drawingml/2006/table">
            <a:tbl>
              <a:tblPr firstRow="1" bandRow="1">
                <a:tableStyleId>{073A0DAA-6AF3-43AB-8588-CEC1D06C72B9}</a:tableStyleId>
              </a:tblPr>
              <a:tblGrid>
                <a:gridCol w="973822">
                  <a:extLst>
                    <a:ext uri="{9D8B030D-6E8A-4147-A177-3AD203B41FA5}">
                      <a16:colId xmlns:a16="http://schemas.microsoft.com/office/drawing/2014/main" val="937245744"/>
                    </a:ext>
                  </a:extLst>
                </a:gridCol>
                <a:gridCol w="2487369">
                  <a:extLst>
                    <a:ext uri="{9D8B030D-6E8A-4147-A177-3AD203B41FA5}">
                      <a16:colId xmlns:a16="http://schemas.microsoft.com/office/drawing/2014/main" val="1396025915"/>
                    </a:ext>
                  </a:extLst>
                </a:gridCol>
                <a:gridCol w="2011418">
                  <a:extLst>
                    <a:ext uri="{9D8B030D-6E8A-4147-A177-3AD203B41FA5}">
                      <a16:colId xmlns:a16="http://schemas.microsoft.com/office/drawing/2014/main" val="2242597363"/>
                    </a:ext>
                  </a:extLst>
                </a:gridCol>
              </a:tblGrid>
              <a:tr h="264667">
                <a:tc>
                  <a:txBody>
                    <a:bodyPr/>
                    <a:lstStyle/>
                    <a:p>
                      <a:pPr algn="ctr"/>
                      <a:r>
                        <a:rPr lang="en-ID" sz="800" dirty="0"/>
                        <a:t>Code</a:t>
                      </a:r>
                      <a:endParaRPr lang="id-ID" sz="800" dirty="0"/>
                    </a:p>
                  </a:txBody>
                  <a:tcPr/>
                </a:tc>
                <a:tc>
                  <a:txBody>
                    <a:bodyPr/>
                    <a:lstStyle/>
                    <a:p>
                      <a:pPr algn="ctr"/>
                      <a:r>
                        <a:rPr lang="en-ID" sz="800" dirty="0"/>
                        <a:t>Meaning</a:t>
                      </a:r>
                      <a:endParaRPr lang="id-ID" sz="800" dirty="0"/>
                    </a:p>
                  </a:txBody>
                  <a:tcPr/>
                </a:tc>
                <a:tc>
                  <a:txBody>
                    <a:bodyPr/>
                    <a:lstStyle/>
                    <a:p>
                      <a:pPr algn="ctr"/>
                      <a:r>
                        <a:rPr lang="en-ID" sz="800" dirty="0"/>
                        <a:t>Usage</a:t>
                      </a:r>
                      <a:endParaRPr lang="id-ID" sz="800" dirty="0"/>
                    </a:p>
                  </a:txBody>
                  <a:tcPr/>
                </a:tc>
                <a:extLst>
                  <a:ext uri="{0D108BD9-81ED-4DB2-BD59-A6C34878D82A}">
                    <a16:rowId xmlns:a16="http://schemas.microsoft.com/office/drawing/2014/main" val="225429331"/>
                  </a:ext>
                </a:extLst>
              </a:tr>
              <a:tr h="264667">
                <a:tc>
                  <a:txBody>
                    <a:bodyPr/>
                    <a:lstStyle/>
                    <a:p>
                      <a:pPr algn="ctr"/>
                      <a:r>
                        <a:rPr lang="en-ID" sz="800" dirty="0">
                          <a:solidFill>
                            <a:srgbClr val="111111"/>
                          </a:solidFill>
                          <a:effectLst/>
                          <a:latin typeface="Segoe UI" panose="020B0502040204020203" pitchFamily="34" charset="0"/>
                        </a:rPr>
                        <a:t>x0xx</a:t>
                      </a:r>
                      <a:endParaRPr lang="id-ID" sz="800" dirty="0">
                        <a:solidFill>
                          <a:srgbClr val="111111"/>
                        </a:solidFill>
                        <a:effectLst/>
                        <a:latin typeface="Segoe UI" panose="020B0502040204020203" pitchFamily="34" charset="0"/>
                      </a:endParaRPr>
                    </a:p>
                  </a:txBody>
                  <a:tcPr marL="0" marR="0" marT="0" marB="0" anchor="ctr"/>
                </a:tc>
                <a:tc>
                  <a:txBody>
                    <a:bodyPr/>
                    <a:lstStyle/>
                    <a:p>
                      <a:pPr algn="ctr"/>
                      <a:r>
                        <a:rPr lang="en-ID" sz="800" i="1" dirty="0">
                          <a:solidFill>
                            <a:srgbClr val="111111"/>
                          </a:solidFill>
                          <a:effectLst/>
                          <a:latin typeface="Segoe UI" panose="020B0502040204020203" pitchFamily="34" charset="0"/>
                        </a:rPr>
                        <a:t>Reserved by ISO</a:t>
                      </a:r>
                      <a:endParaRPr lang="id-ID" sz="800" i="1" dirty="0">
                        <a:solidFill>
                          <a:srgbClr val="111111"/>
                        </a:solidFill>
                        <a:effectLst/>
                        <a:latin typeface="Segoe UI" panose="020B0502040204020203" pitchFamily="34" charset="0"/>
                      </a:endParaRPr>
                    </a:p>
                  </a:txBody>
                  <a:tcPr marL="0" marR="0" marT="0" marB="0" anchor="ctr"/>
                </a:tc>
                <a:tc>
                  <a:txBody>
                    <a:bodyPr/>
                    <a:lstStyle/>
                    <a:p>
                      <a:pPr algn="ctr"/>
                      <a:endParaRPr lang="id-ID" sz="8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3568694360"/>
                  </a:ext>
                </a:extLst>
              </a:tr>
              <a:tr h="264667">
                <a:tc>
                  <a:txBody>
                    <a:bodyPr/>
                    <a:lstStyle/>
                    <a:p>
                      <a:pPr algn="ctr"/>
                      <a:r>
                        <a:rPr lang="id-ID" sz="800" dirty="0">
                          <a:solidFill>
                            <a:srgbClr val="111111"/>
                          </a:solidFill>
                          <a:effectLst/>
                          <a:latin typeface="Segoe UI" panose="020B0502040204020203" pitchFamily="34" charset="0"/>
                        </a:rPr>
                        <a:t>x1xx</a:t>
                      </a:r>
                    </a:p>
                  </a:txBody>
                  <a:tcPr marL="0" marR="0" marT="0" marB="0" anchor="ctr"/>
                </a:tc>
                <a:tc>
                  <a:txBody>
                    <a:bodyPr/>
                    <a:lstStyle/>
                    <a:p>
                      <a:pPr algn="ctr"/>
                      <a:r>
                        <a:rPr lang="id-ID" sz="800" i="1" dirty="0">
                          <a:solidFill>
                            <a:srgbClr val="111111"/>
                          </a:solidFill>
                          <a:effectLst/>
                          <a:latin typeface="Segoe UI" panose="020B0502040204020203" pitchFamily="34" charset="0"/>
                        </a:rPr>
                        <a:t>Authorization Message</a:t>
                      </a:r>
                    </a:p>
                  </a:txBody>
                  <a:tcPr marL="0" marR="0" marT="0" marB="0" anchor="ctr"/>
                </a:tc>
                <a:tc>
                  <a:txBody>
                    <a:bodyPr/>
                    <a:lstStyle/>
                    <a:p>
                      <a:pPr algn="ctr"/>
                      <a:r>
                        <a:rPr lang="en-ID" sz="800" i="1" dirty="0">
                          <a:solidFill>
                            <a:srgbClr val="111111"/>
                          </a:solidFill>
                          <a:effectLst/>
                          <a:latin typeface="Segoe UI" panose="020B0502040204020203" pitchFamily="34" charset="0"/>
                        </a:rPr>
                        <a:t>Determine if funds are available, get approval but don’t post to account for reconciliation</a:t>
                      </a:r>
                      <a:endParaRPr lang="id-ID" sz="8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1623893199"/>
                  </a:ext>
                </a:extLst>
              </a:tr>
              <a:tr h="264667">
                <a:tc>
                  <a:txBody>
                    <a:bodyPr/>
                    <a:lstStyle/>
                    <a:p>
                      <a:pPr algn="ctr"/>
                      <a:r>
                        <a:rPr lang="id-ID" sz="800" dirty="0">
                          <a:solidFill>
                            <a:srgbClr val="111111"/>
                          </a:solidFill>
                          <a:effectLst/>
                          <a:latin typeface="Segoe UI" panose="020B0502040204020203" pitchFamily="34" charset="0"/>
                        </a:rPr>
                        <a:t>x2xx</a:t>
                      </a:r>
                    </a:p>
                  </a:txBody>
                  <a:tcPr marL="0" marR="0" marT="0" marB="0" anchor="ctr"/>
                </a:tc>
                <a:tc>
                  <a:txBody>
                    <a:bodyPr/>
                    <a:lstStyle/>
                    <a:p>
                      <a:pPr algn="ctr"/>
                      <a:r>
                        <a:rPr lang="id-ID" sz="800" i="1" dirty="0">
                          <a:solidFill>
                            <a:srgbClr val="111111"/>
                          </a:solidFill>
                          <a:effectLst/>
                          <a:latin typeface="Segoe UI" panose="020B0502040204020203" pitchFamily="34" charset="0"/>
                        </a:rPr>
                        <a:t>Financial Message</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i="1" dirty="0">
                          <a:solidFill>
                            <a:srgbClr val="111111"/>
                          </a:solidFill>
                          <a:effectLst/>
                          <a:latin typeface="Segoe UI" panose="020B0502040204020203" pitchFamily="34" charset="0"/>
                        </a:rPr>
                        <a:t>Determine if funds are available, get approval and post to account for reconciliation</a:t>
                      </a:r>
                      <a:endParaRPr lang="id-ID" sz="8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1237790523"/>
                  </a:ext>
                </a:extLst>
              </a:tr>
              <a:tr h="264667">
                <a:tc>
                  <a:txBody>
                    <a:bodyPr/>
                    <a:lstStyle/>
                    <a:p>
                      <a:pPr algn="ctr"/>
                      <a:r>
                        <a:rPr lang="id-ID" sz="800" dirty="0">
                          <a:solidFill>
                            <a:srgbClr val="111111"/>
                          </a:solidFill>
                          <a:effectLst/>
                          <a:latin typeface="Segoe UI" panose="020B0502040204020203" pitchFamily="34" charset="0"/>
                        </a:rPr>
                        <a:t>x3xx</a:t>
                      </a:r>
                    </a:p>
                  </a:txBody>
                  <a:tcPr marL="0" marR="0" marT="0" marB="0" anchor="ctr"/>
                </a:tc>
                <a:tc>
                  <a:txBody>
                    <a:bodyPr/>
                    <a:lstStyle/>
                    <a:p>
                      <a:pPr algn="ctr"/>
                      <a:r>
                        <a:rPr lang="id-ID" sz="800" i="1" dirty="0">
                          <a:solidFill>
                            <a:srgbClr val="111111"/>
                          </a:solidFill>
                          <a:effectLst/>
                          <a:latin typeface="Segoe UI" panose="020B0502040204020203" pitchFamily="34" charset="0"/>
                        </a:rPr>
                        <a:t>File Actions Message</a:t>
                      </a:r>
                    </a:p>
                  </a:txBody>
                  <a:tcPr marL="0" marR="0" marT="0" marB="0" anchor="ctr"/>
                </a:tc>
                <a:tc>
                  <a:txBody>
                    <a:bodyPr/>
                    <a:lstStyle/>
                    <a:p>
                      <a:pPr algn="ctr"/>
                      <a:r>
                        <a:rPr lang="en-ID" sz="800" i="1" dirty="0">
                          <a:solidFill>
                            <a:srgbClr val="111111"/>
                          </a:solidFill>
                          <a:effectLst/>
                          <a:latin typeface="Segoe UI" panose="020B0502040204020203" pitchFamily="34" charset="0"/>
                        </a:rPr>
                        <a:t>Used for hot-card, TMS and other exchanges </a:t>
                      </a:r>
                      <a:endParaRPr lang="id-ID" sz="8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4201604729"/>
                  </a:ext>
                </a:extLst>
              </a:tr>
              <a:tr h="264667">
                <a:tc>
                  <a:txBody>
                    <a:bodyPr/>
                    <a:lstStyle/>
                    <a:p>
                      <a:pPr algn="ctr"/>
                      <a:r>
                        <a:rPr lang="id-ID" sz="800" dirty="0">
                          <a:solidFill>
                            <a:srgbClr val="111111"/>
                          </a:solidFill>
                          <a:effectLst/>
                          <a:latin typeface="Segoe UI" panose="020B0502040204020203" pitchFamily="34" charset="0"/>
                        </a:rPr>
                        <a:t>x4xx</a:t>
                      </a:r>
                    </a:p>
                  </a:txBody>
                  <a:tcPr marL="0" marR="0" marT="0" marB="0" anchor="ctr"/>
                </a:tc>
                <a:tc>
                  <a:txBody>
                    <a:bodyPr/>
                    <a:lstStyle/>
                    <a:p>
                      <a:pPr algn="ctr"/>
                      <a:r>
                        <a:rPr lang="id-ID" sz="800" i="1" dirty="0">
                          <a:solidFill>
                            <a:srgbClr val="111111"/>
                          </a:solidFill>
                          <a:effectLst/>
                          <a:latin typeface="Segoe UI" panose="020B0502040204020203" pitchFamily="34" charset="0"/>
                        </a:rPr>
                        <a:t>Reversal &amp; Chargeback Message</a:t>
                      </a:r>
                    </a:p>
                  </a:txBody>
                  <a:tcPr marL="0" marR="0" marT="0" marB="0" anchor="ctr"/>
                </a:tc>
                <a:tc>
                  <a:txBody>
                    <a:bodyPr/>
                    <a:lstStyle/>
                    <a:p>
                      <a:pPr algn="ctr"/>
                      <a:r>
                        <a:rPr lang="en-ID" sz="800" i="1" dirty="0">
                          <a:solidFill>
                            <a:srgbClr val="111111"/>
                          </a:solidFill>
                          <a:effectLst/>
                          <a:latin typeface="Segoe UI" panose="020B0502040204020203" pitchFamily="34" charset="0"/>
                        </a:rPr>
                        <a:t>Reversal (x4x0 or x4x1): Reverses the action of a previous authorization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800" i="1" dirty="0">
                          <a:solidFill>
                            <a:srgbClr val="111111"/>
                          </a:solidFill>
                          <a:effectLst/>
                          <a:latin typeface="Segoe UI" panose="020B0502040204020203" pitchFamily="34" charset="0"/>
                        </a:rPr>
                        <a:t>Chargeback (x4x2 or x4x3): Charge back a previously cleared financial message</a:t>
                      </a:r>
                    </a:p>
                  </a:txBody>
                  <a:tcPr marL="0" marR="0" marT="0" marB="0" anchor="ctr"/>
                </a:tc>
                <a:extLst>
                  <a:ext uri="{0D108BD9-81ED-4DB2-BD59-A6C34878D82A}">
                    <a16:rowId xmlns:a16="http://schemas.microsoft.com/office/drawing/2014/main" val="3091952094"/>
                  </a:ext>
                </a:extLst>
              </a:tr>
              <a:tr h="264667">
                <a:tc>
                  <a:txBody>
                    <a:bodyPr/>
                    <a:lstStyle/>
                    <a:p>
                      <a:pPr algn="ctr"/>
                      <a:r>
                        <a:rPr lang="id-ID" sz="800" dirty="0">
                          <a:solidFill>
                            <a:srgbClr val="111111"/>
                          </a:solidFill>
                          <a:effectLst/>
                          <a:latin typeface="Segoe UI" panose="020B0502040204020203" pitchFamily="34" charset="0"/>
                        </a:rPr>
                        <a:t>x5xx</a:t>
                      </a:r>
                    </a:p>
                  </a:txBody>
                  <a:tcPr marL="0" marR="0" marT="0" marB="0" anchor="ctr"/>
                </a:tc>
                <a:tc>
                  <a:txBody>
                    <a:bodyPr/>
                    <a:lstStyle/>
                    <a:p>
                      <a:pPr algn="ctr"/>
                      <a:r>
                        <a:rPr lang="id-ID" sz="800" i="1" dirty="0">
                          <a:solidFill>
                            <a:srgbClr val="111111"/>
                          </a:solidFill>
                          <a:effectLst/>
                          <a:latin typeface="Segoe UI" panose="020B0502040204020203" pitchFamily="34" charset="0"/>
                        </a:rPr>
                        <a:t>Reconciliation Message</a:t>
                      </a:r>
                    </a:p>
                  </a:txBody>
                  <a:tcPr marL="0" marR="0" marT="0" marB="0" anchor="ctr"/>
                </a:tc>
                <a:tc>
                  <a:txBody>
                    <a:bodyPr/>
                    <a:lstStyle/>
                    <a:p>
                      <a:pPr algn="ctr"/>
                      <a:r>
                        <a:rPr lang="en-ID" sz="800" i="1" dirty="0">
                          <a:solidFill>
                            <a:srgbClr val="111111"/>
                          </a:solidFill>
                          <a:effectLst/>
                          <a:latin typeface="Segoe UI" panose="020B0502040204020203" pitchFamily="34" charset="0"/>
                        </a:rPr>
                        <a:t>Transmits settlement information message</a:t>
                      </a:r>
                      <a:endParaRPr lang="id-ID" sz="8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2425657900"/>
                  </a:ext>
                </a:extLst>
              </a:tr>
              <a:tr h="264667">
                <a:tc>
                  <a:txBody>
                    <a:bodyPr/>
                    <a:lstStyle/>
                    <a:p>
                      <a:pPr algn="ctr"/>
                      <a:r>
                        <a:rPr lang="id-ID" sz="800">
                          <a:solidFill>
                            <a:srgbClr val="111111"/>
                          </a:solidFill>
                          <a:effectLst/>
                          <a:latin typeface="Segoe UI" panose="020B0502040204020203" pitchFamily="34" charset="0"/>
                        </a:rPr>
                        <a:t>x6xx</a:t>
                      </a:r>
                    </a:p>
                  </a:txBody>
                  <a:tcPr marL="0" marR="0" marT="0" marB="0" anchor="ctr"/>
                </a:tc>
                <a:tc>
                  <a:txBody>
                    <a:bodyPr/>
                    <a:lstStyle/>
                    <a:p>
                      <a:pPr algn="ctr"/>
                      <a:r>
                        <a:rPr lang="id-ID" sz="800" i="1" dirty="0">
                          <a:solidFill>
                            <a:srgbClr val="111111"/>
                          </a:solidFill>
                          <a:effectLst/>
                          <a:latin typeface="Segoe UI" panose="020B0502040204020203" pitchFamily="34" charset="0"/>
                        </a:rPr>
                        <a:t>Administrative Message</a:t>
                      </a:r>
                    </a:p>
                  </a:txBody>
                  <a:tcPr marL="0" marR="0" marT="0" marB="0" anchor="ctr"/>
                </a:tc>
                <a:tc>
                  <a:txBody>
                    <a:bodyPr/>
                    <a:lstStyle/>
                    <a:p>
                      <a:pPr algn="ctr"/>
                      <a:r>
                        <a:rPr lang="en-ID" sz="800" i="1" dirty="0">
                          <a:solidFill>
                            <a:srgbClr val="111111"/>
                          </a:solidFill>
                          <a:effectLst/>
                          <a:latin typeface="Segoe UI" panose="020B0502040204020203" pitchFamily="34" charset="0"/>
                        </a:rPr>
                        <a:t>Transmits administrative advice. Often used for failure message (</a:t>
                      </a:r>
                      <a:r>
                        <a:rPr lang="en-ID" sz="800" i="1" dirty="0" err="1">
                          <a:solidFill>
                            <a:srgbClr val="111111"/>
                          </a:solidFill>
                          <a:effectLst/>
                          <a:latin typeface="Segoe UI" panose="020B0502040204020203" pitchFamily="34" charset="0"/>
                        </a:rPr>
                        <a:t>e.g</a:t>
                      </a:r>
                      <a:r>
                        <a:rPr lang="en-ID" sz="800" i="1" dirty="0">
                          <a:solidFill>
                            <a:srgbClr val="111111"/>
                          </a:solidFill>
                          <a:effectLst/>
                          <a:latin typeface="Segoe UI" panose="020B0502040204020203" pitchFamily="34" charset="0"/>
                        </a:rPr>
                        <a:t> message reject or failure to apply)</a:t>
                      </a:r>
                      <a:endParaRPr lang="id-ID" sz="8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1483367774"/>
                  </a:ext>
                </a:extLst>
              </a:tr>
              <a:tr h="264667">
                <a:tc>
                  <a:txBody>
                    <a:bodyPr/>
                    <a:lstStyle/>
                    <a:p>
                      <a:pPr algn="ctr"/>
                      <a:r>
                        <a:rPr lang="id-ID" sz="800">
                          <a:solidFill>
                            <a:srgbClr val="111111"/>
                          </a:solidFill>
                          <a:effectLst/>
                          <a:latin typeface="Segoe UI" panose="020B0502040204020203" pitchFamily="34" charset="0"/>
                        </a:rPr>
                        <a:t>x7xx</a:t>
                      </a:r>
                    </a:p>
                  </a:txBody>
                  <a:tcPr marL="0" marR="0" marT="0" marB="0" anchor="ctr"/>
                </a:tc>
                <a:tc>
                  <a:txBody>
                    <a:bodyPr/>
                    <a:lstStyle/>
                    <a:p>
                      <a:pPr algn="ctr"/>
                      <a:r>
                        <a:rPr lang="id-ID" sz="800" i="1" dirty="0">
                          <a:solidFill>
                            <a:srgbClr val="111111"/>
                          </a:solidFill>
                          <a:effectLst/>
                          <a:latin typeface="Segoe UI" panose="020B0502040204020203" pitchFamily="34" charset="0"/>
                        </a:rPr>
                        <a:t>Fee Collection Message</a:t>
                      </a:r>
                    </a:p>
                  </a:txBody>
                  <a:tcPr marL="0" marR="0" marT="0" marB="0" anchor="ctr"/>
                </a:tc>
                <a:tc>
                  <a:txBody>
                    <a:bodyPr/>
                    <a:lstStyle/>
                    <a:p>
                      <a:pPr algn="ctr"/>
                      <a:endParaRPr lang="id-ID" sz="8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1391848847"/>
                  </a:ext>
                </a:extLst>
              </a:tr>
              <a:tr h="264667">
                <a:tc>
                  <a:txBody>
                    <a:bodyPr/>
                    <a:lstStyle/>
                    <a:p>
                      <a:pPr algn="ctr"/>
                      <a:r>
                        <a:rPr lang="id-ID" sz="800">
                          <a:solidFill>
                            <a:srgbClr val="111111"/>
                          </a:solidFill>
                          <a:effectLst/>
                          <a:latin typeface="Segoe UI" panose="020B0502040204020203" pitchFamily="34" charset="0"/>
                        </a:rPr>
                        <a:t>x8xx</a:t>
                      </a:r>
                    </a:p>
                  </a:txBody>
                  <a:tcPr marL="0" marR="0" marT="0" marB="0" anchor="ctr"/>
                </a:tc>
                <a:tc>
                  <a:txBody>
                    <a:bodyPr/>
                    <a:lstStyle/>
                    <a:p>
                      <a:pPr algn="ctr"/>
                      <a:r>
                        <a:rPr lang="id-ID" sz="800" i="1" dirty="0">
                          <a:solidFill>
                            <a:srgbClr val="111111"/>
                          </a:solidFill>
                          <a:effectLst/>
                          <a:latin typeface="Segoe UI" panose="020B0502040204020203" pitchFamily="34" charset="0"/>
                        </a:rPr>
                        <a:t>Network Management Message</a:t>
                      </a:r>
                    </a:p>
                  </a:txBody>
                  <a:tcPr marL="0" marR="0" marT="0" marB="0" anchor="ctr"/>
                </a:tc>
                <a:tc>
                  <a:txBody>
                    <a:bodyPr/>
                    <a:lstStyle/>
                    <a:p>
                      <a:pPr algn="ctr"/>
                      <a:r>
                        <a:rPr lang="en-ID" sz="800" i="1" dirty="0">
                          <a:solidFill>
                            <a:srgbClr val="111111"/>
                          </a:solidFill>
                          <a:effectLst/>
                          <a:latin typeface="Segoe UI" panose="020B0502040204020203" pitchFamily="34" charset="0"/>
                        </a:rPr>
                        <a:t>Used for secure key exchange, logon, echo test, and other network functions</a:t>
                      </a:r>
                      <a:endParaRPr lang="id-ID" sz="8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1584152437"/>
                  </a:ext>
                </a:extLst>
              </a:tr>
              <a:tr h="264667">
                <a:tc>
                  <a:txBody>
                    <a:bodyPr/>
                    <a:lstStyle/>
                    <a:p>
                      <a:pPr algn="ctr"/>
                      <a:r>
                        <a:rPr lang="id-ID" sz="800">
                          <a:solidFill>
                            <a:srgbClr val="111111"/>
                          </a:solidFill>
                          <a:effectLst/>
                          <a:latin typeface="Segoe UI" panose="020B0502040204020203" pitchFamily="34" charset="0"/>
                        </a:rPr>
                        <a:t>x9xx</a:t>
                      </a:r>
                    </a:p>
                  </a:txBody>
                  <a:tcPr marL="0" marR="0" marT="0" marB="0" anchor="ctr"/>
                </a:tc>
                <a:tc>
                  <a:txBody>
                    <a:bodyPr/>
                    <a:lstStyle/>
                    <a:p>
                      <a:pPr algn="ctr"/>
                      <a:r>
                        <a:rPr lang="id-ID" sz="800" i="1" dirty="0">
                          <a:solidFill>
                            <a:srgbClr val="111111"/>
                          </a:solidFill>
                          <a:effectLst/>
                          <a:latin typeface="Segoe UI" panose="020B0502040204020203" pitchFamily="34" charset="0"/>
                        </a:rPr>
                        <a:t>Reserved for ISO use</a:t>
                      </a:r>
                    </a:p>
                  </a:txBody>
                  <a:tcPr marL="0" marR="0" marT="0" marB="0" anchor="ctr"/>
                </a:tc>
                <a:tc>
                  <a:txBody>
                    <a:bodyPr/>
                    <a:lstStyle/>
                    <a:p>
                      <a:pPr algn="ctr"/>
                      <a:endParaRPr lang="id-ID" sz="8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356890600"/>
                  </a:ext>
                </a:extLst>
              </a:tr>
            </a:tbl>
          </a:graphicData>
        </a:graphic>
      </p:graphicFrame>
      <p:sp>
        <p:nvSpPr>
          <p:cNvPr id="6" name="Rectangle 5">
            <a:extLst>
              <a:ext uri="{FF2B5EF4-FFF2-40B4-BE49-F238E27FC236}">
                <a16:creationId xmlns:a16="http://schemas.microsoft.com/office/drawing/2014/main" id="{06276A72-1545-4DC3-B021-CD71E74F4F28}"/>
              </a:ext>
            </a:extLst>
          </p:cNvPr>
          <p:cNvSpPr/>
          <p:nvPr/>
        </p:nvSpPr>
        <p:spPr>
          <a:xfrm>
            <a:off x="2286000" y="4661735"/>
            <a:ext cx="4572000" cy="369332"/>
          </a:xfrm>
          <a:prstGeom prst="rect">
            <a:avLst/>
          </a:prstGeom>
        </p:spPr>
        <p:txBody>
          <a:bodyPr>
            <a:spAutoFit/>
          </a:bodyPr>
          <a:lstStyle/>
          <a:p>
            <a:pPr algn="ctr"/>
            <a:r>
              <a:rPr lang="en-ID" sz="900" dirty="0"/>
              <a:t>Source : </a:t>
            </a:r>
            <a:r>
              <a:rPr lang="id-ID" sz="900" dirty="0">
                <a:hlinkClick r:id="rId2"/>
              </a:rPr>
              <a:t>https://www.codeproject.com/Articles/100084/Introduction-to-ISO</a:t>
            </a:r>
            <a:endParaRPr lang="en-ID" sz="900" dirty="0"/>
          </a:p>
          <a:p>
            <a:pPr algn="ctr"/>
            <a:r>
              <a:rPr lang="id-ID" sz="900" dirty="0">
                <a:hlinkClick r:id="rId3"/>
              </a:rPr>
              <a:t>https://rizkimufrizal.github.io/belajar-iso-8583/</a:t>
            </a:r>
            <a:endParaRPr lang="id-ID" sz="900" dirty="0"/>
          </a:p>
        </p:txBody>
      </p:sp>
    </p:spTree>
    <p:extLst>
      <p:ext uri="{BB962C8B-B14F-4D97-AF65-F5344CB8AC3E}">
        <p14:creationId xmlns:p14="http://schemas.microsoft.com/office/powerpoint/2010/main" val="217293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9B7F-4847-47F0-BD4F-2D4F8B3486CA}"/>
              </a:ext>
            </a:extLst>
          </p:cNvPr>
          <p:cNvSpPr>
            <a:spLocks noGrp="1"/>
          </p:cNvSpPr>
          <p:nvPr>
            <p:ph type="title"/>
          </p:nvPr>
        </p:nvSpPr>
        <p:spPr>
          <a:xfrm>
            <a:off x="727650" y="662478"/>
            <a:ext cx="2980254" cy="535200"/>
          </a:xfrm>
        </p:spPr>
        <p:txBody>
          <a:bodyPr/>
          <a:lstStyle/>
          <a:p>
            <a:r>
              <a:rPr lang="en-ID" dirty="0"/>
              <a:t>Message Function</a:t>
            </a:r>
            <a:endParaRPr lang="id-ID" dirty="0"/>
          </a:p>
        </p:txBody>
      </p:sp>
      <p:sp>
        <p:nvSpPr>
          <p:cNvPr id="3" name="Text Placeholder 2">
            <a:extLst>
              <a:ext uri="{FF2B5EF4-FFF2-40B4-BE49-F238E27FC236}">
                <a16:creationId xmlns:a16="http://schemas.microsoft.com/office/drawing/2014/main" id="{13543B68-4468-4B64-B024-D4E5DBF52AAC}"/>
              </a:ext>
            </a:extLst>
          </p:cNvPr>
          <p:cNvSpPr>
            <a:spLocks noGrp="1"/>
          </p:cNvSpPr>
          <p:nvPr>
            <p:ph type="body" idx="1"/>
          </p:nvPr>
        </p:nvSpPr>
        <p:spPr>
          <a:xfrm>
            <a:off x="827584" y="1404997"/>
            <a:ext cx="2186366" cy="1068939"/>
          </a:xfrm>
        </p:spPr>
        <p:txBody>
          <a:bodyPr/>
          <a:lstStyle/>
          <a:p>
            <a:pPr marL="0" indent="0">
              <a:buNone/>
            </a:pPr>
            <a:r>
              <a:rPr lang="en-US" dirty="0">
                <a:solidFill>
                  <a:schemeClr val="bg2"/>
                </a:solidFill>
              </a:rPr>
              <a:t>has function to defines the purpose of the message to be sent, here is a table for the message class.</a:t>
            </a:r>
            <a:endParaRPr lang="id-ID" dirty="0">
              <a:solidFill>
                <a:schemeClr val="bg2"/>
              </a:solidFill>
            </a:endParaRPr>
          </a:p>
        </p:txBody>
      </p:sp>
      <p:graphicFrame>
        <p:nvGraphicFramePr>
          <p:cNvPr id="4" name="Table 4">
            <a:extLst>
              <a:ext uri="{FF2B5EF4-FFF2-40B4-BE49-F238E27FC236}">
                <a16:creationId xmlns:a16="http://schemas.microsoft.com/office/drawing/2014/main" id="{2EF74890-54F0-45C6-BCC4-317C8733C540}"/>
              </a:ext>
            </a:extLst>
          </p:cNvPr>
          <p:cNvGraphicFramePr>
            <a:graphicFrameLocks noGrp="1"/>
          </p:cNvGraphicFramePr>
          <p:nvPr>
            <p:extLst>
              <p:ext uri="{D42A27DB-BD31-4B8C-83A1-F6EECF244321}">
                <p14:modId xmlns:p14="http://schemas.microsoft.com/office/powerpoint/2010/main" val="1033350126"/>
              </p:ext>
            </p:extLst>
          </p:nvPr>
        </p:nvGraphicFramePr>
        <p:xfrm>
          <a:off x="3275856" y="1404997"/>
          <a:ext cx="5472609" cy="3245096"/>
        </p:xfrm>
        <a:graphic>
          <a:graphicData uri="http://schemas.openxmlformats.org/drawingml/2006/table">
            <a:tbl>
              <a:tblPr firstRow="1" bandRow="1">
                <a:tableStyleId>{073A0DAA-6AF3-43AB-8588-CEC1D06C72B9}</a:tableStyleId>
              </a:tblPr>
              <a:tblGrid>
                <a:gridCol w="973822">
                  <a:extLst>
                    <a:ext uri="{9D8B030D-6E8A-4147-A177-3AD203B41FA5}">
                      <a16:colId xmlns:a16="http://schemas.microsoft.com/office/drawing/2014/main" val="937245744"/>
                    </a:ext>
                  </a:extLst>
                </a:gridCol>
                <a:gridCol w="2487369">
                  <a:extLst>
                    <a:ext uri="{9D8B030D-6E8A-4147-A177-3AD203B41FA5}">
                      <a16:colId xmlns:a16="http://schemas.microsoft.com/office/drawing/2014/main" val="1396025915"/>
                    </a:ext>
                  </a:extLst>
                </a:gridCol>
                <a:gridCol w="2011418">
                  <a:extLst>
                    <a:ext uri="{9D8B030D-6E8A-4147-A177-3AD203B41FA5}">
                      <a16:colId xmlns:a16="http://schemas.microsoft.com/office/drawing/2014/main" val="2242597363"/>
                    </a:ext>
                  </a:extLst>
                </a:gridCol>
              </a:tblGrid>
              <a:tr h="264667">
                <a:tc>
                  <a:txBody>
                    <a:bodyPr/>
                    <a:lstStyle/>
                    <a:p>
                      <a:pPr algn="ctr"/>
                      <a:r>
                        <a:rPr lang="en-ID" sz="1100" dirty="0"/>
                        <a:t>Code</a:t>
                      </a:r>
                      <a:endParaRPr lang="id-ID" sz="1100" dirty="0"/>
                    </a:p>
                  </a:txBody>
                  <a:tcPr/>
                </a:tc>
                <a:tc>
                  <a:txBody>
                    <a:bodyPr/>
                    <a:lstStyle/>
                    <a:p>
                      <a:pPr algn="ctr"/>
                      <a:r>
                        <a:rPr lang="en-ID" sz="1100" dirty="0"/>
                        <a:t>Meaning</a:t>
                      </a:r>
                      <a:endParaRPr lang="id-ID" sz="1100" dirty="0"/>
                    </a:p>
                  </a:txBody>
                  <a:tcPr/>
                </a:tc>
                <a:tc>
                  <a:txBody>
                    <a:bodyPr/>
                    <a:lstStyle/>
                    <a:p>
                      <a:pPr algn="ctr"/>
                      <a:r>
                        <a:rPr lang="en-ID" sz="1100" dirty="0"/>
                        <a:t>Notes</a:t>
                      </a:r>
                      <a:endParaRPr lang="id-ID" sz="1100" dirty="0"/>
                    </a:p>
                  </a:txBody>
                  <a:tcPr/>
                </a:tc>
                <a:extLst>
                  <a:ext uri="{0D108BD9-81ED-4DB2-BD59-A6C34878D82A}">
                    <a16:rowId xmlns:a16="http://schemas.microsoft.com/office/drawing/2014/main" val="225429331"/>
                  </a:ext>
                </a:extLst>
              </a:tr>
              <a:tr h="264667">
                <a:tc>
                  <a:txBody>
                    <a:bodyPr/>
                    <a:lstStyle/>
                    <a:p>
                      <a:pPr algn="ctr"/>
                      <a:r>
                        <a:rPr lang="en-ID" sz="1000" dirty="0">
                          <a:solidFill>
                            <a:srgbClr val="111111"/>
                          </a:solidFill>
                          <a:effectLst/>
                          <a:latin typeface="Lato"/>
                        </a:rPr>
                        <a:t>x</a:t>
                      </a:r>
                      <a:r>
                        <a:rPr lang="id-ID" sz="1000" dirty="0">
                          <a:solidFill>
                            <a:srgbClr val="111111"/>
                          </a:solidFill>
                          <a:effectLst/>
                          <a:latin typeface="Lato"/>
                        </a:rPr>
                        <a:t>x0</a:t>
                      </a:r>
                      <a:r>
                        <a:rPr lang="en-ID" sz="1000" dirty="0">
                          <a:solidFill>
                            <a:srgbClr val="111111"/>
                          </a:solidFill>
                          <a:effectLst/>
                          <a:latin typeface="Lato"/>
                        </a:rPr>
                        <a:t>x</a:t>
                      </a:r>
                      <a:endParaRPr lang="id-ID" sz="1000" dirty="0">
                        <a:solidFill>
                          <a:srgbClr val="111111"/>
                        </a:solidFill>
                        <a:effectLst/>
                        <a:latin typeface="Lato"/>
                      </a:endParaRPr>
                    </a:p>
                  </a:txBody>
                  <a:tcPr marL="0" marR="0" marT="0" marB="0" anchor="ctr"/>
                </a:tc>
                <a:tc>
                  <a:txBody>
                    <a:bodyPr/>
                    <a:lstStyle/>
                    <a:p>
                      <a:pPr algn="ctr"/>
                      <a:r>
                        <a:rPr lang="en-US" sz="1000">
                          <a:solidFill>
                            <a:srgbClr val="111111"/>
                          </a:solidFill>
                          <a:effectLst/>
                          <a:latin typeface="Lato"/>
                        </a:rPr>
                        <a:t>For a request, requiring approval</a:t>
                      </a:r>
                    </a:p>
                  </a:txBody>
                  <a:tcPr marL="0" marR="0" marT="0" marB="0" anchor="ctr"/>
                </a:tc>
                <a:tc>
                  <a:txBody>
                    <a:bodyPr/>
                    <a:lstStyle/>
                    <a:p>
                      <a:pPr algn="ctr"/>
                      <a:endParaRPr lang="id-ID" sz="11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3568694360"/>
                  </a:ext>
                </a:extLst>
              </a:tr>
              <a:tr h="264667">
                <a:tc>
                  <a:txBody>
                    <a:bodyPr/>
                    <a:lstStyle/>
                    <a:p>
                      <a:pPr algn="ctr"/>
                      <a:r>
                        <a:rPr lang="en-ID" sz="1000" dirty="0">
                          <a:solidFill>
                            <a:srgbClr val="111111"/>
                          </a:solidFill>
                          <a:effectLst/>
                          <a:latin typeface="Lato"/>
                        </a:rPr>
                        <a:t>x</a:t>
                      </a:r>
                      <a:r>
                        <a:rPr lang="id-ID" sz="1000" dirty="0">
                          <a:solidFill>
                            <a:srgbClr val="111111"/>
                          </a:solidFill>
                          <a:effectLst/>
                          <a:latin typeface="Lato"/>
                        </a:rPr>
                        <a:t>x1</a:t>
                      </a:r>
                      <a:r>
                        <a:rPr lang="en-ID" sz="1000" dirty="0">
                          <a:solidFill>
                            <a:srgbClr val="111111"/>
                          </a:solidFill>
                          <a:effectLst/>
                          <a:latin typeface="Lato"/>
                        </a:rPr>
                        <a:t>x</a:t>
                      </a:r>
                      <a:endParaRPr lang="id-ID" sz="1000" dirty="0">
                        <a:solidFill>
                          <a:srgbClr val="111111"/>
                        </a:solidFill>
                        <a:effectLst/>
                        <a:latin typeface="Lato"/>
                      </a:endParaRPr>
                    </a:p>
                  </a:txBody>
                  <a:tcPr marL="0" marR="0" marT="0" marB="0" anchor="ctr"/>
                </a:tc>
                <a:tc>
                  <a:txBody>
                    <a:bodyPr/>
                    <a:lstStyle/>
                    <a:p>
                      <a:pPr algn="ctr"/>
                      <a:r>
                        <a:rPr lang="en-US" sz="1000">
                          <a:solidFill>
                            <a:srgbClr val="111111"/>
                          </a:solidFill>
                          <a:effectLst/>
                          <a:latin typeface="Lato"/>
                        </a:rPr>
                        <a:t>For a response to a request</a:t>
                      </a:r>
                    </a:p>
                  </a:txBody>
                  <a:tcPr marL="0" marR="0" marT="0" marB="0" anchor="ctr"/>
                </a:tc>
                <a:tc>
                  <a:txBody>
                    <a:bodyPr/>
                    <a:lstStyle/>
                    <a:p>
                      <a:pPr algn="ctr"/>
                      <a:endParaRPr lang="id-ID" sz="11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1623893199"/>
                  </a:ext>
                </a:extLst>
              </a:tr>
              <a:tr h="264667">
                <a:tc>
                  <a:txBody>
                    <a:bodyPr/>
                    <a:lstStyle/>
                    <a:p>
                      <a:pPr algn="ctr"/>
                      <a:r>
                        <a:rPr lang="en-ID" sz="1000" dirty="0">
                          <a:solidFill>
                            <a:srgbClr val="111111"/>
                          </a:solidFill>
                          <a:effectLst/>
                          <a:latin typeface="Lato"/>
                        </a:rPr>
                        <a:t>x</a:t>
                      </a:r>
                      <a:r>
                        <a:rPr lang="id-ID" sz="1000" dirty="0">
                          <a:solidFill>
                            <a:srgbClr val="111111"/>
                          </a:solidFill>
                          <a:effectLst/>
                          <a:latin typeface="Lato"/>
                        </a:rPr>
                        <a:t>x2</a:t>
                      </a:r>
                      <a:r>
                        <a:rPr lang="en-ID" sz="1000" dirty="0">
                          <a:solidFill>
                            <a:srgbClr val="111111"/>
                          </a:solidFill>
                          <a:effectLst/>
                          <a:latin typeface="Lato"/>
                        </a:rPr>
                        <a:t>x</a:t>
                      </a:r>
                      <a:endParaRPr lang="id-ID" sz="1000" dirty="0">
                        <a:solidFill>
                          <a:srgbClr val="111111"/>
                        </a:solidFill>
                        <a:effectLst/>
                        <a:latin typeface="Lato"/>
                      </a:endParaRPr>
                    </a:p>
                  </a:txBody>
                  <a:tcPr marL="0" marR="0" marT="0" marB="0" anchor="ctr"/>
                </a:tc>
                <a:tc>
                  <a:txBody>
                    <a:bodyPr/>
                    <a:lstStyle/>
                    <a:p>
                      <a:pPr algn="ctr"/>
                      <a:r>
                        <a:rPr lang="en-US" sz="1000">
                          <a:solidFill>
                            <a:srgbClr val="111111"/>
                          </a:solidFill>
                          <a:effectLst/>
                          <a:latin typeface="Lato"/>
                        </a:rPr>
                        <a:t>For an advice of an action that has already been taken, not requiring approval but still requiring a response</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id-ID" sz="11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1237790523"/>
                  </a:ext>
                </a:extLst>
              </a:tr>
              <a:tr h="264667">
                <a:tc>
                  <a:txBody>
                    <a:bodyPr/>
                    <a:lstStyle/>
                    <a:p>
                      <a:pPr algn="ctr"/>
                      <a:r>
                        <a:rPr lang="en-ID" sz="1000" dirty="0">
                          <a:solidFill>
                            <a:srgbClr val="111111"/>
                          </a:solidFill>
                          <a:effectLst/>
                          <a:latin typeface="Lato"/>
                        </a:rPr>
                        <a:t>x</a:t>
                      </a:r>
                      <a:r>
                        <a:rPr lang="id-ID" sz="1000" dirty="0">
                          <a:solidFill>
                            <a:srgbClr val="111111"/>
                          </a:solidFill>
                          <a:effectLst/>
                          <a:latin typeface="Lato"/>
                        </a:rPr>
                        <a:t>x3</a:t>
                      </a:r>
                      <a:r>
                        <a:rPr lang="en-ID" sz="1000" dirty="0">
                          <a:solidFill>
                            <a:srgbClr val="111111"/>
                          </a:solidFill>
                          <a:effectLst/>
                          <a:latin typeface="Lato"/>
                        </a:rPr>
                        <a:t>x</a:t>
                      </a:r>
                      <a:endParaRPr lang="id-ID" sz="1000" dirty="0">
                        <a:solidFill>
                          <a:srgbClr val="111111"/>
                        </a:solidFill>
                        <a:effectLst/>
                        <a:latin typeface="Lato"/>
                      </a:endParaRPr>
                    </a:p>
                  </a:txBody>
                  <a:tcPr marL="0" marR="0" marT="0" marB="0" anchor="ctr"/>
                </a:tc>
                <a:tc>
                  <a:txBody>
                    <a:bodyPr/>
                    <a:lstStyle/>
                    <a:p>
                      <a:pPr algn="ctr"/>
                      <a:r>
                        <a:rPr lang="en-US" sz="1000">
                          <a:solidFill>
                            <a:srgbClr val="111111"/>
                          </a:solidFill>
                          <a:effectLst/>
                          <a:latin typeface="Lato"/>
                        </a:rPr>
                        <a:t>For a response to an advice</a:t>
                      </a:r>
                    </a:p>
                  </a:txBody>
                  <a:tcPr marL="0" marR="0" marT="0" marB="0" anchor="ctr"/>
                </a:tc>
                <a:tc>
                  <a:txBody>
                    <a:bodyPr/>
                    <a:lstStyle/>
                    <a:p>
                      <a:pPr algn="ctr"/>
                      <a:endParaRPr lang="id-ID" sz="11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4201604729"/>
                  </a:ext>
                </a:extLst>
              </a:tr>
              <a:tr h="264667">
                <a:tc>
                  <a:txBody>
                    <a:bodyPr/>
                    <a:lstStyle/>
                    <a:p>
                      <a:pPr algn="ctr"/>
                      <a:r>
                        <a:rPr lang="en-ID" sz="1000" dirty="0">
                          <a:solidFill>
                            <a:srgbClr val="111111"/>
                          </a:solidFill>
                          <a:effectLst/>
                          <a:latin typeface="Lato"/>
                        </a:rPr>
                        <a:t>x</a:t>
                      </a:r>
                      <a:r>
                        <a:rPr lang="id-ID" sz="1000" dirty="0">
                          <a:solidFill>
                            <a:srgbClr val="111111"/>
                          </a:solidFill>
                          <a:effectLst/>
                          <a:latin typeface="Lato"/>
                        </a:rPr>
                        <a:t>x4</a:t>
                      </a:r>
                      <a:r>
                        <a:rPr lang="en-ID" sz="1000" dirty="0">
                          <a:solidFill>
                            <a:srgbClr val="111111"/>
                          </a:solidFill>
                          <a:effectLst/>
                          <a:latin typeface="Lato"/>
                        </a:rPr>
                        <a:t>x</a:t>
                      </a:r>
                      <a:endParaRPr lang="id-ID" sz="1000" dirty="0">
                        <a:solidFill>
                          <a:srgbClr val="111111"/>
                        </a:solidFill>
                        <a:effectLst/>
                        <a:latin typeface="Lato"/>
                      </a:endParaRPr>
                    </a:p>
                  </a:txBody>
                  <a:tcPr marL="0" marR="0" marT="0" marB="0" anchor="ctr"/>
                </a:tc>
                <a:tc>
                  <a:txBody>
                    <a:bodyPr/>
                    <a:lstStyle/>
                    <a:p>
                      <a:pPr algn="ctr"/>
                      <a:r>
                        <a:rPr lang="id-ID" sz="1000">
                          <a:solidFill>
                            <a:srgbClr val="111111"/>
                          </a:solidFill>
                          <a:effectLst/>
                          <a:latin typeface="Lato"/>
                        </a:rPr>
                        <a:t>For notification</a:t>
                      </a:r>
                    </a:p>
                  </a:txBody>
                  <a:tcPr marL="0" marR="0" marT="0" marB="0" anchor="ctr"/>
                </a:tc>
                <a:tc>
                  <a:txBody>
                    <a:bodyPr/>
                    <a:lstStyle/>
                    <a:p>
                      <a:pPr algn="ctr"/>
                      <a:endParaRPr lang="en-ID" sz="11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3091952094"/>
                  </a:ext>
                </a:extLst>
              </a:tr>
              <a:tr h="264667">
                <a:tc>
                  <a:txBody>
                    <a:bodyPr/>
                    <a:lstStyle/>
                    <a:p>
                      <a:pPr algn="ctr"/>
                      <a:r>
                        <a:rPr lang="en-ID" sz="1000" dirty="0">
                          <a:solidFill>
                            <a:srgbClr val="111111"/>
                          </a:solidFill>
                          <a:effectLst/>
                          <a:latin typeface="Lato"/>
                        </a:rPr>
                        <a:t>x</a:t>
                      </a:r>
                      <a:r>
                        <a:rPr lang="id-ID" sz="1000" dirty="0">
                          <a:solidFill>
                            <a:srgbClr val="111111"/>
                          </a:solidFill>
                          <a:effectLst/>
                          <a:latin typeface="Lato"/>
                        </a:rPr>
                        <a:t>x</a:t>
                      </a:r>
                      <a:r>
                        <a:rPr lang="en-ID" sz="1000" dirty="0">
                          <a:solidFill>
                            <a:srgbClr val="111111"/>
                          </a:solidFill>
                          <a:effectLst/>
                          <a:latin typeface="Lato"/>
                        </a:rPr>
                        <a:t>5x</a:t>
                      </a:r>
                      <a:endParaRPr lang="id-ID" sz="1000" dirty="0">
                        <a:solidFill>
                          <a:srgbClr val="111111"/>
                        </a:solidFill>
                        <a:effectLst/>
                        <a:latin typeface="Lato"/>
                      </a:endParaRPr>
                    </a:p>
                  </a:txBody>
                  <a:tcPr marL="0" marR="0" marT="0" marB="0" anchor="ctr"/>
                </a:tc>
                <a:tc>
                  <a:txBody>
                    <a:bodyPr/>
                    <a:lstStyle/>
                    <a:p>
                      <a:pPr algn="ctr"/>
                      <a:r>
                        <a:rPr lang="id-ID" sz="1000" dirty="0">
                          <a:solidFill>
                            <a:srgbClr val="111111"/>
                          </a:solidFill>
                          <a:effectLst/>
                          <a:latin typeface="Lato"/>
                        </a:rPr>
                        <a:t>Reserved for ISO use</a:t>
                      </a:r>
                    </a:p>
                  </a:txBody>
                  <a:tcPr marL="0" marR="0" marT="0" marB="0" anchor="ctr"/>
                </a:tc>
                <a:tc>
                  <a:txBody>
                    <a:bodyPr/>
                    <a:lstStyle/>
                    <a:p>
                      <a:pPr algn="ctr"/>
                      <a:endParaRPr lang="id-ID" sz="11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2425657900"/>
                  </a:ext>
                </a:extLst>
              </a:tr>
              <a:tr h="26466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000" dirty="0">
                          <a:solidFill>
                            <a:srgbClr val="111111"/>
                          </a:solidFill>
                          <a:effectLst/>
                          <a:latin typeface="Lato"/>
                        </a:rPr>
                        <a:t>x</a:t>
                      </a:r>
                      <a:r>
                        <a:rPr lang="id-ID" sz="1000" dirty="0">
                          <a:solidFill>
                            <a:srgbClr val="111111"/>
                          </a:solidFill>
                          <a:effectLst/>
                          <a:latin typeface="Lato"/>
                        </a:rPr>
                        <a:t>x</a:t>
                      </a:r>
                      <a:r>
                        <a:rPr lang="en-ID" sz="1000" dirty="0">
                          <a:solidFill>
                            <a:srgbClr val="111111"/>
                          </a:solidFill>
                          <a:effectLst/>
                          <a:latin typeface="Lato"/>
                        </a:rPr>
                        <a:t>6x</a:t>
                      </a:r>
                      <a:endParaRPr lang="id-ID" sz="1000" dirty="0">
                        <a:solidFill>
                          <a:srgbClr val="111111"/>
                        </a:solidFill>
                        <a:effectLst/>
                        <a:latin typeface="Lato"/>
                      </a:endParaRPr>
                    </a:p>
                  </a:txBody>
                  <a:tcPr marL="0" marR="0" marT="0" marB="0" anchor="ctr"/>
                </a:tc>
                <a:tc>
                  <a:txBody>
                    <a:bodyPr/>
                    <a:lstStyle/>
                    <a:p>
                      <a:pPr algn="ctr"/>
                      <a:r>
                        <a:rPr lang="en-US" sz="1000" dirty="0">
                          <a:solidFill>
                            <a:srgbClr val="111111"/>
                          </a:solidFill>
                          <a:effectLst/>
                          <a:latin typeface="Lato"/>
                        </a:rPr>
                        <a:t>Instruction</a:t>
                      </a:r>
                    </a:p>
                  </a:txBody>
                  <a:tcPr marL="0" marR="0" marT="0" marB="0" anchor="ctr"/>
                </a:tc>
                <a:tc rowSpan="2">
                  <a:txBody>
                    <a:bodyPr/>
                    <a:lstStyle/>
                    <a:p>
                      <a:pPr algn="ctr"/>
                      <a:r>
                        <a:rPr lang="en-ID" sz="1100" i="1" dirty="0">
                          <a:solidFill>
                            <a:srgbClr val="111111"/>
                          </a:solidFill>
                          <a:effectLst/>
                          <a:latin typeface="Segoe UI" panose="020B0502040204020203" pitchFamily="34" charset="0"/>
                        </a:rPr>
                        <a:t>ISO8583:2003 only</a:t>
                      </a:r>
                      <a:endParaRPr lang="id-ID" sz="11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1483367774"/>
                  </a:ext>
                </a:extLst>
              </a:tr>
              <a:tr h="26466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000" dirty="0">
                          <a:solidFill>
                            <a:srgbClr val="111111"/>
                          </a:solidFill>
                          <a:effectLst/>
                          <a:latin typeface="Lato"/>
                        </a:rPr>
                        <a:t>x</a:t>
                      </a:r>
                      <a:r>
                        <a:rPr lang="id-ID" sz="1000" dirty="0">
                          <a:solidFill>
                            <a:srgbClr val="111111"/>
                          </a:solidFill>
                          <a:effectLst/>
                          <a:latin typeface="Lato"/>
                        </a:rPr>
                        <a:t>x</a:t>
                      </a:r>
                      <a:r>
                        <a:rPr lang="en-ID" sz="1000" dirty="0">
                          <a:solidFill>
                            <a:srgbClr val="111111"/>
                          </a:solidFill>
                          <a:effectLst/>
                          <a:latin typeface="Lato"/>
                        </a:rPr>
                        <a:t>7x</a:t>
                      </a:r>
                      <a:endParaRPr lang="id-ID" sz="1000" dirty="0">
                        <a:solidFill>
                          <a:srgbClr val="111111"/>
                        </a:solidFill>
                        <a:effectLst/>
                        <a:latin typeface="Lato"/>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111111"/>
                          </a:solidFill>
                          <a:effectLst/>
                          <a:latin typeface="Lato"/>
                        </a:rPr>
                        <a:t>Instruction acknowledgement</a:t>
                      </a:r>
                    </a:p>
                  </a:txBody>
                  <a:tcPr marL="0" marR="0" marT="0" marB="0" anchor="ctr"/>
                </a:tc>
                <a:tc vMerge="1">
                  <a:txBody>
                    <a:bodyPr/>
                    <a:lstStyle/>
                    <a:p>
                      <a:pPr algn="ctr"/>
                      <a:endParaRPr lang="id-ID" sz="11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1391848847"/>
                  </a:ext>
                </a:extLst>
              </a:tr>
              <a:tr h="26466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D" sz="1000" b="0" i="0" u="none" strike="noStrike" kern="0" cap="none" spc="0" normalizeH="0" baseline="0" noProof="0" dirty="0">
                          <a:ln>
                            <a:noFill/>
                          </a:ln>
                          <a:solidFill>
                            <a:srgbClr val="111111"/>
                          </a:solidFill>
                          <a:effectLst/>
                          <a:uLnTx/>
                          <a:uFillTx/>
                          <a:latin typeface="Lato"/>
                          <a:ea typeface="+mn-ea"/>
                          <a:cs typeface="+mn-cs"/>
                          <a:sym typeface="Arial"/>
                        </a:rPr>
                        <a:t>x</a:t>
                      </a:r>
                      <a:r>
                        <a:rPr kumimoji="0" lang="id-ID" sz="1000" b="0" i="0" u="none" strike="noStrike" kern="0" cap="none" spc="0" normalizeH="0" baseline="0" noProof="0" dirty="0">
                          <a:ln>
                            <a:noFill/>
                          </a:ln>
                          <a:solidFill>
                            <a:srgbClr val="111111"/>
                          </a:solidFill>
                          <a:effectLst/>
                          <a:uLnTx/>
                          <a:uFillTx/>
                          <a:latin typeface="Lato"/>
                          <a:ea typeface="+mn-ea"/>
                          <a:cs typeface="+mn-cs"/>
                          <a:sym typeface="Arial"/>
                        </a:rPr>
                        <a:t>x</a:t>
                      </a:r>
                      <a:r>
                        <a:rPr kumimoji="0" lang="en-ID" sz="1000" b="0" i="0" u="none" strike="noStrike" kern="0" cap="none" spc="0" normalizeH="0" baseline="0" noProof="0" dirty="0">
                          <a:ln>
                            <a:noFill/>
                          </a:ln>
                          <a:solidFill>
                            <a:srgbClr val="111111"/>
                          </a:solidFill>
                          <a:effectLst/>
                          <a:uLnTx/>
                          <a:uFillTx/>
                          <a:latin typeface="Lato"/>
                          <a:ea typeface="+mn-ea"/>
                          <a:cs typeface="+mn-cs"/>
                          <a:sym typeface="Arial"/>
                        </a:rPr>
                        <a:t>8x</a:t>
                      </a:r>
                      <a:endParaRPr kumimoji="0" lang="id-ID" sz="1000" b="0" i="0" u="none" strike="noStrike" kern="0" cap="none" spc="0" normalizeH="0" baseline="0" noProof="0" dirty="0">
                        <a:ln>
                          <a:noFill/>
                        </a:ln>
                        <a:solidFill>
                          <a:srgbClr val="111111"/>
                        </a:solidFill>
                        <a:effectLst/>
                        <a:uLnTx/>
                        <a:uFillTx/>
                        <a:latin typeface="Lato"/>
                        <a:ea typeface="+mn-ea"/>
                        <a:cs typeface="+mn-cs"/>
                        <a:sym typeface="Arial"/>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id-ID" sz="1000" b="0" i="0" u="none" strike="noStrike" kern="0" cap="none" spc="0" normalizeH="0" baseline="0" noProof="0">
                          <a:ln>
                            <a:noFill/>
                          </a:ln>
                          <a:solidFill>
                            <a:srgbClr val="111111"/>
                          </a:solidFill>
                          <a:effectLst/>
                          <a:uLnTx/>
                          <a:uFillTx/>
                          <a:latin typeface="Lato"/>
                          <a:ea typeface="+mn-ea"/>
                          <a:cs typeface="+mn-cs"/>
                          <a:sym typeface="Arial"/>
                        </a:rPr>
                        <a:t>Reserved for ISO use</a:t>
                      </a:r>
                      <a:endParaRPr kumimoji="0" lang="id-ID" sz="1000" b="0" i="0" u="none" strike="noStrike" kern="0" cap="none" spc="0" normalizeH="0" baseline="0" noProof="0" dirty="0">
                        <a:ln>
                          <a:noFill/>
                        </a:ln>
                        <a:solidFill>
                          <a:srgbClr val="111111"/>
                        </a:solidFill>
                        <a:effectLst/>
                        <a:uLnTx/>
                        <a:uFillTx/>
                        <a:latin typeface="Lato"/>
                        <a:ea typeface="+mn-ea"/>
                        <a:cs typeface="+mn-cs"/>
                        <a:sym typeface="Arial"/>
                      </a:endParaRPr>
                    </a:p>
                  </a:txBody>
                  <a:tcPr marL="0" marR="0" marT="0" marB="0" anchor="ctr"/>
                </a:tc>
                <a:tc>
                  <a:txBody>
                    <a:bodyPr/>
                    <a:lstStyle/>
                    <a:p>
                      <a:pPr algn="ctr"/>
                      <a:r>
                        <a:rPr lang="en-ID" sz="1100" i="1" dirty="0">
                          <a:solidFill>
                            <a:srgbClr val="111111"/>
                          </a:solidFill>
                          <a:effectLst/>
                          <a:latin typeface="Segoe UI" panose="020B0502040204020203" pitchFamily="34" charset="0"/>
                        </a:rPr>
                        <a:t>Some implementation use + acknowledgement</a:t>
                      </a:r>
                      <a:endParaRPr lang="id-ID" sz="11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1584152437"/>
                  </a:ext>
                </a:extLst>
              </a:tr>
              <a:tr h="26466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D" sz="1000" b="0" i="0" u="none" strike="noStrike" kern="0" cap="none" spc="0" normalizeH="0" baseline="0" noProof="0" dirty="0">
                          <a:ln>
                            <a:noFill/>
                          </a:ln>
                          <a:solidFill>
                            <a:srgbClr val="111111"/>
                          </a:solidFill>
                          <a:effectLst/>
                          <a:uLnTx/>
                          <a:uFillTx/>
                          <a:latin typeface="Lato"/>
                          <a:ea typeface="+mn-ea"/>
                          <a:cs typeface="+mn-cs"/>
                          <a:sym typeface="Arial"/>
                        </a:rPr>
                        <a:t>x</a:t>
                      </a:r>
                      <a:r>
                        <a:rPr kumimoji="0" lang="id-ID" sz="1000" b="0" i="0" u="none" strike="noStrike" kern="0" cap="none" spc="0" normalizeH="0" baseline="0" noProof="0" dirty="0">
                          <a:ln>
                            <a:noFill/>
                          </a:ln>
                          <a:solidFill>
                            <a:srgbClr val="111111"/>
                          </a:solidFill>
                          <a:effectLst/>
                          <a:uLnTx/>
                          <a:uFillTx/>
                          <a:latin typeface="Lato"/>
                          <a:ea typeface="+mn-ea"/>
                          <a:cs typeface="+mn-cs"/>
                          <a:sym typeface="Arial"/>
                        </a:rPr>
                        <a:t>x</a:t>
                      </a:r>
                      <a:r>
                        <a:rPr kumimoji="0" lang="en-ID" sz="1000" b="0" i="0" u="none" strike="noStrike" kern="0" cap="none" spc="0" normalizeH="0" baseline="0" noProof="0" dirty="0">
                          <a:ln>
                            <a:noFill/>
                          </a:ln>
                          <a:solidFill>
                            <a:srgbClr val="111111"/>
                          </a:solidFill>
                          <a:effectLst/>
                          <a:uLnTx/>
                          <a:uFillTx/>
                          <a:latin typeface="Lato"/>
                          <a:ea typeface="+mn-ea"/>
                          <a:cs typeface="+mn-cs"/>
                          <a:sym typeface="Arial"/>
                        </a:rPr>
                        <a:t>9x</a:t>
                      </a:r>
                      <a:endParaRPr kumimoji="0" lang="id-ID" sz="1000" b="0" i="0" u="none" strike="noStrike" kern="0" cap="none" spc="0" normalizeH="0" baseline="0" noProof="0" dirty="0">
                        <a:ln>
                          <a:noFill/>
                        </a:ln>
                        <a:solidFill>
                          <a:srgbClr val="111111"/>
                        </a:solidFill>
                        <a:effectLst/>
                        <a:uLnTx/>
                        <a:uFillTx/>
                        <a:latin typeface="Lato"/>
                        <a:ea typeface="+mn-ea"/>
                        <a:cs typeface="+mn-cs"/>
                        <a:sym typeface="Arial"/>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id-ID" sz="1000" b="0" i="0" u="none" strike="noStrike" kern="0" cap="none" spc="0" normalizeH="0" baseline="0" noProof="0" dirty="0">
                          <a:ln>
                            <a:noFill/>
                          </a:ln>
                          <a:solidFill>
                            <a:srgbClr val="111111"/>
                          </a:solidFill>
                          <a:effectLst/>
                          <a:uLnTx/>
                          <a:uFillTx/>
                          <a:latin typeface="Lato"/>
                          <a:ea typeface="+mn-ea"/>
                          <a:cs typeface="+mn-cs"/>
                          <a:sym typeface="Arial"/>
                        </a:rPr>
                        <a:t>Reserved for ISO use</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D" sz="1100" i="1" dirty="0">
                          <a:solidFill>
                            <a:srgbClr val="111111"/>
                          </a:solidFill>
                          <a:effectLst/>
                          <a:latin typeface="Segoe UI" panose="020B0502040204020203" pitchFamily="34" charset="0"/>
                        </a:rPr>
                        <a:t>Some implementation use - acknowledgement</a:t>
                      </a:r>
                      <a:endParaRPr lang="id-ID" sz="1100" i="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356890600"/>
                  </a:ext>
                </a:extLst>
              </a:tr>
            </a:tbl>
          </a:graphicData>
        </a:graphic>
      </p:graphicFrame>
      <p:sp>
        <p:nvSpPr>
          <p:cNvPr id="6" name="Rectangle 5">
            <a:extLst>
              <a:ext uri="{FF2B5EF4-FFF2-40B4-BE49-F238E27FC236}">
                <a16:creationId xmlns:a16="http://schemas.microsoft.com/office/drawing/2014/main" id="{06276A72-1545-4DC3-B021-CD71E74F4F28}"/>
              </a:ext>
            </a:extLst>
          </p:cNvPr>
          <p:cNvSpPr/>
          <p:nvPr/>
        </p:nvSpPr>
        <p:spPr>
          <a:xfrm>
            <a:off x="2286000" y="4661735"/>
            <a:ext cx="4572000" cy="369332"/>
          </a:xfrm>
          <a:prstGeom prst="rect">
            <a:avLst/>
          </a:prstGeom>
        </p:spPr>
        <p:txBody>
          <a:bodyPr>
            <a:spAutoFit/>
          </a:bodyPr>
          <a:lstStyle/>
          <a:p>
            <a:pPr algn="ctr"/>
            <a:r>
              <a:rPr lang="en-ID" sz="900" dirty="0"/>
              <a:t>Source : </a:t>
            </a:r>
            <a:r>
              <a:rPr lang="id-ID" sz="900" dirty="0">
                <a:hlinkClick r:id="rId2"/>
              </a:rPr>
              <a:t>https://www.codeproject.com/Articles/100084/Introduction-to-ISO</a:t>
            </a:r>
            <a:endParaRPr lang="en-ID" sz="900" dirty="0"/>
          </a:p>
          <a:p>
            <a:pPr algn="ctr"/>
            <a:r>
              <a:rPr lang="id-ID" sz="900" dirty="0">
                <a:hlinkClick r:id="rId3"/>
              </a:rPr>
              <a:t>https://rizkimufrizal.github.io/belajar-iso-8583/</a:t>
            </a:r>
            <a:endParaRPr lang="id-ID" sz="900" dirty="0"/>
          </a:p>
        </p:txBody>
      </p:sp>
    </p:spTree>
    <p:extLst>
      <p:ext uri="{BB962C8B-B14F-4D97-AF65-F5344CB8AC3E}">
        <p14:creationId xmlns:p14="http://schemas.microsoft.com/office/powerpoint/2010/main" val="80410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9B7F-4847-47F0-BD4F-2D4F8B3486CA}"/>
              </a:ext>
            </a:extLst>
          </p:cNvPr>
          <p:cNvSpPr>
            <a:spLocks noGrp="1"/>
          </p:cNvSpPr>
          <p:nvPr>
            <p:ph type="title"/>
          </p:nvPr>
        </p:nvSpPr>
        <p:spPr>
          <a:xfrm>
            <a:off x="727650" y="662478"/>
            <a:ext cx="2980254" cy="535200"/>
          </a:xfrm>
        </p:spPr>
        <p:txBody>
          <a:bodyPr/>
          <a:lstStyle/>
          <a:p>
            <a:r>
              <a:rPr lang="en-ID" dirty="0"/>
              <a:t>Message Origin</a:t>
            </a:r>
            <a:endParaRPr lang="id-ID" dirty="0"/>
          </a:p>
        </p:txBody>
      </p:sp>
      <p:sp>
        <p:nvSpPr>
          <p:cNvPr id="3" name="Text Placeholder 2">
            <a:extLst>
              <a:ext uri="{FF2B5EF4-FFF2-40B4-BE49-F238E27FC236}">
                <a16:creationId xmlns:a16="http://schemas.microsoft.com/office/drawing/2014/main" id="{13543B68-4468-4B64-B024-D4E5DBF52AAC}"/>
              </a:ext>
            </a:extLst>
          </p:cNvPr>
          <p:cNvSpPr>
            <a:spLocks noGrp="1"/>
          </p:cNvSpPr>
          <p:nvPr>
            <p:ph type="body" idx="1"/>
          </p:nvPr>
        </p:nvSpPr>
        <p:spPr>
          <a:xfrm>
            <a:off x="827584" y="1779662"/>
            <a:ext cx="2980254" cy="1742817"/>
          </a:xfrm>
        </p:spPr>
        <p:txBody>
          <a:bodyPr/>
          <a:lstStyle/>
          <a:p>
            <a:pPr marL="0" indent="0">
              <a:buNone/>
            </a:pPr>
            <a:r>
              <a:rPr lang="en-US" dirty="0">
                <a:solidFill>
                  <a:schemeClr val="bg2"/>
                </a:solidFill>
              </a:rPr>
              <a:t>Has a function to define the source of sending data, for example such as the acquirer (the financial institution that issues the buyer's card), the issuer (the financial institution that deals directly with the EDC seller's machine) and others. </a:t>
            </a:r>
            <a:endParaRPr lang="id-ID" dirty="0">
              <a:solidFill>
                <a:schemeClr val="bg2"/>
              </a:solidFill>
            </a:endParaRPr>
          </a:p>
        </p:txBody>
      </p:sp>
      <p:graphicFrame>
        <p:nvGraphicFramePr>
          <p:cNvPr id="4" name="Table 4">
            <a:extLst>
              <a:ext uri="{FF2B5EF4-FFF2-40B4-BE49-F238E27FC236}">
                <a16:creationId xmlns:a16="http://schemas.microsoft.com/office/drawing/2014/main" id="{2EF74890-54F0-45C6-BCC4-317C8733C540}"/>
              </a:ext>
            </a:extLst>
          </p:cNvPr>
          <p:cNvGraphicFramePr>
            <a:graphicFrameLocks noGrp="1"/>
          </p:cNvGraphicFramePr>
          <p:nvPr>
            <p:extLst>
              <p:ext uri="{D42A27DB-BD31-4B8C-83A1-F6EECF244321}">
                <p14:modId xmlns:p14="http://schemas.microsoft.com/office/powerpoint/2010/main" val="4045008516"/>
              </p:ext>
            </p:extLst>
          </p:nvPr>
        </p:nvGraphicFramePr>
        <p:xfrm>
          <a:off x="4211960" y="1394929"/>
          <a:ext cx="3461191" cy="2911337"/>
        </p:xfrm>
        <a:graphic>
          <a:graphicData uri="http://schemas.openxmlformats.org/drawingml/2006/table">
            <a:tbl>
              <a:tblPr firstRow="1" bandRow="1">
                <a:tableStyleId>{073A0DAA-6AF3-43AB-8588-CEC1D06C72B9}</a:tableStyleId>
              </a:tblPr>
              <a:tblGrid>
                <a:gridCol w="973822">
                  <a:extLst>
                    <a:ext uri="{9D8B030D-6E8A-4147-A177-3AD203B41FA5}">
                      <a16:colId xmlns:a16="http://schemas.microsoft.com/office/drawing/2014/main" val="937245744"/>
                    </a:ext>
                  </a:extLst>
                </a:gridCol>
                <a:gridCol w="2487369">
                  <a:extLst>
                    <a:ext uri="{9D8B030D-6E8A-4147-A177-3AD203B41FA5}">
                      <a16:colId xmlns:a16="http://schemas.microsoft.com/office/drawing/2014/main" val="1396025915"/>
                    </a:ext>
                  </a:extLst>
                </a:gridCol>
              </a:tblGrid>
              <a:tr h="264667">
                <a:tc>
                  <a:txBody>
                    <a:bodyPr/>
                    <a:lstStyle/>
                    <a:p>
                      <a:pPr algn="ctr"/>
                      <a:r>
                        <a:rPr lang="en-ID" sz="1100" dirty="0"/>
                        <a:t>Code</a:t>
                      </a:r>
                      <a:endParaRPr lang="id-ID" sz="1100" dirty="0"/>
                    </a:p>
                  </a:txBody>
                  <a:tcPr/>
                </a:tc>
                <a:tc>
                  <a:txBody>
                    <a:bodyPr/>
                    <a:lstStyle/>
                    <a:p>
                      <a:pPr algn="ctr"/>
                      <a:r>
                        <a:rPr lang="en-ID" sz="1100" dirty="0"/>
                        <a:t>Meaning</a:t>
                      </a:r>
                      <a:endParaRPr lang="id-ID" sz="1100" dirty="0"/>
                    </a:p>
                  </a:txBody>
                  <a:tcPr/>
                </a:tc>
                <a:extLst>
                  <a:ext uri="{0D108BD9-81ED-4DB2-BD59-A6C34878D82A}">
                    <a16:rowId xmlns:a16="http://schemas.microsoft.com/office/drawing/2014/main" val="225429331"/>
                  </a:ext>
                </a:extLst>
              </a:tr>
              <a:tr h="264667">
                <a:tc>
                  <a:txBody>
                    <a:bodyPr/>
                    <a:lstStyle/>
                    <a:p>
                      <a:pPr algn="ctr"/>
                      <a:r>
                        <a:rPr lang="en-ID" dirty="0">
                          <a:solidFill>
                            <a:srgbClr val="111111"/>
                          </a:solidFill>
                          <a:effectLst/>
                          <a:latin typeface="Segoe UI" panose="020B0502040204020203" pitchFamily="34" charset="0"/>
                        </a:rPr>
                        <a:t>xxx</a:t>
                      </a:r>
                      <a:r>
                        <a:rPr lang="id-ID" dirty="0">
                          <a:solidFill>
                            <a:srgbClr val="111111"/>
                          </a:solidFill>
                          <a:effectLst/>
                          <a:latin typeface="Segoe UI" panose="020B0502040204020203" pitchFamily="34" charset="0"/>
                        </a:rPr>
                        <a:t>0</a:t>
                      </a:r>
                    </a:p>
                  </a:txBody>
                  <a:tcPr marL="68580" marR="68580" marT="0" marB="0" anchor="ctr"/>
                </a:tc>
                <a:tc>
                  <a:txBody>
                    <a:bodyPr/>
                    <a:lstStyle/>
                    <a:p>
                      <a:pPr algn="ctr"/>
                      <a:r>
                        <a:rPr lang="id-ID">
                          <a:solidFill>
                            <a:srgbClr val="111111"/>
                          </a:solidFill>
                          <a:effectLst/>
                          <a:latin typeface="Segoe UI" panose="020B0502040204020203" pitchFamily="34" charset="0"/>
                        </a:rPr>
                        <a:t>Acquirer</a:t>
                      </a:r>
                    </a:p>
                  </a:txBody>
                  <a:tcPr marL="68580" marR="68580" marT="0" marB="0" anchor="ctr"/>
                </a:tc>
                <a:extLst>
                  <a:ext uri="{0D108BD9-81ED-4DB2-BD59-A6C34878D82A}">
                    <a16:rowId xmlns:a16="http://schemas.microsoft.com/office/drawing/2014/main" val="3568694360"/>
                  </a:ext>
                </a:extLst>
              </a:tr>
              <a:tr h="264667">
                <a:tc>
                  <a:txBody>
                    <a:bodyPr/>
                    <a:lstStyle/>
                    <a:p>
                      <a:pPr algn="ctr"/>
                      <a:r>
                        <a:rPr lang="en-ID" dirty="0">
                          <a:solidFill>
                            <a:srgbClr val="111111"/>
                          </a:solidFill>
                          <a:effectLst/>
                          <a:latin typeface="Segoe UI" panose="020B0502040204020203" pitchFamily="34" charset="0"/>
                        </a:rPr>
                        <a:t>xxx</a:t>
                      </a:r>
                      <a:r>
                        <a:rPr lang="id-ID" dirty="0">
                          <a:solidFill>
                            <a:srgbClr val="111111"/>
                          </a:solidFill>
                          <a:effectLst/>
                          <a:latin typeface="Segoe UI" panose="020B0502040204020203" pitchFamily="34" charset="0"/>
                        </a:rPr>
                        <a:t>1</a:t>
                      </a:r>
                    </a:p>
                  </a:txBody>
                  <a:tcPr marL="68580" marR="68580" marT="0" marB="0" anchor="ctr"/>
                </a:tc>
                <a:tc>
                  <a:txBody>
                    <a:bodyPr/>
                    <a:lstStyle/>
                    <a:p>
                      <a:pPr algn="ctr"/>
                      <a:r>
                        <a:rPr lang="id-ID">
                          <a:solidFill>
                            <a:srgbClr val="111111"/>
                          </a:solidFill>
                          <a:effectLst/>
                          <a:latin typeface="Segoe UI" panose="020B0502040204020203" pitchFamily="34" charset="0"/>
                        </a:rPr>
                        <a:t>Acquirer repeat</a:t>
                      </a:r>
                    </a:p>
                  </a:txBody>
                  <a:tcPr marL="68580" marR="68580" marT="0" marB="0" anchor="ctr"/>
                </a:tc>
                <a:extLst>
                  <a:ext uri="{0D108BD9-81ED-4DB2-BD59-A6C34878D82A}">
                    <a16:rowId xmlns:a16="http://schemas.microsoft.com/office/drawing/2014/main" val="1623893199"/>
                  </a:ext>
                </a:extLst>
              </a:tr>
              <a:tr h="264667">
                <a:tc>
                  <a:txBody>
                    <a:bodyPr/>
                    <a:lstStyle/>
                    <a:p>
                      <a:pPr algn="ctr"/>
                      <a:r>
                        <a:rPr lang="en-ID" dirty="0">
                          <a:solidFill>
                            <a:srgbClr val="111111"/>
                          </a:solidFill>
                          <a:effectLst/>
                          <a:latin typeface="Segoe UI" panose="020B0502040204020203" pitchFamily="34" charset="0"/>
                        </a:rPr>
                        <a:t>xxx</a:t>
                      </a:r>
                      <a:r>
                        <a:rPr lang="id-ID" dirty="0">
                          <a:solidFill>
                            <a:srgbClr val="111111"/>
                          </a:solidFill>
                          <a:effectLst/>
                          <a:latin typeface="Segoe UI" panose="020B0502040204020203" pitchFamily="34" charset="0"/>
                        </a:rPr>
                        <a:t>2</a:t>
                      </a:r>
                    </a:p>
                  </a:txBody>
                  <a:tcPr marL="68580" marR="68580" marT="0" marB="0" anchor="ctr"/>
                </a:tc>
                <a:tc>
                  <a:txBody>
                    <a:bodyPr/>
                    <a:lstStyle/>
                    <a:p>
                      <a:pPr algn="ctr"/>
                      <a:r>
                        <a:rPr lang="id-ID">
                          <a:solidFill>
                            <a:srgbClr val="111111"/>
                          </a:solidFill>
                          <a:effectLst/>
                          <a:latin typeface="Segoe UI" panose="020B0502040204020203" pitchFamily="34" charset="0"/>
                        </a:rPr>
                        <a:t>Card issuer</a:t>
                      </a:r>
                    </a:p>
                  </a:txBody>
                  <a:tcPr marL="68580" marR="68580" marT="0" marB="0" anchor="ctr"/>
                </a:tc>
                <a:extLst>
                  <a:ext uri="{0D108BD9-81ED-4DB2-BD59-A6C34878D82A}">
                    <a16:rowId xmlns:a16="http://schemas.microsoft.com/office/drawing/2014/main" val="1237790523"/>
                  </a:ext>
                </a:extLst>
              </a:tr>
              <a:tr h="264667">
                <a:tc>
                  <a:txBody>
                    <a:bodyPr/>
                    <a:lstStyle/>
                    <a:p>
                      <a:pPr algn="ctr"/>
                      <a:r>
                        <a:rPr lang="en-ID" dirty="0">
                          <a:solidFill>
                            <a:srgbClr val="111111"/>
                          </a:solidFill>
                          <a:effectLst/>
                          <a:latin typeface="Segoe UI" panose="020B0502040204020203" pitchFamily="34" charset="0"/>
                        </a:rPr>
                        <a:t>xxx</a:t>
                      </a:r>
                      <a:r>
                        <a:rPr lang="id-ID" dirty="0">
                          <a:solidFill>
                            <a:srgbClr val="111111"/>
                          </a:solidFill>
                          <a:effectLst/>
                          <a:latin typeface="Segoe UI" panose="020B0502040204020203" pitchFamily="34" charset="0"/>
                        </a:rPr>
                        <a:t>3</a:t>
                      </a:r>
                    </a:p>
                  </a:txBody>
                  <a:tcPr marL="68580" marR="68580" marT="0" marB="0" anchor="ctr"/>
                </a:tc>
                <a:tc>
                  <a:txBody>
                    <a:bodyPr/>
                    <a:lstStyle/>
                    <a:p>
                      <a:pPr algn="ctr"/>
                      <a:r>
                        <a:rPr lang="id-ID">
                          <a:solidFill>
                            <a:srgbClr val="111111"/>
                          </a:solidFill>
                          <a:effectLst/>
                          <a:latin typeface="Segoe UI" panose="020B0502040204020203" pitchFamily="34" charset="0"/>
                        </a:rPr>
                        <a:t>Card issuer repeat</a:t>
                      </a:r>
                    </a:p>
                  </a:txBody>
                  <a:tcPr marL="68580" marR="68580" marT="0" marB="0" anchor="ctr"/>
                </a:tc>
                <a:extLst>
                  <a:ext uri="{0D108BD9-81ED-4DB2-BD59-A6C34878D82A}">
                    <a16:rowId xmlns:a16="http://schemas.microsoft.com/office/drawing/2014/main" val="4201604729"/>
                  </a:ext>
                </a:extLst>
              </a:tr>
              <a:tr h="264667">
                <a:tc>
                  <a:txBody>
                    <a:bodyPr/>
                    <a:lstStyle/>
                    <a:p>
                      <a:pPr algn="ctr"/>
                      <a:r>
                        <a:rPr lang="en-ID" dirty="0">
                          <a:solidFill>
                            <a:srgbClr val="111111"/>
                          </a:solidFill>
                          <a:effectLst/>
                          <a:latin typeface="Segoe UI" panose="020B0502040204020203" pitchFamily="34" charset="0"/>
                        </a:rPr>
                        <a:t>xxx</a:t>
                      </a:r>
                      <a:r>
                        <a:rPr lang="id-ID" dirty="0">
                          <a:solidFill>
                            <a:srgbClr val="111111"/>
                          </a:solidFill>
                          <a:effectLst/>
                          <a:latin typeface="Segoe UI" panose="020B0502040204020203" pitchFamily="34" charset="0"/>
                        </a:rPr>
                        <a:t>4</a:t>
                      </a:r>
                    </a:p>
                  </a:txBody>
                  <a:tcPr marL="68580" marR="68580" marT="0" marB="0" anchor="ctr"/>
                </a:tc>
                <a:tc>
                  <a:txBody>
                    <a:bodyPr/>
                    <a:lstStyle/>
                    <a:p>
                      <a:pPr algn="ctr"/>
                      <a:r>
                        <a:rPr lang="id-ID">
                          <a:solidFill>
                            <a:srgbClr val="111111"/>
                          </a:solidFill>
                          <a:effectLst/>
                          <a:latin typeface="Segoe UI" panose="020B0502040204020203" pitchFamily="34" charset="0"/>
                        </a:rPr>
                        <a:t>Other</a:t>
                      </a:r>
                    </a:p>
                  </a:txBody>
                  <a:tcPr marL="68580" marR="68580" marT="0" marB="0" anchor="ctr"/>
                </a:tc>
                <a:extLst>
                  <a:ext uri="{0D108BD9-81ED-4DB2-BD59-A6C34878D82A}">
                    <a16:rowId xmlns:a16="http://schemas.microsoft.com/office/drawing/2014/main" val="3091952094"/>
                  </a:ext>
                </a:extLst>
              </a:tr>
              <a:tr h="264667">
                <a:tc>
                  <a:txBody>
                    <a:bodyPr/>
                    <a:lstStyle/>
                    <a:p>
                      <a:pPr algn="ctr"/>
                      <a:r>
                        <a:rPr lang="en-ID" dirty="0">
                          <a:solidFill>
                            <a:srgbClr val="111111"/>
                          </a:solidFill>
                          <a:effectLst/>
                          <a:latin typeface="Segoe UI" panose="020B0502040204020203" pitchFamily="34" charset="0"/>
                        </a:rPr>
                        <a:t>xxx</a:t>
                      </a:r>
                      <a:r>
                        <a:rPr lang="id-ID" dirty="0">
                          <a:solidFill>
                            <a:srgbClr val="111111"/>
                          </a:solidFill>
                          <a:effectLst/>
                          <a:latin typeface="Segoe UI" panose="020B0502040204020203" pitchFamily="34" charset="0"/>
                        </a:rPr>
                        <a:t>5</a:t>
                      </a:r>
                    </a:p>
                  </a:txBody>
                  <a:tcPr marL="68580" marR="68580" marT="0" marB="0" anchor="ctr"/>
                </a:tc>
                <a:tc>
                  <a:txBody>
                    <a:bodyPr/>
                    <a:lstStyle/>
                    <a:p>
                      <a:pPr algn="ctr"/>
                      <a:r>
                        <a:rPr lang="id-ID">
                          <a:solidFill>
                            <a:srgbClr val="111111"/>
                          </a:solidFill>
                          <a:effectLst/>
                          <a:latin typeface="Segoe UI" panose="020B0502040204020203" pitchFamily="34" charset="0"/>
                        </a:rPr>
                        <a:t>Other repeat</a:t>
                      </a:r>
                    </a:p>
                  </a:txBody>
                  <a:tcPr marL="68580" marR="68580" marT="0" marB="0" anchor="ctr"/>
                </a:tc>
                <a:extLst>
                  <a:ext uri="{0D108BD9-81ED-4DB2-BD59-A6C34878D82A}">
                    <a16:rowId xmlns:a16="http://schemas.microsoft.com/office/drawing/2014/main" val="2425657900"/>
                  </a:ext>
                </a:extLst>
              </a:tr>
              <a:tr h="264667">
                <a:tc>
                  <a:txBody>
                    <a:bodyPr/>
                    <a:lstStyle/>
                    <a:p>
                      <a:pPr algn="ctr"/>
                      <a:r>
                        <a:rPr lang="en-ID" dirty="0">
                          <a:solidFill>
                            <a:srgbClr val="111111"/>
                          </a:solidFill>
                          <a:effectLst/>
                          <a:latin typeface="Segoe UI" panose="020B0502040204020203" pitchFamily="34" charset="0"/>
                        </a:rPr>
                        <a:t>xxx6</a:t>
                      </a:r>
                      <a:endParaRPr lang="id-ID" dirty="0">
                        <a:solidFill>
                          <a:srgbClr val="111111"/>
                        </a:solidFill>
                        <a:effectLst/>
                        <a:latin typeface="Segoe UI" panose="020B0502040204020203" pitchFamily="34" charset="0"/>
                      </a:endParaRPr>
                    </a:p>
                  </a:txBody>
                  <a:tcPr marL="68580" marR="68580" marT="0" marB="0" anchor="ctr"/>
                </a:tc>
                <a:tc rowSpan="4">
                  <a:txBody>
                    <a:bodyPr/>
                    <a:lstStyle/>
                    <a:p>
                      <a:pPr algn="ctr"/>
                      <a:r>
                        <a:rPr lang="id-ID" dirty="0">
                          <a:solidFill>
                            <a:srgbClr val="111111"/>
                          </a:solidFill>
                          <a:effectLst/>
                          <a:latin typeface="Segoe UI" panose="020B0502040204020203" pitchFamily="34" charset="0"/>
                        </a:rPr>
                        <a:t>Reserved for ISO use</a:t>
                      </a:r>
                    </a:p>
                  </a:txBody>
                  <a:tcPr marL="68580" marR="68580" marT="0" marB="0" anchor="ctr"/>
                </a:tc>
                <a:extLst>
                  <a:ext uri="{0D108BD9-81ED-4DB2-BD59-A6C34878D82A}">
                    <a16:rowId xmlns:a16="http://schemas.microsoft.com/office/drawing/2014/main" val="1483367774"/>
                  </a:ext>
                </a:extLst>
              </a:tr>
              <a:tr h="264667">
                <a:tc>
                  <a:txBody>
                    <a:bodyPr/>
                    <a:lstStyle/>
                    <a:p>
                      <a:pPr algn="ctr"/>
                      <a:r>
                        <a:rPr lang="en-ID" dirty="0">
                          <a:solidFill>
                            <a:srgbClr val="111111"/>
                          </a:solidFill>
                          <a:effectLst/>
                          <a:latin typeface="Segoe UI" panose="020B0502040204020203" pitchFamily="34" charset="0"/>
                        </a:rPr>
                        <a:t>xxx7</a:t>
                      </a:r>
                      <a:endParaRPr lang="id-ID" dirty="0">
                        <a:solidFill>
                          <a:srgbClr val="111111"/>
                        </a:solidFill>
                        <a:effectLst/>
                        <a:latin typeface="Segoe UI" panose="020B0502040204020203" pitchFamily="34" charset="0"/>
                      </a:endParaRPr>
                    </a:p>
                  </a:txBody>
                  <a:tcPr marL="68580" marR="68580" marT="0" marB="0" anchor="ctr"/>
                </a:tc>
                <a:tc vMerge="1">
                  <a:txBody>
                    <a:bodyPr/>
                    <a:lstStyle/>
                    <a:p>
                      <a:pPr algn="ctr"/>
                      <a:endParaRPr lang="id-ID" dirty="0">
                        <a:solidFill>
                          <a:srgbClr val="111111"/>
                        </a:solidFill>
                        <a:effectLst/>
                        <a:latin typeface="Segoe UI" panose="020B0502040204020203" pitchFamily="34" charset="0"/>
                      </a:endParaRPr>
                    </a:p>
                  </a:txBody>
                  <a:tcPr marL="68580" marR="68580" marT="0" marB="0" anchor="ctr"/>
                </a:tc>
                <a:extLst>
                  <a:ext uri="{0D108BD9-81ED-4DB2-BD59-A6C34878D82A}">
                    <a16:rowId xmlns:a16="http://schemas.microsoft.com/office/drawing/2014/main" val="1391848847"/>
                  </a:ext>
                </a:extLst>
              </a:tr>
              <a:tr h="264667">
                <a:tc>
                  <a:txBody>
                    <a:bodyPr/>
                    <a:lstStyle/>
                    <a:p>
                      <a:pPr algn="ctr"/>
                      <a:r>
                        <a:rPr lang="en-ID" dirty="0">
                          <a:solidFill>
                            <a:srgbClr val="111111"/>
                          </a:solidFill>
                          <a:effectLst/>
                          <a:latin typeface="Segoe UI" panose="020B0502040204020203" pitchFamily="34" charset="0"/>
                        </a:rPr>
                        <a:t>xxx8</a:t>
                      </a:r>
                      <a:endParaRPr lang="id-ID" dirty="0">
                        <a:solidFill>
                          <a:srgbClr val="111111"/>
                        </a:solidFill>
                        <a:effectLst/>
                        <a:latin typeface="Segoe UI" panose="020B0502040204020203" pitchFamily="34" charset="0"/>
                      </a:endParaRPr>
                    </a:p>
                  </a:txBody>
                  <a:tcPr marL="68580" marR="68580" marT="0" marB="0" anchor="ctr"/>
                </a:tc>
                <a:tc vMerge="1">
                  <a:txBody>
                    <a:bodyPr/>
                    <a:lstStyle/>
                    <a:p>
                      <a:pPr algn="ctr"/>
                      <a:endParaRPr lang="id-ID" dirty="0">
                        <a:solidFill>
                          <a:srgbClr val="111111"/>
                        </a:solidFill>
                        <a:effectLst/>
                        <a:latin typeface="Segoe UI" panose="020B0502040204020203" pitchFamily="34" charset="0"/>
                      </a:endParaRPr>
                    </a:p>
                  </a:txBody>
                  <a:tcPr marL="68580" marR="68580" marT="0" marB="0" anchor="ctr"/>
                </a:tc>
                <a:extLst>
                  <a:ext uri="{0D108BD9-81ED-4DB2-BD59-A6C34878D82A}">
                    <a16:rowId xmlns:a16="http://schemas.microsoft.com/office/drawing/2014/main" val="1584152437"/>
                  </a:ext>
                </a:extLst>
              </a:tr>
              <a:tr h="264667">
                <a:tc>
                  <a:txBody>
                    <a:bodyPr/>
                    <a:lstStyle/>
                    <a:p>
                      <a:pPr algn="ctr"/>
                      <a:r>
                        <a:rPr lang="en-ID" dirty="0">
                          <a:solidFill>
                            <a:srgbClr val="111111"/>
                          </a:solidFill>
                          <a:effectLst/>
                          <a:latin typeface="Segoe UI" panose="020B0502040204020203" pitchFamily="34" charset="0"/>
                        </a:rPr>
                        <a:t>xxx9</a:t>
                      </a:r>
                      <a:endParaRPr lang="id-ID" dirty="0">
                        <a:solidFill>
                          <a:srgbClr val="111111"/>
                        </a:solidFill>
                        <a:effectLst/>
                        <a:latin typeface="Segoe UI" panose="020B0502040204020203" pitchFamily="34" charset="0"/>
                      </a:endParaRPr>
                    </a:p>
                  </a:txBody>
                  <a:tcPr marL="68580" marR="68580" marT="0" marB="0" anchor="ctr"/>
                </a:tc>
                <a:tc vMerge="1">
                  <a:txBody>
                    <a:bodyPr/>
                    <a:lstStyle/>
                    <a:p>
                      <a:pPr algn="ctr"/>
                      <a:endParaRPr lang="id-ID" dirty="0">
                        <a:solidFill>
                          <a:srgbClr val="111111"/>
                        </a:solidFill>
                        <a:effectLst/>
                        <a:latin typeface="Segoe UI" panose="020B0502040204020203" pitchFamily="34" charset="0"/>
                      </a:endParaRPr>
                    </a:p>
                  </a:txBody>
                  <a:tcPr marL="68580" marR="68580" marT="0" marB="0" anchor="ctr"/>
                </a:tc>
                <a:extLst>
                  <a:ext uri="{0D108BD9-81ED-4DB2-BD59-A6C34878D82A}">
                    <a16:rowId xmlns:a16="http://schemas.microsoft.com/office/drawing/2014/main" val="356890600"/>
                  </a:ext>
                </a:extLst>
              </a:tr>
            </a:tbl>
          </a:graphicData>
        </a:graphic>
      </p:graphicFrame>
      <p:sp>
        <p:nvSpPr>
          <p:cNvPr id="6" name="Rectangle 5">
            <a:extLst>
              <a:ext uri="{FF2B5EF4-FFF2-40B4-BE49-F238E27FC236}">
                <a16:creationId xmlns:a16="http://schemas.microsoft.com/office/drawing/2014/main" id="{06276A72-1545-4DC3-B021-CD71E74F4F28}"/>
              </a:ext>
            </a:extLst>
          </p:cNvPr>
          <p:cNvSpPr/>
          <p:nvPr/>
        </p:nvSpPr>
        <p:spPr>
          <a:xfrm>
            <a:off x="2286000" y="4661735"/>
            <a:ext cx="4572000" cy="369332"/>
          </a:xfrm>
          <a:prstGeom prst="rect">
            <a:avLst/>
          </a:prstGeom>
        </p:spPr>
        <p:txBody>
          <a:bodyPr>
            <a:spAutoFit/>
          </a:bodyPr>
          <a:lstStyle/>
          <a:p>
            <a:pPr algn="ctr"/>
            <a:r>
              <a:rPr lang="en-ID" sz="900" dirty="0"/>
              <a:t>Source : </a:t>
            </a:r>
            <a:r>
              <a:rPr lang="id-ID" sz="900" dirty="0">
                <a:hlinkClick r:id="rId2"/>
              </a:rPr>
              <a:t>https://www.codeproject.com/Articles/100084/Introduction-to-ISO</a:t>
            </a:r>
            <a:endParaRPr lang="en-ID" sz="900" dirty="0"/>
          </a:p>
          <a:p>
            <a:pPr algn="ctr"/>
            <a:r>
              <a:rPr lang="id-ID" sz="900" dirty="0">
                <a:hlinkClick r:id="rId3"/>
              </a:rPr>
              <a:t>https://rizkimufrizal.github.io/belajar-iso-8583/</a:t>
            </a:r>
            <a:endParaRPr lang="id-ID" sz="900" dirty="0"/>
          </a:p>
        </p:txBody>
      </p:sp>
    </p:spTree>
    <p:extLst>
      <p:ext uri="{BB962C8B-B14F-4D97-AF65-F5344CB8AC3E}">
        <p14:creationId xmlns:p14="http://schemas.microsoft.com/office/powerpoint/2010/main" val="334240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DC9C-65D5-45AF-A178-C22F84B187B4}"/>
              </a:ext>
            </a:extLst>
          </p:cNvPr>
          <p:cNvSpPr>
            <a:spLocks noGrp="1"/>
          </p:cNvSpPr>
          <p:nvPr>
            <p:ph type="ctrTitle"/>
          </p:nvPr>
        </p:nvSpPr>
        <p:spPr>
          <a:xfrm>
            <a:off x="723494" y="411510"/>
            <a:ext cx="7688100" cy="1664700"/>
          </a:xfrm>
        </p:spPr>
        <p:txBody>
          <a:bodyPr/>
          <a:lstStyle/>
          <a:p>
            <a:pPr algn="ctr"/>
            <a:r>
              <a:rPr lang="en-ID" dirty="0"/>
              <a:t>GLIMPSE EXAMPLE OF MTI</a:t>
            </a:r>
            <a:endParaRPr lang="id-ID" dirty="0"/>
          </a:p>
        </p:txBody>
      </p:sp>
      <p:sp>
        <p:nvSpPr>
          <p:cNvPr id="4" name="Rectangle 3">
            <a:extLst>
              <a:ext uri="{FF2B5EF4-FFF2-40B4-BE49-F238E27FC236}">
                <a16:creationId xmlns:a16="http://schemas.microsoft.com/office/drawing/2014/main" id="{66A6E758-75F4-41CD-BDAF-9F2D70349C19}"/>
              </a:ext>
            </a:extLst>
          </p:cNvPr>
          <p:cNvSpPr/>
          <p:nvPr/>
        </p:nvSpPr>
        <p:spPr>
          <a:xfrm>
            <a:off x="2051720" y="1497630"/>
            <a:ext cx="7416824" cy="3416320"/>
          </a:xfrm>
          <a:prstGeom prst="rect">
            <a:avLst/>
          </a:prstGeom>
        </p:spPr>
        <p:txBody>
          <a:bodyPr wrap="square">
            <a:spAutoFit/>
          </a:bodyPr>
          <a:lstStyle/>
          <a:p>
            <a:r>
              <a:rPr lang="en-ID" dirty="0">
                <a:solidFill>
                  <a:schemeClr val="bg2"/>
                </a:solidFill>
                <a:latin typeface="Lato"/>
              </a:rPr>
              <a:t>have a meaning</a:t>
            </a:r>
            <a:r>
              <a:rPr lang="id-ID" dirty="0">
                <a:solidFill>
                  <a:schemeClr val="bg2"/>
                </a:solidFill>
                <a:latin typeface="Lato"/>
              </a:rPr>
              <a:t> </a:t>
            </a:r>
            <a:r>
              <a:rPr lang="id-ID" b="1" i="1" dirty="0">
                <a:solidFill>
                  <a:schemeClr val="bg2"/>
                </a:solidFill>
                <a:latin typeface="Lato"/>
              </a:rPr>
              <a:t>Authorization Request</a:t>
            </a:r>
            <a:r>
              <a:rPr lang="id-ID" dirty="0">
                <a:solidFill>
                  <a:schemeClr val="bg2"/>
                </a:solidFill>
                <a:latin typeface="Lato"/>
              </a:rPr>
              <a:t> </a:t>
            </a:r>
            <a:r>
              <a:rPr lang="en-ID" dirty="0">
                <a:solidFill>
                  <a:schemeClr val="bg2"/>
                </a:solidFill>
                <a:latin typeface="Lato"/>
              </a:rPr>
              <a:t>where :</a:t>
            </a:r>
            <a:endParaRPr lang="id-ID" dirty="0">
              <a:solidFill>
                <a:schemeClr val="bg2"/>
              </a:solidFill>
              <a:latin typeface="Lato"/>
            </a:endParaRPr>
          </a:p>
          <a:p>
            <a:pPr marL="720725" indent="-285750">
              <a:buFont typeface="Wingdings" panose="05000000000000000000" pitchFamily="2" charset="2"/>
              <a:buChar char="§"/>
            </a:pPr>
            <a:r>
              <a:rPr lang="en-ID" dirty="0">
                <a:solidFill>
                  <a:schemeClr val="bg2"/>
                </a:solidFill>
                <a:latin typeface="Lato"/>
              </a:rPr>
              <a:t>1</a:t>
            </a:r>
            <a:r>
              <a:rPr lang="id-ID" dirty="0">
                <a:solidFill>
                  <a:schemeClr val="bg2"/>
                </a:solidFill>
                <a:latin typeface="Lato"/>
              </a:rPr>
              <a:t> -&gt; ISO 8583 </a:t>
            </a:r>
            <a:r>
              <a:rPr lang="en-ID" dirty="0">
                <a:solidFill>
                  <a:schemeClr val="bg2"/>
                </a:solidFill>
                <a:latin typeface="Lato"/>
              </a:rPr>
              <a:t>version</a:t>
            </a:r>
            <a:r>
              <a:rPr lang="id-ID" dirty="0">
                <a:solidFill>
                  <a:schemeClr val="bg2"/>
                </a:solidFill>
                <a:latin typeface="Lato"/>
              </a:rPr>
              <a:t> 19</a:t>
            </a:r>
            <a:r>
              <a:rPr lang="en-ID" dirty="0">
                <a:solidFill>
                  <a:schemeClr val="bg2"/>
                </a:solidFill>
                <a:latin typeface="Lato"/>
              </a:rPr>
              <a:t>93</a:t>
            </a:r>
            <a:endParaRPr lang="id-ID" dirty="0">
              <a:solidFill>
                <a:schemeClr val="bg2"/>
              </a:solidFill>
              <a:latin typeface="Lato"/>
            </a:endParaRPr>
          </a:p>
          <a:p>
            <a:pPr marL="720725" indent="-285750">
              <a:buFont typeface="Wingdings" panose="05000000000000000000" pitchFamily="2" charset="2"/>
              <a:buChar char="§"/>
            </a:pPr>
            <a:r>
              <a:rPr lang="id-ID" dirty="0">
                <a:solidFill>
                  <a:schemeClr val="bg2"/>
                </a:solidFill>
                <a:latin typeface="Lato"/>
              </a:rPr>
              <a:t>1 -&gt; Authorization message</a:t>
            </a:r>
          </a:p>
          <a:p>
            <a:pPr marL="720725" indent="-285750">
              <a:buFont typeface="Wingdings" panose="05000000000000000000" pitchFamily="2" charset="2"/>
              <a:buChar char="§"/>
            </a:pPr>
            <a:r>
              <a:rPr lang="id-ID" dirty="0">
                <a:solidFill>
                  <a:schemeClr val="bg2"/>
                </a:solidFill>
                <a:latin typeface="Lato"/>
              </a:rPr>
              <a:t>0 -&gt; Request</a:t>
            </a:r>
          </a:p>
          <a:p>
            <a:pPr marL="720725" indent="-285750">
              <a:buFont typeface="Wingdings" panose="05000000000000000000" pitchFamily="2" charset="2"/>
              <a:buChar char="§"/>
            </a:pPr>
            <a:r>
              <a:rPr lang="en-ID" dirty="0">
                <a:solidFill>
                  <a:schemeClr val="bg2"/>
                </a:solidFill>
                <a:latin typeface="Lato"/>
              </a:rPr>
              <a:t>1</a:t>
            </a:r>
            <a:r>
              <a:rPr lang="id-ID" dirty="0">
                <a:solidFill>
                  <a:schemeClr val="bg2"/>
                </a:solidFill>
                <a:latin typeface="Lato"/>
              </a:rPr>
              <a:t> -&gt; Acquirer</a:t>
            </a:r>
            <a:r>
              <a:rPr lang="en-ID" dirty="0">
                <a:solidFill>
                  <a:schemeClr val="bg2"/>
                </a:solidFill>
                <a:latin typeface="Lato"/>
              </a:rPr>
              <a:t> repeat</a:t>
            </a:r>
          </a:p>
          <a:p>
            <a:pPr marL="720725" indent="-285750">
              <a:buFont typeface="Wingdings" panose="05000000000000000000" pitchFamily="2" charset="2"/>
              <a:buChar char="§"/>
            </a:pPr>
            <a:endParaRPr lang="id-ID" dirty="0">
              <a:solidFill>
                <a:schemeClr val="bg2"/>
              </a:solidFill>
              <a:latin typeface="Lato"/>
            </a:endParaRPr>
          </a:p>
          <a:p>
            <a:r>
              <a:rPr lang="en-ID" dirty="0">
                <a:solidFill>
                  <a:schemeClr val="bg2"/>
                </a:solidFill>
                <a:latin typeface="Lato"/>
              </a:rPr>
              <a:t>example</a:t>
            </a:r>
            <a:r>
              <a:rPr lang="id-ID" dirty="0">
                <a:solidFill>
                  <a:schemeClr val="bg2"/>
                </a:solidFill>
                <a:latin typeface="Lato"/>
              </a:rPr>
              <a:t> </a:t>
            </a:r>
            <a:r>
              <a:rPr lang="en-ID" dirty="0">
                <a:solidFill>
                  <a:schemeClr val="bg2"/>
                </a:solidFill>
                <a:latin typeface="Lato"/>
              </a:rPr>
              <a:t>that Responses </a:t>
            </a:r>
            <a:r>
              <a:rPr lang="id-ID" b="1" dirty="0">
                <a:solidFill>
                  <a:schemeClr val="bg2"/>
                </a:solidFill>
                <a:latin typeface="Lato"/>
              </a:rPr>
              <a:t>0110</a:t>
            </a:r>
            <a:r>
              <a:rPr lang="id-ID" dirty="0">
                <a:solidFill>
                  <a:schemeClr val="bg2"/>
                </a:solidFill>
                <a:latin typeface="Lato"/>
              </a:rPr>
              <a:t> artinya </a:t>
            </a:r>
            <a:r>
              <a:rPr lang="id-ID" b="1" i="1" dirty="0">
                <a:solidFill>
                  <a:schemeClr val="bg2"/>
                </a:solidFill>
                <a:latin typeface="Lato"/>
              </a:rPr>
              <a:t>Authorization Response </a:t>
            </a:r>
            <a:endParaRPr lang="en-ID" b="1" i="1" dirty="0">
              <a:solidFill>
                <a:schemeClr val="bg2"/>
              </a:solidFill>
              <a:latin typeface="Lato"/>
            </a:endParaRPr>
          </a:p>
          <a:p>
            <a:r>
              <a:rPr lang="en-ID" dirty="0">
                <a:solidFill>
                  <a:schemeClr val="bg2"/>
                </a:solidFill>
                <a:latin typeface="Lato"/>
              </a:rPr>
              <a:t>where :</a:t>
            </a:r>
            <a:endParaRPr lang="id-ID" dirty="0">
              <a:solidFill>
                <a:schemeClr val="bg2"/>
              </a:solidFill>
              <a:latin typeface="Lato"/>
            </a:endParaRPr>
          </a:p>
          <a:p>
            <a:pPr marL="720725" indent="-285750">
              <a:buFont typeface="Wingdings" panose="05000000000000000000" pitchFamily="2" charset="2"/>
              <a:buChar char="§"/>
            </a:pPr>
            <a:r>
              <a:rPr lang="id-ID" dirty="0">
                <a:solidFill>
                  <a:schemeClr val="bg2"/>
                </a:solidFill>
                <a:latin typeface="Lato"/>
              </a:rPr>
              <a:t>0 -&gt; ISO 8583 </a:t>
            </a:r>
            <a:r>
              <a:rPr lang="en-ID" dirty="0">
                <a:solidFill>
                  <a:schemeClr val="bg2"/>
                </a:solidFill>
                <a:latin typeface="Lato"/>
              </a:rPr>
              <a:t>version</a:t>
            </a:r>
            <a:r>
              <a:rPr lang="id-ID" dirty="0">
                <a:solidFill>
                  <a:schemeClr val="bg2"/>
                </a:solidFill>
                <a:latin typeface="Lato"/>
              </a:rPr>
              <a:t> 1987</a:t>
            </a:r>
          </a:p>
          <a:p>
            <a:pPr marL="720725" indent="-285750">
              <a:buFont typeface="Wingdings" panose="05000000000000000000" pitchFamily="2" charset="2"/>
              <a:buChar char="§"/>
            </a:pPr>
            <a:r>
              <a:rPr lang="en-ID" dirty="0">
                <a:solidFill>
                  <a:schemeClr val="bg2"/>
                </a:solidFill>
                <a:latin typeface="Lato"/>
              </a:rPr>
              <a:t>1</a:t>
            </a:r>
            <a:r>
              <a:rPr lang="id-ID" dirty="0">
                <a:solidFill>
                  <a:schemeClr val="bg2"/>
                </a:solidFill>
                <a:latin typeface="Lato"/>
              </a:rPr>
              <a:t> -&gt; Authorization message</a:t>
            </a:r>
          </a:p>
          <a:p>
            <a:pPr marL="720725" indent="-285750">
              <a:buFont typeface="Wingdings" panose="05000000000000000000" pitchFamily="2" charset="2"/>
              <a:buChar char="§"/>
            </a:pPr>
            <a:r>
              <a:rPr lang="id-ID" dirty="0">
                <a:solidFill>
                  <a:schemeClr val="bg2"/>
                </a:solidFill>
                <a:latin typeface="Lato"/>
              </a:rPr>
              <a:t>1 -&gt; Request response</a:t>
            </a:r>
          </a:p>
          <a:p>
            <a:pPr marL="720725" indent="-285750">
              <a:buFont typeface="Wingdings" panose="05000000000000000000" pitchFamily="2" charset="2"/>
              <a:buChar char="§"/>
            </a:pPr>
            <a:r>
              <a:rPr lang="id-ID" dirty="0">
                <a:solidFill>
                  <a:schemeClr val="bg2"/>
                </a:solidFill>
                <a:latin typeface="Lato"/>
              </a:rPr>
              <a:t>0 -&gt; Acquirer</a:t>
            </a:r>
          </a:p>
        </p:txBody>
      </p:sp>
      <p:sp>
        <p:nvSpPr>
          <p:cNvPr id="5" name="Rectangle 4">
            <a:extLst>
              <a:ext uri="{FF2B5EF4-FFF2-40B4-BE49-F238E27FC236}">
                <a16:creationId xmlns:a16="http://schemas.microsoft.com/office/drawing/2014/main" id="{69CF6DF5-4423-45D0-B118-91DC54D29C6A}"/>
              </a:ext>
            </a:extLst>
          </p:cNvPr>
          <p:cNvSpPr/>
          <p:nvPr/>
        </p:nvSpPr>
        <p:spPr>
          <a:xfrm>
            <a:off x="323528" y="1563638"/>
            <a:ext cx="1479892"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ID" sz="4400" b="1" dirty="0">
                <a:solidFill>
                  <a:schemeClr val="bg2"/>
                </a:solidFill>
                <a:latin typeface="Lato"/>
              </a:rPr>
              <a:t>1</a:t>
            </a:r>
            <a:r>
              <a:rPr lang="id-ID" sz="4400" b="1" dirty="0">
                <a:solidFill>
                  <a:schemeClr val="bg2"/>
                </a:solidFill>
                <a:latin typeface="Lato"/>
              </a:rPr>
              <a:t>10</a:t>
            </a:r>
            <a:r>
              <a:rPr lang="en-ID" sz="4400" b="1" dirty="0">
                <a:solidFill>
                  <a:schemeClr val="bg2"/>
                </a:solidFill>
                <a:latin typeface="Lato"/>
              </a:rPr>
              <a:t>1</a:t>
            </a:r>
            <a:endParaRPr lang="id-ID" sz="4400" dirty="0"/>
          </a:p>
        </p:txBody>
      </p:sp>
      <p:sp>
        <p:nvSpPr>
          <p:cNvPr id="6" name="Rectangle 5">
            <a:extLst>
              <a:ext uri="{FF2B5EF4-FFF2-40B4-BE49-F238E27FC236}">
                <a16:creationId xmlns:a16="http://schemas.microsoft.com/office/drawing/2014/main" id="{5178E086-916A-4CA6-B4CC-27707D4D2110}"/>
              </a:ext>
            </a:extLst>
          </p:cNvPr>
          <p:cNvSpPr/>
          <p:nvPr/>
        </p:nvSpPr>
        <p:spPr>
          <a:xfrm>
            <a:off x="338808" y="3291830"/>
            <a:ext cx="1479892"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id-ID" sz="4400" b="1" dirty="0">
                <a:solidFill>
                  <a:schemeClr val="bg2"/>
                </a:solidFill>
                <a:latin typeface="Lato"/>
              </a:rPr>
              <a:t>0</a:t>
            </a:r>
            <a:r>
              <a:rPr lang="en-ID" sz="4400" b="1" dirty="0">
                <a:solidFill>
                  <a:schemeClr val="bg2"/>
                </a:solidFill>
                <a:latin typeface="Lato"/>
              </a:rPr>
              <a:t>110</a:t>
            </a:r>
            <a:endParaRPr lang="id-ID" sz="4400" dirty="0"/>
          </a:p>
        </p:txBody>
      </p:sp>
    </p:spTree>
    <p:extLst>
      <p:ext uri="{BB962C8B-B14F-4D97-AF65-F5344CB8AC3E}">
        <p14:creationId xmlns:p14="http://schemas.microsoft.com/office/powerpoint/2010/main" val="727096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C854ED-4BA1-409F-AFD5-FE6FBECA41FA}"/>
              </a:ext>
            </a:extLst>
          </p:cNvPr>
          <p:cNvSpPr/>
          <p:nvPr/>
        </p:nvSpPr>
        <p:spPr>
          <a:xfrm>
            <a:off x="2449826" y="1970793"/>
            <a:ext cx="1971842" cy="14161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Indexing technique</a:t>
            </a:r>
          </a:p>
          <a:p>
            <a:pPr algn="ctr"/>
            <a:r>
              <a:rPr lang="en-US" sz="1400" b="1" dirty="0"/>
              <a:t> used in an </a:t>
            </a:r>
          </a:p>
          <a:p>
            <a:pPr algn="ctr"/>
            <a:r>
              <a:rPr lang="en-US" sz="1400" b="1" dirty="0"/>
              <a:t>ISO 8583 message to indicate which Data Elements are </a:t>
            </a:r>
          </a:p>
          <a:p>
            <a:pPr algn="ctr"/>
            <a:r>
              <a:rPr lang="en-US" sz="1400" b="1" dirty="0"/>
              <a:t>present. </a:t>
            </a:r>
            <a:endParaRPr lang="id-ID" sz="1400" b="1" dirty="0"/>
          </a:p>
        </p:txBody>
      </p:sp>
      <p:sp>
        <p:nvSpPr>
          <p:cNvPr id="10" name="Arrow: Right 9">
            <a:extLst>
              <a:ext uri="{FF2B5EF4-FFF2-40B4-BE49-F238E27FC236}">
                <a16:creationId xmlns:a16="http://schemas.microsoft.com/office/drawing/2014/main" id="{B5E60A93-CDBE-4FB3-8AA8-9F3344234BBC}"/>
              </a:ext>
            </a:extLst>
          </p:cNvPr>
          <p:cNvSpPr/>
          <p:nvPr/>
        </p:nvSpPr>
        <p:spPr>
          <a:xfrm flipH="1">
            <a:off x="4599624" y="2401201"/>
            <a:ext cx="995055" cy="52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200" i="1" dirty="0"/>
              <a:t>Indicating</a:t>
            </a:r>
            <a:endParaRPr lang="id-ID" sz="1200" i="1" dirty="0"/>
          </a:p>
        </p:txBody>
      </p:sp>
      <p:sp>
        <p:nvSpPr>
          <p:cNvPr id="11" name="Rectangle 10">
            <a:extLst>
              <a:ext uri="{FF2B5EF4-FFF2-40B4-BE49-F238E27FC236}">
                <a16:creationId xmlns:a16="http://schemas.microsoft.com/office/drawing/2014/main" id="{9BB57BF6-0DE0-4E14-B195-2AAAAEAFFCC0}"/>
              </a:ext>
            </a:extLst>
          </p:cNvPr>
          <p:cNvSpPr/>
          <p:nvPr/>
        </p:nvSpPr>
        <p:spPr>
          <a:xfrm>
            <a:off x="5762194" y="1851670"/>
            <a:ext cx="2050166" cy="7552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D" sz="1200" b="1" dirty="0"/>
              <a:t>1 (one) as </a:t>
            </a:r>
          </a:p>
          <a:p>
            <a:pPr algn="ctr"/>
            <a:r>
              <a:rPr lang="en-US" sz="1200" b="1" dirty="0"/>
              <a:t>assigned position</a:t>
            </a:r>
          </a:p>
          <a:p>
            <a:pPr algn="ctr"/>
            <a:r>
              <a:rPr lang="en-US" sz="1200" b="1" dirty="0"/>
              <a:t>(ACTIVE BINER)</a:t>
            </a:r>
            <a:endParaRPr lang="id-ID" sz="1200" b="1" dirty="0"/>
          </a:p>
        </p:txBody>
      </p:sp>
      <p:sp>
        <p:nvSpPr>
          <p:cNvPr id="13" name="Rectangle 12">
            <a:extLst>
              <a:ext uri="{FF2B5EF4-FFF2-40B4-BE49-F238E27FC236}">
                <a16:creationId xmlns:a16="http://schemas.microsoft.com/office/drawing/2014/main" id="{0E8603D1-06FB-4EA4-9868-00C5851B0FEB}"/>
              </a:ext>
            </a:extLst>
          </p:cNvPr>
          <p:cNvSpPr/>
          <p:nvPr/>
        </p:nvSpPr>
        <p:spPr>
          <a:xfrm>
            <a:off x="5762194" y="2720066"/>
            <a:ext cx="2050166" cy="7552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D" sz="1200" b="1" dirty="0"/>
              <a:t>0 (zero) as</a:t>
            </a:r>
          </a:p>
          <a:p>
            <a:pPr algn="ctr"/>
            <a:r>
              <a:rPr lang="en-US" sz="1200" b="1" dirty="0"/>
              <a:t>absence of a data element in the assigned position</a:t>
            </a:r>
          </a:p>
          <a:p>
            <a:pPr algn="ctr"/>
            <a:r>
              <a:rPr lang="en-US" sz="1200" b="1" dirty="0"/>
              <a:t>(NON-ACTIVE BINER)</a:t>
            </a:r>
            <a:endParaRPr lang="id-ID" sz="1200" b="1" dirty="0"/>
          </a:p>
        </p:txBody>
      </p:sp>
      <p:sp>
        <p:nvSpPr>
          <p:cNvPr id="14" name="Rectangle 13">
            <a:extLst>
              <a:ext uri="{FF2B5EF4-FFF2-40B4-BE49-F238E27FC236}">
                <a16:creationId xmlns:a16="http://schemas.microsoft.com/office/drawing/2014/main" id="{DA6E202E-901B-40E4-9B47-9C32B77404C0}"/>
              </a:ext>
            </a:extLst>
          </p:cNvPr>
          <p:cNvSpPr/>
          <p:nvPr/>
        </p:nvSpPr>
        <p:spPr>
          <a:xfrm>
            <a:off x="6120172" y="50015"/>
            <a:ext cx="2952328" cy="10983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Arial" panose="020B0604020202020204" pitchFamily="34" charset="0"/>
              <a:buChar char="•"/>
            </a:pPr>
            <a:r>
              <a:rPr lang="en-US" sz="1100" b="1" dirty="0"/>
              <a:t>consists of 64 bits numbered from </a:t>
            </a:r>
          </a:p>
          <a:p>
            <a:pPr algn="just"/>
            <a:r>
              <a:rPr lang="en-US" sz="1100" b="1" dirty="0"/>
              <a:t>        the left starting with bit 1 (one)</a:t>
            </a:r>
          </a:p>
          <a:p>
            <a:pPr marL="285750" indent="-285750" algn="just">
              <a:buFont typeface="Arial" panose="020B0604020202020204" pitchFamily="34" charset="0"/>
              <a:buChar char="•"/>
            </a:pPr>
            <a:r>
              <a:rPr lang="en-US" sz="1100" b="1" dirty="0"/>
              <a:t>If any ISO message does not support secondary bit map processing, then </a:t>
            </a:r>
          </a:p>
          <a:p>
            <a:pPr marL="268288" algn="just"/>
            <a:r>
              <a:rPr lang="en-US" sz="1100" b="1" dirty="0"/>
              <a:t>the first bit of the bit map is '0'.</a:t>
            </a:r>
            <a:endParaRPr lang="id-ID" sz="1100" b="1" dirty="0"/>
          </a:p>
        </p:txBody>
      </p:sp>
      <p:sp>
        <p:nvSpPr>
          <p:cNvPr id="16" name="Title 15">
            <a:extLst>
              <a:ext uri="{FF2B5EF4-FFF2-40B4-BE49-F238E27FC236}">
                <a16:creationId xmlns:a16="http://schemas.microsoft.com/office/drawing/2014/main" id="{070FC53F-A9E5-4DCD-8492-B10CB09C77FD}"/>
              </a:ext>
            </a:extLst>
          </p:cNvPr>
          <p:cNvSpPr>
            <a:spLocks noGrp="1"/>
          </p:cNvSpPr>
          <p:nvPr>
            <p:ph type="ctrTitle"/>
          </p:nvPr>
        </p:nvSpPr>
        <p:spPr>
          <a:xfrm>
            <a:off x="822485" y="411508"/>
            <a:ext cx="2089861" cy="850997"/>
          </a:xfrm>
        </p:spPr>
        <p:txBody>
          <a:bodyPr/>
          <a:lstStyle/>
          <a:p>
            <a:r>
              <a:rPr lang="en-ID" dirty="0"/>
              <a:t>BITMAP</a:t>
            </a:r>
            <a:endParaRPr lang="id-ID" dirty="0"/>
          </a:p>
        </p:txBody>
      </p:sp>
      <p:sp>
        <p:nvSpPr>
          <p:cNvPr id="18" name="Rectangle 17">
            <a:extLst>
              <a:ext uri="{FF2B5EF4-FFF2-40B4-BE49-F238E27FC236}">
                <a16:creationId xmlns:a16="http://schemas.microsoft.com/office/drawing/2014/main" id="{9F52E9FB-B109-42DB-870C-90C32851490D}"/>
              </a:ext>
            </a:extLst>
          </p:cNvPr>
          <p:cNvSpPr/>
          <p:nvPr/>
        </p:nvSpPr>
        <p:spPr>
          <a:xfrm>
            <a:off x="317530" y="3678435"/>
            <a:ext cx="8508939" cy="307777"/>
          </a:xfrm>
          <a:prstGeom prst="rect">
            <a:avLst/>
          </a:prstGeom>
        </p:spPr>
        <p:txBody>
          <a:bodyPr wrap="square">
            <a:spAutoFit/>
          </a:bodyPr>
          <a:lstStyle/>
          <a:p>
            <a:endParaRPr lang="en-US" sz="1400" dirty="0"/>
          </a:p>
        </p:txBody>
      </p:sp>
      <p:sp>
        <p:nvSpPr>
          <p:cNvPr id="2" name="Oval 1">
            <a:extLst>
              <a:ext uri="{FF2B5EF4-FFF2-40B4-BE49-F238E27FC236}">
                <a16:creationId xmlns:a16="http://schemas.microsoft.com/office/drawing/2014/main" id="{0BC555D0-73A0-4E42-9EC0-E976B082D781}"/>
              </a:ext>
            </a:extLst>
          </p:cNvPr>
          <p:cNvSpPr/>
          <p:nvPr/>
        </p:nvSpPr>
        <p:spPr>
          <a:xfrm>
            <a:off x="167517" y="588254"/>
            <a:ext cx="586430" cy="4975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D" sz="4000" b="1" dirty="0"/>
              <a:t>2</a:t>
            </a:r>
            <a:endParaRPr lang="id-ID" sz="4000" b="1" dirty="0"/>
          </a:p>
        </p:txBody>
      </p:sp>
      <p:sp>
        <p:nvSpPr>
          <p:cNvPr id="3" name="Rectangle 2">
            <a:extLst>
              <a:ext uri="{FF2B5EF4-FFF2-40B4-BE49-F238E27FC236}">
                <a16:creationId xmlns:a16="http://schemas.microsoft.com/office/drawing/2014/main" id="{EAAB0A15-25EC-4EA4-B475-8381FD7FAD5E}"/>
              </a:ext>
            </a:extLst>
          </p:cNvPr>
          <p:cNvSpPr/>
          <p:nvPr/>
        </p:nvSpPr>
        <p:spPr>
          <a:xfrm>
            <a:off x="1547664" y="1024781"/>
            <a:ext cx="4572508" cy="307777"/>
          </a:xfrm>
          <a:prstGeom prst="rect">
            <a:avLst/>
          </a:prstGeom>
        </p:spPr>
        <p:txBody>
          <a:bodyPr wrap="square">
            <a:spAutoFit/>
          </a:bodyPr>
          <a:lstStyle/>
          <a:p>
            <a:r>
              <a:rPr lang="en-US" sz="1400" i="1" dirty="0"/>
              <a:t>Each application transaction includes one (1) bit map. </a:t>
            </a:r>
            <a:endParaRPr lang="id-ID" sz="1400" i="1" dirty="0"/>
          </a:p>
        </p:txBody>
      </p:sp>
      <p:sp>
        <p:nvSpPr>
          <p:cNvPr id="5" name="Rectangle 4">
            <a:extLst>
              <a:ext uri="{FF2B5EF4-FFF2-40B4-BE49-F238E27FC236}">
                <a16:creationId xmlns:a16="http://schemas.microsoft.com/office/drawing/2014/main" id="{5EE54ED3-9FF7-4994-9FA3-D020BEFEE40B}"/>
              </a:ext>
            </a:extLst>
          </p:cNvPr>
          <p:cNvSpPr/>
          <p:nvPr/>
        </p:nvSpPr>
        <p:spPr>
          <a:xfrm>
            <a:off x="539552" y="3677694"/>
            <a:ext cx="2098412" cy="134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D" b="1" dirty="0"/>
              <a:t>   </a:t>
            </a:r>
            <a:r>
              <a:rPr lang="en-ID" b="1" dirty="0" err="1"/>
              <a:t>Hexa</a:t>
            </a:r>
            <a:endParaRPr lang="en-ID" b="1" dirty="0"/>
          </a:p>
          <a:p>
            <a:pPr algn="r"/>
            <a:r>
              <a:rPr lang="en-ID" b="1" dirty="0"/>
              <a:t>decimal</a:t>
            </a:r>
            <a:endParaRPr lang="id-ID" b="1" dirty="0"/>
          </a:p>
        </p:txBody>
      </p:sp>
      <p:pic>
        <p:nvPicPr>
          <p:cNvPr id="2052" name="Picture 4">
            <a:extLst>
              <a:ext uri="{FF2B5EF4-FFF2-40B4-BE49-F238E27FC236}">
                <a16:creationId xmlns:a16="http://schemas.microsoft.com/office/drawing/2014/main" id="{D3286440-F92C-42F2-B517-3BDB2B787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26" y="3881925"/>
            <a:ext cx="981784" cy="981784"/>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1F5422A9-56C6-4AEC-9F5B-D734C487E6B8}"/>
              </a:ext>
            </a:extLst>
          </p:cNvPr>
          <p:cNvSpPr/>
          <p:nvPr/>
        </p:nvSpPr>
        <p:spPr>
          <a:xfrm>
            <a:off x="2805479" y="4157290"/>
            <a:ext cx="1152128" cy="38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200" i="1" dirty="0"/>
              <a:t>Change into</a:t>
            </a:r>
            <a:endParaRPr lang="id-ID" sz="1200" i="1" dirty="0"/>
          </a:p>
        </p:txBody>
      </p:sp>
      <p:sp>
        <p:nvSpPr>
          <p:cNvPr id="7" name="AutoShape 6" descr="Gambar Bilangan Biner">
            <a:extLst>
              <a:ext uri="{FF2B5EF4-FFF2-40B4-BE49-F238E27FC236}">
                <a16:creationId xmlns:a16="http://schemas.microsoft.com/office/drawing/2014/main" id="{EF23F361-2C8E-48B0-B042-CA4BA813BFC6}"/>
              </a:ext>
            </a:extLst>
          </p:cNvPr>
          <p:cNvSpPr>
            <a:spLocks noChangeAspect="1" noChangeArrowheads="1"/>
          </p:cNvSpPr>
          <p:nvPr/>
        </p:nvSpPr>
        <p:spPr bwMode="auto">
          <a:xfrm>
            <a:off x="6689914" y="231476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 name="AutoShape 8" descr="Gambar Bilangan Biner">
            <a:extLst>
              <a:ext uri="{FF2B5EF4-FFF2-40B4-BE49-F238E27FC236}">
                <a16:creationId xmlns:a16="http://schemas.microsoft.com/office/drawing/2014/main" id="{39C6C1A6-1A19-4838-BA05-A6A93828B620}"/>
              </a:ext>
            </a:extLst>
          </p:cNvPr>
          <p:cNvSpPr>
            <a:spLocks noChangeAspect="1" noChangeArrowheads="1"/>
          </p:cNvSpPr>
          <p:nvPr/>
        </p:nvSpPr>
        <p:spPr bwMode="auto">
          <a:xfrm>
            <a:off x="6842314" y="246716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Rectangle 18">
            <a:extLst>
              <a:ext uri="{FF2B5EF4-FFF2-40B4-BE49-F238E27FC236}">
                <a16:creationId xmlns:a16="http://schemas.microsoft.com/office/drawing/2014/main" id="{6A062BD5-854B-4429-91E8-B52DEFCBB785}"/>
              </a:ext>
            </a:extLst>
          </p:cNvPr>
          <p:cNvSpPr/>
          <p:nvPr/>
        </p:nvSpPr>
        <p:spPr>
          <a:xfrm>
            <a:off x="4037999" y="3676675"/>
            <a:ext cx="2098412" cy="134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D" b="1" dirty="0"/>
              <a:t>   </a:t>
            </a:r>
            <a:r>
              <a:rPr lang="en-ID" b="1" dirty="0" err="1"/>
              <a:t>Biner</a:t>
            </a:r>
            <a:endParaRPr lang="id-ID" b="1" dirty="0"/>
          </a:p>
        </p:txBody>
      </p:sp>
      <p:pic>
        <p:nvPicPr>
          <p:cNvPr id="17" name="Picture 16">
            <a:extLst>
              <a:ext uri="{FF2B5EF4-FFF2-40B4-BE49-F238E27FC236}">
                <a16:creationId xmlns:a16="http://schemas.microsoft.com/office/drawing/2014/main" id="{993FB468-C073-431A-BBC4-475C5B06615B}"/>
              </a:ext>
            </a:extLst>
          </p:cNvPr>
          <p:cNvPicPr>
            <a:picLocks noChangeAspect="1"/>
          </p:cNvPicPr>
          <p:nvPr/>
        </p:nvPicPr>
        <p:blipFill rotWithShape="1">
          <a:blip r:embed="rId3">
            <a:extLst>
              <a:ext uri="{28A0092B-C50C-407E-A947-70E740481C1C}">
                <a14:useLocalDpi xmlns:a14="http://schemas.microsoft.com/office/drawing/2010/main" val="0"/>
              </a:ext>
            </a:extLst>
          </a:blip>
          <a:srcRect t="60707" r="70790"/>
          <a:stretch/>
        </p:blipFill>
        <p:spPr>
          <a:xfrm>
            <a:off x="4228684" y="3934367"/>
            <a:ext cx="1138561" cy="873380"/>
          </a:xfrm>
          <a:prstGeom prst="rect">
            <a:avLst/>
          </a:prstGeom>
        </p:spPr>
      </p:pic>
      <p:sp>
        <p:nvSpPr>
          <p:cNvPr id="20" name="Rectangle 19">
            <a:extLst>
              <a:ext uri="{FF2B5EF4-FFF2-40B4-BE49-F238E27FC236}">
                <a16:creationId xmlns:a16="http://schemas.microsoft.com/office/drawing/2014/main" id="{81D77A96-0DE2-445E-A73F-04163B609F47}"/>
              </a:ext>
            </a:extLst>
          </p:cNvPr>
          <p:cNvSpPr/>
          <p:nvPr/>
        </p:nvSpPr>
        <p:spPr>
          <a:xfrm>
            <a:off x="6588224" y="3975402"/>
            <a:ext cx="1384651"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id-ID" sz="1200" b="1" dirty="0">
                <a:solidFill>
                  <a:schemeClr val="bg2"/>
                </a:solidFill>
              </a:rPr>
              <a:t>lookup of the </a:t>
            </a:r>
            <a:endParaRPr lang="en-ID" sz="1200" b="1" dirty="0">
              <a:solidFill>
                <a:schemeClr val="bg2"/>
              </a:solidFill>
            </a:endParaRPr>
          </a:p>
          <a:p>
            <a:pPr algn="ctr"/>
            <a:r>
              <a:rPr lang="id-ID" sz="1200" b="1" dirty="0">
                <a:solidFill>
                  <a:schemeClr val="bg2"/>
                </a:solidFill>
              </a:rPr>
              <a:t>position of </a:t>
            </a:r>
            <a:endParaRPr lang="en-ID" sz="1200" b="1" dirty="0">
              <a:solidFill>
                <a:schemeClr val="bg2"/>
              </a:solidFill>
            </a:endParaRPr>
          </a:p>
          <a:p>
            <a:pPr algn="ctr"/>
            <a:r>
              <a:rPr lang="id-ID" sz="1200" b="1" dirty="0">
                <a:solidFill>
                  <a:schemeClr val="bg2"/>
                </a:solidFill>
              </a:rPr>
              <a:t>the</a:t>
            </a:r>
            <a:r>
              <a:rPr lang="en-ID" sz="1200" b="1" dirty="0">
                <a:solidFill>
                  <a:schemeClr val="bg2"/>
                </a:solidFill>
              </a:rPr>
              <a:t> </a:t>
            </a:r>
            <a:r>
              <a:rPr lang="id-ID" sz="1200" b="1" dirty="0">
                <a:solidFill>
                  <a:schemeClr val="bg2"/>
                </a:solidFill>
              </a:rPr>
              <a:t>data element </a:t>
            </a:r>
            <a:endParaRPr lang="en-ID" sz="1200" b="1" dirty="0">
              <a:solidFill>
                <a:schemeClr val="bg2"/>
              </a:solidFill>
            </a:endParaRPr>
          </a:p>
          <a:p>
            <a:pPr algn="ctr"/>
            <a:r>
              <a:rPr lang="id-ID" sz="1200" b="1" dirty="0">
                <a:solidFill>
                  <a:schemeClr val="bg2"/>
                </a:solidFill>
              </a:rPr>
              <a:t>to be used.</a:t>
            </a:r>
          </a:p>
        </p:txBody>
      </p:sp>
      <p:sp>
        <p:nvSpPr>
          <p:cNvPr id="21" name="Arrow: Right 20">
            <a:extLst>
              <a:ext uri="{FF2B5EF4-FFF2-40B4-BE49-F238E27FC236}">
                <a16:creationId xmlns:a16="http://schemas.microsoft.com/office/drawing/2014/main" id="{CE65EDF7-2995-4F96-90A8-6B578DBCDCFF}"/>
              </a:ext>
            </a:extLst>
          </p:cNvPr>
          <p:cNvSpPr/>
          <p:nvPr/>
        </p:nvSpPr>
        <p:spPr>
          <a:xfrm>
            <a:off x="6216803" y="4230177"/>
            <a:ext cx="299413" cy="213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Arrow: Curved Left 22">
            <a:extLst>
              <a:ext uri="{FF2B5EF4-FFF2-40B4-BE49-F238E27FC236}">
                <a16:creationId xmlns:a16="http://schemas.microsoft.com/office/drawing/2014/main" id="{E82FADDF-8D8E-4887-9EA7-F9DDBBB902BD}"/>
              </a:ext>
            </a:extLst>
          </p:cNvPr>
          <p:cNvSpPr/>
          <p:nvPr/>
        </p:nvSpPr>
        <p:spPr>
          <a:xfrm flipV="1">
            <a:off x="7979875" y="2467166"/>
            <a:ext cx="868151" cy="19767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Tree>
    <p:extLst>
      <p:ext uri="{BB962C8B-B14F-4D97-AF65-F5344CB8AC3E}">
        <p14:creationId xmlns:p14="http://schemas.microsoft.com/office/powerpoint/2010/main" val="177059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2355-42C2-4E14-ACFC-B8EB2D55A637}"/>
              </a:ext>
            </a:extLst>
          </p:cNvPr>
          <p:cNvSpPr>
            <a:spLocks noGrp="1"/>
          </p:cNvSpPr>
          <p:nvPr>
            <p:ph type="ctrTitle"/>
          </p:nvPr>
        </p:nvSpPr>
        <p:spPr>
          <a:xfrm>
            <a:off x="251520" y="-116076"/>
            <a:ext cx="8568952" cy="864096"/>
          </a:xfrm>
        </p:spPr>
        <p:txBody>
          <a:bodyPr/>
          <a:lstStyle/>
          <a:p>
            <a:pPr algn="ctr"/>
            <a:r>
              <a:rPr lang="en-ID" sz="3600" dirty="0">
                <a:latin typeface="Lato"/>
              </a:rPr>
              <a:t>CONVERSION TABLE</a:t>
            </a:r>
            <a:br>
              <a:rPr lang="en-ID" sz="3600" dirty="0">
                <a:latin typeface="Lato"/>
              </a:rPr>
            </a:br>
            <a:r>
              <a:rPr lang="en-ID" sz="1400" b="0" i="1" dirty="0">
                <a:latin typeface="Lato"/>
              </a:rPr>
              <a:t>from Hexadecimal to </a:t>
            </a:r>
            <a:r>
              <a:rPr lang="en-ID" sz="1400" b="0" i="1" dirty="0" err="1">
                <a:latin typeface="Lato"/>
              </a:rPr>
              <a:t>Biner</a:t>
            </a:r>
            <a:endParaRPr lang="id-ID" sz="3600" i="1" dirty="0">
              <a:latin typeface="Lato"/>
            </a:endParaRPr>
          </a:p>
        </p:txBody>
      </p:sp>
      <p:sp>
        <p:nvSpPr>
          <p:cNvPr id="3" name="Subtitle 2">
            <a:extLst>
              <a:ext uri="{FF2B5EF4-FFF2-40B4-BE49-F238E27FC236}">
                <a16:creationId xmlns:a16="http://schemas.microsoft.com/office/drawing/2014/main" id="{464D9C1C-5143-49E0-8023-D12E75D32872}"/>
              </a:ext>
            </a:extLst>
          </p:cNvPr>
          <p:cNvSpPr>
            <a:spLocks noGrp="1"/>
          </p:cNvSpPr>
          <p:nvPr>
            <p:ph type="subTitle" idx="1"/>
          </p:nvPr>
        </p:nvSpPr>
        <p:spPr>
          <a:xfrm>
            <a:off x="5724128" y="1145828"/>
            <a:ext cx="2045527" cy="541200"/>
          </a:xfrm>
        </p:spPr>
        <p:txBody>
          <a:bodyPr/>
          <a:lstStyle/>
          <a:p>
            <a:pPr marL="311150" algn="ctr"/>
            <a:r>
              <a:rPr lang="en-ID" b="1" dirty="0">
                <a:solidFill>
                  <a:schemeClr val="bg2"/>
                </a:solidFill>
              </a:rPr>
              <a:t>EXAMPLE :</a:t>
            </a:r>
            <a:endParaRPr lang="id-ID" b="1" dirty="0">
              <a:solidFill>
                <a:schemeClr val="bg2"/>
              </a:solidFill>
            </a:endParaRPr>
          </a:p>
        </p:txBody>
      </p:sp>
      <p:pic>
        <p:nvPicPr>
          <p:cNvPr id="3074" name="Picture 2">
            <a:extLst>
              <a:ext uri="{FF2B5EF4-FFF2-40B4-BE49-F238E27FC236}">
                <a16:creationId xmlns:a16="http://schemas.microsoft.com/office/drawing/2014/main" id="{A22DCA71-239E-4F29-A9C0-B12B0D1C6631}"/>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39552" y="843558"/>
            <a:ext cx="3312367" cy="3662618"/>
          </a:xfrm>
          <a:prstGeom prst="rect">
            <a:avLst/>
          </a:prstGeom>
          <a:noFill/>
          <a:ln w="38100">
            <a:solidFill>
              <a:schemeClr val="tx1">
                <a:lumMod val="50000"/>
              </a:schemeClr>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F718FE2-FEFE-40BD-8AE8-E4BAAEDD0B58}"/>
              </a:ext>
            </a:extLst>
          </p:cNvPr>
          <p:cNvSpPr/>
          <p:nvPr/>
        </p:nvSpPr>
        <p:spPr>
          <a:xfrm>
            <a:off x="179512" y="4523018"/>
            <a:ext cx="3932993" cy="646331"/>
          </a:xfrm>
          <a:prstGeom prst="rect">
            <a:avLst/>
          </a:prstGeom>
        </p:spPr>
        <p:txBody>
          <a:bodyPr wrap="square">
            <a:spAutoFit/>
          </a:bodyPr>
          <a:lstStyle/>
          <a:p>
            <a:pPr algn="ctr"/>
            <a:r>
              <a:rPr lang="en-US" sz="900" b="1" i="1" dirty="0">
                <a:solidFill>
                  <a:srgbClr val="111111"/>
                </a:solidFill>
                <a:latin typeface="Segoe UI" panose="020B0502040204020203" pitchFamily="34" charset="0"/>
              </a:rPr>
              <a:t>A message can contain up to three bitmaps in the latest version of the ISO 8583 standard. The bitmap may be transmitted as 8 bytes </a:t>
            </a:r>
          </a:p>
          <a:p>
            <a:pPr algn="ctr"/>
            <a:r>
              <a:rPr lang="en-US" sz="900" b="1" i="1" dirty="0">
                <a:solidFill>
                  <a:srgbClr val="111111"/>
                </a:solidFill>
                <a:latin typeface="Segoe UI" panose="020B0502040204020203" pitchFamily="34" charset="0"/>
              </a:rPr>
              <a:t>(binary), or sometimes with the 8 bytes unpacked into </a:t>
            </a:r>
          </a:p>
          <a:p>
            <a:pPr algn="ctr"/>
            <a:r>
              <a:rPr lang="en-US" sz="900" b="1" i="1" dirty="0">
                <a:solidFill>
                  <a:srgbClr val="111111"/>
                </a:solidFill>
                <a:latin typeface="Segoe UI" panose="020B0502040204020203" pitchFamily="34" charset="0"/>
              </a:rPr>
              <a:t>16 hexadecimal characters 1-9, A-F (ASCII).</a:t>
            </a:r>
            <a:endParaRPr lang="id-ID" sz="900" b="1" i="1" dirty="0"/>
          </a:p>
        </p:txBody>
      </p:sp>
      <p:sp>
        <p:nvSpPr>
          <p:cNvPr id="5" name="Rectangle 4">
            <a:extLst>
              <a:ext uri="{FF2B5EF4-FFF2-40B4-BE49-F238E27FC236}">
                <a16:creationId xmlns:a16="http://schemas.microsoft.com/office/drawing/2014/main" id="{E1BFFEA6-1E36-47D3-90BD-D73A963BE031}"/>
              </a:ext>
            </a:extLst>
          </p:cNvPr>
          <p:cNvSpPr/>
          <p:nvPr/>
        </p:nvSpPr>
        <p:spPr>
          <a:xfrm>
            <a:off x="4535996" y="1687028"/>
            <a:ext cx="4356483"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id-ID" sz="1400" b="1" dirty="0">
                <a:latin typeface="Lato"/>
              </a:rPr>
              <a:t>F23C449108E080000000000000000021</a:t>
            </a:r>
            <a:endParaRPr lang="en-ID" sz="1400" b="1" dirty="0">
              <a:latin typeface="Lato"/>
            </a:endParaRPr>
          </a:p>
          <a:p>
            <a:pPr algn="ctr"/>
            <a:endParaRPr lang="en-ID" sz="1400" b="1" dirty="0">
              <a:latin typeface="Lato"/>
            </a:endParaRPr>
          </a:p>
          <a:p>
            <a:pPr algn="ctr"/>
            <a:r>
              <a:rPr lang="en-US" sz="1400" dirty="0"/>
              <a:t>where the above bitmap consists of </a:t>
            </a:r>
            <a:r>
              <a:rPr lang="en-US" sz="1400" b="1" dirty="0"/>
              <a:t>32 characters </a:t>
            </a:r>
            <a:r>
              <a:rPr lang="en-US" sz="1400" dirty="0"/>
              <a:t>it can be ascertained that the above bitmap is a </a:t>
            </a:r>
          </a:p>
          <a:p>
            <a:pPr algn="ctr"/>
            <a:r>
              <a:rPr lang="en-US" sz="1400" b="1" dirty="0"/>
              <a:t>secondary bitmap. </a:t>
            </a:r>
          </a:p>
          <a:p>
            <a:pPr algn="ctr"/>
            <a:r>
              <a:rPr lang="en-US" sz="1400" dirty="0"/>
              <a:t>How to change the above hexadecimal to binary is </a:t>
            </a:r>
          </a:p>
          <a:p>
            <a:pPr algn="ctr"/>
            <a:r>
              <a:rPr lang="en-US" sz="1400" dirty="0"/>
              <a:t>first break the hexadecimal to 2 digits then convert 1 digit hexadecimal to binary as follows.</a:t>
            </a:r>
            <a:endParaRPr lang="id-ID" sz="1400" dirty="0"/>
          </a:p>
        </p:txBody>
      </p:sp>
      <p:sp>
        <p:nvSpPr>
          <p:cNvPr id="6" name="Rectangle 5">
            <a:extLst>
              <a:ext uri="{FF2B5EF4-FFF2-40B4-BE49-F238E27FC236}">
                <a16:creationId xmlns:a16="http://schemas.microsoft.com/office/drawing/2014/main" id="{BB1A2856-8AAB-450D-894E-8E6A795ADA82}"/>
              </a:ext>
            </a:extLst>
          </p:cNvPr>
          <p:cNvSpPr/>
          <p:nvPr/>
        </p:nvSpPr>
        <p:spPr>
          <a:xfrm>
            <a:off x="5649848" y="3874833"/>
            <a:ext cx="3528392" cy="338554"/>
          </a:xfrm>
          <a:prstGeom prst="rect">
            <a:avLst/>
          </a:prstGeom>
        </p:spPr>
        <p:txBody>
          <a:bodyPr wrap="square">
            <a:spAutoFit/>
          </a:bodyPr>
          <a:lstStyle/>
          <a:p>
            <a:r>
              <a:rPr lang="en-ID" sz="1600" dirty="0"/>
              <a:t>Next slide for detail example &gt;&gt;&gt;</a:t>
            </a:r>
            <a:endParaRPr lang="id-ID" sz="1600" dirty="0"/>
          </a:p>
        </p:txBody>
      </p:sp>
    </p:spTree>
    <p:extLst>
      <p:ext uri="{BB962C8B-B14F-4D97-AF65-F5344CB8AC3E}">
        <p14:creationId xmlns:p14="http://schemas.microsoft.com/office/powerpoint/2010/main" val="307892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9B7F-4847-47F0-BD4F-2D4F8B3486CA}"/>
              </a:ext>
            </a:extLst>
          </p:cNvPr>
          <p:cNvSpPr>
            <a:spLocks noGrp="1"/>
          </p:cNvSpPr>
          <p:nvPr>
            <p:ph type="title"/>
          </p:nvPr>
        </p:nvSpPr>
        <p:spPr>
          <a:xfrm>
            <a:off x="727650" y="667596"/>
            <a:ext cx="7688700" cy="535200"/>
          </a:xfrm>
        </p:spPr>
        <p:txBody>
          <a:bodyPr/>
          <a:lstStyle/>
          <a:p>
            <a:r>
              <a:rPr lang="en-ID" dirty="0"/>
              <a:t>3 TYPES OF BITMAP</a:t>
            </a:r>
            <a:endParaRPr lang="id-ID" dirty="0"/>
          </a:p>
        </p:txBody>
      </p:sp>
      <p:sp>
        <p:nvSpPr>
          <p:cNvPr id="3" name="Text Placeholder 2">
            <a:extLst>
              <a:ext uri="{FF2B5EF4-FFF2-40B4-BE49-F238E27FC236}">
                <a16:creationId xmlns:a16="http://schemas.microsoft.com/office/drawing/2014/main" id="{13543B68-4468-4B64-B024-D4E5DBF52AAC}"/>
              </a:ext>
            </a:extLst>
          </p:cNvPr>
          <p:cNvSpPr>
            <a:spLocks noGrp="1"/>
          </p:cNvSpPr>
          <p:nvPr>
            <p:ph type="body" idx="1"/>
          </p:nvPr>
        </p:nvSpPr>
        <p:spPr>
          <a:xfrm>
            <a:off x="713320" y="1202796"/>
            <a:ext cx="7963136" cy="2593090"/>
          </a:xfrm>
        </p:spPr>
        <p:txBody>
          <a:bodyPr/>
          <a:lstStyle/>
          <a:p>
            <a:pPr marL="146047" indent="0">
              <a:buNone/>
            </a:pPr>
            <a:r>
              <a:rPr lang="en-US" b="1" dirty="0">
                <a:solidFill>
                  <a:schemeClr val="bg2"/>
                </a:solidFill>
              </a:rPr>
              <a:t>1.  PRIMARY BITMAP</a:t>
            </a:r>
          </a:p>
          <a:p>
            <a:pPr marL="146047" indent="0">
              <a:buNone/>
            </a:pPr>
            <a:r>
              <a:rPr lang="en-US" dirty="0">
                <a:solidFill>
                  <a:schemeClr val="bg2"/>
                </a:solidFill>
              </a:rPr>
              <a:t>A message contains at least one bitmap called the Primary Bitmap, indicating the presence of </a:t>
            </a:r>
          </a:p>
          <a:p>
            <a:pPr marL="146047" indent="0">
              <a:buNone/>
            </a:pPr>
            <a:r>
              <a:rPr lang="en-US" b="1" dirty="0">
                <a:solidFill>
                  <a:schemeClr val="bg2"/>
                </a:solidFill>
              </a:rPr>
              <a:t>Data Elements 1 up to 64.</a:t>
            </a:r>
          </a:p>
          <a:p>
            <a:pPr marL="146047" indent="0">
              <a:buNone/>
            </a:pPr>
            <a:endParaRPr lang="en-US" dirty="0">
              <a:solidFill>
                <a:schemeClr val="bg2"/>
              </a:solidFill>
            </a:endParaRPr>
          </a:p>
          <a:p>
            <a:pPr marL="146047" indent="0">
              <a:buNone/>
            </a:pPr>
            <a:r>
              <a:rPr lang="en-US" b="1" dirty="0">
                <a:solidFill>
                  <a:schemeClr val="bg2"/>
                </a:solidFill>
              </a:rPr>
              <a:t>2.   SECONDARY BITMAP</a:t>
            </a:r>
          </a:p>
          <a:p>
            <a:pPr marL="146047" indent="0">
              <a:buNone/>
            </a:pPr>
            <a:r>
              <a:rPr lang="en-US" dirty="0">
                <a:solidFill>
                  <a:schemeClr val="bg2"/>
                </a:solidFill>
              </a:rPr>
              <a:t>A Secondary Bitmap may be located at Data Element one, and hence the first bit in Primary Bitmap tells us whether there is a secondary bitmap or not. The secondary bitmap indicates the presence of </a:t>
            </a:r>
          </a:p>
          <a:p>
            <a:pPr marL="146047" indent="0">
              <a:buNone/>
            </a:pPr>
            <a:r>
              <a:rPr lang="en-US" b="1" dirty="0">
                <a:solidFill>
                  <a:schemeClr val="bg2"/>
                </a:solidFill>
              </a:rPr>
              <a:t>Data Elements 65 up to 128.</a:t>
            </a:r>
          </a:p>
          <a:p>
            <a:pPr marL="488947" indent="-342900">
              <a:buFont typeface="+mj-lt"/>
              <a:buAutoNum type="arabicPeriod"/>
            </a:pPr>
            <a:endParaRPr lang="en-US" b="1" dirty="0">
              <a:solidFill>
                <a:schemeClr val="bg2"/>
              </a:solidFill>
            </a:endParaRPr>
          </a:p>
          <a:p>
            <a:pPr marL="488947" indent="-342900">
              <a:buAutoNum type="arabicPeriod" startAt="3"/>
            </a:pPr>
            <a:r>
              <a:rPr lang="en-US" b="1" dirty="0">
                <a:solidFill>
                  <a:schemeClr val="bg2"/>
                </a:solidFill>
              </a:rPr>
              <a:t>TERTIARY BITMAP</a:t>
            </a:r>
          </a:p>
          <a:p>
            <a:pPr marL="146047" indent="0">
              <a:buNone/>
            </a:pPr>
            <a:r>
              <a:rPr lang="en-US" dirty="0">
                <a:solidFill>
                  <a:schemeClr val="bg2"/>
                </a:solidFill>
              </a:rPr>
              <a:t>The secondary bitmap indicates the presence of </a:t>
            </a:r>
            <a:r>
              <a:rPr lang="en-US" b="1" dirty="0">
                <a:solidFill>
                  <a:schemeClr val="bg2"/>
                </a:solidFill>
              </a:rPr>
              <a:t>Data Elements 129 up to 192.</a:t>
            </a:r>
          </a:p>
          <a:p>
            <a:pPr marL="146047" indent="0">
              <a:buNone/>
            </a:pPr>
            <a:endParaRPr lang="id-ID" b="1" dirty="0">
              <a:solidFill>
                <a:schemeClr val="bg2"/>
              </a:solidFill>
            </a:endParaRPr>
          </a:p>
        </p:txBody>
      </p:sp>
      <p:sp>
        <p:nvSpPr>
          <p:cNvPr id="6" name="Rectangle 5">
            <a:extLst>
              <a:ext uri="{FF2B5EF4-FFF2-40B4-BE49-F238E27FC236}">
                <a16:creationId xmlns:a16="http://schemas.microsoft.com/office/drawing/2014/main" id="{06276A72-1545-4DC3-B021-CD71E74F4F28}"/>
              </a:ext>
            </a:extLst>
          </p:cNvPr>
          <p:cNvSpPr/>
          <p:nvPr/>
        </p:nvSpPr>
        <p:spPr>
          <a:xfrm>
            <a:off x="2286000" y="4878230"/>
            <a:ext cx="4572000" cy="230832"/>
          </a:xfrm>
          <a:prstGeom prst="rect">
            <a:avLst/>
          </a:prstGeom>
        </p:spPr>
        <p:txBody>
          <a:bodyPr>
            <a:spAutoFit/>
          </a:bodyPr>
          <a:lstStyle/>
          <a:p>
            <a:pPr algn="ctr"/>
            <a:r>
              <a:rPr lang="en-ID" sz="900" dirty="0"/>
              <a:t>Source : </a:t>
            </a:r>
            <a:r>
              <a:rPr lang="id-ID" sz="900" dirty="0">
                <a:hlinkClick r:id="rId2"/>
              </a:rPr>
              <a:t>https://www.codeproject.com/Articles/100084/Introduction-to-ISO</a:t>
            </a:r>
            <a:endParaRPr lang="id-ID" sz="900" dirty="0"/>
          </a:p>
        </p:txBody>
      </p:sp>
      <p:pic>
        <p:nvPicPr>
          <p:cNvPr id="5" name="Picture 4">
            <a:extLst>
              <a:ext uri="{FF2B5EF4-FFF2-40B4-BE49-F238E27FC236}">
                <a16:creationId xmlns:a16="http://schemas.microsoft.com/office/drawing/2014/main" id="{6AC08C32-6FA9-4BC4-91FC-E3E13D9118C7}"/>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700"/>
                    </a14:imgEffect>
                  </a14:imgLayer>
                </a14:imgProps>
              </a:ext>
            </a:extLst>
          </a:blip>
          <a:srcRect l="29526" t="32916" r="12988" b="48600"/>
          <a:stretch/>
        </p:blipFill>
        <p:spPr>
          <a:xfrm>
            <a:off x="1943708" y="3861697"/>
            <a:ext cx="5256584" cy="950722"/>
          </a:xfrm>
          <a:prstGeom prst="rect">
            <a:avLst/>
          </a:prstGeom>
        </p:spPr>
      </p:pic>
    </p:spTree>
    <p:extLst>
      <p:ext uri="{BB962C8B-B14F-4D97-AF65-F5344CB8AC3E}">
        <p14:creationId xmlns:p14="http://schemas.microsoft.com/office/powerpoint/2010/main" val="1460612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AC8CF4-FB5D-4470-AFED-6C7B67051D94}"/>
              </a:ext>
            </a:extLst>
          </p:cNvPr>
          <p:cNvSpPr>
            <a:spLocks noGrp="1"/>
          </p:cNvSpPr>
          <p:nvPr>
            <p:ph type="body" idx="1"/>
          </p:nvPr>
        </p:nvSpPr>
        <p:spPr>
          <a:xfrm>
            <a:off x="5436096" y="1386627"/>
            <a:ext cx="3312368" cy="2261100"/>
          </a:xfrm>
        </p:spPr>
        <p:txBody>
          <a:bodyPr/>
          <a:lstStyle/>
          <a:p>
            <a:pPr marL="146047" indent="0" algn="ctr">
              <a:buNone/>
            </a:pPr>
            <a:r>
              <a:rPr lang="en-ID" b="1" dirty="0"/>
              <a:t>Combine all </a:t>
            </a:r>
            <a:r>
              <a:rPr lang="en-ID" b="1" dirty="0" err="1"/>
              <a:t>biner</a:t>
            </a:r>
            <a:r>
              <a:rPr lang="en-ID" b="1" dirty="0"/>
              <a:t> number like this</a:t>
            </a:r>
          </a:p>
          <a:p>
            <a:pPr marL="146047" indent="0" algn="ctr">
              <a:buNone/>
            </a:pPr>
            <a:endParaRPr lang="en-ID" dirty="0"/>
          </a:p>
          <a:p>
            <a:pPr marL="146047" indent="0" algn="ctr">
              <a:buNone/>
            </a:pPr>
            <a:r>
              <a:rPr lang="id-ID" dirty="0"/>
              <a:t>11110010001111000100010010010001000010001110000010000000000000000000000000000000000000000000000000000000000000000000000000100001</a:t>
            </a:r>
          </a:p>
          <a:p>
            <a:pPr marL="146047" indent="0">
              <a:buNone/>
            </a:pPr>
            <a:endParaRPr lang="en-ID" b="1" dirty="0"/>
          </a:p>
          <a:p>
            <a:pPr marL="146047" indent="0">
              <a:buNone/>
            </a:pPr>
            <a:endParaRPr lang="id-ID" b="1" dirty="0"/>
          </a:p>
        </p:txBody>
      </p:sp>
      <p:graphicFrame>
        <p:nvGraphicFramePr>
          <p:cNvPr id="4" name="Table 4">
            <a:extLst>
              <a:ext uri="{FF2B5EF4-FFF2-40B4-BE49-F238E27FC236}">
                <a16:creationId xmlns:a16="http://schemas.microsoft.com/office/drawing/2014/main" id="{CC3A5E76-669B-4B62-9AA8-13D233574349}"/>
              </a:ext>
            </a:extLst>
          </p:cNvPr>
          <p:cNvGraphicFramePr>
            <a:graphicFrameLocks noGrp="1"/>
          </p:cNvGraphicFramePr>
          <p:nvPr>
            <p:extLst>
              <p:ext uri="{D42A27DB-BD31-4B8C-83A1-F6EECF244321}">
                <p14:modId xmlns:p14="http://schemas.microsoft.com/office/powerpoint/2010/main" val="2300274901"/>
              </p:ext>
            </p:extLst>
          </p:nvPr>
        </p:nvGraphicFramePr>
        <p:xfrm>
          <a:off x="251520" y="339502"/>
          <a:ext cx="4566232" cy="4392494"/>
        </p:xfrm>
        <a:graphic>
          <a:graphicData uri="http://schemas.openxmlformats.org/drawingml/2006/table">
            <a:tbl>
              <a:tblPr firstRow="1" bandRow="1">
                <a:tableStyleId>{073A0DAA-6AF3-43AB-8588-CEC1D06C72B9}</a:tableStyleId>
              </a:tblPr>
              <a:tblGrid>
                <a:gridCol w="1141558">
                  <a:extLst>
                    <a:ext uri="{9D8B030D-6E8A-4147-A177-3AD203B41FA5}">
                      <a16:colId xmlns:a16="http://schemas.microsoft.com/office/drawing/2014/main" val="2418871670"/>
                    </a:ext>
                  </a:extLst>
                </a:gridCol>
                <a:gridCol w="1141558">
                  <a:extLst>
                    <a:ext uri="{9D8B030D-6E8A-4147-A177-3AD203B41FA5}">
                      <a16:colId xmlns:a16="http://schemas.microsoft.com/office/drawing/2014/main" val="982566308"/>
                    </a:ext>
                  </a:extLst>
                </a:gridCol>
                <a:gridCol w="1141558">
                  <a:extLst>
                    <a:ext uri="{9D8B030D-6E8A-4147-A177-3AD203B41FA5}">
                      <a16:colId xmlns:a16="http://schemas.microsoft.com/office/drawing/2014/main" val="858460151"/>
                    </a:ext>
                  </a:extLst>
                </a:gridCol>
                <a:gridCol w="1141558">
                  <a:extLst>
                    <a:ext uri="{9D8B030D-6E8A-4147-A177-3AD203B41FA5}">
                      <a16:colId xmlns:a16="http://schemas.microsoft.com/office/drawing/2014/main" val="590667982"/>
                    </a:ext>
                  </a:extLst>
                </a:gridCol>
              </a:tblGrid>
              <a:tr h="258382">
                <a:tc>
                  <a:txBody>
                    <a:bodyPr/>
                    <a:lstStyle/>
                    <a:p>
                      <a:pPr algn="l"/>
                      <a:r>
                        <a:rPr lang="id-ID" sz="1200">
                          <a:effectLst/>
                        </a:rPr>
                        <a:t>Hexa</a:t>
                      </a:r>
                    </a:p>
                  </a:txBody>
                  <a:tcPr marL="67467" marR="67467" marT="33732" marB="33732" anchor="ctr"/>
                </a:tc>
                <a:tc>
                  <a:txBody>
                    <a:bodyPr/>
                    <a:lstStyle/>
                    <a:p>
                      <a:pPr algn="l"/>
                      <a:r>
                        <a:rPr lang="id-ID" sz="1200">
                          <a:effectLst/>
                        </a:rPr>
                        <a:t>Hexa</a:t>
                      </a:r>
                    </a:p>
                  </a:txBody>
                  <a:tcPr marL="67467" marR="67467" marT="33732" marB="33732" anchor="ctr"/>
                </a:tc>
                <a:tc>
                  <a:txBody>
                    <a:bodyPr/>
                    <a:lstStyle/>
                    <a:p>
                      <a:pPr algn="l"/>
                      <a:r>
                        <a:rPr lang="id-ID" sz="1200">
                          <a:effectLst/>
                        </a:rPr>
                        <a:t>Biner</a:t>
                      </a:r>
                    </a:p>
                  </a:txBody>
                  <a:tcPr marL="67467" marR="67467" marT="33732" marB="33732" anchor="ctr"/>
                </a:tc>
                <a:tc>
                  <a:txBody>
                    <a:bodyPr/>
                    <a:lstStyle/>
                    <a:p>
                      <a:pPr algn="l"/>
                      <a:r>
                        <a:rPr lang="id-ID" sz="1200">
                          <a:effectLst/>
                        </a:rPr>
                        <a:t>Biner</a:t>
                      </a:r>
                    </a:p>
                  </a:txBody>
                  <a:tcPr marL="67467" marR="67467" marT="33732" marB="33732" anchor="ctr"/>
                </a:tc>
                <a:extLst>
                  <a:ext uri="{0D108BD9-81ED-4DB2-BD59-A6C34878D82A}">
                    <a16:rowId xmlns:a16="http://schemas.microsoft.com/office/drawing/2014/main" val="4193265858"/>
                  </a:ext>
                </a:extLst>
              </a:tr>
              <a:tr h="258382">
                <a:tc>
                  <a:txBody>
                    <a:bodyPr/>
                    <a:lstStyle/>
                    <a:p>
                      <a:pPr algn="l"/>
                      <a:r>
                        <a:rPr lang="id-ID" sz="1200">
                          <a:effectLst/>
                        </a:rPr>
                        <a:t>F</a:t>
                      </a:r>
                    </a:p>
                  </a:txBody>
                  <a:tcPr marL="67467" marR="67467" marT="33732" marB="33732" anchor="ctr"/>
                </a:tc>
                <a:tc>
                  <a:txBody>
                    <a:bodyPr/>
                    <a:lstStyle/>
                    <a:p>
                      <a:pPr algn="l"/>
                      <a:r>
                        <a:rPr lang="id-ID" sz="1200">
                          <a:effectLst/>
                        </a:rPr>
                        <a:t>2</a:t>
                      </a:r>
                    </a:p>
                  </a:txBody>
                  <a:tcPr marL="67467" marR="67467" marT="33732" marB="33732" anchor="ctr"/>
                </a:tc>
                <a:tc>
                  <a:txBody>
                    <a:bodyPr/>
                    <a:lstStyle/>
                    <a:p>
                      <a:pPr algn="l"/>
                      <a:r>
                        <a:rPr lang="id-ID" sz="1200">
                          <a:effectLst/>
                        </a:rPr>
                        <a:t>1111</a:t>
                      </a:r>
                    </a:p>
                  </a:txBody>
                  <a:tcPr marL="67467" marR="67467" marT="33732" marB="33732" anchor="ctr"/>
                </a:tc>
                <a:tc>
                  <a:txBody>
                    <a:bodyPr/>
                    <a:lstStyle/>
                    <a:p>
                      <a:pPr algn="l"/>
                      <a:r>
                        <a:rPr lang="id-ID" sz="1200">
                          <a:effectLst/>
                        </a:rPr>
                        <a:t>0010</a:t>
                      </a:r>
                    </a:p>
                  </a:txBody>
                  <a:tcPr marL="67467" marR="67467" marT="33732" marB="33732" anchor="ctr"/>
                </a:tc>
                <a:extLst>
                  <a:ext uri="{0D108BD9-81ED-4DB2-BD59-A6C34878D82A}">
                    <a16:rowId xmlns:a16="http://schemas.microsoft.com/office/drawing/2014/main" val="4270859417"/>
                  </a:ext>
                </a:extLst>
              </a:tr>
              <a:tr h="258382">
                <a:tc>
                  <a:txBody>
                    <a:bodyPr/>
                    <a:lstStyle/>
                    <a:p>
                      <a:pPr algn="l"/>
                      <a:r>
                        <a:rPr lang="id-ID" sz="1200">
                          <a:effectLst/>
                        </a:rPr>
                        <a:t>3</a:t>
                      </a:r>
                    </a:p>
                  </a:txBody>
                  <a:tcPr marL="67467" marR="67467" marT="33732" marB="33732" anchor="ctr"/>
                </a:tc>
                <a:tc>
                  <a:txBody>
                    <a:bodyPr/>
                    <a:lstStyle/>
                    <a:p>
                      <a:pPr algn="l"/>
                      <a:r>
                        <a:rPr lang="id-ID" sz="1200">
                          <a:effectLst/>
                        </a:rPr>
                        <a:t>C</a:t>
                      </a:r>
                    </a:p>
                  </a:txBody>
                  <a:tcPr marL="67467" marR="67467" marT="33732" marB="33732" anchor="ctr"/>
                </a:tc>
                <a:tc>
                  <a:txBody>
                    <a:bodyPr/>
                    <a:lstStyle/>
                    <a:p>
                      <a:pPr algn="l"/>
                      <a:r>
                        <a:rPr lang="id-ID" sz="1200">
                          <a:effectLst/>
                        </a:rPr>
                        <a:t>0011</a:t>
                      </a:r>
                    </a:p>
                  </a:txBody>
                  <a:tcPr marL="67467" marR="67467" marT="33732" marB="33732" anchor="ctr"/>
                </a:tc>
                <a:tc>
                  <a:txBody>
                    <a:bodyPr/>
                    <a:lstStyle/>
                    <a:p>
                      <a:pPr algn="l"/>
                      <a:r>
                        <a:rPr lang="id-ID" sz="1200">
                          <a:effectLst/>
                        </a:rPr>
                        <a:t>1100</a:t>
                      </a:r>
                    </a:p>
                  </a:txBody>
                  <a:tcPr marL="67467" marR="67467" marT="33732" marB="33732" anchor="ctr"/>
                </a:tc>
                <a:extLst>
                  <a:ext uri="{0D108BD9-81ED-4DB2-BD59-A6C34878D82A}">
                    <a16:rowId xmlns:a16="http://schemas.microsoft.com/office/drawing/2014/main" val="613840720"/>
                  </a:ext>
                </a:extLst>
              </a:tr>
              <a:tr h="258382">
                <a:tc>
                  <a:txBody>
                    <a:bodyPr/>
                    <a:lstStyle/>
                    <a:p>
                      <a:pPr algn="l"/>
                      <a:r>
                        <a:rPr lang="id-ID" sz="1200">
                          <a:effectLst/>
                        </a:rPr>
                        <a:t>4</a:t>
                      </a:r>
                    </a:p>
                  </a:txBody>
                  <a:tcPr marL="67467" marR="67467" marT="33732" marB="33732" anchor="ctr"/>
                </a:tc>
                <a:tc>
                  <a:txBody>
                    <a:bodyPr/>
                    <a:lstStyle/>
                    <a:p>
                      <a:pPr algn="l"/>
                      <a:r>
                        <a:rPr lang="id-ID" sz="1200">
                          <a:effectLst/>
                        </a:rPr>
                        <a:t>4</a:t>
                      </a:r>
                    </a:p>
                  </a:txBody>
                  <a:tcPr marL="67467" marR="67467" marT="33732" marB="33732" anchor="ctr"/>
                </a:tc>
                <a:tc>
                  <a:txBody>
                    <a:bodyPr/>
                    <a:lstStyle/>
                    <a:p>
                      <a:pPr algn="l"/>
                      <a:r>
                        <a:rPr lang="id-ID" sz="1200">
                          <a:effectLst/>
                        </a:rPr>
                        <a:t>0100</a:t>
                      </a:r>
                    </a:p>
                  </a:txBody>
                  <a:tcPr marL="67467" marR="67467" marT="33732" marB="33732" anchor="ctr"/>
                </a:tc>
                <a:tc>
                  <a:txBody>
                    <a:bodyPr/>
                    <a:lstStyle/>
                    <a:p>
                      <a:pPr algn="l"/>
                      <a:r>
                        <a:rPr lang="id-ID" sz="1200" dirty="0">
                          <a:effectLst/>
                        </a:rPr>
                        <a:t>0100</a:t>
                      </a:r>
                    </a:p>
                  </a:txBody>
                  <a:tcPr marL="67467" marR="67467" marT="33732" marB="33732" anchor="ctr"/>
                </a:tc>
                <a:extLst>
                  <a:ext uri="{0D108BD9-81ED-4DB2-BD59-A6C34878D82A}">
                    <a16:rowId xmlns:a16="http://schemas.microsoft.com/office/drawing/2014/main" val="373380143"/>
                  </a:ext>
                </a:extLst>
              </a:tr>
              <a:tr h="258382">
                <a:tc>
                  <a:txBody>
                    <a:bodyPr/>
                    <a:lstStyle/>
                    <a:p>
                      <a:pPr algn="l"/>
                      <a:r>
                        <a:rPr lang="id-ID" sz="1200">
                          <a:effectLst/>
                        </a:rPr>
                        <a:t>9</a:t>
                      </a:r>
                    </a:p>
                  </a:txBody>
                  <a:tcPr marL="67467" marR="67467" marT="33732" marB="33732" anchor="ctr"/>
                </a:tc>
                <a:tc>
                  <a:txBody>
                    <a:bodyPr/>
                    <a:lstStyle/>
                    <a:p>
                      <a:pPr algn="l"/>
                      <a:r>
                        <a:rPr lang="id-ID" sz="1200">
                          <a:effectLst/>
                        </a:rPr>
                        <a:t>1</a:t>
                      </a:r>
                    </a:p>
                  </a:txBody>
                  <a:tcPr marL="67467" marR="67467" marT="33732" marB="33732" anchor="ctr"/>
                </a:tc>
                <a:tc>
                  <a:txBody>
                    <a:bodyPr/>
                    <a:lstStyle/>
                    <a:p>
                      <a:pPr algn="l"/>
                      <a:r>
                        <a:rPr lang="id-ID" sz="1200">
                          <a:effectLst/>
                        </a:rPr>
                        <a:t>1001</a:t>
                      </a:r>
                    </a:p>
                  </a:txBody>
                  <a:tcPr marL="67467" marR="67467" marT="33732" marB="33732" anchor="ctr"/>
                </a:tc>
                <a:tc>
                  <a:txBody>
                    <a:bodyPr/>
                    <a:lstStyle/>
                    <a:p>
                      <a:pPr algn="l"/>
                      <a:r>
                        <a:rPr lang="id-ID" sz="1200">
                          <a:effectLst/>
                        </a:rPr>
                        <a:t>0001</a:t>
                      </a:r>
                    </a:p>
                  </a:txBody>
                  <a:tcPr marL="67467" marR="67467" marT="33732" marB="33732" anchor="ctr"/>
                </a:tc>
                <a:extLst>
                  <a:ext uri="{0D108BD9-81ED-4DB2-BD59-A6C34878D82A}">
                    <a16:rowId xmlns:a16="http://schemas.microsoft.com/office/drawing/2014/main" val="299104308"/>
                  </a:ext>
                </a:extLst>
              </a:tr>
              <a:tr h="258382">
                <a:tc>
                  <a:txBody>
                    <a:bodyPr/>
                    <a:lstStyle/>
                    <a:p>
                      <a:pPr algn="l"/>
                      <a:r>
                        <a:rPr lang="id-ID" sz="1200">
                          <a:effectLst/>
                        </a:rPr>
                        <a:t>0</a:t>
                      </a:r>
                    </a:p>
                  </a:txBody>
                  <a:tcPr marL="67467" marR="67467" marT="33732" marB="33732" anchor="ctr"/>
                </a:tc>
                <a:tc>
                  <a:txBody>
                    <a:bodyPr/>
                    <a:lstStyle/>
                    <a:p>
                      <a:pPr algn="l"/>
                      <a:r>
                        <a:rPr lang="id-ID" sz="1200">
                          <a:effectLst/>
                        </a:rPr>
                        <a:t>8</a:t>
                      </a:r>
                    </a:p>
                  </a:txBody>
                  <a:tcPr marL="67467" marR="67467" marT="33732" marB="33732" anchor="ctr"/>
                </a:tc>
                <a:tc>
                  <a:txBody>
                    <a:bodyPr/>
                    <a:lstStyle/>
                    <a:p>
                      <a:pPr algn="l"/>
                      <a:r>
                        <a:rPr lang="id-ID" sz="1200">
                          <a:effectLst/>
                        </a:rPr>
                        <a:t>0000</a:t>
                      </a:r>
                    </a:p>
                  </a:txBody>
                  <a:tcPr marL="67467" marR="67467" marT="33732" marB="33732" anchor="ctr"/>
                </a:tc>
                <a:tc>
                  <a:txBody>
                    <a:bodyPr/>
                    <a:lstStyle/>
                    <a:p>
                      <a:pPr algn="l"/>
                      <a:r>
                        <a:rPr lang="id-ID" sz="1200">
                          <a:effectLst/>
                        </a:rPr>
                        <a:t>1000</a:t>
                      </a:r>
                    </a:p>
                  </a:txBody>
                  <a:tcPr marL="67467" marR="67467" marT="33732" marB="33732" anchor="ctr"/>
                </a:tc>
                <a:extLst>
                  <a:ext uri="{0D108BD9-81ED-4DB2-BD59-A6C34878D82A}">
                    <a16:rowId xmlns:a16="http://schemas.microsoft.com/office/drawing/2014/main" val="906804513"/>
                  </a:ext>
                </a:extLst>
              </a:tr>
              <a:tr h="258382">
                <a:tc>
                  <a:txBody>
                    <a:bodyPr/>
                    <a:lstStyle/>
                    <a:p>
                      <a:pPr algn="l"/>
                      <a:r>
                        <a:rPr lang="id-ID" sz="1200">
                          <a:effectLst/>
                        </a:rPr>
                        <a:t>E</a:t>
                      </a:r>
                    </a:p>
                  </a:txBody>
                  <a:tcPr marL="67467" marR="67467" marT="33732" marB="33732" anchor="ctr"/>
                </a:tc>
                <a:tc>
                  <a:txBody>
                    <a:bodyPr/>
                    <a:lstStyle/>
                    <a:p>
                      <a:pPr algn="l"/>
                      <a:r>
                        <a:rPr lang="id-ID" sz="1200">
                          <a:effectLst/>
                        </a:rPr>
                        <a:t>0</a:t>
                      </a:r>
                    </a:p>
                  </a:txBody>
                  <a:tcPr marL="67467" marR="67467" marT="33732" marB="33732" anchor="ctr"/>
                </a:tc>
                <a:tc>
                  <a:txBody>
                    <a:bodyPr/>
                    <a:lstStyle/>
                    <a:p>
                      <a:pPr algn="l"/>
                      <a:r>
                        <a:rPr lang="id-ID" sz="1200">
                          <a:effectLst/>
                        </a:rPr>
                        <a:t>1110</a:t>
                      </a:r>
                    </a:p>
                  </a:txBody>
                  <a:tcPr marL="67467" marR="67467" marT="33732" marB="33732" anchor="ctr"/>
                </a:tc>
                <a:tc>
                  <a:txBody>
                    <a:bodyPr/>
                    <a:lstStyle/>
                    <a:p>
                      <a:pPr algn="l"/>
                      <a:r>
                        <a:rPr lang="id-ID" sz="1200">
                          <a:effectLst/>
                        </a:rPr>
                        <a:t>0000</a:t>
                      </a:r>
                    </a:p>
                  </a:txBody>
                  <a:tcPr marL="67467" marR="67467" marT="33732" marB="33732" anchor="ctr"/>
                </a:tc>
                <a:extLst>
                  <a:ext uri="{0D108BD9-81ED-4DB2-BD59-A6C34878D82A}">
                    <a16:rowId xmlns:a16="http://schemas.microsoft.com/office/drawing/2014/main" val="386515963"/>
                  </a:ext>
                </a:extLst>
              </a:tr>
              <a:tr h="258382">
                <a:tc>
                  <a:txBody>
                    <a:bodyPr/>
                    <a:lstStyle/>
                    <a:p>
                      <a:pPr algn="l"/>
                      <a:r>
                        <a:rPr lang="id-ID" sz="1200">
                          <a:effectLst/>
                        </a:rPr>
                        <a:t>8</a:t>
                      </a:r>
                    </a:p>
                  </a:txBody>
                  <a:tcPr marL="67467" marR="67467" marT="33732" marB="33732" anchor="ctr"/>
                </a:tc>
                <a:tc>
                  <a:txBody>
                    <a:bodyPr/>
                    <a:lstStyle/>
                    <a:p>
                      <a:pPr algn="l"/>
                      <a:r>
                        <a:rPr lang="id-ID" sz="1200">
                          <a:effectLst/>
                        </a:rPr>
                        <a:t>0</a:t>
                      </a:r>
                    </a:p>
                  </a:txBody>
                  <a:tcPr marL="67467" marR="67467" marT="33732" marB="33732" anchor="ctr"/>
                </a:tc>
                <a:tc>
                  <a:txBody>
                    <a:bodyPr/>
                    <a:lstStyle/>
                    <a:p>
                      <a:pPr algn="l"/>
                      <a:r>
                        <a:rPr lang="id-ID" sz="1200">
                          <a:effectLst/>
                        </a:rPr>
                        <a:t>1000</a:t>
                      </a:r>
                    </a:p>
                  </a:txBody>
                  <a:tcPr marL="67467" marR="67467" marT="33732" marB="33732" anchor="ctr"/>
                </a:tc>
                <a:tc>
                  <a:txBody>
                    <a:bodyPr/>
                    <a:lstStyle/>
                    <a:p>
                      <a:pPr algn="l"/>
                      <a:r>
                        <a:rPr lang="id-ID" sz="1200">
                          <a:effectLst/>
                        </a:rPr>
                        <a:t>0000</a:t>
                      </a:r>
                    </a:p>
                  </a:txBody>
                  <a:tcPr marL="67467" marR="67467" marT="33732" marB="33732" anchor="ctr"/>
                </a:tc>
                <a:extLst>
                  <a:ext uri="{0D108BD9-81ED-4DB2-BD59-A6C34878D82A}">
                    <a16:rowId xmlns:a16="http://schemas.microsoft.com/office/drawing/2014/main" val="2862647343"/>
                  </a:ext>
                </a:extLst>
              </a:tr>
              <a:tr h="258382">
                <a:tc>
                  <a:txBody>
                    <a:bodyPr/>
                    <a:lstStyle/>
                    <a:p>
                      <a:pPr algn="l"/>
                      <a:r>
                        <a:rPr lang="id-ID" sz="1200">
                          <a:effectLst/>
                        </a:rPr>
                        <a:t>0</a:t>
                      </a:r>
                    </a:p>
                  </a:txBody>
                  <a:tcPr marL="67467" marR="67467" marT="33732" marB="33732" anchor="ctr"/>
                </a:tc>
                <a:tc>
                  <a:txBody>
                    <a:bodyPr/>
                    <a:lstStyle/>
                    <a:p>
                      <a:pPr algn="l"/>
                      <a:r>
                        <a:rPr lang="id-ID" sz="1200">
                          <a:effectLst/>
                        </a:rPr>
                        <a:t>0</a:t>
                      </a:r>
                    </a:p>
                  </a:txBody>
                  <a:tcPr marL="67467" marR="67467" marT="33732" marB="33732" anchor="ctr"/>
                </a:tc>
                <a:tc>
                  <a:txBody>
                    <a:bodyPr/>
                    <a:lstStyle/>
                    <a:p>
                      <a:pPr algn="l"/>
                      <a:r>
                        <a:rPr lang="id-ID" sz="1200">
                          <a:effectLst/>
                        </a:rPr>
                        <a:t>0000</a:t>
                      </a:r>
                    </a:p>
                  </a:txBody>
                  <a:tcPr marL="67467" marR="67467" marT="33732" marB="33732" anchor="ctr"/>
                </a:tc>
                <a:tc>
                  <a:txBody>
                    <a:bodyPr/>
                    <a:lstStyle/>
                    <a:p>
                      <a:pPr algn="l"/>
                      <a:r>
                        <a:rPr lang="id-ID" sz="1200">
                          <a:effectLst/>
                        </a:rPr>
                        <a:t>0000</a:t>
                      </a:r>
                    </a:p>
                  </a:txBody>
                  <a:tcPr marL="67467" marR="67467" marT="33732" marB="33732" anchor="ctr"/>
                </a:tc>
                <a:extLst>
                  <a:ext uri="{0D108BD9-81ED-4DB2-BD59-A6C34878D82A}">
                    <a16:rowId xmlns:a16="http://schemas.microsoft.com/office/drawing/2014/main" val="959811395"/>
                  </a:ext>
                </a:extLst>
              </a:tr>
              <a:tr h="258382">
                <a:tc>
                  <a:txBody>
                    <a:bodyPr/>
                    <a:lstStyle/>
                    <a:p>
                      <a:pPr algn="l"/>
                      <a:r>
                        <a:rPr lang="id-ID" sz="1200">
                          <a:effectLst/>
                        </a:rPr>
                        <a:t>0</a:t>
                      </a:r>
                    </a:p>
                  </a:txBody>
                  <a:tcPr marL="67467" marR="67467" marT="33732" marB="33732" anchor="ctr"/>
                </a:tc>
                <a:tc>
                  <a:txBody>
                    <a:bodyPr/>
                    <a:lstStyle/>
                    <a:p>
                      <a:pPr algn="l"/>
                      <a:r>
                        <a:rPr lang="id-ID" sz="1200">
                          <a:effectLst/>
                        </a:rPr>
                        <a:t>0</a:t>
                      </a:r>
                    </a:p>
                  </a:txBody>
                  <a:tcPr marL="67467" marR="67467" marT="33732" marB="33732" anchor="ctr"/>
                </a:tc>
                <a:tc>
                  <a:txBody>
                    <a:bodyPr/>
                    <a:lstStyle/>
                    <a:p>
                      <a:pPr algn="l"/>
                      <a:r>
                        <a:rPr lang="id-ID" sz="1200">
                          <a:effectLst/>
                        </a:rPr>
                        <a:t>0000</a:t>
                      </a:r>
                    </a:p>
                  </a:txBody>
                  <a:tcPr marL="67467" marR="67467" marT="33732" marB="33732" anchor="ctr"/>
                </a:tc>
                <a:tc>
                  <a:txBody>
                    <a:bodyPr/>
                    <a:lstStyle/>
                    <a:p>
                      <a:pPr algn="l"/>
                      <a:r>
                        <a:rPr lang="id-ID" sz="1200">
                          <a:effectLst/>
                        </a:rPr>
                        <a:t>0000</a:t>
                      </a:r>
                    </a:p>
                  </a:txBody>
                  <a:tcPr marL="67467" marR="67467" marT="33732" marB="33732" anchor="ctr"/>
                </a:tc>
                <a:extLst>
                  <a:ext uri="{0D108BD9-81ED-4DB2-BD59-A6C34878D82A}">
                    <a16:rowId xmlns:a16="http://schemas.microsoft.com/office/drawing/2014/main" val="3404434512"/>
                  </a:ext>
                </a:extLst>
              </a:tr>
              <a:tr h="258382">
                <a:tc>
                  <a:txBody>
                    <a:bodyPr/>
                    <a:lstStyle/>
                    <a:p>
                      <a:pPr algn="l"/>
                      <a:r>
                        <a:rPr lang="id-ID" sz="1200">
                          <a:effectLst/>
                        </a:rPr>
                        <a:t>0</a:t>
                      </a:r>
                    </a:p>
                  </a:txBody>
                  <a:tcPr marL="67467" marR="67467" marT="33732" marB="33732" anchor="ctr"/>
                </a:tc>
                <a:tc>
                  <a:txBody>
                    <a:bodyPr/>
                    <a:lstStyle/>
                    <a:p>
                      <a:pPr algn="l"/>
                      <a:r>
                        <a:rPr lang="id-ID" sz="1200">
                          <a:effectLst/>
                        </a:rPr>
                        <a:t>0</a:t>
                      </a:r>
                    </a:p>
                  </a:txBody>
                  <a:tcPr marL="67467" marR="67467" marT="33732" marB="33732" anchor="ctr"/>
                </a:tc>
                <a:tc>
                  <a:txBody>
                    <a:bodyPr/>
                    <a:lstStyle/>
                    <a:p>
                      <a:pPr algn="l"/>
                      <a:r>
                        <a:rPr lang="id-ID" sz="1200">
                          <a:effectLst/>
                        </a:rPr>
                        <a:t>0000</a:t>
                      </a:r>
                    </a:p>
                  </a:txBody>
                  <a:tcPr marL="67467" marR="67467" marT="33732" marB="33732" anchor="ctr"/>
                </a:tc>
                <a:tc>
                  <a:txBody>
                    <a:bodyPr/>
                    <a:lstStyle/>
                    <a:p>
                      <a:pPr algn="l"/>
                      <a:r>
                        <a:rPr lang="id-ID" sz="1200">
                          <a:effectLst/>
                        </a:rPr>
                        <a:t>0000</a:t>
                      </a:r>
                    </a:p>
                  </a:txBody>
                  <a:tcPr marL="67467" marR="67467" marT="33732" marB="33732" anchor="ctr"/>
                </a:tc>
                <a:extLst>
                  <a:ext uri="{0D108BD9-81ED-4DB2-BD59-A6C34878D82A}">
                    <a16:rowId xmlns:a16="http://schemas.microsoft.com/office/drawing/2014/main" val="3762715048"/>
                  </a:ext>
                </a:extLst>
              </a:tr>
              <a:tr h="258382">
                <a:tc>
                  <a:txBody>
                    <a:bodyPr/>
                    <a:lstStyle/>
                    <a:p>
                      <a:pPr algn="l"/>
                      <a:r>
                        <a:rPr lang="id-ID" sz="1200">
                          <a:effectLst/>
                        </a:rPr>
                        <a:t>0</a:t>
                      </a:r>
                    </a:p>
                  </a:txBody>
                  <a:tcPr marL="67467" marR="67467" marT="33732" marB="33732" anchor="ctr"/>
                </a:tc>
                <a:tc>
                  <a:txBody>
                    <a:bodyPr/>
                    <a:lstStyle/>
                    <a:p>
                      <a:pPr algn="l"/>
                      <a:r>
                        <a:rPr lang="id-ID" sz="1200">
                          <a:effectLst/>
                        </a:rPr>
                        <a:t>0</a:t>
                      </a:r>
                    </a:p>
                  </a:txBody>
                  <a:tcPr marL="67467" marR="67467" marT="33732" marB="33732" anchor="ctr"/>
                </a:tc>
                <a:tc>
                  <a:txBody>
                    <a:bodyPr/>
                    <a:lstStyle/>
                    <a:p>
                      <a:pPr algn="l"/>
                      <a:r>
                        <a:rPr lang="id-ID" sz="1200">
                          <a:effectLst/>
                        </a:rPr>
                        <a:t>0000</a:t>
                      </a:r>
                    </a:p>
                  </a:txBody>
                  <a:tcPr marL="67467" marR="67467" marT="33732" marB="33732" anchor="ctr"/>
                </a:tc>
                <a:tc>
                  <a:txBody>
                    <a:bodyPr/>
                    <a:lstStyle/>
                    <a:p>
                      <a:pPr algn="l"/>
                      <a:r>
                        <a:rPr lang="id-ID" sz="1200">
                          <a:effectLst/>
                        </a:rPr>
                        <a:t>0000</a:t>
                      </a:r>
                    </a:p>
                  </a:txBody>
                  <a:tcPr marL="67467" marR="67467" marT="33732" marB="33732" anchor="ctr"/>
                </a:tc>
                <a:extLst>
                  <a:ext uri="{0D108BD9-81ED-4DB2-BD59-A6C34878D82A}">
                    <a16:rowId xmlns:a16="http://schemas.microsoft.com/office/drawing/2014/main" val="810893747"/>
                  </a:ext>
                </a:extLst>
              </a:tr>
              <a:tr h="258382">
                <a:tc>
                  <a:txBody>
                    <a:bodyPr/>
                    <a:lstStyle/>
                    <a:p>
                      <a:pPr algn="l"/>
                      <a:r>
                        <a:rPr lang="id-ID" sz="1200">
                          <a:effectLst/>
                        </a:rPr>
                        <a:t>0</a:t>
                      </a:r>
                    </a:p>
                  </a:txBody>
                  <a:tcPr marL="67467" marR="67467" marT="33732" marB="33732" anchor="ctr"/>
                </a:tc>
                <a:tc>
                  <a:txBody>
                    <a:bodyPr/>
                    <a:lstStyle/>
                    <a:p>
                      <a:pPr algn="l"/>
                      <a:r>
                        <a:rPr lang="id-ID" sz="1200">
                          <a:effectLst/>
                        </a:rPr>
                        <a:t>0</a:t>
                      </a:r>
                    </a:p>
                  </a:txBody>
                  <a:tcPr marL="67467" marR="67467" marT="33732" marB="33732" anchor="ctr"/>
                </a:tc>
                <a:tc>
                  <a:txBody>
                    <a:bodyPr/>
                    <a:lstStyle/>
                    <a:p>
                      <a:pPr algn="l"/>
                      <a:r>
                        <a:rPr lang="id-ID" sz="1200">
                          <a:effectLst/>
                        </a:rPr>
                        <a:t>0000</a:t>
                      </a:r>
                    </a:p>
                  </a:txBody>
                  <a:tcPr marL="67467" marR="67467" marT="33732" marB="33732" anchor="ctr"/>
                </a:tc>
                <a:tc>
                  <a:txBody>
                    <a:bodyPr/>
                    <a:lstStyle/>
                    <a:p>
                      <a:pPr algn="l"/>
                      <a:r>
                        <a:rPr lang="id-ID" sz="1200">
                          <a:effectLst/>
                        </a:rPr>
                        <a:t>0000</a:t>
                      </a:r>
                    </a:p>
                  </a:txBody>
                  <a:tcPr marL="67467" marR="67467" marT="33732" marB="33732" anchor="ctr"/>
                </a:tc>
                <a:extLst>
                  <a:ext uri="{0D108BD9-81ED-4DB2-BD59-A6C34878D82A}">
                    <a16:rowId xmlns:a16="http://schemas.microsoft.com/office/drawing/2014/main" val="1212996161"/>
                  </a:ext>
                </a:extLst>
              </a:tr>
              <a:tr h="258382">
                <a:tc>
                  <a:txBody>
                    <a:bodyPr/>
                    <a:lstStyle/>
                    <a:p>
                      <a:pPr algn="l"/>
                      <a:r>
                        <a:rPr lang="id-ID" sz="1200">
                          <a:effectLst/>
                        </a:rPr>
                        <a:t>0</a:t>
                      </a:r>
                    </a:p>
                  </a:txBody>
                  <a:tcPr marL="67467" marR="67467" marT="33732" marB="33732" anchor="ctr"/>
                </a:tc>
                <a:tc>
                  <a:txBody>
                    <a:bodyPr/>
                    <a:lstStyle/>
                    <a:p>
                      <a:pPr algn="l"/>
                      <a:r>
                        <a:rPr lang="id-ID" sz="1200">
                          <a:effectLst/>
                        </a:rPr>
                        <a:t>0</a:t>
                      </a:r>
                    </a:p>
                  </a:txBody>
                  <a:tcPr marL="67467" marR="67467" marT="33732" marB="33732" anchor="ctr"/>
                </a:tc>
                <a:tc>
                  <a:txBody>
                    <a:bodyPr/>
                    <a:lstStyle/>
                    <a:p>
                      <a:pPr algn="l"/>
                      <a:r>
                        <a:rPr lang="id-ID" sz="1200">
                          <a:effectLst/>
                        </a:rPr>
                        <a:t>0000</a:t>
                      </a:r>
                    </a:p>
                  </a:txBody>
                  <a:tcPr marL="67467" marR="67467" marT="33732" marB="33732" anchor="ctr"/>
                </a:tc>
                <a:tc>
                  <a:txBody>
                    <a:bodyPr/>
                    <a:lstStyle/>
                    <a:p>
                      <a:pPr algn="l"/>
                      <a:r>
                        <a:rPr lang="id-ID" sz="1200">
                          <a:effectLst/>
                        </a:rPr>
                        <a:t>0000</a:t>
                      </a:r>
                    </a:p>
                  </a:txBody>
                  <a:tcPr marL="67467" marR="67467" marT="33732" marB="33732" anchor="ctr"/>
                </a:tc>
                <a:extLst>
                  <a:ext uri="{0D108BD9-81ED-4DB2-BD59-A6C34878D82A}">
                    <a16:rowId xmlns:a16="http://schemas.microsoft.com/office/drawing/2014/main" val="1431099973"/>
                  </a:ext>
                </a:extLst>
              </a:tr>
              <a:tr h="258382">
                <a:tc>
                  <a:txBody>
                    <a:bodyPr/>
                    <a:lstStyle/>
                    <a:p>
                      <a:pPr algn="l"/>
                      <a:r>
                        <a:rPr lang="id-ID" sz="1200">
                          <a:effectLst/>
                        </a:rPr>
                        <a:t>0</a:t>
                      </a:r>
                    </a:p>
                  </a:txBody>
                  <a:tcPr marL="67467" marR="67467" marT="33732" marB="33732" anchor="ctr"/>
                </a:tc>
                <a:tc>
                  <a:txBody>
                    <a:bodyPr/>
                    <a:lstStyle/>
                    <a:p>
                      <a:pPr algn="l"/>
                      <a:r>
                        <a:rPr lang="id-ID" sz="1200">
                          <a:effectLst/>
                        </a:rPr>
                        <a:t>0</a:t>
                      </a:r>
                    </a:p>
                  </a:txBody>
                  <a:tcPr marL="67467" marR="67467" marT="33732" marB="33732" anchor="ctr"/>
                </a:tc>
                <a:tc>
                  <a:txBody>
                    <a:bodyPr/>
                    <a:lstStyle/>
                    <a:p>
                      <a:pPr algn="l"/>
                      <a:r>
                        <a:rPr lang="id-ID" sz="1200">
                          <a:effectLst/>
                        </a:rPr>
                        <a:t>0000</a:t>
                      </a:r>
                    </a:p>
                  </a:txBody>
                  <a:tcPr marL="67467" marR="67467" marT="33732" marB="33732" anchor="ctr"/>
                </a:tc>
                <a:tc>
                  <a:txBody>
                    <a:bodyPr/>
                    <a:lstStyle/>
                    <a:p>
                      <a:pPr algn="l"/>
                      <a:r>
                        <a:rPr lang="id-ID" sz="1200">
                          <a:effectLst/>
                        </a:rPr>
                        <a:t>0000</a:t>
                      </a:r>
                    </a:p>
                  </a:txBody>
                  <a:tcPr marL="67467" marR="67467" marT="33732" marB="33732" anchor="ctr"/>
                </a:tc>
                <a:extLst>
                  <a:ext uri="{0D108BD9-81ED-4DB2-BD59-A6C34878D82A}">
                    <a16:rowId xmlns:a16="http://schemas.microsoft.com/office/drawing/2014/main" val="3774577851"/>
                  </a:ext>
                </a:extLst>
              </a:tr>
              <a:tr h="258382">
                <a:tc>
                  <a:txBody>
                    <a:bodyPr/>
                    <a:lstStyle/>
                    <a:p>
                      <a:pPr algn="l"/>
                      <a:r>
                        <a:rPr lang="id-ID" sz="1200">
                          <a:effectLst/>
                        </a:rPr>
                        <a:t>0</a:t>
                      </a:r>
                    </a:p>
                  </a:txBody>
                  <a:tcPr marL="67467" marR="67467" marT="33732" marB="33732" anchor="ctr"/>
                </a:tc>
                <a:tc>
                  <a:txBody>
                    <a:bodyPr/>
                    <a:lstStyle/>
                    <a:p>
                      <a:pPr algn="l"/>
                      <a:r>
                        <a:rPr lang="id-ID" sz="1200">
                          <a:effectLst/>
                        </a:rPr>
                        <a:t>0</a:t>
                      </a:r>
                    </a:p>
                  </a:txBody>
                  <a:tcPr marL="67467" marR="67467" marT="33732" marB="33732" anchor="ctr"/>
                </a:tc>
                <a:tc>
                  <a:txBody>
                    <a:bodyPr/>
                    <a:lstStyle/>
                    <a:p>
                      <a:pPr algn="l"/>
                      <a:r>
                        <a:rPr lang="id-ID" sz="1200">
                          <a:effectLst/>
                        </a:rPr>
                        <a:t>0000</a:t>
                      </a:r>
                    </a:p>
                  </a:txBody>
                  <a:tcPr marL="67467" marR="67467" marT="33732" marB="33732" anchor="ctr"/>
                </a:tc>
                <a:tc>
                  <a:txBody>
                    <a:bodyPr/>
                    <a:lstStyle/>
                    <a:p>
                      <a:pPr algn="l"/>
                      <a:r>
                        <a:rPr lang="id-ID" sz="1200">
                          <a:effectLst/>
                        </a:rPr>
                        <a:t>0000</a:t>
                      </a:r>
                    </a:p>
                  </a:txBody>
                  <a:tcPr marL="67467" marR="67467" marT="33732" marB="33732" anchor="ctr"/>
                </a:tc>
                <a:extLst>
                  <a:ext uri="{0D108BD9-81ED-4DB2-BD59-A6C34878D82A}">
                    <a16:rowId xmlns:a16="http://schemas.microsoft.com/office/drawing/2014/main" val="3134393595"/>
                  </a:ext>
                </a:extLst>
              </a:tr>
              <a:tr h="258382">
                <a:tc>
                  <a:txBody>
                    <a:bodyPr/>
                    <a:lstStyle/>
                    <a:p>
                      <a:pPr algn="l"/>
                      <a:r>
                        <a:rPr lang="id-ID" sz="1200">
                          <a:effectLst/>
                        </a:rPr>
                        <a:t>2</a:t>
                      </a:r>
                    </a:p>
                  </a:txBody>
                  <a:tcPr marL="67467" marR="67467" marT="33732" marB="33732" anchor="ctr"/>
                </a:tc>
                <a:tc>
                  <a:txBody>
                    <a:bodyPr/>
                    <a:lstStyle/>
                    <a:p>
                      <a:pPr algn="l"/>
                      <a:r>
                        <a:rPr lang="id-ID" sz="1200">
                          <a:effectLst/>
                        </a:rPr>
                        <a:t>1</a:t>
                      </a:r>
                    </a:p>
                  </a:txBody>
                  <a:tcPr marL="67467" marR="67467" marT="33732" marB="33732" anchor="ctr"/>
                </a:tc>
                <a:tc>
                  <a:txBody>
                    <a:bodyPr/>
                    <a:lstStyle/>
                    <a:p>
                      <a:pPr algn="l"/>
                      <a:r>
                        <a:rPr lang="id-ID" sz="1200">
                          <a:effectLst/>
                        </a:rPr>
                        <a:t>0010</a:t>
                      </a:r>
                    </a:p>
                  </a:txBody>
                  <a:tcPr marL="67467" marR="67467" marT="33732" marB="33732" anchor="ctr"/>
                </a:tc>
                <a:tc>
                  <a:txBody>
                    <a:bodyPr/>
                    <a:lstStyle/>
                    <a:p>
                      <a:pPr algn="l"/>
                      <a:r>
                        <a:rPr lang="id-ID" sz="1200" dirty="0">
                          <a:effectLst/>
                        </a:rPr>
                        <a:t>0001</a:t>
                      </a:r>
                    </a:p>
                  </a:txBody>
                  <a:tcPr marL="67467" marR="67467" marT="33732" marB="33732" anchor="ctr"/>
                </a:tc>
                <a:extLst>
                  <a:ext uri="{0D108BD9-81ED-4DB2-BD59-A6C34878D82A}">
                    <a16:rowId xmlns:a16="http://schemas.microsoft.com/office/drawing/2014/main" val="2828533074"/>
                  </a:ext>
                </a:extLst>
              </a:tr>
            </a:tbl>
          </a:graphicData>
        </a:graphic>
      </p:graphicFrame>
      <p:sp>
        <p:nvSpPr>
          <p:cNvPr id="6" name="Arc 5">
            <a:extLst>
              <a:ext uri="{FF2B5EF4-FFF2-40B4-BE49-F238E27FC236}">
                <a16:creationId xmlns:a16="http://schemas.microsoft.com/office/drawing/2014/main" id="{FBB873D7-7DC1-4583-BEFF-280A3B2CC61C}"/>
              </a:ext>
            </a:extLst>
          </p:cNvPr>
          <p:cNvSpPr/>
          <p:nvPr/>
        </p:nvSpPr>
        <p:spPr>
          <a:xfrm>
            <a:off x="1835696" y="36602"/>
            <a:ext cx="3312368" cy="4931414"/>
          </a:xfrm>
          <a:prstGeom prst="arc">
            <a:avLst>
              <a:gd name="adj1" fmla="val 16200000"/>
              <a:gd name="adj2" fmla="val 1619663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id-ID"/>
          </a:p>
        </p:txBody>
      </p:sp>
      <p:sp>
        <p:nvSpPr>
          <p:cNvPr id="10" name="Arc 9">
            <a:extLst>
              <a:ext uri="{FF2B5EF4-FFF2-40B4-BE49-F238E27FC236}">
                <a16:creationId xmlns:a16="http://schemas.microsoft.com/office/drawing/2014/main" id="{7B8482CB-2378-46F3-A529-CBFD5879EE3D}"/>
              </a:ext>
            </a:extLst>
          </p:cNvPr>
          <p:cNvSpPr/>
          <p:nvPr/>
        </p:nvSpPr>
        <p:spPr>
          <a:xfrm>
            <a:off x="5652120" y="1779662"/>
            <a:ext cx="423664" cy="388420"/>
          </a:xfrm>
          <a:prstGeom prst="arc">
            <a:avLst>
              <a:gd name="adj1" fmla="val 16200000"/>
              <a:gd name="adj2" fmla="val 1619663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id-ID"/>
          </a:p>
        </p:txBody>
      </p:sp>
      <p:cxnSp>
        <p:nvCxnSpPr>
          <p:cNvPr id="13" name="Straight Arrow Connector 12">
            <a:extLst>
              <a:ext uri="{FF2B5EF4-FFF2-40B4-BE49-F238E27FC236}">
                <a16:creationId xmlns:a16="http://schemas.microsoft.com/office/drawing/2014/main" id="{DB2BB13F-3048-4F99-A537-7251855CA355}"/>
              </a:ext>
            </a:extLst>
          </p:cNvPr>
          <p:cNvCxnSpPr>
            <a:cxnSpLocks/>
          </p:cNvCxnSpPr>
          <p:nvPr/>
        </p:nvCxnSpPr>
        <p:spPr>
          <a:xfrm>
            <a:off x="5897860" y="2168082"/>
            <a:ext cx="393948" cy="80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E31799-2324-47BD-8F6B-47A6285ED2F5}"/>
              </a:ext>
            </a:extLst>
          </p:cNvPr>
          <p:cNvSpPr/>
          <p:nvPr/>
        </p:nvSpPr>
        <p:spPr>
          <a:xfrm>
            <a:off x="5876686" y="3001325"/>
            <a:ext cx="3015794" cy="18026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From the binaries above it can be</a:t>
            </a:r>
          </a:p>
          <a:p>
            <a:pPr algn="ctr"/>
            <a:r>
              <a:rPr lang="en-US" sz="1400" dirty="0"/>
              <a:t> seen that the all </a:t>
            </a:r>
            <a:r>
              <a:rPr lang="en-US" sz="1400" b="1" dirty="0"/>
              <a:t>number 1 shows that the active binaries, </a:t>
            </a:r>
          </a:p>
          <a:p>
            <a:pPr algn="ctr"/>
            <a:r>
              <a:rPr lang="en-US" sz="1400" dirty="0"/>
              <a:t>the following are the active binaries in position: 1,2,3,4,7,11,12,13,14,18,22,25,28,32,37 , 41.42,43,49,123 </a:t>
            </a:r>
          </a:p>
          <a:p>
            <a:pPr algn="ctr"/>
            <a:r>
              <a:rPr lang="en-US" sz="1400" dirty="0"/>
              <a:t>and 128.</a:t>
            </a:r>
            <a:endParaRPr lang="id-ID" sz="1400" dirty="0"/>
          </a:p>
        </p:txBody>
      </p:sp>
    </p:spTree>
    <p:extLst>
      <p:ext uri="{BB962C8B-B14F-4D97-AF65-F5344CB8AC3E}">
        <p14:creationId xmlns:p14="http://schemas.microsoft.com/office/powerpoint/2010/main" val="331899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8FBD-9667-48B4-8D7F-3CCDF2BC981F}"/>
              </a:ext>
            </a:extLst>
          </p:cNvPr>
          <p:cNvSpPr>
            <a:spLocks noGrp="1"/>
          </p:cNvSpPr>
          <p:nvPr>
            <p:ph type="ctrTitle"/>
          </p:nvPr>
        </p:nvSpPr>
        <p:spPr>
          <a:xfrm>
            <a:off x="683568" y="483518"/>
            <a:ext cx="3556018" cy="658148"/>
          </a:xfrm>
          <a:noFill/>
          <a:ln>
            <a:noFill/>
          </a:ln>
        </p:spPr>
        <p:style>
          <a:lnRef idx="2">
            <a:schemeClr val="dk1"/>
          </a:lnRef>
          <a:fillRef idx="1">
            <a:schemeClr val="lt1"/>
          </a:fillRef>
          <a:effectRef idx="0">
            <a:schemeClr val="dk1"/>
          </a:effectRef>
          <a:fontRef idx="minor">
            <a:schemeClr val="dk1"/>
          </a:fontRef>
        </p:style>
        <p:txBody>
          <a:bodyPr/>
          <a:lstStyle/>
          <a:p>
            <a:pPr algn="ctr"/>
            <a:r>
              <a:rPr lang="en-ID" dirty="0"/>
              <a:t>Data Element</a:t>
            </a:r>
            <a:endParaRPr lang="id-ID" dirty="0"/>
          </a:p>
        </p:txBody>
      </p:sp>
      <p:sp>
        <p:nvSpPr>
          <p:cNvPr id="3" name="Subtitle 2">
            <a:extLst>
              <a:ext uri="{FF2B5EF4-FFF2-40B4-BE49-F238E27FC236}">
                <a16:creationId xmlns:a16="http://schemas.microsoft.com/office/drawing/2014/main" id="{54D3BA96-DFD6-482D-993F-1F4E9FBF2765}"/>
              </a:ext>
            </a:extLst>
          </p:cNvPr>
          <p:cNvSpPr>
            <a:spLocks noGrp="1"/>
          </p:cNvSpPr>
          <p:nvPr>
            <p:ph type="subTitle" idx="1"/>
          </p:nvPr>
        </p:nvSpPr>
        <p:spPr>
          <a:xfrm>
            <a:off x="1619672" y="1489600"/>
            <a:ext cx="6480720" cy="1600342"/>
          </a:xfrm>
        </p:spPr>
        <p:txBody>
          <a:bodyPr/>
          <a:lstStyle/>
          <a:p>
            <a:pPr>
              <a:buFont typeface="Arial" panose="020B0604020202020204" pitchFamily="34" charset="0"/>
              <a:buChar char="•"/>
            </a:pPr>
            <a:r>
              <a:rPr lang="en-US" sz="1800" dirty="0"/>
              <a:t>Data Elements are fields carrying the information of the transaction itself.</a:t>
            </a:r>
          </a:p>
          <a:p>
            <a:pPr>
              <a:buFont typeface="Arial" panose="020B0604020202020204" pitchFamily="34" charset="0"/>
              <a:buChar char="•"/>
            </a:pPr>
            <a:r>
              <a:rPr lang="en-US" sz="1800" dirty="0"/>
              <a:t>There are up to 128 Data Elements in the original ISO 8583 (1987) standard, and up to 192 Data Elements in later releases. </a:t>
            </a:r>
          </a:p>
          <a:p>
            <a:pPr>
              <a:buFont typeface="Arial" panose="020B0604020202020204" pitchFamily="34" charset="0"/>
              <a:buChar char="•"/>
            </a:pPr>
            <a:r>
              <a:rPr lang="en-US" sz="1800" dirty="0"/>
              <a:t>Each Data Element has a specified meaning and format. </a:t>
            </a:r>
            <a:endParaRPr lang="id-ID" sz="1800" dirty="0"/>
          </a:p>
        </p:txBody>
      </p:sp>
      <p:pic>
        <p:nvPicPr>
          <p:cNvPr id="5122" name="Picture 2" descr="Wi-Fi Data Elements™ and CloudCheck - ASSIA">
            <a:extLst>
              <a:ext uri="{FF2B5EF4-FFF2-40B4-BE49-F238E27FC236}">
                <a16:creationId xmlns:a16="http://schemas.microsoft.com/office/drawing/2014/main" id="{3C8E40AE-9D52-4038-B51C-84597EBD08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653900"/>
            <a:ext cx="2979200" cy="148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01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827584" y="675843"/>
            <a:ext cx="2088232" cy="4705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latin typeface="Acme"/>
                <a:ea typeface="Acme"/>
                <a:cs typeface="Acme"/>
                <a:sym typeface="Acme"/>
              </a:rPr>
              <a:t>About writer</a:t>
            </a:r>
            <a:endParaRPr dirty="0">
              <a:latin typeface="Acme"/>
              <a:ea typeface="Acme"/>
              <a:cs typeface="Acme"/>
              <a:sym typeface="Acme"/>
            </a:endParaRPr>
          </a:p>
        </p:txBody>
      </p:sp>
      <p:sp>
        <p:nvSpPr>
          <p:cNvPr id="128" name="Google Shape;128;p27"/>
          <p:cNvSpPr txBox="1">
            <a:spLocks noGrp="1"/>
          </p:cNvSpPr>
          <p:nvPr>
            <p:ph type="body" idx="1"/>
          </p:nvPr>
        </p:nvSpPr>
        <p:spPr>
          <a:xfrm>
            <a:off x="1197596" y="1379400"/>
            <a:ext cx="4608512" cy="2384700"/>
          </a:xfrm>
          <a:prstGeom prst="rect">
            <a:avLst/>
          </a:prstGeom>
        </p:spPr>
        <p:txBody>
          <a:bodyPr spcFirstLastPara="1" wrap="square" lIns="91425" tIns="91425" rIns="91425" bIns="91425" anchor="t" anchorCtr="0">
            <a:noAutofit/>
          </a:bodyPr>
          <a:lstStyle/>
          <a:p>
            <a:pPr marL="285750" indent="-285750"/>
            <a:r>
              <a:rPr lang="en-ID" i="1" dirty="0">
                <a:solidFill>
                  <a:schemeClr val="bg2"/>
                </a:solidFill>
                <a:sym typeface="Lato"/>
              </a:rPr>
              <a:t>Mathematics College Student</a:t>
            </a:r>
            <a:r>
              <a:rPr lang="id" i="1" dirty="0">
                <a:solidFill>
                  <a:schemeClr val="bg2"/>
                </a:solidFill>
                <a:sym typeface="Lato"/>
              </a:rPr>
              <a:t>‘1</a:t>
            </a:r>
            <a:r>
              <a:rPr lang="en-ID" i="1" dirty="0">
                <a:solidFill>
                  <a:schemeClr val="bg2"/>
                </a:solidFill>
                <a:sym typeface="Lato"/>
              </a:rPr>
              <a:t>6</a:t>
            </a:r>
            <a:r>
              <a:rPr lang="id" i="1" dirty="0">
                <a:solidFill>
                  <a:schemeClr val="bg2"/>
                </a:solidFill>
                <a:sym typeface="Lato"/>
              </a:rPr>
              <a:t>/</a:t>
            </a:r>
            <a:r>
              <a:rPr lang="en-ID" i="1" dirty="0">
                <a:solidFill>
                  <a:schemeClr val="bg2"/>
                </a:solidFill>
                <a:sym typeface="Lato"/>
              </a:rPr>
              <a:t>8</a:t>
            </a:r>
            <a:r>
              <a:rPr lang="en-ID" i="1" baseline="30000" dirty="0">
                <a:solidFill>
                  <a:schemeClr val="bg2"/>
                </a:solidFill>
                <a:sym typeface="Lato"/>
              </a:rPr>
              <a:t>th</a:t>
            </a:r>
            <a:r>
              <a:rPr lang="en-ID" i="1" dirty="0">
                <a:solidFill>
                  <a:schemeClr val="bg2"/>
                </a:solidFill>
                <a:sym typeface="Lato"/>
              </a:rPr>
              <a:t> semester ITS Surabaya</a:t>
            </a:r>
            <a:endParaRPr i="1" dirty="0">
              <a:solidFill>
                <a:schemeClr val="bg2"/>
              </a:solidFill>
              <a:sym typeface="Lato"/>
            </a:endParaRPr>
          </a:p>
          <a:p>
            <a:pPr marL="285750" indent="-285750">
              <a:spcBef>
                <a:spcPts val="1600"/>
              </a:spcBef>
            </a:pPr>
            <a:r>
              <a:rPr lang="en-ID" i="1" dirty="0">
                <a:solidFill>
                  <a:schemeClr val="bg2"/>
                </a:solidFill>
              </a:rPr>
              <a:t>Lab Assistant Computation Mathematics ITS Surabaya</a:t>
            </a:r>
            <a:endParaRPr i="1" dirty="0">
              <a:solidFill>
                <a:schemeClr val="bg2"/>
              </a:solidFill>
              <a:sym typeface="Lato"/>
            </a:endParaRPr>
          </a:p>
          <a:p>
            <a:pPr marL="285750" indent="-285750">
              <a:spcBef>
                <a:spcPts val="1600"/>
              </a:spcBef>
            </a:pPr>
            <a:r>
              <a:rPr lang="id" i="1" dirty="0">
                <a:solidFill>
                  <a:schemeClr val="bg2"/>
                </a:solidFill>
                <a:sym typeface="Lato"/>
              </a:rPr>
              <a:t> </a:t>
            </a:r>
            <a:r>
              <a:rPr lang="en-ID" i="1" dirty="0">
                <a:solidFill>
                  <a:schemeClr val="bg2"/>
                </a:solidFill>
                <a:sym typeface="Lato"/>
              </a:rPr>
              <a:t>Head of Research Development and Knowledge Management  </a:t>
            </a:r>
            <a:r>
              <a:rPr lang="id" i="1" dirty="0">
                <a:solidFill>
                  <a:schemeClr val="bg2"/>
                </a:solidFill>
                <a:sym typeface="Lato"/>
              </a:rPr>
              <a:t>Data Science Indonesia Region Jawa Timur</a:t>
            </a:r>
            <a:endParaRPr i="1" dirty="0">
              <a:solidFill>
                <a:schemeClr val="bg2"/>
              </a:solidFill>
              <a:sym typeface="Lato"/>
            </a:endParaRPr>
          </a:p>
        </p:txBody>
      </p:sp>
      <p:sp>
        <p:nvSpPr>
          <p:cNvPr id="129" name="Google Shape;129;p27"/>
          <p:cNvSpPr txBox="1"/>
          <p:nvPr/>
        </p:nvSpPr>
        <p:spPr>
          <a:xfrm>
            <a:off x="5969404" y="3795886"/>
            <a:ext cx="3174595" cy="853500"/>
          </a:xfrm>
          <a:prstGeom prst="rect">
            <a:avLst/>
          </a:prstGeom>
          <a:noFill/>
          <a:ln>
            <a:noFill/>
          </a:ln>
        </p:spPr>
        <p:txBody>
          <a:bodyPr spcFirstLastPara="1" wrap="square" lIns="82950" tIns="82950" rIns="82950" bIns="82950" anchor="ctr" anchorCtr="0">
            <a:noAutofit/>
          </a:bodyPr>
          <a:lstStyle/>
          <a:p>
            <a:pPr marL="0" lvl="0" indent="0" algn="l" rtl="0">
              <a:lnSpc>
                <a:spcPct val="150000"/>
              </a:lnSpc>
              <a:spcBef>
                <a:spcPts val="0"/>
              </a:spcBef>
              <a:spcAft>
                <a:spcPts val="0"/>
              </a:spcAft>
              <a:buNone/>
            </a:pPr>
            <a:r>
              <a:rPr lang="id" sz="1200" dirty="0">
                <a:solidFill>
                  <a:schemeClr val="dk2"/>
                </a:solidFill>
                <a:latin typeface="Lato"/>
                <a:ea typeface="Lato"/>
                <a:cs typeface="Lato"/>
                <a:sym typeface="Lato"/>
              </a:rPr>
              <a:t>linkedin.com/in/</a:t>
            </a:r>
            <a:r>
              <a:rPr lang="en-ID" sz="1200" dirty="0" err="1">
                <a:solidFill>
                  <a:schemeClr val="dk2"/>
                </a:solidFill>
                <a:latin typeface="Lato"/>
                <a:ea typeface="Lato"/>
                <a:cs typeface="Lato"/>
                <a:sym typeface="Lato"/>
              </a:rPr>
              <a:t>ferisaprestasi</a:t>
            </a:r>
            <a:endParaRPr sz="1200" dirty="0">
              <a:solidFill>
                <a:schemeClr val="dk2"/>
              </a:solidFill>
              <a:latin typeface="Lato"/>
              <a:ea typeface="Lato"/>
              <a:cs typeface="Lato"/>
              <a:sym typeface="Lato"/>
            </a:endParaRPr>
          </a:p>
          <a:p>
            <a:pPr marL="0" lvl="0" indent="0" algn="l" rtl="0">
              <a:lnSpc>
                <a:spcPct val="150000"/>
              </a:lnSpc>
              <a:spcBef>
                <a:spcPts val="0"/>
              </a:spcBef>
              <a:spcAft>
                <a:spcPts val="0"/>
              </a:spcAft>
              <a:buNone/>
            </a:pPr>
            <a:r>
              <a:rPr lang="id" sz="1200" dirty="0">
                <a:solidFill>
                  <a:schemeClr val="dk2"/>
                </a:solidFill>
                <a:latin typeface="Lato"/>
                <a:ea typeface="Lato"/>
                <a:cs typeface="Lato"/>
                <a:sym typeface="Lato"/>
              </a:rPr>
              <a:t>github.com/</a:t>
            </a:r>
            <a:r>
              <a:rPr lang="en-ID" sz="1200" dirty="0" err="1">
                <a:solidFill>
                  <a:schemeClr val="dk2"/>
                </a:solidFill>
                <a:latin typeface="Lato"/>
                <a:ea typeface="Lato"/>
                <a:cs typeface="Lato"/>
                <a:sym typeface="Lato"/>
              </a:rPr>
              <a:t>prestasicode</a:t>
            </a:r>
            <a:endParaRPr sz="1200" dirty="0">
              <a:solidFill>
                <a:schemeClr val="dk2"/>
              </a:solidFill>
              <a:latin typeface="Lato"/>
              <a:ea typeface="Lato"/>
              <a:cs typeface="Lato"/>
              <a:sym typeface="Lato"/>
            </a:endParaRPr>
          </a:p>
        </p:txBody>
      </p:sp>
      <p:pic>
        <p:nvPicPr>
          <p:cNvPr id="130" name="Google Shape;130;p27"/>
          <p:cNvPicPr preferRelativeResize="0"/>
          <p:nvPr/>
        </p:nvPicPr>
        <p:blipFill>
          <a:blip r:embed="rId3">
            <a:alphaModFix/>
          </a:blip>
          <a:stretch>
            <a:fillRect/>
          </a:stretch>
        </p:blipFill>
        <p:spPr>
          <a:xfrm>
            <a:off x="5724128" y="3944532"/>
            <a:ext cx="326592" cy="326592"/>
          </a:xfrm>
          <a:prstGeom prst="rect">
            <a:avLst/>
          </a:prstGeom>
          <a:noFill/>
          <a:ln>
            <a:noFill/>
          </a:ln>
        </p:spPr>
      </p:pic>
      <p:pic>
        <p:nvPicPr>
          <p:cNvPr id="131" name="Google Shape;131;p27"/>
          <p:cNvPicPr preferRelativeResize="0"/>
          <p:nvPr/>
        </p:nvPicPr>
        <p:blipFill>
          <a:blip r:embed="rId4">
            <a:alphaModFix/>
          </a:blip>
          <a:stretch>
            <a:fillRect/>
          </a:stretch>
        </p:blipFill>
        <p:spPr>
          <a:xfrm>
            <a:off x="5724128" y="4288260"/>
            <a:ext cx="326592" cy="32659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1"/>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fade">
                                      <p:cBhvr>
                                        <p:cTn id="22" dur="1"/>
                                        <p:tgtEl>
                                          <p:spTgt spid="129"/>
                                        </p:tgtEl>
                                      </p:cBhvr>
                                    </p:animEffect>
                                  </p:childTnLst>
                                </p:cTn>
                              </p:par>
                              <p:par>
                                <p:cTn id="23" presetID="10" presetClass="entr" presetSubtype="0" fill="hold" nodeType="withEffect">
                                  <p:stCondLst>
                                    <p:cond delay="0"/>
                                  </p:stCondLst>
                                  <p:childTnLst>
                                    <p:set>
                                      <p:cBhvr>
                                        <p:cTn id="24" dur="1" fill="hold">
                                          <p:stCondLst>
                                            <p:cond delay="0"/>
                                          </p:stCondLst>
                                        </p:cTn>
                                        <p:tgtEl>
                                          <p:spTgt spid="130"/>
                                        </p:tgtEl>
                                        <p:attrNameLst>
                                          <p:attrName>style.visibility</p:attrName>
                                        </p:attrNameLst>
                                      </p:cBhvr>
                                      <p:to>
                                        <p:strVal val="visible"/>
                                      </p:to>
                                    </p:set>
                                    <p:animEffect transition="in" filter="fade">
                                      <p:cBhvr>
                                        <p:cTn id="25" dur="1"/>
                                        <p:tgtEl>
                                          <p:spTgt spid="130"/>
                                        </p:tgtEl>
                                      </p:cBhvr>
                                    </p:animEffect>
                                  </p:childTnLst>
                                </p:cTn>
                              </p:par>
                              <p:par>
                                <p:cTn id="26" presetID="10" presetClass="entr" presetSubtype="0" fill="hold" nodeType="withEffect">
                                  <p:stCondLst>
                                    <p:cond delay="0"/>
                                  </p:stCondLst>
                                  <p:childTnLst>
                                    <p:set>
                                      <p:cBhvr>
                                        <p:cTn id="27" dur="1" fill="hold">
                                          <p:stCondLst>
                                            <p:cond delay="0"/>
                                          </p:stCondLst>
                                        </p:cTn>
                                        <p:tgtEl>
                                          <p:spTgt spid="131"/>
                                        </p:tgtEl>
                                        <p:attrNameLst>
                                          <p:attrName>style.visibility</p:attrName>
                                        </p:attrNameLst>
                                      </p:cBhvr>
                                      <p:to>
                                        <p:strVal val="visible"/>
                                      </p:to>
                                    </p:set>
                                    <p:animEffect transition="in" filter="fade">
                                      <p:cBhvr>
                                        <p:cTn id="28" dur="1"/>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D583-88CE-4C44-8444-C35E5D2F310B}"/>
              </a:ext>
            </a:extLst>
          </p:cNvPr>
          <p:cNvSpPr>
            <a:spLocks noGrp="1"/>
          </p:cNvSpPr>
          <p:nvPr>
            <p:ph type="title"/>
          </p:nvPr>
        </p:nvSpPr>
        <p:spPr>
          <a:xfrm>
            <a:off x="683568" y="627534"/>
            <a:ext cx="3625976" cy="605028"/>
          </a:xfrm>
        </p:spPr>
        <p:txBody>
          <a:bodyPr/>
          <a:lstStyle/>
          <a:p>
            <a:r>
              <a:rPr lang="en-ID" dirty="0"/>
              <a:t>Data Element Format</a:t>
            </a:r>
            <a:endParaRPr lang="id-ID" dirty="0"/>
          </a:p>
        </p:txBody>
      </p:sp>
      <p:sp>
        <p:nvSpPr>
          <p:cNvPr id="3" name="Text Placeholder 2">
            <a:extLst>
              <a:ext uri="{FF2B5EF4-FFF2-40B4-BE49-F238E27FC236}">
                <a16:creationId xmlns:a16="http://schemas.microsoft.com/office/drawing/2014/main" id="{682CCB24-FB12-4BB9-A0E0-E1B925E47E00}"/>
              </a:ext>
            </a:extLst>
          </p:cNvPr>
          <p:cNvSpPr>
            <a:spLocks noGrp="1"/>
          </p:cNvSpPr>
          <p:nvPr>
            <p:ph type="body" idx="1"/>
          </p:nvPr>
        </p:nvSpPr>
        <p:spPr>
          <a:xfrm>
            <a:off x="1336404" y="1573895"/>
            <a:ext cx="6875111" cy="419790"/>
          </a:xfrm>
        </p:spPr>
        <p:txBody>
          <a:bodyPr/>
          <a:lstStyle/>
          <a:p>
            <a:pPr marL="146047" indent="0" algn="ctr">
              <a:buNone/>
            </a:pPr>
            <a:r>
              <a:rPr lang="en-US" b="1" dirty="0"/>
              <a:t>ISO-8583 specifies different kind of fields that basically fall in following categories:</a:t>
            </a:r>
          </a:p>
        </p:txBody>
      </p:sp>
      <p:sp>
        <p:nvSpPr>
          <p:cNvPr id="5" name="Rectangle 4">
            <a:extLst>
              <a:ext uri="{FF2B5EF4-FFF2-40B4-BE49-F238E27FC236}">
                <a16:creationId xmlns:a16="http://schemas.microsoft.com/office/drawing/2014/main" id="{D492C04B-109E-49C3-B719-A6F852916AF4}"/>
              </a:ext>
            </a:extLst>
          </p:cNvPr>
          <p:cNvSpPr/>
          <p:nvPr/>
        </p:nvSpPr>
        <p:spPr>
          <a:xfrm>
            <a:off x="976364" y="2289538"/>
            <a:ext cx="1925960" cy="892552"/>
          </a:xfrm>
          <a:prstGeom prst="rect">
            <a:avLst/>
          </a:prstGeom>
        </p:spPr>
        <p:txBody>
          <a:bodyPr wrap="square">
            <a:spAutoFit/>
          </a:bodyPr>
          <a:lstStyle/>
          <a:p>
            <a:pPr>
              <a:buFont typeface="Wingdings" panose="05000000000000000000" pitchFamily="2" charset="2"/>
              <a:buChar char="q"/>
            </a:pPr>
            <a:r>
              <a:rPr lang="en-US" sz="1300" b="1" dirty="0">
                <a:latin typeface="Lato"/>
              </a:rPr>
              <a:t>  Fixed length</a:t>
            </a:r>
          </a:p>
          <a:p>
            <a:pPr marL="446088" indent="-177800">
              <a:buFont typeface="Arial" panose="020B0604020202020204" pitchFamily="34" charset="0"/>
              <a:buChar char="•"/>
            </a:pPr>
            <a:r>
              <a:rPr lang="en-US" sz="1300" b="1" dirty="0">
                <a:latin typeface="Lato"/>
              </a:rPr>
              <a:t>Numeric</a:t>
            </a:r>
          </a:p>
          <a:p>
            <a:pPr marL="446088" indent="-177800">
              <a:buFont typeface="Arial" panose="020B0604020202020204" pitchFamily="34" charset="0"/>
              <a:buChar char="•"/>
            </a:pPr>
            <a:r>
              <a:rPr lang="en-US" sz="1300" b="1" dirty="0">
                <a:latin typeface="Lato"/>
              </a:rPr>
              <a:t>Alphanumeric</a:t>
            </a:r>
          </a:p>
          <a:p>
            <a:pPr marL="446088" indent="-177800">
              <a:buFont typeface="Arial" panose="020B0604020202020204" pitchFamily="34" charset="0"/>
              <a:buChar char="•"/>
            </a:pPr>
            <a:r>
              <a:rPr lang="en-US" sz="1300" b="1" dirty="0">
                <a:latin typeface="Lato"/>
              </a:rPr>
              <a:t>Binary</a:t>
            </a:r>
          </a:p>
        </p:txBody>
      </p:sp>
      <p:sp>
        <p:nvSpPr>
          <p:cNvPr id="6" name="Rectangle 5">
            <a:extLst>
              <a:ext uri="{FF2B5EF4-FFF2-40B4-BE49-F238E27FC236}">
                <a16:creationId xmlns:a16="http://schemas.microsoft.com/office/drawing/2014/main" id="{6B8976B0-DAA6-4AFF-811B-28630E0AA9C9}"/>
              </a:ext>
            </a:extLst>
          </p:cNvPr>
          <p:cNvSpPr/>
          <p:nvPr/>
        </p:nvSpPr>
        <p:spPr>
          <a:xfrm>
            <a:off x="2902324" y="2271231"/>
            <a:ext cx="1925960" cy="1092607"/>
          </a:xfrm>
          <a:prstGeom prst="rect">
            <a:avLst/>
          </a:prstGeom>
        </p:spPr>
        <p:txBody>
          <a:bodyPr wrap="square">
            <a:spAutoFit/>
          </a:bodyPr>
          <a:lstStyle/>
          <a:p>
            <a:pPr>
              <a:buFont typeface="Wingdings" panose="05000000000000000000" pitchFamily="2" charset="2"/>
              <a:buChar char="q"/>
            </a:pPr>
            <a:r>
              <a:rPr lang="en-US" sz="1300" b="1" dirty="0">
                <a:latin typeface="Lato"/>
              </a:rPr>
              <a:t>  Variable length</a:t>
            </a:r>
          </a:p>
          <a:p>
            <a:pPr marL="446088" indent="-177800">
              <a:buFont typeface="Arial" panose="020B0604020202020204" pitchFamily="34" charset="0"/>
              <a:buChar char="•"/>
            </a:pPr>
            <a:r>
              <a:rPr lang="en-US" sz="1300" b="1" dirty="0">
                <a:latin typeface="Lato"/>
              </a:rPr>
              <a:t>Max-length 99</a:t>
            </a:r>
          </a:p>
          <a:p>
            <a:pPr marL="623888" indent="-177800">
              <a:buFont typeface="Wingdings" panose="05000000000000000000" pitchFamily="2" charset="2"/>
              <a:buChar char="Ø"/>
            </a:pPr>
            <a:r>
              <a:rPr lang="en-US" sz="1300" b="1" dirty="0">
                <a:latin typeface="Lato"/>
              </a:rPr>
              <a:t>Numeric</a:t>
            </a:r>
          </a:p>
          <a:p>
            <a:pPr marL="623888" indent="-177800">
              <a:buFont typeface="Wingdings" panose="05000000000000000000" pitchFamily="2" charset="2"/>
              <a:buChar char="Ø"/>
            </a:pPr>
            <a:r>
              <a:rPr lang="en-US" sz="1300" b="1" dirty="0">
                <a:latin typeface="Lato"/>
              </a:rPr>
              <a:t>Alphanumeric</a:t>
            </a:r>
          </a:p>
          <a:p>
            <a:pPr marL="623888" indent="-177800">
              <a:buFont typeface="Wingdings" panose="05000000000000000000" pitchFamily="2" charset="2"/>
              <a:buChar char="Ø"/>
            </a:pPr>
            <a:r>
              <a:rPr lang="en-US" sz="1300" b="1" dirty="0">
                <a:latin typeface="Lato"/>
              </a:rPr>
              <a:t>Binary</a:t>
            </a:r>
          </a:p>
        </p:txBody>
      </p:sp>
      <p:sp>
        <p:nvSpPr>
          <p:cNvPr id="7" name="Rectangle 6">
            <a:extLst>
              <a:ext uri="{FF2B5EF4-FFF2-40B4-BE49-F238E27FC236}">
                <a16:creationId xmlns:a16="http://schemas.microsoft.com/office/drawing/2014/main" id="{C310FC2E-D255-49FA-A666-745C022CBC98}"/>
              </a:ext>
            </a:extLst>
          </p:cNvPr>
          <p:cNvSpPr/>
          <p:nvPr/>
        </p:nvSpPr>
        <p:spPr>
          <a:xfrm>
            <a:off x="5008812" y="2271230"/>
            <a:ext cx="1745432" cy="892552"/>
          </a:xfrm>
          <a:prstGeom prst="rect">
            <a:avLst/>
          </a:prstGeom>
        </p:spPr>
        <p:txBody>
          <a:bodyPr wrap="square">
            <a:spAutoFit/>
          </a:bodyPr>
          <a:lstStyle/>
          <a:p>
            <a:pPr>
              <a:buFont typeface="Wingdings" panose="05000000000000000000" pitchFamily="2" charset="2"/>
              <a:buChar char="q"/>
            </a:pPr>
            <a:r>
              <a:rPr lang="en-US" sz="1300" b="1" dirty="0">
                <a:latin typeface="Lato"/>
              </a:rPr>
              <a:t> Max-length 999</a:t>
            </a:r>
          </a:p>
          <a:p>
            <a:pPr marL="357188" indent="-179388">
              <a:buFont typeface="Arial" panose="020B0604020202020204" pitchFamily="34" charset="0"/>
              <a:buChar char="•"/>
            </a:pPr>
            <a:r>
              <a:rPr lang="en-US" sz="1300" b="1" dirty="0">
                <a:latin typeface="Lato"/>
              </a:rPr>
              <a:t>Numeric</a:t>
            </a:r>
          </a:p>
          <a:p>
            <a:pPr marL="357188" indent="-179388">
              <a:buFont typeface="Arial" panose="020B0604020202020204" pitchFamily="34" charset="0"/>
              <a:buChar char="•"/>
            </a:pPr>
            <a:r>
              <a:rPr lang="en-US" sz="1300" b="1" dirty="0">
                <a:latin typeface="Lato"/>
              </a:rPr>
              <a:t>Alphanumeric</a:t>
            </a:r>
          </a:p>
          <a:p>
            <a:pPr marL="357188" indent="-179388">
              <a:buFont typeface="Arial" panose="020B0604020202020204" pitchFamily="34" charset="0"/>
              <a:buChar char="•"/>
            </a:pPr>
            <a:r>
              <a:rPr lang="en-US" sz="1300" b="1" dirty="0">
                <a:latin typeface="Lato"/>
              </a:rPr>
              <a:t>Binary</a:t>
            </a:r>
          </a:p>
        </p:txBody>
      </p:sp>
      <p:sp>
        <p:nvSpPr>
          <p:cNvPr id="10" name="Rectangle 9">
            <a:extLst>
              <a:ext uri="{FF2B5EF4-FFF2-40B4-BE49-F238E27FC236}">
                <a16:creationId xmlns:a16="http://schemas.microsoft.com/office/drawing/2014/main" id="{686D1674-8CF4-4359-9AEA-288FB5809C65}"/>
              </a:ext>
            </a:extLst>
          </p:cNvPr>
          <p:cNvSpPr/>
          <p:nvPr/>
        </p:nvSpPr>
        <p:spPr>
          <a:xfrm>
            <a:off x="6921743" y="2271230"/>
            <a:ext cx="1610697" cy="292388"/>
          </a:xfrm>
          <a:prstGeom prst="rect">
            <a:avLst/>
          </a:prstGeom>
        </p:spPr>
        <p:txBody>
          <a:bodyPr wrap="none">
            <a:spAutoFit/>
          </a:bodyPr>
          <a:lstStyle/>
          <a:p>
            <a:pPr>
              <a:buFont typeface="Wingdings" panose="05000000000000000000" pitchFamily="2" charset="2"/>
              <a:buChar char="q"/>
            </a:pPr>
            <a:r>
              <a:rPr lang="en-US" sz="1300" b="1" dirty="0">
                <a:latin typeface="Lato"/>
              </a:rPr>
              <a:t>Nested Message</a:t>
            </a:r>
          </a:p>
        </p:txBody>
      </p:sp>
    </p:spTree>
    <p:extLst>
      <p:ext uri="{BB962C8B-B14F-4D97-AF65-F5344CB8AC3E}">
        <p14:creationId xmlns:p14="http://schemas.microsoft.com/office/powerpoint/2010/main" val="132158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53BC-C49D-4D11-8FC1-6AE150D4A273}"/>
              </a:ext>
            </a:extLst>
          </p:cNvPr>
          <p:cNvSpPr>
            <a:spLocks noGrp="1"/>
          </p:cNvSpPr>
          <p:nvPr>
            <p:ph type="title"/>
          </p:nvPr>
        </p:nvSpPr>
        <p:spPr/>
        <p:txBody>
          <a:bodyPr/>
          <a:lstStyle/>
          <a:p>
            <a:pPr algn="ctr"/>
            <a:endParaRPr lang="id-ID" dirty="0"/>
          </a:p>
        </p:txBody>
      </p:sp>
      <p:sp>
        <p:nvSpPr>
          <p:cNvPr id="3" name="Text Placeholder 2">
            <a:extLst>
              <a:ext uri="{FF2B5EF4-FFF2-40B4-BE49-F238E27FC236}">
                <a16:creationId xmlns:a16="http://schemas.microsoft.com/office/drawing/2014/main" id="{C724D903-7F9A-4778-B7F4-BB4B56CF28C3}"/>
              </a:ext>
            </a:extLst>
          </p:cNvPr>
          <p:cNvSpPr>
            <a:spLocks noGrp="1"/>
          </p:cNvSpPr>
          <p:nvPr>
            <p:ph type="body" idx="1"/>
          </p:nvPr>
        </p:nvSpPr>
        <p:spPr/>
        <p:txBody>
          <a:bodyPr/>
          <a:lstStyle/>
          <a:p>
            <a:pPr algn="ctr"/>
            <a:endParaRPr lang="id-ID"/>
          </a:p>
        </p:txBody>
      </p:sp>
      <p:graphicFrame>
        <p:nvGraphicFramePr>
          <p:cNvPr id="4" name="Table 4">
            <a:extLst>
              <a:ext uri="{FF2B5EF4-FFF2-40B4-BE49-F238E27FC236}">
                <a16:creationId xmlns:a16="http://schemas.microsoft.com/office/drawing/2014/main" id="{550C6B92-417B-4D4F-BB35-78782990CB65}"/>
              </a:ext>
            </a:extLst>
          </p:cNvPr>
          <p:cNvGraphicFramePr>
            <a:graphicFrameLocks noGrp="1"/>
          </p:cNvGraphicFramePr>
          <p:nvPr>
            <p:extLst>
              <p:ext uri="{D42A27DB-BD31-4B8C-83A1-F6EECF244321}">
                <p14:modId xmlns:p14="http://schemas.microsoft.com/office/powerpoint/2010/main" val="479933952"/>
              </p:ext>
            </p:extLst>
          </p:nvPr>
        </p:nvGraphicFramePr>
        <p:xfrm>
          <a:off x="1619672" y="555526"/>
          <a:ext cx="7416824" cy="4508029"/>
        </p:xfrm>
        <a:graphic>
          <a:graphicData uri="http://schemas.openxmlformats.org/drawingml/2006/table">
            <a:tbl>
              <a:tblPr firstRow="1" bandRow="1">
                <a:tableStyleId>{073A0DAA-6AF3-43AB-8588-CEC1D06C72B9}</a:tableStyleId>
              </a:tblPr>
              <a:tblGrid>
                <a:gridCol w="3708412">
                  <a:extLst>
                    <a:ext uri="{9D8B030D-6E8A-4147-A177-3AD203B41FA5}">
                      <a16:colId xmlns:a16="http://schemas.microsoft.com/office/drawing/2014/main" val="4123506310"/>
                    </a:ext>
                  </a:extLst>
                </a:gridCol>
                <a:gridCol w="3708412">
                  <a:extLst>
                    <a:ext uri="{9D8B030D-6E8A-4147-A177-3AD203B41FA5}">
                      <a16:colId xmlns:a16="http://schemas.microsoft.com/office/drawing/2014/main" val="746563241"/>
                    </a:ext>
                  </a:extLst>
                </a:gridCol>
              </a:tblGrid>
              <a:tr h="123771">
                <a:tc>
                  <a:txBody>
                    <a:bodyPr/>
                    <a:lstStyle/>
                    <a:p>
                      <a:pPr algn="ctr"/>
                      <a:r>
                        <a:rPr lang="id-ID" sz="1000" b="1" dirty="0">
                          <a:solidFill>
                            <a:schemeClr val="bg1"/>
                          </a:solidFill>
                          <a:effectLst/>
                          <a:latin typeface="Arial" panose="020B0604020202020204" pitchFamily="34" charset="0"/>
                        </a:rPr>
                        <a:t>Abbreviation</a:t>
                      </a:r>
                      <a:endParaRPr lang="id-ID" sz="1300" dirty="0">
                        <a:solidFill>
                          <a:schemeClr val="bg1"/>
                        </a:solidFill>
                        <a:effectLst/>
                        <a:latin typeface="Segoe UI" panose="020B0502040204020203" pitchFamily="34" charset="0"/>
                      </a:endParaRPr>
                    </a:p>
                  </a:txBody>
                  <a:tcPr marL="37557" marR="37557" marT="0" marB="0" anchor="ctr"/>
                </a:tc>
                <a:tc>
                  <a:txBody>
                    <a:bodyPr/>
                    <a:lstStyle/>
                    <a:p>
                      <a:pPr algn="ctr"/>
                      <a:r>
                        <a:rPr lang="id-ID" sz="1000" b="1" dirty="0">
                          <a:solidFill>
                            <a:schemeClr val="bg1"/>
                          </a:solidFill>
                          <a:effectLst/>
                          <a:latin typeface="Arial" panose="020B0604020202020204" pitchFamily="34" charset="0"/>
                        </a:rPr>
                        <a:t>Meaning</a:t>
                      </a:r>
                      <a:endParaRPr lang="id-ID" sz="1300" dirty="0">
                        <a:solidFill>
                          <a:schemeClr val="bg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344119512"/>
                  </a:ext>
                </a:extLst>
              </a:tr>
              <a:tr h="217796">
                <a:tc>
                  <a:txBody>
                    <a:bodyPr/>
                    <a:lstStyle/>
                    <a:p>
                      <a:pPr algn="ctr"/>
                      <a:r>
                        <a:rPr lang="id-ID" sz="1000" b="1" dirty="0">
                          <a:solidFill>
                            <a:srgbClr val="111111"/>
                          </a:solidFill>
                          <a:effectLst/>
                          <a:latin typeface="Arial" panose="020B0604020202020204" pitchFamily="34" charset="0"/>
                        </a:rPr>
                        <a:t>a</a:t>
                      </a:r>
                      <a:endParaRPr lang="id-ID" sz="1300" b="1" dirty="0">
                        <a:solidFill>
                          <a:srgbClr val="111111"/>
                        </a:solidFill>
                        <a:effectLst/>
                        <a:latin typeface="Segoe UI" panose="020B0502040204020203" pitchFamily="34" charset="0"/>
                      </a:endParaRPr>
                    </a:p>
                  </a:txBody>
                  <a:tcPr marL="37557" marR="37557" marT="0" marB="0" anchor="ctr"/>
                </a:tc>
                <a:tc>
                  <a:txBody>
                    <a:bodyPr/>
                    <a:lstStyle/>
                    <a:p>
                      <a:pPr algn="ctr"/>
                      <a:r>
                        <a:rPr lang="id-ID" sz="1000" b="1" dirty="0">
                          <a:solidFill>
                            <a:srgbClr val="111111"/>
                          </a:solidFill>
                          <a:effectLst/>
                          <a:latin typeface="Arial" panose="020B0604020202020204" pitchFamily="34" charset="0"/>
                        </a:rPr>
                        <a:t>Alphabetic, including Blanks</a:t>
                      </a:r>
                      <a:endParaRPr lang="id-ID" sz="1300" b="1" dirty="0">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2282524762"/>
                  </a:ext>
                </a:extLst>
              </a:tr>
              <a:tr h="123771">
                <a:tc>
                  <a:txBody>
                    <a:bodyPr/>
                    <a:lstStyle/>
                    <a:p>
                      <a:pPr algn="ctr"/>
                      <a:r>
                        <a:rPr lang="id-ID" sz="1000" b="1" dirty="0">
                          <a:solidFill>
                            <a:srgbClr val="111111"/>
                          </a:solidFill>
                          <a:effectLst/>
                          <a:latin typeface="Arial" panose="020B0604020202020204" pitchFamily="34" charset="0"/>
                        </a:rPr>
                        <a:t>n</a:t>
                      </a:r>
                      <a:endParaRPr lang="id-ID" sz="1300" b="1" dirty="0">
                        <a:solidFill>
                          <a:srgbClr val="111111"/>
                        </a:solidFill>
                        <a:effectLst/>
                        <a:latin typeface="Segoe UI" panose="020B0502040204020203" pitchFamily="34" charset="0"/>
                      </a:endParaRPr>
                    </a:p>
                  </a:txBody>
                  <a:tcPr marL="37557" marR="37557" marT="0" marB="0" anchor="ctr"/>
                </a:tc>
                <a:tc>
                  <a:txBody>
                    <a:bodyPr/>
                    <a:lstStyle/>
                    <a:p>
                      <a:pPr algn="ctr"/>
                      <a:r>
                        <a:rPr lang="id-ID" sz="1000" b="1">
                          <a:solidFill>
                            <a:srgbClr val="111111"/>
                          </a:solidFill>
                          <a:effectLst/>
                          <a:latin typeface="Arial" panose="020B0604020202020204" pitchFamily="34" charset="0"/>
                        </a:rPr>
                        <a:t>Numeric Values only</a:t>
                      </a:r>
                      <a:endParaRPr lang="id-ID" sz="1300" b="1">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2625037549"/>
                  </a:ext>
                </a:extLst>
              </a:tr>
              <a:tr h="123771">
                <a:tc>
                  <a:txBody>
                    <a:bodyPr/>
                    <a:lstStyle/>
                    <a:p>
                      <a:pPr algn="ctr"/>
                      <a:r>
                        <a:rPr lang="id-ID" sz="1000" b="1" dirty="0">
                          <a:solidFill>
                            <a:srgbClr val="111111"/>
                          </a:solidFill>
                          <a:effectLst/>
                          <a:latin typeface="Arial" panose="020B0604020202020204" pitchFamily="34" charset="0"/>
                        </a:rPr>
                        <a:t>s</a:t>
                      </a:r>
                      <a:endParaRPr lang="id-ID" sz="1300" b="1" dirty="0">
                        <a:solidFill>
                          <a:srgbClr val="111111"/>
                        </a:solidFill>
                        <a:effectLst/>
                        <a:latin typeface="Segoe UI" panose="020B0502040204020203" pitchFamily="34" charset="0"/>
                      </a:endParaRPr>
                    </a:p>
                  </a:txBody>
                  <a:tcPr marL="37557" marR="37557" marT="0" marB="0" anchor="ctr"/>
                </a:tc>
                <a:tc>
                  <a:txBody>
                    <a:bodyPr/>
                    <a:lstStyle/>
                    <a:p>
                      <a:pPr algn="ctr"/>
                      <a:r>
                        <a:rPr lang="id-ID" sz="1000" b="1">
                          <a:solidFill>
                            <a:srgbClr val="111111"/>
                          </a:solidFill>
                          <a:effectLst/>
                          <a:latin typeface="Arial" panose="020B0604020202020204" pitchFamily="34" charset="0"/>
                        </a:rPr>
                        <a:t>Special Characters only</a:t>
                      </a:r>
                      <a:endParaRPr lang="id-ID" sz="1300" b="1">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2356042922"/>
                  </a:ext>
                </a:extLst>
              </a:tr>
              <a:tr h="123771">
                <a:tc>
                  <a:txBody>
                    <a:bodyPr/>
                    <a:lstStyle/>
                    <a:p>
                      <a:pPr algn="ctr"/>
                      <a:r>
                        <a:rPr lang="id-ID" sz="1000" b="1" dirty="0">
                          <a:solidFill>
                            <a:srgbClr val="111111"/>
                          </a:solidFill>
                          <a:effectLst/>
                          <a:latin typeface="Arial" panose="020B0604020202020204" pitchFamily="34" charset="0"/>
                        </a:rPr>
                        <a:t>an</a:t>
                      </a:r>
                      <a:endParaRPr lang="id-ID" sz="1300" b="1" dirty="0">
                        <a:solidFill>
                          <a:srgbClr val="111111"/>
                        </a:solidFill>
                        <a:effectLst/>
                        <a:latin typeface="Segoe UI" panose="020B0502040204020203" pitchFamily="34" charset="0"/>
                      </a:endParaRPr>
                    </a:p>
                  </a:txBody>
                  <a:tcPr marL="37557" marR="37557" marT="0" marB="0" anchor="ctr"/>
                </a:tc>
                <a:tc>
                  <a:txBody>
                    <a:bodyPr/>
                    <a:lstStyle/>
                    <a:p>
                      <a:pPr algn="ctr"/>
                      <a:r>
                        <a:rPr lang="id-ID" sz="1000" b="1">
                          <a:solidFill>
                            <a:srgbClr val="111111"/>
                          </a:solidFill>
                          <a:effectLst/>
                          <a:latin typeface="Arial" panose="020B0604020202020204" pitchFamily="34" charset="0"/>
                        </a:rPr>
                        <a:t>Alphanumeric</a:t>
                      </a:r>
                      <a:endParaRPr lang="id-ID" sz="1300" b="1">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251738178"/>
                  </a:ext>
                </a:extLst>
              </a:tr>
              <a:tr h="217796">
                <a:tc>
                  <a:txBody>
                    <a:bodyPr/>
                    <a:lstStyle/>
                    <a:p>
                      <a:pPr algn="ctr"/>
                      <a:r>
                        <a:rPr lang="id-ID" sz="1000" b="1" dirty="0">
                          <a:solidFill>
                            <a:srgbClr val="111111"/>
                          </a:solidFill>
                          <a:effectLst/>
                          <a:latin typeface="Arial" panose="020B0604020202020204" pitchFamily="34" charset="0"/>
                        </a:rPr>
                        <a:t>as</a:t>
                      </a:r>
                      <a:endParaRPr lang="id-ID" sz="1300" b="1" dirty="0">
                        <a:solidFill>
                          <a:srgbClr val="111111"/>
                        </a:solidFill>
                        <a:effectLst/>
                        <a:latin typeface="Segoe UI" panose="020B0502040204020203" pitchFamily="34" charset="0"/>
                      </a:endParaRPr>
                    </a:p>
                  </a:txBody>
                  <a:tcPr marL="37557" marR="37557" marT="0" marB="0" anchor="ctr"/>
                </a:tc>
                <a:tc>
                  <a:txBody>
                    <a:bodyPr/>
                    <a:lstStyle/>
                    <a:p>
                      <a:pPr algn="ctr"/>
                      <a:r>
                        <a:rPr lang="id-ID" sz="1000" b="1">
                          <a:solidFill>
                            <a:srgbClr val="111111"/>
                          </a:solidFill>
                          <a:effectLst/>
                          <a:latin typeface="Arial" panose="020B0604020202020204" pitchFamily="34" charset="0"/>
                        </a:rPr>
                        <a:t>Alphabetic &amp; Special Characters only</a:t>
                      </a:r>
                      <a:endParaRPr lang="id-ID" sz="1300" b="1">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2702316491"/>
                  </a:ext>
                </a:extLst>
              </a:tr>
              <a:tr h="217796">
                <a:tc>
                  <a:txBody>
                    <a:bodyPr/>
                    <a:lstStyle/>
                    <a:p>
                      <a:pPr algn="ctr"/>
                      <a:r>
                        <a:rPr lang="id-ID" sz="1000" b="1" dirty="0">
                          <a:solidFill>
                            <a:srgbClr val="111111"/>
                          </a:solidFill>
                          <a:effectLst/>
                          <a:latin typeface="Arial" panose="020B0604020202020204" pitchFamily="34" charset="0"/>
                        </a:rPr>
                        <a:t>ns</a:t>
                      </a:r>
                      <a:endParaRPr lang="id-ID" sz="1300" b="1" dirty="0">
                        <a:solidFill>
                          <a:srgbClr val="111111"/>
                        </a:solidFill>
                        <a:effectLst/>
                        <a:latin typeface="Segoe UI" panose="020B0502040204020203" pitchFamily="34" charset="0"/>
                      </a:endParaRPr>
                    </a:p>
                  </a:txBody>
                  <a:tcPr marL="37557" marR="37557" marT="0" marB="0" anchor="ctr"/>
                </a:tc>
                <a:tc>
                  <a:txBody>
                    <a:bodyPr/>
                    <a:lstStyle/>
                    <a:p>
                      <a:pPr algn="ctr"/>
                      <a:r>
                        <a:rPr lang="en-US" sz="1000" b="1">
                          <a:solidFill>
                            <a:srgbClr val="111111"/>
                          </a:solidFill>
                          <a:effectLst/>
                          <a:latin typeface="Arial" panose="020B0604020202020204" pitchFamily="34" charset="0"/>
                        </a:rPr>
                        <a:t>Numeric and Special Characters only</a:t>
                      </a:r>
                      <a:endParaRPr lang="en-US" sz="1300" b="1">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1592737720"/>
                  </a:ext>
                </a:extLst>
              </a:tr>
              <a:tr h="217796">
                <a:tc>
                  <a:txBody>
                    <a:bodyPr/>
                    <a:lstStyle/>
                    <a:p>
                      <a:pPr algn="ctr"/>
                      <a:r>
                        <a:rPr lang="id-ID" sz="1000" b="1" dirty="0">
                          <a:solidFill>
                            <a:srgbClr val="111111"/>
                          </a:solidFill>
                          <a:effectLst/>
                          <a:latin typeface="Arial" panose="020B0604020202020204" pitchFamily="34" charset="0"/>
                        </a:rPr>
                        <a:t>ans</a:t>
                      </a:r>
                      <a:endParaRPr lang="id-ID" sz="1300" b="1" dirty="0">
                        <a:solidFill>
                          <a:srgbClr val="111111"/>
                        </a:solidFill>
                        <a:effectLst/>
                        <a:latin typeface="Segoe UI" panose="020B0502040204020203" pitchFamily="34" charset="0"/>
                      </a:endParaRPr>
                    </a:p>
                  </a:txBody>
                  <a:tcPr marL="37557" marR="37557" marT="0" marB="0" anchor="ctr"/>
                </a:tc>
                <a:tc>
                  <a:txBody>
                    <a:bodyPr/>
                    <a:lstStyle/>
                    <a:p>
                      <a:pPr algn="ctr"/>
                      <a:r>
                        <a:rPr lang="id-ID" sz="1000" b="1">
                          <a:solidFill>
                            <a:srgbClr val="111111"/>
                          </a:solidFill>
                          <a:effectLst/>
                          <a:latin typeface="Arial" panose="020B0604020202020204" pitchFamily="34" charset="0"/>
                        </a:rPr>
                        <a:t>Alphabetic, numeric &amp; Special Characters</a:t>
                      </a:r>
                      <a:endParaRPr lang="id-ID" sz="1300" b="1">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1153583918"/>
                  </a:ext>
                </a:extLst>
              </a:tr>
              <a:tr h="123771">
                <a:tc>
                  <a:txBody>
                    <a:bodyPr/>
                    <a:lstStyle/>
                    <a:p>
                      <a:pPr algn="ctr"/>
                      <a:r>
                        <a:rPr lang="id-ID" sz="1000" b="1" dirty="0">
                          <a:solidFill>
                            <a:srgbClr val="111111"/>
                          </a:solidFill>
                          <a:effectLst/>
                          <a:latin typeface="Arial" panose="020B0604020202020204" pitchFamily="34" charset="0"/>
                        </a:rPr>
                        <a:t>b</a:t>
                      </a:r>
                      <a:endParaRPr lang="id-ID" sz="1300" b="1" dirty="0">
                        <a:solidFill>
                          <a:srgbClr val="111111"/>
                        </a:solidFill>
                        <a:effectLst/>
                        <a:latin typeface="Segoe UI" panose="020B0502040204020203" pitchFamily="34" charset="0"/>
                      </a:endParaRPr>
                    </a:p>
                  </a:txBody>
                  <a:tcPr marL="37557" marR="37557" marT="0" marB="0" anchor="ctr"/>
                </a:tc>
                <a:tc>
                  <a:txBody>
                    <a:bodyPr/>
                    <a:lstStyle/>
                    <a:p>
                      <a:pPr algn="ctr"/>
                      <a:r>
                        <a:rPr lang="id-ID" sz="1000" b="1">
                          <a:solidFill>
                            <a:srgbClr val="111111"/>
                          </a:solidFill>
                          <a:effectLst/>
                          <a:latin typeface="Arial" panose="020B0604020202020204" pitchFamily="34" charset="0"/>
                        </a:rPr>
                        <a:t>Binary Data</a:t>
                      </a:r>
                      <a:endParaRPr lang="id-ID" sz="1300" b="1">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1896758230"/>
                  </a:ext>
                </a:extLst>
              </a:tr>
              <a:tr h="326693">
                <a:tc>
                  <a:txBody>
                    <a:bodyPr/>
                    <a:lstStyle/>
                    <a:p>
                      <a:pPr algn="ctr"/>
                      <a:r>
                        <a:rPr lang="id-ID" sz="1000" b="1" dirty="0">
                          <a:solidFill>
                            <a:srgbClr val="111111"/>
                          </a:solidFill>
                          <a:effectLst/>
                          <a:latin typeface="Arial" panose="020B0604020202020204" pitchFamily="34" charset="0"/>
                        </a:rPr>
                        <a:t>z</a:t>
                      </a:r>
                      <a:endParaRPr lang="id-ID" sz="1300" b="1" dirty="0">
                        <a:solidFill>
                          <a:srgbClr val="111111"/>
                        </a:solidFill>
                        <a:effectLst/>
                        <a:latin typeface="Segoe UI" panose="020B0502040204020203" pitchFamily="34" charset="0"/>
                      </a:endParaRPr>
                    </a:p>
                  </a:txBody>
                  <a:tcPr marL="37557" marR="37557" marT="0" marB="0" anchor="ctr"/>
                </a:tc>
                <a:tc>
                  <a:txBody>
                    <a:bodyPr/>
                    <a:lstStyle/>
                    <a:p>
                      <a:pPr algn="ctr"/>
                      <a:r>
                        <a:rPr lang="en-US" sz="1000" b="1">
                          <a:solidFill>
                            <a:srgbClr val="111111"/>
                          </a:solidFill>
                          <a:effectLst/>
                          <a:latin typeface="Arial" panose="020B0604020202020204" pitchFamily="34" charset="0"/>
                        </a:rPr>
                        <a:t>Tracks 2 &amp; 3 code set as defined in ISO 7811 &amp; ISO 7813</a:t>
                      </a:r>
                      <a:endParaRPr lang="en-US" sz="1300" b="1">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2779085250"/>
                  </a:ext>
                </a:extLst>
              </a:tr>
              <a:tr h="123771">
                <a:tc>
                  <a:txBody>
                    <a:bodyPr/>
                    <a:lstStyle/>
                    <a:p>
                      <a:pPr algn="ctr"/>
                      <a:r>
                        <a:rPr lang="id-ID" sz="1000" b="1" dirty="0">
                          <a:solidFill>
                            <a:srgbClr val="111111"/>
                          </a:solidFill>
                          <a:effectLst/>
                          <a:latin typeface="Arial" panose="020B0604020202020204" pitchFamily="34" charset="0"/>
                        </a:rPr>
                        <a:t>h</a:t>
                      </a:r>
                      <a:endParaRPr lang="id-ID" sz="1300" b="1" dirty="0">
                        <a:solidFill>
                          <a:srgbClr val="111111"/>
                        </a:solidFill>
                        <a:effectLst/>
                        <a:latin typeface="Segoe UI" panose="020B0502040204020203" pitchFamily="34" charset="0"/>
                      </a:endParaRPr>
                    </a:p>
                  </a:txBody>
                  <a:tcPr marL="37557" marR="37557" marT="0" marB="0" anchor="ctr"/>
                </a:tc>
                <a:tc>
                  <a:txBody>
                    <a:bodyPr/>
                    <a:lstStyle/>
                    <a:p>
                      <a:pPr algn="ctr"/>
                      <a:r>
                        <a:rPr lang="id-ID" sz="1000" b="1">
                          <a:solidFill>
                            <a:srgbClr val="111111"/>
                          </a:solidFill>
                          <a:effectLst/>
                          <a:latin typeface="Arial" panose="020B0604020202020204" pitchFamily="34" charset="0"/>
                        </a:rPr>
                        <a:t>Hex Data</a:t>
                      </a:r>
                      <a:endParaRPr lang="id-ID" sz="1300" b="1">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2565578976"/>
                  </a:ext>
                </a:extLst>
              </a:tr>
              <a:tr h="653387">
                <a:tc>
                  <a:txBody>
                    <a:bodyPr/>
                    <a:lstStyle/>
                    <a:p>
                      <a:pPr algn="ctr"/>
                      <a:r>
                        <a:rPr lang="id-ID" sz="1000" b="1" dirty="0">
                          <a:solidFill>
                            <a:srgbClr val="111111"/>
                          </a:solidFill>
                          <a:effectLst/>
                          <a:latin typeface="Arial" panose="020B0604020202020204" pitchFamily="34" charset="0"/>
                        </a:rPr>
                        <a:t>LL, LLL</a:t>
                      </a:r>
                      <a:endParaRPr lang="id-ID" sz="1300" b="1" dirty="0">
                        <a:solidFill>
                          <a:srgbClr val="111111"/>
                        </a:solidFill>
                        <a:effectLst/>
                        <a:latin typeface="Segoe UI" panose="020B0502040204020203" pitchFamily="34" charset="0"/>
                      </a:endParaRPr>
                    </a:p>
                  </a:txBody>
                  <a:tcPr marL="37557" marR="37557" marT="0" marB="0" anchor="ctr"/>
                </a:tc>
                <a:tc>
                  <a:txBody>
                    <a:bodyPr/>
                    <a:lstStyle/>
                    <a:p>
                      <a:pPr algn="ctr"/>
                      <a:r>
                        <a:rPr lang="en-US" sz="1000" b="1" dirty="0">
                          <a:solidFill>
                            <a:srgbClr val="111111"/>
                          </a:solidFill>
                          <a:effectLst/>
                          <a:latin typeface="Arial" panose="020B0604020202020204" pitchFamily="34" charset="0"/>
                        </a:rPr>
                        <a:t>Length of variable field that follows. ‘LL’ - Two-digit length indicator (1 byte BCD) ‘LLL - 3-digit length indicator (2 bytes BCD)</a:t>
                      </a:r>
                      <a:endParaRPr lang="en-US" sz="1300" b="1" dirty="0">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1006109679"/>
                  </a:ext>
                </a:extLst>
              </a:tr>
              <a:tr h="1742365">
                <a:tc>
                  <a:txBody>
                    <a:bodyPr/>
                    <a:lstStyle/>
                    <a:p>
                      <a:pPr algn="ctr"/>
                      <a:r>
                        <a:rPr lang="id-ID" sz="1000" b="1">
                          <a:solidFill>
                            <a:srgbClr val="111111"/>
                          </a:solidFill>
                          <a:effectLst/>
                          <a:latin typeface="Arial" panose="020B0604020202020204" pitchFamily="34" charset="0"/>
                        </a:rPr>
                        <a:t>..17</a:t>
                      </a:r>
                      <a:endParaRPr lang="id-ID" sz="1300" b="1">
                        <a:solidFill>
                          <a:srgbClr val="111111"/>
                        </a:solidFill>
                        <a:effectLst/>
                        <a:latin typeface="Segoe UI" panose="020B0502040204020203" pitchFamily="34" charset="0"/>
                      </a:endParaRPr>
                    </a:p>
                    <a:p>
                      <a:pPr algn="ctr"/>
                      <a:r>
                        <a:rPr lang="id-ID" sz="1000" b="1">
                          <a:solidFill>
                            <a:srgbClr val="111111"/>
                          </a:solidFill>
                          <a:effectLst/>
                          <a:latin typeface="Arial" panose="020B0604020202020204" pitchFamily="34" charset="0"/>
                        </a:rPr>
                        <a:t>..125</a:t>
                      </a:r>
                      <a:endParaRPr lang="id-ID" sz="1300" b="1">
                        <a:solidFill>
                          <a:srgbClr val="111111"/>
                        </a:solidFill>
                        <a:effectLst/>
                        <a:latin typeface="Segoe UI" panose="020B0502040204020203" pitchFamily="34" charset="0"/>
                      </a:endParaRPr>
                    </a:p>
                    <a:p>
                      <a:pPr algn="ctr"/>
                      <a:r>
                        <a:rPr lang="id-ID" sz="1300" b="1">
                          <a:solidFill>
                            <a:srgbClr val="111111"/>
                          </a:solidFill>
                          <a:effectLst/>
                          <a:latin typeface="Segoe UI" panose="020B0502040204020203" pitchFamily="34" charset="0"/>
                        </a:rPr>
                        <a:t> </a:t>
                      </a:r>
                    </a:p>
                  </a:txBody>
                  <a:tcPr marL="37557" marR="37557" marT="0" marB="0" anchor="ctr"/>
                </a:tc>
                <a:tc>
                  <a:txBody>
                    <a:bodyPr/>
                    <a:lstStyle/>
                    <a:p>
                      <a:pPr algn="ctr"/>
                      <a:r>
                        <a:rPr lang="en-US" sz="1000" b="1" dirty="0">
                          <a:solidFill>
                            <a:srgbClr val="111111"/>
                          </a:solidFill>
                          <a:effectLst/>
                          <a:latin typeface="Arial" panose="020B0604020202020204" pitchFamily="34" charset="0"/>
                        </a:rPr>
                        <a:t>Variable field of up to 17. The ‘..’ is a two-digit length indicator (1 byte BCD) specifying the number of digits defining the length of the variable data to follow.</a:t>
                      </a:r>
                      <a:endParaRPr lang="en-US" sz="1300" b="1" dirty="0">
                        <a:solidFill>
                          <a:srgbClr val="111111"/>
                        </a:solidFill>
                        <a:effectLst/>
                        <a:latin typeface="Segoe UI" panose="020B0502040204020203" pitchFamily="34" charset="0"/>
                      </a:endParaRPr>
                    </a:p>
                    <a:p>
                      <a:pPr algn="ctr"/>
                      <a:r>
                        <a:rPr lang="en-US" sz="1000" b="1" dirty="0">
                          <a:solidFill>
                            <a:srgbClr val="111111"/>
                          </a:solidFill>
                          <a:effectLst/>
                          <a:latin typeface="Arial" panose="020B0604020202020204" pitchFamily="34" charset="0"/>
                        </a:rPr>
                        <a:t>Variable field of up to 125 characters. The ‘…’ is a three-digit length indicator (2 bytes BCD), specifying the number of digits defining the length of the variable data to follow.</a:t>
                      </a:r>
                      <a:endParaRPr lang="en-US" sz="1300" b="1" dirty="0">
                        <a:solidFill>
                          <a:srgbClr val="111111"/>
                        </a:solidFill>
                        <a:effectLst/>
                        <a:latin typeface="Segoe UI" panose="020B0502040204020203" pitchFamily="34" charset="0"/>
                      </a:endParaRPr>
                    </a:p>
                  </a:txBody>
                  <a:tcPr marL="37557" marR="37557" marT="0" marB="0" anchor="ctr"/>
                </a:tc>
                <a:extLst>
                  <a:ext uri="{0D108BD9-81ED-4DB2-BD59-A6C34878D82A}">
                    <a16:rowId xmlns:a16="http://schemas.microsoft.com/office/drawing/2014/main" val="476533913"/>
                  </a:ext>
                </a:extLst>
              </a:tr>
            </a:tbl>
          </a:graphicData>
        </a:graphic>
      </p:graphicFrame>
      <p:sp>
        <p:nvSpPr>
          <p:cNvPr id="6" name="Rectangle 5">
            <a:extLst>
              <a:ext uri="{FF2B5EF4-FFF2-40B4-BE49-F238E27FC236}">
                <a16:creationId xmlns:a16="http://schemas.microsoft.com/office/drawing/2014/main" id="{6E36BA04-D6BD-4D14-8185-57BFAFE7A1CE}"/>
              </a:ext>
            </a:extLst>
          </p:cNvPr>
          <p:cNvSpPr/>
          <p:nvPr/>
        </p:nvSpPr>
        <p:spPr>
          <a:xfrm>
            <a:off x="0" y="555526"/>
            <a:ext cx="1619672" cy="45365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D" b="1" dirty="0"/>
              <a:t>FIELD</a:t>
            </a:r>
          </a:p>
          <a:p>
            <a:pPr algn="ctr"/>
            <a:r>
              <a:rPr lang="en-ID" b="1" dirty="0"/>
              <a:t>TYPE </a:t>
            </a:r>
          </a:p>
          <a:p>
            <a:pPr algn="ctr"/>
            <a:r>
              <a:rPr lang="en-ID" b="1" dirty="0"/>
              <a:t>ATTRIBUTES</a:t>
            </a:r>
            <a:endParaRPr lang="id-ID" b="1" dirty="0"/>
          </a:p>
        </p:txBody>
      </p:sp>
    </p:spTree>
    <p:extLst>
      <p:ext uri="{BB962C8B-B14F-4D97-AF65-F5344CB8AC3E}">
        <p14:creationId xmlns:p14="http://schemas.microsoft.com/office/powerpoint/2010/main" val="404743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3DCFCCF-F1DF-4AB0-9C3E-C739A624D277}"/>
              </a:ext>
            </a:extLst>
          </p:cNvPr>
          <p:cNvGraphicFramePr>
            <a:graphicFrameLocks noGrp="1"/>
          </p:cNvGraphicFramePr>
          <p:nvPr>
            <p:extLst>
              <p:ext uri="{D42A27DB-BD31-4B8C-83A1-F6EECF244321}">
                <p14:modId xmlns:p14="http://schemas.microsoft.com/office/powerpoint/2010/main" val="3409216205"/>
              </p:ext>
            </p:extLst>
          </p:nvPr>
        </p:nvGraphicFramePr>
        <p:xfrm>
          <a:off x="0" y="483518"/>
          <a:ext cx="5220073" cy="4659983"/>
        </p:xfrm>
        <a:graphic>
          <a:graphicData uri="http://schemas.openxmlformats.org/drawingml/2006/table">
            <a:tbl>
              <a:tblPr>
                <a:tableStyleId>{D7AC3CCA-C797-4891-BE02-D94E43425B78}</a:tableStyleId>
              </a:tblPr>
              <a:tblGrid>
                <a:gridCol w="301158">
                  <a:extLst>
                    <a:ext uri="{9D8B030D-6E8A-4147-A177-3AD203B41FA5}">
                      <a16:colId xmlns:a16="http://schemas.microsoft.com/office/drawing/2014/main" val="3845256375"/>
                    </a:ext>
                  </a:extLst>
                </a:gridCol>
                <a:gridCol w="1606176">
                  <a:extLst>
                    <a:ext uri="{9D8B030D-6E8A-4147-A177-3AD203B41FA5}">
                      <a16:colId xmlns:a16="http://schemas.microsoft.com/office/drawing/2014/main" val="2863814463"/>
                    </a:ext>
                  </a:extLst>
                </a:gridCol>
                <a:gridCol w="1806949">
                  <a:extLst>
                    <a:ext uri="{9D8B030D-6E8A-4147-A177-3AD203B41FA5}">
                      <a16:colId xmlns:a16="http://schemas.microsoft.com/office/drawing/2014/main" val="2453260048"/>
                    </a:ext>
                  </a:extLst>
                </a:gridCol>
                <a:gridCol w="1505790">
                  <a:extLst>
                    <a:ext uri="{9D8B030D-6E8A-4147-A177-3AD203B41FA5}">
                      <a16:colId xmlns:a16="http://schemas.microsoft.com/office/drawing/2014/main" val="2200346714"/>
                    </a:ext>
                  </a:extLst>
                </a:gridCol>
              </a:tblGrid>
              <a:tr h="205555">
                <a:tc>
                  <a:txBody>
                    <a:bodyPr/>
                    <a:lstStyle/>
                    <a:p>
                      <a:pPr algn="ctr"/>
                      <a:r>
                        <a:rPr lang="id-ID" sz="1000" b="1">
                          <a:solidFill>
                            <a:srgbClr val="111111"/>
                          </a:solidFill>
                          <a:effectLst/>
                        </a:rPr>
                        <a:t>#</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Name</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Value</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Hex Value</a:t>
                      </a:r>
                      <a:endParaRPr lang="id-ID" sz="1000" b="1">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3521620942"/>
                  </a:ext>
                </a:extLst>
              </a:tr>
              <a:tr h="205555">
                <a:tc>
                  <a:txBody>
                    <a:bodyPr/>
                    <a:lstStyle/>
                    <a:p>
                      <a:pPr algn="ctr"/>
                      <a:r>
                        <a:rPr lang="id-ID" sz="1000" b="1">
                          <a:solidFill>
                            <a:srgbClr val="111111"/>
                          </a:solidFill>
                          <a:effectLst/>
                        </a:rPr>
                        <a:t>0</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MTI</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0800</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08 00</a:t>
                      </a:r>
                      <a:endParaRPr lang="id-ID" sz="1000" b="1">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4021341511"/>
                  </a:ext>
                </a:extLst>
              </a:tr>
              <a:tr h="801365">
                <a:tc>
                  <a:txBody>
                    <a:bodyPr/>
                    <a:lstStyle/>
                    <a:p>
                      <a:pPr algn="ctr"/>
                      <a:r>
                        <a:rPr lang="id-ID" sz="1000" b="1">
                          <a:solidFill>
                            <a:srgbClr val="111111"/>
                          </a:solidFill>
                          <a:effectLst/>
                        </a:rPr>
                        <a:t>1.a</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PRIMARY BITMAP</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en-US" sz="1000" b="1">
                          <a:solidFill>
                            <a:srgbClr val="111111"/>
                          </a:solidFill>
                          <a:effectLst/>
                        </a:rPr>
                        <a:t>Indicates presence of secondary bitmap plus fields 3, 11 and 41</a:t>
                      </a:r>
                      <a:endParaRPr lang="en-US" sz="1000" b="1">
                        <a:solidFill>
                          <a:srgbClr val="111111"/>
                        </a:solidFill>
                        <a:effectLst/>
                        <a:latin typeface="Segoe UI" panose="020B0502040204020203" pitchFamily="34" charset="0"/>
                      </a:endParaRPr>
                    </a:p>
                  </a:txBody>
                  <a:tcPr marL="0" marR="0" marT="0" marB="0" anchor="ctr"/>
                </a:tc>
                <a:tc>
                  <a:txBody>
                    <a:bodyPr/>
                    <a:lstStyle/>
                    <a:p>
                      <a:pPr algn="ctr"/>
                      <a:r>
                        <a:rPr lang="pt-BR" sz="1000" b="1">
                          <a:solidFill>
                            <a:srgbClr val="111111"/>
                          </a:solidFill>
                          <a:effectLst/>
                        </a:rPr>
                        <a:t>A0 20 00 00 00 80 00 10</a:t>
                      </a:r>
                      <a:endParaRPr lang="pt-BR" sz="1000" b="1">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5868121"/>
                  </a:ext>
                </a:extLst>
              </a:tr>
              <a:tr h="601023">
                <a:tc>
                  <a:txBody>
                    <a:bodyPr/>
                    <a:lstStyle/>
                    <a:p>
                      <a:pPr algn="ctr"/>
                      <a:r>
                        <a:rPr lang="id-ID" sz="1000" b="1">
                          <a:solidFill>
                            <a:srgbClr val="111111"/>
                          </a:solidFill>
                          <a:effectLst/>
                        </a:rPr>
                        <a:t>1.b</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SECONDARY BITMAP</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en-US" sz="1000" b="1">
                          <a:solidFill>
                            <a:srgbClr val="111111"/>
                          </a:solidFill>
                          <a:effectLst/>
                        </a:rPr>
                        <a:t>Indicates presence of field</a:t>
                      </a:r>
                    </a:p>
                    <a:p>
                      <a:pPr algn="ctr"/>
                      <a:r>
                        <a:rPr lang="en-US" sz="1000" b="1">
                          <a:solidFill>
                            <a:srgbClr val="111111"/>
                          </a:solidFill>
                          <a:effectLst/>
                        </a:rPr>
                        <a:t>70</a:t>
                      </a:r>
                      <a:endParaRPr lang="en-US"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04 00 00 00 00 00 00 00</a:t>
                      </a:r>
                      <a:endParaRPr lang="id-ID" sz="1000" b="1">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2193612592"/>
                  </a:ext>
                </a:extLst>
              </a:tr>
              <a:tr h="400683">
                <a:tc>
                  <a:txBody>
                    <a:bodyPr/>
                    <a:lstStyle/>
                    <a:p>
                      <a:pPr algn="ctr"/>
                      <a:r>
                        <a:rPr lang="id-ID" sz="1000" b="1">
                          <a:solidFill>
                            <a:srgbClr val="111111"/>
                          </a:solidFill>
                          <a:effectLst/>
                        </a:rPr>
                        <a:t>3</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PROCESSING CODE</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000000</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00 00 00</a:t>
                      </a:r>
                      <a:endParaRPr lang="id-ID" sz="1000" b="1">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2778365915"/>
                  </a:ext>
                </a:extLst>
              </a:tr>
              <a:tr h="411109">
                <a:tc>
                  <a:txBody>
                    <a:bodyPr/>
                    <a:lstStyle/>
                    <a:p>
                      <a:pPr algn="ctr"/>
                      <a:r>
                        <a:rPr lang="id-ID" sz="1000" b="1">
                          <a:solidFill>
                            <a:srgbClr val="111111"/>
                          </a:solidFill>
                          <a:effectLst/>
                        </a:rPr>
                        <a:t>11</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SYSTEM TRACE AUDIT NUMBER</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000001</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dirty="0">
                          <a:solidFill>
                            <a:srgbClr val="111111"/>
                          </a:solidFill>
                          <a:effectLst/>
                        </a:rPr>
                        <a:t>00 00 01</a:t>
                      </a:r>
                      <a:endParaRPr lang="id-ID" sz="1000" b="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2902147108"/>
                  </a:ext>
                </a:extLst>
              </a:tr>
              <a:tr h="616664">
                <a:tc>
                  <a:txBody>
                    <a:bodyPr/>
                    <a:lstStyle/>
                    <a:p>
                      <a:pPr algn="ctr"/>
                      <a:r>
                        <a:rPr lang="id-ID" sz="1000" b="1">
                          <a:solidFill>
                            <a:srgbClr val="111111"/>
                          </a:solidFill>
                          <a:effectLst/>
                        </a:rPr>
                        <a:t>41</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CARD ACCEPTOR TERMINAL IDENTIFICATION</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29110001</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32 39 31 31 30 30 30 31</a:t>
                      </a:r>
                      <a:endParaRPr lang="id-ID" sz="1000" b="1">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3429313172"/>
                  </a:ext>
                </a:extLst>
              </a:tr>
              <a:tr h="616664">
                <a:tc>
                  <a:txBody>
                    <a:bodyPr/>
                    <a:lstStyle/>
                    <a:p>
                      <a:pPr algn="ctr"/>
                      <a:r>
                        <a:rPr lang="id-ID" sz="1000" b="1">
                          <a:solidFill>
                            <a:srgbClr val="111111"/>
                          </a:solidFill>
                          <a:effectLst/>
                        </a:rPr>
                        <a:t>60</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RESERVED FOR PRIVATE</a:t>
                      </a:r>
                    </a:p>
                    <a:p>
                      <a:pPr algn="ctr"/>
                      <a:r>
                        <a:rPr lang="id-ID" sz="1000" b="1">
                          <a:solidFill>
                            <a:srgbClr val="111111"/>
                          </a:solidFill>
                          <a:effectLst/>
                        </a:rPr>
                        <a:t>USE</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TEST MESSG</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00 10 54 45 53 54 20 4D 45 53 53 47</a:t>
                      </a:r>
                      <a:endParaRPr lang="id-ID" sz="1000" b="1">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4113495335"/>
                  </a:ext>
                </a:extLst>
              </a:tr>
              <a:tr h="801365">
                <a:tc>
                  <a:txBody>
                    <a:bodyPr/>
                    <a:lstStyle/>
                    <a:p>
                      <a:pPr algn="ctr"/>
                      <a:r>
                        <a:rPr lang="id-ID" sz="1000" b="1">
                          <a:solidFill>
                            <a:srgbClr val="111111"/>
                          </a:solidFill>
                          <a:effectLst/>
                        </a:rPr>
                        <a:t>70</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NETWORK MANAGEMENT INFORMATION CODE</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a:solidFill>
                            <a:srgbClr val="111111"/>
                          </a:solidFill>
                          <a:effectLst/>
                        </a:rPr>
                        <a:t>301</a:t>
                      </a:r>
                      <a:endParaRPr lang="id-ID" sz="1000" b="1">
                        <a:solidFill>
                          <a:srgbClr val="111111"/>
                        </a:solidFill>
                        <a:effectLst/>
                        <a:latin typeface="Segoe UI" panose="020B0502040204020203" pitchFamily="34" charset="0"/>
                      </a:endParaRPr>
                    </a:p>
                  </a:txBody>
                  <a:tcPr marL="0" marR="0" marT="0" marB="0" anchor="ctr"/>
                </a:tc>
                <a:tc>
                  <a:txBody>
                    <a:bodyPr/>
                    <a:lstStyle/>
                    <a:p>
                      <a:pPr algn="ctr"/>
                      <a:r>
                        <a:rPr lang="id-ID" sz="1000" b="1" dirty="0">
                          <a:solidFill>
                            <a:srgbClr val="111111"/>
                          </a:solidFill>
                          <a:effectLst/>
                        </a:rPr>
                        <a:t>03 01</a:t>
                      </a:r>
                      <a:endParaRPr lang="id-ID" sz="1000" b="1" dirty="0">
                        <a:solidFill>
                          <a:srgbClr val="111111"/>
                        </a:solidFill>
                        <a:effectLst/>
                        <a:latin typeface="Segoe UI" panose="020B0502040204020203" pitchFamily="34" charset="0"/>
                      </a:endParaRPr>
                    </a:p>
                  </a:txBody>
                  <a:tcPr marL="0" marR="0" marT="0" marB="0" anchor="ctr"/>
                </a:tc>
                <a:extLst>
                  <a:ext uri="{0D108BD9-81ED-4DB2-BD59-A6C34878D82A}">
                    <a16:rowId xmlns:a16="http://schemas.microsoft.com/office/drawing/2014/main" val="798733211"/>
                  </a:ext>
                </a:extLst>
              </a:tr>
            </a:tbl>
          </a:graphicData>
        </a:graphic>
      </p:graphicFrame>
      <p:sp>
        <p:nvSpPr>
          <p:cNvPr id="6" name="Rectangle 5">
            <a:extLst>
              <a:ext uri="{FF2B5EF4-FFF2-40B4-BE49-F238E27FC236}">
                <a16:creationId xmlns:a16="http://schemas.microsoft.com/office/drawing/2014/main" id="{D4605604-60B9-49D8-9195-3C58CAC9C183}"/>
              </a:ext>
            </a:extLst>
          </p:cNvPr>
          <p:cNvSpPr/>
          <p:nvPr/>
        </p:nvSpPr>
        <p:spPr>
          <a:xfrm>
            <a:off x="5364088" y="1059582"/>
            <a:ext cx="3528392" cy="3416320"/>
          </a:xfrm>
          <a:prstGeom prst="rect">
            <a:avLst/>
          </a:prstGeom>
        </p:spPr>
        <p:txBody>
          <a:bodyPr wrap="square">
            <a:spAutoFit/>
          </a:bodyPr>
          <a:lstStyle/>
          <a:p>
            <a:pPr algn="just"/>
            <a:r>
              <a:rPr lang="en-US" sz="1200" b="1" dirty="0">
                <a:solidFill>
                  <a:srgbClr val="111111"/>
                </a:solidFill>
                <a:latin typeface="Lato"/>
              </a:rPr>
              <a:t>In above sample, two new fields</a:t>
            </a:r>
          </a:p>
          <a:p>
            <a:pPr algn="just"/>
            <a:r>
              <a:rPr lang="en-US" sz="1200" b="1" dirty="0">
                <a:solidFill>
                  <a:srgbClr val="111111"/>
                </a:solidFill>
                <a:latin typeface="Lato"/>
              </a:rPr>
              <a:t>#60 and #70 are present. </a:t>
            </a:r>
          </a:p>
          <a:p>
            <a:pPr algn="just"/>
            <a:r>
              <a:rPr lang="en-US" sz="1200" b="1" dirty="0">
                <a:solidFill>
                  <a:srgbClr val="111111"/>
                </a:solidFill>
                <a:latin typeface="Lato"/>
              </a:rPr>
              <a:t>Here is our message representation:</a:t>
            </a:r>
          </a:p>
          <a:p>
            <a:r>
              <a:rPr lang="en-US" sz="1200" b="1" dirty="0">
                <a:solidFill>
                  <a:srgbClr val="111111"/>
                </a:solidFill>
                <a:latin typeface="Lato"/>
              </a:rPr>
              <a:t>Message: </a:t>
            </a:r>
          </a:p>
          <a:p>
            <a:r>
              <a:rPr lang="en-US" sz="1200" b="1" dirty="0">
                <a:solidFill>
                  <a:srgbClr val="111111"/>
                </a:solidFill>
                <a:latin typeface="Lato"/>
              </a:rPr>
              <a:t>0800A020 00000080 00100400 00000000</a:t>
            </a:r>
          </a:p>
          <a:p>
            <a:r>
              <a:rPr lang="en-US" sz="1200" b="1" dirty="0">
                <a:solidFill>
                  <a:srgbClr val="111111"/>
                </a:solidFill>
                <a:latin typeface="Lato"/>
              </a:rPr>
              <a:t> 00000000 00000001 32393131 30303031</a:t>
            </a:r>
          </a:p>
          <a:p>
            <a:r>
              <a:rPr lang="en-US" sz="1200" b="1" dirty="0">
                <a:solidFill>
                  <a:srgbClr val="111111"/>
                </a:solidFill>
                <a:latin typeface="Lato"/>
              </a:rPr>
              <a:t> 00105445 5354204D 45535347 0301</a:t>
            </a:r>
          </a:p>
          <a:p>
            <a:r>
              <a:rPr lang="en-US" sz="1200" b="1" dirty="0">
                <a:solidFill>
                  <a:srgbClr val="111111"/>
                </a:solidFill>
                <a:latin typeface="Lato"/>
              </a:rPr>
              <a:t> </a:t>
            </a:r>
          </a:p>
          <a:p>
            <a:r>
              <a:rPr lang="en-US" sz="1200" b="1" dirty="0">
                <a:solidFill>
                  <a:srgbClr val="111111"/>
                </a:solidFill>
                <a:latin typeface="Lato"/>
              </a:rPr>
              <a:t>MTI: 0800</a:t>
            </a:r>
          </a:p>
          <a:p>
            <a:r>
              <a:rPr lang="en-US" sz="1200" b="1" dirty="0">
                <a:solidFill>
                  <a:srgbClr val="111111"/>
                </a:solidFill>
                <a:latin typeface="Lato"/>
              </a:rPr>
              <a:t>Primary bitmap: A0200000 00800010</a:t>
            </a:r>
          </a:p>
          <a:p>
            <a:r>
              <a:rPr lang="en-US" sz="1200" b="1" dirty="0">
                <a:solidFill>
                  <a:srgbClr val="111111"/>
                </a:solidFill>
                <a:latin typeface="Lato"/>
              </a:rPr>
              <a:t>Secondary bitmap: 04000000 00000000</a:t>
            </a:r>
          </a:p>
          <a:p>
            <a:r>
              <a:rPr lang="en-US" sz="1200" b="1" dirty="0">
                <a:solidFill>
                  <a:srgbClr val="111111"/>
                </a:solidFill>
                <a:latin typeface="Lato"/>
              </a:rPr>
              <a:t>Field 03: 000000</a:t>
            </a:r>
          </a:p>
          <a:p>
            <a:r>
              <a:rPr lang="en-US" sz="1200" b="1" dirty="0">
                <a:solidFill>
                  <a:srgbClr val="111111"/>
                </a:solidFill>
                <a:latin typeface="Lato"/>
              </a:rPr>
              <a:t>Field 11: 000001</a:t>
            </a:r>
          </a:p>
          <a:p>
            <a:r>
              <a:rPr lang="en-US" sz="1200" b="1" dirty="0">
                <a:solidFill>
                  <a:srgbClr val="111111"/>
                </a:solidFill>
                <a:latin typeface="Lato"/>
              </a:rPr>
              <a:t>Field 41: 3239313130303031 </a:t>
            </a:r>
          </a:p>
          <a:p>
            <a:r>
              <a:rPr lang="en-US" sz="1200" b="1" dirty="0">
                <a:solidFill>
                  <a:srgbClr val="111111"/>
                </a:solidFill>
                <a:latin typeface="Lato"/>
              </a:rPr>
              <a:t>(ASCII for "29110001")</a:t>
            </a:r>
          </a:p>
          <a:p>
            <a:r>
              <a:rPr lang="en-US" sz="1200" b="1" dirty="0">
                <a:solidFill>
                  <a:srgbClr val="111111"/>
                </a:solidFill>
                <a:latin typeface="Lato"/>
              </a:rPr>
              <a:t>Field 60: 0010 54455354204D45535347 </a:t>
            </a:r>
          </a:p>
          <a:p>
            <a:r>
              <a:rPr lang="en-US" sz="1200" b="1" dirty="0">
                <a:solidFill>
                  <a:srgbClr val="111111"/>
                </a:solidFill>
                <a:latin typeface="Lato"/>
              </a:rPr>
              <a:t>(length=10, value="TEST MESSG")</a:t>
            </a:r>
          </a:p>
          <a:p>
            <a:r>
              <a:rPr lang="en-US" sz="1200" b="1" dirty="0">
                <a:solidFill>
                  <a:srgbClr val="111111"/>
                </a:solidFill>
                <a:latin typeface="Lato"/>
              </a:rPr>
              <a:t>Field 70: 0301</a:t>
            </a:r>
            <a:endParaRPr lang="en-US" sz="1200" b="1" i="0" dirty="0">
              <a:solidFill>
                <a:srgbClr val="111111"/>
              </a:solidFill>
              <a:effectLst/>
              <a:latin typeface="Lato"/>
            </a:endParaRPr>
          </a:p>
        </p:txBody>
      </p:sp>
      <p:sp>
        <p:nvSpPr>
          <p:cNvPr id="7" name="Rectangle 6">
            <a:extLst>
              <a:ext uri="{FF2B5EF4-FFF2-40B4-BE49-F238E27FC236}">
                <a16:creationId xmlns:a16="http://schemas.microsoft.com/office/drawing/2014/main" id="{5723F915-AF93-43EA-9106-958DC4AA8810}"/>
              </a:ext>
            </a:extLst>
          </p:cNvPr>
          <p:cNvSpPr/>
          <p:nvPr/>
        </p:nvSpPr>
        <p:spPr>
          <a:xfrm>
            <a:off x="5525676" y="4659982"/>
            <a:ext cx="3461397" cy="3385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sz="1600" b="1" dirty="0">
                <a:solidFill>
                  <a:schemeClr val="bg1"/>
                </a:solidFill>
                <a:latin typeface="Segoe UI" panose="020B0502040204020203" pitchFamily="34" charset="0"/>
              </a:rPr>
              <a:t>Let's break down this bitmap &gt;&gt;&gt;</a:t>
            </a:r>
            <a:endParaRPr lang="id-ID" sz="1600" b="1" dirty="0">
              <a:solidFill>
                <a:schemeClr val="bg1"/>
              </a:solidFill>
            </a:endParaRPr>
          </a:p>
        </p:txBody>
      </p:sp>
    </p:spTree>
    <p:extLst>
      <p:ext uri="{BB962C8B-B14F-4D97-AF65-F5344CB8AC3E}">
        <p14:creationId xmlns:p14="http://schemas.microsoft.com/office/powerpoint/2010/main" val="3183770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A1B0-E80D-4232-AB6F-47435683ADE0}"/>
              </a:ext>
            </a:extLst>
          </p:cNvPr>
          <p:cNvSpPr>
            <a:spLocks noGrp="1"/>
          </p:cNvSpPr>
          <p:nvPr>
            <p:ph type="title"/>
          </p:nvPr>
        </p:nvSpPr>
        <p:spPr>
          <a:xfrm>
            <a:off x="729504" y="1105436"/>
            <a:ext cx="3842496" cy="535200"/>
          </a:xfrm>
        </p:spPr>
        <p:txBody>
          <a:bodyPr/>
          <a:lstStyle/>
          <a:p>
            <a:pPr algn="ctr"/>
            <a:r>
              <a:rPr lang="en-ID" dirty="0"/>
              <a:t>PRIMARY BITMAP</a:t>
            </a:r>
            <a:endParaRPr lang="id-ID" dirty="0"/>
          </a:p>
        </p:txBody>
      </p:sp>
      <p:sp>
        <p:nvSpPr>
          <p:cNvPr id="3" name="Text Placeholder 2">
            <a:extLst>
              <a:ext uri="{FF2B5EF4-FFF2-40B4-BE49-F238E27FC236}">
                <a16:creationId xmlns:a16="http://schemas.microsoft.com/office/drawing/2014/main" id="{01A4E8E2-12E1-4E84-92E5-10A8AD146C18}"/>
              </a:ext>
            </a:extLst>
          </p:cNvPr>
          <p:cNvSpPr>
            <a:spLocks noGrp="1"/>
          </p:cNvSpPr>
          <p:nvPr>
            <p:ph type="body" idx="1"/>
          </p:nvPr>
        </p:nvSpPr>
        <p:spPr/>
        <p:txBody>
          <a:bodyPr/>
          <a:lstStyle/>
          <a:p>
            <a:pPr marL="146047" indent="0" algn="ctr">
              <a:buNone/>
            </a:pPr>
            <a:endParaRPr lang="id-ID" dirty="0"/>
          </a:p>
        </p:txBody>
      </p:sp>
      <p:sp>
        <p:nvSpPr>
          <p:cNvPr id="4" name="Text Placeholder 3">
            <a:extLst>
              <a:ext uri="{FF2B5EF4-FFF2-40B4-BE49-F238E27FC236}">
                <a16:creationId xmlns:a16="http://schemas.microsoft.com/office/drawing/2014/main" id="{B764187C-3D1D-4D35-97B2-B38F487CC8E5}"/>
              </a:ext>
            </a:extLst>
          </p:cNvPr>
          <p:cNvSpPr>
            <a:spLocks noGrp="1"/>
          </p:cNvSpPr>
          <p:nvPr>
            <p:ph type="body" idx="2"/>
          </p:nvPr>
        </p:nvSpPr>
        <p:spPr/>
        <p:txBody>
          <a:bodyPr/>
          <a:lstStyle/>
          <a:p>
            <a:pPr algn="ctr"/>
            <a:endParaRPr lang="id-ID"/>
          </a:p>
        </p:txBody>
      </p:sp>
      <p:graphicFrame>
        <p:nvGraphicFramePr>
          <p:cNvPr id="5" name="Table 4">
            <a:extLst>
              <a:ext uri="{FF2B5EF4-FFF2-40B4-BE49-F238E27FC236}">
                <a16:creationId xmlns:a16="http://schemas.microsoft.com/office/drawing/2014/main" id="{364490D5-DF80-48E6-A9FA-C273CDBFA732}"/>
              </a:ext>
            </a:extLst>
          </p:cNvPr>
          <p:cNvGraphicFramePr>
            <a:graphicFrameLocks noGrp="1"/>
          </p:cNvGraphicFramePr>
          <p:nvPr>
            <p:extLst>
              <p:ext uri="{D42A27DB-BD31-4B8C-83A1-F6EECF244321}">
                <p14:modId xmlns:p14="http://schemas.microsoft.com/office/powerpoint/2010/main" val="6846996"/>
              </p:ext>
            </p:extLst>
          </p:nvPr>
        </p:nvGraphicFramePr>
        <p:xfrm>
          <a:off x="757732" y="1707654"/>
          <a:ext cx="3774301" cy="3338156"/>
        </p:xfrm>
        <a:graphic>
          <a:graphicData uri="http://schemas.openxmlformats.org/drawingml/2006/table">
            <a:tbl>
              <a:tblPr>
                <a:tableStyleId>{D7AC3CCA-C797-4891-BE02-D94E43425B78}</a:tableStyleId>
              </a:tblPr>
              <a:tblGrid>
                <a:gridCol w="479697">
                  <a:extLst>
                    <a:ext uri="{9D8B030D-6E8A-4147-A177-3AD203B41FA5}">
                      <a16:colId xmlns:a16="http://schemas.microsoft.com/office/drawing/2014/main" val="479408043"/>
                    </a:ext>
                  </a:extLst>
                </a:gridCol>
                <a:gridCol w="671576">
                  <a:extLst>
                    <a:ext uri="{9D8B030D-6E8A-4147-A177-3AD203B41FA5}">
                      <a16:colId xmlns:a16="http://schemas.microsoft.com/office/drawing/2014/main" val="1827933207"/>
                    </a:ext>
                  </a:extLst>
                </a:gridCol>
                <a:gridCol w="671576">
                  <a:extLst>
                    <a:ext uri="{9D8B030D-6E8A-4147-A177-3AD203B41FA5}">
                      <a16:colId xmlns:a16="http://schemas.microsoft.com/office/drawing/2014/main" val="1897224280"/>
                    </a:ext>
                  </a:extLst>
                </a:gridCol>
                <a:gridCol w="1951452">
                  <a:extLst>
                    <a:ext uri="{9D8B030D-6E8A-4147-A177-3AD203B41FA5}">
                      <a16:colId xmlns:a16="http://schemas.microsoft.com/office/drawing/2014/main" val="826941760"/>
                    </a:ext>
                  </a:extLst>
                </a:gridCol>
              </a:tblGrid>
              <a:tr h="412076">
                <a:tc>
                  <a:txBody>
                    <a:bodyPr/>
                    <a:lstStyle/>
                    <a:p>
                      <a:r>
                        <a:rPr lang="id-ID" sz="1200" b="1">
                          <a:solidFill>
                            <a:srgbClr val="111111"/>
                          </a:solidFill>
                          <a:effectLst/>
                        </a:rPr>
                        <a:t>Byte</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b="1">
                          <a:solidFill>
                            <a:srgbClr val="111111"/>
                          </a:solidFill>
                          <a:effectLst/>
                        </a:rPr>
                        <a:t>Hex Value</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b="1">
                          <a:solidFill>
                            <a:srgbClr val="111111"/>
                          </a:solidFill>
                          <a:effectLst/>
                        </a:rPr>
                        <a:t>Bit Value</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b="1">
                          <a:solidFill>
                            <a:srgbClr val="111111"/>
                          </a:solidFill>
                          <a:effectLst/>
                        </a:rPr>
                        <a:t>Field #</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3220027196"/>
                  </a:ext>
                </a:extLst>
              </a:tr>
              <a:tr h="331569">
                <a:tc>
                  <a:txBody>
                    <a:bodyPr/>
                    <a:lstStyle/>
                    <a:p>
                      <a:r>
                        <a:rPr lang="id-ID" sz="1200">
                          <a:solidFill>
                            <a:srgbClr val="111111"/>
                          </a:solidFill>
                          <a:effectLst/>
                        </a:rPr>
                        <a:t>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A0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1010 0000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en-US" sz="1200">
                          <a:solidFill>
                            <a:srgbClr val="111111"/>
                          </a:solidFill>
                          <a:effectLst/>
                        </a:rPr>
                        <a:t>Secondary bitmap present plus #3</a:t>
                      </a:r>
                      <a:endParaRPr lang="en-US"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925548414"/>
                  </a:ext>
                </a:extLst>
              </a:tr>
              <a:tr h="331569">
                <a:tc>
                  <a:txBody>
                    <a:bodyPr/>
                    <a:lstStyle/>
                    <a:p>
                      <a:r>
                        <a:rPr lang="id-ID" sz="1200">
                          <a:solidFill>
                            <a:srgbClr val="111111"/>
                          </a:solidFill>
                          <a:effectLst/>
                        </a:rPr>
                        <a:t>1</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20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0010 0000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11</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2495507425"/>
                  </a:ext>
                </a:extLst>
              </a:tr>
              <a:tr h="331569">
                <a:tc>
                  <a:txBody>
                    <a:bodyPr/>
                    <a:lstStyle/>
                    <a:p>
                      <a:r>
                        <a:rPr lang="id-ID" sz="1200">
                          <a:solidFill>
                            <a:srgbClr val="111111"/>
                          </a:solidFill>
                          <a:effectLst/>
                        </a:rPr>
                        <a:t>2</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 </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2711571410"/>
                  </a:ext>
                </a:extLst>
              </a:tr>
              <a:tr h="331569">
                <a:tc>
                  <a:txBody>
                    <a:bodyPr/>
                    <a:lstStyle/>
                    <a:p>
                      <a:r>
                        <a:rPr lang="id-ID" sz="1200">
                          <a:solidFill>
                            <a:srgbClr val="111111"/>
                          </a:solidFill>
                          <a:effectLst/>
                        </a:rPr>
                        <a:t>3</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dirty="0">
                          <a:solidFill>
                            <a:srgbClr val="111111"/>
                          </a:solidFill>
                          <a:effectLst/>
                        </a:rPr>
                        <a:t> </a:t>
                      </a:r>
                      <a:endParaRPr lang="id-ID" sz="1200" dirty="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2574584505"/>
                  </a:ext>
                </a:extLst>
              </a:tr>
              <a:tr h="331569">
                <a:tc>
                  <a:txBody>
                    <a:bodyPr/>
                    <a:lstStyle/>
                    <a:p>
                      <a:r>
                        <a:rPr lang="id-ID" sz="1200">
                          <a:solidFill>
                            <a:srgbClr val="111111"/>
                          </a:solidFill>
                          <a:effectLst/>
                        </a:rPr>
                        <a:t>4</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 </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1993853154"/>
                  </a:ext>
                </a:extLst>
              </a:tr>
              <a:tr h="331569">
                <a:tc>
                  <a:txBody>
                    <a:bodyPr/>
                    <a:lstStyle/>
                    <a:p>
                      <a:r>
                        <a:rPr lang="id-ID" sz="1200">
                          <a:solidFill>
                            <a:srgbClr val="111111"/>
                          </a:solidFill>
                          <a:effectLst/>
                        </a:rPr>
                        <a:t>5</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80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1000 0000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41</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756313161"/>
                  </a:ext>
                </a:extLst>
              </a:tr>
              <a:tr h="331569">
                <a:tc>
                  <a:txBody>
                    <a:bodyPr/>
                    <a:lstStyle/>
                    <a:p>
                      <a:r>
                        <a:rPr lang="id-ID" sz="1200">
                          <a:solidFill>
                            <a:srgbClr val="111111"/>
                          </a:solidFill>
                          <a:effectLst/>
                        </a:rPr>
                        <a:t>6</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 </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1460847330"/>
                  </a:ext>
                </a:extLst>
              </a:tr>
              <a:tr h="331569">
                <a:tc>
                  <a:txBody>
                    <a:bodyPr/>
                    <a:lstStyle/>
                    <a:p>
                      <a:r>
                        <a:rPr lang="id-ID" sz="1200">
                          <a:solidFill>
                            <a:srgbClr val="111111"/>
                          </a:solidFill>
                          <a:effectLst/>
                        </a:rPr>
                        <a:t>7</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10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0001 0000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dirty="0">
                          <a:solidFill>
                            <a:srgbClr val="111111"/>
                          </a:solidFill>
                          <a:effectLst/>
                        </a:rPr>
                        <a:t>60</a:t>
                      </a:r>
                      <a:endParaRPr lang="id-ID" sz="1200" dirty="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3344197287"/>
                  </a:ext>
                </a:extLst>
              </a:tr>
            </a:tbl>
          </a:graphicData>
        </a:graphic>
      </p:graphicFrame>
      <p:graphicFrame>
        <p:nvGraphicFramePr>
          <p:cNvPr id="8" name="Table 7">
            <a:extLst>
              <a:ext uri="{FF2B5EF4-FFF2-40B4-BE49-F238E27FC236}">
                <a16:creationId xmlns:a16="http://schemas.microsoft.com/office/drawing/2014/main" id="{02B9BAC4-B3F2-4204-8D46-44D90C703E8B}"/>
              </a:ext>
            </a:extLst>
          </p:cNvPr>
          <p:cNvGraphicFramePr>
            <a:graphicFrameLocks noGrp="1"/>
          </p:cNvGraphicFramePr>
          <p:nvPr>
            <p:extLst>
              <p:ext uri="{D42A27DB-BD31-4B8C-83A1-F6EECF244321}">
                <p14:modId xmlns:p14="http://schemas.microsoft.com/office/powerpoint/2010/main" val="4088926154"/>
              </p:ext>
            </p:extLst>
          </p:nvPr>
        </p:nvGraphicFramePr>
        <p:xfrm>
          <a:off x="4643604" y="1727199"/>
          <a:ext cx="3863672" cy="3318615"/>
        </p:xfrm>
        <a:graphic>
          <a:graphicData uri="http://schemas.openxmlformats.org/drawingml/2006/table">
            <a:tbl>
              <a:tblPr>
                <a:tableStyleId>{D7AC3CCA-C797-4891-BE02-D94E43425B78}</a:tableStyleId>
              </a:tblPr>
              <a:tblGrid>
                <a:gridCol w="508378">
                  <a:extLst>
                    <a:ext uri="{9D8B030D-6E8A-4147-A177-3AD203B41FA5}">
                      <a16:colId xmlns:a16="http://schemas.microsoft.com/office/drawing/2014/main" val="4129074381"/>
                    </a:ext>
                  </a:extLst>
                </a:gridCol>
                <a:gridCol w="711729">
                  <a:extLst>
                    <a:ext uri="{9D8B030D-6E8A-4147-A177-3AD203B41FA5}">
                      <a16:colId xmlns:a16="http://schemas.microsoft.com/office/drawing/2014/main" val="1155413832"/>
                    </a:ext>
                  </a:extLst>
                </a:gridCol>
                <a:gridCol w="711729">
                  <a:extLst>
                    <a:ext uri="{9D8B030D-6E8A-4147-A177-3AD203B41FA5}">
                      <a16:colId xmlns:a16="http://schemas.microsoft.com/office/drawing/2014/main" val="4000034763"/>
                    </a:ext>
                  </a:extLst>
                </a:gridCol>
                <a:gridCol w="1931836">
                  <a:extLst>
                    <a:ext uri="{9D8B030D-6E8A-4147-A177-3AD203B41FA5}">
                      <a16:colId xmlns:a16="http://schemas.microsoft.com/office/drawing/2014/main" val="3439366061"/>
                    </a:ext>
                  </a:extLst>
                </a:gridCol>
              </a:tblGrid>
              <a:tr h="368735">
                <a:tc>
                  <a:txBody>
                    <a:bodyPr/>
                    <a:lstStyle/>
                    <a:p>
                      <a:r>
                        <a:rPr lang="id-ID" sz="1200" b="1">
                          <a:solidFill>
                            <a:srgbClr val="111111"/>
                          </a:solidFill>
                          <a:effectLst/>
                        </a:rPr>
                        <a:t>Byte</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b="1">
                          <a:solidFill>
                            <a:srgbClr val="111111"/>
                          </a:solidFill>
                          <a:effectLst/>
                        </a:rPr>
                        <a:t>Hex Value</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b="1">
                          <a:solidFill>
                            <a:srgbClr val="111111"/>
                          </a:solidFill>
                          <a:effectLst/>
                        </a:rPr>
                        <a:t>Bit Value</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b="1">
                          <a:solidFill>
                            <a:srgbClr val="111111"/>
                          </a:solidFill>
                          <a:effectLst/>
                        </a:rPr>
                        <a:t>Field #</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1673011182"/>
                  </a:ext>
                </a:extLst>
              </a:tr>
              <a:tr h="368735">
                <a:tc>
                  <a:txBody>
                    <a:bodyPr/>
                    <a:lstStyle/>
                    <a:p>
                      <a:r>
                        <a:rPr lang="id-ID" sz="1200">
                          <a:solidFill>
                            <a:srgbClr val="111111"/>
                          </a:solidFill>
                          <a:effectLst/>
                        </a:rPr>
                        <a:t>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04</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0000 0100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70</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1390838915"/>
                  </a:ext>
                </a:extLst>
              </a:tr>
              <a:tr h="368735">
                <a:tc>
                  <a:txBody>
                    <a:bodyPr/>
                    <a:lstStyle/>
                    <a:p>
                      <a:r>
                        <a:rPr lang="id-ID" sz="1200">
                          <a:solidFill>
                            <a:srgbClr val="111111"/>
                          </a:solidFill>
                          <a:effectLst/>
                        </a:rPr>
                        <a:t>1</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 </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1334034207"/>
                  </a:ext>
                </a:extLst>
              </a:tr>
              <a:tr h="368735">
                <a:tc>
                  <a:txBody>
                    <a:bodyPr/>
                    <a:lstStyle/>
                    <a:p>
                      <a:r>
                        <a:rPr lang="id-ID" sz="1200">
                          <a:solidFill>
                            <a:srgbClr val="111111"/>
                          </a:solidFill>
                          <a:effectLst/>
                        </a:rPr>
                        <a:t>2</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 </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2130623128"/>
                  </a:ext>
                </a:extLst>
              </a:tr>
              <a:tr h="368735">
                <a:tc>
                  <a:txBody>
                    <a:bodyPr/>
                    <a:lstStyle/>
                    <a:p>
                      <a:r>
                        <a:rPr lang="id-ID" sz="1200">
                          <a:solidFill>
                            <a:srgbClr val="111111"/>
                          </a:solidFill>
                          <a:effectLst/>
                        </a:rPr>
                        <a:t>3</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 </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1294609859"/>
                  </a:ext>
                </a:extLst>
              </a:tr>
              <a:tr h="368735">
                <a:tc>
                  <a:txBody>
                    <a:bodyPr/>
                    <a:lstStyle/>
                    <a:p>
                      <a:r>
                        <a:rPr lang="id-ID" sz="1200">
                          <a:solidFill>
                            <a:srgbClr val="111111"/>
                          </a:solidFill>
                          <a:effectLst/>
                        </a:rPr>
                        <a:t>4</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 </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3079296337"/>
                  </a:ext>
                </a:extLst>
              </a:tr>
              <a:tr h="368735">
                <a:tc>
                  <a:txBody>
                    <a:bodyPr/>
                    <a:lstStyle/>
                    <a:p>
                      <a:r>
                        <a:rPr lang="id-ID" sz="1200">
                          <a:solidFill>
                            <a:srgbClr val="111111"/>
                          </a:solidFill>
                          <a:effectLst/>
                        </a:rPr>
                        <a:t>5</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80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 </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4109230813"/>
                  </a:ext>
                </a:extLst>
              </a:tr>
              <a:tr h="368735">
                <a:tc>
                  <a:txBody>
                    <a:bodyPr/>
                    <a:lstStyle/>
                    <a:p>
                      <a:r>
                        <a:rPr lang="id-ID" sz="1200">
                          <a:solidFill>
                            <a:srgbClr val="111111"/>
                          </a:solidFill>
                          <a:effectLst/>
                        </a:rPr>
                        <a:t>6</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0000 0000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 </a:t>
                      </a:r>
                      <a:endParaRPr lang="id-ID" sz="1200">
                        <a:solidFill>
                          <a:srgbClr val="111111"/>
                        </a:solidFill>
                        <a:effectLst/>
                        <a:latin typeface="Segoe UI" panose="020B0502040204020203" pitchFamily="34" charset="0"/>
                      </a:endParaRPr>
                    </a:p>
                  </a:txBody>
                  <a:tcPr marL="61005" marR="61005" marT="0" marB="0" anchor="ctr"/>
                </a:tc>
                <a:extLst>
                  <a:ext uri="{0D108BD9-81ED-4DB2-BD59-A6C34878D82A}">
                    <a16:rowId xmlns:a16="http://schemas.microsoft.com/office/drawing/2014/main" val="3308138980"/>
                  </a:ext>
                </a:extLst>
              </a:tr>
              <a:tr h="368735">
                <a:tc>
                  <a:txBody>
                    <a:bodyPr/>
                    <a:lstStyle/>
                    <a:p>
                      <a:r>
                        <a:rPr lang="id-ID" sz="1200">
                          <a:solidFill>
                            <a:srgbClr val="111111"/>
                          </a:solidFill>
                          <a:effectLst/>
                        </a:rPr>
                        <a:t>7</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a:t>
                      </a:r>
                      <a:endParaRPr lang="id-ID" sz="1200">
                        <a:solidFill>
                          <a:srgbClr val="111111"/>
                        </a:solidFill>
                        <a:effectLst/>
                        <a:latin typeface="Segoe UI" panose="020B0502040204020203" pitchFamily="34" charset="0"/>
                      </a:endParaRPr>
                    </a:p>
                  </a:txBody>
                  <a:tcPr marL="61005" marR="61005" marT="0" marB="0" anchor="ctr"/>
                </a:tc>
                <a:tc>
                  <a:txBody>
                    <a:bodyPr/>
                    <a:lstStyle/>
                    <a:p>
                      <a:r>
                        <a:rPr lang="id-ID" sz="1200">
                          <a:solidFill>
                            <a:srgbClr val="111111"/>
                          </a:solidFill>
                          <a:effectLst/>
                        </a:rPr>
                        <a:t>0000 0000</a:t>
                      </a:r>
                      <a:endParaRPr lang="id-ID" sz="1200">
                        <a:solidFill>
                          <a:srgbClr val="111111"/>
                        </a:solidFill>
                        <a:effectLst/>
                        <a:latin typeface="Segoe UI" panose="020B0502040204020203" pitchFamily="34" charset="0"/>
                      </a:endParaRPr>
                    </a:p>
                  </a:txBody>
                  <a:tcPr marL="61005" marR="61005" marT="0" marB="0" anchor="ctr"/>
                </a:tc>
                <a:tc>
                  <a:txBody>
                    <a:bodyPr/>
                    <a:lstStyle/>
                    <a:p>
                      <a:endParaRPr lang="id-ID" sz="1200" dirty="0"/>
                    </a:p>
                  </a:txBody>
                  <a:tcPr marL="81340" marR="81340" marT="40670" marB="40670"/>
                </a:tc>
                <a:extLst>
                  <a:ext uri="{0D108BD9-81ED-4DB2-BD59-A6C34878D82A}">
                    <a16:rowId xmlns:a16="http://schemas.microsoft.com/office/drawing/2014/main" val="3993794900"/>
                  </a:ext>
                </a:extLst>
              </a:tr>
            </a:tbl>
          </a:graphicData>
        </a:graphic>
      </p:graphicFrame>
      <p:sp>
        <p:nvSpPr>
          <p:cNvPr id="9" name="Title 1">
            <a:extLst>
              <a:ext uri="{FF2B5EF4-FFF2-40B4-BE49-F238E27FC236}">
                <a16:creationId xmlns:a16="http://schemas.microsoft.com/office/drawing/2014/main" id="{66CD9E2F-00E1-416B-84D1-630FDF12D61F}"/>
              </a:ext>
            </a:extLst>
          </p:cNvPr>
          <p:cNvSpPr txBox="1">
            <a:spLocks/>
          </p:cNvSpPr>
          <p:nvPr/>
        </p:nvSpPr>
        <p:spPr>
          <a:xfrm>
            <a:off x="4716016" y="1105436"/>
            <a:ext cx="3842496" cy="5352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ctr" latinLnBrk="0"/>
            <a:r>
              <a:rPr lang="en-ID" kern="0" dirty="0"/>
              <a:t>SECONDARY BITMAP</a:t>
            </a:r>
            <a:endParaRPr lang="id-ID" kern="0" dirty="0"/>
          </a:p>
        </p:txBody>
      </p:sp>
      <p:sp>
        <p:nvSpPr>
          <p:cNvPr id="10" name="Title 1">
            <a:extLst>
              <a:ext uri="{FF2B5EF4-FFF2-40B4-BE49-F238E27FC236}">
                <a16:creationId xmlns:a16="http://schemas.microsoft.com/office/drawing/2014/main" id="{2B7E0387-E524-4AEB-B643-20A8066A119C}"/>
              </a:ext>
            </a:extLst>
          </p:cNvPr>
          <p:cNvSpPr txBox="1">
            <a:spLocks/>
          </p:cNvSpPr>
          <p:nvPr/>
        </p:nvSpPr>
        <p:spPr>
          <a:xfrm>
            <a:off x="1953045" y="351117"/>
            <a:ext cx="5157975" cy="535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ctr" latinLnBrk="0"/>
            <a:r>
              <a:rPr lang="en-ID" kern="0" dirty="0"/>
              <a:t>RESULT BITMAP EXPLANATION</a:t>
            </a:r>
            <a:endParaRPr lang="id-ID" kern="0" dirty="0"/>
          </a:p>
        </p:txBody>
      </p:sp>
    </p:spTree>
    <p:extLst>
      <p:ext uri="{BB962C8B-B14F-4D97-AF65-F5344CB8AC3E}">
        <p14:creationId xmlns:p14="http://schemas.microsoft.com/office/powerpoint/2010/main" val="2058106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34BC-BBED-4E05-8DFF-30B976BA9B4F}"/>
              </a:ext>
            </a:extLst>
          </p:cNvPr>
          <p:cNvSpPr>
            <a:spLocks noGrp="1"/>
          </p:cNvSpPr>
          <p:nvPr>
            <p:ph type="ctrTitle"/>
          </p:nvPr>
        </p:nvSpPr>
        <p:spPr>
          <a:xfrm>
            <a:off x="755576" y="1203598"/>
            <a:ext cx="7488832" cy="1105284"/>
          </a:xfrm>
        </p:spPr>
        <p:txBody>
          <a:bodyPr/>
          <a:lstStyle/>
          <a:p>
            <a:r>
              <a:rPr lang="en-ID" sz="7200" dirty="0"/>
              <a:t>JSON </a:t>
            </a:r>
            <a:br>
              <a:rPr lang="en-ID" sz="7200" dirty="0"/>
            </a:br>
            <a:r>
              <a:rPr lang="en-ID" b="0" dirty="0"/>
              <a:t>(</a:t>
            </a:r>
            <a:r>
              <a:rPr lang="id-ID" b="0" dirty="0"/>
              <a:t>JavaScript Object Notation)</a:t>
            </a:r>
            <a:endParaRPr lang="id-ID" dirty="0"/>
          </a:p>
        </p:txBody>
      </p:sp>
    </p:spTree>
    <p:extLst>
      <p:ext uri="{BB962C8B-B14F-4D97-AF65-F5344CB8AC3E}">
        <p14:creationId xmlns:p14="http://schemas.microsoft.com/office/powerpoint/2010/main" val="317014705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0351-3A93-4CD8-8EB0-4CCAB703CFCB}"/>
              </a:ext>
            </a:extLst>
          </p:cNvPr>
          <p:cNvSpPr>
            <a:spLocks noGrp="1"/>
          </p:cNvSpPr>
          <p:nvPr>
            <p:ph type="title"/>
          </p:nvPr>
        </p:nvSpPr>
        <p:spPr>
          <a:xfrm>
            <a:off x="0" y="-62922"/>
            <a:ext cx="9144000" cy="572700"/>
          </a:xfrm>
        </p:spPr>
        <p:txBody>
          <a:bodyPr/>
          <a:lstStyle/>
          <a:p>
            <a:pPr algn="ctr"/>
            <a:r>
              <a:rPr lang="en-ID" dirty="0"/>
              <a:t>Glimpse of </a:t>
            </a:r>
            <a:r>
              <a:rPr lang="en-ID" b="1" dirty="0">
                <a:solidFill>
                  <a:schemeClr val="accent5">
                    <a:lumMod val="75000"/>
                  </a:schemeClr>
                </a:solidFill>
              </a:rPr>
              <a:t>JSON</a:t>
            </a:r>
          </a:p>
        </p:txBody>
      </p:sp>
      <p:sp>
        <p:nvSpPr>
          <p:cNvPr id="3" name="Text Placeholder 2">
            <a:extLst>
              <a:ext uri="{FF2B5EF4-FFF2-40B4-BE49-F238E27FC236}">
                <a16:creationId xmlns:a16="http://schemas.microsoft.com/office/drawing/2014/main" id="{7C9F1F54-6DC9-410D-A867-6D8B870C8BA5}"/>
              </a:ext>
            </a:extLst>
          </p:cNvPr>
          <p:cNvSpPr>
            <a:spLocks noGrp="1"/>
          </p:cNvSpPr>
          <p:nvPr>
            <p:ph type="body" idx="1"/>
          </p:nvPr>
        </p:nvSpPr>
        <p:spPr>
          <a:xfrm>
            <a:off x="311700" y="1217322"/>
            <a:ext cx="8520600" cy="3416400"/>
          </a:xfrm>
        </p:spPr>
        <p:txBody>
          <a:bodyPr/>
          <a:lstStyle/>
          <a:p>
            <a:pPr algn="just"/>
            <a:r>
              <a:rPr lang="en-US" sz="1400" dirty="0">
                <a:solidFill>
                  <a:schemeClr val="bg2"/>
                </a:solidFill>
              </a:rPr>
              <a:t>Accessing Metadata is often possible through services offered by the provider and can be retrieved in a structured format that could include raw text, XML (</a:t>
            </a:r>
            <a:r>
              <a:rPr lang="en-US" sz="1400" dirty="0" err="1">
                <a:solidFill>
                  <a:schemeClr val="bg2"/>
                </a:solidFill>
              </a:rPr>
              <a:t>eXtensible</a:t>
            </a:r>
            <a:r>
              <a:rPr lang="en-US" sz="1400" dirty="0">
                <a:solidFill>
                  <a:schemeClr val="bg2"/>
                </a:solidFill>
              </a:rPr>
              <a:t> Markup Language, or in this example </a:t>
            </a:r>
            <a:r>
              <a:rPr lang="en-US" sz="1400" b="1" dirty="0">
                <a:solidFill>
                  <a:schemeClr val="bg2"/>
                </a:solidFill>
              </a:rPr>
              <a:t>JSON. </a:t>
            </a:r>
          </a:p>
          <a:p>
            <a:pPr algn="just"/>
            <a:r>
              <a:rPr lang="en-US" sz="1400" b="1" dirty="0">
                <a:solidFill>
                  <a:schemeClr val="bg2"/>
                </a:solidFill>
              </a:rPr>
              <a:t>JavaScript Object Notation </a:t>
            </a:r>
            <a:r>
              <a:rPr lang="en-US" sz="1400" dirty="0">
                <a:solidFill>
                  <a:schemeClr val="bg2"/>
                </a:solidFill>
              </a:rPr>
              <a:t>is an open standard file format, and </a:t>
            </a:r>
            <a:r>
              <a:rPr lang="en-US" sz="1400" b="1" dirty="0">
                <a:solidFill>
                  <a:schemeClr val="bg2"/>
                </a:solidFill>
              </a:rPr>
              <a:t>data saving and interchange format</a:t>
            </a:r>
            <a:r>
              <a:rPr lang="en-US" sz="1400" dirty="0">
                <a:solidFill>
                  <a:schemeClr val="bg2"/>
                </a:solidFill>
              </a:rPr>
              <a:t>, that uses human-readable text to store and transmit data objects consisting of attribute-value pairs and array data types (or any other serializable value).</a:t>
            </a:r>
          </a:p>
          <a:p>
            <a:pPr fontAlgn="base">
              <a:buFont typeface="Arial" panose="020B0604020202020204" pitchFamily="34" charset="0"/>
              <a:buChar char="•"/>
            </a:pPr>
            <a:r>
              <a:rPr lang="en-US" sz="1400" b="1" dirty="0">
                <a:solidFill>
                  <a:srgbClr val="333333"/>
                </a:solidFill>
              </a:rPr>
              <a:t>JSON</a:t>
            </a:r>
            <a:r>
              <a:rPr lang="en-US" sz="1400" dirty="0">
                <a:solidFill>
                  <a:srgbClr val="333333"/>
                </a:solidFill>
              </a:rPr>
              <a:t> is programming language independent (JavaScript is not required to use it).</a:t>
            </a:r>
          </a:p>
          <a:p>
            <a:pPr fontAlgn="base">
              <a:buFont typeface="Arial" panose="020B0604020202020204" pitchFamily="34" charset="0"/>
              <a:buChar char="•"/>
            </a:pPr>
            <a:r>
              <a:rPr lang="en-US" sz="1400" b="1" dirty="0">
                <a:solidFill>
                  <a:srgbClr val="333333"/>
                </a:solidFill>
              </a:rPr>
              <a:t>JSON</a:t>
            </a:r>
            <a:r>
              <a:rPr lang="en-US" sz="1400" dirty="0">
                <a:solidFill>
                  <a:srgbClr val="333333"/>
                </a:solidFill>
              </a:rPr>
              <a:t> is based on the object literal notation of JavaScript (emphasis on the word “notation”).</a:t>
            </a:r>
          </a:p>
          <a:p>
            <a:pPr fontAlgn="base">
              <a:buFont typeface="Arial" panose="020B0604020202020204" pitchFamily="34" charset="0"/>
              <a:buChar char="•"/>
            </a:pPr>
            <a:r>
              <a:rPr lang="en-US" sz="1400" b="1" dirty="0">
                <a:solidFill>
                  <a:srgbClr val="333333"/>
                </a:solidFill>
              </a:rPr>
              <a:t>JSON </a:t>
            </a:r>
            <a:r>
              <a:rPr lang="en-US" sz="1400" dirty="0">
                <a:solidFill>
                  <a:srgbClr val="333333"/>
                </a:solidFill>
              </a:rPr>
              <a:t>represents data in a way that is friendly to universal programming concepts.</a:t>
            </a:r>
          </a:p>
          <a:p>
            <a:pPr fontAlgn="base">
              <a:buFont typeface="Arial" panose="020B0604020202020204" pitchFamily="34" charset="0"/>
              <a:buChar char="•"/>
            </a:pPr>
            <a:endParaRPr lang="en-US" sz="1400" dirty="0">
              <a:solidFill>
                <a:schemeClr val="bg2"/>
              </a:solidFill>
            </a:endParaRPr>
          </a:p>
          <a:p>
            <a:pPr marL="114300" indent="0" algn="ctr">
              <a:buNone/>
            </a:pPr>
            <a:endParaRPr lang="en-US" sz="1400" dirty="0">
              <a:solidFill>
                <a:schemeClr val="bg2"/>
              </a:solidFill>
            </a:endParaRPr>
          </a:p>
          <a:p>
            <a:pPr marL="114300" indent="0" algn="ctr">
              <a:buNone/>
            </a:pPr>
            <a:endParaRPr lang="en-US" sz="1400" dirty="0">
              <a:solidFill>
                <a:schemeClr val="bg2"/>
              </a:solidFill>
            </a:endParaRPr>
          </a:p>
          <a:p>
            <a:pPr marL="114300" indent="0" algn="ctr">
              <a:buNone/>
            </a:pPr>
            <a:r>
              <a:rPr lang="en-US" sz="1400" dirty="0">
                <a:solidFill>
                  <a:schemeClr val="bg2"/>
                </a:solidFill>
              </a:rPr>
              <a:t>Source : </a:t>
            </a:r>
            <a:r>
              <a:rPr lang="en-ID" sz="1400" dirty="0">
                <a:solidFill>
                  <a:schemeClr val="bg2"/>
                </a:solidFill>
                <a:hlinkClick r:id="rId2">
                  <a:extLst>
                    <a:ext uri="{A12FA001-AC4F-418D-AE19-62706E023703}">
                      <ahyp:hlinkClr xmlns:ahyp="http://schemas.microsoft.com/office/drawing/2018/hyperlinkcolor" val="tx"/>
                    </a:ext>
                  </a:extLst>
                </a:hlinkClick>
              </a:rPr>
              <a:t>https://en.wikipedia.org/wiki/JSON</a:t>
            </a:r>
            <a:endParaRPr lang="en-ID" sz="1400" dirty="0">
              <a:solidFill>
                <a:schemeClr val="bg2"/>
              </a:solidFill>
            </a:endParaRPr>
          </a:p>
        </p:txBody>
      </p:sp>
      <p:sp>
        <p:nvSpPr>
          <p:cNvPr id="4" name="Arc 3">
            <a:extLst>
              <a:ext uri="{FF2B5EF4-FFF2-40B4-BE49-F238E27FC236}">
                <a16:creationId xmlns:a16="http://schemas.microsoft.com/office/drawing/2014/main" id="{26A2E3DE-DC2B-4774-A6B6-0E3D26B19DF4}"/>
              </a:ext>
            </a:extLst>
          </p:cNvPr>
          <p:cNvSpPr/>
          <p:nvPr/>
        </p:nvSpPr>
        <p:spPr>
          <a:xfrm>
            <a:off x="1619672" y="1275606"/>
            <a:ext cx="864096" cy="346316"/>
          </a:xfrm>
          <a:prstGeom prst="arc">
            <a:avLst>
              <a:gd name="adj1" fmla="val 16200000"/>
              <a:gd name="adj2" fmla="val 1619663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id-ID"/>
          </a:p>
        </p:txBody>
      </p:sp>
      <p:cxnSp>
        <p:nvCxnSpPr>
          <p:cNvPr id="6" name="Straight Arrow Connector 5">
            <a:extLst>
              <a:ext uri="{FF2B5EF4-FFF2-40B4-BE49-F238E27FC236}">
                <a16:creationId xmlns:a16="http://schemas.microsoft.com/office/drawing/2014/main" id="{A6938ADC-C313-40DC-81A2-29236503549A}"/>
              </a:ext>
            </a:extLst>
          </p:cNvPr>
          <p:cNvCxnSpPr>
            <a:cxnSpLocks/>
          </p:cNvCxnSpPr>
          <p:nvPr/>
        </p:nvCxnSpPr>
        <p:spPr>
          <a:xfrm flipV="1">
            <a:off x="2195736" y="1145314"/>
            <a:ext cx="936104" cy="144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571D7105-ADA5-4013-AE60-3BF5515D5F37}"/>
              </a:ext>
            </a:extLst>
          </p:cNvPr>
          <p:cNvSpPr/>
          <p:nvPr/>
        </p:nvSpPr>
        <p:spPr>
          <a:xfrm>
            <a:off x="3059832" y="1029898"/>
            <a:ext cx="2664296" cy="230832"/>
          </a:xfrm>
          <a:prstGeom prst="rect">
            <a:avLst/>
          </a:prstGeom>
        </p:spPr>
        <p:txBody>
          <a:bodyPr wrap="square">
            <a:spAutoFit/>
          </a:bodyPr>
          <a:lstStyle/>
          <a:p>
            <a:pPr algn="ctr"/>
            <a:r>
              <a:rPr lang="en-ID" sz="900" b="1" dirty="0"/>
              <a:t>But, wait.. What is metadata? Next slide &gt;&gt;&gt;</a:t>
            </a:r>
            <a:endParaRPr lang="id-ID" sz="900" b="1" dirty="0"/>
          </a:p>
        </p:txBody>
      </p:sp>
    </p:spTree>
    <p:extLst>
      <p:ext uri="{BB962C8B-B14F-4D97-AF65-F5344CB8AC3E}">
        <p14:creationId xmlns:p14="http://schemas.microsoft.com/office/powerpoint/2010/main" val="3664977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0" y="442916"/>
            <a:ext cx="914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dirty="0"/>
              <a:t>Glimpse of </a:t>
            </a:r>
            <a:r>
              <a:rPr lang="en-GB" b="1" dirty="0">
                <a:solidFill>
                  <a:srgbClr val="00717D"/>
                </a:solidFill>
              </a:rPr>
              <a:t>Meta-data</a:t>
            </a:r>
            <a:endParaRPr dirty="0"/>
          </a:p>
        </p:txBody>
      </p:sp>
      <p:sp>
        <p:nvSpPr>
          <p:cNvPr id="120" name="Google Shape;120;p8"/>
          <p:cNvSpPr txBox="1">
            <a:spLocks noGrp="1"/>
          </p:cNvSpPr>
          <p:nvPr>
            <p:ph type="body" idx="1"/>
          </p:nvPr>
        </p:nvSpPr>
        <p:spPr>
          <a:xfrm>
            <a:off x="311700" y="1217322"/>
            <a:ext cx="8520600" cy="341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GB" sz="1600" b="1" dirty="0">
                <a:solidFill>
                  <a:srgbClr val="00717D"/>
                </a:solidFill>
              </a:rPr>
              <a:t>Meta-data </a:t>
            </a:r>
            <a:r>
              <a:rPr lang="en-GB" sz="1600" dirty="0">
                <a:solidFill>
                  <a:schemeClr val="dk1"/>
                </a:solidFill>
              </a:rPr>
              <a:t>is information about the physical data, technical and business processes, data rules and constraints, and logical and physical structures of the data, as used by an organization.</a:t>
            </a:r>
            <a:endParaRPr sz="1600" dirty="0"/>
          </a:p>
          <a:p>
            <a:pPr marL="457200" lvl="0" indent="-342900" algn="just" rtl="0">
              <a:lnSpc>
                <a:spcPct val="115000"/>
              </a:lnSpc>
              <a:spcBef>
                <a:spcPts val="0"/>
              </a:spcBef>
              <a:spcAft>
                <a:spcPts val="0"/>
              </a:spcAft>
              <a:buSzPts val="1800"/>
              <a:buChar char="●"/>
            </a:pPr>
            <a:r>
              <a:rPr lang="en-GB" sz="1600" b="1" dirty="0">
                <a:solidFill>
                  <a:srgbClr val="00717D"/>
                </a:solidFill>
              </a:rPr>
              <a:t>Meta-data</a:t>
            </a:r>
            <a:r>
              <a:rPr lang="en-GB" sz="1600" dirty="0">
                <a:solidFill>
                  <a:schemeClr val="dk1"/>
                </a:solidFill>
              </a:rPr>
              <a:t> is a set of data that describes and gives information about other data.</a:t>
            </a:r>
            <a:endParaRPr sz="1600" dirty="0"/>
          </a:p>
          <a:p>
            <a:pPr marL="457200" lvl="0" indent="-228600" algn="just" rtl="0">
              <a:lnSpc>
                <a:spcPct val="115000"/>
              </a:lnSpc>
              <a:spcBef>
                <a:spcPts val="0"/>
              </a:spcBef>
              <a:spcAft>
                <a:spcPts val="0"/>
              </a:spcAft>
              <a:buSzPts val="1800"/>
              <a:buNone/>
            </a:pPr>
            <a:endParaRPr sz="1600" dirty="0">
              <a:solidFill>
                <a:schemeClr val="dk1"/>
              </a:solidFill>
            </a:endParaRPr>
          </a:p>
          <a:p>
            <a:pPr marL="457200" lvl="0" indent="-228600" algn="just" rtl="0">
              <a:lnSpc>
                <a:spcPct val="115000"/>
              </a:lnSpc>
              <a:spcBef>
                <a:spcPts val="0"/>
              </a:spcBef>
              <a:spcAft>
                <a:spcPts val="0"/>
              </a:spcAft>
              <a:buSzPts val="1800"/>
              <a:buNone/>
            </a:pPr>
            <a:endParaRPr sz="1600" dirty="0">
              <a:solidFill>
                <a:schemeClr val="dk1"/>
              </a:solidFill>
            </a:endParaRPr>
          </a:p>
          <a:p>
            <a:pPr marL="114300" lvl="0" indent="0" algn="ctr" rtl="0">
              <a:lnSpc>
                <a:spcPct val="115000"/>
              </a:lnSpc>
              <a:spcBef>
                <a:spcPts val="0"/>
              </a:spcBef>
              <a:spcAft>
                <a:spcPts val="0"/>
              </a:spcAft>
              <a:buSzPts val="1800"/>
              <a:buNone/>
            </a:pPr>
            <a:r>
              <a:rPr lang="en-GB" sz="1600" dirty="0">
                <a:solidFill>
                  <a:schemeClr val="dk1"/>
                </a:solidFill>
              </a:rPr>
              <a:t>Source : Mosley, Brackett, Early, &amp; Henderson, 2010; Oxford Dictionaries</a:t>
            </a:r>
            <a:endParaRPr sz="1600" dirty="0">
              <a:solidFill>
                <a:schemeClr val="dk1"/>
              </a:solidFill>
            </a:endParaRPr>
          </a:p>
          <a:p>
            <a:pPr marL="114300" lvl="0" indent="0" algn="ctr" rtl="0">
              <a:lnSpc>
                <a:spcPct val="115000"/>
              </a:lnSpc>
              <a:spcBef>
                <a:spcPts val="0"/>
              </a:spcBef>
              <a:spcAft>
                <a:spcPts val="0"/>
              </a:spcAft>
              <a:buSzPts val="1800"/>
              <a:buNone/>
            </a:pPr>
            <a:endParaRPr sz="1600" dirty="0">
              <a:solidFill>
                <a:schemeClr val="dk1"/>
              </a:solidFill>
            </a:endParaRPr>
          </a:p>
        </p:txBody>
      </p:sp>
      <p:sp>
        <p:nvSpPr>
          <p:cNvPr id="121" name="Google Shape;121;p8"/>
          <p:cNvSpPr/>
          <p:nvPr/>
        </p:nvSpPr>
        <p:spPr>
          <a:xfrm>
            <a:off x="0" y="0"/>
            <a:ext cx="2282100" cy="4062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tabLst>
                <a:tab pos="1612900" algn="l"/>
              </a:tabLst>
            </a:pPr>
            <a:r>
              <a:rPr lang="en-GB" sz="1200" b="1" i="0" u="none" strike="noStrike" cap="none" dirty="0">
                <a:solidFill>
                  <a:schemeClr val="bg2"/>
                </a:solidFill>
                <a:latin typeface="Montserrat Medium"/>
                <a:ea typeface="Montserrat Medium"/>
                <a:cs typeface="Montserrat Medium"/>
                <a:sym typeface="Montserrat Medium"/>
              </a:rPr>
              <a:t>Keyword (Additional Slide)</a:t>
            </a:r>
            <a:endParaRPr sz="1200" b="1" i="0" u="none" strike="noStrike" cap="none" dirty="0">
              <a:solidFill>
                <a:schemeClr val="bg2"/>
              </a:solidFill>
              <a:latin typeface="Montserrat Medium"/>
              <a:ea typeface="Montserrat Medium"/>
              <a:cs typeface="Montserrat Medium"/>
              <a:sym typeface="Montserrat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7"/>
          <p:cNvPicPr preferRelativeResize="0"/>
          <p:nvPr/>
        </p:nvPicPr>
        <p:blipFill rotWithShape="1">
          <a:blip r:embed="rId3">
            <a:alphaModFix/>
          </a:blip>
          <a:srcRect/>
          <a:stretch/>
        </p:blipFill>
        <p:spPr>
          <a:xfrm>
            <a:off x="869058" y="605101"/>
            <a:ext cx="7301527" cy="4132099"/>
          </a:xfrm>
          <a:prstGeom prst="rect">
            <a:avLst/>
          </a:prstGeom>
          <a:noFill/>
          <a:ln>
            <a:noFill/>
          </a:ln>
        </p:spPr>
      </p:pic>
      <p:sp>
        <p:nvSpPr>
          <p:cNvPr id="107" name="Google Shape;107;p7"/>
          <p:cNvSpPr/>
          <p:nvPr/>
        </p:nvSpPr>
        <p:spPr>
          <a:xfrm>
            <a:off x="1075765" y="618565"/>
            <a:ext cx="914400" cy="914400"/>
          </a:xfrm>
          <a:prstGeom prst="arc">
            <a:avLst>
              <a:gd name="adj1" fmla="val 21526279"/>
              <a:gd name="adj2" fmla="val 0"/>
            </a:avLst>
          </a:prstGeom>
          <a:noFill/>
          <a:ln w="9525" cap="flat" cmpd="sng">
            <a:solidFill>
              <a:srgbClr val="FDA7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8" name="Google Shape;108;p7"/>
          <p:cNvSpPr/>
          <p:nvPr/>
        </p:nvSpPr>
        <p:spPr>
          <a:xfrm>
            <a:off x="1141050" y="605101"/>
            <a:ext cx="988359" cy="444006"/>
          </a:xfrm>
          <a:prstGeom prst="arc">
            <a:avLst>
              <a:gd name="adj1" fmla="val 72616"/>
              <a:gd name="adj2" fmla="val 0"/>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9" name="Google Shape;109;p7"/>
          <p:cNvSpPr/>
          <p:nvPr/>
        </p:nvSpPr>
        <p:spPr>
          <a:xfrm>
            <a:off x="921236" y="84161"/>
            <a:ext cx="7301527" cy="450241"/>
          </a:xfrm>
          <a:prstGeom prst="rect">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1" i="0" u="none" strike="noStrike" cap="none" dirty="0">
                <a:solidFill>
                  <a:schemeClr val="lt1"/>
                </a:solidFill>
                <a:latin typeface="Arial"/>
                <a:ea typeface="Arial"/>
                <a:cs typeface="Arial"/>
                <a:sym typeface="Arial"/>
              </a:rPr>
              <a:t>When developing a database structure for an information system, </a:t>
            </a:r>
            <a:endParaRPr dirty="0"/>
          </a:p>
          <a:p>
            <a:pPr marL="0" marR="0" lvl="0" indent="0" algn="ctr" rtl="0">
              <a:lnSpc>
                <a:spcPct val="100000"/>
              </a:lnSpc>
              <a:spcBef>
                <a:spcPts val="0"/>
              </a:spcBef>
              <a:spcAft>
                <a:spcPts val="0"/>
              </a:spcAft>
              <a:buNone/>
            </a:pPr>
            <a:r>
              <a:rPr lang="en-GB" sz="1400" b="1" i="0" u="none" strike="noStrike" cap="none" dirty="0">
                <a:solidFill>
                  <a:schemeClr val="lt1"/>
                </a:solidFill>
                <a:latin typeface="Arial"/>
                <a:ea typeface="Arial"/>
                <a:cs typeface="Arial"/>
                <a:sym typeface="Arial"/>
              </a:rPr>
              <a:t>there needs to be a metadata schema.</a:t>
            </a:r>
            <a:endParaRPr sz="1400" b="1" i="0" u="none" strike="noStrike" cap="none" dirty="0">
              <a:solidFill>
                <a:schemeClr val="lt1"/>
              </a:solidFill>
              <a:latin typeface="Arial"/>
              <a:ea typeface="Arial"/>
              <a:cs typeface="Arial"/>
              <a:sym typeface="Arial"/>
            </a:endParaRPr>
          </a:p>
        </p:txBody>
      </p:sp>
      <p:grpSp>
        <p:nvGrpSpPr>
          <p:cNvPr id="110" name="Google Shape;110;p7"/>
          <p:cNvGrpSpPr/>
          <p:nvPr/>
        </p:nvGrpSpPr>
        <p:grpSpPr>
          <a:xfrm>
            <a:off x="1326911" y="1049107"/>
            <a:ext cx="6690703" cy="222803"/>
            <a:chOff x="1326911" y="1049107"/>
            <a:chExt cx="6690703" cy="222803"/>
          </a:xfrm>
        </p:grpSpPr>
        <p:cxnSp>
          <p:nvCxnSpPr>
            <p:cNvPr id="111" name="Google Shape;111;p7"/>
            <p:cNvCxnSpPr/>
            <p:nvPr/>
          </p:nvCxnSpPr>
          <p:spPr>
            <a:xfrm>
              <a:off x="1326911" y="1049107"/>
              <a:ext cx="0" cy="222803"/>
            </a:xfrm>
            <a:prstGeom prst="straightConnector1">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cxnSp>
          <p:nvCxnSpPr>
            <p:cNvPr id="112" name="Google Shape;112;p7"/>
            <p:cNvCxnSpPr/>
            <p:nvPr/>
          </p:nvCxnSpPr>
          <p:spPr>
            <a:xfrm>
              <a:off x="8017614" y="1049107"/>
              <a:ext cx="0" cy="222803"/>
            </a:xfrm>
            <a:prstGeom prst="straightConnector1">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cxnSp>
          <p:nvCxnSpPr>
            <p:cNvPr id="113" name="Google Shape;113;p7"/>
            <p:cNvCxnSpPr/>
            <p:nvPr/>
          </p:nvCxnSpPr>
          <p:spPr>
            <a:xfrm>
              <a:off x="1326911" y="1271910"/>
              <a:ext cx="6690703" cy="0"/>
            </a:xfrm>
            <a:prstGeom prst="straightConnector1">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cxnSp>
          <p:nvCxnSpPr>
            <p:cNvPr id="114" name="Google Shape;114;p7"/>
            <p:cNvCxnSpPr/>
            <p:nvPr/>
          </p:nvCxnSpPr>
          <p:spPr>
            <a:xfrm>
              <a:off x="1326911" y="1049107"/>
              <a:ext cx="6690703" cy="0"/>
            </a:xfrm>
            <a:prstGeom prst="straightConnector1">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949810" y="555526"/>
            <a:ext cx="7294598" cy="4465776"/>
          </a:xfrm>
          <a:prstGeom prst="rect">
            <a:avLst/>
          </a:prstGeom>
          <a:ln>
            <a:noFill/>
          </a:ln>
          <a:effectLst>
            <a:outerShdw blurRad="190500" algn="tl" rotWithShape="0">
              <a:srgbClr val="000000">
                <a:alpha val="70000"/>
              </a:srgbClr>
            </a:outerShdw>
          </a:effectLst>
        </p:spPr>
      </p:pic>
      <p:sp>
        <p:nvSpPr>
          <p:cNvPr id="10" name="Arc 9">
            <a:extLst>
              <a:ext uri="{FF2B5EF4-FFF2-40B4-BE49-F238E27FC236}">
                <a16:creationId xmlns:a16="http://schemas.microsoft.com/office/drawing/2014/main" id="{02F7A588-F69D-497B-82C9-838B12822FC3}"/>
              </a:ext>
            </a:extLst>
          </p:cNvPr>
          <p:cNvSpPr/>
          <p:nvPr/>
        </p:nvSpPr>
        <p:spPr>
          <a:xfrm>
            <a:off x="3561831" y="4628680"/>
            <a:ext cx="309137" cy="183837"/>
          </a:xfrm>
          <a:prstGeom prst="arc">
            <a:avLst>
              <a:gd name="adj1" fmla="val 72616"/>
              <a:gd name="adj2" fmla="val 0"/>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D"/>
          </a:p>
        </p:txBody>
      </p:sp>
      <p:grpSp>
        <p:nvGrpSpPr>
          <p:cNvPr id="5" name="Group 4">
            <a:extLst>
              <a:ext uri="{FF2B5EF4-FFF2-40B4-BE49-F238E27FC236}">
                <a16:creationId xmlns:a16="http://schemas.microsoft.com/office/drawing/2014/main" id="{A58E5AA9-2F93-40D4-9375-A7755C545119}"/>
              </a:ext>
            </a:extLst>
          </p:cNvPr>
          <p:cNvGrpSpPr/>
          <p:nvPr/>
        </p:nvGrpSpPr>
        <p:grpSpPr>
          <a:xfrm>
            <a:off x="2674471" y="1141470"/>
            <a:ext cx="1418373" cy="487863"/>
            <a:chOff x="2649362" y="773206"/>
            <a:chExt cx="1418373" cy="487863"/>
          </a:xfrm>
        </p:grpSpPr>
        <p:sp>
          <p:nvSpPr>
            <p:cNvPr id="8" name="Arc 7">
              <a:extLst>
                <a:ext uri="{FF2B5EF4-FFF2-40B4-BE49-F238E27FC236}">
                  <a16:creationId xmlns:a16="http://schemas.microsoft.com/office/drawing/2014/main" id="{78937135-FC27-4085-A1F7-5E4FE420F8EA}"/>
                </a:ext>
              </a:extLst>
            </p:cNvPr>
            <p:cNvSpPr/>
            <p:nvPr/>
          </p:nvSpPr>
          <p:spPr>
            <a:xfrm>
              <a:off x="2649362" y="1077536"/>
              <a:ext cx="259685" cy="183533"/>
            </a:xfrm>
            <a:prstGeom prst="arc">
              <a:avLst>
                <a:gd name="adj1" fmla="val 72616"/>
                <a:gd name="adj2" fmla="val 0"/>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D"/>
            </a:p>
          </p:txBody>
        </p:sp>
        <p:cxnSp>
          <p:nvCxnSpPr>
            <p:cNvPr id="3" name="Straight Arrow Connector 2">
              <a:extLst>
                <a:ext uri="{FF2B5EF4-FFF2-40B4-BE49-F238E27FC236}">
                  <a16:creationId xmlns:a16="http://schemas.microsoft.com/office/drawing/2014/main" id="{B5897141-A54D-44E1-9EB0-83E1179F3A71}"/>
                </a:ext>
              </a:extLst>
            </p:cNvPr>
            <p:cNvCxnSpPr>
              <a:stCxn id="8" idx="2"/>
            </p:cNvCxnSpPr>
            <p:nvPr/>
          </p:nvCxnSpPr>
          <p:spPr>
            <a:xfrm flipV="1">
              <a:off x="2909047" y="1044649"/>
              <a:ext cx="183777" cy="12465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 name="Rectangle 3">
              <a:extLst>
                <a:ext uri="{FF2B5EF4-FFF2-40B4-BE49-F238E27FC236}">
                  <a16:creationId xmlns:a16="http://schemas.microsoft.com/office/drawing/2014/main" id="{646D60E6-7509-4D0F-AE1B-47AB44CCEAF0}"/>
                </a:ext>
              </a:extLst>
            </p:cNvPr>
            <p:cNvSpPr/>
            <p:nvPr/>
          </p:nvSpPr>
          <p:spPr>
            <a:xfrm>
              <a:off x="3100740" y="773206"/>
              <a:ext cx="966995" cy="37926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sz="800" dirty="0"/>
                <a:t>Comma for separated more than one data</a:t>
              </a:r>
            </a:p>
          </p:txBody>
        </p:sp>
      </p:grpSp>
      <p:grpSp>
        <p:nvGrpSpPr>
          <p:cNvPr id="19" name="Group 18">
            <a:extLst>
              <a:ext uri="{FF2B5EF4-FFF2-40B4-BE49-F238E27FC236}">
                <a16:creationId xmlns:a16="http://schemas.microsoft.com/office/drawing/2014/main" id="{D23B57D8-64EA-4849-84AC-27C6E7054402}"/>
              </a:ext>
            </a:extLst>
          </p:cNvPr>
          <p:cNvGrpSpPr/>
          <p:nvPr/>
        </p:nvGrpSpPr>
        <p:grpSpPr>
          <a:xfrm>
            <a:off x="1166160" y="843308"/>
            <a:ext cx="1346401" cy="419185"/>
            <a:chOff x="1141051" y="475044"/>
            <a:chExt cx="1346401" cy="419185"/>
          </a:xfrm>
        </p:grpSpPr>
        <p:sp>
          <p:nvSpPr>
            <p:cNvPr id="6" name="Arc 5">
              <a:extLst>
                <a:ext uri="{FF2B5EF4-FFF2-40B4-BE49-F238E27FC236}">
                  <a16:creationId xmlns:a16="http://schemas.microsoft.com/office/drawing/2014/main" id="{E79DCCA8-B953-4EC2-8092-F5BE31DFAAEC}"/>
                </a:ext>
              </a:extLst>
            </p:cNvPr>
            <p:cNvSpPr/>
            <p:nvPr/>
          </p:nvSpPr>
          <p:spPr>
            <a:xfrm>
              <a:off x="1141051" y="605101"/>
              <a:ext cx="351574" cy="289128"/>
            </a:xfrm>
            <a:prstGeom prst="arc">
              <a:avLst>
                <a:gd name="adj1" fmla="val 72616"/>
                <a:gd name="adj2" fmla="val 0"/>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D"/>
            </a:p>
          </p:txBody>
        </p:sp>
        <p:cxnSp>
          <p:nvCxnSpPr>
            <p:cNvPr id="15" name="Straight Arrow Connector 14">
              <a:extLst>
                <a:ext uri="{FF2B5EF4-FFF2-40B4-BE49-F238E27FC236}">
                  <a16:creationId xmlns:a16="http://schemas.microsoft.com/office/drawing/2014/main" id="{D67256AB-7324-4D42-B217-6F877E404468}"/>
                </a:ext>
              </a:extLst>
            </p:cNvPr>
            <p:cNvCxnSpPr/>
            <p:nvPr/>
          </p:nvCxnSpPr>
          <p:spPr>
            <a:xfrm flipV="1">
              <a:off x="1490674" y="601567"/>
              <a:ext cx="183777" cy="12465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6" name="Rectangle 15">
              <a:extLst>
                <a:ext uri="{FF2B5EF4-FFF2-40B4-BE49-F238E27FC236}">
                  <a16:creationId xmlns:a16="http://schemas.microsoft.com/office/drawing/2014/main" id="{F1978317-3800-40EF-AD62-26D23B616B11}"/>
                </a:ext>
              </a:extLst>
            </p:cNvPr>
            <p:cNvSpPr/>
            <p:nvPr/>
          </p:nvSpPr>
          <p:spPr>
            <a:xfrm>
              <a:off x="1682083" y="475044"/>
              <a:ext cx="805369" cy="2380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sz="800" dirty="0"/>
                <a:t>Opening sign</a:t>
              </a:r>
            </a:p>
          </p:txBody>
        </p:sp>
      </p:grpSp>
      <p:grpSp>
        <p:nvGrpSpPr>
          <p:cNvPr id="14" name="Group 13">
            <a:extLst>
              <a:ext uri="{FF2B5EF4-FFF2-40B4-BE49-F238E27FC236}">
                <a16:creationId xmlns:a16="http://schemas.microsoft.com/office/drawing/2014/main" id="{4322C480-AE25-45E7-83F3-0D43EB909D73}"/>
              </a:ext>
            </a:extLst>
          </p:cNvPr>
          <p:cNvGrpSpPr/>
          <p:nvPr/>
        </p:nvGrpSpPr>
        <p:grpSpPr>
          <a:xfrm>
            <a:off x="901823" y="2351180"/>
            <a:ext cx="1294986" cy="292883"/>
            <a:chOff x="876714" y="1982916"/>
            <a:chExt cx="1294986" cy="292883"/>
          </a:xfrm>
        </p:grpSpPr>
        <p:grpSp>
          <p:nvGrpSpPr>
            <p:cNvPr id="13" name="Group 12">
              <a:extLst>
                <a:ext uri="{FF2B5EF4-FFF2-40B4-BE49-F238E27FC236}">
                  <a16:creationId xmlns:a16="http://schemas.microsoft.com/office/drawing/2014/main" id="{1EC705E2-E0D7-4A2B-BBA3-6EBCD1912B84}"/>
                </a:ext>
              </a:extLst>
            </p:cNvPr>
            <p:cNvGrpSpPr/>
            <p:nvPr/>
          </p:nvGrpSpPr>
          <p:grpSpPr>
            <a:xfrm>
              <a:off x="1682083" y="2092266"/>
              <a:ext cx="489617" cy="183533"/>
              <a:chOff x="1682083" y="2092266"/>
              <a:chExt cx="489617" cy="183533"/>
            </a:xfrm>
          </p:grpSpPr>
          <p:sp>
            <p:nvSpPr>
              <p:cNvPr id="7" name="Arc 6">
                <a:extLst>
                  <a:ext uri="{FF2B5EF4-FFF2-40B4-BE49-F238E27FC236}">
                    <a16:creationId xmlns:a16="http://schemas.microsoft.com/office/drawing/2014/main" id="{D3E59963-3B59-440E-A35C-ACEA5141CDA7}"/>
                  </a:ext>
                </a:extLst>
              </p:cNvPr>
              <p:cNvSpPr/>
              <p:nvPr/>
            </p:nvSpPr>
            <p:spPr>
              <a:xfrm>
                <a:off x="1912015" y="2092266"/>
                <a:ext cx="259685" cy="183533"/>
              </a:xfrm>
              <a:prstGeom prst="arc">
                <a:avLst>
                  <a:gd name="adj1" fmla="val 72616"/>
                  <a:gd name="adj2" fmla="val 0"/>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D"/>
              </a:p>
            </p:txBody>
          </p:sp>
          <p:cxnSp>
            <p:nvCxnSpPr>
              <p:cNvPr id="17" name="Straight Arrow Connector 16">
                <a:extLst>
                  <a:ext uri="{FF2B5EF4-FFF2-40B4-BE49-F238E27FC236}">
                    <a16:creationId xmlns:a16="http://schemas.microsoft.com/office/drawing/2014/main" id="{747644E2-8468-4F2F-B445-E75CD8A59BE0}"/>
                  </a:ext>
                </a:extLst>
              </p:cNvPr>
              <p:cNvCxnSpPr>
                <a:cxnSpLocks/>
              </p:cNvCxnSpPr>
              <p:nvPr/>
            </p:nvCxnSpPr>
            <p:spPr>
              <a:xfrm flipH="1" flipV="1">
                <a:off x="1682083" y="2101936"/>
                <a:ext cx="211275" cy="6889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sp>
          <p:nvSpPr>
            <p:cNvPr id="18" name="Rectangle 17">
              <a:extLst>
                <a:ext uri="{FF2B5EF4-FFF2-40B4-BE49-F238E27FC236}">
                  <a16:creationId xmlns:a16="http://schemas.microsoft.com/office/drawing/2014/main" id="{821FB500-789E-4593-8C4B-1ACF052725B1}"/>
                </a:ext>
              </a:extLst>
            </p:cNvPr>
            <p:cNvSpPr/>
            <p:nvPr/>
          </p:nvSpPr>
          <p:spPr>
            <a:xfrm>
              <a:off x="876714" y="1982916"/>
              <a:ext cx="805369" cy="2380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sz="800" dirty="0"/>
                <a:t>Closing sign</a:t>
              </a:r>
            </a:p>
          </p:txBody>
        </p:sp>
      </p:grpSp>
      <p:grpSp>
        <p:nvGrpSpPr>
          <p:cNvPr id="25" name="Group 24">
            <a:extLst>
              <a:ext uri="{FF2B5EF4-FFF2-40B4-BE49-F238E27FC236}">
                <a16:creationId xmlns:a16="http://schemas.microsoft.com/office/drawing/2014/main" id="{6EC39E6A-F87B-448E-9669-4BFDC870AC4A}"/>
              </a:ext>
            </a:extLst>
          </p:cNvPr>
          <p:cNvGrpSpPr/>
          <p:nvPr/>
        </p:nvGrpSpPr>
        <p:grpSpPr>
          <a:xfrm>
            <a:off x="1707192" y="3039499"/>
            <a:ext cx="1004582" cy="393005"/>
            <a:chOff x="1682083" y="2671235"/>
            <a:chExt cx="1004582" cy="393005"/>
          </a:xfrm>
        </p:grpSpPr>
        <p:sp>
          <p:nvSpPr>
            <p:cNvPr id="20" name="Arc 19">
              <a:extLst>
                <a:ext uri="{FF2B5EF4-FFF2-40B4-BE49-F238E27FC236}">
                  <a16:creationId xmlns:a16="http://schemas.microsoft.com/office/drawing/2014/main" id="{0A6F55E2-71FC-4992-B241-A5D14891618F}"/>
                </a:ext>
              </a:extLst>
            </p:cNvPr>
            <p:cNvSpPr/>
            <p:nvPr/>
          </p:nvSpPr>
          <p:spPr>
            <a:xfrm>
              <a:off x="2258745" y="2671235"/>
              <a:ext cx="427920" cy="243735"/>
            </a:xfrm>
            <a:prstGeom prst="arc">
              <a:avLst>
                <a:gd name="adj1" fmla="val 72616"/>
                <a:gd name="adj2" fmla="val 0"/>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D"/>
            </a:p>
          </p:txBody>
        </p:sp>
        <p:cxnSp>
          <p:nvCxnSpPr>
            <p:cNvPr id="21" name="Straight Arrow Connector 20">
              <a:extLst>
                <a:ext uri="{FF2B5EF4-FFF2-40B4-BE49-F238E27FC236}">
                  <a16:creationId xmlns:a16="http://schemas.microsoft.com/office/drawing/2014/main" id="{A347E02A-9E19-4404-A60F-6DD65DE0D154}"/>
                </a:ext>
              </a:extLst>
            </p:cNvPr>
            <p:cNvCxnSpPr>
              <a:cxnSpLocks/>
            </p:cNvCxnSpPr>
            <p:nvPr/>
          </p:nvCxnSpPr>
          <p:spPr>
            <a:xfrm flipH="1">
              <a:off x="2048427" y="2826200"/>
              <a:ext cx="198463" cy="11902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2" name="Rectangle 21">
              <a:extLst>
                <a:ext uri="{FF2B5EF4-FFF2-40B4-BE49-F238E27FC236}">
                  <a16:creationId xmlns:a16="http://schemas.microsoft.com/office/drawing/2014/main" id="{94AD5F8C-78C0-4834-ABE0-CA1DE9D194DC}"/>
                </a:ext>
              </a:extLst>
            </p:cNvPr>
            <p:cNvSpPr/>
            <p:nvPr/>
          </p:nvSpPr>
          <p:spPr>
            <a:xfrm>
              <a:off x="1682083" y="2826200"/>
              <a:ext cx="366343" cy="2380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sz="800" dirty="0"/>
                <a:t>Key</a:t>
              </a:r>
            </a:p>
          </p:txBody>
        </p:sp>
      </p:grpSp>
      <p:grpSp>
        <p:nvGrpSpPr>
          <p:cNvPr id="24" name="Group 23">
            <a:extLst>
              <a:ext uri="{FF2B5EF4-FFF2-40B4-BE49-F238E27FC236}">
                <a16:creationId xmlns:a16="http://schemas.microsoft.com/office/drawing/2014/main" id="{435D4EBE-5182-4368-A254-A940DCA5A226}"/>
              </a:ext>
            </a:extLst>
          </p:cNvPr>
          <p:cNvGrpSpPr/>
          <p:nvPr/>
        </p:nvGrpSpPr>
        <p:grpSpPr>
          <a:xfrm>
            <a:off x="2804313" y="2836669"/>
            <a:ext cx="1110271" cy="446566"/>
            <a:chOff x="2779204" y="2468405"/>
            <a:chExt cx="1110271" cy="446566"/>
          </a:xfrm>
        </p:grpSpPr>
        <p:sp>
          <p:nvSpPr>
            <p:cNvPr id="9" name="Arc 8">
              <a:extLst>
                <a:ext uri="{FF2B5EF4-FFF2-40B4-BE49-F238E27FC236}">
                  <a16:creationId xmlns:a16="http://schemas.microsoft.com/office/drawing/2014/main" id="{F253640D-5F37-40F9-8F41-9495FC787412}"/>
                </a:ext>
              </a:extLst>
            </p:cNvPr>
            <p:cNvSpPr/>
            <p:nvPr/>
          </p:nvSpPr>
          <p:spPr>
            <a:xfrm>
              <a:off x="2779204" y="2671236"/>
              <a:ext cx="427920" cy="243735"/>
            </a:xfrm>
            <a:prstGeom prst="arc">
              <a:avLst>
                <a:gd name="adj1" fmla="val 72616"/>
                <a:gd name="adj2" fmla="val 0"/>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D"/>
            </a:p>
          </p:txBody>
        </p:sp>
        <p:sp>
          <p:nvSpPr>
            <p:cNvPr id="28" name="Rectangle 27">
              <a:extLst>
                <a:ext uri="{FF2B5EF4-FFF2-40B4-BE49-F238E27FC236}">
                  <a16:creationId xmlns:a16="http://schemas.microsoft.com/office/drawing/2014/main" id="{B8E78E9C-FC59-4ABF-983B-16B4FC0FBF45}"/>
                </a:ext>
              </a:extLst>
            </p:cNvPr>
            <p:cNvSpPr/>
            <p:nvPr/>
          </p:nvSpPr>
          <p:spPr>
            <a:xfrm>
              <a:off x="3397166" y="2468405"/>
              <a:ext cx="492309" cy="2380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sz="800" dirty="0"/>
                <a:t>Value</a:t>
              </a:r>
            </a:p>
          </p:txBody>
        </p:sp>
        <p:cxnSp>
          <p:nvCxnSpPr>
            <p:cNvPr id="29" name="Straight Arrow Connector 28">
              <a:extLst>
                <a:ext uri="{FF2B5EF4-FFF2-40B4-BE49-F238E27FC236}">
                  <a16:creationId xmlns:a16="http://schemas.microsoft.com/office/drawing/2014/main" id="{FAB38C5F-2577-47B7-86B2-7AC4AEC78BFE}"/>
                </a:ext>
              </a:extLst>
            </p:cNvPr>
            <p:cNvCxnSpPr>
              <a:cxnSpLocks/>
            </p:cNvCxnSpPr>
            <p:nvPr/>
          </p:nvCxnSpPr>
          <p:spPr>
            <a:xfrm flipV="1">
              <a:off x="3207124" y="2647162"/>
              <a:ext cx="183173" cy="1436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grpSp>
        <p:nvGrpSpPr>
          <p:cNvPr id="30" name="Group 29">
            <a:extLst>
              <a:ext uri="{FF2B5EF4-FFF2-40B4-BE49-F238E27FC236}">
                <a16:creationId xmlns:a16="http://schemas.microsoft.com/office/drawing/2014/main" id="{8139B71B-CDE2-4356-8213-2B49D67F6DB7}"/>
              </a:ext>
            </a:extLst>
          </p:cNvPr>
          <p:cNvGrpSpPr/>
          <p:nvPr/>
        </p:nvGrpSpPr>
        <p:grpSpPr>
          <a:xfrm>
            <a:off x="3381551" y="4192280"/>
            <a:ext cx="2612024" cy="250005"/>
            <a:chOff x="3356442" y="3824016"/>
            <a:chExt cx="2612024" cy="250005"/>
          </a:xfrm>
        </p:grpSpPr>
        <p:cxnSp>
          <p:nvCxnSpPr>
            <p:cNvPr id="33" name="Straight Arrow Connector 32">
              <a:extLst>
                <a:ext uri="{FF2B5EF4-FFF2-40B4-BE49-F238E27FC236}">
                  <a16:creationId xmlns:a16="http://schemas.microsoft.com/office/drawing/2014/main" id="{D7DAFF58-0E7B-4652-8642-9C57C32D3F56}"/>
                </a:ext>
              </a:extLst>
            </p:cNvPr>
            <p:cNvCxnSpPr>
              <a:cxnSpLocks/>
            </p:cNvCxnSpPr>
            <p:nvPr/>
          </p:nvCxnSpPr>
          <p:spPr>
            <a:xfrm>
              <a:off x="3356442" y="3824016"/>
              <a:ext cx="180280" cy="11597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35" name="Rectangle 34">
              <a:extLst>
                <a:ext uri="{FF2B5EF4-FFF2-40B4-BE49-F238E27FC236}">
                  <a16:creationId xmlns:a16="http://schemas.microsoft.com/office/drawing/2014/main" id="{2FC92367-01AC-483C-B835-0F5F8BE43766}"/>
                </a:ext>
              </a:extLst>
            </p:cNvPr>
            <p:cNvSpPr/>
            <p:nvPr/>
          </p:nvSpPr>
          <p:spPr>
            <a:xfrm>
              <a:off x="3536722" y="3835981"/>
              <a:ext cx="2431744" cy="2380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sz="800" dirty="0"/>
                <a:t>Colon sign for separated between key and value </a:t>
              </a:r>
            </a:p>
          </p:txBody>
        </p:sp>
      </p:grpSp>
      <p:grpSp>
        <p:nvGrpSpPr>
          <p:cNvPr id="37" name="Group 36">
            <a:extLst>
              <a:ext uri="{FF2B5EF4-FFF2-40B4-BE49-F238E27FC236}">
                <a16:creationId xmlns:a16="http://schemas.microsoft.com/office/drawing/2014/main" id="{A5A1CCCA-D196-4D10-9818-2C4A5BCA786A}"/>
              </a:ext>
            </a:extLst>
          </p:cNvPr>
          <p:cNvGrpSpPr/>
          <p:nvPr/>
        </p:nvGrpSpPr>
        <p:grpSpPr>
          <a:xfrm>
            <a:off x="3769274" y="4813983"/>
            <a:ext cx="1917047" cy="250005"/>
            <a:chOff x="3356442" y="3824016"/>
            <a:chExt cx="1917047" cy="250005"/>
          </a:xfrm>
        </p:grpSpPr>
        <p:cxnSp>
          <p:nvCxnSpPr>
            <p:cNvPr id="38" name="Straight Arrow Connector 37">
              <a:extLst>
                <a:ext uri="{FF2B5EF4-FFF2-40B4-BE49-F238E27FC236}">
                  <a16:creationId xmlns:a16="http://schemas.microsoft.com/office/drawing/2014/main" id="{F1B10710-B5F0-4074-9A82-A8AAAEE49157}"/>
                </a:ext>
              </a:extLst>
            </p:cNvPr>
            <p:cNvCxnSpPr>
              <a:cxnSpLocks/>
            </p:cNvCxnSpPr>
            <p:nvPr/>
          </p:nvCxnSpPr>
          <p:spPr>
            <a:xfrm>
              <a:off x="3356442" y="3824016"/>
              <a:ext cx="180280" cy="11597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39" name="Rectangle 38">
              <a:extLst>
                <a:ext uri="{FF2B5EF4-FFF2-40B4-BE49-F238E27FC236}">
                  <a16:creationId xmlns:a16="http://schemas.microsoft.com/office/drawing/2014/main" id="{044E0981-EEF5-494B-9F7B-0A01389808A9}"/>
                </a:ext>
              </a:extLst>
            </p:cNvPr>
            <p:cNvSpPr/>
            <p:nvPr/>
          </p:nvSpPr>
          <p:spPr>
            <a:xfrm>
              <a:off x="3536722" y="3835981"/>
              <a:ext cx="1736767" cy="2380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800" dirty="0"/>
                <a:t>Marker at the end before closing</a:t>
              </a:r>
              <a:endParaRPr lang="en-ID" sz="800" dirty="0"/>
            </a:p>
          </p:txBody>
        </p:sp>
      </p:grpSp>
      <p:grpSp>
        <p:nvGrpSpPr>
          <p:cNvPr id="41" name="Group 40">
            <a:extLst>
              <a:ext uri="{FF2B5EF4-FFF2-40B4-BE49-F238E27FC236}">
                <a16:creationId xmlns:a16="http://schemas.microsoft.com/office/drawing/2014/main" id="{E63C8C6B-B641-493D-A1EC-D8F43A566B98}"/>
              </a:ext>
            </a:extLst>
          </p:cNvPr>
          <p:cNvGrpSpPr/>
          <p:nvPr/>
        </p:nvGrpSpPr>
        <p:grpSpPr>
          <a:xfrm>
            <a:off x="1166160" y="634522"/>
            <a:ext cx="2509826" cy="155909"/>
            <a:chOff x="1326911" y="1049107"/>
            <a:chExt cx="6690703" cy="222803"/>
          </a:xfrm>
        </p:grpSpPr>
        <p:cxnSp>
          <p:nvCxnSpPr>
            <p:cNvPr id="42" name="Straight Connector 41">
              <a:extLst>
                <a:ext uri="{FF2B5EF4-FFF2-40B4-BE49-F238E27FC236}">
                  <a16:creationId xmlns:a16="http://schemas.microsoft.com/office/drawing/2014/main" id="{E41B17D2-6C36-423B-B27E-8B84D9FB1C98}"/>
                </a:ext>
              </a:extLst>
            </p:cNvPr>
            <p:cNvCxnSpPr>
              <a:cxnSpLocks/>
            </p:cNvCxnSpPr>
            <p:nvPr/>
          </p:nvCxnSpPr>
          <p:spPr>
            <a:xfrm>
              <a:off x="1326911" y="1049107"/>
              <a:ext cx="0" cy="222803"/>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Straight Connector 42">
              <a:extLst>
                <a:ext uri="{FF2B5EF4-FFF2-40B4-BE49-F238E27FC236}">
                  <a16:creationId xmlns:a16="http://schemas.microsoft.com/office/drawing/2014/main" id="{61045C99-BB5B-4AB0-A04E-01D9E0BDF409}"/>
                </a:ext>
              </a:extLst>
            </p:cNvPr>
            <p:cNvCxnSpPr>
              <a:cxnSpLocks/>
            </p:cNvCxnSpPr>
            <p:nvPr/>
          </p:nvCxnSpPr>
          <p:spPr>
            <a:xfrm>
              <a:off x="8017614" y="1049107"/>
              <a:ext cx="0" cy="222803"/>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Straight Connector 43">
              <a:extLst>
                <a:ext uri="{FF2B5EF4-FFF2-40B4-BE49-F238E27FC236}">
                  <a16:creationId xmlns:a16="http://schemas.microsoft.com/office/drawing/2014/main" id="{188E8F35-64FA-461A-BE44-695520642DFB}"/>
                </a:ext>
              </a:extLst>
            </p:cNvPr>
            <p:cNvCxnSpPr>
              <a:cxnSpLocks/>
            </p:cNvCxnSpPr>
            <p:nvPr/>
          </p:nvCxnSpPr>
          <p:spPr>
            <a:xfrm>
              <a:off x="1326911" y="1271910"/>
              <a:ext cx="6690703"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Straight Connector 44">
              <a:extLst>
                <a:ext uri="{FF2B5EF4-FFF2-40B4-BE49-F238E27FC236}">
                  <a16:creationId xmlns:a16="http://schemas.microsoft.com/office/drawing/2014/main" id="{EBE8ADFA-86AC-4ACA-B79A-C6FEF177C9A8}"/>
                </a:ext>
              </a:extLst>
            </p:cNvPr>
            <p:cNvCxnSpPr>
              <a:cxnSpLocks/>
            </p:cNvCxnSpPr>
            <p:nvPr/>
          </p:nvCxnSpPr>
          <p:spPr>
            <a:xfrm>
              <a:off x="1326911" y="1049107"/>
              <a:ext cx="6690703"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40" name="Title 1">
            <a:extLst>
              <a:ext uri="{FF2B5EF4-FFF2-40B4-BE49-F238E27FC236}">
                <a16:creationId xmlns:a16="http://schemas.microsoft.com/office/drawing/2014/main" id="{06C845C8-8BB4-497C-831F-19EAB2298F97}"/>
              </a:ext>
            </a:extLst>
          </p:cNvPr>
          <p:cNvSpPr txBox="1">
            <a:spLocks/>
          </p:cNvSpPr>
          <p:nvPr/>
        </p:nvSpPr>
        <p:spPr>
          <a:xfrm>
            <a:off x="0" y="20488"/>
            <a:ext cx="91440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ctr" latinLnBrk="0"/>
            <a:r>
              <a:rPr lang="en-ID" kern="0" dirty="0">
                <a:solidFill>
                  <a:schemeClr val="accent5">
                    <a:lumMod val="75000"/>
                  </a:schemeClr>
                </a:solidFill>
              </a:rPr>
              <a:t>JSON Structure</a:t>
            </a:r>
          </a:p>
        </p:txBody>
      </p:sp>
      <p:sp>
        <p:nvSpPr>
          <p:cNvPr id="46" name="Title 1">
            <a:extLst>
              <a:ext uri="{FF2B5EF4-FFF2-40B4-BE49-F238E27FC236}">
                <a16:creationId xmlns:a16="http://schemas.microsoft.com/office/drawing/2014/main" id="{3A66CF5A-BAE7-4534-A851-5E71C504F922}"/>
              </a:ext>
            </a:extLst>
          </p:cNvPr>
          <p:cNvSpPr txBox="1">
            <a:spLocks/>
          </p:cNvSpPr>
          <p:nvPr/>
        </p:nvSpPr>
        <p:spPr>
          <a:xfrm>
            <a:off x="0" y="22616"/>
            <a:ext cx="91440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ctr" latinLnBrk="0"/>
            <a:r>
              <a:rPr lang="en-ID" kern="0" dirty="0">
                <a:solidFill>
                  <a:schemeClr val="accent5">
                    <a:lumMod val="75000"/>
                  </a:schemeClr>
                </a:solidFill>
              </a:rPr>
              <a:t>JSON Structure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D396-3F3F-4A2F-8E4D-B5C8049C9D47}"/>
              </a:ext>
            </a:extLst>
          </p:cNvPr>
          <p:cNvSpPr>
            <a:spLocks noGrp="1"/>
          </p:cNvSpPr>
          <p:nvPr>
            <p:ph type="ctrTitle"/>
          </p:nvPr>
        </p:nvSpPr>
        <p:spPr/>
        <p:txBody>
          <a:bodyPr/>
          <a:lstStyle/>
          <a:p>
            <a:endParaRPr lang="id-ID"/>
          </a:p>
        </p:txBody>
      </p:sp>
      <p:sp>
        <p:nvSpPr>
          <p:cNvPr id="3" name="Subtitle 2">
            <a:extLst>
              <a:ext uri="{FF2B5EF4-FFF2-40B4-BE49-F238E27FC236}">
                <a16:creationId xmlns:a16="http://schemas.microsoft.com/office/drawing/2014/main" id="{A99FACBC-5F70-46AE-BBB4-77A9292E59DD}"/>
              </a:ext>
            </a:extLst>
          </p:cNvPr>
          <p:cNvSpPr>
            <a:spLocks noGrp="1"/>
          </p:cNvSpPr>
          <p:nvPr>
            <p:ph type="subTitle" idx="1"/>
          </p:nvPr>
        </p:nvSpPr>
        <p:spPr/>
        <p:txBody>
          <a:bodyPr/>
          <a:lstStyle/>
          <a:p>
            <a:endParaRPr lang="id-ID"/>
          </a:p>
        </p:txBody>
      </p:sp>
      <p:pic>
        <p:nvPicPr>
          <p:cNvPr id="4" name="Picture 3">
            <a:extLst>
              <a:ext uri="{FF2B5EF4-FFF2-40B4-BE49-F238E27FC236}">
                <a16:creationId xmlns:a16="http://schemas.microsoft.com/office/drawing/2014/main" id="{86A73DD2-D3C6-4827-9062-4623D9C675C1}"/>
              </a:ext>
            </a:extLst>
          </p:cNvPr>
          <p:cNvPicPr>
            <a:picLocks noChangeAspect="1"/>
          </p:cNvPicPr>
          <p:nvPr/>
        </p:nvPicPr>
        <p:blipFill rotWithShape="1">
          <a:blip r:embed="rId2"/>
          <a:srcRect b="5201"/>
          <a:stretch/>
        </p:blipFill>
        <p:spPr>
          <a:xfrm>
            <a:off x="0" y="483518"/>
            <a:ext cx="9144000" cy="4659982"/>
          </a:xfrm>
          <a:prstGeom prst="rect">
            <a:avLst/>
          </a:prstGeom>
        </p:spPr>
      </p:pic>
      <p:sp>
        <p:nvSpPr>
          <p:cNvPr id="5" name="Title 1">
            <a:extLst>
              <a:ext uri="{FF2B5EF4-FFF2-40B4-BE49-F238E27FC236}">
                <a16:creationId xmlns:a16="http://schemas.microsoft.com/office/drawing/2014/main" id="{9583833F-2C49-499F-854E-F7B423C4D1AA}"/>
              </a:ext>
            </a:extLst>
          </p:cNvPr>
          <p:cNvSpPr txBox="1">
            <a:spLocks/>
          </p:cNvSpPr>
          <p:nvPr/>
        </p:nvSpPr>
        <p:spPr>
          <a:xfrm>
            <a:off x="0" y="22616"/>
            <a:ext cx="91440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ctr" latinLnBrk="0"/>
            <a:r>
              <a:rPr lang="en-ID" kern="0" dirty="0">
                <a:solidFill>
                  <a:schemeClr val="accent5">
                    <a:lumMod val="75000"/>
                  </a:schemeClr>
                </a:solidFill>
              </a:rPr>
              <a:t>Example of JSON</a:t>
            </a:r>
          </a:p>
        </p:txBody>
      </p:sp>
    </p:spTree>
    <p:extLst>
      <p:ext uri="{BB962C8B-B14F-4D97-AF65-F5344CB8AC3E}">
        <p14:creationId xmlns:p14="http://schemas.microsoft.com/office/powerpoint/2010/main" val="13532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34BC-BBED-4E05-8DFF-30B976BA9B4F}"/>
              </a:ext>
            </a:extLst>
          </p:cNvPr>
          <p:cNvSpPr>
            <a:spLocks noGrp="1"/>
          </p:cNvSpPr>
          <p:nvPr>
            <p:ph type="ctrTitle"/>
          </p:nvPr>
        </p:nvSpPr>
        <p:spPr>
          <a:xfrm>
            <a:off x="755576" y="1203598"/>
            <a:ext cx="7560840" cy="1800200"/>
          </a:xfrm>
        </p:spPr>
        <p:txBody>
          <a:bodyPr/>
          <a:lstStyle/>
          <a:p>
            <a:r>
              <a:rPr lang="en-ID" sz="7200" dirty="0"/>
              <a:t>ISO8583</a:t>
            </a:r>
            <a:br>
              <a:rPr lang="en-ID" sz="7200" dirty="0"/>
            </a:br>
            <a:r>
              <a:rPr lang="en-ID" sz="2400" dirty="0"/>
              <a:t>(International Organization for Standardization)</a:t>
            </a:r>
            <a:endParaRPr lang="id-ID" dirty="0"/>
          </a:p>
        </p:txBody>
      </p:sp>
    </p:spTree>
    <p:extLst>
      <p:ext uri="{BB962C8B-B14F-4D97-AF65-F5344CB8AC3E}">
        <p14:creationId xmlns:p14="http://schemas.microsoft.com/office/powerpoint/2010/main" val="4037478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D583-88CE-4C44-8444-C35E5D2F310B}"/>
              </a:ext>
            </a:extLst>
          </p:cNvPr>
          <p:cNvSpPr>
            <a:spLocks noGrp="1"/>
          </p:cNvSpPr>
          <p:nvPr>
            <p:ph type="title"/>
          </p:nvPr>
        </p:nvSpPr>
        <p:spPr>
          <a:xfrm>
            <a:off x="683568" y="627534"/>
            <a:ext cx="5040560" cy="605028"/>
          </a:xfrm>
        </p:spPr>
        <p:txBody>
          <a:bodyPr/>
          <a:lstStyle/>
          <a:p>
            <a:r>
              <a:rPr lang="en-ID" dirty="0"/>
              <a:t>JSON Compatible Value Format</a:t>
            </a:r>
            <a:endParaRPr lang="id-ID" dirty="0"/>
          </a:p>
        </p:txBody>
      </p:sp>
      <p:sp>
        <p:nvSpPr>
          <p:cNvPr id="9" name="AutoShape 2" descr="Tipe data yang didukung oleh JSON">
            <a:extLst>
              <a:ext uri="{FF2B5EF4-FFF2-40B4-BE49-F238E27FC236}">
                <a16:creationId xmlns:a16="http://schemas.microsoft.com/office/drawing/2014/main" id="{1A9CF5F1-3137-42EA-AC34-E91590698A8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12" name="Picture 11" descr="A picture containing drawing&#10;&#10;Description automatically generated">
            <a:extLst>
              <a:ext uri="{FF2B5EF4-FFF2-40B4-BE49-F238E27FC236}">
                <a16:creationId xmlns:a16="http://schemas.microsoft.com/office/drawing/2014/main" id="{6704E153-1C80-4EBE-AB28-DE207DCC1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399463"/>
            <a:ext cx="6720348" cy="3124175"/>
          </a:xfrm>
          <a:prstGeom prst="rect">
            <a:avLst/>
          </a:prstGeom>
        </p:spPr>
      </p:pic>
      <p:sp>
        <p:nvSpPr>
          <p:cNvPr id="13" name="Rectangle 12">
            <a:extLst>
              <a:ext uri="{FF2B5EF4-FFF2-40B4-BE49-F238E27FC236}">
                <a16:creationId xmlns:a16="http://schemas.microsoft.com/office/drawing/2014/main" id="{410224B3-B1D4-460B-A6C2-B946034823D4}"/>
              </a:ext>
            </a:extLst>
          </p:cNvPr>
          <p:cNvSpPr/>
          <p:nvPr/>
        </p:nvSpPr>
        <p:spPr>
          <a:xfrm>
            <a:off x="3445064" y="4775707"/>
            <a:ext cx="2781531" cy="369332"/>
          </a:xfrm>
          <a:prstGeom prst="rect">
            <a:avLst/>
          </a:prstGeom>
        </p:spPr>
        <p:txBody>
          <a:bodyPr wrap="none">
            <a:spAutoFit/>
          </a:bodyPr>
          <a:lstStyle/>
          <a:p>
            <a:r>
              <a:rPr lang="en-ID" sz="900" dirty="0"/>
              <a:t>Source : </a:t>
            </a:r>
            <a:r>
              <a:rPr lang="id-ID" sz="900" dirty="0">
                <a:hlinkClick r:id="rId3"/>
              </a:rPr>
              <a:t>https://www.petanikode.com/json-pemula/</a:t>
            </a:r>
            <a:endParaRPr lang="id-ID" sz="900" dirty="0"/>
          </a:p>
          <a:p>
            <a:endParaRPr lang="id-ID" sz="900" dirty="0"/>
          </a:p>
        </p:txBody>
      </p:sp>
    </p:spTree>
    <p:extLst>
      <p:ext uri="{BB962C8B-B14F-4D97-AF65-F5344CB8AC3E}">
        <p14:creationId xmlns:p14="http://schemas.microsoft.com/office/powerpoint/2010/main" val="359396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FCAE64-A6DF-4C91-939E-08209E273A00}"/>
              </a:ext>
            </a:extLst>
          </p:cNvPr>
          <p:cNvSpPr>
            <a:spLocks noGrp="1"/>
          </p:cNvSpPr>
          <p:nvPr>
            <p:ph type="body" sz="quarter" idx="10"/>
          </p:nvPr>
        </p:nvSpPr>
        <p:spPr>
          <a:xfrm>
            <a:off x="2428230" y="699542"/>
            <a:ext cx="4287539" cy="2592288"/>
          </a:xfrm>
        </p:spPr>
        <p:style>
          <a:lnRef idx="2">
            <a:schemeClr val="accent1">
              <a:shade val="50000"/>
            </a:schemeClr>
          </a:lnRef>
          <a:fillRef idx="1">
            <a:schemeClr val="accent1"/>
          </a:fillRef>
          <a:effectRef idx="0">
            <a:schemeClr val="accent1"/>
          </a:effectRef>
          <a:fontRef idx="minor">
            <a:schemeClr val="lt1"/>
          </a:fontRef>
        </p:style>
        <p:txBody>
          <a:bodyPr/>
          <a:lstStyle/>
          <a:p>
            <a:r>
              <a:rPr lang="en-ID" sz="9600" dirty="0">
                <a:solidFill>
                  <a:schemeClr val="accent1">
                    <a:lumMod val="50000"/>
                  </a:schemeClr>
                </a:solidFill>
                <a:latin typeface="Edwardian Script ITC" panose="030303020407070D0804" pitchFamily="66" charset="0"/>
              </a:rPr>
              <a:t>Thank you</a:t>
            </a:r>
            <a:endParaRPr lang="en-ID" sz="9600" dirty="0">
              <a:solidFill>
                <a:schemeClr val="accent2">
                  <a:lumMod val="50000"/>
                </a:schemeClr>
              </a:solidFill>
              <a:latin typeface="Edwardian Script ITC" panose="030303020407070D0804" pitchFamily="66" charset="0"/>
            </a:endParaRPr>
          </a:p>
        </p:txBody>
      </p:sp>
      <p:sp>
        <p:nvSpPr>
          <p:cNvPr id="3" name="Text Placeholder 2">
            <a:extLst>
              <a:ext uri="{FF2B5EF4-FFF2-40B4-BE49-F238E27FC236}">
                <a16:creationId xmlns:a16="http://schemas.microsoft.com/office/drawing/2014/main" id="{3C09B590-EFCB-4339-A54B-22C9BEC40B7F}"/>
              </a:ext>
            </a:extLst>
          </p:cNvPr>
          <p:cNvSpPr>
            <a:spLocks noGrp="1"/>
          </p:cNvSpPr>
          <p:nvPr>
            <p:ph type="body" sz="quarter" idx="11"/>
          </p:nvPr>
        </p:nvSpPr>
        <p:spPr>
          <a:xfrm>
            <a:off x="-20141" y="3884376"/>
            <a:ext cx="9144000" cy="799708"/>
          </a:xfrm>
        </p:spPr>
        <p:txBody>
          <a:bodyPr/>
          <a:lstStyle/>
          <a:p>
            <a:r>
              <a:rPr lang="en-ID" b="1" dirty="0">
                <a:latin typeface="Calibri" panose="020F0502020204030204" pitchFamily="34" charset="0"/>
                <a:cs typeface="Calibri" panose="020F0502020204030204" pitchFamily="34" charset="0"/>
              </a:rPr>
              <a:t>Ferisa Tri Putri Prestasi</a:t>
            </a:r>
          </a:p>
          <a:p>
            <a:r>
              <a:rPr lang="en-ID" b="1" dirty="0">
                <a:latin typeface="Calibri" panose="020F0502020204030204" pitchFamily="34" charset="0"/>
                <a:cs typeface="Calibri" panose="020F0502020204030204" pitchFamily="34" charset="0"/>
              </a:rPr>
              <a:t>06111640000031</a:t>
            </a:r>
          </a:p>
          <a:p>
            <a:r>
              <a:rPr lang="en-ID" b="1" dirty="0">
                <a:latin typeface="Calibri" panose="020F0502020204030204" pitchFamily="34" charset="0"/>
                <a:cs typeface="Calibri" panose="020F0502020204030204" pitchFamily="34" charset="0"/>
              </a:rPr>
              <a:t>ferisatri04@gmail.com</a:t>
            </a:r>
          </a:p>
        </p:txBody>
      </p:sp>
      <p:sp>
        <p:nvSpPr>
          <p:cNvPr id="6" name="Rectangle 5">
            <a:extLst>
              <a:ext uri="{FF2B5EF4-FFF2-40B4-BE49-F238E27FC236}">
                <a16:creationId xmlns:a16="http://schemas.microsoft.com/office/drawing/2014/main" id="{27A27F57-27ED-4FB7-8B71-64D82633AA5A}"/>
              </a:ext>
            </a:extLst>
          </p:cNvPr>
          <p:cNvSpPr/>
          <p:nvPr/>
        </p:nvSpPr>
        <p:spPr>
          <a:xfrm>
            <a:off x="139937" y="3798738"/>
            <a:ext cx="885698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371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986D-5A72-41B2-A94E-B793EC35E99F}"/>
              </a:ext>
            </a:extLst>
          </p:cNvPr>
          <p:cNvSpPr>
            <a:spLocks noGrp="1"/>
          </p:cNvSpPr>
          <p:nvPr>
            <p:ph type="title"/>
          </p:nvPr>
        </p:nvSpPr>
        <p:spPr>
          <a:xfrm>
            <a:off x="727650" y="627534"/>
            <a:ext cx="3268286" cy="535200"/>
          </a:xfrm>
        </p:spPr>
        <p:txBody>
          <a:bodyPr/>
          <a:lstStyle/>
          <a:p>
            <a:r>
              <a:rPr lang="en-ID" dirty="0"/>
              <a:t>Glimpse of ISO first,</a:t>
            </a:r>
            <a:endParaRPr lang="id-ID" dirty="0"/>
          </a:p>
        </p:txBody>
      </p:sp>
      <p:sp>
        <p:nvSpPr>
          <p:cNvPr id="3" name="Text Placeholder 2">
            <a:extLst>
              <a:ext uri="{FF2B5EF4-FFF2-40B4-BE49-F238E27FC236}">
                <a16:creationId xmlns:a16="http://schemas.microsoft.com/office/drawing/2014/main" id="{768162FB-1D78-4E7F-A1DF-0C69B9A851FA}"/>
              </a:ext>
            </a:extLst>
          </p:cNvPr>
          <p:cNvSpPr>
            <a:spLocks noGrp="1"/>
          </p:cNvSpPr>
          <p:nvPr>
            <p:ph type="body" idx="1"/>
          </p:nvPr>
        </p:nvSpPr>
        <p:spPr>
          <a:xfrm>
            <a:off x="1115616" y="1563638"/>
            <a:ext cx="6120680" cy="2261100"/>
          </a:xfrm>
        </p:spPr>
        <p:txBody>
          <a:bodyPr/>
          <a:lstStyle/>
          <a:p>
            <a:pPr marL="146047" indent="0" algn="just">
              <a:buNone/>
            </a:pPr>
            <a:r>
              <a:rPr lang="en-US" dirty="0">
                <a:solidFill>
                  <a:schemeClr val="bg2"/>
                </a:solidFill>
              </a:rPr>
              <a:t>The </a:t>
            </a:r>
            <a:r>
              <a:rPr lang="en-US" b="1" dirty="0">
                <a:solidFill>
                  <a:schemeClr val="bg2"/>
                </a:solidFill>
              </a:rPr>
              <a:t>International Organization for Standardization</a:t>
            </a:r>
            <a:r>
              <a:rPr lang="en-US" dirty="0">
                <a:solidFill>
                  <a:schemeClr val="bg2"/>
                </a:solidFill>
              </a:rPr>
              <a:t> (ISO) is an international-standard setting body composed of representatives from various national standard Organization. In contrast to many international organizations, which utilize the British English form of spelling, the ISO uses English with Oxford Spelling as one of its official languages along with French and Russian.</a:t>
            </a:r>
            <a:endParaRPr lang="id-ID" dirty="0">
              <a:solidFill>
                <a:schemeClr val="bg2"/>
              </a:solidFill>
            </a:endParaRPr>
          </a:p>
        </p:txBody>
      </p:sp>
      <p:pic>
        <p:nvPicPr>
          <p:cNvPr id="1026" name="Picture 2">
            <a:extLst>
              <a:ext uri="{FF2B5EF4-FFF2-40B4-BE49-F238E27FC236}">
                <a16:creationId xmlns:a16="http://schemas.microsoft.com/office/drawing/2014/main" id="{BCE1B38C-70CF-4B8A-963F-FCEE67BE1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634" y="3101255"/>
            <a:ext cx="2095500" cy="1933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29786D2-9F1D-43E3-A53D-3F9CC859B9EF}"/>
              </a:ext>
            </a:extLst>
          </p:cNvPr>
          <p:cNvSpPr/>
          <p:nvPr/>
        </p:nvSpPr>
        <p:spPr>
          <a:xfrm>
            <a:off x="1403648" y="4803998"/>
            <a:ext cx="4572000" cy="230832"/>
          </a:xfrm>
          <a:prstGeom prst="rect">
            <a:avLst/>
          </a:prstGeom>
        </p:spPr>
        <p:txBody>
          <a:bodyPr>
            <a:spAutoFit/>
          </a:bodyPr>
          <a:lstStyle/>
          <a:p>
            <a:r>
              <a:rPr lang="en-ID" sz="900" dirty="0"/>
              <a:t>Source : </a:t>
            </a:r>
            <a:r>
              <a:rPr lang="id-ID" sz="900" dirty="0">
                <a:hlinkClick r:id="rId3"/>
              </a:rPr>
              <a:t>https://en.wikipedia.org/wiki/International_Organization_for_Standardization</a:t>
            </a:r>
            <a:endParaRPr lang="id-ID" sz="900" dirty="0"/>
          </a:p>
        </p:txBody>
      </p:sp>
    </p:spTree>
    <p:extLst>
      <p:ext uri="{BB962C8B-B14F-4D97-AF65-F5344CB8AC3E}">
        <p14:creationId xmlns:p14="http://schemas.microsoft.com/office/powerpoint/2010/main" val="312849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E751-92E9-4C95-B678-D7AAB604AF5B}"/>
              </a:ext>
            </a:extLst>
          </p:cNvPr>
          <p:cNvSpPr>
            <a:spLocks noGrp="1"/>
          </p:cNvSpPr>
          <p:nvPr>
            <p:ph type="ctrTitle"/>
          </p:nvPr>
        </p:nvSpPr>
        <p:spPr>
          <a:xfrm>
            <a:off x="5940152" y="195486"/>
            <a:ext cx="2592288" cy="655744"/>
          </a:xfrm>
        </p:spPr>
        <p:style>
          <a:lnRef idx="2">
            <a:schemeClr val="dk1">
              <a:shade val="50000"/>
            </a:schemeClr>
          </a:lnRef>
          <a:fillRef idx="1">
            <a:schemeClr val="dk1"/>
          </a:fillRef>
          <a:effectRef idx="0">
            <a:schemeClr val="dk1"/>
          </a:effectRef>
          <a:fontRef idx="minor">
            <a:schemeClr val="lt1"/>
          </a:fontRef>
        </p:style>
        <p:txBody>
          <a:bodyPr/>
          <a:lstStyle/>
          <a:p>
            <a:pPr algn="ctr"/>
            <a:r>
              <a:rPr lang="en-ID" sz="4400" dirty="0"/>
              <a:t>ISO 8583</a:t>
            </a:r>
            <a:endParaRPr lang="id-ID" sz="4400" dirty="0"/>
          </a:p>
        </p:txBody>
      </p:sp>
      <p:sp>
        <p:nvSpPr>
          <p:cNvPr id="3" name="Subtitle 2">
            <a:extLst>
              <a:ext uri="{FF2B5EF4-FFF2-40B4-BE49-F238E27FC236}">
                <a16:creationId xmlns:a16="http://schemas.microsoft.com/office/drawing/2014/main" id="{1DF1ECE6-BC5E-47E0-B9F4-071CE9B41D89}"/>
              </a:ext>
            </a:extLst>
          </p:cNvPr>
          <p:cNvSpPr>
            <a:spLocks noGrp="1"/>
          </p:cNvSpPr>
          <p:nvPr>
            <p:ph type="subTitle" idx="1"/>
          </p:nvPr>
        </p:nvSpPr>
        <p:spPr>
          <a:xfrm>
            <a:off x="872589" y="1102543"/>
            <a:ext cx="7398822" cy="1109167"/>
          </a:xfrm>
        </p:spPr>
        <p:txBody>
          <a:bodyPr/>
          <a:lstStyle/>
          <a:p>
            <a:pPr algn="ctr"/>
            <a:r>
              <a:rPr lang="en-US" sz="1600" b="1" dirty="0">
                <a:solidFill>
                  <a:schemeClr val="bg2"/>
                </a:solidFill>
              </a:rPr>
              <a:t>ISO 8583 </a:t>
            </a:r>
            <a:r>
              <a:rPr lang="en-US" sz="1600" dirty="0">
                <a:solidFill>
                  <a:schemeClr val="bg2"/>
                </a:solidFill>
              </a:rPr>
              <a:t>is an international standard for </a:t>
            </a:r>
            <a:r>
              <a:rPr lang="en-US" sz="1600" b="1" dirty="0">
                <a:solidFill>
                  <a:schemeClr val="bg2"/>
                </a:solidFill>
              </a:rPr>
              <a:t>financial transaction</a:t>
            </a:r>
            <a:r>
              <a:rPr lang="en-US" sz="1600" dirty="0">
                <a:solidFill>
                  <a:schemeClr val="bg2"/>
                </a:solidFill>
              </a:rPr>
              <a:t> card originated</a:t>
            </a:r>
          </a:p>
          <a:p>
            <a:pPr algn="ctr"/>
            <a:r>
              <a:rPr lang="en-US" sz="1600" dirty="0">
                <a:solidFill>
                  <a:schemeClr val="bg2"/>
                </a:solidFill>
              </a:rPr>
              <a:t>interchange messaging. It is the International Organization for Standardization</a:t>
            </a:r>
          </a:p>
          <a:p>
            <a:pPr algn="ctr"/>
            <a:r>
              <a:rPr lang="en-US" sz="1600" dirty="0">
                <a:solidFill>
                  <a:schemeClr val="bg2"/>
                </a:solidFill>
              </a:rPr>
              <a:t>standard for systems that exchange electronic transactions initiated </a:t>
            </a:r>
          </a:p>
          <a:p>
            <a:pPr algn="ctr"/>
            <a:r>
              <a:rPr lang="en-US" sz="1600" dirty="0">
                <a:solidFill>
                  <a:schemeClr val="bg2"/>
                </a:solidFill>
              </a:rPr>
              <a:t>by cardholders using </a:t>
            </a:r>
            <a:r>
              <a:rPr lang="en-US" sz="1600" b="1" dirty="0">
                <a:solidFill>
                  <a:schemeClr val="bg2"/>
                </a:solidFill>
              </a:rPr>
              <a:t>payment cards</a:t>
            </a:r>
            <a:r>
              <a:rPr lang="en-US" sz="1600" dirty="0">
                <a:solidFill>
                  <a:schemeClr val="bg2"/>
                </a:solidFill>
              </a:rPr>
              <a:t>.</a:t>
            </a:r>
          </a:p>
        </p:txBody>
      </p:sp>
      <p:pic>
        <p:nvPicPr>
          <p:cNvPr id="4" name="Picture 3">
            <a:extLst>
              <a:ext uri="{FF2B5EF4-FFF2-40B4-BE49-F238E27FC236}">
                <a16:creationId xmlns:a16="http://schemas.microsoft.com/office/drawing/2014/main" id="{4BFD0236-6D7A-4D82-A41E-164B3DAB0045}"/>
              </a:ext>
            </a:extLst>
          </p:cNvPr>
          <p:cNvPicPr>
            <a:picLocks noChangeAspect="1"/>
          </p:cNvPicPr>
          <p:nvPr/>
        </p:nvPicPr>
        <p:blipFill rotWithShape="1">
          <a:blip r:embed="rId2"/>
          <a:srcRect l="16139" t="24801" r="35037" b="41458"/>
          <a:stretch/>
        </p:blipFill>
        <p:spPr>
          <a:xfrm>
            <a:off x="395536" y="2787774"/>
            <a:ext cx="4608512" cy="2023513"/>
          </a:xfrm>
          <a:prstGeom prst="rect">
            <a:avLst/>
          </a:prstGeom>
          <a:ln w="38100">
            <a:solidFill>
              <a:schemeClr val="tx1"/>
            </a:solidFill>
          </a:ln>
        </p:spPr>
      </p:pic>
      <p:sp>
        <p:nvSpPr>
          <p:cNvPr id="5" name="Rectangle 4">
            <a:extLst>
              <a:ext uri="{FF2B5EF4-FFF2-40B4-BE49-F238E27FC236}">
                <a16:creationId xmlns:a16="http://schemas.microsoft.com/office/drawing/2014/main" id="{AF659AFE-D1D3-43C5-AC27-A0CBE20A5E0F}"/>
              </a:ext>
            </a:extLst>
          </p:cNvPr>
          <p:cNvSpPr/>
          <p:nvPr/>
        </p:nvSpPr>
        <p:spPr>
          <a:xfrm>
            <a:off x="3271003" y="4912668"/>
            <a:ext cx="2601994" cy="230832"/>
          </a:xfrm>
          <a:prstGeom prst="rect">
            <a:avLst/>
          </a:prstGeom>
        </p:spPr>
        <p:txBody>
          <a:bodyPr wrap="none">
            <a:spAutoFit/>
          </a:bodyPr>
          <a:lstStyle/>
          <a:p>
            <a:r>
              <a:rPr lang="en-ID" sz="900" dirty="0"/>
              <a:t>Source : </a:t>
            </a:r>
            <a:r>
              <a:rPr lang="id-ID" sz="900" dirty="0">
                <a:hlinkClick r:id="rId3"/>
              </a:rPr>
              <a:t>https://en.wikipedia.org/wiki/ISO_8583</a:t>
            </a:r>
            <a:endParaRPr lang="id-ID" sz="900" dirty="0"/>
          </a:p>
        </p:txBody>
      </p:sp>
      <p:sp>
        <p:nvSpPr>
          <p:cNvPr id="7" name="TextBox 6">
            <a:extLst>
              <a:ext uri="{FF2B5EF4-FFF2-40B4-BE49-F238E27FC236}">
                <a16:creationId xmlns:a16="http://schemas.microsoft.com/office/drawing/2014/main" id="{7375185B-7EED-4911-AA0B-73AEFBE9C91D}"/>
              </a:ext>
            </a:extLst>
          </p:cNvPr>
          <p:cNvSpPr txBox="1"/>
          <p:nvPr/>
        </p:nvSpPr>
        <p:spPr>
          <a:xfrm>
            <a:off x="0" y="0"/>
            <a:ext cx="2843808" cy="461665"/>
          </a:xfrm>
          <a:prstGeom prst="rect">
            <a:avLst/>
          </a:prstGeom>
          <a:noFill/>
        </p:spPr>
        <p:txBody>
          <a:bodyPr wrap="square" rtlCol="0">
            <a:spAutoFit/>
          </a:bodyPr>
          <a:lstStyle/>
          <a:p>
            <a:r>
              <a:rPr lang="en-ID" sz="1200" b="1" dirty="0"/>
              <a:t>Why???</a:t>
            </a:r>
          </a:p>
          <a:p>
            <a:r>
              <a:rPr lang="en-ID" sz="1200" b="1" dirty="0">
                <a:solidFill>
                  <a:schemeClr val="bg2"/>
                </a:solidFill>
              </a:rPr>
              <a:t>Because : </a:t>
            </a:r>
            <a:r>
              <a:rPr lang="en-US" sz="1200" b="1" dirty="0">
                <a:solidFill>
                  <a:schemeClr val="bg2"/>
                </a:solidFill>
              </a:rPr>
              <a:t>financial transaction</a:t>
            </a:r>
            <a:r>
              <a:rPr lang="en-ID" sz="1200" b="1" dirty="0"/>
              <a:t> </a:t>
            </a:r>
            <a:endParaRPr lang="id-ID" sz="1200" b="1" dirty="0"/>
          </a:p>
        </p:txBody>
      </p:sp>
    </p:spTree>
    <p:extLst>
      <p:ext uri="{BB962C8B-B14F-4D97-AF65-F5344CB8AC3E}">
        <p14:creationId xmlns:p14="http://schemas.microsoft.com/office/powerpoint/2010/main" val="282613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7856-A01E-4429-B13E-B4497AA6D507}"/>
              </a:ext>
            </a:extLst>
          </p:cNvPr>
          <p:cNvSpPr>
            <a:spLocks noGrp="1"/>
          </p:cNvSpPr>
          <p:nvPr>
            <p:ph type="ctrTitle"/>
          </p:nvPr>
        </p:nvSpPr>
        <p:spPr>
          <a:xfrm>
            <a:off x="727950" y="936023"/>
            <a:ext cx="7688100" cy="1664700"/>
          </a:xfrm>
        </p:spPr>
        <p:txBody>
          <a:bodyPr/>
          <a:lstStyle/>
          <a:p>
            <a:pPr algn="ctr"/>
            <a:r>
              <a:rPr lang="en-ID" sz="3600" dirty="0"/>
              <a:t>ISO8583 as one of the </a:t>
            </a:r>
            <a:br>
              <a:rPr lang="en-ID" sz="3600" dirty="0"/>
            </a:br>
            <a:r>
              <a:rPr lang="en-ID" sz="3600" dirty="0"/>
              <a:t>standard (protocols) </a:t>
            </a:r>
            <a:r>
              <a:rPr lang="en-US" sz="3600" dirty="0"/>
              <a:t>various kind of data interchange</a:t>
            </a:r>
            <a:endParaRPr lang="id-ID" sz="3600" dirty="0"/>
          </a:p>
        </p:txBody>
      </p:sp>
      <p:sp>
        <p:nvSpPr>
          <p:cNvPr id="4" name="Rectangle 3">
            <a:extLst>
              <a:ext uri="{FF2B5EF4-FFF2-40B4-BE49-F238E27FC236}">
                <a16:creationId xmlns:a16="http://schemas.microsoft.com/office/drawing/2014/main" id="{5A9963F2-42A9-46A5-97F3-4552FA361BE3}"/>
              </a:ext>
            </a:extLst>
          </p:cNvPr>
          <p:cNvSpPr/>
          <p:nvPr/>
        </p:nvSpPr>
        <p:spPr>
          <a:xfrm>
            <a:off x="2286000" y="4731990"/>
            <a:ext cx="4572000" cy="246221"/>
          </a:xfrm>
          <a:prstGeom prst="rect">
            <a:avLst/>
          </a:prstGeom>
        </p:spPr>
        <p:txBody>
          <a:bodyPr>
            <a:spAutoFit/>
          </a:bodyPr>
          <a:lstStyle/>
          <a:p>
            <a:pPr algn="ctr"/>
            <a:r>
              <a:rPr lang="en-ID" sz="1000" dirty="0"/>
              <a:t>Source : </a:t>
            </a:r>
            <a:r>
              <a:rPr lang="id-ID" sz="1000" dirty="0">
                <a:hlinkClick r:id="rId2"/>
              </a:rPr>
              <a:t>https://www.codeproject.com/Articles/100084/Introduction-to-ISO</a:t>
            </a:r>
            <a:endParaRPr lang="id-ID" sz="1000" dirty="0"/>
          </a:p>
        </p:txBody>
      </p:sp>
      <p:sp>
        <p:nvSpPr>
          <p:cNvPr id="10" name="Subtitle 9">
            <a:extLst>
              <a:ext uri="{FF2B5EF4-FFF2-40B4-BE49-F238E27FC236}">
                <a16:creationId xmlns:a16="http://schemas.microsoft.com/office/drawing/2014/main" id="{450DD081-0433-4FB0-A9D8-311ABF64A40E}"/>
              </a:ext>
            </a:extLst>
          </p:cNvPr>
          <p:cNvSpPr>
            <a:spLocks noGrp="1"/>
          </p:cNvSpPr>
          <p:nvPr>
            <p:ph type="subTitle" idx="1"/>
          </p:nvPr>
        </p:nvSpPr>
        <p:spPr>
          <a:xfrm>
            <a:off x="4856740" y="3289134"/>
            <a:ext cx="1466109" cy="541200"/>
          </a:xfrm>
        </p:spPr>
        <p:txBody>
          <a:bodyPr/>
          <a:lstStyle/>
          <a:p>
            <a:pPr algn="ctr"/>
            <a:r>
              <a:rPr lang="en-ID" sz="1200" dirty="0">
                <a:solidFill>
                  <a:schemeClr val="bg2"/>
                </a:solidFill>
              </a:rPr>
              <a:t>Send </a:t>
            </a:r>
          </a:p>
          <a:p>
            <a:pPr algn="ctr"/>
            <a:r>
              <a:rPr lang="en-ID" sz="1200" dirty="0">
                <a:solidFill>
                  <a:schemeClr val="bg2"/>
                </a:solidFill>
              </a:rPr>
              <a:t>Transaction data</a:t>
            </a:r>
            <a:endParaRPr lang="id-ID" sz="1200" dirty="0">
              <a:solidFill>
                <a:schemeClr val="bg2"/>
              </a:solidFill>
            </a:endParaRPr>
          </a:p>
        </p:txBody>
      </p:sp>
      <p:pic>
        <p:nvPicPr>
          <p:cNvPr id="2050" name="Picture 2" descr="Cara Ambil Uang di ATM Cuma Pakai Smartphone - Tekno Liputan6.com">
            <a:extLst>
              <a:ext uri="{FF2B5EF4-FFF2-40B4-BE49-F238E27FC236}">
                <a16:creationId xmlns:a16="http://schemas.microsoft.com/office/drawing/2014/main" id="{C7208FCE-C343-49EF-8D78-D37EB576F0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8987" y="3172900"/>
            <a:ext cx="2477753" cy="13937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rver Icons - Free Download, PNG and SVG">
            <a:extLst>
              <a:ext uri="{FF2B5EF4-FFF2-40B4-BE49-F238E27FC236}">
                <a16:creationId xmlns:a16="http://schemas.microsoft.com/office/drawing/2014/main" id="{E89DCBE4-3DF2-4FAD-9472-31D6B424EA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037" y="3176864"/>
            <a:ext cx="1293331" cy="129333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6A2190AD-623E-4EFA-B20D-1641939CD36F}"/>
              </a:ext>
            </a:extLst>
          </p:cNvPr>
          <p:cNvCxnSpPr/>
          <p:nvPr/>
        </p:nvCxnSpPr>
        <p:spPr>
          <a:xfrm>
            <a:off x="4971275" y="3823529"/>
            <a:ext cx="151216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Subtitle 9">
            <a:extLst>
              <a:ext uri="{FF2B5EF4-FFF2-40B4-BE49-F238E27FC236}">
                <a16:creationId xmlns:a16="http://schemas.microsoft.com/office/drawing/2014/main" id="{F3F1BC01-273A-4CDC-90DB-010D29D3705E}"/>
              </a:ext>
            </a:extLst>
          </p:cNvPr>
          <p:cNvSpPr txBox="1">
            <a:spLocks/>
          </p:cNvSpPr>
          <p:nvPr/>
        </p:nvSpPr>
        <p:spPr>
          <a:xfrm>
            <a:off x="4856740" y="3288266"/>
            <a:ext cx="1466109" cy="5412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algn="ctr" latinLnBrk="0"/>
            <a:r>
              <a:rPr lang="en-ID" sz="1200" kern="0" dirty="0">
                <a:solidFill>
                  <a:schemeClr val="bg2"/>
                </a:solidFill>
              </a:rPr>
              <a:t>Send </a:t>
            </a:r>
          </a:p>
          <a:p>
            <a:pPr algn="ctr" latinLnBrk="0"/>
            <a:r>
              <a:rPr lang="en-ID" sz="1200" kern="0" dirty="0">
                <a:solidFill>
                  <a:schemeClr val="bg2"/>
                </a:solidFill>
              </a:rPr>
              <a:t>Transaction data</a:t>
            </a:r>
            <a:endParaRPr lang="id-ID" sz="1200" kern="0" dirty="0">
              <a:solidFill>
                <a:schemeClr val="bg2"/>
              </a:solidFill>
            </a:endParaRPr>
          </a:p>
        </p:txBody>
      </p:sp>
      <p:sp>
        <p:nvSpPr>
          <p:cNvPr id="18" name="Subtitle 9">
            <a:extLst>
              <a:ext uri="{FF2B5EF4-FFF2-40B4-BE49-F238E27FC236}">
                <a16:creationId xmlns:a16="http://schemas.microsoft.com/office/drawing/2014/main" id="{13584A58-6A5F-404A-AABE-E08D4DE177E6}"/>
              </a:ext>
            </a:extLst>
          </p:cNvPr>
          <p:cNvSpPr txBox="1">
            <a:spLocks/>
          </p:cNvSpPr>
          <p:nvPr/>
        </p:nvSpPr>
        <p:spPr>
          <a:xfrm>
            <a:off x="4856739" y="3820661"/>
            <a:ext cx="1466109" cy="5412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algn="ctr" latinLnBrk="0"/>
            <a:r>
              <a:rPr lang="en-ID" sz="1200" kern="0" dirty="0">
                <a:solidFill>
                  <a:schemeClr val="bg2"/>
                </a:solidFill>
              </a:rPr>
              <a:t>In the form of </a:t>
            </a:r>
          </a:p>
          <a:p>
            <a:pPr algn="ctr" latinLnBrk="0"/>
            <a:r>
              <a:rPr lang="en-ID" sz="1200" kern="0" dirty="0">
                <a:solidFill>
                  <a:schemeClr val="bg2"/>
                </a:solidFill>
              </a:rPr>
              <a:t>ISO8583</a:t>
            </a:r>
            <a:endParaRPr lang="id-ID" sz="1200" kern="0" dirty="0">
              <a:solidFill>
                <a:schemeClr val="bg2"/>
              </a:solidFill>
            </a:endParaRPr>
          </a:p>
        </p:txBody>
      </p:sp>
      <p:sp>
        <p:nvSpPr>
          <p:cNvPr id="19" name="Subtitle 2">
            <a:extLst>
              <a:ext uri="{FF2B5EF4-FFF2-40B4-BE49-F238E27FC236}">
                <a16:creationId xmlns:a16="http://schemas.microsoft.com/office/drawing/2014/main" id="{50FFC57B-2894-4CF8-AD1C-80BF56FFDFD2}"/>
              </a:ext>
            </a:extLst>
          </p:cNvPr>
          <p:cNvSpPr txBox="1">
            <a:spLocks/>
          </p:cNvSpPr>
          <p:nvPr/>
        </p:nvSpPr>
        <p:spPr>
          <a:xfrm>
            <a:off x="896299" y="3502483"/>
            <a:ext cx="1322093" cy="622986"/>
          </a:xfrm>
          <a:prstGeom prst="rect">
            <a:avLst/>
          </a:prstGeom>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lgn="ctr" latinLnBrk="0"/>
            <a:r>
              <a:rPr lang="en-ID" i="1" kern="0" dirty="0">
                <a:solidFill>
                  <a:schemeClr val="bg1"/>
                </a:solidFill>
              </a:rPr>
              <a:t>Transaction</a:t>
            </a:r>
          </a:p>
          <a:p>
            <a:pPr marL="0" indent="0" algn="ctr" latinLnBrk="0"/>
            <a:r>
              <a:rPr lang="en-ID" i="1" kern="0" dirty="0">
                <a:solidFill>
                  <a:schemeClr val="bg1"/>
                </a:solidFill>
              </a:rPr>
              <a:t>Process</a:t>
            </a:r>
            <a:endParaRPr lang="id-ID" i="1" kern="0" dirty="0">
              <a:solidFill>
                <a:schemeClr val="bg1"/>
              </a:solidFill>
            </a:endParaRPr>
          </a:p>
        </p:txBody>
      </p:sp>
      <p:sp>
        <p:nvSpPr>
          <p:cNvPr id="20" name="Subtitle 9">
            <a:extLst>
              <a:ext uri="{FF2B5EF4-FFF2-40B4-BE49-F238E27FC236}">
                <a16:creationId xmlns:a16="http://schemas.microsoft.com/office/drawing/2014/main" id="{703A35F0-ACB0-4D88-97E9-166506ABD2F1}"/>
              </a:ext>
            </a:extLst>
          </p:cNvPr>
          <p:cNvSpPr txBox="1">
            <a:spLocks/>
          </p:cNvSpPr>
          <p:nvPr/>
        </p:nvSpPr>
        <p:spPr>
          <a:xfrm>
            <a:off x="6555451" y="4205978"/>
            <a:ext cx="1258280" cy="38199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algn="ctr" latinLnBrk="0"/>
            <a:r>
              <a:rPr lang="en-ID" sz="1200" kern="0" dirty="0">
                <a:solidFill>
                  <a:schemeClr val="bg2"/>
                </a:solidFill>
              </a:rPr>
              <a:t>SERVER</a:t>
            </a:r>
            <a:endParaRPr lang="id-ID" sz="1200" kern="0" dirty="0">
              <a:solidFill>
                <a:schemeClr val="bg2"/>
              </a:solidFill>
            </a:endParaRPr>
          </a:p>
        </p:txBody>
      </p:sp>
    </p:spTree>
    <p:extLst>
      <p:ext uri="{BB962C8B-B14F-4D97-AF65-F5344CB8AC3E}">
        <p14:creationId xmlns:p14="http://schemas.microsoft.com/office/powerpoint/2010/main" val="133238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3B5B-DF84-4701-94D9-EAE19D534412}"/>
              </a:ext>
            </a:extLst>
          </p:cNvPr>
          <p:cNvSpPr>
            <a:spLocks noGrp="1"/>
          </p:cNvSpPr>
          <p:nvPr>
            <p:ph type="title"/>
          </p:nvPr>
        </p:nvSpPr>
        <p:spPr>
          <a:xfrm>
            <a:off x="755576" y="705360"/>
            <a:ext cx="5406913" cy="535200"/>
          </a:xfrm>
          <a:noFill/>
          <a:ln>
            <a:noFill/>
          </a:ln>
        </p:spPr>
        <p:style>
          <a:lnRef idx="2">
            <a:schemeClr val="dk1">
              <a:shade val="50000"/>
            </a:schemeClr>
          </a:lnRef>
          <a:fillRef idx="1">
            <a:schemeClr val="dk1"/>
          </a:fillRef>
          <a:effectRef idx="0">
            <a:schemeClr val="dk1"/>
          </a:effectRef>
          <a:fontRef idx="minor">
            <a:schemeClr val="lt1"/>
          </a:fontRef>
        </p:style>
        <p:txBody>
          <a:bodyPr/>
          <a:lstStyle/>
          <a:p>
            <a:pPr algn="ctr"/>
            <a:r>
              <a:rPr lang="en-ID" dirty="0"/>
              <a:t>MESSAGE STRUCTURE OF ISO8583</a:t>
            </a:r>
            <a:endParaRPr lang="id-ID" dirty="0"/>
          </a:p>
        </p:txBody>
      </p:sp>
      <p:sp>
        <p:nvSpPr>
          <p:cNvPr id="5" name="Text Placeholder 2">
            <a:extLst>
              <a:ext uri="{FF2B5EF4-FFF2-40B4-BE49-F238E27FC236}">
                <a16:creationId xmlns:a16="http://schemas.microsoft.com/office/drawing/2014/main" id="{1D33B087-4AA1-4A19-8D13-984EFD558341}"/>
              </a:ext>
            </a:extLst>
          </p:cNvPr>
          <p:cNvSpPr txBox="1">
            <a:spLocks/>
          </p:cNvSpPr>
          <p:nvPr/>
        </p:nvSpPr>
        <p:spPr>
          <a:xfrm>
            <a:off x="2920917" y="1372775"/>
            <a:ext cx="3744416" cy="1346574"/>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L="457189" marR="0" lvl="0" indent="-311142"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378" marR="0" lvl="1"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566" marR="0" lvl="2"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754" marR="0" lvl="3"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5943" marR="0" lvl="4"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132" marR="0" lvl="5"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320" marR="0" lvl="6"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509" marR="0" lvl="7"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697" marR="0" lvl="8" indent="-298442"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47" indent="0" algn="ctr" latinLnBrk="0">
              <a:buNone/>
            </a:pPr>
            <a:r>
              <a:rPr lang="en-ID" b="1" kern="0" dirty="0">
                <a:solidFill>
                  <a:schemeClr val="bg2"/>
                </a:solidFill>
              </a:rPr>
              <a:t>MESSAGE HEADER</a:t>
            </a:r>
          </a:p>
          <a:p>
            <a:pPr latinLnBrk="0"/>
            <a:r>
              <a:rPr lang="en-US" kern="0" dirty="0">
                <a:solidFill>
                  <a:schemeClr val="bg2"/>
                </a:solidFill>
              </a:rPr>
              <a:t>Used as an initial marker of message.</a:t>
            </a:r>
          </a:p>
          <a:p>
            <a:pPr latinLnBrk="0"/>
            <a:r>
              <a:rPr lang="en-US" kern="0" dirty="0">
                <a:solidFill>
                  <a:schemeClr val="bg2"/>
                </a:solidFill>
              </a:rPr>
              <a:t>Envelopes the application data and are used for routing and message integrity.</a:t>
            </a:r>
            <a:endParaRPr lang="id-ID" kern="0" dirty="0">
              <a:solidFill>
                <a:schemeClr val="bg2"/>
              </a:solidFill>
            </a:endParaRPr>
          </a:p>
          <a:p>
            <a:pPr marL="146047" indent="0" latinLnBrk="0">
              <a:buNone/>
            </a:pPr>
            <a:endParaRPr lang="en-ID" b="1" kern="0" dirty="0">
              <a:solidFill>
                <a:schemeClr val="bg2"/>
              </a:solidFill>
            </a:endParaRPr>
          </a:p>
          <a:p>
            <a:pPr marL="146047" indent="0" latinLnBrk="0">
              <a:buNone/>
            </a:pPr>
            <a:endParaRPr lang="id-ID" b="1" kern="0" dirty="0">
              <a:solidFill>
                <a:schemeClr val="bg2"/>
              </a:solidFill>
            </a:endParaRPr>
          </a:p>
        </p:txBody>
      </p:sp>
      <p:sp>
        <p:nvSpPr>
          <p:cNvPr id="6" name="Text Placeholder 2">
            <a:extLst>
              <a:ext uri="{FF2B5EF4-FFF2-40B4-BE49-F238E27FC236}">
                <a16:creationId xmlns:a16="http://schemas.microsoft.com/office/drawing/2014/main" id="{123455E3-F807-4198-9AA0-D4994DF65AB1}"/>
              </a:ext>
            </a:extLst>
          </p:cNvPr>
          <p:cNvSpPr txBox="1">
            <a:spLocks/>
          </p:cNvSpPr>
          <p:nvPr/>
        </p:nvSpPr>
        <p:spPr>
          <a:xfrm>
            <a:off x="5148066" y="2983779"/>
            <a:ext cx="3312366" cy="1761314"/>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L="457189" marR="0" lvl="0" indent="-311142"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378" marR="0" lvl="1"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566" marR="0" lvl="2"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754" marR="0" lvl="3"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5943" marR="0" lvl="4"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132" marR="0" lvl="5"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320" marR="0" lvl="6"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509" marR="0" lvl="7"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697" marR="0" lvl="8" indent="-298442"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47" indent="0" algn="ctr" latinLnBrk="0">
              <a:buNone/>
            </a:pPr>
            <a:r>
              <a:rPr lang="en-ID" b="1" kern="0" dirty="0">
                <a:solidFill>
                  <a:schemeClr val="bg2"/>
                </a:solidFill>
              </a:rPr>
              <a:t>MESSAGE TRAILER</a:t>
            </a:r>
          </a:p>
          <a:p>
            <a:pPr latinLnBrk="0"/>
            <a:r>
              <a:rPr lang="en-US" kern="0" dirty="0">
                <a:solidFill>
                  <a:schemeClr val="bg2"/>
                </a:solidFill>
              </a:rPr>
              <a:t>Used as a marker for end messages or differentiators between messages.</a:t>
            </a:r>
          </a:p>
          <a:p>
            <a:pPr latinLnBrk="0"/>
            <a:r>
              <a:rPr lang="en-US" kern="0" dirty="0">
                <a:solidFill>
                  <a:schemeClr val="bg2"/>
                </a:solidFill>
              </a:rPr>
              <a:t>Envelopes the application data and are used for routing and message integrity.</a:t>
            </a:r>
            <a:endParaRPr lang="id-ID" kern="0" dirty="0">
              <a:solidFill>
                <a:schemeClr val="bg2"/>
              </a:solidFill>
            </a:endParaRPr>
          </a:p>
        </p:txBody>
      </p:sp>
      <p:sp>
        <p:nvSpPr>
          <p:cNvPr id="7" name="Text Placeholder 2">
            <a:extLst>
              <a:ext uri="{FF2B5EF4-FFF2-40B4-BE49-F238E27FC236}">
                <a16:creationId xmlns:a16="http://schemas.microsoft.com/office/drawing/2014/main" id="{66C0DFF8-599F-4AEE-A4F9-2EA19EAC6089}"/>
              </a:ext>
            </a:extLst>
          </p:cNvPr>
          <p:cNvSpPr txBox="1">
            <a:spLocks/>
          </p:cNvSpPr>
          <p:nvPr/>
        </p:nvSpPr>
        <p:spPr>
          <a:xfrm>
            <a:off x="2056821" y="2970676"/>
            <a:ext cx="2736304" cy="176131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lstStyle>
            <a:defPPr marR="0" lvl="0" algn="l" rtl="0">
              <a:lnSpc>
                <a:spcPct val="100000"/>
              </a:lnSpc>
              <a:spcBef>
                <a:spcPts val="0"/>
              </a:spcBef>
              <a:spcAft>
                <a:spcPts val="0"/>
              </a:spcAft>
            </a:defPPr>
            <a:lvl1pPr marL="457189" marR="0" lvl="0" indent="-311142"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378" marR="0" lvl="1"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566" marR="0" lvl="2"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754" marR="0" lvl="3"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5943" marR="0" lvl="4"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132" marR="0" lvl="5"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320" marR="0" lvl="6"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509" marR="0" lvl="7" indent="-298442"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697" marR="0" lvl="8" indent="-298442"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47" indent="0" algn="ctr" latinLnBrk="0">
              <a:buNone/>
            </a:pPr>
            <a:r>
              <a:rPr lang="en-ID" b="1" kern="0" dirty="0">
                <a:solidFill>
                  <a:schemeClr val="bg2"/>
                </a:solidFill>
              </a:rPr>
              <a:t>APPLICATION DATA</a:t>
            </a:r>
          </a:p>
          <a:p>
            <a:pPr marL="146047" indent="0" algn="ctr" latinLnBrk="0">
              <a:buNone/>
            </a:pPr>
            <a:r>
              <a:rPr lang="en-US" kern="0" dirty="0">
                <a:solidFill>
                  <a:schemeClr val="bg2"/>
                </a:solidFill>
              </a:rPr>
              <a:t>consist of ISO message including </a:t>
            </a:r>
            <a:r>
              <a:rPr lang="en-US" b="1" kern="0" dirty="0">
                <a:solidFill>
                  <a:schemeClr val="bg2"/>
                </a:solidFill>
              </a:rPr>
              <a:t>Message Type Indicator </a:t>
            </a:r>
            <a:r>
              <a:rPr lang="en-US" kern="0" dirty="0">
                <a:solidFill>
                  <a:schemeClr val="bg2"/>
                </a:solidFill>
              </a:rPr>
              <a:t>(MTI), </a:t>
            </a:r>
            <a:r>
              <a:rPr lang="en-US" b="1" kern="0" dirty="0">
                <a:solidFill>
                  <a:schemeClr val="bg2"/>
                </a:solidFill>
              </a:rPr>
              <a:t>BIT MAP </a:t>
            </a:r>
            <a:r>
              <a:rPr lang="en-US" kern="0" dirty="0">
                <a:solidFill>
                  <a:schemeClr val="bg2"/>
                </a:solidFill>
              </a:rPr>
              <a:t>(indicating which data elements are present) and </a:t>
            </a:r>
            <a:r>
              <a:rPr lang="en-US" b="1" kern="0" dirty="0">
                <a:solidFill>
                  <a:schemeClr val="bg2"/>
                </a:solidFill>
              </a:rPr>
              <a:t>ISO Data Element </a:t>
            </a:r>
            <a:r>
              <a:rPr lang="en-US" kern="0" dirty="0">
                <a:solidFill>
                  <a:schemeClr val="bg2"/>
                </a:solidFill>
              </a:rPr>
              <a:t>(the fields of the message).</a:t>
            </a:r>
            <a:endParaRPr lang="id-ID" kern="0" dirty="0">
              <a:solidFill>
                <a:schemeClr val="bg2"/>
              </a:solidFill>
            </a:endParaRPr>
          </a:p>
        </p:txBody>
      </p:sp>
      <p:sp>
        <p:nvSpPr>
          <p:cNvPr id="10" name="Oval 9">
            <a:extLst>
              <a:ext uri="{FF2B5EF4-FFF2-40B4-BE49-F238E27FC236}">
                <a16:creationId xmlns:a16="http://schemas.microsoft.com/office/drawing/2014/main" id="{37B160A0-9B43-44EE-A49B-F74D22E69BBF}"/>
              </a:ext>
            </a:extLst>
          </p:cNvPr>
          <p:cNvSpPr/>
          <p:nvPr/>
        </p:nvSpPr>
        <p:spPr>
          <a:xfrm>
            <a:off x="13597" y="2407661"/>
            <a:ext cx="115212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100" dirty="0"/>
              <a:t>HEADER</a:t>
            </a:r>
            <a:endParaRPr lang="id-ID" sz="1100" dirty="0"/>
          </a:p>
        </p:txBody>
      </p:sp>
      <p:sp>
        <p:nvSpPr>
          <p:cNvPr id="11" name="Oval 10">
            <a:extLst>
              <a:ext uri="{FF2B5EF4-FFF2-40B4-BE49-F238E27FC236}">
                <a16:creationId xmlns:a16="http://schemas.microsoft.com/office/drawing/2014/main" id="{49DBB6B7-7504-46BF-B2C7-E11909CAC335}"/>
              </a:ext>
            </a:extLst>
          </p:cNvPr>
          <p:cNvSpPr/>
          <p:nvPr/>
        </p:nvSpPr>
        <p:spPr>
          <a:xfrm>
            <a:off x="245207" y="2726431"/>
            <a:ext cx="115212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100" dirty="0"/>
              <a:t>MTI</a:t>
            </a:r>
            <a:endParaRPr lang="id-ID" sz="1100" dirty="0"/>
          </a:p>
        </p:txBody>
      </p:sp>
      <p:sp>
        <p:nvSpPr>
          <p:cNvPr id="12" name="Oval 11">
            <a:extLst>
              <a:ext uri="{FF2B5EF4-FFF2-40B4-BE49-F238E27FC236}">
                <a16:creationId xmlns:a16="http://schemas.microsoft.com/office/drawing/2014/main" id="{A861EFEB-EF61-4BB8-AA1C-C5F44F38F115}"/>
              </a:ext>
            </a:extLst>
          </p:cNvPr>
          <p:cNvSpPr/>
          <p:nvPr/>
        </p:nvSpPr>
        <p:spPr>
          <a:xfrm>
            <a:off x="383808" y="3057500"/>
            <a:ext cx="115212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100" dirty="0"/>
              <a:t>BITMAP</a:t>
            </a:r>
            <a:endParaRPr lang="id-ID" sz="1100" dirty="0"/>
          </a:p>
        </p:txBody>
      </p:sp>
      <p:sp>
        <p:nvSpPr>
          <p:cNvPr id="13" name="Oval 12">
            <a:extLst>
              <a:ext uri="{FF2B5EF4-FFF2-40B4-BE49-F238E27FC236}">
                <a16:creationId xmlns:a16="http://schemas.microsoft.com/office/drawing/2014/main" id="{4D61962E-2D69-4035-964D-0ECF542AD2B6}"/>
              </a:ext>
            </a:extLst>
          </p:cNvPr>
          <p:cNvSpPr/>
          <p:nvPr/>
        </p:nvSpPr>
        <p:spPr>
          <a:xfrm>
            <a:off x="602690" y="3376270"/>
            <a:ext cx="115212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800" dirty="0"/>
              <a:t>DATA </a:t>
            </a:r>
          </a:p>
          <a:p>
            <a:pPr algn="ctr"/>
            <a:r>
              <a:rPr lang="en-ID" sz="800" dirty="0"/>
              <a:t>ELEMENT</a:t>
            </a:r>
            <a:endParaRPr lang="id-ID" sz="800" dirty="0"/>
          </a:p>
        </p:txBody>
      </p:sp>
      <p:sp>
        <p:nvSpPr>
          <p:cNvPr id="14" name="Oval 13">
            <a:extLst>
              <a:ext uri="{FF2B5EF4-FFF2-40B4-BE49-F238E27FC236}">
                <a16:creationId xmlns:a16="http://schemas.microsoft.com/office/drawing/2014/main" id="{87999132-A467-4D51-9FE8-1D1720AE3198}"/>
              </a:ext>
            </a:extLst>
          </p:cNvPr>
          <p:cNvSpPr/>
          <p:nvPr/>
        </p:nvSpPr>
        <p:spPr>
          <a:xfrm>
            <a:off x="755576" y="3723878"/>
            <a:ext cx="115212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100" dirty="0"/>
              <a:t>TRAILER</a:t>
            </a:r>
            <a:endParaRPr lang="id-ID" sz="1100" dirty="0"/>
          </a:p>
        </p:txBody>
      </p:sp>
      <p:sp>
        <p:nvSpPr>
          <p:cNvPr id="15" name="Rectangle 14">
            <a:extLst>
              <a:ext uri="{FF2B5EF4-FFF2-40B4-BE49-F238E27FC236}">
                <a16:creationId xmlns:a16="http://schemas.microsoft.com/office/drawing/2014/main" id="{1B039D70-0AF4-461C-8196-4EDF54759ECE}"/>
              </a:ext>
            </a:extLst>
          </p:cNvPr>
          <p:cNvSpPr/>
          <p:nvPr/>
        </p:nvSpPr>
        <p:spPr>
          <a:xfrm>
            <a:off x="2286000" y="4894107"/>
            <a:ext cx="4572000" cy="230832"/>
          </a:xfrm>
          <a:prstGeom prst="rect">
            <a:avLst/>
          </a:prstGeom>
        </p:spPr>
        <p:txBody>
          <a:bodyPr>
            <a:spAutoFit/>
          </a:bodyPr>
          <a:lstStyle/>
          <a:p>
            <a:pPr algn="ctr"/>
            <a:r>
              <a:rPr lang="en-ID" sz="900" dirty="0"/>
              <a:t>Source : </a:t>
            </a:r>
            <a:r>
              <a:rPr lang="id-ID" sz="900" dirty="0">
                <a:hlinkClick r:id="rId2"/>
              </a:rPr>
              <a:t>https://www.codeproject.com/Articles/100084/Introduction-to-ISO</a:t>
            </a:r>
            <a:endParaRPr lang="id-ID" sz="900" dirty="0"/>
          </a:p>
        </p:txBody>
      </p:sp>
    </p:spTree>
    <p:extLst>
      <p:ext uri="{BB962C8B-B14F-4D97-AF65-F5344CB8AC3E}">
        <p14:creationId xmlns:p14="http://schemas.microsoft.com/office/powerpoint/2010/main" val="22175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8FA78D-7DCA-45D0-AB1F-4E4337681F69}"/>
              </a:ext>
            </a:extLst>
          </p:cNvPr>
          <p:cNvSpPr>
            <a:spLocks noGrp="1"/>
          </p:cNvSpPr>
          <p:nvPr>
            <p:ph type="title"/>
          </p:nvPr>
        </p:nvSpPr>
        <p:spPr>
          <a:xfrm>
            <a:off x="727075" y="1292547"/>
            <a:ext cx="7689850" cy="2558405"/>
          </a:xfrm>
        </p:spPr>
        <p:txBody>
          <a:bodyPr/>
          <a:lstStyle/>
          <a:p>
            <a:r>
              <a:rPr lang="en-ID" sz="4800" dirty="0"/>
              <a:t>Details </a:t>
            </a:r>
            <a:br>
              <a:rPr lang="en-ID" sz="4800" dirty="0"/>
            </a:br>
            <a:r>
              <a:rPr lang="en-ID" sz="4800" dirty="0"/>
              <a:t>Component </a:t>
            </a:r>
            <a:br>
              <a:rPr lang="en-ID" sz="4800" dirty="0"/>
            </a:br>
            <a:r>
              <a:rPr lang="en-ID" sz="4800" dirty="0"/>
              <a:t>ISO8583</a:t>
            </a:r>
            <a:endParaRPr lang="id-ID" sz="4800" dirty="0"/>
          </a:p>
        </p:txBody>
      </p:sp>
      <p:pic>
        <p:nvPicPr>
          <p:cNvPr id="1026" name="Picture 2" descr="Message type indicator icon outline style Vector Image">
            <a:extLst>
              <a:ext uri="{FF2B5EF4-FFF2-40B4-BE49-F238E27FC236}">
                <a16:creationId xmlns:a16="http://schemas.microsoft.com/office/drawing/2014/main" id="{70896465-3971-4546-9DFD-657432C101E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401"/>
          <a:stretch/>
        </p:blipFill>
        <p:spPr bwMode="auto">
          <a:xfrm>
            <a:off x="5940152" y="483518"/>
            <a:ext cx="1995975" cy="19530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C7A9C2F-9E6E-4276-9C04-3FC2CF1E23A1}"/>
              </a:ext>
            </a:extLst>
          </p:cNvPr>
          <p:cNvSpPr/>
          <p:nvPr/>
        </p:nvSpPr>
        <p:spPr>
          <a:xfrm>
            <a:off x="5940152" y="2364520"/>
            <a:ext cx="1995975" cy="253916"/>
          </a:xfrm>
          <a:prstGeom prst="rect">
            <a:avLst/>
          </a:prstGeom>
          <a:solidFill>
            <a:schemeClr val="bg1"/>
          </a:solidFill>
        </p:spPr>
        <p:txBody>
          <a:bodyPr wrap="square">
            <a:spAutoFit/>
          </a:bodyPr>
          <a:lstStyle/>
          <a:p>
            <a:pPr algn="ctr"/>
            <a:r>
              <a:rPr lang="id-ID" sz="1050" b="1" i="1" dirty="0">
                <a:solidFill>
                  <a:schemeClr val="bg2"/>
                </a:solidFill>
              </a:rPr>
              <a:t>Message Type Indicator</a:t>
            </a:r>
          </a:p>
        </p:txBody>
      </p:sp>
      <p:sp>
        <p:nvSpPr>
          <p:cNvPr id="3" name="Rectangle 2">
            <a:extLst>
              <a:ext uri="{FF2B5EF4-FFF2-40B4-BE49-F238E27FC236}">
                <a16:creationId xmlns:a16="http://schemas.microsoft.com/office/drawing/2014/main" id="{334C1E2A-D111-4EAD-9BF4-9B414CDEE506}"/>
              </a:ext>
            </a:extLst>
          </p:cNvPr>
          <p:cNvSpPr/>
          <p:nvPr/>
        </p:nvSpPr>
        <p:spPr>
          <a:xfrm>
            <a:off x="5608613" y="3000823"/>
            <a:ext cx="2808312" cy="830997"/>
          </a:xfrm>
          <a:prstGeom prst="rect">
            <a:avLst/>
          </a:prstGeom>
          <a:solidFill>
            <a:schemeClr val="tx1">
              <a:lumMod val="50000"/>
            </a:schemeClr>
          </a:solidFill>
        </p:spPr>
        <p:txBody>
          <a:bodyPr wrap="square">
            <a:spAutoFit/>
          </a:bodyPr>
          <a:lstStyle/>
          <a:p>
            <a:pPr algn="ctr"/>
            <a:r>
              <a:rPr lang="en-ID" sz="4800" b="1" dirty="0">
                <a:solidFill>
                  <a:schemeClr val="bg1"/>
                </a:solidFill>
              </a:rPr>
              <a:t>BITMAP</a:t>
            </a:r>
            <a:endParaRPr lang="id-ID" sz="4800" b="1" dirty="0">
              <a:solidFill>
                <a:schemeClr val="bg1"/>
              </a:solidFill>
            </a:endParaRPr>
          </a:p>
        </p:txBody>
      </p:sp>
    </p:spTree>
    <p:extLst>
      <p:ext uri="{BB962C8B-B14F-4D97-AF65-F5344CB8AC3E}">
        <p14:creationId xmlns:p14="http://schemas.microsoft.com/office/powerpoint/2010/main" val="31781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C854ED-4BA1-409F-AFD5-FE6FBECA41FA}"/>
              </a:ext>
            </a:extLst>
          </p:cNvPr>
          <p:cNvSpPr/>
          <p:nvPr/>
        </p:nvSpPr>
        <p:spPr>
          <a:xfrm>
            <a:off x="727950" y="2391917"/>
            <a:ext cx="1971842" cy="7552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D" sz="1600" b="1" dirty="0"/>
              <a:t>4 digits </a:t>
            </a:r>
          </a:p>
          <a:p>
            <a:pPr algn="ctr"/>
            <a:r>
              <a:rPr lang="en-ID" sz="1600" b="1" dirty="0"/>
              <a:t>numeric field</a:t>
            </a:r>
          </a:p>
          <a:p>
            <a:pPr algn="ctr"/>
            <a:r>
              <a:rPr lang="en-ID" sz="1600" b="1" dirty="0"/>
              <a:t>(mayor message)</a:t>
            </a:r>
            <a:endParaRPr lang="id-ID" sz="1600" b="1" dirty="0"/>
          </a:p>
        </p:txBody>
      </p:sp>
      <p:sp>
        <p:nvSpPr>
          <p:cNvPr id="10" name="Arrow: Right 9">
            <a:extLst>
              <a:ext uri="{FF2B5EF4-FFF2-40B4-BE49-F238E27FC236}">
                <a16:creationId xmlns:a16="http://schemas.microsoft.com/office/drawing/2014/main" id="{B5E60A93-CDBE-4FB3-8AA8-9F3344234BBC}"/>
              </a:ext>
            </a:extLst>
          </p:cNvPr>
          <p:cNvSpPr/>
          <p:nvPr/>
        </p:nvSpPr>
        <p:spPr>
          <a:xfrm>
            <a:off x="2915816" y="2505784"/>
            <a:ext cx="1224136" cy="52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200" i="1" dirty="0"/>
              <a:t>Classifying</a:t>
            </a:r>
            <a:endParaRPr lang="id-ID" sz="1200" i="1" dirty="0"/>
          </a:p>
        </p:txBody>
      </p:sp>
      <p:sp>
        <p:nvSpPr>
          <p:cNvPr id="11" name="Rectangle 10">
            <a:extLst>
              <a:ext uri="{FF2B5EF4-FFF2-40B4-BE49-F238E27FC236}">
                <a16:creationId xmlns:a16="http://schemas.microsoft.com/office/drawing/2014/main" id="{9BB57BF6-0DE0-4E14-B195-2AAAAEAFFCC0}"/>
              </a:ext>
            </a:extLst>
          </p:cNvPr>
          <p:cNvSpPr/>
          <p:nvPr/>
        </p:nvSpPr>
        <p:spPr>
          <a:xfrm>
            <a:off x="4355976" y="2028261"/>
            <a:ext cx="1971842" cy="7552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D" sz="1600" b="1" dirty="0"/>
              <a:t>Message </a:t>
            </a:r>
          </a:p>
          <a:p>
            <a:pPr algn="ctr"/>
            <a:r>
              <a:rPr lang="en-ID" sz="1600" b="1" dirty="0"/>
              <a:t>Version</a:t>
            </a:r>
            <a:endParaRPr lang="id-ID" sz="1600" b="1" dirty="0"/>
          </a:p>
        </p:txBody>
      </p:sp>
      <p:sp>
        <p:nvSpPr>
          <p:cNvPr id="12" name="Rectangle 11">
            <a:extLst>
              <a:ext uri="{FF2B5EF4-FFF2-40B4-BE49-F238E27FC236}">
                <a16:creationId xmlns:a16="http://schemas.microsoft.com/office/drawing/2014/main" id="{9A7D0233-3B0E-4EC3-BC9B-E07824C6CF26}"/>
              </a:ext>
            </a:extLst>
          </p:cNvPr>
          <p:cNvSpPr/>
          <p:nvPr/>
        </p:nvSpPr>
        <p:spPr>
          <a:xfrm>
            <a:off x="6467707" y="2028261"/>
            <a:ext cx="1971842" cy="7552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D" sz="1600" b="1" dirty="0"/>
              <a:t>Message </a:t>
            </a:r>
          </a:p>
          <a:p>
            <a:pPr algn="ctr"/>
            <a:r>
              <a:rPr lang="en-ID" sz="1600" b="1" dirty="0"/>
              <a:t>Class</a:t>
            </a:r>
            <a:endParaRPr lang="id-ID" sz="1600" b="1" dirty="0"/>
          </a:p>
        </p:txBody>
      </p:sp>
      <p:sp>
        <p:nvSpPr>
          <p:cNvPr id="13" name="Rectangle 12">
            <a:extLst>
              <a:ext uri="{FF2B5EF4-FFF2-40B4-BE49-F238E27FC236}">
                <a16:creationId xmlns:a16="http://schemas.microsoft.com/office/drawing/2014/main" id="{0E8603D1-06FB-4EA4-9868-00C5851B0FEB}"/>
              </a:ext>
            </a:extLst>
          </p:cNvPr>
          <p:cNvSpPr/>
          <p:nvPr/>
        </p:nvSpPr>
        <p:spPr>
          <a:xfrm>
            <a:off x="4355976" y="2896657"/>
            <a:ext cx="1971842" cy="7552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D" sz="1600" b="1" dirty="0"/>
              <a:t>Message </a:t>
            </a:r>
          </a:p>
          <a:p>
            <a:pPr algn="ctr"/>
            <a:r>
              <a:rPr lang="en-ID" sz="1600" b="1" dirty="0"/>
              <a:t>Function</a:t>
            </a:r>
            <a:endParaRPr lang="id-ID" sz="1600" b="1" dirty="0"/>
          </a:p>
        </p:txBody>
      </p:sp>
      <p:sp>
        <p:nvSpPr>
          <p:cNvPr id="14" name="Rectangle 13">
            <a:extLst>
              <a:ext uri="{FF2B5EF4-FFF2-40B4-BE49-F238E27FC236}">
                <a16:creationId xmlns:a16="http://schemas.microsoft.com/office/drawing/2014/main" id="{DA6E202E-901B-40E4-9B47-9C32B77404C0}"/>
              </a:ext>
            </a:extLst>
          </p:cNvPr>
          <p:cNvSpPr/>
          <p:nvPr/>
        </p:nvSpPr>
        <p:spPr>
          <a:xfrm>
            <a:off x="6467707" y="2886795"/>
            <a:ext cx="1971842" cy="7552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D" sz="1600" b="1" dirty="0"/>
              <a:t>Message Origin</a:t>
            </a:r>
            <a:endParaRPr lang="id-ID" sz="1600" b="1" dirty="0"/>
          </a:p>
        </p:txBody>
      </p:sp>
      <p:sp>
        <p:nvSpPr>
          <p:cNvPr id="16" name="Title 15">
            <a:extLst>
              <a:ext uri="{FF2B5EF4-FFF2-40B4-BE49-F238E27FC236}">
                <a16:creationId xmlns:a16="http://schemas.microsoft.com/office/drawing/2014/main" id="{070FC53F-A9E5-4DCD-8492-B10CB09C77FD}"/>
              </a:ext>
            </a:extLst>
          </p:cNvPr>
          <p:cNvSpPr>
            <a:spLocks noGrp="1"/>
          </p:cNvSpPr>
          <p:nvPr>
            <p:ph type="ctrTitle"/>
          </p:nvPr>
        </p:nvSpPr>
        <p:spPr>
          <a:xfrm>
            <a:off x="753947" y="411510"/>
            <a:ext cx="7688100" cy="850997"/>
          </a:xfrm>
        </p:spPr>
        <p:txBody>
          <a:bodyPr/>
          <a:lstStyle/>
          <a:p>
            <a:r>
              <a:rPr lang="id-ID" dirty="0"/>
              <a:t>MTI (</a:t>
            </a:r>
            <a:r>
              <a:rPr lang="id-ID" i="1" dirty="0"/>
              <a:t>Message Type Indicator</a:t>
            </a:r>
            <a:r>
              <a:rPr lang="id-ID" dirty="0"/>
              <a:t>)</a:t>
            </a:r>
          </a:p>
        </p:txBody>
      </p:sp>
      <p:sp>
        <p:nvSpPr>
          <p:cNvPr id="18" name="Rectangle 17">
            <a:extLst>
              <a:ext uri="{FF2B5EF4-FFF2-40B4-BE49-F238E27FC236}">
                <a16:creationId xmlns:a16="http://schemas.microsoft.com/office/drawing/2014/main" id="{9F52E9FB-B109-42DB-870C-90C32851490D}"/>
              </a:ext>
            </a:extLst>
          </p:cNvPr>
          <p:cNvSpPr/>
          <p:nvPr/>
        </p:nvSpPr>
        <p:spPr>
          <a:xfrm>
            <a:off x="5004048" y="4227934"/>
            <a:ext cx="3672408" cy="338554"/>
          </a:xfrm>
          <a:prstGeom prst="rect">
            <a:avLst/>
          </a:prstGeom>
        </p:spPr>
        <p:txBody>
          <a:bodyPr wrap="square">
            <a:spAutoFit/>
          </a:bodyPr>
          <a:lstStyle/>
          <a:p>
            <a:pPr algn="ctr"/>
            <a:r>
              <a:rPr lang="en-US" sz="1600" b="1" dirty="0"/>
              <a:t>Let's discuss </a:t>
            </a:r>
            <a:r>
              <a:rPr lang="en-US" sz="1600" b="1" i="1" dirty="0"/>
              <a:t>MIT</a:t>
            </a:r>
            <a:r>
              <a:rPr lang="en-US" sz="1600" b="1" dirty="0"/>
              <a:t> one by one &gt;&gt;&gt;&gt;</a:t>
            </a:r>
            <a:endParaRPr lang="id-ID" sz="1600" b="1" dirty="0"/>
          </a:p>
        </p:txBody>
      </p:sp>
      <p:sp>
        <p:nvSpPr>
          <p:cNvPr id="2" name="Oval 1">
            <a:extLst>
              <a:ext uri="{FF2B5EF4-FFF2-40B4-BE49-F238E27FC236}">
                <a16:creationId xmlns:a16="http://schemas.microsoft.com/office/drawing/2014/main" id="{0BC555D0-73A0-4E42-9EC0-E976B082D781}"/>
              </a:ext>
            </a:extLst>
          </p:cNvPr>
          <p:cNvSpPr/>
          <p:nvPr/>
        </p:nvSpPr>
        <p:spPr>
          <a:xfrm>
            <a:off x="167517" y="588254"/>
            <a:ext cx="586430" cy="4975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D" sz="4000" b="1" dirty="0"/>
              <a:t>1</a:t>
            </a:r>
            <a:endParaRPr lang="id-ID" sz="4000" b="1" dirty="0"/>
          </a:p>
        </p:txBody>
      </p:sp>
    </p:spTree>
    <p:extLst>
      <p:ext uri="{BB962C8B-B14F-4D97-AF65-F5344CB8AC3E}">
        <p14:creationId xmlns:p14="http://schemas.microsoft.com/office/powerpoint/2010/main" val="2999950268"/>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2092</TotalTime>
  <Words>2328</Words>
  <Application>Microsoft Office PowerPoint</Application>
  <PresentationFormat>On-screen Show (16:9)</PresentationFormat>
  <Paragraphs>539</Paragraphs>
  <Slides>31</Slides>
  <Notes>5</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31</vt:i4>
      </vt:variant>
    </vt:vector>
  </HeadingPairs>
  <TitlesOfParts>
    <vt:vector size="44" baseType="lpstr">
      <vt:lpstr>Acme</vt:lpstr>
      <vt:lpstr>Arial</vt:lpstr>
      <vt:lpstr>Calibri</vt:lpstr>
      <vt:lpstr>Edwardian Script ITC</vt:lpstr>
      <vt:lpstr>Lato</vt:lpstr>
      <vt:lpstr>Montserrat Medium</vt:lpstr>
      <vt:lpstr>Raleway</vt:lpstr>
      <vt:lpstr>Segoe UI</vt:lpstr>
      <vt:lpstr>Wingdings</vt:lpstr>
      <vt:lpstr>Cover and End Slide Master</vt:lpstr>
      <vt:lpstr>Contents Slide Master</vt:lpstr>
      <vt:lpstr>Section Break Slide Master</vt:lpstr>
      <vt:lpstr>Streamline</vt:lpstr>
      <vt:lpstr>ISO8583 DAN JSON</vt:lpstr>
      <vt:lpstr>About writer</vt:lpstr>
      <vt:lpstr>ISO8583 (International Organization for Standardization)</vt:lpstr>
      <vt:lpstr>Glimpse of ISO first,</vt:lpstr>
      <vt:lpstr>ISO 8583</vt:lpstr>
      <vt:lpstr>ISO8583 as one of the  standard (protocols) various kind of data interchange</vt:lpstr>
      <vt:lpstr>MESSAGE STRUCTURE OF ISO8583</vt:lpstr>
      <vt:lpstr>Details  Component  ISO8583</vt:lpstr>
      <vt:lpstr>MTI (Message Type Indicator)</vt:lpstr>
      <vt:lpstr>Message Version</vt:lpstr>
      <vt:lpstr>Message Class</vt:lpstr>
      <vt:lpstr>Message Function</vt:lpstr>
      <vt:lpstr>Message Origin</vt:lpstr>
      <vt:lpstr>GLIMPSE EXAMPLE OF MTI</vt:lpstr>
      <vt:lpstr>BITMAP</vt:lpstr>
      <vt:lpstr>CONVERSION TABLE from Hexadecimal to Biner</vt:lpstr>
      <vt:lpstr>3 TYPES OF BITMAP</vt:lpstr>
      <vt:lpstr>PowerPoint Presentation</vt:lpstr>
      <vt:lpstr>Data Element</vt:lpstr>
      <vt:lpstr>Data Element Format</vt:lpstr>
      <vt:lpstr>PowerPoint Presentation</vt:lpstr>
      <vt:lpstr>PowerPoint Presentation</vt:lpstr>
      <vt:lpstr>PRIMARY BITMAP</vt:lpstr>
      <vt:lpstr>JSON  (JavaScript Object Notation)</vt:lpstr>
      <vt:lpstr>Glimpse of JSON</vt:lpstr>
      <vt:lpstr>Glimpse of Meta-data</vt:lpstr>
      <vt:lpstr>PowerPoint Presentation</vt:lpstr>
      <vt:lpstr>PowerPoint Presentation</vt:lpstr>
      <vt:lpstr>PowerPoint Presentation</vt:lpstr>
      <vt:lpstr>JSON Compatible Value Format</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Ferisa Tri Putri Prestasi</cp:lastModifiedBy>
  <cp:revision>139</cp:revision>
  <dcterms:created xsi:type="dcterms:W3CDTF">2016-12-05T23:26:54Z</dcterms:created>
  <dcterms:modified xsi:type="dcterms:W3CDTF">2020-06-22T07:46:38Z</dcterms:modified>
</cp:coreProperties>
</file>