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70" r:id="rId5"/>
    <p:sldId id="261" r:id="rId6"/>
    <p:sldId id="258" r:id="rId7"/>
    <p:sldId id="265" r:id="rId8"/>
    <p:sldId id="266" r:id="rId9"/>
    <p:sldId id="269" r:id="rId10"/>
    <p:sldId id="262" r:id="rId11"/>
    <p:sldId id="263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B8BEA2-DFF2-3844-AACD-B217F1E399A0}">
          <p14:sldIdLst>
            <p14:sldId id="256"/>
          </p14:sldIdLst>
        </p14:section>
        <p14:section name="Preliminaries" id="{B004B7CE-7284-FA4C-8B0A-422524DE549F}">
          <p14:sldIdLst>
            <p14:sldId id="257"/>
            <p14:sldId id="267"/>
            <p14:sldId id="270"/>
          </p14:sldIdLst>
        </p14:section>
        <p14:section name="Method" id="{D71AB559-D5E2-A34D-8F04-5DB22E0AEC1A}">
          <p14:sldIdLst>
            <p14:sldId id="261"/>
            <p14:sldId id="258"/>
            <p14:sldId id="265"/>
            <p14:sldId id="266"/>
          </p14:sldIdLst>
        </p14:section>
        <p14:section name="Significance" id="{DB5782AC-978B-8F48-8890-4AA8073A8B48}">
          <p14:sldIdLst>
            <p14:sldId id="269"/>
            <p14:sldId id="262"/>
          </p14:sldIdLst>
        </p14:section>
        <p14:section name="Interpretation" id="{1BEEDD45-8FF3-5D4E-A02E-D27E6B7E8DC0}">
          <p14:sldIdLst>
            <p14:sldId id="263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554"/>
  </p:normalViewPr>
  <p:slideViewPr>
    <p:cSldViewPr snapToGrid="0" snapToObjects="1">
      <p:cViewPr varScale="1">
        <p:scale>
          <a:sx n="173" d="100"/>
          <a:sy n="173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784F7-526D-4149-AF51-1A6DAC4B30E2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D38AD-DC69-7A49-A3BA-49389EBC1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36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D38AD-DC69-7A49-A3BA-49389EBC144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0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46FC-0FCA-A141-9365-93224B26F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FA659-C041-BE4C-AACE-8BD34F0D3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C7877-5167-0B44-87F6-3A2AD3CD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AF97-E3AB-F842-83A9-531D38A617F6}" type="datetime1">
              <a:rPr lang="en-US" smtClean="0"/>
              <a:t>7/3/18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21B8A-C62A-694F-9C45-C269CB7E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D67A3-1806-DA47-989B-6AB573E0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50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B3EC-7FAC-CC4C-A6C0-190AD0C9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44EF5-405C-9841-9F0F-E29EE9448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FB9E4-0518-344D-A370-E818077E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869C-9A68-DC42-8482-E96EC059EADF}" type="datetime1">
              <a:rPr lang="en-US" smtClean="0"/>
              <a:t>7/3/18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A248B-1C56-1946-919A-717D3595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CCF7-4C71-5E46-8701-FAA7F26C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8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12DF9-39A8-6845-A51D-94D8DC5CF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FBAA5-741F-844A-AF11-AC5992FE3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E0C74-BD32-2D41-98B3-2E257889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96D2-A300-164E-80BD-7DEAF2F05771}" type="datetime1">
              <a:rPr lang="en-US" smtClean="0"/>
              <a:t>7/3/18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14587-1821-F546-AF9E-E3DA4B1F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1F509-DC77-CA48-9777-ACEBD584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0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BF52-1168-6344-9579-9061974B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EBF3-D833-CD4D-A0CA-B1E0BBAC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864A8-71B2-F744-A5E9-7583E827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CBBA-01E2-DE43-9E4F-45520AD7E498}" type="datetime1">
              <a:rPr lang="en-US" smtClean="0"/>
              <a:t>7/3/18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D932A-A1FD-104E-91A9-5110C7B6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C580B-F9AD-8542-9EA1-E4DEA758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44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2B7A-9AE9-5D4E-ADCF-7E55157B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350CD-8D4A-C443-A101-927E3AA72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92716-3130-6A4D-96CD-E5F90921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35FC-1C72-F64D-94AB-D22ED6195775}" type="datetime1">
              <a:rPr lang="en-US" smtClean="0"/>
              <a:t>7/3/18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ED236-CCF3-2340-A6F8-1242D496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F16C0-BB37-6D4A-9C30-FA86E44D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6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B5CC-065D-0A47-BD3D-160C65AF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E2E80-7137-3640-8A70-6299720B0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94922-F368-AE4C-9FC7-D9BA3E095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EBAE8-BAAF-CC47-B3D1-C5F8CD25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2EA9-A3A0-9640-A46C-92A37C853BD6}" type="datetime1">
              <a:rPr lang="en-US" smtClean="0"/>
              <a:t>7/3/18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31EF8-2357-1D41-8CBA-2AA17DF2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1B98C-6001-DD45-B092-3451D218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16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262A-16DC-0B42-9D63-1E558A35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6AEF8-2203-754D-BC1B-1492540F9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AAC59-845E-CA40-A81B-F8A5BB531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E1D0-0D9E-B343-8CCC-7397441A3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166FBA-1467-A74D-ACB5-18516C992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D069E-E096-1D4B-B272-7504DD84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A83A-6D79-4C4A-94BB-70606A25C158}" type="datetime1">
              <a:rPr lang="en-US" smtClean="0"/>
              <a:t>7/3/18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0399F8-6A3C-7440-AEA1-6E8915D2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C9BB2-A863-9E4B-9A49-496EA3DA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94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6499-A287-6044-9915-72303C86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22629-6623-3A47-992E-012C3F00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67F8-6967-AD49-8879-91AC00F32F37}" type="datetime1">
              <a:rPr lang="en-US" smtClean="0"/>
              <a:t>7/3/18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DC1F5-B611-B042-AE66-E73EA96A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E28E2-357D-E741-9E86-F5420596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1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BD126-D66C-254A-9816-4786D415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36D1-466F-7140-B12A-6E8BBB168EB5}" type="datetime1">
              <a:rPr lang="en-US" smtClean="0"/>
              <a:t>7/3/18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4CE72-5F38-6B4D-88DB-A0FD6058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363E8-6A91-F64A-BE9D-37CFE690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07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640F-58D5-5C45-B76E-0ADDE84F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C9134-3FC6-5847-A24D-15E4E8A12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E3BC4-4DDD-D24D-8C05-C0AF9506C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C1084-4C07-8148-A316-386E76D0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C9AB-AE04-6B48-8CC7-DCDD928195A0}" type="datetime1">
              <a:rPr lang="en-US" smtClean="0"/>
              <a:t>7/3/18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42367-B4AD-4C4B-B90C-8FFE103F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6A1BF-4EA0-B24B-A6CD-5998F180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8E0B-1848-974E-B86B-06E7A097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206E4-A50A-434E-8677-20B17F7C7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F4E52-9873-244A-9C2B-B2DA24F6E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E8E49-E1F5-CB44-8D42-9849E274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C90C-FFF2-5A46-B66D-E196B449A2E0}" type="datetime1">
              <a:rPr lang="en-US" smtClean="0"/>
              <a:t>7/3/18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A4242-24E8-FC4A-A229-46E6CFF6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F5B41-C500-8C4A-8F11-3CBC95C0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01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643A1-EF0A-B545-8B6F-6DD61383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865B4-B8EE-CE41-80CA-9696FF68D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60651-3342-4147-90C7-041D981BF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58730-6947-3D41-9097-D76AE248D51D}" type="datetime1">
              <a:rPr lang="en-US" smtClean="0"/>
              <a:t>7/3/18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70050-15C9-2241-B9F8-C140B8A71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3D434-4895-1C4B-8CC6-04774DD22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0B68-387F-F74A-A579-06D8025D005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98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T Commons" panose="02000506030000020004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T Commons" panose="02000506030000020004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T Commons" panose="02000506030000020004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T Commons" panose="02000506030000020004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T Commons" panose="02000506030000020004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T Commons" panose="0200050603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A628-7597-FA45-9CEA-2E8A8CFE7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Applying Frequent Pattern Mining to Multimodal Behaviour in Interaction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7ABBD-304B-F344-9237-5BD23B12F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Katharina Rohlfing          Marcel Ruland          </a:t>
            </a:r>
            <a:r>
              <a:rPr lang="en-GB" dirty="0" err="1"/>
              <a:t>Sascha</a:t>
            </a:r>
            <a:r>
              <a:rPr lang="en-GB" dirty="0"/>
              <a:t> </a:t>
            </a:r>
            <a:r>
              <a:rPr lang="en-GB" dirty="0" err="1"/>
              <a:t>Henzgen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02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Significance – How?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4791D1-0D6D-274A-9969-838EFB02E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091" y="1690688"/>
            <a:ext cx="8575818" cy="46212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71C80-F3F9-9446-9D10-446D1A1A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01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Interpretation – Things to Keep in Mind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A1F98-1572-E14F-B29B-99EC29BF9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00CBE-9A88-CC4A-9788-916F84ED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53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Interpretation – Things to Keep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5B0D-B8E5-E449-A666-D3C6BC5EC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numerical vs applied significance</a:t>
            </a:r>
          </a:p>
          <a:p>
            <a:endParaRPr lang="en-GB" dirty="0"/>
          </a:p>
          <a:p>
            <a:r>
              <a:rPr lang="en-GB" dirty="0"/>
              <a:t>rules confirming existing research</a:t>
            </a:r>
          </a:p>
          <a:p>
            <a:r>
              <a:rPr lang="en-GB" dirty="0"/>
              <a:t>new ”interesting” rules (whatever that means)</a:t>
            </a:r>
          </a:p>
          <a:p>
            <a:r>
              <a:rPr lang="en-GB" dirty="0"/>
              <a:t>possible hypotheses generated from new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00CBE-9A88-CC4A-9788-916F84ED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66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5B0D-B8E5-E449-A666-D3C6BC5ECD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/>
              <a:t>turn</a:t>
            </a:r>
          </a:p>
          <a:p>
            <a:r>
              <a:rPr lang="en-GB" dirty="0"/>
              <a:t>turn-taking</a:t>
            </a:r>
          </a:p>
          <a:p>
            <a:r>
              <a:rPr lang="en-GB" dirty="0" err="1"/>
              <a:t>uni</a:t>
            </a:r>
            <a:r>
              <a:rPr lang="en-GB" dirty="0"/>
              <a:t>- vs multimodal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C9382E-9973-4445-A58D-B73ABF2E5E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28096" y="2704012"/>
            <a:ext cx="6625704" cy="260217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0B541-3D70-6F41-837A-5AF2D1D4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09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Turn-Taking – Why do we care?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C9382E-9973-4445-A58D-B73ABF2E5E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37192" y="1447386"/>
            <a:ext cx="5716608" cy="490896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5B0D-B8E5-E449-A666-D3C6BC5ECD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n-GB" dirty="0"/>
              <a:t>language universal</a:t>
            </a:r>
          </a:p>
          <a:p>
            <a:r>
              <a:rPr lang="en-GB" dirty="0"/>
              <a:t>present in related species</a:t>
            </a:r>
          </a:p>
          <a:p>
            <a:r>
              <a:rPr lang="en-GB" dirty="0"/>
              <a:t>present in vocal and gestural modality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0B541-3D70-6F41-837A-5AF2D1D4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52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Turn-Taking – Why do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5B0D-B8E5-E449-A666-D3C6BC5ECD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Why impose such a restriction?</a:t>
            </a:r>
            <a:endParaRPr lang="en-GB" dirty="0"/>
          </a:p>
          <a:p>
            <a:r>
              <a:rPr lang="en-GB" dirty="0"/>
              <a:t>cognitive load?</a:t>
            </a:r>
          </a:p>
          <a:p>
            <a:r>
              <a:rPr lang="en-GB" dirty="0"/>
              <a:t>output signal distorts input signal?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But:</a:t>
            </a:r>
          </a:p>
          <a:p>
            <a:r>
              <a:rPr lang="en-GB" dirty="0"/>
              <a:t>simultaneous reception and production is not an issue</a:t>
            </a:r>
          </a:p>
          <a:p>
            <a:r>
              <a:rPr lang="en-GB" dirty="0"/>
              <a:t>TT equally present in sign languages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C9382E-9973-4445-A58D-B73ABF2E5E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08078" y="1825625"/>
            <a:ext cx="5012941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0B541-3D70-6F41-837A-5AF2D1D4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941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Material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D28C7D-4034-144A-9CDE-EE778133F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406" y="2377440"/>
            <a:ext cx="11173188" cy="324770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AA232-85DA-EB41-A354-5EFA0FFF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82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Annotating the Videos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207589-2245-7C41-9766-10AD111B4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1698"/>
          <a:stretch/>
        </p:blipFill>
        <p:spPr>
          <a:xfrm>
            <a:off x="831892" y="2299381"/>
            <a:ext cx="10528216" cy="344827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4CF48-919C-CF4F-8BBC-E8485BD8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28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counts as a rule?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5B0D-B8E5-E449-A666-D3C6BC5ECD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</a:t>
            </a:r>
            <a:r>
              <a:rPr lang="en-GB" dirty="0">
                <a:sym typeface="Wingdings" pitchFamily="2" charset="2"/>
              </a:rPr>
              <a:t> B represents one of two cases:</a:t>
            </a:r>
            <a:r>
              <a:rPr lang="en-GB" baseline="30000" dirty="0">
                <a:sym typeface="Wingdings" pitchFamily="2" charset="2"/>
              </a:rPr>
              <a:t>[1]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ym typeface="Wingdings" pitchFamily="2" charset="2"/>
              </a:rPr>
              <a:t>interval of A starts before interval of B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ym typeface="Wingdings" pitchFamily="2" charset="2"/>
              </a:rPr>
              <a:t>interval of A and B start at the same time</a:t>
            </a:r>
          </a:p>
          <a:p>
            <a:pPr marL="0" indent="0">
              <a:buNone/>
            </a:pPr>
            <a:r>
              <a:rPr lang="en-GB" b="1" dirty="0">
                <a:sym typeface="Wingdings" pitchFamily="2" charset="2"/>
              </a:rPr>
              <a:t>and</a:t>
            </a:r>
            <a:r>
              <a:rPr lang="en-GB" dirty="0">
                <a:sym typeface="Wingdings" pitchFamily="2" charset="2"/>
              </a:rPr>
              <a:t> A ends after B begins</a:t>
            </a:r>
            <a:br>
              <a:rPr lang="en-GB" dirty="0">
                <a:sym typeface="Wingdings" pitchFamily="2" charset="2"/>
              </a:rPr>
            </a:br>
            <a:r>
              <a:rPr lang="en-GB" dirty="0">
                <a:sym typeface="Wingdings" pitchFamily="2" charset="2"/>
              </a:rPr>
              <a:t>(= overlap)</a:t>
            </a: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0C972E2-6103-724C-8A41-FC51312CF6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53581"/>
            <a:ext cx="5181600" cy="207652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CE1B3-80AA-794E-81D6-C6D6A9E5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7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580CF-0D25-7942-A1B7-35A22F7E8D8F}"/>
              </a:ext>
            </a:extLst>
          </p:cNvPr>
          <p:cNvSpPr txBox="1"/>
          <p:nvPr/>
        </p:nvSpPr>
        <p:spPr>
          <a:xfrm>
            <a:off x="182881" y="6050290"/>
            <a:ext cx="10646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[1]</a:t>
            </a:r>
            <a:r>
              <a:rPr lang="en-US" sz="1400" dirty="0"/>
              <a:t>Rohlfing, Katharina; </a:t>
            </a:r>
            <a:r>
              <a:rPr lang="en-US" sz="1400" dirty="0" err="1"/>
              <a:t>Leonardi</a:t>
            </a:r>
            <a:r>
              <a:rPr lang="en-US" sz="1400" dirty="0"/>
              <a:t>, Giuseppe; </a:t>
            </a:r>
            <a:r>
              <a:rPr lang="en-US" sz="1400" dirty="0" err="1"/>
              <a:t>Hüllermeier</a:t>
            </a:r>
            <a:r>
              <a:rPr lang="en-US" sz="1400" dirty="0"/>
              <a:t>, </a:t>
            </a:r>
            <a:r>
              <a:rPr lang="en-US" sz="1400" dirty="0" err="1"/>
              <a:t>Eyke</a:t>
            </a:r>
            <a:r>
              <a:rPr lang="en-US" sz="1400" dirty="0"/>
              <a:t>; </a:t>
            </a:r>
            <a:r>
              <a:rPr lang="en-US" sz="1400" dirty="0" err="1"/>
              <a:t>Raczaszek-Leonardi</a:t>
            </a:r>
            <a:r>
              <a:rPr lang="en-US" sz="1400" dirty="0"/>
              <a:t>, Johanna; and </a:t>
            </a:r>
            <a:r>
              <a:rPr lang="en-US" sz="1400" dirty="0" err="1"/>
              <a:t>Nomikou</a:t>
            </a:r>
            <a:r>
              <a:rPr lang="en-US" sz="1400" dirty="0"/>
              <a:t>, Iris (under review):</a:t>
            </a:r>
          </a:p>
          <a:p>
            <a:r>
              <a:rPr lang="en-US" sz="1400" dirty="0"/>
              <a:t>“Multimodal turn-taking: Motivations, methodical challenges and first approaches.” </a:t>
            </a:r>
            <a:r>
              <a:rPr lang="en-US" sz="1400" i="1" dirty="0"/>
              <a:t>IEEE Transactions on Cognitive and Developmental Systems.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7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01A2-9C61-8C4D-ACB8-F7A1CDC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F45B0D-B8E5-E449-A666-D3C6BC5ECD3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GB" dirty="0"/>
                  <a:t>confidence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𝑐𝑜𝑛𝑓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total number of occurrences</a:t>
                </a:r>
              </a:p>
              <a:p>
                <a:r>
                  <a:rPr lang="en-GB" dirty="0"/>
                  <a:t>duration (sec)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F45B0D-B8E5-E449-A666-D3C6BC5ECD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956" t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CE1B3-80AA-794E-81D6-C6D6A9E5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8</a:t>
            </a:fld>
            <a:endParaRPr lang="en-GB" dirty="0"/>
          </a:p>
        </p:txBody>
      </p:sp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5D4B5271-E482-E14B-98E9-D2ED7FE1C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453581"/>
            <a:ext cx="5181600" cy="207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3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8A31-BCA9-0E4B-86B7-F453EB0F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059588"/>
          </a:xfrm>
        </p:spPr>
        <p:txBody>
          <a:bodyPr anchor="ctr"/>
          <a:lstStyle/>
          <a:p>
            <a:pPr algn="ctr"/>
            <a:r>
              <a:rPr lang="en-GB" dirty="0"/>
              <a:t>Why Significance?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71944-544F-694A-A9E6-376191B2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1A2-0DEB-384D-A4D9-E11D0A62C4FD}" type="slidenum">
              <a:rPr lang="en-GB" smtClean="0"/>
              <a:t>9</a:t>
            </a:fld>
            <a:endParaRPr lang="en-GB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3D8AB72-55D5-F74E-8328-67A096269ED4}"/>
              </a:ext>
            </a:extLst>
          </p:cNvPr>
          <p:cNvSpPr/>
          <p:nvPr/>
        </p:nvSpPr>
        <p:spPr>
          <a:xfrm>
            <a:off x="1724297" y="3866605"/>
            <a:ext cx="8730706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qualitative						quantitative</a:t>
            </a:r>
          </a:p>
        </p:txBody>
      </p:sp>
    </p:spTree>
    <p:extLst>
      <p:ext uri="{BB962C8B-B14F-4D97-AF65-F5344CB8AC3E}">
        <p14:creationId xmlns:p14="http://schemas.microsoft.com/office/powerpoint/2010/main" val="428448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236</Words>
  <Application>Microsoft Macintosh PowerPoint</Application>
  <PresentationFormat>Widescreen</PresentationFormat>
  <Paragraphs>54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TT Commons</vt:lpstr>
      <vt:lpstr>Wingdings</vt:lpstr>
      <vt:lpstr>Office Theme</vt:lpstr>
      <vt:lpstr>Applying Frequent Pattern Mining to Multimodal Behaviour in Interaction</vt:lpstr>
      <vt:lpstr>Basic Concepts</vt:lpstr>
      <vt:lpstr>Turn-Taking – Why do we care?</vt:lpstr>
      <vt:lpstr>Turn-Taking – Why do we care?</vt:lpstr>
      <vt:lpstr>Video Material</vt:lpstr>
      <vt:lpstr>Annotating the Videos</vt:lpstr>
      <vt:lpstr>What counts as a rule?</vt:lpstr>
      <vt:lpstr>Metrics</vt:lpstr>
      <vt:lpstr>Why Significance?</vt:lpstr>
      <vt:lpstr>Significance – How?</vt:lpstr>
      <vt:lpstr>Interpretation – Things to Keep in Mind</vt:lpstr>
      <vt:lpstr>Interpretation – Things to Keep in Mind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Marcel Ruland</dc:creator>
  <cp:lastModifiedBy>Marcel Ruland</cp:lastModifiedBy>
  <cp:revision>24</cp:revision>
  <dcterms:created xsi:type="dcterms:W3CDTF">2018-06-14T06:05:56Z</dcterms:created>
  <dcterms:modified xsi:type="dcterms:W3CDTF">2018-07-04T10:18:34Z</dcterms:modified>
</cp:coreProperties>
</file>