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74" r:id="rId6"/>
    <p:sldId id="275" r:id="rId7"/>
    <p:sldId id="264" r:id="rId8"/>
    <p:sldId id="276" r:id="rId9"/>
    <p:sldId id="282" r:id="rId10"/>
    <p:sldId id="278" r:id="rId11"/>
    <p:sldId id="279" r:id="rId12"/>
    <p:sldId id="280" r:id="rId13"/>
    <p:sldId id="265" r:id="rId14"/>
    <p:sldId id="284" r:id="rId15"/>
    <p:sldId id="285" r:id="rId16"/>
    <p:sldId id="266" r:id="rId17"/>
    <p:sldId id="267" r:id="rId18"/>
    <p:sldId id="286" r:id="rId19"/>
    <p:sldId id="268" r:id="rId20"/>
    <p:sldId id="269" r:id="rId21"/>
    <p:sldId id="287"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719211-5BE2-4BE8-9014-AF2B8893DFBD}"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3B6DE-3722-40B2-908E-E8FF738BDDEF}" type="slidenum">
              <a:rPr lang="en-US" smtClean="0"/>
              <a:t>‹#›</a:t>
            </a:fld>
            <a:endParaRPr lang="en-US"/>
          </a:p>
        </p:txBody>
      </p:sp>
    </p:spTree>
    <p:extLst>
      <p:ext uri="{BB962C8B-B14F-4D97-AF65-F5344CB8AC3E}">
        <p14:creationId xmlns:p14="http://schemas.microsoft.com/office/powerpoint/2010/main" val="1923080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719211-5BE2-4BE8-9014-AF2B8893DFBD}"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3B6DE-3722-40B2-908E-E8FF738BDDEF}" type="slidenum">
              <a:rPr lang="en-US" smtClean="0"/>
              <a:t>‹#›</a:t>
            </a:fld>
            <a:endParaRPr lang="en-US"/>
          </a:p>
        </p:txBody>
      </p:sp>
    </p:spTree>
    <p:extLst>
      <p:ext uri="{BB962C8B-B14F-4D97-AF65-F5344CB8AC3E}">
        <p14:creationId xmlns:p14="http://schemas.microsoft.com/office/powerpoint/2010/main" val="104145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719211-5BE2-4BE8-9014-AF2B8893DFBD}"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3B6DE-3722-40B2-908E-E8FF738BDDEF}" type="slidenum">
              <a:rPr lang="en-US" smtClean="0"/>
              <a:t>‹#›</a:t>
            </a:fld>
            <a:endParaRPr lang="en-US"/>
          </a:p>
        </p:txBody>
      </p:sp>
    </p:spTree>
    <p:extLst>
      <p:ext uri="{BB962C8B-B14F-4D97-AF65-F5344CB8AC3E}">
        <p14:creationId xmlns:p14="http://schemas.microsoft.com/office/powerpoint/2010/main" val="927915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719211-5BE2-4BE8-9014-AF2B8893DFBD}"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3B6DE-3722-40B2-908E-E8FF738BDDEF}" type="slidenum">
              <a:rPr lang="en-US" smtClean="0"/>
              <a:t>‹#›</a:t>
            </a:fld>
            <a:endParaRPr lang="en-US"/>
          </a:p>
        </p:txBody>
      </p:sp>
    </p:spTree>
    <p:extLst>
      <p:ext uri="{BB962C8B-B14F-4D97-AF65-F5344CB8AC3E}">
        <p14:creationId xmlns:p14="http://schemas.microsoft.com/office/powerpoint/2010/main" val="366712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719211-5BE2-4BE8-9014-AF2B8893DFBD}"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3B6DE-3722-40B2-908E-E8FF738BDDEF}" type="slidenum">
              <a:rPr lang="en-US" smtClean="0"/>
              <a:t>‹#›</a:t>
            </a:fld>
            <a:endParaRPr lang="en-US"/>
          </a:p>
        </p:txBody>
      </p:sp>
    </p:spTree>
    <p:extLst>
      <p:ext uri="{BB962C8B-B14F-4D97-AF65-F5344CB8AC3E}">
        <p14:creationId xmlns:p14="http://schemas.microsoft.com/office/powerpoint/2010/main" val="266603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719211-5BE2-4BE8-9014-AF2B8893DFBD}"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3B6DE-3722-40B2-908E-E8FF738BDDEF}" type="slidenum">
              <a:rPr lang="en-US" smtClean="0"/>
              <a:t>‹#›</a:t>
            </a:fld>
            <a:endParaRPr lang="en-US"/>
          </a:p>
        </p:txBody>
      </p:sp>
    </p:spTree>
    <p:extLst>
      <p:ext uri="{BB962C8B-B14F-4D97-AF65-F5344CB8AC3E}">
        <p14:creationId xmlns:p14="http://schemas.microsoft.com/office/powerpoint/2010/main" val="95582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719211-5BE2-4BE8-9014-AF2B8893DFBD}"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13B6DE-3722-40B2-908E-E8FF738BDDEF}" type="slidenum">
              <a:rPr lang="en-US" smtClean="0"/>
              <a:t>‹#›</a:t>
            </a:fld>
            <a:endParaRPr lang="en-US"/>
          </a:p>
        </p:txBody>
      </p:sp>
    </p:spTree>
    <p:extLst>
      <p:ext uri="{BB962C8B-B14F-4D97-AF65-F5344CB8AC3E}">
        <p14:creationId xmlns:p14="http://schemas.microsoft.com/office/powerpoint/2010/main" val="7628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719211-5BE2-4BE8-9014-AF2B8893DFBD}"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13B6DE-3722-40B2-908E-E8FF738BDDEF}" type="slidenum">
              <a:rPr lang="en-US" smtClean="0"/>
              <a:t>‹#›</a:t>
            </a:fld>
            <a:endParaRPr lang="en-US"/>
          </a:p>
        </p:txBody>
      </p:sp>
    </p:spTree>
    <p:extLst>
      <p:ext uri="{BB962C8B-B14F-4D97-AF65-F5344CB8AC3E}">
        <p14:creationId xmlns:p14="http://schemas.microsoft.com/office/powerpoint/2010/main" val="115957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19211-5BE2-4BE8-9014-AF2B8893DFBD}"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13B6DE-3722-40B2-908E-E8FF738BDDEF}" type="slidenum">
              <a:rPr lang="en-US" smtClean="0"/>
              <a:t>‹#›</a:t>
            </a:fld>
            <a:endParaRPr lang="en-US"/>
          </a:p>
        </p:txBody>
      </p:sp>
    </p:spTree>
    <p:extLst>
      <p:ext uri="{BB962C8B-B14F-4D97-AF65-F5344CB8AC3E}">
        <p14:creationId xmlns:p14="http://schemas.microsoft.com/office/powerpoint/2010/main" val="349695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719211-5BE2-4BE8-9014-AF2B8893DFBD}"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3B6DE-3722-40B2-908E-E8FF738BDDEF}" type="slidenum">
              <a:rPr lang="en-US" smtClean="0"/>
              <a:t>‹#›</a:t>
            </a:fld>
            <a:endParaRPr lang="en-US"/>
          </a:p>
        </p:txBody>
      </p:sp>
    </p:spTree>
    <p:extLst>
      <p:ext uri="{BB962C8B-B14F-4D97-AF65-F5344CB8AC3E}">
        <p14:creationId xmlns:p14="http://schemas.microsoft.com/office/powerpoint/2010/main" val="2796210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719211-5BE2-4BE8-9014-AF2B8893DFBD}"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3B6DE-3722-40B2-908E-E8FF738BDDEF}" type="slidenum">
              <a:rPr lang="en-US" smtClean="0"/>
              <a:t>‹#›</a:t>
            </a:fld>
            <a:endParaRPr lang="en-US"/>
          </a:p>
        </p:txBody>
      </p:sp>
    </p:spTree>
    <p:extLst>
      <p:ext uri="{BB962C8B-B14F-4D97-AF65-F5344CB8AC3E}">
        <p14:creationId xmlns:p14="http://schemas.microsoft.com/office/powerpoint/2010/main" val="4124815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19211-5BE2-4BE8-9014-AF2B8893DFBD}" type="datetimeFigureOut">
              <a:rPr lang="en-US" smtClean="0"/>
              <a:t>9/11/2022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3B6DE-3722-40B2-908E-E8FF738BDDEF}" type="slidenum">
              <a:rPr lang="en-US" smtClean="0"/>
              <a:t>‹#›</a:t>
            </a:fld>
            <a:endParaRPr lang="en-US"/>
          </a:p>
        </p:txBody>
      </p:sp>
    </p:spTree>
    <p:extLst>
      <p:ext uri="{BB962C8B-B14F-4D97-AF65-F5344CB8AC3E}">
        <p14:creationId xmlns:p14="http://schemas.microsoft.com/office/powerpoint/2010/main" val="2149670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hyperlink" Target="https://tutorialslink.com/Articles/Basic-Characteristics-of-Oops/1308" TargetMode="Externa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6600"/>
          </a:xfrm>
        </p:spPr>
        <p:txBody>
          <a:bodyPr/>
          <a:lstStyle/>
          <a:p>
            <a:r>
              <a:rPr lang="en-US" dirty="0">
                <a:latin typeface="Times New Roman" panose="02020603050405020304" pitchFamily="18" charset="0"/>
                <a:cs typeface="Times New Roman" panose="02020603050405020304" pitchFamily="18" charset="0"/>
              </a:rPr>
              <a:t>COM 213: PROCEDURAL PROGRAMMING II</a:t>
            </a:r>
          </a:p>
        </p:txBody>
      </p:sp>
      <p:sp>
        <p:nvSpPr>
          <p:cNvPr id="3" name="Subtitle 2"/>
          <p:cNvSpPr>
            <a:spLocks noGrp="1"/>
          </p:cNvSpPr>
          <p:nvPr>
            <p:ph type="subTitle" idx="1"/>
          </p:nvPr>
        </p:nvSpPr>
        <p:spPr>
          <a:xfrm>
            <a:off x="1524000" y="4043362"/>
            <a:ext cx="9144000" cy="1214437"/>
          </a:xfrm>
        </p:spPr>
        <p:txBody>
          <a:bodyPr>
            <a:normAutofit/>
          </a:bodyPr>
          <a:lstStyle/>
          <a:p>
            <a:r>
              <a:rPr lang="en-US" sz="4000" b="1" dirty="0">
                <a:latin typeface="Times New Roman" panose="02020603050405020304" pitchFamily="18" charset="0"/>
                <a:cs typeface="Times New Roman" panose="02020603050405020304" pitchFamily="18" charset="0"/>
              </a:rPr>
              <a:t>BY: SAMWEL TARUS</a:t>
            </a:r>
          </a:p>
        </p:txBody>
      </p:sp>
    </p:spTree>
    <p:extLst>
      <p:ext uri="{BB962C8B-B14F-4D97-AF65-F5344CB8AC3E}">
        <p14:creationId xmlns:p14="http://schemas.microsoft.com/office/powerpoint/2010/main" val="239444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6"/>
            <a:ext cx="10515600" cy="735012"/>
          </a:xfrm>
        </p:spPr>
        <p:txBody>
          <a:bodyPr>
            <a:normAutofit/>
          </a:bodyPr>
          <a:lstStyle/>
          <a:p>
            <a:r>
              <a:rPr lang="en-US" sz="3200" b="1" dirty="0">
                <a:latin typeface="Times New Roman" panose="02020603050405020304" pitchFamily="18" charset="0"/>
                <a:cs typeface="Times New Roman" panose="02020603050405020304" pitchFamily="18" charset="0"/>
              </a:rPr>
              <a:t>Quality issues to be considered for critical evaluation</a:t>
            </a:r>
          </a:p>
        </p:txBody>
      </p:sp>
      <p:sp>
        <p:nvSpPr>
          <p:cNvPr id="3" name="Content Placeholder 2"/>
          <p:cNvSpPr>
            <a:spLocks noGrp="1"/>
          </p:cNvSpPr>
          <p:nvPr>
            <p:ph idx="1"/>
          </p:nvPr>
        </p:nvSpPr>
        <p:spPr>
          <a:xfrm>
            <a:off x="357187" y="928688"/>
            <a:ext cx="11834813" cy="5929312"/>
          </a:xfrm>
        </p:spPr>
        <p:txBody>
          <a:bodyPr>
            <a:normAutofit/>
          </a:bodyPr>
          <a:lstStyle/>
          <a:p>
            <a:pPr marL="0" indent="0">
              <a:lnSpc>
                <a:spcPct val="100000"/>
              </a:lnSpc>
              <a:buNone/>
            </a:pPr>
            <a:r>
              <a:rPr lang="en-US" dirty="0">
                <a:latin typeface="Times New Roman" panose="02020603050405020304" pitchFamily="18" charset="0"/>
                <a:cs typeface="Times New Roman" panose="02020603050405020304" pitchFamily="18" charset="0"/>
              </a:rPr>
              <a:t>S/w products should be evaluated for quality b4 they are delivered and implemented.</a:t>
            </a:r>
          </a:p>
          <a:p>
            <a:pPr marL="514350" indent="-514350">
              <a:lnSpc>
                <a:spcPct val="100000"/>
              </a:lnSpc>
              <a:buFont typeface="+mj-lt"/>
              <a:buAutoNum type="arabicPeriod"/>
            </a:pPr>
            <a:r>
              <a:rPr lang="en-US" dirty="0">
                <a:latin typeface="Times New Roman" panose="02020603050405020304" pitchFamily="18" charset="0"/>
                <a:cs typeface="Times New Roman" panose="02020603050405020304" pitchFamily="18" charset="0"/>
              </a:rPr>
              <a:t>Correctness.</a:t>
            </a:r>
          </a:p>
          <a:p>
            <a:pPr marL="514350" indent="-514350">
              <a:lnSpc>
                <a:spcPct val="100000"/>
              </a:lnSpc>
              <a:buFont typeface="+mj-lt"/>
              <a:buAutoNum type="arabicPeriod"/>
            </a:pPr>
            <a:r>
              <a:rPr lang="en-US" dirty="0">
                <a:latin typeface="Times New Roman" panose="02020603050405020304" pitchFamily="18" charset="0"/>
                <a:cs typeface="Times New Roman" panose="02020603050405020304" pitchFamily="18" charset="0"/>
              </a:rPr>
              <a:t>Maintainability.</a:t>
            </a:r>
          </a:p>
          <a:p>
            <a:pPr marL="514350" indent="-514350">
              <a:lnSpc>
                <a:spcPct val="100000"/>
              </a:lnSpc>
              <a:buFont typeface="+mj-lt"/>
              <a:buAutoNum type="arabicPeriod"/>
            </a:pPr>
            <a:r>
              <a:rPr lang="en-US" dirty="0">
                <a:latin typeface="Times New Roman" panose="02020603050405020304" pitchFamily="18" charset="0"/>
                <a:cs typeface="Times New Roman" panose="02020603050405020304" pitchFamily="18" charset="0"/>
              </a:rPr>
              <a:t>Reusability.</a:t>
            </a:r>
          </a:p>
          <a:p>
            <a:pPr marL="514350" indent="-514350">
              <a:lnSpc>
                <a:spcPct val="100000"/>
              </a:lnSpc>
              <a:buFont typeface="+mj-lt"/>
              <a:buAutoNum type="arabicPeriod"/>
            </a:pPr>
            <a:r>
              <a:rPr lang="en-US" dirty="0">
                <a:latin typeface="Times New Roman" panose="02020603050405020304" pitchFamily="18" charset="0"/>
                <a:cs typeface="Times New Roman" panose="02020603050405020304" pitchFamily="18" charset="0"/>
              </a:rPr>
              <a:t>Openness and interoperability.</a:t>
            </a:r>
          </a:p>
          <a:p>
            <a:pPr marL="514350" indent="-514350">
              <a:lnSpc>
                <a:spcPct val="100000"/>
              </a:lnSpc>
              <a:buFont typeface="+mj-lt"/>
              <a:buAutoNum type="arabicPeriod"/>
            </a:pPr>
            <a:r>
              <a:rPr lang="en-US" dirty="0">
                <a:latin typeface="Times New Roman" panose="02020603050405020304" pitchFamily="18" charset="0"/>
                <a:cs typeface="Times New Roman" panose="02020603050405020304" pitchFamily="18" charset="0"/>
              </a:rPr>
              <a:t>Portability.</a:t>
            </a:r>
          </a:p>
          <a:p>
            <a:pPr marL="514350" indent="-514350">
              <a:lnSpc>
                <a:spcPct val="100000"/>
              </a:lnSpc>
              <a:buFont typeface="+mj-lt"/>
              <a:buAutoNum type="arabicPeriod"/>
            </a:pPr>
            <a:r>
              <a:rPr lang="en-US" dirty="0">
                <a:latin typeface="Times New Roman" panose="02020603050405020304" pitchFamily="18" charset="0"/>
                <a:cs typeface="Times New Roman" panose="02020603050405020304" pitchFamily="18" charset="0"/>
              </a:rPr>
              <a:t>Security.</a:t>
            </a:r>
          </a:p>
          <a:p>
            <a:pPr marL="514350" indent="-514350">
              <a:lnSpc>
                <a:spcPct val="100000"/>
              </a:lnSpc>
              <a:buFont typeface="+mj-lt"/>
              <a:buAutoNum type="arabicPeriod"/>
            </a:pPr>
            <a:r>
              <a:rPr lang="en-US" dirty="0">
                <a:latin typeface="Times New Roman" panose="02020603050405020304" pitchFamily="18" charset="0"/>
                <a:cs typeface="Times New Roman" panose="02020603050405020304" pitchFamily="18" charset="0"/>
              </a:rPr>
              <a:t>User-friendliness</a:t>
            </a:r>
          </a:p>
        </p:txBody>
      </p:sp>
    </p:spTree>
    <p:extLst>
      <p:ext uri="{BB962C8B-B14F-4D97-AF65-F5344CB8AC3E}">
        <p14:creationId xmlns:p14="http://schemas.microsoft.com/office/powerpoint/2010/main" val="1697076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6"/>
            <a:ext cx="10515600" cy="477837"/>
          </a:xfrm>
        </p:spPr>
        <p:txBody>
          <a:bodyPr>
            <a:noAutofit/>
          </a:bodyPr>
          <a:lstStyle/>
          <a:p>
            <a:r>
              <a:rPr lang="en-US" sz="3200" b="1" dirty="0">
                <a:latin typeface="Times New Roman" panose="02020603050405020304" pitchFamily="18" charset="0"/>
                <a:cs typeface="Times New Roman" panose="02020603050405020304" pitchFamily="18" charset="0"/>
              </a:rPr>
              <a:t>SOFTWARE EVOLUTION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1450" y="671513"/>
            <a:ext cx="12020550" cy="6186487"/>
          </a:xfrm>
        </p:spPr>
        <p:txBody>
          <a:bodyPr>
            <a:normAutofit fontScale="92500"/>
          </a:bodyPr>
          <a:lstStyle/>
          <a:p>
            <a:pPr>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The process of developing, maintaining, then timely updating software for various reasons. i.e., to add new features or to remove obsolete functionalities etc.</a:t>
            </a:r>
          </a:p>
          <a:p>
            <a:pPr>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It includes the initial development of software, its maintenance and updates, till desired software product is developed, which satisfies the expected requirements.</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a:p>
            <a:pPr marL="0" indent="0">
              <a:buNone/>
            </a:pPr>
            <a:r>
              <a:rPr lang="en-US" sz="3000" b="1" dirty="0" err="1">
                <a:latin typeface="Times New Roman" panose="02020603050405020304" pitchFamily="18" charset="0"/>
                <a:cs typeface="Times New Roman" panose="02020603050405020304" pitchFamily="18" charset="0"/>
              </a:rPr>
              <a:t>Nb</a:t>
            </a:r>
            <a:r>
              <a:rPr lang="en-US" sz="3000" b="1" dirty="0">
                <a:latin typeface="Times New Roman" panose="02020603050405020304" pitchFamily="18" charset="0"/>
                <a:cs typeface="Times New Roman" panose="02020603050405020304" pitchFamily="18" charset="0"/>
              </a:rPr>
              <a:t>:</a:t>
            </a:r>
            <a:r>
              <a:rPr lang="en-US" sz="3000" dirty="0">
                <a:latin typeface="Times New Roman" panose="02020603050405020304" pitchFamily="18" charset="0"/>
                <a:cs typeface="Times New Roman" panose="02020603050405020304" pitchFamily="18" charset="0"/>
              </a:rPr>
              <a:t> Software changes are inevitable because there are many factors that change during the life cycle of a piece of software. Some of these factors include:</a:t>
            </a:r>
          </a:p>
          <a:p>
            <a:pPr lvl="0">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Requirement changes</a:t>
            </a:r>
          </a:p>
          <a:p>
            <a:pPr lvl="0">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Environment changes</a:t>
            </a:r>
          </a:p>
          <a:p>
            <a:pPr lvl="0">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Errors or security breaches</a:t>
            </a:r>
          </a:p>
          <a:p>
            <a:pPr lvl="0">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New equipment added or removed</a:t>
            </a:r>
          </a:p>
          <a:p>
            <a:pPr lvl="0">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Improvements to the system</a:t>
            </a:r>
          </a:p>
        </p:txBody>
      </p:sp>
    </p:spTree>
    <p:extLst>
      <p:ext uri="{BB962C8B-B14F-4D97-AF65-F5344CB8AC3E}">
        <p14:creationId xmlns:p14="http://schemas.microsoft.com/office/powerpoint/2010/main" val="2708836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669" y="28575"/>
            <a:ext cx="10515600" cy="735013"/>
          </a:xfrm>
        </p:spPr>
        <p:txBody>
          <a:bodyPr>
            <a:normAutofit/>
          </a:bodyPr>
          <a:lstStyle/>
          <a:p>
            <a:r>
              <a:rPr lang="en-US" sz="3200" b="1" dirty="0">
                <a:latin typeface="Times New Roman" panose="02020603050405020304" pitchFamily="18" charset="0"/>
                <a:cs typeface="Times New Roman" panose="02020603050405020304" pitchFamily="18" charset="0"/>
              </a:rPr>
              <a:t>Importance of </a:t>
            </a:r>
            <a:r>
              <a:rPr lang="en-US" sz="3200" b="1">
                <a:latin typeface="Times New Roman" panose="02020603050405020304" pitchFamily="18" charset="0"/>
                <a:cs typeface="Times New Roman" panose="02020603050405020304" pitchFamily="18" charset="0"/>
              </a:rPr>
              <a:t>Software Evolution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763588"/>
            <a:ext cx="12087225" cy="5937249"/>
          </a:xfrm>
        </p:spPr>
        <p:txBody>
          <a:bodyPr>
            <a:normAutofit lnSpcReduction="10000"/>
          </a:bodyPr>
          <a:lstStyle/>
          <a:p>
            <a:pPr marL="514350" indent="-514350">
              <a:buFont typeface="+mj-lt"/>
              <a:buAutoNum type="alphaLcPeriod"/>
            </a:pPr>
            <a:r>
              <a:rPr lang="en-US" b="1" dirty="0">
                <a:latin typeface="Times New Roman" panose="02020603050405020304" pitchFamily="18" charset="0"/>
                <a:cs typeface="Times New Roman" panose="02020603050405020304" pitchFamily="18" charset="0"/>
              </a:rPr>
              <a:t>Change in requirement with time: </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Organization’s needs and working changes substantially over time which calls for a corresponding change in the software.</a:t>
            </a:r>
          </a:p>
          <a:p>
            <a:pPr marL="514350" indent="-514350">
              <a:buFont typeface="+mj-lt"/>
              <a:buAutoNum type="alphaLcPeriod"/>
            </a:pPr>
            <a:r>
              <a:rPr lang="en-US" b="1" dirty="0">
                <a:latin typeface="Times New Roman" panose="02020603050405020304" pitchFamily="18" charset="0"/>
                <a:cs typeface="Times New Roman" panose="02020603050405020304" pitchFamily="18" charset="0"/>
              </a:rPr>
              <a:t>Environment change: </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Environmental dynamics calls for working environment changes hence old software must be updated with new features and functionality to adapt the new environment.</a:t>
            </a:r>
          </a:p>
          <a:p>
            <a:pPr marL="514350" indent="-514350">
              <a:buFont typeface="+mj-lt"/>
              <a:buAutoNum type="alphaLcPeriod"/>
            </a:pPr>
            <a:r>
              <a:rPr lang="en-US" b="1" dirty="0">
                <a:latin typeface="Times New Roman" panose="02020603050405020304" pitchFamily="18" charset="0"/>
                <a:cs typeface="Times New Roman" panose="02020603050405020304" pitchFamily="18" charset="0"/>
              </a:rPr>
              <a:t>Errors and bugs: </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Obsolete Software need to undergo the evolution process in order to become robust as per the workload complexity of the current environment.</a:t>
            </a:r>
          </a:p>
          <a:p>
            <a:pPr marL="514350" indent="-514350">
              <a:buFont typeface="+mj-lt"/>
              <a:buAutoNum type="alphaLcPeriod"/>
            </a:pPr>
            <a:r>
              <a:rPr lang="en-US" b="1" dirty="0">
                <a:latin typeface="Times New Roman" panose="02020603050405020304" pitchFamily="18" charset="0"/>
                <a:cs typeface="Times New Roman" panose="02020603050405020304" pitchFamily="18" charset="0"/>
              </a:rPr>
              <a:t>Security risks: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To eliminate security threats such as cyberattacks and make software more robust. </a:t>
            </a:r>
          </a:p>
          <a:p>
            <a:pPr marL="514350" indent="-514350">
              <a:buFont typeface="+mj-lt"/>
              <a:buAutoNum type="alphaLcPeriod"/>
            </a:pPr>
            <a:r>
              <a:rPr lang="en-US" b="1" dirty="0">
                <a:latin typeface="Times New Roman" panose="02020603050405020304" pitchFamily="18" charset="0"/>
                <a:cs typeface="Times New Roman" panose="02020603050405020304" pitchFamily="18" charset="0"/>
              </a:rPr>
              <a:t>For having new functionality and features: </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To increase the performance and fast data processing and other functionalities.</a:t>
            </a:r>
          </a:p>
        </p:txBody>
      </p:sp>
    </p:spTree>
    <p:extLst>
      <p:ext uri="{BB962C8B-B14F-4D97-AF65-F5344CB8AC3E}">
        <p14:creationId xmlns:p14="http://schemas.microsoft.com/office/powerpoint/2010/main" val="3632214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2" y="122238"/>
            <a:ext cx="11487150" cy="692150"/>
          </a:xfrm>
        </p:spPr>
        <p:txBody>
          <a:bodyPr>
            <a:normAutofit/>
          </a:bodyPr>
          <a:lstStyle/>
          <a:p>
            <a:pPr lvl="0"/>
            <a:r>
              <a:rPr lang="en-US" sz="3200" b="1" dirty="0">
                <a:latin typeface="Times New Roman" panose="02020603050405020304" pitchFamily="18" charset="0"/>
                <a:cs typeface="Times New Roman" panose="02020603050405020304" pitchFamily="18" charset="0"/>
              </a:rPr>
              <a:t>Procedural programming paradigm </a:t>
            </a:r>
          </a:p>
        </p:txBody>
      </p:sp>
      <p:sp>
        <p:nvSpPr>
          <p:cNvPr id="3" name="Content Placeholder 2"/>
          <p:cNvSpPr>
            <a:spLocks noGrp="1"/>
          </p:cNvSpPr>
          <p:nvPr>
            <p:ph idx="1"/>
          </p:nvPr>
        </p:nvSpPr>
        <p:spPr>
          <a:xfrm>
            <a:off x="142875" y="714375"/>
            <a:ext cx="11844337" cy="5986463"/>
          </a:xfrm>
        </p:spPr>
        <p:txBody>
          <a:bodyPr>
            <a:normAutofit lnSpcReduction="10000"/>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Modular programming:</a:t>
            </a:r>
            <a:r>
              <a:rPr lang="en-US" dirty="0">
                <a:latin typeface="Times New Roman" panose="02020603050405020304" pitchFamily="18" charset="0"/>
                <a:cs typeface="Times New Roman" panose="02020603050405020304" pitchFamily="18" charset="0"/>
              </a:rPr>
              <a:t> Software design technique that emphasizes separating the functionality of a program into independent, interchangeable modules, such that each contains everything necessary to execute only one aspect of the desired functionality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Generally, functions fall into two categories:</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Program Control</a:t>
            </a:r>
            <a:r>
              <a:rPr lang="en-US" dirty="0">
                <a:latin typeface="Times New Roman" panose="02020603050405020304" pitchFamily="18" charset="0"/>
                <a:cs typeface="Times New Roman" panose="02020603050405020304" pitchFamily="18" charset="0"/>
              </a:rPr>
              <a:t> – Functions used to simply sub-divide and control the program. These functions are unique to the program being written. Other programs may use similar functions, maybe even functions with the same name, but the content of the functions are almost always very different.</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Specific Task</a:t>
            </a:r>
            <a:r>
              <a:rPr lang="en-US" dirty="0">
                <a:latin typeface="Times New Roman" panose="02020603050405020304" pitchFamily="18" charset="0"/>
                <a:cs typeface="Times New Roman" panose="02020603050405020304" pitchFamily="18" charset="0"/>
              </a:rPr>
              <a:t> – Functions designed to be used with several programs. These functions perform a specific task and thus are usable in many different programs because the other programs also need to do the specific task. Specific task functions are sometimes referred to as building blocks. Because they are already coded and tested, we can use them with confidence to more efficiently write a large program</a:t>
            </a:r>
          </a:p>
        </p:txBody>
      </p:sp>
    </p:spTree>
    <p:extLst>
      <p:ext uri="{BB962C8B-B14F-4D97-AF65-F5344CB8AC3E}">
        <p14:creationId xmlns:p14="http://schemas.microsoft.com/office/powerpoint/2010/main" val="1520714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450"/>
          </a:xfrm>
        </p:spPr>
        <p:txBody>
          <a:bodyPr>
            <a:normAutofit/>
          </a:bodyPr>
          <a:lstStyle/>
          <a:p>
            <a:r>
              <a:rPr lang="en-US" sz="3600" b="1" dirty="0">
                <a:latin typeface="Times New Roman" panose="02020603050405020304" pitchFamily="18" charset="0"/>
                <a:cs typeface="Times New Roman" panose="02020603050405020304" pitchFamily="18" charset="0"/>
              </a:rPr>
              <a:t>Modular Programming</a:t>
            </a:r>
          </a:p>
        </p:txBody>
      </p:sp>
      <p:pic>
        <p:nvPicPr>
          <p:cNvPr id="3074" name="Picture 2" descr="Modular Monolith: A Primer - Kamil Grzybe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189" y="1071563"/>
            <a:ext cx="11672886" cy="5199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188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813"/>
            <a:ext cx="10515600" cy="549275"/>
          </a:xfrm>
        </p:spPr>
        <p:txBody>
          <a:bodyPr>
            <a:normAutofit/>
          </a:bodyPr>
          <a:lstStyle/>
          <a:p>
            <a:r>
              <a:rPr lang="en-US" sz="3200" b="1" dirty="0">
                <a:latin typeface="Times New Roman" panose="02020603050405020304" pitchFamily="18" charset="0"/>
                <a:cs typeface="Times New Roman" panose="02020603050405020304" pitchFamily="18" charset="0"/>
              </a:rPr>
              <a:t>Properties of Procedural programming Paradigm</a:t>
            </a:r>
          </a:p>
        </p:txBody>
      </p:sp>
      <p:sp>
        <p:nvSpPr>
          <p:cNvPr id="3" name="Content Placeholder 2"/>
          <p:cNvSpPr>
            <a:spLocks noGrp="1"/>
          </p:cNvSpPr>
          <p:nvPr>
            <p:ph idx="1"/>
          </p:nvPr>
        </p:nvSpPr>
        <p:spPr>
          <a:xfrm>
            <a:off x="242887" y="1042988"/>
            <a:ext cx="11744325" cy="5700712"/>
          </a:xfrm>
        </p:spPr>
        <p:txBody>
          <a:bodyPr/>
          <a:lstStyle/>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Emphasis is on doing things (algorithm)</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Large programs are divided into smaller programs called functions.</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Most of the functions share global data.</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move openly around the system from function to function.</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Functions transform data from one form to another.</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Employs top-down approach in program design.</a:t>
            </a:r>
          </a:p>
        </p:txBody>
      </p:sp>
    </p:spTree>
    <p:extLst>
      <p:ext uri="{BB962C8B-B14F-4D97-AF65-F5344CB8AC3E}">
        <p14:creationId xmlns:p14="http://schemas.microsoft.com/office/powerpoint/2010/main" val="3417077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1163638"/>
          </a:xfrm>
        </p:spPr>
        <p:txBody>
          <a:bodyPr>
            <a:normAutofit/>
          </a:bodyPr>
          <a:lstStyle/>
          <a:p>
            <a:pPr lvl="0"/>
            <a:r>
              <a:rPr lang="en-US" sz="3200" b="1" dirty="0">
                <a:latin typeface="Times New Roman" panose="02020603050405020304" pitchFamily="18" charset="0"/>
                <a:cs typeface="Times New Roman" panose="02020603050405020304" pitchFamily="18" charset="0"/>
              </a:rPr>
              <a:t>Introduction to Object oriented approach</a:t>
            </a:r>
          </a:p>
        </p:txBody>
      </p:sp>
      <p:sp>
        <p:nvSpPr>
          <p:cNvPr id="3" name="Content Placeholder 2"/>
          <p:cNvSpPr>
            <a:spLocks noGrp="1"/>
          </p:cNvSpPr>
          <p:nvPr>
            <p:ph idx="1"/>
          </p:nvPr>
        </p:nvSpPr>
        <p:spPr>
          <a:xfrm>
            <a:off x="214313" y="1300164"/>
            <a:ext cx="11730037" cy="5372099"/>
          </a:xfrm>
        </p:spPr>
        <p:txBody>
          <a:bodyPr/>
          <a:lstStyle/>
          <a:p>
            <a:pPr marL="0" indent="0">
              <a:buNone/>
            </a:pPr>
            <a:r>
              <a:rPr lang="en-US" b="1" dirty="0">
                <a:latin typeface="Times New Roman" panose="02020603050405020304" pitchFamily="18" charset="0"/>
                <a:cs typeface="Times New Roman" panose="02020603050405020304" pitchFamily="18" charset="0"/>
              </a:rPr>
              <a:t>OOP:</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Programming paradigm based on dividing the program into objects.</a:t>
            </a:r>
          </a:p>
          <a:p>
            <a:pPr marL="0" indent="0">
              <a:buNone/>
            </a:pPr>
            <a:r>
              <a:rPr lang="en-US" b="1" dirty="0">
                <a:latin typeface="Times New Roman" panose="02020603050405020304" pitchFamily="18" charset="0"/>
                <a:cs typeface="Times New Roman" panose="02020603050405020304" pitchFamily="18" charset="0"/>
              </a:rPr>
              <a:t>Concepts of OOP:</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Class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Object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Data Abstraction and Encapsulation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Inheritance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Polymorphism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Dynamic binding</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Message passing</a:t>
            </a:r>
          </a:p>
        </p:txBody>
      </p:sp>
    </p:spTree>
    <p:extLst>
      <p:ext uri="{BB962C8B-B14F-4D97-AF65-F5344CB8AC3E}">
        <p14:creationId xmlns:p14="http://schemas.microsoft.com/office/powerpoint/2010/main" val="546824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
            <a:ext cx="10515600" cy="606425"/>
          </a:xfrm>
        </p:spPr>
        <p:txBody>
          <a:bodyPr>
            <a:normAutofit/>
          </a:bodyPr>
          <a:lstStyle/>
          <a:p>
            <a:pPr lvl="0"/>
            <a:r>
              <a:rPr lang="en-US" sz="3200" b="1" dirty="0">
                <a:latin typeface="Times New Roman" panose="02020603050405020304" pitchFamily="18" charset="0"/>
                <a:cs typeface="Times New Roman" panose="02020603050405020304" pitchFamily="18" charset="0"/>
              </a:rPr>
              <a:t>Characteristics of object oriented languages</a:t>
            </a:r>
          </a:p>
        </p:txBody>
      </p:sp>
      <p:sp>
        <p:nvSpPr>
          <p:cNvPr id="3" name="Content Placeholder 2"/>
          <p:cNvSpPr>
            <a:spLocks noGrp="1"/>
          </p:cNvSpPr>
          <p:nvPr>
            <p:ph idx="1"/>
          </p:nvPr>
        </p:nvSpPr>
        <p:spPr>
          <a:xfrm>
            <a:off x="157163" y="842963"/>
            <a:ext cx="11758612" cy="5829300"/>
          </a:xfrm>
        </p:spPr>
        <p:txBody>
          <a:bodyPr>
            <a:normAutofit/>
          </a:bodyPr>
          <a:lstStyle/>
          <a:p>
            <a:pPr marL="0" indent="0">
              <a:lnSpc>
                <a:spcPct val="150000"/>
              </a:lnSpc>
              <a:buNone/>
            </a:pPr>
            <a:r>
              <a:rPr lang="en-US" b="1" dirty="0">
                <a:latin typeface="Times New Roman" panose="02020603050405020304" pitchFamily="18" charset="0"/>
                <a:cs typeface="Times New Roman" panose="02020603050405020304" pitchFamily="18" charset="0"/>
              </a:rPr>
              <a:t>Objects:</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Objects are basic building blocks for designing programs.</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 object is a collection of data members and associated member functions.</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 object may represent a person, place or a table of data.</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Each object is identified by a unique name. Each object must be a member of a particular class.</a:t>
            </a:r>
          </a:p>
          <a:p>
            <a:pPr>
              <a:lnSpc>
                <a:spcPct val="150000"/>
              </a:lnSpc>
            </a:pPr>
            <a:r>
              <a:rPr lang="en-US" dirty="0">
                <a:latin typeface="Times New Roman" panose="02020603050405020304" pitchFamily="18" charset="0"/>
                <a:cs typeface="Times New Roman" panose="02020603050405020304" pitchFamily="18" charset="0"/>
              </a:rPr>
              <a:t>Example: chair, table, whiteboard are the objects of the class (class).</a:t>
            </a:r>
            <a:endParaRPr lang="en-US" b="1" dirty="0">
              <a:latin typeface="Times New Roman" panose="02020603050405020304" pitchFamily="18" charset="0"/>
              <a:cs typeface="Times New Roman" panose="02020603050405020304" pitchFamily="18" charset="0"/>
            </a:endParaRPr>
          </a:p>
          <a:p>
            <a:pPr marL="0" indent="0">
              <a:buNone/>
            </a:pPr>
            <a:r>
              <a:rPr lang="en-US" b="1" dirty="0">
                <a:hlinkClick r:id="rId2"/>
              </a:rPr>
              <a:t>https://tutorialslink.com/Articles/Basic-Characteristics-of-Oops/1308</a:t>
            </a:r>
            <a:endParaRPr lang="en-US" b="1" dirty="0"/>
          </a:p>
        </p:txBody>
      </p:sp>
    </p:spTree>
    <p:extLst>
      <p:ext uri="{BB962C8B-B14F-4D97-AF65-F5344CB8AC3E}">
        <p14:creationId xmlns:p14="http://schemas.microsoft.com/office/powerpoint/2010/main" val="256997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34988"/>
          </a:xfrm>
        </p:spPr>
        <p:txBody>
          <a:bodyPr>
            <a:normAutofit/>
          </a:bodyPr>
          <a:lstStyle/>
          <a:p>
            <a:r>
              <a:rPr lang="en-US" sz="3200" b="1" dirty="0">
                <a:latin typeface="Times New Roman" panose="02020603050405020304" pitchFamily="18" charset="0"/>
                <a:cs typeface="Times New Roman" panose="02020603050405020304" pitchFamily="18" charset="0"/>
              </a:rPr>
              <a:t>Classes:-</a:t>
            </a:r>
          </a:p>
        </p:txBody>
      </p:sp>
      <p:sp>
        <p:nvSpPr>
          <p:cNvPr id="3" name="Content Placeholder 2"/>
          <p:cNvSpPr>
            <a:spLocks noGrp="1"/>
          </p:cNvSpPr>
          <p:nvPr>
            <p:ph idx="1"/>
          </p:nvPr>
        </p:nvSpPr>
        <p:spPr>
          <a:xfrm>
            <a:off x="185738" y="714375"/>
            <a:ext cx="11863387" cy="6000750"/>
          </a:xfrm>
        </p:spPr>
        <p:txBody>
          <a:bodyPr>
            <a:normAutofit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objects can be made user-defined data types with the help of a class.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class is a collection of objects that have identical properties, common behavior and shared relationship.</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Once the class is defined any number of objects of that class is created.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User-defined data types. A class can hold both data and functions.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example planets, sun and moon are the members of the solar system class.</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Data abstraction:-</a:t>
            </a:r>
          </a:p>
          <a:p>
            <a:r>
              <a:rPr lang="en-US" dirty="0">
                <a:latin typeface="Times New Roman" panose="02020603050405020304" pitchFamily="18" charset="0"/>
                <a:cs typeface="Times New Roman" panose="02020603050405020304" pitchFamily="18" charset="0"/>
              </a:rPr>
              <a:t>Refers to the process of representing essential features without including background details or explanations.</a:t>
            </a:r>
          </a:p>
          <a:p>
            <a:pPr marL="0" indent="0">
              <a:buNone/>
            </a:pPr>
            <a:r>
              <a:rPr lang="en-US" b="1" dirty="0">
                <a:latin typeface="Times New Roman" panose="02020603050405020304" pitchFamily="18" charset="0"/>
                <a:cs typeface="Times New Roman" panose="02020603050405020304" pitchFamily="18" charset="0"/>
              </a:rPr>
              <a:t>Data encapsulation:-</a:t>
            </a:r>
          </a:p>
          <a:p>
            <a:r>
              <a:rPr lang="en-US" dirty="0">
                <a:latin typeface="Times New Roman" panose="02020603050405020304" pitchFamily="18" charset="0"/>
                <a:cs typeface="Times New Roman" panose="02020603050405020304" pitchFamily="18" charset="0"/>
              </a:rPr>
              <a:t>The wrapping of data and function into a single unit </a:t>
            </a:r>
          </a:p>
          <a:p>
            <a:r>
              <a:rPr lang="en-US" dirty="0">
                <a:latin typeface="Times New Roman" panose="02020603050405020304" pitchFamily="18" charset="0"/>
                <a:cs typeface="Times New Roman" panose="02020603050405020304" pitchFamily="18" charset="0"/>
              </a:rPr>
              <a:t>Enables data hiding and information hiding.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868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237"/>
            <a:ext cx="10515600" cy="606425"/>
          </a:xfrm>
        </p:spPr>
        <p:txBody>
          <a:bodyPr>
            <a:normAutofit/>
          </a:bodyPr>
          <a:lstStyle/>
          <a:p>
            <a:r>
              <a:rPr lang="en-US" sz="3200" b="1" dirty="0">
                <a:latin typeface="Times New Roman" panose="02020603050405020304" pitchFamily="18" charset="0"/>
                <a:cs typeface="Times New Roman" panose="02020603050405020304" pitchFamily="18" charset="0"/>
              </a:rPr>
              <a:t>Inheritance:-</a:t>
            </a:r>
          </a:p>
        </p:txBody>
      </p:sp>
      <p:sp>
        <p:nvSpPr>
          <p:cNvPr id="3" name="Content Placeholder 2"/>
          <p:cNvSpPr>
            <a:spLocks noGrp="1"/>
          </p:cNvSpPr>
          <p:nvPr>
            <p:ph idx="1"/>
          </p:nvPr>
        </p:nvSpPr>
        <p:spPr>
          <a:xfrm>
            <a:off x="257175" y="842963"/>
            <a:ext cx="11701463" cy="5829300"/>
          </a:xfrm>
        </p:spPr>
        <p:txBody>
          <a:bodyPr>
            <a:normAutofit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process by which one object can acquire and the use of properties of another object.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existing class is known as a base class or superclass.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new class is known as a derived class or subclass.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derived class shares some of the properties of the base class. Therefore a code from a base class can be reused by a derived class.</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Polymorphism:-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ability of an operator and function to take.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Multiple forms are known as polymorphism.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different types of polymorphism are operator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overloading and function overloading.</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224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825" y="528638"/>
            <a:ext cx="10515600" cy="1042987"/>
          </a:xfrm>
        </p:spPr>
        <p:txBody>
          <a:bodyPr>
            <a:normAutofit/>
          </a:bodyPr>
          <a:lstStyle/>
          <a:p>
            <a:pPr algn="ctr"/>
            <a:r>
              <a:rPr lang="en-US" sz="3200" b="1" dirty="0">
                <a:latin typeface="Times New Roman" panose="02020603050405020304" pitchFamily="18" charset="0"/>
                <a:cs typeface="Times New Roman" panose="02020603050405020304" pitchFamily="18" charset="0"/>
              </a:rPr>
              <a:t>PART 1:</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Introduction to Procedural Programming</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4350" y="2228850"/>
            <a:ext cx="11258550" cy="4500562"/>
          </a:xfrm>
        </p:spPr>
        <p:txBody>
          <a:bodyPr/>
          <a:lstStyle/>
          <a:p>
            <a:pPr marL="514350" lvl="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Overview of modular programming language</a:t>
            </a:r>
          </a:p>
          <a:p>
            <a:pPr marL="514350" lvl="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Compilers used in C / C++ programming</a:t>
            </a:r>
          </a:p>
          <a:p>
            <a:pPr marL="514350" lvl="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Relationship between C and C++ programming languages</a:t>
            </a:r>
          </a:p>
          <a:p>
            <a:endParaRPr lang="en-US" dirty="0"/>
          </a:p>
        </p:txBody>
      </p:sp>
    </p:spTree>
    <p:extLst>
      <p:ext uri="{BB962C8B-B14F-4D97-AF65-F5344CB8AC3E}">
        <p14:creationId xmlns:p14="http://schemas.microsoft.com/office/powerpoint/2010/main" val="90815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5" y="165101"/>
            <a:ext cx="11353800" cy="692150"/>
          </a:xfrm>
        </p:spPr>
        <p:txBody>
          <a:bodyPr>
            <a:normAutofit/>
          </a:bodyPr>
          <a:lstStyle/>
          <a:p>
            <a:pPr lvl="0"/>
            <a:r>
              <a:rPr lang="en-US" sz="3200" b="1" dirty="0">
                <a:latin typeface="Times New Roman" panose="02020603050405020304" pitchFamily="18" charset="0"/>
                <a:cs typeface="Times New Roman" panose="02020603050405020304" pitchFamily="18" charset="0"/>
              </a:rPr>
              <a:t>Benefits of object oriented programming languages</a:t>
            </a:r>
          </a:p>
        </p:txBody>
      </p:sp>
      <p:sp>
        <p:nvSpPr>
          <p:cNvPr id="3" name="Content Placeholder 2"/>
          <p:cNvSpPr>
            <a:spLocks noGrp="1"/>
          </p:cNvSpPr>
          <p:nvPr>
            <p:ph idx="1"/>
          </p:nvPr>
        </p:nvSpPr>
        <p:spPr>
          <a:xfrm>
            <a:off x="257175" y="857251"/>
            <a:ext cx="11672888" cy="5815012"/>
          </a:xfrm>
        </p:spPr>
        <p:txBody>
          <a:bodyPr>
            <a:normAutofit fontScale="92500" lnSpcReduction="20000"/>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Code Re-</a:t>
            </a:r>
            <a:r>
              <a:rPr lang="en-US" dirty="0" err="1">
                <a:latin typeface="Times New Roman" panose="02020603050405020304" pitchFamily="18" charset="0"/>
                <a:cs typeface="Times New Roman" panose="02020603050405020304" pitchFamily="18" charset="0"/>
              </a:rPr>
              <a:t>useability</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Effective problem solving.</a:t>
            </a:r>
          </a:p>
          <a:p>
            <a:pPr marL="514350" lvl="0" indent="-514350">
              <a:buFont typeface="+mj-lt"/>
              <a:buAutoNum type="arabicPeriod"/>
            </a:pPr>
            <a:r>
              <a:rPr lang="en-US" b="1" dirty="0">
                <a:latin typeface="Times New Roman" panose="02020603050405020304" pitchFamily="18" charset="0"/>
                <a:cs typeface="Times New Roman" panose="02020603050405020304" pitchFamily="18" charset="0"/>
              </a:rPr>
              <a:t>Reduced Maintenance: </a:t>
            </a:r>
            <a:r>
              <a:rPr lang="en-US" dirty="0">
                <a:latin typeface="Times New Roman" panose="02020603050405020304" pitchFamily="18" charset="0"/>
                <a:cs typeface="Times New Roman" panose="02020603050405020304" pitchFamily="18" charset="0"/>
              </a:rPr>
              <a:t>The primary goal of object-oriented development is the assurance that the system will enjoy a longer life while having far smaller maintenance costs. Because most of the processes within the system are encapsulated, the behaviors may be reused and incorporated into new behaviors.</a:t>
            </a:r>
          </a:p>
          <a:p>
            <a:pPr marL="514350" lvl="0" indent="-514350">
              <a:buFont typeface="+mj-lt"/>
              <a:buAutoNum type="arabicPeriod"/>
            </a:pPr>
            <a:r>
              <a:rPr lang="en-US" b="1" dirty="0">
                <a:latin typeface="Times New Roman" panose="02020603050405020304" pitchFamily="18" charset="0"/>
                <a:cs typeface="Times New Roman" panose="02020603050405020304" pitchFamily="18" charset="0"/>
              </a:rPr>
              <a:t>Real-World Modeling: </a:t>
            </a:r>
            <a:r>
              <a:rPr lang="en-US" dirty="0">
                <a:latin typeface="Times New Roman" panose="02020603050405020304" pitchFamily="18" charset="0"/>
                <a:cs typeface="Times New Roman" panose="02020603050405020304" pitchFamily="18" charset="0"/>
              </a:rPr>
              <a:t>Object-oriented systems tend to model the real world in a more complete fashion than do traditional methods. Objects are organized into classes of objects, and objects are associated with behaviors. The model is based on objects, rather than on data and processing.</a:t>
            </a:r>
          </a:p>
          <a:p>
            <a:pPr marL="514350" lvl="0" indent="-514350">
              <a:buFont typeface="+mj-lt"/>
              <a:buAutoNum type="arabicPeriod"/>
            </a:pPr>
            <a:r>
              <a:rPr lang="en-US" b="1" dirty="0">
                <a:latin typeface="Times New Roman" panose="02020603050405020304" pitchFamily="18" charset="0"/>
                <a:cs typeface="Times New Roman" panose="02020603050405020304" pitchFamily="18" charset="0"/>
              </a:rPr>
              <a:t>Improved Reliability and Flexibility: </a:t>
            </a:r>
            <a:r>
              <a:rPr lang="en-US" dirty="0">
                <a:latin typeface="Times New Roman" panose="02020603050405020304" pitchFamily="18" charset="0"/>
                <a:cs typeface="Times New Roman" panose="02020603050405020304" pitchFamily="18" charset="0"/>
              </a:rPr>
              <a:t>Object-oriented system promise to be far more reliable than traditional systems, primarily because new behaviors can be "built" from existing objects. Because objects can be dynamically called and accessed, new objects may be created at any time. The new objects may inherit data attributes from one, or many other objects. Behaviors may be inherited from super-classes, and novel behaviors may be added without effecting existing systems functions.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331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Examples of OOP languages</a:t>
            </a:r>
            <a:endParaRPr lang="en-US" sz="3200" dirty="0"/>
          </a:p>
        </p:txBody>
      </p:sp>
      <p:sp>
        <p:nvSpPr>
          <p:cNvPr id="3" name="Content Placeholder 2"/>
          <p:cNvSpPr>
            <a:spLocks noGrp="1"/>
          </p:cNvSpPr>
          <p:nvPr>
            <p:ph idx="1"/>
          </p:nvPr>
        </p:nvSpPr>
        <p:spPr>
          <a:xfrm>
            <a:off x="442913" y="1690688"/>
            <a:ext cx="10910887" cy="4486275"/>
          </a:xfrm>
        </p:spPr>
        <p:txBody>
          <a:bodyPr/>
          <a:lstStyle/>
          <a:p>
            <a:pPr>
              <a:lnSpc>
                <a:spcPct val="150000"/>
              </a:lnSpc>
            </a:pPr>
            <a:r>
              <a:rPr lang="en-US" dirty="0">
                <a:latin typeface="Times New Roman" panose="02020603050405020304" pitchFamily="18" charset="0"/>
                <a:cs typeface="Times New Roman" panose="02020603050405020304" pitchFamily="18" charset="0"/>
              </a:rPr>
              <a:t>Java, C++, C#, Python, R, PHP, Visual Basic.NET, JavaScript, Ruby, Perl, </a:t>
            </a:r>
            <a:r>
              <a:rPr lang="en-US" b="1" dirty="0">
                <a:latin typeface="Times New Roman" panose="02020603050405020304" pitchFamily="18" charset="0"/>
                <a:cs typeface="Times New Roman" panose="02020603050405020304" pitchFamily="18" charset="0"/>
              </a:rPr>
              <a:t>Object</a:t>
            </a:r>
            <a:r>
              <a:rPr lang="en-US" dirty="0">
                <a:latin typeface="Times New Roman" panose="02020603050405020304" pitchFamily="18" charset="0"/>
                <a:cs typeface="Times New Roman" panose="02020603050405020304" pitchFamily="18" charset="0"/>
              </a:rPr>
              <a:t> Pascal, Objective-C, Dart, Swift, Scala, </a:t>
            </a:r>
            <a:r>
              <a:rPr lang="en-US" dirty="0" err="1">
                <a:latin typeface="Times New Roman" panose="02020603050405020304" pitchFamily="18" charset="0"/>
                <a:cs typeface="Times New Roman" panose="02020603050405020304" pitchFamily="18" charset="0"/>
              </a:rPr>
              <a:t>Kotlin</a:t>
            </a:r>
            <a:r>
              <a:rPr lang="en-US" dirty="0">
                <a:latin typeface="Times New Roman" panose="02020603050405020304" pitchFamily="18" charset="0"/>
                <a:cs typeface="Times New Roman" panose="02020603050405020304" pitchFamily="18" charset="0"/>
              </a:rPr>
              <a:t>, Common Lisp, MATLAB, and Smalltalk.</a:t>
            </a:r>
          </a:p>
        </p:txBody>
      </p:sp>
    </p:spTree>
    <p:extLst>
      <p:ext uri="{BB962C8B-B14F-4D97-AF65-F5344CB8AC3E}">
        <p14:creationId xmlns:p14="http://schemas.microsoft.com/office/powerpoint/2010/main" val="1515805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450"/>
            <a:ext cx="10515600" cy="571500"/>
          </a:xfrm>
        </p:spPr>
        <p:txBody>
          <a:bodyPr>
            <a:normAutofit/>
          </a:bodyPr>
          <a:lstStyle/>
          <a:p>
            <a:pPr lvl="0"/>
            <a:r>
              <a:rPr lang="en-US" sz="3200" b="1" dirty="0">
                <a:latin typeface="Times New Roman" panose="02020603050405020304" pitchFamily="18" charset="0"/>
                <a:cs typeface="Times New Roman" panose="02020603050405020304" pitchFamily="18" charset="0"/>
              </a:rPr>
              <a:t>Applications of OOP</a:t>
            </a:r>
          </a:p>
        </p:txBody>
      </p:sp>
      <p:sp>
        <p:nvSpPr>
          <p:cNvPr id="3" name="Content Placeholder 2"/>
          <p:cNvSpPr>
            <a:spLocks noGrp="1"/>
          </p:cNvSpPr>
          <p:nvPr>
            <p:ph idx="1"/>
          </p:nvPr>
        </p:nvSpPr>
        <p:spPr>
          <a:xfrm>
            <a:off x="257175" y="900112"/>
            <a:ext cx="11730038" cy="5843587"/>
          </a:xfrm>
        </p:spPr>
        <p:txBody>
          <a:bodyPr/>
          <a:lstStyle/>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Rael Time Systems</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Simulation and Modelling</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Object Oriented databases</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AI and Expert systems.</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Neural networks and Parallel programming</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Decision support and office automation systems.</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Client server systems</a:t>
            </a: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53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7" y="150813"/>
            <a:ext cx="11344275" cy="649288"/>
          </a:xfrm>
        </p:spPr>
        <p:txBody>
          <a:bodyPr>
            <a:normAutofit/>
          </a:bodyPr>
          <a:lstStyle/>
          <a:p>
            <a:pPr lvl="0"/>
            <a:r>
              <a:rPr lang="en-US" sz="3200" b="1" dirty="0">
                <a:latin typeface="Times New Roman" panose="02020603050405020304" pitchFamily="18" charset="0"/>
                <a:cs typeface="Times New Roman" panose="02020603050405020304" pitchFamily="18" charset="0"/>
              </a:rPr>
              <a:t>Overview of modular programming language (C Language)</a:t>
            </a:r>
          </a:p>
        </p:txBody>
      </p:sp>
      <p:sp>
        <p:nvSpPr>
          <p:cNvPr id="3" name="Content Placeholder 2"/>
          <p:cNvSpPr>
            <a:spLocks noGrp="1"/>
          </p:cNvSpPr>
          <p:nvPr>
            <p:ph idx="1"/>
          </p:nvPr>
        </p:nvSpPr>
        <p:spPr>
          <a:xfrm>
            <a:off x="257175" y="957263"/>
            <a:ext cx="11744325" cy="5715000"/>
          </a:xfrm>
        </p:spPr>
        <p:txBody>
          <a:bodyPr/>
          <a:lstStyle/>
          <a:p>
            <a:pPr>
              <a:lnSpc>
                <a:spcPct val="150000"/>
              </a:lnSpc>
            </a:pPr>
            <a:r>
              <a:rPr lang="en-US" b="1" dirty="0">
                <a:latin typeface="Times New Roman" panose="02020603050405020304" pitchFamily="18" charset="0"/>
                <a:cs typeface="Times New Roman" panose="02020603050405020304" pitchFamily="18" charset="0"/>
              </a:rPr>
              <a:t>Modular programming:</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Software design technique that emphasizes separating the functionality of a </a:t>
            </a:r>
            <a:r>
              <a:rPr lang="en-US" b="1" dirty="0">
                <a:latin typeface="Times New Roman" panose="02020603050405020304" pitchFamily="18" charset="0"/>
                <a:cs typeface="Times New Roman" panose="02020603050405020304" pitchFamily="18" charset="0"/>
              </a:rPr>
              <a:t>program</a:t>
            </a:r>
            <a:r>
              <a:rPr lang="en-US" dirty="0">
                <a:latin typeface="Times New Roman" panose="02020603050405020304" pitchFamily="18" charset="0"/>
                <a:cs typeface="Times New Roman" panose="02020603050405020304" pitchFamily="18" charset="0"/>
              </a:rPr>
              <a:t> into independent, interchangeable </a:t>
            </a:r>
            <a:r>
              <a:rPr lang="en-US" b="1" dirty="0">
                <a:latin typeface="Times New Roman" panose="02020603050405020304" pitchFamily="18" charset="0"/>
                <a:cs typeface="Times New Roman" panose="02020603050405020304" pitchFamily="18" charset="0"/>
              </a:rPr>
              <a:t>modules</a:t>
            </a:r>
            <a:r>
              <a:rPr lang="en-US" dirty="0">
                <a:latin typeface="Times New Roman" panose="02020603050405020304" pitchFamily="18" charset="0"/>
                <a:cs typeface="Times New Roman" panose="02020603050405020304" pitchFamily="18" charset="0"/>
              </a:rPr>
              <a:t>, such that each contains everything necessary to execute only one aspect of the desired functionality.</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97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477838"/>
          </a:xfrm>
        </p:spPr>
        <p:txBody>
          <a:bodyPr>
            <a:normAutofit fontScale="90000"/>
          </a:bodyPr>
          <a:lstStyle/>
          <a:p>
            <a:pPr lvl="0"/>
            <a:r>
              <a:rPr lang="en-US" sz="3200" b="1" dirty="0">
                <a:latin typeface="Times New Roman" panose="02020603050405020304" pitchFamily="18" charset="0"/>
                <a:cs typeface="Times New Roman" panose="02020603050405020304" pitchFamily="18" charset="0"/>
              </a:rPr>
              <a:t>Compilers used in C / C++ programming</a:t>
            </a:r>
          </a:p>
        </p:txBody>
      </p:sp>
      <p:sp>
        <p:nvSpPr>
          <p:cNvPr id="3" name="Content Placeholder 2"/>
          <p:cNvSpPr>
            <a:spLocks noGrp="1"/>
          </p:cNvSpPr>
          <p:nvPr>
            <p:ph idx="1"/>
          </p:nvPr>
        </p:nvSpPr>
        <p:spPr>
          <a:xfrm>
            <a:off x="171450" y="614364"/>
            <a:ext cx="11730038" cy="6415086"/>
          </a:xfrm>
        </p:spPr>
        <p:txBody>
          <a:bodyPr>
            <a:normAutofit/>
          </a:bodyPr>
          <a:lstStyle/>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Borland </a:t>
            </a:r>
            <a:r>
              <a:rPr lang="en-US" b="1"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Dev </a:t>
            </a:r>
            <a:r>
              <a:rPr lang="en-US" b="1"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Turbo C / C++</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Code block.</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Embarcadero </a:t>
            </a:r>
            <a:r>
              <a:rPr lang="en-US" b="1"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builder. ...</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Clang</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Visual </a:t>
            </a:r>
            <a:r>
              <a:rPr lang="en-US" b="1"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Intel </a:t>
            </a:r>
            <a:r>
              <a:rPr lang="en-US" b="1"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98026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101"/>
            <a:ext cx="10515600" cy="534988"/>
          </a:xfrm>
        </p:spPr>
        <p:txBody>
          <a:bodyPr>
            <a:normAutofit/>
          </a:bodyPr>
          <a:lstStyle/>
          <a:p>
            <a:r>
              <a:rPr lang="en-US" sz="3200" b="1" dirty="0">
                <a:latin typeface="Times New Roman" panose="02020603050405020304" pitchFamily="18" charset="0"/>
                <a:cs typeface="Times New Roman" panose="02020603050405020304" pitchFamily="18" charset="0"/>
              </a:rPr>
              <a:t>Popular Java IDE</a:t>
            </a:r>
          </a:p>
        </p:txBody>
      </p:sp>
      <p:sp>
        <p:nvSpPr>
          <p:cNvPr id="3" name="Content Placeholder 2"/>
          <p:cNvSpPr>
            <a:spLocks noGrp="1"/>
          </p:cNvSpPr>
          <p:nvPr>
            <p:ph idx="1"/>
          </p:nvPr>
        </p:nvSpPr>
        <p:spPr>
          <a:xfrm>
            <a:off x="342900" y="700090"/>
            <a:ext cx="11010900" cy="6015036"/>
          </a:xfrm>
        </p:spPr>
        <p:txBody>
          <a:bodyPr>
            <a:normAutofit/>
          </a:bodyPr>
          <a:lstStyle/>
          <a:p>
            <a:pPr>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Eclipse</a:t>
            </a:r>
            <a:r>
              <a:rPr lang="en-US" dirty="0">
                <a:latin typeface="Times New Roman" panose="02020603050405020304" pitchFamily="18" charset="0"/>
                <a:cs typeface="Times New Roman" panose="02020603050405020304" pitchFamily="18" charset="0"/>
              </a:rPr>
              <a:t>. Platform – Linux/</a:t>
            </a:r>
            <a:r>
              <a:rPr lang="en-US" dirty="0" err="1">
                <a:latin typeface="Times New Roman" panose="02020603050405020304" pitchFamily="18" charset="0"/>
                <a:cs typeface="Times New Roman" panose="02020603050405020304" pitchFamily="18" charset="0"/>
              </a:rPr>
              <a:t>macOS</a:t>
            </a:r>
            <a:r>
              <a:rPr lang="en-US" dirty="0">
                <a:latin typeface="Times New Roman" panose="02020603050405020304" pitchFamily="18" charset="0"/>
                <a:cs typeface="Times New Roman" panose="02020603050405020304" pitchFamily="18" charset="0"/>
              </a:rPr>
              <a:t>/Solaris/Windows. ...</a:t>
            </a:r>
          </a:p>
          <a:p>
            <a:pPr>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NetBeans</a:t>
            </a:r>
            <a:r>
              <a:rPr lang="en-US" dirty="0">
                <a:latin typeface="Times New Roman" panose="02020603050405020304" pitchFamily="18" charset="0"/>
                <a:cs typeface="Times New Roman" panose="02020603050405020304" pitchFamily="18" charset="0"/>
              </a:rPr>
              <a:t>. Platform – Linux/</a:t>
            </a:r>
            <a:r>
              <a:rPr lang="en-US" dirty="0" err="1">
                <a:latin typeface="Times New Roman" panose="02020603050405020304" pitchFamily="18" charset="0"/>
                <a:cs typeface="Times New Roman" panose="02020603050405020304" pitchFamily="18" charset="0"/>
              </a:rPr>
              <a:t>macOS</a:t>
            </a:r>
            <a:r>
              <a:rPr lang="en-US" dirty="0">
                <a:latin typeface="Times New Roman" panose="02020603050405020304" pitchFamily="18" charset="0"/>
                <a:cs typeface="Times New Roman" panose="02020603050405020304" pitchFamily="18" charset="0"/>
              </a:rPr>
              <a:t>/Solaris/Windows. ...</a:t>
            </a:r>
          </a:p>
          <a:p>
            <a:pPr>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IntelliJ IDEA</a:t>
            </a:r>
            <a:r>
              <a:rPr lang="en-US" dirty="0">
                <a:latin typeface="Times New Roman" panose="02020603050405020304" pitchFamily="18" charset="0"/>
                <a:cs typeface="Times New Roman" panose="02020603050405020304" pitchFamily="18" charset="0"/>
              </a:rPr>
              <a:t>. Platform – Linux/</a:t>
            </a:r>
            <a:r>
              <a:rPr lang="en-US" dirty="0" err="1">
                <a:latin typeface="Times New Roman" panose="02020603050405020304" pitchFamily="18" charset="0"/>
                <a:cs typeface="Times New Roman" panose="02020603050405020304" pitchFamily="18" charset="0"/>
              </a:rPr>
              <a:t>macOS</a:t>
            </a:r>
            <a:r>
              <a:rPr lang="en-US" dirty="0">
                <a:latin typeface="Times New Roman" panose="02020603050405020304" pitchFamily="18" charset="0"/>
                <a:cs typeface="Times New Roman" panose="02020603050405020304" pitchFamily="18" charset="0"/>
              </a:rPr>
              <a:t>/Windows. ...</a:t>
            </a:r>
          </a:p>
          <a:p>
            <a:pPr>
              <a:lnSpc>
                <a:spcPct val="150000"/>
              </a:lnSpc>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BlueJ</a:t>
            </a:r>
            <a:r>
              <a:rPr lang="en-US" dirty="0">
                <a:latin typeface="Times New Roman" panose="02020603050405020304" pitchFamily="18" charset="0"/>
                <a:cs typeface="Times New Roman" panose="02020603050405020304" pitchFamily="18" charset="0"/>
              </a:rPr>
              <a:t>. Platform – Linux/</a:t>
            </a:r>
            <a:r>
              <a:rPr lang="en-US" dirty="0" err="1">
                <a:latin typeface="Times New Roman" panose="02020603050405020304" pitchFamily="18" charset="0"/>
                <a:cs typeface="Times New Roman" panose="02020603050405020304" pitchFamily="18" charset="0"/>
              </a:rPr>
              <a:t>macOS</a:t>
            </a:r>
            <a:r>
              <a:rPr lang="en-US" dirty="0">
                <a:latin typeface="Times New Roman" panose="02020603050405020304" pitchFamily="18" charset="0"/>
                <a:cs typeface="Times New Roman" panose="02020603050405020304" pitchFamily="18" charset="0"/>
              </a:rPr>
              <a:t>/Windows. ...</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(Oracle) </a:t>
            </a:r>
            <a:r>
              <a:rPr lang="en-US" b="1" dirty="0" err="1">
                <a:latin typeface="Times New Roman" panose="02020603050405020304" pitchFamily="18" charset="0"/>
                <a:cs typeface="Times New Roman" panose="02020603050405020304" pitchFamily="18" charset="0"/>
              </a:rPr>
              <a:t>JDeveloper</a:t>
            </a:r>
            <a:r>
              <a:rPr lang="en-US" dirty="0">
                <a:latin typeface="Times New Roman" panose="02020603050405020304" pitchFamily="18" charset="0"/>
                <a:cs typeface="Times New Roman" panose="02020603050405020304" pitchFamily="18" charset="0"/>
              </a:rPr>
              <a:t>. Platform – Linux/</a:t>
            </a:r>
            <a:r>
              <a:rPr lang="en-US" dirty="0" err="1">
                <a:latin typeface="Times New Roman" panose="02020603050405020304" pitchFamily="18" charset="0"/>
                <a:cs typeface="Times New Roman" panose="02020603050405020304" pitchFamily="18" charset="0"/>
              </a:rPr>
              <a:t>macOS</a:t>
            </a:r>
            <a:r>
              <a:rPr lang="en-US" dirty="0">
                <a:latin typeface="Times New Roman" panose="02020603050405020304" pitchFamily="18" charset="0"/>
                <a:cs typeface="Times New Roman" panose="02020603050405020304" pitchFamily="18" charset="0"/>
              </a:rPr>
              <a:t>/Windows. ...</a:t>
            </a:r>
          </a:p>
          <a:p>
            <a:pPr>
              <a:lnSpc>
                <a:spcPct val="150000"/>
              </a:lnSpc>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DrJava</a:t>
            </a:r>
            <a:r>
              <a:rPr lang="en-US" dirty="0">
                <a:latin typeface="Times New Roman" panose="02020603050405020304" pitchFamily="18" charset="0"/>
                <a:cs typeface="Times New Roman" panose="02020603050405020304" pitchFamily="18" charset="0"/>
              </a:rPr>
              <a:t>. Platform – Linux/</a:t>
            </a:r>
            <a:r>
              <a:rPr lang="en-US" dirty="0" err="1">
                <a:latin typeface="Times New Roman" panose="02020603050405020304" pitchFamily="18" charset="0"/>
                <a:cs typeface="Times New Roman" panose="02020603050405020304" pitchFamily="18" charset="0"/>
              </a:rPr>
              <a:t>macOS</a:t>
            </a:r>
            <a:r>
              <a:rPr lang="en-US" dirty="0">
                <a:latin typeface="Times New Roman" panose="02020603050405020304" pitchFamily="18" charset="0"/>
                <a:cs typeface="Times New Roman" panose="02020603050405020304" pitchFamily="18" charset="0"/>
              </a:rPr>
              <a:t>/Windows. ...</a:t>
            </a:r>
          </a:p>
          <a:p>
            <a:pPr>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JCreator</a:t>
            </a: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https://hackr.io/blog/best-java-ides</a:t>
            </a:r>
          </a:p>
        </p:txBody>
      </p:sp>
    </p:spTree>
    <p:extLst>
      <p:ext uri="{BB962C8B-B14F-4D97-AF65-F5344CB8AC3E}">
        <p14:creationId xmlns:p14="http://schemas.microsoft.com/office/powerpoint/2010/main" val="266699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179388"/>
            <a:ext cx="11672888" cy="663575"/>
          </a:xfrm>
        </p:spPr>
        <p:txBody>
          <a:bodyPr>
            <a:normAutofit/>
          </a:bodyPr>
          <a:lstStyle/>
          <a:p>
            <a:pPr algn="ctr"/>
            <a:r>
              <a:rPr lang="en-US" sz="3200" b="1" dirty="0">
                <a:latin typeface="Times New Roman" panose="02020603050405020304" pitchFamily="18" charset="0"/>
                <a:cs typeface="Times New Roman" panose="02020603050405020304" pitchFamily="18" charset="0"/>
              </a:rPr>
              <a:t>Relationship b/w C and C++ programming languages</a:t>
            </a:r>
            <a:endParaRPr lang="en-US" sz="3200" dirty="0"/>
          </a:p>
        </p:txBody>
      </p:sp>
      <p:sp>
        <p:nvSpPr>
          <p:cNvPr id="12" name="Content Placeholder 2"/>
          <p:cNvSpPr>
            <a:spLocks noGrp="1"/>
          </p:cNvSpPr>
          <p:nvPr>
            <p:ph idx="1"/>
          </p:nvPr>
        </p:nvSpPr>
        <p:spPr>
          <a:xfrm>
            <a:off x="128588" y="1000126"/>
            <a:ext cx="3871913" cy="6057900"/>
          </a:xfrm>
        </p:spPr>
        <p:txBody>
          <a:bodyPr/>
          <a:lstStyle/>
          <a:p>
            <a:r>
              <a:rPr lang="en-US" dirty="0">
                <a:latin typeface="Times New Roman" panose="02020603050405020304" pitchFamily="18" charset="0"/>
                <a:cs typeface="Times New Roman" panose="02020603050405020304" pitchFamily="18" charset="0"/>
              </a:rPr>
              <a:t>C</a:t>
            </a:r>
          </a:p>
          <a:p>
            <a:r>
              <a:rPr lang="en-US" b="0" dirty="0">
                <a:latin typeface="Times New Roman" panose="02020603050405020304" pitchFamily="18" charset="0"/>
                <a:cs typeface="Times New Roman" panose="02020603050405020304" pitchFamily="18" charset="0"/>
              </a:rPr>
              <a:t>Modular PL</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Syntax similar</a:t>
            </a:r>
          </a:p>
          <a:p>
            <a:r>
              <a:rPr lang="en-US" b="0" dirty="0">
                <a:latin typeface="Times New Roman" panose="02020603050405020304" pitchFamily="18" charset="0"/>
                <a:cs typeface="Times New Roman" panose="02020603050405020304" pitchFamily="18" charset="0"/>
              </a:rPr>
              <a:t>Application area: System Programming </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Execution: Compile and run</a:t>
            </a:r>
          </a:p>
          <a:p>
            <a:endParaRPr lang="en-US" b="0" dirty="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Platform Dependent</a:t>
            </a:r>
          </a:p>
          <a:p>
            <a:r>
              <a:rPr lang="en-US" b="0" dirty="0">
                <a:latin typeface="Times New Roman" panose="02020603050405020304" pitchFamily="18" charset="0"/>
                <a:cs typeface="Times New Roman" panose="02020603050405020304" pitchFamily="18" charset="0"/>
              </a:rPr>
              <a:t>.C</a:t>
            </a:r>
          </a:p>
          <a:p>
            <a:endParaRPr lang="en-US" b="0" dirty="0">
              <a:latin typeface="Times New Roman" panose="02020603050405020304" pitchFamily="18" charset="0"/>
              <a:cs typeface="Times New Roman" panose="02020603050405020304" pitchFamily="18" charset="0"/>
            </a:endParaRPr>
          </a:p>
        </p:txBody>
      </p:sp>
      <p:sp>
        <p:nvSpPr>
          <p:cNvPr id="13" name="Content Placeholder 2"/>
          <p:cNvSpPr>
            <a:spLocks noGrp="1"/>
          </p:cNvSpPr>
          <p:nvPr>
            <p:ph idx="1"/>
          </p:nvPr>
        </p:nvSpPr>
        <p:spPr>
          <a:xfrm>
            <a:off x="4186237" y="1000126"/>
            <a:ext cx="3871913" cy="6057900"/>
          </a:xfrm>
        </p:spPr>
        <p:txBody>
          <a:bodyPr/>
          <a:lstStyle/>
          <a:p>
            <a:r>
              <a:rPr lang="en-US" dirty="0">
                <a:latin typeface="Times New Roman" panose="02020603050405020304" pitchFamily="18" charset="0"/>
                <a:cs typeface="Times New Roman" panose="02020603050405020304" pitchFamily="18" charset="0"/>
              </a:rPr>
              <a:t>C++</a:t>
            </a:r>
          </a:p>
          <a:p>
            <a:r>
              <a:rPr lang="en-US" b="0" dirty="0">
                <a:latin typeface="Times New Roman" panose="02020603050405020304" pitchFamily="18" charset="0"/>
                <a:cs typeface="Times New Roman" panose="02020603050405020304" pitchFamily="18" charset="0"/>
              </a:rPr>
              <a:t>Supports OOP</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Syntax similar</a:t>
            </a:r>
          </a:p>
          <a:p>
            <a:r>
              <a:rPr lang="en-US" b="0" dirty="0">
                <a:latin typeface="Times New Roman" panose="02020603050405020304" pitchFamily="18" charset="0"/>
                <a:cs typeface="Times New Roman" panose="02020603050405020304" pitchFamily="18" charset="0"/>
              </a:rPr>
              <a:t>Application area: system Programming</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Execution: Compile and run</a:t>
            </a:r>
          </a:p>
          <a:p>
            <a:endParaRPr lang="en-US" b="0" dirty="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Platform Dependent</a:t>
            </a:r>
          </a:p>
          <a:p>
            <a:r>
              <a:rPr lang="en-US" b="0" dirty="0">
                <a:latin typeface="Times New Roman" panose="02020603050405020304" pitchFamily="18" charset="0"/>
                <a:cs typeface="Times New Roman" panose="02020603050405020304" pitchFamily="18" charset="0"/>
              </a:rPr>
              <a:t>.CPP</a:t>
            </a:r>
          </a:p>
          <a:p>
            <a:endParaRPr lang="en-US" b="0" dirty="0">
              <a:latin typeface="Times New Roman" panose="02020603050405020304" pitchFamily="18" charset="0"/>
              <a:cs typeface="Times New Roman" panose="02020603050405020304" pitchFamily="18" charset="0"/>
            </a:endParaRPr>
          </a:p>
        </p:txBody>
      </p:sp>
      <p:sp>
        <p:nvSpPr>
          <p:cNvPr id="14" name="Content Placeholder 2"/>
          <p:cNvSpPr>
            <a:spLocks noGrp="1"/>
          </p:cNvSpPr>
          <p:nvPr>
            <p:ph idx="1"/>
          </p:nvPr>
        </p:nvSpPr>
        <p:spPr>
          <a:xfrm>
            <a:off x="8243886" y="1000126"/>
            <a:ext cx="3871913" cy="6057900"/>
          </a:xfrm>
        </p:spPr>
        <p:txBody>
          <a:bodyPr>
            <a:normAutofit/>
          </a:bodyPr>
          <a:lstStyle/>
          <a:p>
            <a:r>
              <a:rPr lang="en-US" dirty="0">
                <a:latin typeface="Times New Roman" panose="02020603050405020304" pitchFamily="18" charset="0"/>
                <a:cs typeface="Times New Roman" panose="02020603050405020304" pitchFamily="18" charset="0"/>
              </a:rPr>
              <a:t>JAVA</a:t>
            </a:r>
          </a:p>
          <a:p>
            <a:r>
              <a:rPr lang="en-US" b="0" dirty="0">
                <a:latin typeface="Times New Roman" panose="02020603050405020304" pitchFamily="18" charset="0"/>
                <a:cs typeface="Times New Roman" panose="02020603050405020304" pitchFamily="18" charset="0"/>
              </a:rPr>
              <a:t>Pure OOP</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Syntax similar</a:t>
            </a:r>
          </a:p>
          <a:p>
            <a:r>
              <a:rPr lang="en-US" b="0" dirty="0">
                <a:latin typeface="Times New Roman" panose="02020603050405020304" pitchFamily="18" charset="0"/>
                <a:cs typeface="Times New Roman" panose="02020603050405020304" pitchFamily="18" charset="0"/>
              </a:rPr>
              <a:t>Application area: Application Programming, Internet apps</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Execution: Compile/ </a:t>
            </a:r>
            <a:r>
              <a:rPr lang="en-US" b="0" dirty="0" err="1">
                <a:latin typeface="Times New Roman" panose="02020603050405020304" pitchFamily="18" charset="0"/>
                <a:cs typeface="Times New Roman" panose="02020603050405020304" pitchFamily="18" charset="0"/>
              </a:rPr>
              <a:t>Intepretor</a:t>
            </a:r>
            <a:r>
              <a:rPr lang="en-US" b="0" dirty="0">
                <a:latin typeface="Times New Roman" panose="02020603050405020304" pitchFamily="18" charset="0"/>
                <a:cs typeface="Times New Roman" panose="02020603050405020304" pitchFamily="18" charset="0"/>
              </a:rPr>
              <a:t> and run</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Platform Independent</a:t>
            </a:r>
          </a:p>
          <a:p>
            <a:r>
              <a:rPr lang="en-US" b="0" dirty="0">
                <a:latin typeface="Times New Roman" panose="02020603050405020304" pitchFamily="18" charset="0"/>
                <a:cs typeface="Times New Roman" panose="02020603050405020304" pitchFamily="18" charset="0"/>
              </a:rPr>
              <a:t>.Java</a:t>
            </a:r>
          </a:p>
          <a:p>
            <a:endParaRPr lang="en-US"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37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36538"/>
            <a:ext cx="11239500" cy="1120775"/>
          </a:xfrm>
        </p:spPr>
        <p:txBody>
          <a:bodyPr>
            <a:normAutofit/>
          </a:bodyPr>
          <a:lstStyle/>
          <a:p>
            <a:pPr algn="ctr"/>
            <a:r>
              <a:rPr lang="en-US" sz="3200" b="1" dirty="0">
                <a:latin typeface="Times New Roman" panose="02020603050405020304" pitchFamily="18" charset="0"/>
                <a:cs typeface="Times New Roman" panose="02020603050405020304" pitchFamily="18" charset="0"/>
              </a:rPr>
              <a:t>Part II:</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Introduction to object oriented programming concepts</a:t>
            </a:r>
          </a:p>
        </p:txBody>
      </p:sp>
      <p:sp>
        <p:nvSpPr>
          <p:cNvPr id="3" name="Content Placeholder 2"/>
          <p:cNvSpPr>
            <a:spLocks noGrp="1"/>
          </p:cNvSpPr>
          <p:nvPr>
            <p:ph idx="1"/>
          </p:nvPr>
        </p:nvSpPr>
        <p:spPr>
          <a:xfrm>
            <a:off x="838200" y="1825624"/>
            <a:ext cx="10515600" cy="4746625"/>
          </a:xfrm>
        </p:spPr>
        <p:txBody>
          <a:bodyPr/>
          <a:lstStyle/>
          <a:p>
            <a:pPr marL="514350" lvl="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Software Crisis, Software Evolution.</a:t>
            </a:r>
          </a:p>
          <a:p>
            <a:pPr marL="514350" lvl="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Procedural programming Paradigm.</a:t>
            </a:r>
            <a:endParaRPr lang="en-US" dirty="0">
              <a:effectLst/>
              <a:latin typeface="Times New Roman" panose="02020603050405020304" pitchFamily="18" charset="0"/>
              <a:cs typeface="Times New Roman" panose="02020603050405020304" pitchFamily="18" charset="0"/>
            </a:endParaRPr>
          </a:p>
          <a:p>
            <a:pPr marL="514350" lvl="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Object oriented approach introduced, examples of OOP languages</a:t>
            </a:r>
            <a:endParaRPr lang="en-US" dirty="0">
              <a:effectLst/>
              <a:latin typeface="Times New Roman" panose="02020603050405020304" pitchFamily="18" charset="0"/>
              <a:cs typeface="Times New Roman" panose="02020603050405020304" pitchFamily="18" charset="0"/>
            </a:endParaRPr>
          </a:p>
          <a:p>
            <a:pPr marL="514350" lvl="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Characteristics of object oriented languages</a:t>
            </a:r>
            <a:endParaRPr lang="en-US" dirty="0">
              <a:effectLst/>
              <a:latin typeface="Times New Roman" panose="02020603050405020304" pitchFamily="18" charset="0"/>
              <a:cs typeface="Times New Roman" panose="02020603050405020304" pitchFamily="18" charset="0"/>
            </a:endParaRPr>
          </a:p>
          <a:p>
            <a:pPr marL="514350" lvl="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Benefits of object oriented programming languages</a:t>
            </a:r>
            <a:endParaRPr lang="en-US" dirty="0">
              <a:effectLst/>
              <a:latin typeface="Times New Roman" panose="02020603050405020304" pitchFamily="18" charset="0"/>
              <a:cs typeface="Times New Roman" panose="02020603050405020304" pitchFamily="18" charset="0"/>
            </a:endParaRPr>
          </a:p>
          <a:p>
            <a:pPr marL="514350" lvl="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Applications of OOP</a:t>
            </a: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640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
            <a:ext cx="10515600" cy="585789"/>
          </a:xfrm>
        </p:spPr>
        <p:txBody>
          <a:bodyPr>
            <a:noAutofit/>
          </a:bodyPr>
          <a:lstStyle/>
          <a:p>
            <a:pPr marL="514350" lvl="0" indent="-514350">
              <a:lnSpc>
                <a:spcPct val="150000"/>
              </a:lnSpc>
            </a:pPr>
            <a:r>
              <a:rPr lang="en-US" sz="3200" b="1" dirty="0">
                <a:latin typeface="Times New Roman" panose="02020603050405020304" pitchFamily="18" charset="0"/>
                <a:cs typeface="Times New Roman" panose="02020603050405020304" pitchFamily="18" charset="0"/>
              </a:rPr>
              <a:t>Software Crisis</a:t>
            </a:r>
          </a:p>
        </p:txBody>
      </p:sp>
      <p:sp>
        <p:nvSpPr>
          <p:cNvPr id="3" name="Content Placeholder 2"/>
          <p:cNvSpPr>
            <a:spLocks noGrp="1"/>
          </p:cNvSpPr>
          <p:nvPr>
            <p:ph idx="1"/>
          </p:nvPr>
        </p:nvSpPr>
        <p:spPr>
          <a:xfrm>
            <a:off x="200025" y="885824"/>
            <a:ext cx="11758613" cy="5857875"/>
          </a:xfrm>
        </p:spPr>
        <p:txBody>
          <a:bodyPr>
            <a:normAutofit fontScale="92500" lnSpcReduction="10000"/>
          </a:bodyPr>
          <a:lstStyle/>
          <a:p>
            <a:pPr>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Software Technology dynamics</a:t>
            </a:r>
          </a:p>
          <a:p>
            <a:pPr>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Issues to be addressed to mitigate s/w crisis:</a:t>
            </a:r>
          </a:p>
          <a:p>
            <a:pPr lvl="1">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How to design systems with open interfaces</a:t>
            </a:r>
          </a:p>
          <a:p>
            <a:pPr lvl="1">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How to represent real life entities of problems in systems.</a:t>
            </a:r>
          </a:p>
          <a:p>
            <a:pPr lvl="1">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How to ensure re-usability and extensibility of modules</a:t>
            </a:r>
          </a:p>
          <a:p>
            <a:pPr lvl="1">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How to improve quality of software</a:t>
            </a:r>
          </a:p>
          <a:p>
            <a:pPr lvl="1">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How to manage time schedules.</a:t>
            </a:r>
          </a:p>
          <a:p>
            <a:pPr lvl="1">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How to improve s/w productivity and decrease s/w cost.</a:t>
            </a:r>
          </a:p>
        </p:txBody>
      </p:sp>
    </p:spTree>
    <p:extLst>
      <p:ext uri="{BB962C8B-B14F-4D97-AF65-F5344CB8AC3E}">
        <p14:creationId xmlns:p14="http://schemas.microsoft.com/office/powerpoint/2010/main" val="361104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101"/>
            <a:ext cx="10515600" cy="534988"/>
          </a:xfrm>
        </p:spPr>
        <p:txBody>
          <a:bodyPr>
            <a:normAutofit/>
          </a:bodyPr>
          <a:lstStyle/>
          <a:p>
            <a:r>
              <a:rPr lang="en-US" sz="3200" b="1" dirty="0">
                <a:latin typeface="Times New Roman" panose="02020603050405020304" pitchFamily="18" charset="0"/>
                <a:cs typeface="Times New Roman" panose="02020603050405020304" pitchFamily="18" charset="0"/>
              </a:rPr>
              <a:t>Causes of the software crisis</a:t>
            </a:r>
          </a:p>
        </p:txBody>
      </p:sp>
      <p:sp>
        <p:nvSpPr>
          <p:cNvPr id="3" name="Content Placeholder 2"/>
          <p:cNvSpPr>
            <a:spLocks noGrp="1"/>
          </p:cNvSpPr>
          <p:nvPr>
            <p:ph idx="1"/>
          </p:nvPr>
        </p:nvSpPr>
        <p:spPr>
          <a:xfrm>
            <a:off x="214313" y="871538"/>
            <a:ext cx="11815762" cy="5800725"/>
          </a:xfrm>
        </p:spPr>
        <p:txBody>
          <a:bodyPr>
            <a:normAutofit lnSpcReduction="10000"/>
          </a:bodyPr>
          <a:lstStyle/>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Projects running over-budget</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Projects running over-time</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Software was inefficient.</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Software was of low quality</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Software often did not meet requirements</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Software was not delivered.</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Projects were unmanageable</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Difficulty in maintaining the code.</a:t>
            </a:r>
          </a:p>
        </p:txBody>
      </p:sp>
    </p:spTree>
    <p:extLst>
      <p:ext uri="{BB962C8B-B14F-4D97-AF65-F5344CB8AC3E}">
        <p14:creationId xmlns:p14="http://schemas.microsoft.com/office/powerpoint/2010/main" val="1210524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1062</Words>
  <Application>Microsoft Office PowerPoint</Application>
  <PresentationFormat>Widescreen</PresentationFormat>
  <Paragraphs>181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COM 213: PROCEDURAL PROGRAMMING II</vt:lpstr>
      <vt:lpstr>PART 1: Introduction to Procedural Programming</vt:lpstr>
      <vt:lpstr>Overview of modular programming language (C Language)</vt:lpstr>
      <vt:lpstr>Compilers used in C / C++ programming</vt:lpstr>
      <vt:lpstr>Popular Java IDE</vt:lpstr>
      <vt:lpstr>Relationship b/w C and C++ programming languages</vt:lpstr>
      <vt:lpstr>Part II: Introduction to object oriented programming concepts</vt:lpstr>
      <vt:lpstr>Software Crisis</vt:lpstr>
      <vt:lpstr>Causes of the software crisis</vt:lpstr>
      <vt:lpstr>Quality issues to be considered for critical evaluation</vt:lpstr>
      <vt:lpstr>SOFTWARE EVOLUTION</vt:lpstr>
      <vt:lpstr>Importance of Software Evolution</vt:lpstr>
      <vt:lpstr>Procedural programming paradigm </vt:lpstr>
      <vt:lpstr>Modular Programming</vt:lpstr>
      <vt:lpstr>Properties of Procedural programming Paradigm</vt:lpstr>
      <vt:lpstr>Introduction to Object oriented approach</vt:lpstr>
      <vt:lpstr>Characteristics of object oriented languages</vt:lpstr>
      <vt:lpstr>Classes:-</vt:lpstr>
      <vt:lpstr>Inheritance:-</vt:lpstr>
      <vt:lpstr>Benefits of object oriented programming languages</vt:lpstr>
      <vt:lpstr>Examples of OOP languages</vt:lpstr>
      <vt:lpstr>Applications of OOP</vt:lpstr>
    </vt:vector>
  </TitlesOfParts>
  <Company>SACC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254713047441</cp:lastModifiedBy>
  <cp:revision>217</cp:revision>
  <dcterms:created xsi:type="dcterms:W3CDTF">2021-01-28T05:59:54Z</dcterms:created>
  <dcterms:modified xsi:type="dcterms:W3CDTF">2022-09-11T18:55:28Z</dcterms:modified>
</cp:coreProperties>
</file>