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0" r:id="rId7"/>
    <p:sldId id="261" r:id="rId8"/>
    <p:sldId id="267" r:id="rId9"/>
    <p:sldId id="268" r:id="rId10"/>
    <p:sldId id="262" r:id="rId11"/>
    <p:sldId id="263" r:id="rId12"/>
    <p:sldId id="264" r:id="rId13"/>
    <p:sldId id="265"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F2CF2B-D3A2-430A-A9DB-9811A903300E}"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06A88-50F2-4D73-8706-FF4181C7157C}" type="slidenum">
              <a:rPr lang="en-US" smtClean="0"/>
              <a:t>‹#›</a:t>
            </a:fld>
            <a:endParaRPr lang="en-US"/>
          </a:p>
        </p:txBody>
      </p:sp>
    </p:spTree>
    <p:extLst>
      <p:ext uri="{BB962C8B-B14F-4D97-AF65-F5344CB8AC3E}">
        <p14:creationId xmlns:p14="http://schemas.microsoft.com/office/powerpoint/2010/main" val="284118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F2CF2B-D3A2-430A-A9DB-9811A903300E}"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06A88-50F2-4D73-8706-FF4181C7157C}" type="slidenum">
              <a:rPr lang="en-US" smtClean="0"/>
              <a:t>‹#›</a:t>
            </a:fld>
            <a:endParaRPr lang="en-US"/>
          </a:p>
        </p:txBody>
      </p:sp>
    </p:spTree>
    <p:extLst>
      <p:ext uri="{BB962C8B-B14F-4D97-AF65-F5344CB8AC3E}">
        <p14:creationId xmlns:p14="http://schemas.microsoft.com/office/powerpoint/2010/main" val="2078986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F2CF2B-D3A2-430A-A9DB-9811A903300E}"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06A88-50F2-4D73-8706-FF4181C7157C}" type="slidenum">
              <a:rPr lang="en-US" smtClean="0"/>
              <a:t>‹#›</a:t>
            </a:fld>
            <a:endParaRPr lang="en-US"/>
          </a:p>
        </p:txBody>
      </p:sp>
    </p:spTree>
    <p:extLst>
      <p:ext uri="{BB962C8B-B14F-4D97-AF65-F5344CB8AC3E}">
        <p14:creationId xmlns:p14="http://schemas.microsoft.com/office/powerpoint/2010/main" val="1677635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F2CF2B-D3A2-430A-A9DB-9811A903300E}"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06A88-50F2-4D73-8706-FF4181C7157C}" type="slidenum">
              <a:rPr lang="en-US" smtClean="0"/>
              <a:t>‹#›</a:t>
            </a:fld>
            <a:endParaRPr lang="en-US"/>
          </a:p>
        </p:txBody>
      </p:sp>
    </p:spTree>
    <p:extLst>
      <p:ext uri="{BB962C8B-B14F-4D97-AF65-F5344CB8AC3E}">
        <p14:creationId xmlns:p14="http://schemas.microsoft.com/office/powerpoint/2010/main" val="634618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F2CF2B-D3A2-430A-A9DB-9811A903300E}"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06A88-50F2-4D73-8706-FF4181C7157C}" type="slidenum">
              <a:rPr lang="en-US" smtClean="0"/>
              <a:t>‹#›</a:t>
            </a:fld>
            <a:endParaRPr lang="en-US"/>
          </a:p>
        </p:txBody>
      </p:sp>
    </p:spTree>
    <p:extLst>
      <p:ext uri="{BB962C8B-B14F-4D97-AF65-F5344CB8AC3E}">
        <p14:creationId xmlns:p14="http://schemas.microsoft.com/office/powerpoint/2010/main" val="742530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F2CF2B-D3A2-430A-A9DB-9811A903300E}" type="datetimeFigureOut">
              <a:rPr lang="en-US" smtClean="0"/>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06A88-50F2-4D73-8706-FF4181C7157C}" type="slidenum">
              <a:rPr lang="en-US" smtClean="0"/>
              <a:t>‹#›</a:t>
            </a:fld>
            <a:endParaRPr lang="en-US"/>
          </a:p>
        </p:txBody>
      </p:sp>
    </p:spTree>
    <p:extLst>
      <p:ext uri="{BB962C8B-B14F-4D97-AF65-F5344CB8AC3E}">
        <p14:creationId xmlns:p14="http://schemas.microsoft.com/office/powerpoint/2010/main" val="3180447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F2CF2B-D3A2-430A-A9DB-9811A903300E}" type="datetimeFigureOut">
              <a:rPr lang="en-US" smtClean="0"/>
              <a:t>7/18/2022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06A88-50F2-4D73-8706-FF4181C7157C}" type="slidenum">
              <a:rPr lang="en-US" smtClean="0"/>
              <a:t>‹#›</a:t>
            </a:fld>
            <a:endParaRPr lang="en-US"/>
          </a:p>
        </p:txBody>
      </p:sp>
    </p:spTree>
    <p:extLst>
      <p:ext uri="{BB962C8B-B14F-4D97-AF65-F5344CB8AC3E}">
        <p14:creationId xmlns:p14="http://schemas.microsoft.com/office/powerpoint/2010/main" val="96341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F2CF2B-D3A2-430A-A9DB-9811A903300E}" type="datetimeFigureOut">
              <a:rPr lang="en-US" smtClean="0"/>
              <a:t>7/18/2022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06A88-50F2-4D73-8706-FF4181C7157C}" type="slidenum">
              <a:rPr lang="en-US" smtClean="0"/>
              <a:t>‹#›</a:t>
            </a:fld>
            <a:endParaRPr lang="en-US"/>
          </a:p>
        </p:txBody>
      </p:sp>
    </p:spTree>
    <p:extLst>
      <p:ext uri="{BB962C8B-B14F-4D97-AF65-F5344CB8AC3E}">
        <p14:creationId xmlns:p14="http://schemas.microsoft.com/office/powerpoint/2010/main" val="1052724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F2CF2B-D3A2-430A-A9DB-9811A903300E}" type="datetimeFigureOut">
              <a:rPr lang="en-US" smtClean="0"/>
              <a:t>7/18/2022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106A88-50F2-4D73-8706-FF4181C7157C}" type="slidenum">
              <a:rPr lang="en-US" smtClean="0"/>
              <a:t>‹#›</a:t>
            </a:fld>
            <a:endParaRPr lang="en-US"/>
          </a:p>
        </p:txBody>
      </p:sp>
    </p:spTree>
    <p:extLst>
      <p:ext uri="{BB962C8B-B14F-4D97-AF65-F5344CB8AC3E}">
        <p14:creationId xmlns:p14="http://schemas.microsoft.com/office/powerpoint/2010/main" val="669031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F2CF2B-D3A2-430A-A9DB-9811A903300E}" type="datetimeFigureOut">
              <a:rPr lang="en-US" smtClean="0"/>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06A88-50F2-4D73-8706-FF4181C7157C}" type="slidenum">
              <a:rPr lang="en-US" smtClean="0"/>
              <a:t>‹#›</a:t>
            </a:fld>
            <a:endParaRPr lang="en-US"/>
          </a:p>
        </p:txBody>
      </p:sp>
    </p:spTree>
    <p:extLst>
      <p:ext uri="{BB962C8B-B14F-4D97-AF65-F5344CB8AC3E}">
        <p14:creationId xmlns:p14="http://schemas.microsoft.com/office/powerpoint/2010/main" val="127284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F2CF2B-D3A2-430A-A9DB-9811A903300E}" type="datetimeFigureOut">
              <a:rPr lang="en-US" smtClean="0"/>
              <a:t>7/18/2022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06A88-50F2-4D73-8706-FF4181C7157C}" type="slidenum">
              <a:rPr lang="en-US" smtClean="0"/>
              <a:t>‹#›</a:t>
            </a:fld>
            <a:endParaRPr lang="en-US"/>
          </a:p>
        </p:txBody>
      </p:sp>
    </p:spTree>
    <p:extLst>
      <p:ext uri="{BB962C8B-B14F-4D97-AF65-F5344CB8AC3E}">
        <p14:creationId xmlns:p14="http://schemas.microsoft.com/office/powerpoint/2010/main" val="386817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2CF2B-D3A2-430A-A9DB-9811A903300E}" type="datetimeFigureOut">
              <a:rPr lang="en-US" smtClean="0"/>
              <a:t>7/18/2022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06A88-50F2-4D73-8706-FF4181C7157C}" type="slidenum">
              <a:rPr lang="en-US" smtClean="0"/>
              <a:t>‹#›</a:t>
            </a:fld>
            <a:endParaRPr lang="en-US"/>
          </a:p>
        </p:txBody>
      </p:sp>
    </p:spTree>
    <p:extLst>
      <p:ext uri="{BB962C8B-B14F-4D97-AF65-F5344CB8AC3E}">
        <p14:creationId xmlns:p14="http://schemas.microsoft.com/office/powerpoint/2010/main" val="2504214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a:latin typeface="Times New Roman" panose="02020603050405020304" pitchFamily="18" charset="0"/>
                <a:cs typeface="Times New Roman" panose="02020603050405020304" pitchFamily="18" charset="0"/>
              </a:rPr>
              <a:t>C++</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INHERITANCE</a:t>
            </a:r>
          </a:p>
        </p:txBody>
      </p:sp>
      <p:sp>
        <p:nvSpPr>
          <p:cNvPr id="3" name="Subtitle 2"/>
          <p:cNvSpPr>
            <a:spLocks noGrp="1"/>
          </p:cNvSpPr>
          <p:nvPr>
            <p:ph type="subTitle" idx="1"/>
          </p:nvPr>
        </p:nvSpPr>
        <p:spPr/>
        <p:txBody>
          <a:bodyPr>
            <a:normAutofit/>
          </a:bodyPr>
          <a:lstStyle/>
          <a:p>
            <a:r>
              <a:rPr lang="en-US" sz="4000" b="1" dirty="0">
                <a:latin typeface="Times New Roman" panose="02020603050405020304" pitchFamily="18" charset="0"/>
                <a:cs typeface="Times New Roman" panose="02020603050405020304" pitchFamily="18" charset="0"/>
              </a:rPr>
              <a:t>BY </a:t>
            </a:r>
            <a:r>
              <a:rPr lang="en-US" sz="4000" b="1" dirty="0" err="1">
                <a:latin typeface="Times New Roman" panose="02020603050405020304" pitchFamily="18" charset="0"/>
                <a:cs typeface="Times New Roman" panose="02020603050405020304" pitchFamily="18" charset="0"/>
              </a:rPr>
              <a:t>Samwel</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Tarus</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3103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951"/>
            <a:ext cx="10515600" cy="406400"/>
          </a:xfrm>
        </p:spPr>
        <p:txBody>
          <a:bodyPr>
            <a:noAutofit/>
          </a:bodyPr>
          <a:lstStyle/>
          <a:p>
            <a:r>
              <a:rPr lang="en-US" sz="3600" dirty="0" err="1">
                <a:latin typeface="Times New Roman" panose="02020603050405020304" pitchFamily="18" charset="0"/>
                <a:cs typeface="Times New Roman" panose="02020603050405020304" pitchFamily="18" charset="0"/>
              </a:rPr>
              <a:t>Pto</a:t>
            </a:r>
            <a:r>
              <a:rPr lang="en-US" sz="3600"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0" y="614365"/>
            <a:ext cx="12192000" cy="6343648"/>
          </a:xfrm>
        </p:spPr>
        <p:txBody>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When the base class is privately inherited by the derived class, public members of the base class becomes the private members of the derived class. Therefore, the public members of the base class are not accessible by the objects of the derived class only by the member functions of the derived class.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When the base class is publicly inherited by the derived class, public members of the base class also become the public members of the derived class. Therefore, the public members of the base class are accessible by the objects of the derived class as well as by the member functions of the base class.</a:t>
            </a:r>
          </a:p>
          <a:p>
            <a:endParaRPr lang="en-US" dirty="0"/>
          </a:p>
          <a:p>
            <a:pPr marL="0" indent="0">
              <a:buNone/>
            </a:pPr>
            <a:r>
              <a:rPr lang="en-US" b="1" dirty="0" err="1">
                <a:latin typeface="Times New Roman" panose="02020603050405020304" pitchFamily="18" charset="0"/>
                <a:cs typeface="Times New Roman" panose="02020603050405020304" pitchFamily="18" charset="0"/>
              </a:rPr>
              <a:t>Nb</a:t>
            </a:r>
            <a:r>
              <a:rPr lang="en-US"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 C++, the default mode </a:t>
            </a:r>
            <a:r>
              <a:rPr lang="en-US">
                <a:latin typeface="Times New Roman" panose="02020603050405020304" pitchFamily="18" charset="0"/>
                <a:cs typeface="Times New Roman" panose="02020603050405020304" pitchFamily="18" charset="0"/>
              </a:rPr>
              <a:t>of visibility/inheritance </a:t>
            </a:r>
            <a:r>
              <a:rPr lang="en-US" dirty="0">
                <a:latin typeface="Times New Roman" panose="02020603050405020304" pitchFamily="18" charset="0"/>
                <a:cs typeface="Times New Roman" panose="02020603050405020304" pitchFamily="18" charset="0"/>
              </a:rPr>
              <a:t>is private.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private members of the base class are never inherited</a:t>
            </a:r>
            <a:r>
              <a:rPr lang="en-US" dirty="0"/>
              <a:t>.</a:t>
            </a:r>
          </a:p>
          <a:p>
            <a:endParaRPr lang="en-US" dirty="0"/>
          </a:p>
          <a:p>
            <a:endParaRPr lang="en-US" dirty="0"/>
          </a:p>
        </p:txBody>
      </p:sp>
    </p:spTree>
    <p:extLst>
      <p:ext uri="{BB962C8B-B14F-4D97-AF65-F5344CB8AC3E}">
        <p14:creationId xmlns:p14="http://schemas.microsoft.com/office/powerpoint/2010/main" val="264682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950"/>
            <a:ext cx="10515600" cy="506413"/>
          </a:xfrm>
        </p:spPr>
        <p:txBody>
          <a:bodyPr>
            <a:normAutofit fontScale="90000"/>
          </a:bodyPr>
          <a:lstStyle/>
          <a:p>
            <a:r>
              <a:rPr lang="en-US" sz="3600" b="1" dirty="0">
                <a:latin typeface="Times New Roman" panose="02020603050405020304" pitchFamily="18" charset="0"/>
                <a:cs typeface="Times New Roman" panose="02020603050405020304" pitchFamily="18" charset="0"/>
              </a:rPr>
              <a:t>C++ Single Inheritance</a:t>
            </a:r>
          </a:p>
        </p:txBody>
      </p:sp>
      <p:sp>
        <p:nvSpPr>
          <p:cNvPr id="3" name="Content Placeholder 2"/>
          <p:cNvSpPr>
            <a:spLocks noGrp="1"/>
          </p:cNvSpPr>
          <p:nvPr>
            <p:ph idx="1"/>
          </p:nvPr>
        </p:nvSpPr>
        <p:spPr>
          <a:xfrm>
            <a:off x="100013" y="971550"/>
            <a:ext cx="11972925" cy="5886450"/>
          </a:xfrm>
        </p:spPr>
        <p:txBody>
          <a:bodyPr>
            <a:noAutofit/>
          </a:bodyPr>
          <a:lstStyle/>
          <a:p>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Mechanism in which a derived class acquires the properties from a single base class</a:t>
            </a: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Where 'A' is the base class, and 'B' is the derived class.</a:t>
            </a:r>
          </a:p>
        </p:txBody>
      </p:sp>
      <p:pic>
        <p:nvPicPr>
          <p:cNvPr id="2052" name="Picture 4" descr="C++ Inheri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4675" y="2750343"/>
            <a:ext cx="901700" cy="2493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650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017294" y="0"/>
            <a:ext cx="384095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858250" y="0"/>
            <a:ext cx="3443288"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 y="0"/>
            <a:ext cx="4891087" cy="6700838"/>
          </a:xfrm>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850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a:t> class Account {</a:t>
            </a:r>
          </a:p>
          <a:p>
            <a:pPr marL="0" indent="0">
              <a:buNone/>
            </a:pPr>
            <a:r>
              <a:rPr lang="en-US" dirty="0"/>
              <a:t>   public:</a:t>
            </a:r>
          </a:p>
          <a:p>
            <a:pPr marL="0" indent="0">
              <a:buNone/>
            </a:pPr>
            <a:r>
              <a:rPr lang="en-US" dirty="0"/>
              <a:t>   float salary = 60000;</a:t>
            </a:r>
          </a:p>
          <a:p>
            <a:pPr marL="0" indent="0">
              <a:buNone/>
            </a:pPr>
            <a:r>
              <a:rPr lang="en-US" dirty="0"/>
              <a:t> };</a:t>
            </a:r>
          </a:p>
          <a:p>
            <a:pPr marL="0" indent="0">
              <a:buNone/>
            </a:pPr>
            <a:r>
              <a:rPr lang="en-US" dirty="0"/>
              <a:t>   class Programmer: public Account {</a:t>
            </a:r>
          </a:p>
          <a:p>
            <a:pPr marL="0" indent="0">
              <a:buNone/>
            </a:pPr>
            <a:r>
              <a:rPr lang="en-US" dirty="0"/>
              <a:t>   public:</a:t>
            </a:r>
          </a:p>
          <a:p>
            <a:pPr marL="0" indent="0">
              <a:buNone/>
            </a:pPr>
            <a:r>
              <a:rPr lang="en-US" dirty="0"/>
              <a:t>   float bonus = 5000;</a:t>
            </a:r>
          </a:p>
          <a:p>
            <a:pPr marL="0" indent="0">
              <a:buNone/>
            </a:pPr>
            <a:r>
              <a:rPr lang="en-US" dirty="0"/>
              <a:t>   };</a:t>
            </a:r>
          </a:p>
          <a:p>
            <a:pPr marL="0" indent="0">
              <a:buNone/>
            </a:pPr>
            <a:r>
              <a:rPr lang="en-US" dirty="0" err="1"/>
              <a:t>int</a:t>
            </a:r>
            <a:r>
              <a:rPr lang="en-US" dirty="0"/>
              <a:t> main(void) {</a:t>
            </a:r>
          </a:p>
          <a:p>
            <a:pPr marL="0" indent="0">
              <a:buNone/>
            </a:pPr>
            <a:r>
              <a:rPr lang="en-US" dirty="0"/>
              <a:t>     Programmer p1;</a:t>
            </a:r>
          </a:p>
          <a:p>
            <a:pPr marL="0" indent="0">
              <a:buNone/>
            </a:pPr>
            <a:r>
              <a:rPr lang="en-US" dirty="0"/>
              <a:t>     </a:t>
            </a:r>
            <a:r>
              <a:rPr lang="en-US" dirty="0" err="1"/>
              <a:t>cout</a:t>
            </a:r>
            <a:r>
              <a:rPr lang="en-US" dirty="0"/>
              <a:t>&lt;&lt;"Salary: "&lt;&lt;p1.salary&lt;&lt;</a:t>
            </a:r>
            <a:r>
              <a:rPr lang="en-US" dirty="0" err="1"/>
              <a:t>endl</a:t>
            </a:r>
            <a:r>
              <a:rPr lang="en-US" dirty="0"/>
              <a:t>;</a:t>
            </a:r>
          </a:p>
          <a:p>
            <a:pPr marL="0" indent="0">
              <a:buNone/>
            </a:pPr>
            <a:r>
              <a:rPr lang="en-US" dirty="0"/>
              <a:t>     </a:t>
            </a:r>
            <a:r>
              <a:rPr lang="en-US" dirty="0" err="1"/>
              <a:t>cout</a:t>
            </a:r>
            <a:r>
              <a:rPr lang="en-US" dirty="0"/>
              <a:t>&lt;&lt;"Bonus: "&lt;&lt;p1.bonus&lt;&lt;</a:t>
            </a:r>
            <a:r>
              <a:rPr lang="en-US" dirty="0" err="1"/>
              <a:t>endl</a:t>
            </a:r>
            <a:r>
              <a:rPr lang="en-US" dirty="0"/>
              <a:t>;</a:t>
            </a:r>
          </a:p>
          <a:p>
            <a:pPr marL="0" indent="0">
              <a:buNone/>
            </a:pPr>
            <a:r>
              <a:rPr lang="en-US" dirty="0"/>
              <a:t>    return 0;</a:t>
            </a:r>
          </a:p>
          <a:p>
            <a:pPr marL="0" indent="0">
              <a:buNone/>
            </a:pPr>
            <a:r>
              <a:rPr lang="en-US" dirty="0"/>
              <a:t>}</a:t>
            </a:r>
          </a:p>
        </p:txBody>
      </p:sp>
      <p:sp>
        <p:nvSpPr>
          <p:cNvPr id="4" name="Content Placeholder 2"/>
          <p:cNvSpPr txBox="1">
            <a:spLocks/>
          </p:cNvSpPr>
          <p:nvPr/>
        </p:nvSpPr>
        <p:spPr>
          <a:xfrm>
            <a:off x="5014914" y="0"/>
            <a:ext cx="3829050" cy="6857999"/>
          </a:xfrm>
          <a:prstGeom prst="rect">
            <a:avLst/>
          </a:prstGeom>
          <a:solidFill>
            <a:schemeClr val="accent3"/>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effectLst/>
              </a:rPr>
              <a:t>//single inheritance</a:t>
            </a:r>
          </a:p>
          <a:p>
            <a:pPr marL="0" indent="0">
              <a:buNone/>
            </a:pPr>
            <a:r>
              <a:rPr lang="en-US" dirty="0">
                <a:effectLst/>
              </a:rPr>
              <a:t>#include&lt;</a:t>
            </a:r>
            <a:r>
              <a:rPr lang="en-US" dirty="0" err="1">
                <a:effectLst/>
              </a:rPr>
              <a:t>iostream</a:t>
            </a:r>
            <a:r>
              <a:rPr lang="en-US" dirty="0">
                <a:effectLst/>
              </a:rPr>
              <a:t>&gt;</a:t>
            </a:r>
          </a:p>
          <a:p>
            <a:pPr marL="0" indent="0">
              <a:buNone/>
            </a:pPr>
            <a:r>
              <a:rPr lang="en-US" dirty="0">
                <a:effectLst/>
              </a:rPr>
              <a:t>//#include&lt;</a:t>
            </a:r>
            <a:r>
              <a:rPr lang="en-US" dirty="0" err="1">
                <a:effectLst/>
              </a:rPr>
              <a:t>conio.h</a:t>
            </a:r>
            <a:r>
              <a:rPr lang="en-US" dirty="0">
                <a:effectLst/>
              </a:rPr>
              <a:t>&gt;</a:t>
            </a:r>
          </a:p>
          <a:p>
            <a:pPr marL="0" indent="0">
              <a:buNone/>
            </a:pPr>
            <a:r>
              <a:rPr lang="en-US" dirty="0">
                <a:effectLst/>
              </a:rPr>
              <a:t>// Base class</a:t>
            </a:r>
          </a:p>
          <a:p>
            <a:pPr marL="0" indent="0">
              <a:buNone/>
            </a:pPr>
            <a:r>
              <a:rPr lang="en-US" dirty="0">
                <a:effectLst/>
              </a:rPr>
              <a:t>class Shape {</a:t>
            </a:r>
          </a:p>
          <a:p>
            <a:pPr marL="0" indent="0">
              <a:buNone/>
            </a:pPr>
            <a:r>
              <a:rPr lang="en-US" dirty="0">
                <a:effectLst/>
              </a:rPr>
              <a:t>   public:</a:t>
            </a:r>
          </a:p>
          <a:p>
            <a:pPr marL="0" indent="0">
              <a:buNone/>
            </a:pPr>
            <a:r>
              <a:rPr lang="en-US" dirty="0">
                <a:effectLst/>
              </a:rPr>
              <a:t>      void </a:t>
            </a:r>
            <a:r>
              <a:rPr lang="en-US" dirty="0" err="1">
                <a:effectLst/>
              </a:rPr>
              <a:t>setWidth</a:t>
            </a:r>
            <a:r>
              <a:rPr lang="en-US" dirty="0">
                <a:effectLst/>
              </a:rPr>
              <a:t>(</a:t>
            </a:r>
            <a:r>
              <a:rPr lang="en-US" dirty="0" err="1">
                <a:effectLst/>
              </a:rPr>
              <a:t>int</a:t>
            </a:r>
            <a:r>
              <a:rPr lang="en-US" dirty="0">
                <a:effectLst/>
              </a:rPr>
              <a:t> w) {</a:t>
            </a:r>
          </a:p>
          <a:p>
            <a:pPr marL="0" indent="0">
              <a:buNone/>
            </a:pPr>
            <a:r>
              <a:rPr lang="en-US" dirty="0">
                <a:effectLst/>
              </a:rPr>
              <a:t>         width = w;</a:t>
            </a:r>
          </a:p>
          <a:p>
            <a:pPr marL="0" indent="0">
              <a:buNone/>
            </a:pPr>
            <a:r>
              <a:rPr lang="en-US" dirty="0">
                <a:effectLst/>
              </a:rPr>
              <a:t>      }</a:t>
            </a:r>
          </a:p>
          <a:p>
            <a:pPr marL="0" indent="0">
              <a:buNone/>
            </a:pPr>
            <a:r>
              <a:rPr lang="en-US" dirty="0">
                <a:effectLst/>
              </a:rPr>
              <a:t>      void </a:t>
            </a:r>
            <a:r>
              <a:rPr lang="en-US" dirty="0" err="1">
                <a:effectLst/>
              </a:rPr>
              <a:t>setHeight</a:t>
            </a:r>
            <a:r>
              <a:rPr lang="en-US" dirty="0">
                <a:effectLst/>
              </a:rPr>
              <a:t>(</a:t>
            </a:r>
            <a:r>
              <a:rPr lang="en-US" dirty="0" err="1">
                <a:effectLst/>
              </a:rPr>
              <a:t>int</a:t>
            </a:r>
            <a:r>
              <a:rPr lang="en-US" dirty="0">
                <a:effectLst/>
              </a:rPr>
              <a:t> h) {</a:t>
            </a:r>
          </a:p>
          <a:p>
            <a:pPr marL="0" indent="0">
              <a:buNone/>
            </a:pPr>
            <a:r>
              <a:rPr lang="en-US" dirty="0">
                <a:effectLst/>
              </a:rPr>
              <a:t>         height = h;</a:t>
            </a:r>
          </a:p>
          <a:p>
            <a:pPr marL="0" indent="0">
              <a:buNone/>
            </a:pPr>
            <a:r>
              <a:rPr lang="en-US" dirty="0">
                <a:effectLst/>
              </a:rPr>
              <a:t>      }</a:t>
            </a:r>
          </a:p>
          <a:p>
            <a:pPr marL="0" indent="0">
              <a:buNone/>
            </a:pPr>
            <a:r>
              <a:rPr lang="en-US" dirty="0">
                <a:effectLst/>
              </a:rPr>
              <a:t>   protected:</a:t>
            </a:r>
          </a:p>
          <a:p>
            <a:pPr marL="0" indent="0">
              <a:buNone/>
            </a:pPr>
            <a:r>
              <a:rPr lang="en-US" dirty="0">
                <a:effectLst/>
              </a:rPr>
              <a:t>      </a:t>
            </a:r>
            <a:r>
              <a:rPr lang="en-US" dirty="0" err="1">
                <a:effectLst/>
              </a:rPr>
              <a:t>int</a:t>
            </a:r>
            <a:r>
              <a:rPr lang="en-US" dirty="0">
                <a:effectLst/>
              </a:rPr>
              <a:t> width;</a:t>
            </a:r>
          </a:p>
          <a:p>
            <a:pPr marL="0" indent="0">
              <a:buNone/>
            </a:pPr>
            <a:r>
              <a:rPr lang="en-US" dirty="0">
                <a:effectLst/>
              </a:rPr>
              <a:t>      </a:t>
            </a:r>
            <a:r>
              <a:rPr lang="en-US" dirty="0" err="1">
                <a:effectLst/>
              </a:rPr>
              <a:t>int</a:t>
            </a:r>
            <a:r>
              <a:rPr lang="en-US" dirty="0">
                <a:effectLst/>
              </a:rPr>
              <a:t> height;</a:t>
            </a:r>
          </a:p>
          <a:p>
            <a:pPr marL="0" indent="0">
              <a:buNone/>
            </a:pPr>
            <a:r>
              <a:rPr lang="en-US" dirty="0">
                <a:effectLst/>
              </a:rPr>
              <a:t>};</a:t>
            </a:r>
          </a:p>
        </p:txBody>
      </p:sp>
      <p:sp>
        <p:nvSpPr>
          <p:cNvPr id="5" name="Content Placeholder 2"/>
          <p:cNvSpPr txBox="1">
            <a:spLocks/>
          </p:cNvSpPr>
          <p:nvPr/>
        </p:nvSpPr>
        <p:spPr>
          <a:xfrm>
            <a:off x="8743951" y="1"/>
            <a:ext cx="3448050" cy="696753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effectLst/>
                <a:latin typeface="Times New Roman" panose="02020603050405020304" pitchFamily="18" charset="0"/>
                <a:cs typeface="Times New Roman" panose="02020603050405020304" pitchFamily="18" charset="0"/>
              </a:rPr>
              <a:t>class Rectangle : public Shape {</a:t>
            </a:r>
          </a:p>
          <a:p>
            <a:pPr marL="0" indent="0">
              <a:buNone/>
            </a:pPr>
            <a:r>
              <a:rPr lang="en-US" dirty="0">
                <a:effectLst/>
                <a:latin typeface="Times New Roman" panose="02020603050405020304" pitchFamily="18" charset="0"/>
                <a:cs typeface="Times New Roman" panose="02020603050405020304" pitchFamily="18" charset="0"/>
              </a:rPr>
              <a:t>   public:</a:t>
            </a:r>
          </a:p>
          <a:p>
            <a:pPr marL="0" indent="0">
              <a:buNone/>
            </a:pP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int</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getArea</a:t>
            </a:r>
            <a:r>
              <a:rPr lang="en-US" dirty="0">
                <a:effectLst/>
                <a:latin typeface="Times New Roman" panose="02020603050405020304" pitchFamily="18" charset="0"/>
                <a:cs typeface="Times New Roman" panose="02020603050405020304" pitchFamily="18" charset="0"/>
              </a:rPr>
              <a:t>() {</a:t>
            </a:r>
          </a:p>
          <a:p>
            <a:pPr marL="0" indent="0">
              <a:buNone/>
            </a:pPr>
            <a:r>
              <a:rPr lang="en-US" dirty="0">
                <a:effectLst/>
                <a:latin typeface="Times New Roman" panose="02020603050405020304" pitchFamily="18" charset="0"/>
                <a:cs typeface="Times New Roman" panose="02020603050405020304" pitchFamily="18" charset="0"/>
              </a:rPr>
              <a:t>         return (width * height);</a:t>
            </a:r>
          </a:p>
          <a:p>
            <a:pPr marL="0" indent="0">
              <a:buNone/>
            </a:pPr>
            <a:r>
              <a:rPr lang="en-US" dirty="0">
                <a:effectLst/>
                <a:latin typeface="Times New Roman" panose="02020603050405020304" pitchFamily="18" charset="0"/>
                <a:cs typeface="Times New Roman" panose="02020603050405020304" pitchFamily="18" charset="0"/>
              </a:rPr>
              <a:t>      }</a:t>
            </a:r>
          </a:p>
          <a:p>
            <a:pPr marL="0" indent="0">
              <a:buNone/>
            </a:pPr>
            <a:r>
              <a:rPr lang="en-US" dirty="0">
                <a:effectLst/>
                <a:latin typeface="Times New Roman" panose="02020603050405020304" pitchFamily="18" charset="0"/>
                <a:cs typeface="Times New Roman" panose="02020603050405020304" pitchFamily="18" charset="0"/>
              </a:rPr>
              <a:t>};</a:t>
            </a:r>
          </a:p>
          <a:p>
            <a:pPr marL="0" indent="0">
              <a:buNone/>
            </a:pPr>
            <a:r>
              <a:rPr lang="en-US" dirty="0" err="1">
                <a:effectLst/>
                <a:latin typeface="Times New Roman" panose="02020603050405020304" pitchFamily="18" charset="0"/>
                <a:cs typeface="Times New Roman" panose="02020603050405020304" pitchFamily="18" charset="0"/>
              </a:rPr>
              <a:t>int</a:t>
            </a:r>
            <a:r>
              <a:rPr lang="en-US" dirty="0">
                <a:effectLst/>
                <a:latin typeface="Times New Roman" panose="02020603050405020304" pitchFamily="18" charset="0"/>
                <a:cs typeface="Times New Roman" panose="02020603050405020304" pitchFamily="18" charset="0"/>
              </a:rPr>
              <a:t> main() {</a:t>
            </a:r>
          </a:p>
          <a:p>
            <a:pPr marL="0" indent="0">
              <a:buNone/>
            </a:pPr>
            <a:r>
              <a:rPr lang="en-US" dirty="0">
                <a:effectLst/>
                <a:latin typeface="Times New Roman" panose="02020603050405020304" pitchFamily="18" charset="0"/>
                <a:cs typeface="Times New Roman" panose="02020603050405020304" pitchFamily="18" charset="0"/>
              </a:rPr>
              <a:t>   Rectangle </a:t>
            </a:r>
            <a:r>
              <a:rPr lang="en-US" dirty="0" err="1">
                <a:effectLst/>
                <a:latin typeface="Times New Roman" panose="02020603050405020304" pitchFamily="18" charset="0"/>
                <a:cs typeface="Times New Roman" panose="02020603050405020304" pitchFamily="18" charset="0"/>
              </a:rPr>
              <a:t>Rect</a:t>
            </a:r>
            <a:r>
              <a:rPr lang="en-US" dirty="0">
                <a:effectLst/>
                <a:latin typeface="Times New Roman" panose="02020603050405020304" pitchFamily="18" charset="0"/>
                <a:cs typeface="Times New Roman" panose="02020603050405020304" pitchFamily="18" charset="0"/>
              </a:rPr>
              <a:t>;</a:t>
            </a:r>
          </a:p>
          <a:p>
            <a:pPr marL="0" indent="0">
              <a:buNone/>
            </a:pP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Rect.setWidth</a:t>
            </a:r>
            <a:r>
              <a:rPr lang="en-US" dirty="0">
                <a:effectLst/>
                <a:latin typeface="Times New Roman" panose="02020603050405020304" pitchFamily="18" charset="0"/>
                <a:cs typeface="Times New Roman" panose="02020603050405020304" pitchFamily="18" charset="0"/>
              </a:rPr>
              <a:t>(5);</a:t>
            </a:r>
          </a:p>
          <a:p>
            <a:pPr marL="0" indent="0">
              <a:buNone/>
            </a:pP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Rect.setHeight</a:t>
            </a:r>
            <a:r>
              <a:rPr lang="en-US" dirty="0">
                <a:effectLst/>
                <a:latin typeface="Times New Roman" panose="02020603050405020304" pitchFamily="18" charset="0"/>
                <a:cs typeface="Times New Roman" panose="02020603050405020304" pitchFamily="18" charset="0"/>
              </a:rPr>
              <a:t>(7);</a:t>
            </a:r>
          </a:p>
          <a:p>
            <a:pPr marL="0" indent="0">
              <a:buNone/>
            </a:pPr>
            <a:r>
              <a:rPr lang="en-US" dirty="0">
                <a:effectLst/>
                <a:latin typeface="Times New Roman" panose="02020603050405020304" pitchFamily="18" charset="0"/>
                <a:cs typeface="Times New Roman" panose="02020603050405020304" pitchFamily="18" charset="0"/>
              </a:rPr>
              <a:t>   // Print the area of the object.</a:t>
            </a:r>
          </a:p>
          <a:p>
            <a:pPr marL="0" indent="0">
              <a:buNone/>
            </a:pP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std</a:t>
            </a:r>
            <a:r>
              <a:rPr lang="en-US" dirty="0">
                <a:effectLst/>
                <a:latin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cs typeface="Times New Roman" panose="02020603050405020304" pitchFamily="18" charset="0"/>
              </a:rPr>
              <a:t>cout</a:t>
            </a:r>
            <a:r>
              <a:rPr lang="en-US" dirty="0">
                <a:effectLst/>
                <a:latin typeface="Times New Roman" panose="02020603050405020304" pitchFamily="18" charset="0"/>
                <a:cs typeface="Times New Roman" panose="02020603050405020304" pitchFamily="18" charset="0"/>
              </a:rPr>
              <a:t> &lt;&lt; "Total area: " &lt;&lt; </a:t>
            </a:r>
            <a:r>
              <a:rPr lang="en-US" dirty="0" err="1">
                <a:effectLst/>
                <a:latin typeface="Times New Roman" panose="02020603050405020304" pitchFamily="18" charset="0"/>
                <a:cs typeface="Times New Roman" panose="02020603050405020304" pitchFamily="18" charset="0"/>
              </a:rPr>
              <a:t>Rect.getArea</a:t>
            </a:r>
            <a:r>
              <a:rPr lang="en-US" dirty="0">
                <a:effectLst/>
                <a:latin typeface="Times New Roman" panose="02020603050405020304" pitchFamily="18" charset="0"/>
                <a:cs typeface="Times New Roman" panose="02020603050405020304" pitchFamily="18" charset="0"/>
              </a:rPr>
              <a:t>()&lt;&lt;"\n";</a:t>
            </a:r>
          </a:p>
          <a:p>
            <a:pPr marL="0" indent="0">
              <a:buNone/>
            </a:pPr>
            <a:r>
              <a:rPr lang="en-US" dirty="0">
                <a:effectLst/>
                <a:latin typeface="Times New Roman" panose="02020603050405020304" pitchFamily="18" charset="0"/>
                <a:cs typeface="Times New Roman" panose="02020603050405020304" pitchFamily="18" charset="0"/>
              </a:rPr>
              <a:t>   return 0;</a:t>
            </a:r>
          </a:p>
          <a:p>
            <a:pPr marL="0" indent="0">
              <a:buNone/>
            </a:pPr>
            <a:r>
              <a:rPr lang="en-US"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93714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00063"/>
          </a:xfrm>
        </p:spPr>
        <p:txBody>
          <a:bodyPr>
            <a:noAutofit/>
          </a:bodyPr>
          <a:lstStyle/>
          <a:p>
            <a:r>
              <a:rPr lang="en-US" sz="3200" b="1" dirty="0">
                <a:latin typeface="Times New Roman" panose="02020603050405020304" pitchFamily="18" charset="0"/>
                <a:cs typeface="Times New Roman" panose="02020603050405020304" pitchFamily="18" charset="0"/>
              </a:rPr>
              <a:t>Single privately inherited</a:t>
            </a:r>
          </a:p>
        </p:txBody>
      </p:sp>
      <p:sp>
        <p:nvSpPr>
          <p:cNvPr id="3" name="Content Placeholder 2"/>
          <p:cNvSpPr>
            <a:spLocks noGrp="1"/>
          </p:cNvSpPr>
          <p:nvPr>
            <p:ph idx="1"/>
          </p:nvPr>
        </p:nvSpPr>
        <p:spPr>
          <a:xfrm>
            <a:off x="0" y="500063"/>
            <a:ext cx="4329113" cy="6357938"/>
          </a:xfrm>
          <a:solidFill>
            <a:schemeClr val="accent1"/>
          </a:solidFill>
        </p:spPr>
        <p:txBody>
          <a:bodyPr>
            <a:noAutofit/>
          </a:bodyPr>
          <a:lstStyle/>
          <a:p>
            <a:pPr marL="0" indent="0">
              <a:buNone/>
            </a:pPr>
            <a:r>
              <a:rPr lang="en-US" dirty="0">
                <a:effectLst/>
                <a:latin typeface="Times New Roman" panose="02020603050405020304" pitchFamily="18" charset="0"/>
                <a:cs typeface="Times New Roman" panose="02020603050405020304" pitchFamily="18" charset="0"/>
              </a:rPr>
              <a:t>#include &lt;</a:t>
            </a:r>
            <a:r>
              <a:rPr lang="en-US" dirty="0" err="1">
                <a:effectLst/>
                <a:latin typeface="Times New Roman" panose="02020603050405020304" pitchFamily="18" charset="0"/>
                <a:cs typeface="Times New Roman" panose="02020603050405020304" pitchFamily="18" charset="0"/>
              </a:rPr>
              <a:t>iostream</a:t>
            </a:r>
            <a:r>
              <a:rPr lang="en-US" dirty="0">
                <a:effectLst/>
                <a:latin typeface="Times New Roman" panose="02020603050405020304" pitchFamily="18" charset="0"/>
                <a:cs typeface="Times New Roman" panose="02020603050405020304" pitchFamily="18" charset="0"/>
              </a:rPr>
              <a:t>&gt;</a:t>
            </a:r>
          </a:p>
          <a:p>
            <a:pPr marL="0" indent="0">
              <a:buNone/>
            </a:pPr>
            <a:r>
              <a:rPr lang="en-US" dirty="0">
                <a:effectLst/>
                <a:latin typeface="Times New Roman" panose="02020603050405020304" pitchFamily="18" charset="0"/>
                <a:cs typeface="Times New Roman" panose="02020603050405020304" pitchFamily="18" charset="0"/>
              </a:rPr>
              <a:t>using namespace </a:t>
            </a:r>
            <a:r>
              <a:rPr lang="en-US" dirty="0" err="1">
                <a:effectLst/>
                <a:latin typeface="Times New Roman" panose="02020603050405020304" pitchFamily="18" charset="0"/>
                <a:cs typeface="Times New Roman" panose="02020603050405020304" pitchFamily="18" charset="0"/>
              </a:rPr>
              <a:t>std</a:t>
            </a:r>
            <a:r>
              <a:rPr lang="en-US" dirty="0">
                <a:effectLst/>
                <a:latin typeface="Times New Roman" panose="02020603050405020304" pitchFamily="18" charset="0"/>
                <a:cs typeface="Times New Roman" panose="02020603050405020304" pitchFamily="18" charset="0"/>
              </a:rPr>
              <a:t>;</a:t>
            </a:r>
          </a:p>
          <a:p>
            <a:pPr marL="0" indent="0">
              <a:buNone/>
            </a:pPr>
            <a:r>
              <a:rPr lang="en-US" dirty="0">
                <a:effectLst/>
                <a:latin typeface="Times New Roman" panose="02020603050405020304" pitchFamily="18" charset="0"/>
                <a:cs typeface="Times New Roman" panose="02020603050405020304" pitchFamily="18" charset="0"/>
              </a:rPr>
              <a:t>class A {</a:t>
            </a:r>
          </a:p>
          <a:p>
            <a:pPr marL="0" indent="0">
              <a:buNone/>
            </a:pP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int</a:t>
            </a:r>
            <a:r>
              <a:rPr lang="en-US" dirty="0">
                <a:effectLst/>
                <a:latin typeface="Times New Roman" panose="02020603050405020304" pitchFamily="18" charset="0"/>
                <a:cs typeface="Times New Roman" panose="02020603050405020304" pitchFamily="18" charset="0"/>
              </a:rPr>
              <a:t> a = 4;</a:t>
            </a:r>
          </a:p>
          <a:p>
            <a:pPr marL="0" indent="0">
              <a:buNone/>
            </a:pP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int</a:t>
            </a:r>
            <a:r>
              <a:rPr lang="en-US" dirty="0">
                <a:effectLst/>
                <a:latin typeface="Times New Roman" panose="02020603050405020304" pitchFamily="18" charset="0"/>
                <a:cs typeface="Times New Roman" panose="02020603050405020304" pitchFamily="18" charset="0"/>
              </a:rPr>
              <a:t> b = 5;</a:t>
            </a:r>
          </a:p>
          <a:p>
            <a:pPr marL="0" indent="0">
              <a:buNone/>
            </a:pPr>
            <a:r>
              <a:rPr lang="en-US" dirty="0">
                <a:effectLst/>
                <a:latin typeface="Times New Roman" panose="02020603050405020304" pitchFamily="18" charset="0"/>
                <a:cs typeface="Times New Roman" panose="02020603050405020304" pitchFamily="18" charset="0"/>
              </a:rPr>
              <a:t>    public:</a:t>
            </a:r>
          </a:p>
          <a:p>
            <a:pPr marL="0" indent="0">
              <a:buNone/>
            </a:pP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int</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mul</a:t>
            </a:r>
            <a:r>
              <a:rPr lang="en-US" dirty="0">
                <a:effectLst/>
                <a:latin typeface="Times New Roman" panose="02020603050405020304" pitchFamily="18" charset="0"/>
                <a:cs typeface="Times New Roman" panose="02020603050405020304" pitchFamily="18" charset="0"/>
              </a:rPr>
              <a:t>() {</a:t>
            </a:r>
          </a:p>
          <a:p>
            <a:pPr marL="0" indent="0">
              <a:buNone/>
            </a:pP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int</a:t>
            </a:r>
            <a:r>
              <a:rPr lang="en-US" dirty="0">
                <a:effectLst/>
                <a:latin typeface="Times New Roman" panose="02020603050405020304" pitchFamily="18" charset="0"/>
                <a:cs typeface="Times New Roman" panose="02020603050405020304" pitchFamily="18" charset="0"/>
              </a:rPr>
              <a:t> c = a*b;</a:t>
            </a:r>
          </a:p>
          <a:p>
            <a:pPr marL="0" indent="0">
              <a:buNone/>
            </a:pPr>
            <a:r>
              <a:rPr lang="en-US" dirty="0">
                <a:effectLst/>
                <a:latin typeface="Times New Roman" panose="02020603050405020304" pitchFamily="18" charset="0"/>
                <a:cs typeface="Times New Roman" panose="02020603050405020304" pitchFamily="18" charset="0"/>
              </a:rPr>
              <a:t>        return c;</a:t>
            </a:r>
          </a:p>
          <a:p>
            <a:pPr marL="0" indent="0">
              <a:buNone/>
            </a:pPr>
            <a:r>
              <a:rPr lang="en-US" dirty="0">
                <a:effectLst/>
                <a:latin typeface="Times New Roman" panose="02020603050405020304" pitchFamily="18" charset="0"/>
                <a:cs typeface="Times New Roman" panose="02020603050405020304" pitchFamily="18" charset="0"/>
              </a:rPr>
              <a:t>    }</a:t>
            </a:r>
          </a:p>
          <a:p>
            <a:pPr marL="0" indent="0">
              <a:buNone/>
            </a:pPr>
            <a:r>
              <a:rPr lang="en-US" dirty="0">
                <a:effectLst/>
                <a:latin typeface="Times New Roman" panose="02020603050405020304" pitchFamily="18" charset="0"/>
                <a:cs typeface="Times New Roman" panose="02020603050405020304" pitchFamily="18" charset="0"/>
              </a:rPr>
              <a:t>};</a:t>
            </a:r>
          </a:p>
          <a:p>
            <a:pPr marL="0" indent="0">
              <a:buNone/>
            </a:pPr>
            <a:r>
              <a:rPr lang="en-US" dirty="0">
                <a:effectLst/>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5915024" y="1"/>
            <a:ext cx="6276975" cy="6858000"/>
          </a:xfrm>
          <a:prstGeom prst="rect">
            <a:avLst/>
          </a:prstGeom>
          <a:solidFill>
            <a:schemeClr val="accent3">
              <a:lumMod val="5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Times New Roman" panose="02020603050405020304" pitchFamily="18" charset="0"/>
                <a:cs typeface="Times New Roman" panose="02020603050405020304" pitchFamily="18" charset="0"/>
              </a:rPr>
              <a:t>class B : private A {</a:t>
            </a:r>
          </a:p>
          <a:p>
            <a:pPr marL="0" indent="0">
              <a:buNone/>
            </a:pPr>
            <a:r>
              <a:rPr lang="en-US" dirty="0">
                <a:latin typeface="Times New Roman" panose="02020603050405020304" pitchFamily="18" charset="0"/>
                <a:cs typeface="Times New Roman" panose="02020603050405020304" pitchFamily="18" charset="0"/>
              </a:rPr>
              <a:t>    public:</a:t>
            </a:r>
          </a:p>
          <a:p>
            <a:pPr marL="0" indent="0">
              <a:buNone/>
            </a:pPr>
            <a:r>
              <a:rPr lang="en-US" dirty="0">
                <a:latin typeface="Times New Roman" panose="02020603050405020304" pitchFamily="18" charset="0"/>
                <a:cs typeface="Times New Roman" panose="02020603050405020304" pitchFamily="18" charset="0"/>
              </a:rPr>
              <a:t>    void display()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result = </a:t>
            </a:r>
            <a:r>
              <a:rPr lang="en-US" dirty="0" err="1">
                <a:latin typeface="Times New Roman" panose="02020603050405020304" pitchFamily="18" charset="0"/>
                <a:cs typeface="Times New Roman" panose="02020603050405020304" pitchFamily="18" charset="0"/>
              </a:rPr>
              <a:t>mul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 &lt;&lt;"Multiplication of a and b is : "&lt;&lt;result&lt;&lt; </a:t>
            </a:r>
            <a:r>
              <a:rPr lang="en-US" dirty="0" err="1">
                <a:latin typeface="Times New Roman" panose="02020603050405020304" pitchFamily="18" charset="0"/>
                <a:cs typeface="Times New Roman" panose="02020603050405020304" pitchFamily="18" charset="0"/>
              </a:rPr>
              <a:t>std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main() {</a:t>
            </a:r>
          </a:p>
          <a:p>
            <a:pPr marL="0" indent="0">
              <a:buNone/>
            </a:pPr>
            <a:r>
              <a:rPr lang="en-US" dirty="0">
                <a:latin typeface="Times New Roman" panose="02020603050405020304" pitchFamily="18" charset="0"/>
                <a:cs typeface="Times New Roman" panose="02020603050405020304" pitchFamily="18" charset="0"/>
              </a:rPr>
              <a:t>   B </a:t>
            </a:r>
            <a:r>
              <a:rPr lang="en-US" dirty="0" err="1">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b.display</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return 0;</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2914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520700"/>
          </a:xfrm>
        </p:spPr>
        <p:txBody>
          <a:bodyPr>
            <a:noAutofit/>
          </a:bodyPr>
          <a:lstStyle/>
          <a:p>
            <a:r>
              <a:rPr lang="en-US" sz="3600" b="1" dirty="0">
                <a:latin typeface="Times New Roman" panose="02020603050405020304" pitchFamily="18" charset="0"/>
                <a:cs typeface="Times New Roman" panose="02020603050405020304" pitchFamily="18" charset="0"/>
              </a:rPr>
              <a:t>C++ Multilevel Inheritance</a:t>
            </a:r>
          </a:p>
        </p:txBody>
      </p:sp>
      <p:sp>
        <p:nvSpPr>
          <p:cNvPr id="3" name="Content Placeholder 2"/>
          <p:cNvSpPr>
            <a:spLocks noGrp="1"/>
          </p:cNvSpPr>
          <p:nvPr>
            <p:ph idx="1"/>
          </p:nvPr>
        </p:nvSpPr>
        <p:spPr>
          <a:xfrm>
            <a:off x="0" y="814388"/>
            <a:ext cx="12192000" cy="6043612"/>
          </a:xfrm>
        </p:spPr>
        <p:txBody>
          <a:bodyPr/>
          <a:lstStyle/>
          <a:p>
            <a:r>
              <a:rPr lang="en-US" sz="3200" dirty="0">
                <a:latin typeface="Times New Roman" panose="02020603050405020304" pitchFamily="18" charset="0"/>
                <a:cs typeface="Times New Roman" panose="02020603050405020304" pitchFamily="18" charset="0"/>
              </a:rPr>
              <a:t>The process of deriving a class from another derived class.</a:t>
            </a:r>
          </a:p>
          <a:p>
            <a:endParaRPr lang="en-US" dirty="0"/>
          </a:p>
        </p:txBody>
      </p:sp>
      <p:pic>
        <p:nvPicPr>
          <p:cNvPr id="4098" name="Picture 2" descr="C++ Inheri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25" y="1541462"/>
            <a:ext cx="590550"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055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8" y="0"/>
            <a:ext cx="5694363" cy="568325"/>
          </a:xfrm>
        </p:spPr>
        <p:txBody>
          <a:bodyPr>
            <a:normAutofit/>
          </a:bodyPr>
          <a:lstStyle/>
          <a:p>
            <a:r>
              <a:rPr lang="en-US" sz="3200" b="1" dirty="0">
                <a:latin typeface="Times New Roman" panose="02020603050405020304" pitchFamily="18" charset="0"/>
                <a:cs typeface="Times New Roman" panose="02020603050405020304" pitchFamily="18" charset="0"/>
              </a:rPr>
              <a:t>Multilevel inheritance program</a:t>
            </a:r>
          </a:p>
        </p:txBody>
      </p:sp>
      <p:sp>
        <p:nvSpPr>
          <p:cNvPr id="3" name="Content Placeholder 2"/>
          <p:cNvSpPr>
            <a:spLocks noGrp="1"/>
          </p:cNvSpPr>
          <p:nvPr>
            <p:ph idx="1"/>
          </p:nvPr>
        </p:nvSpPr>
        <p:spPr>
          <a:xfrm>
            <a:off x="266700" y="568325"/>
            <a:ext cx="5419725" cy="5608638"/>
          </a:xfrm>
          <a:solidFill>
            <a:schemeClr val="accent3">
              <a:lumMod val="75000"/>
            </a:schemeClr>
          </a:solidFill>
        </p:spPr>
        <p:txBody>
          <a:bodyPr>
            <a:noAutofit/>
          </a:bodyPr>
          <a:lstStyle/>
          <a:p>
            <a:pPr marL="0" indent="0">
              <a:buNone/>
            </a:pPr>
            <a:r>
              <a:rPr lang="en-US" sz="2400" dirty="0">
                <a:effectLst/>
                <a:latin typeface="Times New Roman" panose="02020603050405020304" pitchFamily="18" charset="0"/>
                <a:cs typeface="Times New Roman" panose="02020603050405020304" pitchFamily="18" charset="0"/>
              </a:rPr>
              <a:t>//multilevel inheritance</a:t>
            </a:r>
          </a:p>
          <a:p>
            <a:pPr marL="0" indent="0">
              <a:buNone/>
            </a:pPr>
            <a:r>
              <a:rPr lang="en-US" sz="2400" dirty="0">
                <a:effectLst/>
                <a:latin typeface="Times New Roman" panose="02020603050405020304" pitchFamily="18" charset="0"/>
                <a:cs typeface="Times New Roman" panose="02020603050405020304" pitchFamily="18" charset="0"/>
              </a:rPr>
              <a:t>#include&lt;</a:t>
            </a:r>
            <a:r>
              <a:rPr lang="en-US" sz="2400" dirty="0" err="1">
                <a:effectLst/>
                <a:latin typeface="Times New Roman" panose="02020603050405020304" pitchFamily="18" charset="0"/>
                <a:cs typeface="Times New Roman" panose="02020603050405020304" pitchFamily="18" charset="0"/>
              </a:rPr>
              <a:t>iostream</a:t>
            </a:r>
            <a:r>
              <a:rPr lang="en-US" sz="2400" dirty="0">
                <a:effectLst/>
                <a:latin typeface="Times New Roman" panose="02020603050405020304" pitchFamily="18" charset="0"/>
                <a:cs typeface="Times New Roman" panose="02020603050405020304" pitchFamily="18" charset="0"/>
              </a:rPr>
              <a:t>&gt;</a:t>
            </a:r>
          </a:p>
          <a:p>
            <a:pPr marL="0" indent="0">
              <a:buNone/>
            </a:pPr>
            <a:r>
              <a:rPr lang="en-US" sz="2400" dirty="0">
                <a:effectLst/>
                <a:latin typeface="Times New Roman" panose="02020603050405020304" pitchFamily="18" charset="0"/>
                <a:cs typeface="Times New Roman" panose="02020603050405020304" pitchFamily="18" charset="0"/>
              </a:rPr>
              <a:t>class A {</a:t>
            </a:r>
          </a:p>
          <a:p>
            <a:pPr marL="0" indent="0">
              <a:buNone/>
            </a:pPr>
            <a:r>
              <a:rPr lang="en-US" sz="2400" dirty="0">
                <a:effectLst/>
                <a:latin typeface="Times New Roman" panose="02020603050405020304" pitchFamily="18" charset="0"/>
                <a:cs typeface="Times New Roman" panose="02020603050405020304" pitchFamily="18" charset="0"/>
              </a:rPr>
              <a:t>    public:</a:t>
            </a:r>
          </a:p>
          <a:p>
            <a:pPr marL="0" indent="0">
              <a:buNone/>
            </a:pPr>
            <a:r>
              <a:rPr lang="en-US" sz="2400" dirty="0">
                <a:effectLst/>
                <a:latin typeface="Times New Roman" panose="02020603050405020304" pitchFamily="18" charset="0"/>
                <a:cs typeface="Times New Roman" panose="02020603050405020304" pitchFamily="18" charset="0"/>
              </a:rPr>
              <a:t>      void display() {</a:t>
            </a:r>
          </a:p>
          <a:p>
            <a:pPr marL="0" indent="0">
              <a:buNone/>
            </a:pP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std</a:t>
            </a:r>
            <a:r>
              <a:rPr lang="en-US" sz="2400" dirty="0">
                <a:effectLst/>
                <a:latin typeface="Times New Roman" panose="02020603050405020304" pitchFamily="18" charset="0"/>
                <a:cs typeface="Times New Roman" panose="02020603050405020304" pitchFamily="18" charset="0"/>
              </a:rPr>
              <a:t>::</a:t>
            </a:r>
            <a:r>
              <a:rPr lang="en-US" sz="2400" dirty="0" err="1">
                <a:effectLst/>
                <a:latin typeface="Times New Roman" panose="02020603050405020304" pitchFamily="18" charset="0"/>
                <a:cs typeface="Times New Roman" panose="02020603050405020304" pitchFamily="18" charset="0"/>
              </a:rPr>
              <a:t>cout</a:t>
            </a:r>
            <a:r>
              <a:rPr lang="en-US" sz="2400" dirty="0">
                <a:effectLst/>
                <a:latin typeface="Times New Roman" panose="02020603050405020304" pitchFamily="18" charset="0"/>
                <a:cs typeface="Times New Roman" panose="02020603050405020304" pitchFamily="18" charset="0"/>
              </a:rPr>
              <a:t>&lt;&lt;"Base class content.";</a:t>
            </a:r>
          </a:p>
          <a:p>
            <a:pPr marL="0" indent="0">
              <a:buNone/>
            </a:pPr>
            <a:r>
              <a:rPr lang="en-US" sz="2400" dirty="0">
                <a:effectLst/>
                <a:latin typeface="Times New Roman" panose="02020603050405020304" pitchFamily="18" charset="0"/>
                <a:cs typeface="Times New Roman" panose="02020603050405020304" pitchFamily="18" charset="0"/>
              </a:rPr>
              <a:t>      }  };</a:t>
            </a:r>
          </a:p>
          <a:p>
            <a:pPr marL="0" indent="0">
              <a:buNone/>
            </a:pPr>
            <a:r>
              <a:rPr lang="en-US" sz="2400" dirty="0">
                <a:effectLst/>
                <a:latin typeface="Times New Roman" panose="02020603050405020304" pitchFamily="18" charset="0"/>
                <a:cs typeface="Times New Roman" panose="02020603050405020304" pitchFamily="18" charset="0"/>
              </a:rPr>
              <a:t>class B : public A {</a:t>
            </a:r>
          </a:p>
          <a:p>
            <a:pPr marL="0" indent="0">
              <a:buNone/>
            </a:pPr>
            <a:r>
              <a:rPr lang="en-US" sz="2400" dirty="0">
                <a:effectLst/>
                <a:latin typeface="Times New Roman" panose="02020603050405020304" pitchFamily="18" charset="0"/>
                <a:cs typeface="Times New Roman" panose="02020603050405020304" pitchFamily="18" charset="0"/>
              </a:rPr>
              <a:t>public:</a:t>
            </a:r>
          </a:p>
          <a:p>
            <a:pPr marL="0" indent="0">
              <a:buNone/>
            </a:pPr>
            <a:r>
              <a:rPr lang="en-US" sz="2400" dirty="0">
                <a:effectLst/>
                <a:latin typeface="Times New Roman" panose="02020603050405020304" pitchFamily="18" charset="0"/>
                <a:cs typeface="Times New Roman" panose="02020603050405020304" pitchFamily="18" charset="0"/>
              </a:rPr>
              <a:t>    void display(){</a:t>
            </a:r>
          </a:p>
          <a:p>
            <a:pPr marL="0" indent="0">
              <a:buNone/>
            </a:pP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std</a:t>
            </a:r>
            <a:r>
              <a:rPr lang="en-US" sz="2400" dirty="0">
                <a:effectLst/>
                <a:latin typeface="Times New Roman" panose="02020603050405020304" pitchFamily="18" charset="0"/>
                <a:cs typeface="Times New Roman" panose="02020603050405020304" pitchFamily="18" charset="0"/>
              </a:rPr>
              <a:t>::</a:t>
            </a:r>
            <a:r>
              <a:rPr lang="en-US" sz="2400" dirty="0" err="1">
                <a:effectLst/>
                <a:latin typeface="Times New Roman" panose="02020603050405020304" pitchFamily="18" charset="0"/>
                <a:cs typeface="Times New Roman" panose="02020603050405020304" pitchFamily="18" charset="0"/>
              </a:rPr>
              <a:t>cout</a:t>
            </a:r>
            <a:r>
              <a:rPr lang="en-US" sz="2400" dirty="0">
                <a:effectLst/>
                <a:latin typeface="Times New Roman" panose="02020603050405020304" pitchFamily="18" charset="0"/>
                <a:cs typeface="Times New Roman" panose="02020603050405020304" pitchFamily="18" charset="0"/>
              </a:rPr>
              <a:t>&lt;&lt;"B class content.\n";</a:t>
            </a:r>
          </a:p>
          <a:p>
            <a:pPr marL="0" indent="0">
              <a:buNone/>
            </a:pPr>
            <a:r>
              <a:rPr lang="en-US" sz="2400" dirty="0">
                <a:effectLst/>
                <a:latin typeface="Times New Roman" panose="02020603050405020304" pitchFamily="18" charset="0"/>
                <a:cs typeface="Times New Roman" panose="02020603050405020304" pitchFamily="18" charset="0"/>
              </a:rPr>
              <a:t>    } };</a:t>
            </a:r>
          </a:p>
        </p:txBody>
      </p:sp>
      <p:sp>
        <p:nvSpPr>
          <p:cNvPr id="4" name="Content Placeholder 2"/>
          <p:cNvSpPr txBox="1">
            <a:spLocks/>
          </p:cNvSpPr>
          <p:nvPr/>
        </p:nvSpPr>
        <p:spPr>
          <a:xfrm>
            <a:off x="6096000" y="0"/>
            <a:ext cx="6096000" cy="6486525"/>
          </a:xfrm>
          <a:prstGeom prst="rect">
            <a:avLst/>
          </a:prstGeom>
          <a:solidFill>
            <a:schemeClr val="accent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effectLst/>
                <a:latin typeface="Times New Roman" panose="02020603050405020304" pitchFamily="18" charset="0"/>
                <a:cs typeface="Times New Roman" panose="02020603050405020304" pitchFamily="18" charset="0"/>
              </a:rPr>
              <a:t>class C : public B {</a:t>
            </a:r>
          </a:p>
          <a:p>
            <a:pPr marL="0" indent="0">
              <a:buNone/>
            </a:pPr>
            <a:r>
              <a:rPr lang="en-US" sz="2400" dirty="0">
                <a:effectLst/>
                <a:latin typeface="Times New Roman" panose="02020603050405020304" pitchFamily="18" charset="0"/>
                <a:cs typeface="Times New Roman" panose="02020603050405020304" pitchFamily="18" charset="0"/>
              </a:rPr>
              <a:t>public:</a:t>
            </a:r>
          </a:p>
          <a:p>
            <a:pPr marL="0" indent="0">
              <a:buNone/>
            </a:pPr>
            <a:r>
              <a:rPr lang="en-US" sz="2400" dirty="0">
                <a:effectLst/>
                <a:latin typeface="Times New Roman" panose="02020603050405020304" pitchFamily="18" charset="0"/>
                <a:cs typeface="Times New Roman" panose="02020603050405020304" pitchFamily="18" charset="0"/>
              </a:rPr>
              <a:t>    void show() {</a:t>
            </a:r>
          </a:p>
          <a:p>
            <a:pPr marL="0" indent="0">
              <a:buNone/>
            </a:pP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std</a:t>
            </a:r>
            <a:r>
              <a:rPr lang="en-US" sz="2400" dirty="0">
                <a:effectLst/>
                <a:latin typeface="Times New Roman" panose="02020603050405020304" pitchFamily="18" charset="0"/>
                <a:cs typeface="Times New Roman" panose="02020603050405020304" pitchFamily="18" charset="0"/>
              </a:rPr>
              <a:t>::</a:t>
            </a:r>
            <a:r>
              <a:rPr lang="en-US" sz="2400" dirty="0" err="1">
                <a:effectLst/>
                <a:latin typeface="Times New Roman" panose="02020603050405020304" pitchFamily="18" charset="0"/>
                <a:cs typeface="Times New Roman" panose="02020603050405020304" pitchFamily="18" charset="0"/>
              </a:rPr>
              <a:t>cout</a:t>
            </a:r>
            <a:r>
              <a:rPr lang="en-US" sz="2400" dirty="0">
                <a:effectLst/>
                <a:latin typeface="Times New Roman" panose="02020603050405020304" pitchFamily="18" charset="0"/>
                <a:cs typeface="Times New Roman" panose="02020603050405020304" pitchFamily="18" charset="0"/>
              </a:rPr>
              <a:t>&lt;&lt;"\</a:t>
            </a:r>
            <a:r>
              <a:rPr lang="en-US" sz="2400" dirty="0" err="1">
                <a:effectLst/>
                <a:latin typeface="Times New Roman" panose="02020603050405020304" pitchFamily="18" charset="0"/>
                <a:cs typeface="Times New Roman" panose="02020603050405020304" pitchFamily="18" charset="0"/>
              </a:rPr>
              <a:t>nmember</a:t>
            </a:r>
            <a:r>
              <a:rPr lang="en-US" sz="2400" dirty="0">
                <a:effectLst/>
                <a:latin typeface="Times New Roman" panose="02020603050405020304" pitchFamily="18" charset="0"/>
                <a:cs typeface="Times New Roman" panose="02020603050405020304" pitchFamily="18" charset="0"/>
              </a:rPr>
              <a:t> of class C\n";</a:t>
            </a:r>
          </a:p>
          <a:p>
            <a:pPr marL="0" indent="0">
              <a:buNone/>
            </a:pPr>
            <a:r>
              <a:rPr lang="en-US" sz="2400" dirty="0">
                <a:effectLst/>
                <a:latin typeface="Times New Roman" panose="02020603050405020304" pitchFamily="18" charset="0"/>
                <a:cs typeface="Times New Roman" panose="02020603050405020304" pitchFamily="18" charset="0"/>
              </a:rPr>
              <a:t>    }</a:t>
            </a:r>
          </a:p>
          <a:p>
            <a:pPr marL="0" indent="0">
              <a:buNone/>
            </a:pPr>
            <a:r>
              <a:rPr lang="en-US" sz="2400" dirty="0">
                <a:effectLst/>
                <a:latin typeface="Times New Roman" panose="02020603050405020304" pitchFamily="18" charset="0"/>
                <a:cs typeface="Times New Roman" panose="02020603050405020304" pitchFamily="18" charset="0"/>
              </a:rPr>
              <a:t>};</a:t>
            </a:r>
          </a:p>
          <a:p>
            <a:pPr marL="0" indent="0">
              <a:buNone/>
            </a:pPr>
            <a:r>
              <a:rPr lang="en-US" sz="2400" dirty="0" err="1">
                <a:effectLst/>
                <a:latin typeface="Times New Roman" panose="02020603050405020304" pitchFamily="18" charset="0"/>
                <a:cs typeface="Times New Roman" panose="02020603050405020304" pitchFamily="18" charset="0"/>
              </a:rPr>
              <a:t>int</a:t>
            </a:r>
            <a:r>
              <a:rPr lang="en-US" sz="2400" dirty="0">
                <a:effectLst/>
                <a:latin typeface="Times New Roman" panose="02020603050405020304" pitchFamily="18" charset="0"/>
                <a:cs typeface="Times New Roman" panose="02020603050405020304" pitchFamily="18" charset="0"/>
              </a:rPr>
              <a:t> main() {</a:t>
            </a:r>
          </a:p>
          <a:p>
            <a:pPr marL="0" indent="0">
              <a:buNone/>
            </a:pPr>
            <a:r>
              <a:rPr lang="en-US" sz="2400" dirty="0">
                <a:effectLst/>
                <a:latin typeface="Times New Roman" panose="02020603050405020304" pitchFamily="18" charset="0"/>
                <a:cs typeface="Times New Roman" panose="02020603050405020304" pitchFamily="18" charset="0"/>
              </a:rPr>
              <a:t>    C </a:t>
            </a:r>
            <a:r>
              <a:rPr lang="en-US" sz="2400" dirty="0" err="1">
                <a:effectLst/>
                <a:latin typeface="Times New Roman" panose="02020603050405020304" pitchFamily="18" charset="0"/>
                <a:cs typeface="Times New Roman" panose="02020603050405020304" pitchFamily="18" charset="0"/>
              </a:rPr>
              <a:t>c</a:t>
            </a:r>
            <a:r>
              <a:rPr lang="en-US" sz="2400" dirty="0">
                <a:effectLst/>
                <a:latin typeface="Times New Roman" panose="02020603050405020304" pitchFamily="18" charset="0"/>
                <a:cs typeface="Times New Roman" panose="02020603050405020304" pitchFamily="18" charset="0"/>
              </a:rPr>
              <a:t>;</a:t>
            </a:r>
          </a:p>
          <a:p>
            <a:pPr marL="0" indent="0">
              <a:buNone/>
            </a:pPr>
            <a:r>
              <a:rPr lang="en-US" sz="2400" dirty="0">
                <a:effectLst/>
                <a:latin typeface="Times New Roman" panose="02020603050405020304" pitchFamily="18" charset="0"/>
                <a:cs typeface="Times New Roman" panose="02020603050405020304" pitchFamily="18" charset="0"/>
              </a:rPr>
              <a:t>    B </a:t>
            </a:r>
            <a:r>
              <a:rPr lang="en-US" sz="2400" dirty="0" err="1">
                <a:effectLst/>
                <a:latin typeface="Times New Roman" panose="02020603050405020304" pitchFamily="18" charset="0"/>
                <a:cs typeface="Times New Roman" panose="02020603050405020304" pitchFamily="18" charset="0"/>
              </a:rPr>
              <a:t>b</a:t>
            </a:r>
            <a:r>
              <a:rPr lang="en-US" sz="2400" dirty="0">
                <a:effectLst/>
                <a:latin typeface="Times New Roman" panose="02020603050405020304" pitchFamily="18" charset="0"/>
                <a:cs typeface="Times New Roman" panose="02020603050405020304" pitchFamily="18" charset="0"/>
              </a:rPr>
              <a:t>;</a:t>
            </a:r>
          </a:p>
          <a:p>
            <a:pPr marL="0" indent="0">
              <a:buNone/>
            </a:pP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b.display</a:t>
            </a:r>
            <a:r>
              <a:rPr lang="en-US" sz="2400" dirty="0">
                <a:effectLst/>
                <a:latin typeface="Times New Roman" panose="02020603050405020304" pitchFamily="18" charset="0"/>
                <a:cs typeface="Times New Roman" panose="02020603050405020304" pitchFamily="18" charset="0"/>
              </a:rPr>
              <a:t>();</a:t>
            </a:r>
          </a:p>
          <a:p>
            <a:pPr marL="0" indent="0">
              <a:buNone/>
            </a:pP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c.display</a:t>
            </a:r>
            <a:r>
              <a:rPr lang="en-US" sz="2400" dirty="0">
                <a:effectLst/>
                <a:latin typeface="Times New Roman" panose="02020603050405020304" pitchFamily="18" charset="0"/>
                <a:cs typeface="Times New Roman" panose="02020603050405020304" pitchFamily="18" charset="0"/>
              </a:rPr>
              <a:t>();</a:t>
            </a:r>
          </a:p>
          <a:p>
            <a:pPr marL="0" indent="0">
              <a:buNone/>
            </a:pP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c.show</a:t>
            </a:r>
            <a:r>
              <a:rPr lang="en-US" sz="2400" dirty="0">
                <a:effectLst/>
                <a:latin typeface="Times New Roman" panose="02020603050405020304" pitchFamily="18" charset="0"/>
                <a:cs typeface="Times New Roman" panose="02020603050405020304" pitchFamily="18" charset="0"/>
              </a:rPr>
              <a:t>();</a:t>
            </a:r>
          </a:p>
          <a:p>
            <a:pPr marL="0" indent="0">
              <a:buNone/>
            </a:pPr>
            <a:r>
              <a:rPr lang="en-US" sz="2400" dirty="0">
                <a:effectLst/>
                <a:latin typeface="Times New Roman" panose="02020603050405020304" pitchFamily="18" charset="0"/>
                <a:cs typeface="Times New Roman" panose="02020603050405020304" pitchFamily="18" charset="0"/>
              </a:rPr>
              <a:t>    return 0;</a:t>
            </a:r>
          </a:p>
          <a:p>
            <a:pPr marL="0" indent="0">
              <a:buNone/>
            </a:pPr>
            <a:r>
              <a:rPr lang="en-US" sz="240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83634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057" y="130629"/>
            <a:ext cx="10515600" cy="447673"/>
          </a:xfrm>
        </p:spPr>
        <p:txBody>
          <a:bodyPr>
            <a:noAutofit/>
          </a:bodyPr>
          <a:lstStyle/>
          <a:p>
            <a:r>
              <a:rPr lang="en-US" sz="3600" b="1" dirty="0">
                <a:latin typeface="Times New Roman" panose="02020603050405020304" pitchFamily="18" charset="0"/>
                <a:cs typeface="Times New Roman" panose="02020603050405020304" pitchFamily="18" charset="0"/>
              </a:rPr>
              <a:t>C++ Multiple Inheritance</a:t>
            </a:r>
          </a:p>
        </p:txBody>
      </p:sp>
      <p:sp>
        <p:nvSpPr>
          <p:cNvPr id="3" name="Content Placeholder 2"/>
          <p:cNvSpPr>
            <a:spLocks noGrp="1"/>
          </p:cNvSpPr>
          <p:nvPr>
            <p:ph idx="1"/>
          </p:nvPr>
        </p:nvSpPr>
        <p:spPr>
          <a:xfrm>
            <a:off x="116113" y="769256"/>
            <a:ext cx="11916229" cy="6088743"/>
          </a:xfrm>
        </p:spPr>
        <p:txBody>
          <a:bodyPr>
            <a:normAutofit/>
          </a:bodyPr>
          <a:lstStyle/>
          <a:p>
            <a:pPr>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 The process of deriving a new class that inherits the attributes from two or more classes.</a:t>
            </a:r>
          </a:p>
          <a:p>
            <a:pPr>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The process where a single derived class acquires the properties of more than base class.</a:t>
            </a:r>
          </a:p>
        </p:txBody>
      </p:sp>
      <p:pic>
        <p:nvPicPr>
          <p:cNvPr id="5122" name="Picture 2" descr="C++ Inheri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430" y="2772229"/>
            <a:ext cx="8447313" cy="3889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44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45028"/>
            <a:ext cx="12192000" cy="4920343"/>
          </a:xfrm>
        </p:spPr>
        <p:txBody>
          <a:bodyPr>
            <a:normAutofit/>
          </a:bodyPr>
          <a:lstStyle/>
          <a:p>
            <a:r>
              <a:rPr lang="en-US" sz="3200" b="1" dirty="0">
                <a:latin typeface="Times New Roman" panose="02020603050405020304" pitchFamily="18" charset="0"/>
                <a:cs typeface="Times New Roman" panose="02020603050405020304" pitchFamily="18" charset="0"/>
              </a:rPr>
              <a:t>Syntax</a:t>
            </a:r>
          </a:p>
          <a:p>
            <a:pPr marL="0" indent="0">
              <a:buNone/>
            </a:pPr>
            <a:endParaRPr lang="en-US" sz="3200" b="1" dirty="0">
              <a:latin typeface="Times New Roman" panose="02020603050405020304" pitchFamily="18" charset="0"/>
              <a:cs typeface="Times New Roman" panose="02020603050405020304" pitchFamily="18" charset="0"/>
            </a:endParaRPr>
          </a:p>
          <a:p>
            <a:pPr marL="457200" lvl="1" indent="0">
              <a:buNone/>
            </a:pPr>
            <a:r>
              <a:rPr lang="en-US" sz="3200" b="1" dirty="0">
                <a:latin typeface="Times New Roman" panose="02020603050405020304" pitchFamily="18" charset="0"/>
                <a:cs typeface="Times New Roman" panose="02020603050405020304" pitchFamily="18" charset="0"/>
              </a:rPr>
              <a:t>class</a:t>
            </a:r>
            <a:r>
              <a:rPr lang="en-US" sz="3200" dirty="0">
                <a:latin typeface="Times New Roman" panose="02020603050405020304" pitchFamily="18" charset="0"/>
                <a:cs typeface="Times New Roman" panose="02020603050405020304" pitchFamily="18" charset="0"/>
              </a:rPr>
              <a:t> Derived : visibility B-1, visibility B-2, visibility B-3,    </a:t>
            </a:r>
          </a:p>
          <a:p>
            <a:pPr marL="457200" lvl="1" indent="0">
              <a:buNone/>
            </a:pPr>
            <a:r>
              <a:rPr lang="en-US" sz="3200" dirty="0">
                <a:latin typeface="Times New Roman" panose="02020603050405020304" pitchFamily="18" charset="0"/>
                <a:cs typeface="Times New Roman" panose="02020603050405020304" pitchFamily="18" charset="0"/>
              </a:rPr>
              <a:t>{  </a:t>
            </a:r>
          </a:p>
          <a:p>
            <a:pPr marL="457200" lvl="1" indent="0">
              <a:buNone/>
            </a:pPr>
            <a:r>
              <a:rPr lang="en-US" sz="3200" dirty="0">
                <a:latin typeface="Times New Roman" panose="02020603050405020304" pitchFamily="18" charset="0"/>
                <a:cs typeface="Times New Roman" panose="02020603050405020304" pitchFamily="18" charset="0"/>
              </a:rPr>
              <a:t>    // Body of the class;  </a:t>
            </a:r>
          </a:p>
          <a:p>
            <a:pPr marL="457200" lvl="1" indent="0">
              <a:buNone/>
            </a:pPr>
            <a:r>
              <a:rPr lang="en-US" sz="3200" dirty="0">
                <a:latin typeface="Times New Roman" panose="02020603050405020304" pitchFamily="18" charset="0"/>
                <a:cs typeface="Times New Roman" panose="02020603050405020304" pitchFamily="18" charset="0"/>
              </a:rPr>
              <a:t>}   </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9971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543" y="0"/>
            <a:ext cx="4256314" cy="636361"/>
          </a:xfrm>
        </p:spPr>
        <p:txBody>
          <a:bodyPr>
            <a:normAutofit/>
          </a:bodyPr>
          <a:lstStyle/>
          <a:p>
            <a:r>
              <a:rPr lang="en-US" sz="3600" b="1" dirty="0">
                <a:latin typeface="Times New Roman" panose="02020603050405020304" pitchFamily="18" charset="0"/>
                <a:cs typeface="Times New Roman" panose="02020603050405020304" pitchFamily="18" charset="0"/>
              </a:rPr>
              <a:t>Demo Program</a:t>
            </a:r>
          </a:p>
        </p:txBody>
      </p:sp>
      <p:sp>
        <p:nvSpPr>
          <p:cNvPr id="3" name="Content Placeholder 2"/>
          <p:cNvSpPr>
            <a:spLocks noGrp="1"/>
          </p:cNvSpPr>
          <p:nvPr>
            <p:ph idx="1"/>
          </p:nvPr>
        </p:nvSpPr>
        <p:spPr>
          <a:xfrm>
            <a:off x="-1" y="595086"/>
            <a:ext cx="4426857" cy="6262913"/>
          </a:xfrm>
          <a:solidFill>
            <a:schemeClr val="accent6"/>
          </a:solidFill>
        </p:spPr>
        <p:txBody>
          <a:bodyPr>
            <a:normAutofit fontScale="77500" lnSpcReduction="20000"/>
          </a:bodyPr>
          <a:lstStyle/>
          <a:p>
            <a:pPr marL="0" indent="0">
              <a:buNone/>
            </a:pPr>
            <a:r>
              <a:rPr lang="en-US" dirty="0">
                <a:effectLst/>
                <a:latin typeface="Times New Roman" panose="02020603050405020304" pitchFamily="18" charset="0"/>
                <a:cs typeface="Times New Roman" panose="02020603050405020304" pitchFamily="18" charset="0"/>
              </a:rPr>
              <a:t>#include &lt;</a:t>
            </a:r>
            <a:r>
              <a:rPr lang="en-US" dirty="0" err="1">
                <a:effectLst/>
                <a:latin typeface="Times New Roman" panose="02020603050405020304" pitchFamily="18" charset="0"/>
                <a:cs typeface="Times New Roman" panose="02020603050405020304" pitchFamily="18" charset="0"/>
              </a:rPr>
              <a:t>iostream</a:t>
            </a:r>
            <a:r>
              <a:rPr lang="en-US" dirty="0">
                <a:effectLst/>
                <a:latin typeface="Times New Roman" panose="02020603050405020304" pitchFamily="18" charset="0"/>
                <a:cs typeface="Times New Roman" panose="02020603050405020304" pitchFamily="18" charset="0"/>
              </a:rPr>
              <a:t>&gt;</a:t>
            </a:r>
          </a:p>
          <a:p>
            <a:pPr marL="0" indent="0">
              <a:buNone/>
            </a:pPr>
            <a:r>
              <a:rPr lang="en-US" dirty="0">
                <a:effectLst/>
                <a:latin typeface="Times New Roman" panose="02020603050405020304" pitchFamily="18" charset="0"/>
                <a:cs typeface="Times New Roman" panose="02020603050405020304" pitchFamily="18" charset="0"/>
              </a:rPr>
              <a:t>using namespace </a:t>
            </a:r>
            <a:r>
              <a:rPr lang="en-US" dirty="0" err="1">
                <a:effectLst/>
                <a:latin typeface="Times New Roman" panose="02020603050405020304" pitchFamily="18" charset="0"/>
                <a:cs typeface="Times New Roman" panose="02020603050405020304" pitchFamily="18" charset="0"/>
              </a:rPr>
              <a:t>std</a:t>
            </a:r>
            <a:r>
              <a:rPr lang="en-US" dirty="0">
                <a:effectLst/>
                <a:latin typeface="Times New Roman" panose="02020603050405020304" pitchFamily="18" charset="0"/>
                <a:cs typeface="Times New Roman" panose="02020603050405020304" pitchFamily="18" charset="0"/>
              </a:rPr>
              <a:t>;</a:t>
            </a:r>
          </a:p>
          <a:p>
            <a:pPr marL="0" indent="0">
              <a:buNone/>
            </a:pPr>
            <a:r>
              <a:rPr lang="en-US" dirty="0">
                <a:effectLst/>
                <a:latin typeface="Times New Roman" panose="02020603050405020304" pitchFamily="18" charset="0"/>
                <a:cs typeface="Times New Roman" panose="02020603050405020304" pitchFamily="18" charset="0"/>
              </a:rPr>
              <a:t>class A {</a:t>
            </a:r>
          </a:p>
          <a:p>
            <a:pPr marL="0" indent="0">
              <a:buNone/>
            </a:pPr>
            <a:r>
              <a:rPr lang="en-US" dirty="0">
                <a:effectLst/>
                <a:latin typeface="Times New Roman" panose="02020603050405020304" pitchFamily="18" charset="0"/>
                <a:cs typeface="Times New Roman" panose="02020603050405020304" pitchFamily="18" charset="0"/>
              </a:rPr>
              <a:t>    protected:</a:t>
            </a:r>
          </a:p>
          <a:p>
            <a:pPr marL="0" indent="0">
              <a:buNone/>
            </a:pP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int</a:t>
            </a:r>
            <a:r>
              <a:rPr lang="en-US" dirty="0">
                <a:effectLst/>
                <a:latin typeface="Times New Roman" panose="02020603050405020304" pitchFamily="18" charset="0"/>
                <a:cs typeface="Times New Roman" panose="02020603050405020304" pitchFamily="18" charset="0"/>
              </a:rPr>
              <a:t> a;</a:t>
            </a:r>
          </a:p>
          <a:p>
            <a:pPr marL="0" indent="0">
              <a:buNone/>
            </a:pPr>
            <a:r>
              <a:rPr lang="en-US" dirty="0">
                <a:effectLst/>
                <a:latin typeface="Times New Roman" panose="02020603050405020304" pitchFamily="18" charset="0"/>
                <a:cs typeface="Times New Roman" panose="02020603050405020304" pitchFamily="18" charset="0"/>
              </a:rPr>
              <a:t>    public:</a:t>
            </a:r>
          </a:p>
          <a:p>
            <a:pPr marL="0" indent="0">
              <a:buNone/>
            </a:pPr>
            <a:r>
              <a:rPr lang="en-US" dirty="0">
                <a:effectLst/>
                <a:latin typeface="Times New Roman" panose="02020603050405020304" pitchFamily="18" charset="0"/>
                <a:cs typeface="Times New Roman" panose="02020603050405020304" pitchFamily="18" charset="0"/>
              </a:rPr>
              <a:t>    void </a:t>
            </a:r>
            <a:r>
              <a:rPr lang="en-US" dirty="0" err="1">
                <a:effectLst/>
                <a:latin typeface="Times New Roman" panose="02020603050405020304" pitchFamily="18" charset="0"/>
                <a:cs typeface="Times New Roman" panose="02020603050405020304" pitchFamily="18" charset="0"/>
              </a:rPr>
              <a:t>get_a</a:t>
            </a:r>
            <a:r>
              <a:rPr lang="en-US" dirty="0">
                <a:effectLst/>
                <a:latin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cs typeface="Times New Roman" panose="02020603050405020304" pitchFamily="18" charset="0"/>
              </a:rPr>
              <a:t>int</a:t>
            </a:r>
            <a:r>
              <a:rPr lang="en-US" dirty="0">
                <a:effectLst/>
                <a:latin typeface="Times New Roman" panose="02020603050405020304" pitchFamily="18" charset="0"/>
                <a:cs typeface="Times New Roman" panose="02020603050405020304" pitchFamily="18" charset="0"/>
              </a:rPr>
              <a:t> n)</a:t>
            </a:r>
          </a:p>
          <a:p>
            <a:pPr marL="0" indent="0">
              <a:buNone/>
            </a:pPr>
            <a:r>
              <a:rPr lang="en-US" dirty="0">
                <a:effectLst/>
                <a:latin typeface="Times New Roman" panose="02020603050405020304" pitchFamily="18" charset="0"/>
                <a:cs typeface="Times New Roman" panose="02020603050405020304" pitchFamily="18" charset="0"/>
              </a:rPr>
              <a:t>    {</a:t>
            </a:r>
          </a:p>
          <a:p>
            <a:pPr marL="0" indent="0">
              <a:buNone/>
            </a:pPr>
            <a:r>
              <a:rPr lang="en-US" dirty="0">
                <a:effectLst/>
                <a:latin typeface="Times New Roman" panose="02020603050405020304" pitchFamily="18" charset="0"/>
                <a:cs typeface="Times New Roman" panose="02020603050405020304" pitchFamily="18" charset="0"/>
              </a:rPr>
              <a:t>        a = n;</a:t>
            </a:r>
          </a:p>
          <a:p>
            <a:pPr marL="0" indent="0">
              <a:buNone/>
            </a:pPr>
            <a:r>
              <a:rPr lang="en-US" dirty="0">
                <a:effectLst/>
                <a:latin typeface="Times New Roman" panose="02020603050405020304" pitchFamily="18" charset="0"/>
                <a:cs typeface="Times New Roman" panose="02020603050405020304" pitchFamily="18" charset="0"/>
              </a:rPr>
              <a:t>    }  };</a:t>
            </a:r>
          </a:p>
          <a:p>
            <a:pPr marL="0" indent="0">
              <a:buNone/>
            </a:pPr>
            <a:r>
              <a:rPr lang="en-US" dirty="0">
                <a:effectLst/>
                <a:latin typeface="Times New Roman" panose="02020603050405020304" pitchFamily="18" charset="0"/>
                <a:cs typeface="Times New Roman" panose="02020603050405020304" pitchFamily="18" charset="0"/>
              </a:rPr>
              <a:t>class B  {</a:t>
            </a:r>
          </a:p>
          <a:p>
            <a:pPr marL="0" indent="0">
              <a:buNone/>
            </a:pPr>
            <a:r>
              <a:rPr lang="en-US" dirty="0">
                <a:effectLst/>
                <a:latin typeface="Times New Roman" panose="02020603050405020304" pitchFamily="18" charset="0"/>
                <a:cs typeface="Times New Roman" panose="02020603050405020304" pitchFamily="18" charset="0"/>
              </a:rPr>
              <a:t>    protected:</a:t>
            </a:r>
          </a:p>
          <a:p>
            <a:pPr marL="0" indent="0">
              <a:buNone/>
            </a:pP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int</a:t>
            </a:r>
            <a:r>
              <a:rPr lang="en-US" dirty="0">
                <a:effectLst/>
                <a:latin typeface="Times New Roman" panose="02020603050405020304" pitchFamily="18" charset="0"/>
                <a:cs typeface="Times New Roman" panose="02020603050405020304" pitchFamily="18" charset="0"/>
              </a:rPr>
              <a:t> b;</a:t>
            </a:r>
          </a:p>
          <a:p>
            <a:pPr marL="0" indent="0">
              <a:buNone/>
            </a:pPr>
            <a:r>
              <a:rPr lang="en-US" dirty="0">
                <a:effectLst/>
                <a:latin typeface="Times New Roman" panose="02020603050405020304" pitchFamily="18" charset="0"/>
                <a:cs typeface="Times New Roman" panose="02020603050405020304" pitchFamily="18" charset="0"/>
              </a:rPr>
              <a:t>    public:</a:t>
            </a:r>
          </a:p>
          <a:p>
            <a:pPr marL="0" indent="0">
              <a:buNone/>
            </a:pPr>
            <a:r>
              <a:rPr lang="en-US" dirty="0">
                <a:effectLst/>
                <a:latin typeface="Times New Roman" panose="02020603050405020304" pitchFamily="18" charset="0"/>
                <a:cs typeface="Times New Roman" panose="02020603050405020304" pitchFamily="18" charset="0"/>
              </a:rPr>
              <a:t>    void </a:t>
            </a:r>
            <a:r>
              <a:rPr lang="en-US" dirty="0" err="1">
                <a:effectLst/>
                <a:latin typeface="Times New Roman" panose="02020603050405020304" pitchFamily="18" charset="0"/>
                <a:cs typeface="Times New Roman" panose="02020603050405020304" pitchFamily="18" charset="0"/>
              </a:rPr>
              <a:t>get_b</a:t>
            </a:r>
            <a:r>
              <a:rPr lang="en-US" dirty="0">
                <a:effectLst/>
                <a:latin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cs typeface="Times New Roman" panose="02020603050405020304" pitchFamily="18" charset="0"/>
              </a:rPr>
              <a:t>int</a:t>
            </a:r>
            <a:r>
              <a:rPr lang="en-US" dirty="0">
                <a:effectLst/>
                <a:latin typeface="Times New Roman" panose="02020603050405020304" pitchFamily="18" charset="0"/>
                <a:cs typeface="Times New Roman" panose="02020603050405020304" pitchFamily="18" charset="0"/>
              </a:rPr>
              <a:t> n)  {</a:t>
            </a:r>
          </a:p>
          <a:p>
            <a:pPr marL="0" indent="0">
              <a:buNone/>
            </a:pPr>
            <a:r>
              <a:rPr lang="en-US" dirty="0">
                <a:effectLst/>
                <a:latin typeface="Times New Roman" panose="02020603050405020304" pitchFamily="18" charset="0"/>
                <a:cs typeface="Times New Roman" panose="02020603050405020304" pitchFamily="18" charset="0"/>
              </a:rPr>
              <a:t>        b = n;</a:t>
            </a:r>
          </a:p>
          <a:p>
            <a:pPr marL="0" indent="0">
              <a:buNone/>
            </a:pPr>
            <a:r>
              <a:rPr lang="en-US" dirty="0">
                <a:effectLst/>
                <a:latin typeface="Times New Roman" panose="02020603050405020304" pitchFamily="18" charset="0"/>
                <a:cs typeface="Times New Roman" panose="02020603050405020304" pitchFamily="18" charset="0"/>
              </a:rPr>
              <a:t>    }  };</a:t>
            </a:r>
          </a:p>
        </p:txBody>
      </p:sp>
      <p:sp>
        <p:nvSpPr>
          <p:cNvPr id="4" name="Content Placeholder 2"/>
          <p:cNvSpPr txBox="1">
            <a:spLocks/>
          </p:cNvSpPr>
          <p:nvPr/>
        </p:nvSpPr>
        <p:spPr>
          <a:xfrm>
            <a:off x="4914900" y="0"/>
            <a:ext cx="7277100" cy="6581093"/>
          </a:xfrm>
          <a:prstGeom prst="rect">
            <a:avLst/>
          </a:prstGeom>
          <a:solidFill>
            <a:schemeClr val="accent3">
              <a:lumMod val="60000"/>
              <a:lumOff val="40000"/>
            </a:schemeClr>
          </a:solidFill>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effectLst/>
                <a:latin typeface="Times New Roman" panose="02020603050405020304" pitchFamily="18" charset="0"/>
                <a:cs typeface="Times New Roman" panose="02020603050405020304" pitchFamily="18" charset="0"/>
              </a:rPr>
              <a:t>class C : public </a:t>
            </a:r>
            <a:r>
              <a:rPr lang="en-US" dirty="0" err="1">
                <a:effectLst/>
                <a:latin typeface="Times New Roman" panose="02020603050405020304" pitchFamily="18" charset="0"/>
                <a:cs typeface="Times New Roman" panose="02020603050405020304" pitchFamily="18" charset="0"/>
              </a:rPr>
              <a:t>A,public</a:t>
            </a:r>
            <a:r>
              <a:rPr lang="en-US" dirty="0">
                <a:effectLst/>
                <a:latin typeface="Times New Roman" panose="02020603050405020304" pitchFamily="18" charset="0"/>
                <a:cs typeface="Times New Roman" panose="02020603050405020304" pitchFamily="18" charset="0"/>
              </a:rPr>
              <a:t> B  {</a:t>
            </a:r>
          </a:p>
          <a:p>
            <a:pPr marL="0" indent="0">
              <a:buNone/>
            </a:pPr>
            <a:r>
              <a:rPr lang="en-US" dirty="0">
                <a:effectLst/>
                <a:latin typeface="Times New Roman" panose="02020603050405020304" pitchFamily="18" charset="0"/>
                <a:cs typeface="Times New Roman" panose="02020603050405020304" pitchFamily="18" charset="0"/>
              </a:rPr>
              <a:t>   public:</a:t>
            </a:r>
          </a:p>
          <a:p>
            <a:pPr marL="0" indent="0">
              <a:buNone/>
            </a:pPr>
            <a:r>
              <a:rPr lang="en-US" dirty="0">
                <a:effectLst/>
                <a:latin typeface="Times New Roman" panose="02020603050405020304" pitchFamily="18" charset="0"/>
                <a:cs typeface="Times New Roman" panose="02020603050405020304" pitchFamily="18" charset="0"/>
              </a:rPr>
              <a:t>    void display()  {</a:t>
            </a:r>
          </a:p>
          <a:p>
            <a:pPr marL="0" indent="0">
              <a:buNone/>
            </a:pP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std</a:t>
            </a:r>
            <a:r>
              <a:rPr lang="en-US" dirty="0">
                <a:effectLst/>
                <a:latin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cs typeface="Times New Roman" panose="02020603050405020304" pitchFamily="18" charset="0"/>
              </a:rPr>
              <a:t>cout</a:t>
            </a:r>
            <a:r>
              <a:rPr lang="en-US" dirty="0">
                <a:effectLst/>
                <a:latin typeface="Times New Roman" panose="02020603050405020304" pitchFamily="18" charset="0"/>
                <a:cs typeface="Times New Roman" panose="02020603050405020304" pitchFamily="18" charset="0"/>
              </a:rPr>
              <a:t> &lt;&lt; "The value of a is : " &lt;&lt;a&lt;&lt; </a:t>
            </a:r>
            <a:r>
              <a:rPr lang="en-US" dirty="0" err="1">
                <a:effectLst/>
                <a:latin typeface="Times New Roman" panose="02020603050405020304" pitchFamily="18" charset="0"/>
                <a:cs typeface="Times New Roman" panose="02020603050405020304" pitchFamily="18" charset="0"/>
              </a:rPr>
              <a:t>std</a:t>
            </a:r>
            <a:r>
              <a:rPr lang="en-US" dirty="0">
                <a:effectLst/>
                <a:latin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cs typeface="Times New Roman" panose="02020603050405020304" pitchFamily="18" charset="0"/>
              </a:rPr>
              <a:t>endl</a:t>
            </a:r>
            <a:r>
              <a:rPr lang="en-US" dirty="0">
                <a:effectLst/>
                <a:latin typeface="Times New Roman" panose="02020603050405020304" pitchFamily="18" charset="0"/>
                <a:cs typeface="Times New Roman" panose="02020603050405020304" pitchFamily="18" charset="0"/>
              </a:rPr>
              <a:t>;</a:t>
            </a:r>
          </a:p>
          <a:p>
            <a:pPr marL="0" indent="0">
              <a:buNone/>
            </a:pP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std</a:t>
            </a:r>
            <a:r>
              <a:rPr lang="en-US" dirty="0">
                <a:effectLst/>
                <a:latin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cs typeface="Times New Roman" panose="02020603050405020304" pitchFamily="18" charset="0"/>
              </a:rPr>
              <a:t>cout</a:t>
            </a:r>
            <a:r>
              <a:rPr lang="en-US" dirty="0">
                <a:effectLst/>
                <a:latin typeface="Times New Roman" panose="02020603050405020304" pitchFamily="18" charset="0"/>
                <a:cs typeface="Times New Roman" panose="02020603050405020304" pitchFamily="18" charset="0"/>
              </a:rPr>
              <a:t> &lt;&lt; "The value of b is : " &lt;&lt;b&lt;&lt; </a:t>
            </a:r>
            <a:r>
              <a:rPr lang="en-US" dirty="0" err="1">
                <a:effectLst/>
                <a:latin typeface="Times New Roman" panose="02020603050405020304" pitchFamily="18" charset="0"/>
                <a:cs typeface="Times New Roman" panose="02020603050405020304" pitchFamily="18" charset="0"/>
              </a:rPr>
              <a:t>std</a:t>
            </a:r>
            <a:r>
              <a:rPr lang="en-US" dirty="0">
                <a:effectLst/>
                <a:latin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cs typeface="Times New Roman" panose="02020603050405020304" pitchFamily="18" charset="0"/>
              </a:rPr>
              <a:t>endl</a:t>
            </a:r>
            <a:r>
              <a:rPr lang="en-US" dirty="0">
                <a:effectLst/>
                <a:latin typeface="Times New Roman" panose="02020603050405020304" pitchFamily="18" charset="0"/>
                <a:cs typeface="Times New Roman" panose="02020603050405020304" pitchFamily="18" charset="0"/>
              </a:rPr>
              <a:t>;</a:t>
            </a:r>
          </a:p>
          <a:p>
            <a:pPr marL="0" indent="0">
              <a:buNone/>
            </a:pP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cout</a:t>
            </a:r>
            <a:r>
              <a:rPr lang="en-US" dirty="0">
                <a:effectLst/>
                <a:latin typeface="Times New Roman" panose="02020603050405020304" pitchFamily="18" charset="0"/>
                <a:cs typeface="Times New Roman" panose="02020603050405020304" pitchFamily="18" charset="0"/>
              </a:rPr>
              <a:t>&lt;&lt;"Addition of a and b is : "&lt;&lt;</a:t>
            </a:r>
            <a:r>
              <a:rPr lang="en-US" dirty="0" err="1">
                <a:effectLst/>
                <a:latin typeface="Times New Roman" panose="02020603050405020304" pitchFamily="18" charset="0"/>
                <a:cs typeface="Times New Roman" panose="02020603050405020304" pitchFamily="18" charset="0"/>
              </a:rPr>
              <a:t>a+b</a:t>
            </a:r>
            <a:r>
              <a:rPr lang="en-US" dirty="0">
                <a:effectLst/>
                <a:latin typeface="Times New Roman" panose="02020603050405020304" pitchFamily="18" charset="0"/>
                <a:cs typeface="Times New Roman" panose="02020603050405020304" pitchFamily="18" charset="0"/>
              </a:rPr>
              <a:t>;</a:t>
            </a:r>
          </a:p>
          <a:p>
            <a:pPr marL="0" indent="0">
              <a:buNone/>
            </a:pPr>
            <a:r>
              <a:rPr lang="en-US" dirty="0">
                <a:effectLst/>
                <a:latin typeface="Times New Roman" panose="02020603050405020304" pitchFamily="18" charset="0"/>
                <a:cs typeface="Times New Roman" panose="02020603050405020304" pitchFamily="18" charset="0"/>
              </a:rPr>
              <a:t>    }   };</a:t>
            </a:r>
          </a:p>
          <a:p>
            <a:pPr marL="0" indent="0">
              <a:buNone/>
            </a:pPr>
            <a:endParaRPr lang="en-US" dirty="0">
              <a:effectLst/>
              <a:latin typeface="Times New Roman" panose="02020603050405020304" pitchFamily="18" charset="0"/>
              <a:cs typeface="Times New Roman" panose="02020603050405020304" pitchFamily="18" charset="0"/>
            </a:endParaRPr>
          </a:p>
          <a:p>
            <a:pPr marL="0" indent="0">
              <a:buNone/>
            </a:pPr>
            <a:r>
              <a:rPr lang="en-US" dirty="0" err="1">
                <a:effectLst/>
                <a:latin typeface="Times New Roman" panose="02020603050405020304" pitchFamily="18" charset="0"/>
                <a:cs typeface="Times New Roman" panose="02020603050405020304" pitchFamily="18" charset="0"/>
              </a:rPr>
              <a:t>int</a:t>
            </a:r>
            <a:r>
              <a:rPr lang="en-US" dirty="0">
                <a:effectLst/>
                <a:latin typeface="Times New Roman" panose="02020603050405020304" pitchFamily="18" charset="0"/>
                <a:cs typeface="Times New Roman" panose="02020603050405020304" pitchFamily="18" charset="0"/>
              </a:rPr>
              <a:t> main()   {</a:t>
            </a:r>
          </a:p>
          <a:p>
            <a:pPr marL="0" indent="0">
              <a:buNone/>
            </a:pPr>
            <a:r>
              <a:rPr lang="en-US" dirty="0">
                <a:effectLst/>
                <a:latin typeface="Times New Roman" panose="02020603050405020304" pitchFamily="18" charset="0"/>
                <a:cs typeface="Times New Roman" panose="02020603050405020304" pitchFamily="18" charset="0"/>
              </a:rPr>
              <a:t>   C </a:t>
            </a:r>
            <a:r>
              <a:rPr lang="en-US" dirty="0" err="1">
                <a:effectLst/>
                <a:latin typeface="Times New Roman" panose="02020603050405020304" pitchFamily="18" charset="0"/>
                <a:cs typeface="Times New Roman" panose="02020603050405020304" pitchFamily="18" charset="0"/>
              </a:rPr>
              <a:t>c</a:t>
            </a:r>
            <a:r>
              <a:rPr lang="en-US" dirty="0">
                <a:effectLst/>
                <a:latin typeface="Times New Roman" panose="02020603050405020304" pitchFamily="18" charset="0"/>
                <a:cs typeface="Times New Roman" panose="02020603050405020304" pitchFamily="18" charset="0"/>
              </a:rPr>
              <a:t>;</a:t>
            </a:r>
          </a:p>
          <a:p>
            <a:pPr marL="0" indent="0">
              <a:buNone/>
            </a:pP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c.get_a</a:t>
            </a:r>
            <a:r>
              <a:rPr lang="en-US" dirty="0">
                <a:effectLst/>
                <a:latin typeface="Times New Roman" panose="02020603050405020304" pitchFamily="18" charset="0"/>
                <a:cs typeface="Times New Roman" panose="02020603050405020304" pitchFamily="18" charset="0"/>
              </a:rPr>
              <a:t>(10);</a:t>
            </a:r>
          </a:p>
          <a:p>
            <a:pPr marL="0" indent="0">
              <a:buNone/>
            </a:pP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c.get_b</a:t>
            </a:r>
            <a:r>
              <a:rPr lang="en-US" dirty="0">
                <a:effectLst/>
                <a:latin typeface="Times New Roman" panose="02020603050405020304" pitchFamily="18" charset="0"/>
                <a:cs typeface="Times New Roman" panose="02020603050405020304" pitchFamily="18" charset="0"/>
              </a:rPr>
              <a:t>(20);</a:t>
            </a:r>
          </a:p>
          <a:p>
            <a:pPr marL="0" indent="0">
              <a:buNone/>
            </a:pP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c.display</a:t>
            </a:r>
            <a:r>
              <a:rPr lang="en-US" dirty="0">
                <a:effectLst/>
                <a:latin typeface="Times New Roman" panose="02020603050405020304" pitchFamily="18" charset="0"/>
                <a:cs typeface="Times New Roman" panose="02020603050405020304" pitchFamily="18" charset="0"/>
              </a:rPr>
              <a:t>();</a:t>
            </a:r>
          </a:p>
          <a:p>
            <a:pPr marL="0" indent="0">
              <a:buNone/>
            </a:pPr>
            <a:r>
              <a:rPr lang="en-US" dirty="0">
                <a:effectLst/>
                <a:latin typeface="Times New Roman" panose="02020603050405020304" pitchFamily="18" charset="0"/>
                <a:cs typeface="Times New Roman" panose="02020603050405020304" pitchFamily="18" charset="0"/>
              </a:rPr>
              <a:t>    return 0;</a:t>
            </a:r>
          </a:p>
          <a:p>
            <a:pPr marL="0" indent="0">
              <a:buNone/>
            </a:pPr>
            <a:r>
              <a:rPr lang="en-US"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9151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175" y="0"/>
            <a:ext cx="10515600" cy="534988"/>
          </a:xfrm>
        </p:spPr>
        <p:txBody>
          <a:bodyPr>
            <a:noAutofit/>
          </a:bodyPr>
          <a:lstStyle/>
          <a:p>
            <a:r>
              <a:rPr lang="en-US" sz="3600" b="1" dirty="0">
                <a:latin typeface="Times New Roman" panose="02020603050405020304" pitchFamily="18" charset="0"/>
                <a:cs typeface="Times New Roman" panose="02020603050405020304" pitchFamily="18" charset="0"/>
              </a:rPr>
              <a:t>C++ Hierarchical Inheritance</a:t>
            </a:r>
          </a:p>
        </p:txBody>
      </p:sp>
      <p:sp>
        <p:nvSpPr>
          <p:cNvPr id="3" name="Content Placeholder 2"/>
          <p:cNvSpPr>
            <a:spLocks noGrp="1"/>
          </p:cNvSpPr>
          <p:nvPr>
            <p:ph idx="1"/>
          </p:nvPr>
        </p:nvSpPr>
        <p:spPr>
          <a:xfrm>
            <a:off x="0" y="534988"/>
            <a:ext cx="12192000" cy="6323012"/>
          </a:xfrm>
        </p:spPr>
        <p:txBody>
          <a:bodyPr>
            <a:normAutofit fontScale="85000" lnSpcReduction="20000"/>
          </a:bodyPr>
          <a:lstStyle/>
          <a:p>
            <a:pPr marL="0" lvl="0" indent="0">
              <a:buNone/>
            </a:pPr>
            <a:r>
              <a:rPr lang="en-US" b="1" dirty="0">
                <a:latin typeface="Times New Roman" panose="02020603050405020304" pitchFamily="18" charset="0"/>
                <a:cs typeface="Times New Roman" panose="02020603050405020304" pitchFamily="18" charset="0"/>
              </a:rPr>
              <a:t>class</a:t>
            </a:r>
            <a:r>
              <a:rPr lang="en-US" dirty="0">
                <a:latin typeface="Times New Roman" panose="02020603050405020304" pitchFamily="18" charset="0"/>
                <a:cs typeface="Times New Roman" panose="02020603050405020304" pitchFamily="18" charset="0"/>
              </a:rPr>
              <a:t> A  </a:t>
            </a:r>
          </a:p>
          <a:p>
            <a:pPr marL="0" lvl="0" indent="0">
              <a:buNone/>
            </a:pPr>
            <a:r>
              <a:rPr lang="en-US" dirty="0">
                <a:latin typeface="Times New Roman" panose="02020603050405020304" pitchFamily="18" charset="0"/>
                <a:cs typeface="Times New Roman" panose="02020603050405020304" pitchFamily="18" charset="0"/>
              </a:rPr>
              <a:t>{  </a:t>
            </a:r>
          </a:p>
          <a:p>
            <a:pPr marL="0" lvl="0" indent="0">
              <a:buNone/>
            </a:pPr>
            <a:r>
              <a:rPr lang="en-US" dirty="0">
                <a:latin typeface="Times New Roman" panose="02020603050405020304" pitchFamily="18" charset="0"/>
                <a:cs typeface="Times New Roman" panose="02020603050405020304" pitchFamily="18" charset="0"/>
              </a:rPr>
              <a:t>    // body of the class A.  </a:t>
            </a:r>
          </a:p>
          <a:p>
            <a:pPr marL="0" lvl="0" indent="0">
              <a:buNone/>
            </a:pPr>
            <a:r>
              <a:rPr lang="en-US" dirty="0">
                <a:latin typeface="Times New Roman" panose="02020603050405020304" pitchFamily="18" charset="0"/>
                <a:cs typeface="Times New Roman" panose="02020603050405020304" pitchFamily="18" charset="0"/>
              </a:rPr>
              <a:t>}    </a:t>
            </a:r>
          </a:p>
          <a:p>
            <a:pPr marL="0" lvl="0" indent="0">
              <a:buNone/>
            </a:pPr>
            <a:r>
              <a:rPr lang="en-US" b="1" dirty="0">
                <a:latin typeface="Times New Roman" panose="02020603050405020304" pitchFamily="18" charset="0"/>
                <a:cs typeface="Times New Roman" panose="02020603050405020304" pitchFamily="18" charset="0"/>
              </a:rPr>
              <a:t>class</a:t>
            </a:r>
            <a:r>
              <a:rPr lang="en-US" dirty="0">
                <a:latin typeface="Times New Roman" panose="02020603050405020304" pitchFamily="18" charset="0"/>
                <a:cs typeface="Times New Roman" panose="02020603050405020304" pitchFamily="18" charset="0"/>
              </a:rPr>
              <a:t> B : </a:t>
            </a:r>
            <a:r>
              <a:rPr lang="en-US" b="1" dirty="0">
                <a:latin typeface="Times New Roman" panose="02020603050405020304" pitchFamily="18" charset="0"/>
                <a:cs typeface="Times New Roman" panose="02020603050405020304" pitchFamily="18" charset="0"/>
              </a:rPr>
              <a:t>public</a:t>
            </a:r>
            <a:r>
              <a:rPr lang="en-US" dirty="0">
                <a:latin typeface="Times New Roman" panose="02020603050405020304" pitchFamily="18" charset="0"/>
                <a:cs typeface="Times New Roman" panose="02020603050405020304" pitchFamily="18" charset="0"/>
              </a:rPr>
              <a:t> A   </a:t>
            </a:r>
          </a:p>
          <a:p>
            <a:pPr marL="0" lvl="0" indent="0">
              <a:buNone/>
            </a:pPr>
            <a:r>
              <a:rPr lang="en-US" dirty="0">
                <a:latin typeface="Times New Roman" panose="02020603050405020304" pitchFamily="18" charset="0"/>
                <a:cs typeface="Times New Roman" panose="02020603050405020304" pitchFamily="18" charset="0"/>
              </a:rPr>
              <a:t>{  </a:t>
            </a:r>
          </a:p>
          <a:p>
            <a:pPr marL="0" lvl="0" indent="0">
              <a:buNone/>
            </a:pPr>
            <a:r>
              <a:rPr lang="en-US" dirty="0">
                <a:latin typeface="Times New Roman" panose="02020603050405020304" pitchFamily="18" charset="0"/>
                <a:cs typeface="Times New Roman" panose="02020603050405020304" pitchFamily="18" charset="0"/>
              </a:rPr>
              <a:t>    // body of class B.  </a:t>
            </a:r>
          </a:p>
          <a:p>
            <a:pPr marL="0" lvl="0" indent="0">
              <a:buNone/>
            </a:pPr>
            <a:r>
              <a:rPr lang="en-US" dirty="0">
                <a:latin typeface="Times New Roman" panose="02020603050405020304" pitchFamily="18" charset="0"/>
                <a:cs typeface="Times New Roman" panose="02020603050405020304" pitchFamily="18" charset="0"/>
              </a:rPr>
              <a:t>}  </a:t>
            </a:r>
          </a:p>
          <a:p>
            <a:pPr marL="0" lvl="0" indent="0">
              <a:buNone/>
            </a:pPr>
            <a:r>
              <a:rPr lang="en-US" b="1" dirty="0">
                <a:latin typeface="Times New Roman" panose="02020603050405020304" pitchFamily="18" charset="0"/>
                <a:cs typeface="Times New Roman" panose="02020603050405020304" pitchFamily="18" charset="0"/>
              </a:rPr>
              <a:t>class</a:t>
            </a:r>
            <a:r>
              <a:rPr lang="en-US" dirty="0">
                <a:latin typeface="Times New Roman" panose="02020603050405020304" pitchFamily="18" charset="0"/>
                <a:cs typeface="Times New Roman" panose="02020603050405020304" pitchFamily="18" charset="0"/>
              </a:rPr>
              <a:t> C : </a:t>
            </a:r>
            <a:r>
              <a:rPr lang="en-US" b="1" dirty="0">
                <a:latin typeface="Times New Roman" panose="02020603050405020304" pitchFamily="18" charset="0"/>
                <a:cs typeface="Times New Roman" panose="02020603050405020304" pitchFamily="18" charset="0"/>
              </a:rPr>
              <a:t>public</a:t>
            </a:r>
            <a:r>
              <a:rPr lang="en-US" dirty="0">
                <a:latin typeface="Times New Roman" panose="02020603050405020304" pitchFamily="18" charset="0"/>
                <a:cs typeface="Times New Roman" panose="02020603050405020304" pitchFamily="18" charset="0"/>
              </a:rPr>
              <a:t> A  </a:t>
            </a:r>
          </a:p>
          <a:p>
            <a:pPr marL="0" lvl="0" indent="0">
              <a:buNone/>
            </a:pPr>
            <a:r>
              <a:rPr lang="en-US" dirty="0">
                <a:latin typeface="Times New Roman" panose="02020603050405020304" pitchFamily="18" charset="0"/>
                <a:cs typeface="Times New Roman" panose="02020603050405020304" pitchFamily="18" charset="0"/>
              </a:rPr>
              <a:t>{  </a:t>
            </a:r>
          </a:p>
          <a:p>
            <a:pPr marL="0" lvl="0" indent="0">
              <a:buNone/>
            </a:pPr>
            <a:r>
              <a:rPr lang="en-US" dirty="0">
                <a:latin typeface="Times New Roman" panose="02020603050405020304" pitchFamily="18" charset="0"/>
                <a:cs typeface="Times New Roman" panose="02020603050405020304" pitchFamily="18" charset="0"/>
              </a:rPr>
              <a:t>    // body of class C.  </a:t>
            </a:r>
          </a:p>
          <a:p>
            <a:pPr marL="0" lvl="0" indent="0">
              <a:buNone/>
            </a:pPr>
            <a:r>
              <a:rPr lang="en-US" dirty="0">
                <a:latin typeface="Times New Roman" panose="02020603050405020304" pitchFamily="18" charset="0"/>
                <a:cs typeface="Times New Roman" panose="02020603050405020304" pitchFamily="18" charset="0"/>
              </a:rPr>
              <a:t>}   </a:t>
            </a:r>
          </a:p>
          <a:p>
            <a:pPr marL="0" lvl="0" indent="0">
              <a:buNone/>
            </a:pPr>
            <a:r>
              <a:rPr lang="en-US" b="1" dirty="0">
                <a:latin typeface="Times New Roman" panose="02020603050405020304" pitchFamily="18" charset="0"/>
                <a:cs typeface="Times New Roman" panose="02020603050405020304" pitchFamily="18" charset="0"/>
              </a:rPr>
              <a:t>class</a:t>
            </a:r>
            <a:r>
              <a:rPr lang="en-US" dirty="0">
                <a:latin typeface="Times New Roman" panose="02020603050405020304" pitchFamily="18" charset="0"/>
                <a:cs typeface="Times New Roman" panose="02020603050405020304" pitchFamily="18" charset="0"/>
              </a:rPr>
              <a:t> D : </a:t>
            </a:r>
            <a:r>
              <a:rPr lang="en-US" b="1" dirty="0">
                <a:latin typeface="Times New Roman" panose="02020603050405020304" pitchFamily="18" charset="0"/>
                <a:cs typeface="Times New Roman" panose="02020603050405020304" pitchFamily="18" charset="0"/>
              </a:rPr>
              <a:t>public</a:t>
            </a:r>
            <a:r>
              <a:rPr lang="en-US" dirty="0">
                <a:latin typeface="Times New Roman" panose="02020603050405020304" pitchFamily="18" charset="0"/>
                <a:cs typeface="Times New Roman" panose="02020603050405020304" pitchFamily="18" charset="0"/>
              </a:rPr>
              <a:t> A  </a:t>
            </a:r>
          </a:p>
          <a:p>
            <a:pPr marL="0" lvl="0" indent="0">
              <a:buNone/>
            </a:pPr>
            <a:r>
              <a:rPr lang="en-US" dirty="0">
                <a:latin typeface="Times New Roman" panose="02020603050405020304" pitchFamily="18" charset="0"/>
                <a:cs typeface="Times New Roman" panose="02020603050405020304" pitchFamily="18" charset="0"/>
              </a:rPr>
              <a:t>{  </a:t>
            </a:r>
          </a:p>
          <a:p>
            <a:pPr marL="0" lvl="0" indent="0">
              <a:buNone/>
            </a:pPr>
            <a:r>
              <a:rPr lang="en-US" dirty="0">
                <a:latin typeface="Times New Roman" panose="02020603050405020304" pitchFamily="18" charset="0"/>
                <a:cs typeface="Times New Roman" panose="02020603050405020304" pitchFamily="18" charset="0"/>
              </a:rPr>
              <a:t>    // body of class D.  </a:t>
            </a:r>
          </a:p>
          <a:p>
            <a:pPr marL="0" lvl="0" indent="0">
              <a:buNone/>
            </a:pPr>
            <a:r>
              <a:rPr lang="en-US" dirty="0">
                <a:latin typeface="Times New Roman" panose="02020603050405020304" pitchFamily="18" charset="0"/>
                <a:cs typeface="Times New Roman" panose="02020603050405020304" pitchFamily="18" charset="0"/>
              </a:rPr>
              <a:t>}   </a:t>
            </a:r>
          </a:p>
        </p:txBody>
      </p:sp>
      <p:pic>
        <p:nvPicPr>
          <p:cNvPr id="6146" name="Picture 2" descr="C++ Inheri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6538" y="1743075"/>
            <a:ext cx="5605462" cy="3314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013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389"/>
            <a:ext cx="10515600" cy="520700"/>
          </a:xfrm>
        </p:spPr>
        <p:txBody>
          <a:bodyPr>
            <a:noAutofit/>
          </a:bodyPr>
          <a:lstStyle/>
          <a:p>
            <a:r>
              <a:rPr lang="en-US" sz="3600" b="1" dirty="0">
                <a:latin typeface="Times New Roman" panose="02020603050405020304" pitchFamily="18" charset="0"/>
                <a:cs typeface="Times New Roman" panose="02020603050405020304" pitchFamily="18" charset="0"/>
              </a:rPr>
              <a:t>Definition / Concepts</a:t>
            </a:r>
          </a:p>
        </p:txBody>
      </p:sp>
      <p:sp>
        <p:nvSpPr>
          <p:cNvPr id="3" name="Content Placeholder 2"/>
          <p:cNvSpPr>
            <a:spLocks noGrp="1"/>
          </p:cNvSpPr>
          <p:nvPr>
            <p:ph idx="1"/>
          </p:nvPr>
        </p:nvSpPr>
        <p:spPr>
          <a:xfrm>
            <a:off x="114301" y="828674"/>
            <a:ext cx="11901488" cy="5915025"/>
          </a:xfrm>
        </p:spPr>
        <p:txBody>
          <a:bodyPr>
            <a:normAutofit/>
          </a:bodyPr>
          <a:lstStyle/>
          <a:p>
            <a:pPr>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The mechanism of deriving a new class from the existing / old class.</a:t>
            </a:r>
          </a:p>
          <a:p>
            <a:pPr>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The process in which one class acquires some / all the properties and behaviors of its parent class</a:t>
            </a:r>
          </a:p>
          <a:p>
            <a:pPr>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Base class, super class, parent class</a:t>
            </a:r>
          </a:p>
          <a:p>
            <a:pPr>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Derived class, subclass, child class</a:t>
            </a:r>
          </a:p>
          <a:p>
            <a:pPr marL="0" indent="0">
              <a:buNone/>
            </a:pPr>
            <a:endParaRPr lang="en-US" sz="3200" b="1" dirty="0">
              <a:latin typeface="Times New Roman" panose="02020603050405020304" pitchFamily="18" charset="0"/>
              <a:cs typeface="Times New Roman" panose="02020603050405020304" pitchFamily="18" charset="0"/>
            </a:endParaRPr>
          </a:p>
          <a:p>
            <a:pPr marL="0" indent="0">
              <a:buNone/>
            </a:pPr>
            <a:r>
              <a:rPr lang="en-US" sz="3200" b="1" dirty="0" err="1">
                <a:latin typeface="Times New Roman" panose="02020603050405020304" pitchFamily="18" charset="0"/>
                <a:cs typeface="Times New Roman" panose="02020603050405020304" pitchFamily="18" charset="0"/>
              </a:rPr>
              <a:t>Nb</a:t>
            </a:r>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The derived class inherits some/all of the properties from the base class</a:t>
            </a:r>
          </a:p>
          <a:p>
            <a:pPr>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 class can inherit properties from more than one class or from more than one level</a:t>
            </a:r>
          </a:p>
        </p:txBody>
      </p:sp>
    </p:spTree>
    <p:extLst>
      <p:ext uri="{BB962C8B-B14F-4D97-AF65-F5344CB8AC3E}">
        <p14:creationId xmlns:p14="http://schemas.microsoft.com/office/powerpoint/2010/main" val="1570104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462" y="122238"/>
            <a:ext cx="10515600" cy="577850"/>
          </a:xfrm>
        </p:spPr>
        <p:txBody>
          <a:bodyPr>
            <a:normAutofit fontScale="90000"/>
          </a:bodyPr>
          <a:lstStyle/>
          <a:p>
            <a:r>
              <a:rPr lang="en-US" sz="3600" b="1" dirty="0">
                <a:latin typeface="Times New Roman" panose="02020603050405020304" pitchFamily="18" charset="0"/>
                <a:cs typeface="Times New Roman" panose="02020603050405020304" pitchFamily="18" charset="0"/>
              </a:rPr>
              <a:t>Program example</a:t>
            </a:r>
          </a:p>
        </p:txBody>
      </p:sp>
      <p:sp>
        <p:nvSpPr>
          <p:cNvPr id="3" name="Content Placeholder 2"/>
          <p:cNvSpPr>
            <a:spLocks noGrp="1"/>
          </p:cNvSpPr>
          <p:nvPr>
            <p:ph idx="1"/>
          </p:nvPr>
        </p:nvSpPr>
        <p:spPr>
          <a:xfrm>
            <a:off x="100014" y="700088"/>
            <a:ext cx="4014786" cy="6157912"/>
          </a:xfrm>
        </p:spPr>
        <p:txBody>
          <a:bodyPr>
            <a:normAutofit fontScale="55000" lnSpcReduction="20000"/>
          </a:bodyPr>
          <a:lstStyle/>
          <a:p>
            <a:pPr marL="0" indent="0">
              <a:buNone/>
            </a:pPr>
            <a:r>
              <a:rPr lang="en-US" dirty="0">
                <a:effectLst/>
                <a:latin typeface="Times New Roman" panose="02020603050405020304" pitchFamily="18" charset="0"/>
                <a:cs typeface="Times New Roman" panose="02020603050405020304" pitchFamily="18" charset="0"/>
              </a:rPr>
              <a:t>#include &lt;</a:t>
            </a:r>
            <a:r>
              <a:rPr lang="en-US" dirty="0" err="1">
                <a:effectLst/>
                <a:latin typeface="Times New Roman" panose="02020603050405020304" pitchFamily="18" charset="0"/>
                <a:cs typeface="Times New Roman" panose="02020603050405020304" pitchFamily="18" charset="0"/>
              </a:rPr>
              <a:t>iostream</a:t>
            </a:r>
            <a:r>
              <a:rPr lang="en-US" dirty="0">
                <a:effectLst/>
                <a:latin typeface="Times New Roman" panose="02020603050405020304" pitchFamily="18" charset="0"/>
                <a:cs typeface="Times New Roman" panose="02020603050405020304" pitchFamily="18" charset="0"/>
              </a:rPr>
              <a:t>&gt;</a:t>
            </a:r>
          </a:p>
          <a:p>
            <a:pPr marL="0" indent="0">
              <a:buNone/>
            </a:pPr>
            <a:r>
              <a:rPr lang="en-US" dirty="0">
                <a:effectLst/>
                <a:latin typeface="Times New Roman" panose="02020603050405020304" pitchFamily="18" charset="0"/>
                <a:cs typeface="Times New Roman" panose="02020603050405020304" pitchFamily="18" charset="0"/>
              </a:rPr>
              <a:t>using namespace </a:t>
            </a:r>
            <a:r>
              <a:rPr lang="en-US" dirty="0" err="1">
                <a:effectLst/>
                <a:latin typeface="Times New Roman" panose="02020603050405020304" pitchFamily="18" charset="0"/>
                <a:cs typeface="Times New Roman" panose="02020603050405020304" pitchFamily="18" charset="0"/>
              </a:rPr>
              <a:t>std</a:t>
            </a:r>
            <a:r>
              <a:rPr lang="en-US" dirty="0">
                <a:effectLst/>
                <a:latin typeface="Times New Roman" panose="02020603050405020304" pitchFamily="18" charset="0"/>
                <a:cs typeface="Times New Roman" panose="02020603050405020304" pitchFamily="18" charset="0"/>
              </a:rPr>
              <a:t>;</a:t>
            </a:r>
          </a:p>
          <a:p>
            <a:pPr marL="0" indent="0">
              <a:buNone/>
            </a:pPr>
            <a:r>
              <a:rPr lang="en-US" dirty="0">
                <a:effectLst/>
                <a:latin typeface="Times New Roman" panose="02020603050405020304" pitchFamily="18" charset="0"/>
                <a:cs typeface="Times New Roman" panose="02020603050405020304" pitchFamily="18" charset="0"/>
              </a:rPr>
              <a:t>class Shape                 // Declaration of base class.</a:t>
            </a:r>
          </a:p>
          <a:p>
            <a:pPr marL="0" indent="0">
              <a:buNone/>
            </a:pPr>
            <a:r>
              <a:rPr lang="en-US" dirty="0">
                <a:effectLst/>
                <a:latin typeface="Times New Roman" panose="02020603050405020304" pitchFamily="18" charset="0"/>
                <a:cs typeface="Times New Roman" panose="02020603050405020304" pitchFamily="18" charset="0"/>
              </a:rPr>
              <a:t>{</a:t>
            </a:r>
          </a:p>
          <a:p>
            <a:pPr marL="0" indent="0">
              <a:buNone/>
            </a:pPr>
            <a:r>
              <a:rPr lang="en-US" dirty="0">
                <a:effectLst/>
                <a:latin typeface="Times New Roman" panose="02020603050405020304" pitchFamily="18" charset="0"/>
                <a:cs typeface="Times New Roman" panose="02020603050405020304" pitchFamily="18" charset="0"/>
              </a:rPr>
              <a:t>    public:</a:t>
            </a:r>
          </a:p>
          <a:p>
            <a:pPr marL="0" indent="0">
              <a:buNone/>
            </a:pP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int</a:t>
            </a:r>
            <a:r>
              <a:rPr lang="en-US" dirty="0">
                <a:effectLst/>
                <a:latin typeface="Times New Roman" panose="02020603050405020304" pitchFamily="18" charset="0"/>
                <a:cs typeface="Times New Roman" panose="02020603050405020304" pitchFamily="18" charset="0"/>
              </a:rPr>
              <a:t> a;</a:t>
            </a:r>
          </a:p>
          <a:p>
            <a:pPr marL="0" indent="0">
              <a:buNone/>
            </a:pP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int</a:t>
            </a:r>
            <a:r>
              <a:rPr lang="en-US" dirty="0">
                <a:effectLst/>
                <a:latin typeface="Times New Roman" panose="02020603050405020304" pitchFamily="18" charset="0"/>
                <a:cs typeface="Times New Roman" panose="02020603050405020304" pitchFamily="18" charset="0"/>
              </a:rPr>
              <a:t> b;</a:t>
            </a:r>
          </a:p>
          <a:p>
            <a:pPr marL="0" indent="0">
              <a:buNone/>
            </a:pPr>
            <a:r>
              <a:rPr lang="en-US" dirty="0">
                <a:effectLst/>
                <a:latin typeface="Times New Roman" panose="02020603050405020304" pitchFamily="18" charset="0"/>
                <a:cs typeface="Times New Roman" panose="02020603050405020304" pitchFamily="18" charset="0"/>
              </a:rPr>
              <a:t>    void </a:t>
            </a:r>
            <a:r>
              <a:rPr lang="en-US" dirty="0" err="1">
                <a:effectLst/>
                <a:latin typeface="Times New Roman" panose="02020603050405020304" pitchFamily="18" charset="0"/>
                <a:cs typeface="Times New Roman" panose="02020603050405020304" pitchFamily="18" charset="0"/>
              </a:rPr>
              <a:t>get_data</a:t>
            </a:r>
            <a:r>
              <a:rPr lang="en-US" dirty="0">
                <a:effectLst/>
                <a:latin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cs typeface="Times New Roman" panose="02020603050405020304" pitchFamily="18" charset="0"/>
              </a:rPr>
              <a:t>int</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n,int</a:t>
            </a:r>
            <a:r>
              <a:rPr lang="en-US" dirty="0">
                <a:effectLst/>
                <a:latin typeface="Times New Roman" panose="02020603050405020304" pitchFamily="18" charset="0"/>
                <a:cs typeface="Times New Roman" panose="02020603050405020304" pitchFamily="18" charset="0"/>
              </a:rPr>
              <a:t> m)  {</a:t>
            </a:r>
          </a:p>
          <a:p>
            <a:pPr marL="0" indent="0">
              <a:buNone/>
            </a:pPr>
            <a:r>
              <a:rPr lang="en-US" dirty="0">
                <a:effectLst/>
                <a:latin typeface="Times New Roman" panose="02020603050405020304" pitchFamily="18" charset="0"/>
                <a:cs typeface="Times New Roman" panose="02020603050405020304" pitchFamily="18" charset="0"/>
              </a:rPr>
              <a:t>        a= n;</a:t>
            </a:r>
          </a:p>
          <a:p>
            <a:pPr marL="0" indent="0">
              <a:buNone/>
            </a:pPr>
            <a:r>
              <a:rPr lang="en-US" dirty="0">
                <a:effectLst/>
                <a:latin typeface="Times New Roman" panose="02020603050405020304" pitchFamily="18" charset="0"/>
                <a:cs typeface="Times New Roman" panose="02020603050405020304" pitchFamily="18" charset="0"/>
              </a:rPr>
              <a:t>        b = m;</a:t>
            </a:r>
          </a:p>
          <a:p>
            <a:pPr marL="0" indent="0">
              <a:buNone/>
            </a:pPr>
            <a:r>
              <a:rPr lang="en-US" dirty="0">
                <a:effectLst/>
                <a:latin typeface="Times New Roman" panose="02020603050405020304" pitchFamily="18" charset="0"/>
                <a:cs typeface="Times New Roman" panose="02020603050405020304" pitchFamily="18" charset="0"/>
              </a:rPr>
              <a:t>    }</a:t>
            </a:r>
          </a:p>
          <a:p>
            <a:pPr marL="0" indent="0">
              <a:buNone/>
            </a:pPr>
            <a:r>
              <a:rPr lang="en-US" dirty="0">
                <a:effectLst/>
                <a:latin typeface="Times New Roman" panose="02020603050405020304" pitchFamily="18" charset="0"/>
                <a:cs typeface="Times New Roman" panose="02020603050405020304" pitchFamily="18" charset="0"/>
              </a:rPr>
              <a:t>};</a:t>
            </a:r>
          </a:p>
          <a:p>
            <a:pPr marL="0" indent="0">
              <a:buNone/>
            </a:pPr>
            <a:r>
              <a:rPr lang="en-US" dirty="0">
                <a:effectLst/>
                <a:latin typeface="Times New Roman" panose="02020603050405020304" pitchFamily="18" charset="0"/>
                <a:cs typeface="Times New Roman" panose="02020603050405020304" pitchFamily="18" charset="0"/>
              </a:rPr>
              <a:t>class Rectangle : public Shape  // inheriting Shape class</a:t>
            </a:r>
          </a:p>
          <a:p>
            <a:pPr marL="0" indent="0">
              <a:buNone/>
            </a:pPr>
            <a:r>
              <a:rPr lang="en-US" dirty="0">
                <a:effectLst/>
                <a:latin typeface="Times New Roman" panose="02020603050405020304" pitchFamily="18" charset="0"/>
                <a:cs typeface="Times New Roman" panose="02020603050405020304" pitchFamily="18" charset="0"/>
              </a:rPr>
              <a:t>{</a:t>
            </a:r>
          </a:p>
          <a:p>
            <a:pPr marL="0" indent="0">
              <a:buNone/>
            </a:pPr>
            <a:r>
              <a:rPr lang="en-US" dirty="0">
                <a:effectLst/>
                <a:latin typeface="Times New Roman" panose="02020603050405020304" pitchFamily="18" charset="0"/>
                <a:cs typeface="Times New Roman" panose="02020603050405020304" pitchFamily="18" charset="0"/>
              </a:rPr>
              <a:t>    public:</a:t>
            </a:r>
          </a:p>
          <a:p>
            <a:pPr marL="0" indent="0">
              <a:buNone/>
            </a:pP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int</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rect_area</a:t>
            </a:r>
            <a:r>
              <a:rPr lang="en-US" dirty="0">
                <a:effectLst/>
                <a:latin typeface="Times New Roman" panose="02020603050405020304" pitchFamily="18" charset="0"/>
                <a:cs typeface="Times New Roman" panose="02020603050405020304" pitchFamily="18" charset="0"/>
              </a:rPr>
              <a:t>()  {</a:t>
            </a:r>
          </a:p>
          <a:p>
            <a:pPr marL="0" indent="0">
              <a:buNone/>
            </a:pP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int</a:t>
            </a:r>
            <a:r>
              <a:rPr lang="en-US" dirty="0">
                <a:effectLst/>
                <a:latin typeface="Times New Roman" panose="02020603050405020304" pitchFamily="18" charset="0"/>
                <a:cs typeface="Times New Roman" panose="02020603050405020304" pitchFamily="18" charset="0"/>
              </a:rPr>
              <a:t> result = a*b;</a:t>
            </a:r>
          </a:p>
          <a:p>
            <a:pPr marL="0" indent="0">
              <a:buNone/>
            </a:pPr>
            <a:r>
              <a:rPr lang="en-US" dirty="0">
                <a:effectLst/>
                <a:latin typeface="Times New Roman" panose="02020603050405020304" pitchFamily="18" charset="0"/>
                <a:cs typeface="Times New Roman" panose="02020603050405020304" pitchFamily="18" charset="0"/>
              </a:rPr>
              <a:t>        return result;</a:t>
            </a:r>
          </a:p>
          <a:p>
            <a:pPr marL="0" indent="0">
              <a:buNone/>
            </a:pPr>
            <a:r>
              <a:rPr lang="en-US" dirty="0">
                <a:effectLst/>
                <a:latin typeface="Times New Roman" panose="02020603050405020304" pitchFamily="18" charset="0"/>
                <a:cs typeface="Times New Roman" panose="02020603050405020304" pitchFamily="18" charset="0"/>
              </a:rPr>
              <a:t>    }</a:t>
            </a:r>
          </a:p>
          <a:p>
            <a:pPr marL="0" indent="0">
              <a:buNone/>
            </a:pPr>
            <a:r>
              <a:rPr lang="en-US" dirty="0">
                <a:effectLst/>
                <a:latin typeface="Times New Roman" panose="02020603050405020304" pitchFamily="18" charset="0"/>
                <a:cs typeface="Times New Roman" panose="02020603050405020304" pitchFamily="18" charset="0"/>
              </a:rPr>
              <a:t>};</a:t>
            </a:r>
          </a:p>
        </p:txBody>
      </p:sp>
      <p:sp>
        <p:nvSpPr>
          <p:cNvPr id="4" name="Content Placeholder 2"/>
          <p:cNvSpPr txBox="1">
            <a:spLocks/>
          </p:cNvSpPr>
          <p:nvPr/>
        </p:nvSpPr>
        <p:spPr>
          <a:xfrm>
            <a:off x="5038726" y="122238"/>
            <a:ext cx="7153274" cy="6157912"/>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Times New Roman" panose="02020603050405020304" pitchFamily="18" charset="0"/>
                <a:cs typeface="Times New Roman" panose="02020603050405020304" pitchFamily="18" charset="0"/>
              </a:rPr>
              <a:t>class Triangle : public Shape    // inheriting Shape class</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public:</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triangle_area</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float result = 0.5*a*b;</a:t>
            </a:r>
          </a:p>
          <a:p>
            <a:pPr marL="0" indent="0">
              <a:buNone/>
            </a:pPr>
            <a:r>
              <a:rPr lang="en-US" dirty="0">
                <a:latin typeface="Times New Roman" panose="02020603050405020304" pitchFamily="18" charset="0"/>
                <a:cs typeface="Times New Roman" panose="02020603050405020304" pitchFamily="18" charset="0"/>
              </a:rPr>
              <a:t>        return result;</a:t>
            </a:r>
          </a:p>
          <a:p>
            <a:pPr marL="0" indent="0">
              <a:buNone/>
            </a:pPr>
            <a:r>
              <a:rPr lang="en-US" dirty="0">
                <a:latin typeface="Times New Roman" panose="02020603050405020304" pitchFamily="18" charset="0"/>
                <a:cs typeface="Times New Roman" panose="02020603050405020304" pitchFamily="18" charset="0"/>
              </a:rPr>
              <a:t>    }  };</a:t>
            </a:r>
          </a:p>
          <a:p>
            <a:pPr marL="0" indent="0">
              <a:buNone/>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main()  {</a:t>
            </a:r>
          </a:p>
          <a:p>
            <a:pPr marL="0" indent="0">
              <a:buNone/>
            </a:pPr>
            <a:r>
              <a:rPr lang="en-US" dirty="0">
                <a:latin typeface="Times New Roman" panose="02020603050405020304" pitchFamily="18" charset="0"/>
                <a:cs typeface="Times New Roman" panose="02020603050405020304" pitchFamily="18" charset="0"/>
              </a:rPr>
              <a:t>    Rectangle r;</a:t>
            </a:r>
          </a:p>
          <a:p>
            <a:pPr marL="0" indent="0">
              <a:buNone/>
            </a:pPr>
            <a:r>
              <a:rPr lang="en-US" dirty="0">
                <a:latin typeface="Times New Roman" panose="02020603050405020304" pitchFamily="18" charset="0"/>
                <a:cs typeface="Times New Roman" panose="02020603050405020304" pitchFamily="18" charset="0"/>
              </a:rPr>
              <a:t>    Triangle 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length,breadth,base,height</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 &lt;&lt; "Enter the length and breadth of a rectangle: " &lt;&lt; </a:t>
            </a:r>
            <a:r>
              <a:rPr lang="en-US" dirty="0" err="1">
                <a:latin typeface="Times New Roman" panose="02020603050405020304" pitchFamily="18" charset="0"/>
                <a:cs typeface="Times New Roman" panose="02020603050405020304" pitchFamily="18" charset="0"/>
              </a:rPr>
              <a:t>std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cin</a:t>
            </a:r>
            <a:r>
              <a:rPr lang="en-US" dirty="0">
                <a:latin typeface="Times New Roman" panose="02020603050405020304" pitchFamily="18" charset="0"/>
                <a:cs typeface="Times New Roman" panose="02020603050405020304" pitchFamily="18" charset="0"/>
              </a:rPr>
              <a:t>&gt;&gt;length&gt;&gt;breadth;</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r.get_data</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length,breadth</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m = </a:t>
            </a:r>
            <a:r>
              <a:rPr lang="en-US" dirty="0" err="1">
                <a:latin typeface="Times New Roman" panose="02020603050405020304" pitchFamily="18" charset="0"/>
                <a:cs typeface="Times New Roman" panose="02020603050405020304" pitchFamily="18" charset="0"/>
              </a:rPr>
              <a:t>r.rect_area</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 &lt;&lt; "Area of the rectangle is : " &lt;&lt;m&lt;&lt; </a:t>
            </a:r>
            <a:r>
              <a:rPr lang="en-US" dirty="0" err="1">
                <a:latin typeface="Times New Roman" panose="02020603050405020304" pitchFamily="18" charset="0"/>
                <a:cs typeface="Times New Roman" panose="02020603050405020304" pitchFamily="18" charset="0"/>
              </a:rPr>
              <a:t>std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 &lt;&lt; "Enter the base and height of the triangle: " &lt;&lt; </a:t>
            </a:r>
            <a:r>
              <a:rPr lang="en-US" dirty="0" err="1">
                <a:latin typeface="Times New Roman" panose="02020603050405020304" pitchFamily="18" charset="0"/>
                <a:cs typeface="Times New Roman" panose="02020603050405020304" pitchFamily="18" charset="0"/>
              </a:rPr>
              <a:t>std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cin</a:t>
            </a:r>
            <a:r>
              <a:rPr lang="en-US" dirty="0">
                <a:latin typeface="Times New Roman" panose="02020603050405020304" pitchFamily="18" charset="0"/>
                <a:cs typeface="Times New Roman" panose="02020603050405020304" pitchFamily="18" charset="0"/>
              </a:rPr>
              <a:t>&gt;&gt;base&gt;&gt;height;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t.get_data</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base,height</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float n = </a:t>
            </a:r>
            <a:r>
              <a:rPr lang="en-US" dirty="0" err="1">
                <a:latin typeface="Times New Roman" panose="02020603050405020304" pitchFamily="18" charset="0"/>
                <a:cs typeface="Times New Roman" panose="02020603050405020304" pitchFamily="18" charset="0"/>
              </a:rPr>
              <a:t>t.triangle_area</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 &lt;&lt;"Area of the triangle is : "  &lt;&lt; n&lt;&lt;</a:t>
            </a:r>
            <a:r>
              <a:rPr lang="en-US" dirty="0" err="1">
                <a:latin typeface="Times New Roman" panose="02020603050405020304" pitchFamily="18" charset="0"/>
                <a:cs typeface="Times New Roman" panose="02020603050405020304" pitchFamily="18" charset="0"/>
              </a:rPr>
              <a:t>std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return 0;</a:t>
            </a:r>
          </a:p>
          <a:p>
            <a:pPr marL="0" indent="0">
              <a:buNone/>
            </a:pP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52931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300"/>
            <a:ext cx="10515600" cy="549275"/>
          </a:xfrm>
        </p:spPr>
        <p:txBody>
          <a:bodyPr>
            <a:noAutofit/>
          </a:bodyPr>
          <a:lstStyle/>
          <a:p>
            <a:r>
              <a:rPr lang="en-US" sz="3600" b="1" dirty="0">
                <a:latin typeface="Times New Roman" panose="02020603050405020304" pitchFamily="18" charset="0"/>
                <a:cs typeface="Times New Roman" panose="02020603050405020304" pitchFamily="18" charset="0"/>
              </a:rPr>
              <a:t>C++ Hybrid Inheritance</a:t>
            </a:r>
          </a:p>
        </p:txBody>
      </p:sp>
      <p:sp>
        <p:nvSpPr>
          <p:cNvPr id="3" name="Content Placeholder 2"/>
          <p:cNvSpPr>
            <a:spLocks noGrp="1"/>
          </p:cNvSpPr>
          <p:nvPr>
            <p:ph idx="1"/>
          </p:nvPr>
        </p:nvSpPr>
        <p:spPr>
          <a:xfrm>
            <a:off x="0" y="663574"/>
            <a:ext cx="12192000" cy="6194425"/>
          </a:xfrm>
        </p:spPr>
        <p:txBody>
          <a:bodyPr/>
          <a:lstStyle/>
          <a:p>
            <a:r>
              <a:rPr lang="en-US" dirty="0"/>
              <a:t>combination of more than one type of inheritance.</a:t>
            </a:r>
          </a:p>
        </p:txBody>
      </p:sp>
      <p:pic>
        <p:nvPicPr>
          <p:cNvPr id="7170" name="Picture 2" descr="C++ Inheri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6" y="1628775"/>
            <a:ext cx="4814887" cy="4586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168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3557588" cy="6858000"/>
          </a:xfrm>
        </p:spPr>
        <p:txBody>
          <a:bodyPr>
            <a:normAutofit fontScale="47500" lnSpcReduction="20000"/>
          </a:bodyPr>
          <a:lstStyle/>
          <a:p>
            <a:pPr marL="0" lvl="0" indent="0">
              <a:buNone/>
            </a:pPr>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iostream</a:t>
            </a:r>
            <a:r>
              <a:rPr lang="en-US" dirty="0">
                <a:latin typeface="Times New Roman" panose="02020603050405020304" pitchFamily="18" charset="0"/>
                <a:cs typeface="Times New Roman" panose="02020603050405020304" pitchFamily="18" charset="0"/>
              </a:rPr>
              <a:t>&gt;</a:t>
            </a:r>
          </a:p>
          <a:p>
            <a:pPr marL="0" lvl="0" indent="0">
              <a:buNone/>
            </a:pPr>
            <a:r>
              <a:rPr lang="en-US" dirty="0">
                <a:latin typeface="Times New Roman" panose="02020603050405020304" pitchFamily="18" charset="0"/>
                <a:cs typeface="Times New Roman" panose="02020603050405020304" pitchFamily="18" charset="0"/>
              </a:rPr>
              <a:t>using namespace </a:t>
            </a:r>
            <a:r>
              <a:rPr lang="en-US" dirty="0" err="1">
                <a:latin typeface="Times New Roman" panose="02020603050405020304" pitchFamily="18" charset="0"/>
                <a:cs typeface="Times New Roman" panose="02020603050405020304" pitchFamily="18" charset="0"/>
              </a:rPr>
              <a:t>std</a:t>
            </a:r>
            <a:r>
              <a:rPr lang="en-US" dirty="0">
                <a:latin typeface="Times New Roman" panose="02020603050405020304" pitchFamily="18" charset="0"/>
                <a:cs typeface="Times New Roman" panose="02020603050405020304" pitchFamily="18" charset="0"/>
              </a:rPr>
              <a:t>;</a:t>
            </a:r>
          </a:p>
          <a:p>
            <a:pPr marL="0" lvl="0" indent="0">
              <a:buNone/>
            </a:pPr>
            <a:r>
              <a:rPr lang="en-US" dirty="0">
                <a:latin typeface="Times New Roman" panose="02020603050405020304" pitchFamily="18" charset="0"/>
                <a:cs typeface="Times New Roman" panose="02020603050405020304" pitchFamily="18" charset="0"/>
              </a:rPr>
              <a:t>class A</a:t>
            </a:r>
          </a:p>
          <a:p>
            <a:pPr marL="0" lvl="0" indent="0">
              <a:buNone/>
            </a:pPr>
            <a:r>
              <a:rPr lang="en-US" dirty="0">
                <a:latin typeface="Times New Roman" panose="02020603050405020304" pitchFamily="18" charset="0"/>
                <a:cs typeface="Times New Roman" panose="02020603050405020304" pitchFamily="18" charset="0"/>
              </a:rPr>
              <a:t>{</a:t>
            </a:r>
          </a:p>
          <a:p>
            <a:pPr marL="0" lvl="0" indent="0">
              <a:buNone/>
            </a:pPr>
            <a:r>
              <a:rPr lang="en-US" dirty="0">
                <a:latin typeface="Times New Roman" panose="02020603050405020304" pitchFamily="18" charset="0"/>
                <a:cs typeface="Times New Roman" panose="02020603050405020304" pitchFamily="18" charset="0"/>
              </a:rPr>
              <a:t>    protected:</a:t>
            </a:r>
          </a:p>
          <a:p>
            <a:pPr marL="0" lv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a:t>
            </a:r>
          </a:p>
          <a:p>
            <a:pPr marL="0" lvl="0" indent="0">
              <a:buNone/>
            </a:pPr>
            <a:r>
              <a:rPr lang="en-US" dirty="0">
                <a:latin typeface="Times New Roman" panose="02020603050405020304" pitchFamily="18" charset="0"/>
                <a:cs typeface="Times New Roman" panose="02020603050405020304" pitchFamily="18" charset="0"/>
              </a:rPr>
              <a:t>    public:</a:t>
            </a:r>
          </a:p>
          <a:p>
            <a:pPr marL="0" lvl="0" indent="0">
              <a:buNone/>
            </a:pPr>
            <a:r>
              <a:rPr lang="en-US" dirty="0">
                <a:latin typeface="Times New Roman" panose="02020603050405020304" pitchFamily="18" charset="0"/>
                <a:cs typeface="Times New Roman" panose="02020603050405020304" pitchFamily="18" charset="0"/>
              </a:rPr>
              <a:t>    void </a:t>
            </a:r>
            <a:r>
              <a:rPr lang="en-US" dirty="0" err="1">
                <a:latin typeface="Times New Roman" panose="02020603050405020304" pitchFamily="18" charset="0"/>
                <a:cs typeface="Times New Roman" panose="02020603050405020304" pitchFamily="18" charset="0"/>
              </a:rPr>
              <a:t>get_a</a:t>
            </a:r>
            <a:r>
              <a:rPr lang="en-US" dirty="0">
                <a:latin typeface="Times New Roman" panose="02020603050405020304" pitchFamily="18" charset="0"/>
                <a:cs typeface="Times New Roman" panose="02020603050405020304" pitchFamily="18" charset="0"/>
              </a:rPr>
              <a:t>()</a:t>
            </a:r>
          </a:p>
          <a:p>
            <a:pPr marL="0" lvl="0" indent="0">
              <a:buNone/>
            </a:pPr>
            <a:r>
              <a:rPr lang="en-US" dirty="0">
                <a:latin typeface="Times New Roman" panose="02020603050405020304" pitchFamily="18" charset="0"/>
                <a:cs typeface="Times New Roman" panose="02020603050405020304" pitchFamily="18" charset="0"/>
              </a:rPr>
              <a:t>    {</a:t>
            </a:r>
          </a:p>
          <a:p>
            <a:pPr marL="0" lv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 &lt;&lt; "Enter the value of 'a' : " &lt;&lt; </a:t>
            </a:r>
            <a:r>
              <a:rPr lang="en-US" dirty="0" err="1">
                <a:latin typeface="Times New Roman" panose="02020603050405020304" pitchFamily="18" charset="0"/>
                <a:cs typeface="Times New Roman" panose="02020603050405020304" pitchFamily="18" charset="0"/>
              </a:rPr>
              <a:t>std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lv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cin</a:t>
            </a:r>
            <a:r>
              <a:rPr lang="en-US" dirty="0">
                <a:latin typeface="Times New Roman" panose="02020603050405020304" pitchFamily="18" charset="0"/>
                <a:cs typeface="Times New Roman" panose="02020603050405020304" pitchFamily="18" charset="0"/>
              </a:rPr>
              <a:t>&gt;&gt;a;</a:t>
            </a:r>
          </a:p>
          <a:p>
            <a:pPr marL="0" lvl="0" indent="0">
              <a:buNone/>
            </a:pPr>
            <a:r>
              <a:rPr lang="en-US" dirty="0">
                <a:latin typeface="Times New Roman" panose="02020603050405020304" pitchFamily="18" charset="0"/>
                <a:cs typeface="Times New Roman" panose="02020603050405020304" pitchFamily="18" charset="0"/>
              </a:rPr>
              <a:t>    }</a:t>
            </a:r>
          </a:p>
          <a:p>
            <a:pPr marL="0" lvl="0" indent="0">
              <a:buNone/>
            </a:pPr>
            <a:r>
              <a:rPr lang="en-US" dirty="0">
                <a:latin typeface="Times New Roman" panose="02020603050405020304" pitchFamily="18" charset="0"/>
                <a:cs typeface="Times New Roman" panose="02020603050405020304" pitchFamily="18" charset="0"/>
              </a:rPr>
              <a:t>};</a:t>
            </a:r>
          </a:p>
          <a:p>
            <a:pPr marL="0" lvl="0" indent="0">
              <a:buNone/>
            </a:pPr>
            <a:r>
              <a:rPr lang="en-US" dirty="0">
                <a:latin typeface="Times New Roman" panose="02020603050405020304" pitchFamily="18" charset="0"/>
                <a:cs typeface="Times New Roman" panose="02020603050405020304" pitchFamily="18" charset="0"/>
              </a:rPr>
              <a:t>class B : public A</a:t>
            </a:r>
          </a:p>
          <a:p>
            <a:pPr marL="0" lvl="0" indent="0">
              <a:buNone/>
            </a:pPr>
            <a:r>
              <a:rPr lang="en-US" dirty="0">
                <a:latin typeface="Times New Roman" panose="02020603050405020304" pitchFamily="18" charset="0"/>
                <a:cs typeface="Times New Roman" panose="02020603050405020304" pitchFamily="18" charset="0"/>
              </a:rPr>
              <a:t>{</a:t>
            </a:r>
          </a:p>
          <a:p>
            <a:pPr marL="0" lvl="0" indent="0">
              <a:buNone/>
            </a:pPr>
            <a:r>
              <a:rPr lang="en-US" dirty="0">
                <a:latin typeface="Times New Roman" panose="02020603050405020304" pitchFamily="18" charset="0"/>
                <a:cs typeface="Times New Roman" panose="02020603050405020304" pitchFamily="18" charset="0"/>
              </a:rPr>
              <a:t>    protected:</a:t>
            </a:r>
          </a:p>
          <a:p>
            <a:pPr marL="0" lv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b;</a:t>
            </a:r>
          </a:p>
          <a:p>
            <a:pPr marL="0" lvl="0" indent="0">
              <a:buNone/>
            </a:pPr>
            <a:r>
              <a:rPr lang="en-US" dirty="0">
                <a:latin typeface="Times New Roman" panose="02020603050405020304" pitchFamily="18" charset="0"/>
                <a:cs typeface="Times New Roman" panose="02020603050405020304" pitchFamily="18" charset="0"/>
              </a:rPr>
              <a:t>    public:</a:t>
            </a:r>
          </a:p>
          <a:p>
            <a:pPr marL="0" lvl="0" indent="0">
              <a:buNone/>
            </a:pPr>
            <a:r>
              <a:rPr lang="en-US" dirty="0">
                <a:latin typeface="Times New Roman" panose="02020603050405020304" pitchFamily="18" charset="0"/>
                <a:cs typeface="Times New Roman" panose="02020603050405020304" pitchFamily="18" charset="0"/>
              </a:rPr>
              <a:t>    void </a:t>
            </a:r>
            <a:r>
              <a:rPr lang="en-US" dirty="0" err="1">
                <a:latin typeface="Times New Roman" panose="02020603050405020304" pitchFamily="18" charset="0"/>
                <a:cs typeface="Times New Roman" panose="02020603050405020304" pitchFamily="18" charset="0"/>
              </a:rPr>
              <a:t>get_b</a:t>
            </a:r>
            <a:r>
              <a:rPr lang="en-US" dirty="0">
                <a:latin typeface="Times New Roman" panose="02020603050405020304" pitchFamily="18" charset="0"/>
                <a:cs typeface="Times New Roman" panose="02020603050405020304" pitchFamily="18" charset="0"/>
              </a:rPr>
              <a:t>()</a:t>
            </a:r>
          </a:p>
          <a:p>
            <a:pPr marL="0" lvl="0" indent="0">
              <a:buNone/>
            </a:pPr>
            <a:r>
              <a:rPr lang="en-US" dirty="0">
                <a:latin typeface="Times New Roman" panose="02020603050405020304" pitchFamily="18" charset="0"/>
                <a:cs typeface="Times New Roman" panose="02020603050405020304" pitchFamily="18" charset="0"/>
              </a:rPr>
              <a:t>    {</a:t>
            </a:r>
          </a:p>
          <a:p>
            <a:pPr marL="0" lv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 &lt;&lt; "Enter the value of 'b' : " &lt;&lt; </a:t>
            </a:r>
            <a:r>
              <a:rPr lang="en-US" dirty="0" err="1">
                <a:latin typeface="Times New Roman" panose="02020603050405020304" pitchFamily="18" charset="0"/>
                <a:cs typeface="Times New Roman" panose="02020603050405020304" pitchFamily="18" charset="0"/>
              </a:rPr>
              <a:t>std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lv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cin</a:t>
            </a:r>
            <a:r>
              <a:rPr lang="en-US" dirty="0">
                <a:latin typeface="Times New Roman" panose="02020603050405020304" pitchFamily="18" charset="0"/>
                <a:cs typeface="Times New Roman" panose="02020603050405020304" pitchFamily="18" charset="0"/>
              </a:rPr>
              <a:t>&gt;&gt;b;</a:t>
            </a:r>
          </a:p>
          <a:p>
            <a:pPr marL="0" lvl="0" indent="0">
              <a:buNone/>
            </a:pPr>
            <a:r>
              <a:rPr lang="en-US" dirty="0">
                <a:latin typeface="Times New Roman" panose="02020603050405020304" pitchFamily="18" charset="0"/>
                <a:cs typeface="Times New Roman" panose="02020603050405020304" pitchFamily="18" charset="0"/>
              </a:rPr>
              <a:t>    }</a:t>
            </a:r>
          </a:p>
          <a:p>
            <a:pPr marL="0" lvl="0" indent="0">
              <a:buNone/>
            </a:pPr>
            <a:r>
              <a:rPr lang="en-US" dirty="0">
                <a:latin typeface="Times New Roman" panose="02020603050405020304" pitchFamily="18" charset="0"/>
                <a:cs typeface="Times New Roman" panose="02020603050405020304" pitchFamily="18" charset="0"/>
              </a:rPr>
              <a:t>};</a:t>
            </a:r>
          </a:p>
          <a:p>
            <a:pPr marL="0" lvl="0" indent="0">
              <a:buNone/>
            </a:pPr>
            <a:endParaRPr lang="en-US"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4510088" y="0"/>
            <a:ext cx="3557588" cy="6858000"/>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Times New Roman" panose="02020603050405020304" pitchFamily="18" charset="0"/>
                <a:cs typeface="Times New Roman" panose="02020603050405020304" pitchFamily="18" charset="0"/>
              </a:rPr>
              <a:t>class C</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protected:</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c;</a:t>
            </a:r>
          </a:p>
          <a:p>
            <a:pPr marL="0" indent="0">
              <a:buNone/>
            </a:pPr>
            <a:r>
              <a:rPr lang="en-US" dirty="0">
                <a:latin typeface="Times New Roman" panose="02020603050405020304" pitchFamily="18" charset="0"/>
                <a:cs typeface="Times New Roman" panose="02020603050405020304" pitchFamily="18" charset="0"/>
              </a:rPr>
              <a:t>    public:</a:t>
            </a:r>
          </a:p>
          <a:p>
            <a:pPr marL="0" indent="0">
              <a:buNone/>
            </a:pPr>
            <a:r>
              <a:rPr lang="en-US" dirty="0">
                <a:latin typeface="Times New Roman" panose="02020603050405020304" pitchFamily="18" charset="0"/>
                <a:cs typeface="Times New Roman" panose="02020603050405020304" pitchFamily="18" charset="0"/>
              </a:rPr>
              <a:t>    void </a:t>
            </a:r>
            <a:r>
              <a:rPr lang="en-US" dirty="0" err="1">
                <a:latin typeface="Times New Roman" panose="02020603050405020304" pitchFamily="18" charset="0"/>
                <a:cs typeface="Times New Roman" panose="02020603050405020304" pitchFamily="18" charset="0"/>
              </a:rPr>
              <a:t>get_c</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 &lt;&lt; "Enter the value of c is : " &lt;&lt; </a:t>
            </a:r>
            <a:r>
              <a:rPr lang="en-US" dirty="0" err="1">
                <a:latin typeface="Times New Roman" panose="02020603050405020304" pitchFamily="18" charset="0"/>
                <a:cs typeface="Times New Roman" panose="02020603050405020304" pitchFamily="18" charset="0"/>
              </a:rPr>
              <a:t>std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cin</a:t>
            </a:r>
            <a:r>
              <a:rPr lang="en-US" dirty="0">
                <a:latin typeface="Times New Roman" panose="02020603050405020304" pitchFamily="18" charset="0"/>
                <a:cs typeface="Times New Roman" panose="02020603050405020304" pitchFamily="18" charset="0"/>
              </a:rPr>
              <a:t>&gt;&gt;c;</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class D : public B, public C</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protected:</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d;</a:t>
            </a:r>
          </a:p>
          <a:p>
            <a:pPr marL="0" indent="0">
              <a:buNone/>
            </a:pPr>
            <a:r>
              <a:rPr lang="en-US" dirty="0">
                <a:latin typeface="Times New Roman" panose="02020603050405020304" pitchFamily="18" charset="0"/>
                <a:cs typeface="Times New Roman" panose="02020603050405020304" pitchFamily="18" charset="0"/>
              </a:rPr>
              <a:t>    public:</a:t>
            </a:r>
          </a:p>
          <a:p>
            <a:pPr marL="0" indent="0">
              <a:buNone/>
            </a:pPr>
            <a:r>
              <a:rPr lang="en-US" dirty="0">
                <a:latin typeface="Times New Roman" panose="02020603050405020304" pitchFamily="18" charset="0"/>
                <a:cs typeface="Times New Roman" panose="02020603050405020304" pitchFamily="18" charset="0"/>
              </a:rPr>
              <a:t>    void </a:t>
            </a:r>
            <a:r>
              <a:rPr lang="en-US" dirty="0" err="1">
                <a:latin typeface="Times New Roman" panose="02020603050405020304" pitchFamily="18" charset="0"/>
                <a:cs typeface="Times New Roman" panose="02020603050405020304" pitchFamily="18" charset="0"/>
              </a:rPr>
              <a:t>mul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get_a</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get_b</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get_c</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 &lt;&lt; "Multiplication of </a:t>
            </a:r>
            <a:r>
              <a:rPr lang="en-US" dirty="0" err="1">
                <a:latin typeface="Times New Roman" panose="02020603050405020304" pitchFamily="18" charset="0"/>
                <a:cs typeface="Times New Roman" panose="02020603050405020304" pitchFamily="18" charset="0"/>
              </a:rPr>
              <a:t>a,b,c</a:t>
            </a:r>
            <a:r>
              <a:rPr lang="en-US" dirty="0">
                <a:latin typeface="Times New Roman" panose="02020603050405020304" pitchFamily="18" charset="0"/>
                <a:cs typeface="Times New Roman" panose="02020603050405020304" pitchFamily="18" charset="0"/>
              </a:rPr>
              <a:t> is : " &lt;&lt;a*b*c&lt;&lt; </a:t>
            </a:r>
            <a:r>
              <a:rPr lang="en-US" dirty="0" err="1">
                <a:latin typeface="Times New Roman" panose="02020603050405020304" pitchFamily="18" charset="0"/>
                <a:cs typeface="Times New Roman" panose="02020603050405020304" pitchFamily="18" charset="0"/>
              </a:rPr>
              <a:t>std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t>
            </a:r>
          </a:p>
        </p:txBody>
      </p:sp>
      <p:sp>
        <p:nvSpPr>
          <p:cNvPr id="5" name="Content Placeholder 2"/>
          <p:cNvSpPr txBox="1">
            <a:spLocks/>
          </p:cNvSpPr>
          <p:nvPr/>
        </p:nvSpPr>
        <p:spPr>
          <a:xfrm>
            <a:off x="8334374" y="138112"/>
            <a:ext cx="3857625" cy="6858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main()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D </a:t>
            </a:r>
            <a:r>
              <a:rPr lang="en-US" dirty="0" err="1">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d.mul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return 0;</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492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6300"/>
            <a:ext cx="10515600" cy="5300663"/>
          </a:xfrm>
        </p:spPr>
        <p:txBody>
          <a:bodyPr>
            <a:normAutofit/>
          </a:bodyPr>
          <a:lstStyle/>
          <a:p>
            <a:pPr marL="0" indent="0">
              <a:lnSpc>
                <a:spcPct val="150000"/>
              </a:lnSpc>
              <a:buNone/>
            </a:pPr>
            <a:r>
              <a:rPr lang="en-US" sz="3200" b="1" dirty="0">
                <a:latin typeface="Times New Roman" panose="02020603050405020304" pitchFamily="18" charset="0"/>
                <a:cs typeface="Times New Roman" panose="02020603050405020304" pitchFamily="18" charset="0"/>
              </a:rPr>
              <a:t>Class assignment:</a:t>
            </a:r>
          </a:p>
          <a:p>
            <a:pPr marL="0" indent="0">
              <a:lnSpc>
                <a:spcPct val="150000"/>
              </a:lnSpc>
              <a:buNone/>
            </a:pPr>
            <a:r>
              <a:rPr lang="en-US" sz="3200" dirty="0">
                <a:latin typeface="Times New Roman" panose="02020603050405020304" pitchFamily="18" charset="0"/>
                <a:cs typeface="Times New Roman" panose="02020603050405020304" pitchFamily="18" charset="0"/>
              </a:rPr>
              <a:t>Write short notes on:</a:t>
            </a:r>
          </a:p>
          <a:p>
            <a:pPr marL="514350" indent="-514350">
              <a:lnSpc>
                <a:spcPct val="150000"/>
              </a:lnSpc>
              <a:buFont typeface="+mj-lt"/>
              <a:buAutoNum type="arabicPeriod"/>
            </a:pPr>
            <a:r>
              <a:rPr lang="en-US" sz="3200" dirty="0">
                <a:latin typeface="Times New Roman" panose="02020603050405020304" pitchFamily="18" charset="0"/>
                <a:cs typeface="Times New Roman" panose="02020603050405020304" pitchFamily="18" charset="0"/>
              </a:rPr>
              <a:t>Virtual base classes</a:t>
            </a:r>
          </a:p>
          <a:p>
            <a:pPr marL="514350" indent="-514350">
              <a:lnSpc>
                <a:spcPct val="150000"/>
              </a:lnSpc>
              <a:buFont typeface="+mj-lt"/>
              <a:buAutoNum type="arabicPeriod"/>
            </a:pPr>
            <a:r>
              <a:rPr lang="en-US" sz="3200" dirty="0">
                <a:latin typeface="Times New Roman" panose="02020603050405020304" pitchFamily="18" charset="0"/>
                <a:cs typeface="Times New Roman" panose="02020603050405020304" pitchFamily="18" charset="0"/>
              </a:rPr>
              <a:t>Abstract classes</a:t>
            </a:r>
          </a:p>
          <a:p>
            <a:pPr marL="514350" indent="-514350">
              <a:lnSpc>
                <a:spcPct val="150000"/>
              </a:lnSpc>
              <a:buFont typeface="+mj-lt"/>
              <a:buAutoNum type="arabicPeriod"/>
            </a:pPr>
            <a:r>
              <a:rPr lang="en-US" sz="3200" dirty="0">
                <a:latin typeface="Times New Roman" panose="02020603050405020304" pitchFamily="18" charset="0"/>
                <a:cs typeface="Times New Roman" panose="02020603050405020304" pitchFamily="18" charset="0"/>
              </a:rPr>
              <a:t>Constructors in derived classes</a:t>
            </a:r>
          </a:p>
        </p:txBody>
      </p:sp>
    </p:spTree>
    <p:extLst>
      <p:ext uri="{BB962C8B-B14F-4D97-AF65-F5344CB8AC3E}">
        <p14:creationId xmlns:p14="http://schemas.microsoft.com/office/powerpoint/2010/main" val="645528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w to Say 'Thank You' in Business | Proposif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486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34999"/>
          </a:xfrm>
        </p:spPr>
        <p:txBody>
          <a:bodyPr>
            <a:normAutofit/>
          </a:bodyPr>
          <a:lstStyle/>
          <a:p>
            <a:r>
              <a:rPr lang="en-US" sz="3600" b="1" dirty="0">
                <a:latin typeface="Times New Roman" panose="02020603050405020304" pitchFamily="18" charset="0"/>
                <a:cs typeface="Times New Roman" panose="02020603050405020304" pitchFamily="18" charset="0"/>
              </a:rPr>
              <a:t>Advantages of C++ Inheritance</a:t>
            </a:r>
          </a:p>
        </p:txBody>
      </p:sp>
      <p:sp>
        <p:nvSpPr>
          <p:cNvPr id="3" name="Content Placeholder 2"/>
          <p:cNvSpPr>
            <a:spLocks noGrp="1"/>
          </p:cNvSpPr>
          <p:nvPr>
            <p:ph idx="1"/>
          </p:nvPr>
        </p:nvSpPr>
        <p:spPr>
          <a:xfrm>
            <a:off x="0" y="635000"/>
            <a:ext cx="12192000" cy="6223000"/>
          </a:xfrm>
        </p:spPr>
        <p:txBody>
          <a:bodyPr>
            <a:normAutofit lnSpcReduction="10000"/>
          </a:bodyPr>
          <a:lstStyle/>
          <a:p>
            <a:pPr>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Code-reusability</a:t>
            </a:r>
          </a:p>
          <a:p>
            <a:pPr>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Code readability</a:t>
            </a:r>
          </a:p>
          <a:p>
            <a:pPr>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Reusability enhanced reliability. The base class code will be already tested and debugged.</a:t>
            </a:r>
          </a:p>
          <a:p>
            <a:pPr>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As the existing code is reused, it leads to less development and maintenance costs.</a:t>
            </a:r>
          </a:p>
          <a:p>
            <a:pPr>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Inheritance makes the sub classes follow a standard interface.</a:t>
            </a:r>
          </a:p>
          <a:p>
            <a:pPr>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Inheritance helps to reduce code redundancy and supports code extensibility.</a:t>
            </a:r>
          </a:p>
          <a:p>
            <a:pPr>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Inheritance facilitates creation of class libraries.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improves the program structure which can be readable.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program structure is short and concise which is more reliable.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codes are easy to debug.</a:t>
            </a: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7696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49" y="322264"/>
            <a:ext cx="10515600" cy="549274"/>
          </a:xfrm>
        </p:spPr>
        <p:txBody>
          <a:bodyPr>
            <a:noAutofit/>
          </a:bodyPr>
          <a:lstStyle/>
          <a:p>
            <a:r>
              <a:rPr lang="en-US" sz="3600" b="1" dirty="0">
                <a:latin typeface="Times New Roman" panose="02020603050405020304" pitchFamily="18" charset="0"/>
                <a:cs typeface="Times New Roman" panose="02020603050405020304" pitchFamily="18" charset="0"/>
              </a:rPr>
              <a:t>Disadvantages of C++ Inheritance </a:t>
            </a:r>
          </a:p>
        </p:txBody>
      </p:sp>
      <p:sp>
        <p:nvSpPr>
          <p:cNvPr id="3" name="Content Placeholder 2"/>
          <p:cNvSpPr>
            <a:spLocks noGrp="1"/>
          </p:cNvSpPr>
          <p:nvPr>
            <p:ph idx="1"/>
          </p:nvPr>
        </p:nvSpPr>
        <p:spPr>
          <a:xfrm>
            <a:off x="142875" y="1185863"/>
            <a:ext cx="11944349" cy="5529262"/>
          </a:xfrm>
        </p:spPr>
        <p:txBody>
          <a:bodyPr/>
          <a:lstStyle/>
          <a:p>
            <a:pPr>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Inherited functions work slower than normal function as there is indirection.</a:t>
            </a:r>
          </a:p>
          <a:p>
            <a:pPr>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Improper use of inheritance may lead to wrong solutions.</a:t>
            </a:r>
          </a:p>
          <a:p>
            <a:pPr>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Often, data members in the base class are left unused which may lead to memory wastage.</a:t>
            </a:r>
          </a:p>
          <a:p>
            <a:pPr>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Inheritance increases the coupling between base class and derived class. A change in base class will affect all the child classes.</a:t>
            </a:r>
          </a:p>
          <a:p>
            <a:endParaRPr lang="en-US" dirty="0"/>
          </a:p>
        </p:txBody>
      </p:sp>
    </p:spTree>
    <p:extLst>
      <p:ext uri="{BB962C8B-B14F-4D97-AF65-F5344CB8AC3E}">
        <p14:creationId xmlns:p14="http://schemas.microsoft.com/office/powerpoint/2010/main" val="3913732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588"/>
            <a:ext cx="10515600" cy="477838"/>
          </a:xfrm>
        </p:spPr>
        <p:txBody>
          <a:bodyPr>
            <a:normAutofit fontScale="90000"/>
          </a:bodyPr>
          <a:lstStyle/>
          <a:p>
            <a:r>
              <a:rPr lang="en-US" sz="3600" b="1" dirty="0">
                <a:latin typeface="Times New Roman" panose="02020603050405020304" pitchFamily="18" charset="0"/>
                <a:cs typeface="Times New Roman" panose="02020603050405020304" pitchFamily="18" charset="0"/>
              </a:rPr>
              <a:t>Visibility modes</a:t>
            </a:r>
          </a:p>
        </p:txBody>
      </p:sp>
      <p:sp>
        <p:nvSpPr>
          <p:cNvPr id="3" name="Content Placeholder 2"/>
          <p:cNvSpPr>
            <a:spLocks noGrp="1"/>
          </p:cNvSpPr>
          <p:nvPr>
            <p:ph idx="1"/>
          </p:nvPr>
        </p:nvSpPr>
        <p:spPr>
          <a:xfrm>
            <a:off x="171449" y="714374"/>
            <a:ext cx="11872913" cy="6143625"/>
          </a:xfrm>
        </p:spPr>
        <p:txBody>
          <a:bodyPr>
            <a:normAutofit/>
          </a:bodyPr>
          <a:lstStyle/>
          <a:p>
            <a:pPr>
              <a:buFont typeface="Wingdings" panose="05000000000000000000" pitchFamily="2" charset="2"/>
              <a:buChar char="§"/>
            </a:pPr>
            <a:r>
              <a:rPr lang="en-US" sz="3200" b="1" dirty="0">
                <a:latin typeface="Times New Roman" panose="02020603050405020304" pitchFamily="18" charset="0"/>
                <a:cs typeface="Times New Roman" panose="02020603050405020304" pitchFamily="18" charset="0"/>
              </a:rPr>
              <a:t>Public</a:t>
            </a:r>
            <a:r>
              <a:rPr lang="en-US" sz="3200" dirty="0">
                <a:latin typeface="Times New Roman" panose="02020603050405020304" pitchFamily="18" charset="0"/>
                <a:cs typeface="Times New Roman" panose="02020603050405020304" pitchFamily="18" charset="0"/>
              </a:rPr>
              <a:t>: When the member is declared as public, it is accessible to all the functions of the program.</a:t>
            </a:r>
          </a:p>
          <a:p>
            <a:pPr>
              <a:buFont typeface="Wingdings" panose="05000000000000000000" pitchFamily="2" charset="2"/>
              <a:buChar char="§"/>
            </a:pPr>
            <a:r>
              <a:rPr lang="en-US" sz="3200" b="1" dirty="0">
                <a:latin typeface="Times New Roman" panose="02020603050405020304" pitchFamily="18" charset="0"/>
                <a:cs typeface="Times New Roman" panose="02020603050405020304" pitchFamily="18" charset="0"/>
              </a:rPr>
              <a:t>Private</a:t>
            </a:r>
            <a:r>
              <a:rPr lang="en-US" sz="3200" dirty="0">
                <a:latin typeface="Times New Roman" panose="02020603050405020304" pitchFamily="18" charset="0"/>
                <a:cs typeface="Times New Roman" panose="02020603050405020304" pitchFamily="18" charset="0"/>
              </a:rPr>
              <a:t>: When the member is declared as private, it is accessible within the class only.</a:t>
            </a:r>
          </a:p>
          <a:p>
            <a:pPr>
              <a:buFont typeface="Wingdings" panose="05000000000000000000" pitchFamily="2" charset="2"/>
              <a:buChar char="§"/>
            </a:pPr>
            <a:r>
              <a:rPr lang="en-US" sz="3200" b="1" dirty="0">
                <a:latin typeface="Times New Roman" panose="02020603050405020304" pitchFamily="18" charset="0"/>
                <a:cs typeface="Times New Roman" panose="02020603050405020304" pitchFamily="18" charset="0"/>
              </a:rPr>
              <a:t>Protected</a:t>
            </a:r>
            <a:r>
              <a:rPr lang="en-US" sz="3200" dirty="0">
                <a:latin typeface="Times New Roman" panose="02020603050405020304" pitchFamily="18" charset="0"/>
                <a:cs typeface="Times New Roman" panose="02020603050405020304" pitchFamily="18" charset="0"/>
              </a:rPr>
              <a:t>: When the member is declared as protected, it is accessible within its own class as well as the class immediately derived from it.</a:t>
            </a:r>
          </a:p>
        </p:txBody>
      </p:sp>
      <p:pic>
        <p:nvPicPr>
          <p:cNvPr id="3074" name="Picture 2" descr="C++ Inheri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7" y="3729038"/>
            <a:ext cx="6115048" cy="3128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874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36525"/>
            <a:ext cx="4543424" cy="549275"/>
          </a:xfrm>
        </p:spPr>
        <p:txBody>
          <a:bodyPr>
            <a:noAutofit/>
          </a:bodyPr>
          <a:lstStyle/>
          <a:p>
            <a:r>
              <a:rPr lang="en-US" sz="3600" b="1" dirty="0">
                <a:latin typeface="Times New Roman" panose="02020603050405020304" pitchFamily="18" charset="0"/>
                <a:cs typeface="Times New Roman" panose="02020603050405020304" pitchFamily="18" charset="0"/>
              </a:rPr>
              <a:t>Types Of Inheritance</a:t>
            </a:r>
          </a:p>
        </p:txBody>
      </p:sp>
      <p:sp>
        <p:nvSpPr>
          <p:cNvPr id="3" name="Content Placeholder 2"/>
          <p:cNvSpPr>
            <a:spLocks noGrp="1"/>
          </p:cNvSpPr>
          <p:nvPr>
            <p:ph idx="1"/>
          </p:nvPr>
        </p:nvSpPr>
        <p:spPr>
          <a:xfrm>
            <a:off x="257175" y="685800"/>
            <a:ext cx="11715750" cy="6172200"/>
          </a:xfrm>
        </p:spPr>
        <p:txBody>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Single inheritance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Multiple inheritance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Hierarchical inheritance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Multilevel inheritance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Hybrid inheritance</a:t>
            </a:r>
          </a:p>
          <a:p>
            <a:pPr marL="0" indent="0">
              <a:buNone/>
            </a:pPr>
            <a:endParaRPr lang="en-US" dirty="0"/>
          </a:p>
        </p:txBody>
      </p:sp>
      <p:pic>
        <p:nvPicPr>
          <p:cNvPr id="1026" name="Picture 2" descr="C++ Inheri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7675" y="364022"/>
            <a:ext cx="7815262" cy="6308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2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950"/>
            <a:ext cx="10515600" cy="549275"/>
          </a:xfrm>
        </p:spPr>
        <p:txBody>
          <a:bodyPr>
            <a:noAutofit/>
          </a:bodyPr>
          <a:lstStyle/>
          <a:p>
            <a:r>
              <a:rPr lang="en-US" sz="3600" b="1" dirty="0">
                <a:latin typeface="Times New Roman" panose="02020603050405020304" pitchFamily="18" charset="0"/>
                <a:cs typeface="Times New Roman" panose="02020603050405020304" pitchFamily="18" charset="0"/>
              </a:rPr>
              <a:t>Derived Classes</a:t>
            </a:r>
          </a:p>
        </p:txBody>
      </p:sp>
      <p:sp>
        <p:nvSpPr>
          <p:cNvPr id="3" name="Content Placeholder 2"/>
          <p:cNvSpPr>
            <a:spLocks noGrp="1"/>
          </p:cNvSpPr>
          <p:nvPr>
            <p:ph idx="1"/>
          </p:nvPr>
        </p:nvSpPr>
        <p:spPr>
          <a:xfrm>
            <a:off x="0" y="771526"/>
            <a:ext cx="12192000" cy="6086474"/>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A Derived class is defined as the class derived from the base class.</a:t>
            </a:r>
          </a:p>
          <a:p>
            <a:pPr marL="0" indent="0">
              <a:buNone/>
            </a:pPr>
            <a:r>
              <a:rPr lang="en-US" dirty="0">
                <a:latin typeface="Times New Roman" panose="02020603050405020304" pitchFamily="18" charset="0"/>
                <a:cs typeface="Times New Roman" panose="02020603050405020304" pitchFamily="18" charset="0"/>
              </a:rPr>
              <a:t>Syntax</a:t>
            </a:r>
          </a:p>
          <a:p>
            <a:pPr marL="0" indent="0">
              <a:buNone/>
            </a:pPr>
            <a:r>
              <a:rPr lang="en-US" b="1" dirty="0">
                <a:latin typeface="Times New Roman" panose="02020603050405020304" pitchFamily="18" charset="0"/>
                <a:cs typeface="Times New Roman" panose="02020603050405020304" pitchFamily="18" charset="0"/>
              </a:rPr>
              <a:t>class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derived_class_name</a:t>
            </a:r>
            <a:r>
              <a:rPr lang="en-US" dirty="0">
                <a:latin typeface="Times New Roman" panose="02020603050405020304" pitchFamily="18" charset="0"/>
                <a:cs typeface="Times New Roman" panose="02020603050405020304" pitchFamily="18" charset="0"/>
              </a:rPr>
              <a:t> : visibility-mode </a:t>
            </a:r>
            <a:r>
              <a:rPr lang="en-US" dirty="0" err="1">
                <a:latin typeface="Times New Roman" panose="02020603050405020304" pitchFamily="18" charset="0"/>
                <a:cs typeface="Times New Roman" panose="02020603050405020304" pitchFamily="18" charset="0"/>
              </a:rPr>
              <a:t>base_class_name</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 body of the derived class.  </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Where,</a:t>
            </a:r>
            <a:endParaRPr lang="en-US" dirty="0">
              <a:latin typeface="Times New Roman" panose="02020603050405020304" pitchFamily="18" charset="0"/>
              <a:cs typeface="Times New Roman" panose="02020603050405020304" pitchFamily="18" charset="0"/>
            </a:endParaRPr>
          </a:p>
          <a:p>
            <a:pPr marL="0" indent="0">
              <a:buNone/>
            </a:pPr>
            <a:r>
              <a:rPr lang="en-US" b="1" dirty="0" err="1">
                <a:latin typeface="Times New Roman" panose="02020603050405020304" pitchFamily="18" charset="0"/>
                <a:cs typeface="Times New Roman" panose="02020603050405020304" pitchFamily="18" charset="0"/>
              </a:rPr>
              <a:t>derived_class_name</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It is the name of the derived class.</a:t>
            </a:r>
          </a:p>
          <a:p>
            <a:pPr marL="0" indent="0">
              <a:buNone/>
            </a:pPr>
            <a:r>
              <a:rPr lang="en-US" b="1" dirty="0">
                <a:latin typeface="Times New Roman" panose="02020603050405020304" pitchFamily="18" charset="0"/>
                <a:cs typeface="Times New Roman" panose="02020603050405020304" pitchFamily="18" charset="0"/>
              </a:rPr>
              <a:t>visibility mode:</a:t>
            </a:r>
            <a:r>
              <a:rPr lang="en-US" dirty="0">
                <a:latin typeface="Times New Roman" panose="02020603050405020304" pitchFamily="18" charset="0"/>
                <a:cs typeface="Times New Roman" panose="02020603050405020304" pitchFamily="18" charset="0"/>
              </a:rPr>
              <a:t> The visibility mode specifies whether the features of the base class are publicly inherited, protected, or privately inherited. It can be public or private.</a:t>
            </a:r>
          </a:p>
          <a:p>
            <a:pPr marL="0" indent="0">
              <a:buNone/>
            </a:pPr>
            <a:r>
              <a:rPr lang="en-US" b="1" dirty="0" err="1">
                <a:latin typeface="Times New Roman" panose="02020603050405020304" pitchFamily="18" charset="0"/>
                <a:cs typeface="Times New Roman" panose="02020603050405020304" pitchFamily="18" charset="0"/>
              </a:rPr>
              <a:t>base_class_name</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It is the name of the base class.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44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13"/>
            <a:ext cx="10515600" cy="657225"/>
          </a:xfrm>
        </p:spPr>
        <p:txBody>
          <a:bodyPr>
            <a:noAutofit/>
          </a:bodyPr>
          <a:lstStyle/>
          <a:p>
            <a:r>
              <a:rPr lang="en-US" sz="3600" b="1" dirty="0">
                <a:latin typeface="Times New Roman" panose="02020603050405020304" pitchFamily="18" charset="0"/>
                <a:cs typeface="Times New Roman" panose="02020603050405020304" pitchFamily="18" charset="0"/>
              </a:rPr>
              <a:t>Modes of Inheritance</a:t>
            </a:r>
          </a:p>
        </p:txBody>
      </p:sp>
      <p:sp>
        <p:nvSpPr>
          <p:cNvPr id="3" name="Content Placeholder 2"/>
          <p:cNvSpPr>
            <a:spLocks noGrp="1"/>
          </p:cNvSpPr>
          <p:nvPr>
            <p:ph idx="1"/>
          </p:nvPr>
        </p:nvSpPr>
        <p:spPr>
          <a:xfrm>
            <a:off x="838200" y="1357313"/>
            <a:ext cx="10515600" cy="4819650"/>
          </a:xfrm>
        </p:spPr>
        <p:txBody>
          <a:bodyPr>
            <a:normAutofit/>
          </a:bodyPr>
          <a:lstStyle/>
          <a:p>
            <a:pPr>
              <a:lnSpc>
                <a:spcPct val="150000"/>
              </a:lnSpc>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Private mode</a:t>
            </a:r>
          </a:p>
          <a:p>
            <a:pPr>
              <a:lnSpc>
                <a:spcPct val="150000"/>
              </a:lnSpc>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Protected mode</a:t>
            </a:r>
          </a:p>
          <a:p>
            <a:pPr>
              <a:lnSpc>
                <a:spcPct val="150000"/>
              </a:lnSpc>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Public mode</a:t>
            </a:r>
          </a:p>
        </p:txBody>
      </p:sp>
    </p:spTree>
    <p:extLst>
      <p:ext uri="{BB962C8B-B14F-4D97-AF65-F5344CB8AC3E}">
        <p14:creationId xmlns:p14="http://schemas.microsoft.com/office/powerpoint/2010/main" val="2814514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563563"/>
          </a:xfrm>
        </p:spPr>
        <p:txBody>
          <a:bodyPr>
            <a:normAutofit fontScale="90000"/>
          </a:bodyPr>
          <a:lstStyle/>
          <a:p>
            <a:r>
              <a:rPr lang="en-US" sz="3600" b="1" dirty="0">
                <a:latin typeface="Times New Roman" panose="02020603050405020304" pitchFamily="18" charset="0"/>
                <a:cs typeface="Times New Roman" panose="02020603050405020304" pitchFamily="18" charset="0"/>
              </a:rPr>
              <a:t>Visibility of Inherited Members</a:t>
            </a:r>
          </a:p>
        </p:txBody>
      </p:sp>
      <p:pic>
        <p:nvPicPr>
          <p:cNvPr id="4" name="Picture 3"/>
          <p:cNvPicPr>
            <a:picLocks noChangeAspect="1"/>
          </p:cNvPicPr>
          <p:nvPr/>
        </p:nvPicPr>
        <p:blipFill>
          <a:blip r:embed="rId2"/>
          <a:stretch>
            <a:fillRect/>
          </a:stretch>
        </p:blipFill>
        <p:spPr>
          <a:xfrm>
            <a:off x="0" y="700089"/>
            <a:ext cx="12192000" cy="5900736"/>
          </a:xfrm>
          <a:prstGeom prst="rect">
            <a:avLst/>
          </a:prstGeom>
        </p:spPr>
      </p:pic>
    </p:spTree>
    <p:extLst>
      <p:ext uri="{BB962C8B-B14F-4D97-AF65-F5344CB8AC3E}">
        <p14:creationId xmlns:p14="http://schemas.microsoft.com/office/powerpoint/2010/main" val="2055311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1037</TotalTime>
  <Words>1628</Words>
  <Application>Microsoft Office PowerPoint</Application>
  <PresentationFormat>Widescreen</PresentationFormat>
  <Paragraphs>334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C++ INHERITANCE</vt:lpstr>
      <vt:lpstr>Definition / Concepts</vt:lpstr>
      <vt:lpstr>Advantages of C++ Inheritance</vt:lpstr>
      <vt:lpstr>Disadvantages of C++ Inheritance </vt:lpstr>
      <vt:lpstr>Visibility modes</vt:lpstr>
      <vt:lpstr>Types Of Inheritance</vt:lpstr>
      <vt:lpstr>Derived Classes</vt:lpstr>
      <vt:lpstr>Modes of Inheritance</vt:lpstr>
      <vt:lpstr>Visibility of Inherited Members</vt:lpstr>
      <vt:lpstr>Pto…</vt:lpstr>
      <vt:lpstr>C++ Single Inheritance</vt:lpstr>
      <vt:lpstr>PowerPoint Presentation</vt:lpstr>
      <vt:lpstr>Single privately inherited</vt:lpstr>
      <vt:lpstr>C++ Multilevel Inheritance</vt:lpstr>
      <vt:lpstr>Multilevel inheritance program</vt:lpstr>
      <vt:lpstr>C++ Multiple Inheritance</vt:lpstr>
      <vt:lpstr>PowerPoint Presentation</vt:lpstr>
      <vt:lpstr>Demo Program</vt:lpstr>
      <vt:lpstr>C++ Hierarchical Inheritance</vt:lpstr>
      <vt:lpstr>Program example</vt:lpstr>
      <vt:lpstr>C++ Hybrid Inheritance</vt:lpstr>
      <vt:lpstr>PowerPoint Presentation</vt:lpstr>
      <vt:lpstr>PowerPoint Presentation</vt:lpstr>
      <vt:lpstr>PowerPoint Presentation</vt:lpstr>
    </vt:vector>
  </TitlesOfParts>
  <Company>SACC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254713047441</cp:lastModifiedBy>
  <cp:revision>117</cp:revision>
  <dcterms:created xsi:type="dcterms:W3CDTF">2021-10-13T14:36:27Z</dcterms:created>
  <dcterms:modified xsi:type="dcterms:W3CDTF">2022-07-18T05:51:07Z</dcterms:modified>
</cp:coreProperties>
</file>