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60" r:id="rId3"/>
    <p:sldId id="257" r:id="rId4"/>
    <p:sldId id="259" r:id="rId5"/>
    <p:sldId id="270" r:id="rId6"/>
    <p:sldId id="261" r:id="rId7"/>
    <p:sldId id="272" r:id="rId8"/>
    <p:sldId id="262" r:id="rId9"/>
    <p:sldId id="273" r:id="rId10"/>
    <p:sldId id="274" r:id="rId11"/>
    <p:sldId id="263" r:id="rId12"/>
    <p:sldId id="275" r:id="rId13"/>
    <p:sldId id="276" r:id="rId14"/>
    <p:sldId id="264" r:id="rId15"/>
    <p:sldId id="277" r:id="rId16"/>
    <p:sldId id="278" r:id="rId17"/>
    <p:sldId id="265" r:id="rId18"/>
    <p:sldId id="279" r:id="rId19"/>
    <p:sldId id="280" r:id="rId20"/>
    <p:sldId id="281" r:id="rId21"/>
    <p:sldId id="282" r:id="rId22"/>
    <p:sldId id="290" r:id="rId23"/>
    <p:sldId id="284" r:id="rId24"/>
    <p:sldId id="285" r:id="rId25"/>
    <p:sldId id="286" r:id="rId26"/>
    <p:sldId id="287" r:id="rId27"/>
    <p:sldId id="288" r:id="rId28"/>
    <p:sldId id="289" r:id="rId29"/>
    <p:sldId id="283" r:id="rId3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18"/>
    <p:restoredTop sz="95958"/>
  </p:normalViewPr>
  <p:slideViewPr>
    <p:cSldViewPr snapToGrid="0" snapToObjects="1">
      <p:cViewPr varScale="1">
        <p:scale>
          <a:sx n="69" d="100"/>
          <a:sy n="69" d="100"/>
        </p:scale>
        <p:origin x="1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A4BB4-E395-D344-B914-89E7D7A27AB5}" type="datetimeFigureOut">
              <a:rPr lang="x-none" smtClean="0"/>
              <a:t>19/03/2023</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04E34-AD50-C848-8C37-7D7D8B363C38}" type="slidenum">
              <a:rPr lang="x-none" smtClean="0"/>
              <a:t>‹#›</a:t>
            </a:fld>
            <a:endParaRPr lang="x-none"/>
          </a:p>
        </p:txBody>
      </p:sp>
    </p:spTree>
    <p:extLst>
      <p:ext uri="{BB962C8B-B14F-4D97-AF65-F5344CB8AC3E}">
        <p14:creationId xmlns:p14="http://schemas.microsoft.com/office/powerpoint/2010/main" val="191758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04E34-AD50-C848-8C37-7D7D8B363C38}" type="slidenum">
              <a:rPr lang="x-none" smtClean="0"/>
              <a:t>1</a:t>
            </a:fld>
            <a:endParaRPr lang="x-none"/>
          </a:p>
        </p:txBody>
      </p:sp>
    </p:spTree>
    <p:extLst>
      <p:ext uri="{BB962C8B-B14F-4D97-AF65-F5344CB8AC3E}">
        <p14:creationId xmlns:p14="http://schemas.microsoft.com/office/powerpoint/2010/main" val="921448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9F81-2ACD-7048-933C-CBE45F8463C1}"/>
              </a:ext>
            </a:extLst>
          </p:cNvPr>
          <p:cNvSpPr>
            <a:spLocks noGrp="1"/>
          </p:cNvSpPr>
          <p:nvPr>
            <p:ph type="ctrTitle"/>
          </p:nvPr>
        </p:nvSpPr>
        <p:spPr>
          <a:xfrm>
            <a:off x="1524000" y="1122363"/>
            <a:ext cx="9144000" cy="2001837"/>
          </a:xfrm>
        </p:spPr>
        <p:txBody>
          <a:bodyPr anchor="b"/>
          <a:lstStyle>
            <a:lvl1pPr algn="ctr">
              <a:defRPr sz="6000" b="1" i="0">
                <a:latin typeface="Cambria" panose="02040503050406030204" pitchFamily="18" charset="0"/>
              </a:defRPr>
            </a:lvl1pPr>
          </a:lstStyle>
          <a:p>
            <a:r>
              <a:rPr lang="en-US"/>
              <a:t>Click to edit Master title style</a:t>
            </a:r>
            <a:endParaRPr lang="x-none" dirty="0"/>
          </a:p>
        </p:txBody>
      </p:sp>
      <p:sp>
        <p:nvSpPr>
          <p:cNvPr id="3" name="Subtitle 2">
            <a:extLst>
              <a:ext uri="{FF2B5EF4-FFF2-40B4-BE49-F238E27FC236}">
                <a16:creationId xmlns:a16="http://schemas.microsoft.com/office/drawing/2014/main" id="{68E18A3A-BB4F-8B4B-9EB6-4B84FF282A7B}"/>
              </a:ext>
            </a:extLst>
          </p:cNvPr>
          <p:cNvSpPr>
            <a:spLocks noGrp="1"/>
          </p:cNvSpPr>
          <p:nvPr>
            <p:ph type="subTitle" idx="1"/>
          </p:nvPr>
        </p:nvSpPr>
        <p:spPr>
          <a:xfrm>
            <a:off x="1537914" y="3348073"/>
            <a:ext cx="9144000" cy="1828800"/>
          </a:xfrm>
        </p:spPr>
        <p:txBody>
          <a:bodyPr>
            <a:normAutofit/>
          </a:bodyPr>
          <a:lstStyle>
            <a:lvl1pPr marL="0" indent="0" algn="ctr">
              <a:buNone/>
              <a:defRPr sz="2800">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dirty="0"/>
          </a:p>
        </p:txBody>
      </p:sp>
      <p:pic>
        <p:nvPicPr>
          <p:cNvPr id="11" name="Picture 5">
            <a:extLst>
              <a:ext uri="{FF2B5EF4-FFF2-40B4-BE49-F238E27FC236}">
                <a16:creationId xmlns:a16="http://schemas.microsoft.com/office/drawing/2014/main" id="{0F4F84DE-3E08-E844-AC3D-B63DD0471803}"/>
              </a:ext>
            </a:extLst>
          </p:cNvPr>
          <p:cNvPicPr>
            <a:picLocks noChangeAspect="1"/>
          </p:cNvPicPr>
          <p:nvPr userDrawn="1"/>
        </p:nvPicPr>
        <p:blipFill>
          <a:blip r:embed="rId2"/>
          <a:srcRect/>
          <a:stretch>
            <a:fillRect/>
          </a:stretch>
        </p:blipFill>
        <p:spPr>
          <a:xfrm>
            <a:off x="0" y="0"/>
            <a:ext cx="1266149" cy="875211"/>
          </a:xfrm>
          <a:prstGeom prst="rect">
            <a:avLst/>
          </a:prstGeom>
        </p:spPr>
      </p:pic>
      <p:sp>
        <p:nvSpPr>
          <p:cNvPr id="13" name="TextBox 12">
            <a:extLst>
              <a:ext uri="{FF2B5EF4-FFF2-40B4-BE49-F238E27FC236}">
                <a16:creationId xmlns:a16="http://schemas.microsoft.com/office/drawing/2014/main" id="{4696ACF6-7F00-6F45-BACF-70669FB6BEA9}"/>
              </a:ext>
            </a:extLst>
          </p:cNvPr>
          <p:cNvSpPr txBox="1"/>
          <p:nvPr userDrawn="1"/>
        </p:nvSpPr>
        <p:spPr>
          <a:xfrm>
            <a:off x="9321960" y="271231"/>
            <a:ext cx="2719908" cy="292901"/>
          </a:xfrm>
          <a:prstGeom prst="rect">
            <a:avLst/>
          </a:prstGeom>
        </p:spPr>
        <p:txBody>
          <a:bodyPr lIns="0" tIns="0" rIns="0" bIns="0" rtlCol="0" anchor="t">
            <a:spAutoFit/>
          </a:bodyPr>
          <a:lstStyle/>
          <a:p>
            <a:pPr algn="r">
              <a:lnSpc>
                <a:spcPts val="2520"/>
              </a:lnSpc>
              <a:spcBef>
                <a:spcPct val="0"/>
              </a:spcBef>
            </a:pPr>
            <a:r>
              <a:rPr lang="en-US" sz="1600" dirty="0">
                <a:solidFill>
                  <a:srgbClr val="545454"/>
                </a:solidFill>
                <a:latin typeface="Cambria" panose="02040503050406030204" pitchFamily="18" charset="0"/>
              </a:rPr>
              <a:t>Edge Computing Lab 2022</a:t>
            </a:r>
          </a:p>
        </p:txBody>
      </p:sp>
      <p:sp>
        <p:nvSpPr>
          <p:cNvPr id="9" name="Text Placeholder 8">
            <a:extLst>
              <a:ext uri="{FF2B5EF4-FFF2-40B4-BE49-F238E27FC236}">
                <a16:creationId xmlns:a16="http://schemas.microsoft.com/office/drawing/2014/main" id="{0A49017F-B47F-AC4B-8B72-9FF755167E8C}"/>
              </a:ext>
            </a:extLst>
          </p:cNvPr>
          <p:cNvSpPr>
            <a:spLocks noGrp="1"/>
          </p:cNvSpPr>
          <p:nvPr>
            <p:ph type="body" sz="quarter" idx="13" hasCustomPrompt="1"/>
          </p:nvPr>
        </p:nvSpPr>
        <p:spPr>
          <a:xfrm>
            <a:off x="119741" y="6400800"/>
            <a:ext cx="2743200" cy="284276"/>
          </a:xfrm>
        </p:spPr>
        <p:txBody>
          <a:bodyPr>
            <a:normAutofit/>
          </a:bodyPr>
          <a:lstStyle>
            <a:lvl1pPr marL="0" indent="0">
              <a:buNone/>
              <a:defRPr sz="1400">
                <a:solidFill>
                  <a:schemeClr val="bg2">
                    <a:lumMod val="50000"/>
                  </a:schemeClr>
                </a:solidFill>
                <a:latin typeface="Cambria" panose="02040503050406030204" pitchFamily="18" charset="0"/>
              </a:defRPr>
            </a:lvl1pPr>
          </a:lstStyle>
          <a:p>
            <a:pPr lvl="0"/>
            <a:r>
              <a:rPr lang="en-US" dirty="0"/>
              <a:t>Click to</a:t>
            </a:r>
            <a:r>
              <a:rPr lang="zh-CN" altLang="en-US" dirty="0"/>
              <a:t> </a:t>
            </a:r>
            <a:r>
              <a:rPr lang="en-US" altLang="zh-CN" dirty="0"/>
              <a:t>edit</a:t>
            </a:r>
            <a:r>
              <a:rPr lang="zh-CN" altLang="en-US" dirty="0"/>
              <a:t> </a:t>
            </a:r>
            <a:r>
              <a:rPr lang="en-US" altLang="zh-CN" dirty="0"/>
              <a:t>Date</a:t>
            </a:r>
            <a:endParaRPr lang="x-none" dirty="0"/>
          </a:p>
        </p:txBody>
      </p:sp>
      <p:pic>
        <p:nvPicPr>
          <p:cNvPr id="10" name="Picture 6">
            <a:extLst>
              <a:ext uri="{FF2B5EF4-FFF2-40B4-BE49-F238E27FC236}">
                <a16:creationId xmlns:a16="http://schemas.microsoft.com/office/drawing/2014/main" id="{DA4D3197-3449-A9D6-8334-6E20F26ADAD9}"/>
              </a:ext>
            </a:extLst>
          </p:cNvPr>
          <p:cNvPicPr>
            <a:picLocks noChangeAspect="1"/>
          </p:cNvPicPr>
          <p:nvPr userDrawn="1"/>
        </p:nvPicPr>
        <p:blipFill>
          <a:blip r:embed="rId3"/>
          <a:srcRect/>
          <a:stretch>
            <a:fillRect/>
          </a:stretch>
        </p:blipFill>
        <p:spPr>
          <a:xfrm>
            <a:off x="10704737" y="5937170"/>
            <a:ext cx="1337131" cy="500148"/>
          </a:xfrm>
          <a:prstGeom prst="rect">
            <a:avLst/>
          </a:prstGeom>
        </p:spPr>
      </p:pic>
      <p:sp>
        <p:nvSpPr>
          <p:cNvPr id="12" name="TextBox 11">
            <a:extLst>
              <a:ext uri="{FF2B5EF4-FFF2-40B4-BE49-F238E27FC236}">
                <a16:creationId xmlns:a16="http://schemas.microsoft.com/office/drawing/2014/main" id="{1FAEACB5-F925-D837-4DF9-CEEC227F4902}"/>
              </a:ext>
            </a:extLst>
          </p:cNvPr>
          <p:cNvSpPr txBox="1"/>
          <p:nvPr userDrawn="1"/>
        </p:nvSpPr>
        <p:spPr>
          <a:xfrm>
            <a:off x="9733379" y="6329052"/>
            <a:ext cx="2235919" cy="286745"/>
          </a:xfrm>
          <a:prstGeom prst="rect">
            <a:avLst/>
          </a:prstGeom>
        </p:spPr>
        <p:txBody>
          <a:bodyPr lIns="0" tIns="0" rIns="0" bIns="0" rtlCol="0" anchor="t">
            <a:spAutoFit/>
          </a:bodyPr>
          <a:lstStyle/>
          <a:p>
            <a:pPr algn="r">
              <a:lnSpc>
                <a:spcPct val="130000"/>
              </a:lnSpc>
              <a:spcBef>
                <a:spcPct val="0"/>
              </a:spcBef>
            </a:pPr>
            <a:r>
              <a:rPr lang="en-US" sz="1600" b="0" i="0" dirty="0">
                <a:solidFill>
                  <a:schemeClr val="tx1"/>
                </a:solidFill>
                <a:latin typeface="Arial" panose="020B0604020202020204" pitchFamily="34" charset="0"/>
                <a:cs typeface="Arial" panose="020B0604020202020204" pitchFamily="34" charset="0"/>
              </a:rPr>
              <a:t>Universität Bremen</a:t>
            </a:r>
          </a:p>
        </p:txBody>
      </p:sp>
      <p:sp>
        <p:nvSpPr>
          <p:cNvPr id="16" name="Text Placeholder 8">
            <a:extLst>
              <a:ext uri="{FF2B5EF4-FFF2-40B4-BE49-F238E27FC236}">
                <a16:creationId xmlns:a16="http://schemas.microsoft.com/office/drawing/2014/main" id="{D1955DD0-5C85-61BD-B397-66CE397C646E}"/>
              </a:ext>
            </a:extLst>
          </p:cNvPr>
          <p:cNvSpPr>
            <a:spLocks noGrp="1"/>
          </p:cNvSpPr>
          <p:nvPr>
            <p:ph type="body" sz="quarter" idx="14" hasCustomPrompt="1"/>
          </p:nvPr>
        </p:nvSpPr>
        <p:spPr>
          <a:xfrm>
            <a:off x="4414157" y="4373218"/>
            <a:ext cx="3363686" cy="1607309"/>
          </a:xfrm>
        </p:spPr>
        <p:txBody>
          <a:bodyPr>
            <a:noAutofit/>
          </a:bodyPr>
          <a:lstStyle>
            <a:lvl1pPr marL="0" indent="0" algn="ctr">
              <a:buNone/>
              <a:defRPr sz="2400">
                <a:solidFill>
                  <a:schemeClr val="bg2">
                    <a:lumMod val="50000"/>
                  </a:schemeClr>
                </a:solidFill>
                <a:latin typeface="Cambria" panose="02040503050406030204" pitchFamily="18" charset="0"/>
              </a:defRPr>
            </a:lvl1pPr>
          </a:lstStyle>
          <a:p>
            <a:pPr lvl="0"/>
            <a:r>
              <a:rPr lang="en-US" dirty="0"/>
              <a:t>Click to</a:t>
            </a:r>
            <a:r>
              <a:rPr lang="zh-CN" altLang="en-US" dirty="0"/>
              <a:t> </a:t>
            </a:r>
            <a:r>
              <a:rPr lang="en-US" altLang="zh-CN" dirty="0"/>
              <a:t>edit</a:t>
            </a:r>
            <a:r>
              <a:rPr lang="zh-CN" altLang="en-US" dirty="0"/>
              <a:t> </a:t>
            </a:r>
            <a:r>
              <a:rPr lang="en-US" altLang="zh-CN" dirty="0"/>
              <a:t>Lecturers</a:t>
            </a:r>
            <a:endParaRPr lang="x-none" dirty="0"/>
          </a:p>
        </p:txBody>
      </p:sp>
    </p:spTree>
    <p:extLst>
      <p:ext uri="{BB962C8B-B14F-4D97-AF65-F5344CB8AC3E}">
        <p14:creationId xmlns:p14="http://schemas.microsoft.com/office/powerpoint/2010/main" val="200175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ubtitle">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B8D1CCB7-6F2C-144A-98FD-D471BECE09C4}"/>
              </a:ext>
            </a:extLst>
          </p:cNvPr>
          <p:cNvPicPr>
            <a:picLocks noChangeAspect="1"/>
          </p:cNvPicPr>
          <p:nvPr userDrawn="1"/>
        </p:nvPicPr>
        <p:blipFill>
          <a:blip r:embed="rId2"/>
          <a:srcRect/>
          <a:stretch>
            <a:fillRect/>
          </a:stretch>
        </p:blipFill>
        <p:spPr>
          <a:xfrm>
            <a:off x="10704737" y="5937170"/>
            <a:ext cx="1337131" cy="500148"/>
          </a:xfrm>
          <a:prstGeom prst="rect">
            <a:avLst/>
          </a:prstGeom>
        </p:spPr>
      </p:pic>
      <p:sp>
        <p:nvSpPr>
          <p:cNvPr id="6" name="TextBox 5">
            <a:extLst>
              <a:ext uri="{FF2B5EF4-FFF2-40B4-BE49-F238E27FC236}">
                <a16:creationId xmlns:a16="http://schemas.microsoft.com/office/drawing/2014/main" id="{55A171D1-A618-1C48-8379-3094C2B13AC0}"/>
              </a:ext>
            </a:extLst>
          </p:cNvPr>
          <p:cNvSpPr txBox="1"/>
          <p:nvPr userDrawn="1"/>
        </p:nvSpPr>
        <p:spPr>
          <a:xfrm>
            <a:off x="9733379" y="6329052"/>
            <a:ext cx="2235919" cy="286745"/>
          </a:xfrm>
          <a:prstGeom prst="rect">
            <a:avLst/>
          </a:prstGeom>
        </p:spPr>
        <p:txBody>
          <a:bodyPr lIns="0" tIns="0" rIns="0" bIns="0" rtlCol="0" anchor="t">
            <a:spAutoFit/>
          </a:bodyPr>
          <a:lstStyle/>
          <a:p>
            <a:pPr algn="r">
              <a:lnSpc>
                <a:spcPct val="130000"/>
              </a:lnSpc>
              <a:spcBef>
                <a:spcPct val="0"/>
              </a:spcBef>
            </a:pPr>
            <a:r>
              <a:rPr lang="en-US" sz="1600" b="0" i="0" dirty="0">
                <a:solidFill>
                  <a:schemeClr val="tx1"/>
                </a:solidFill>
                <a:latin typeface="Arial" panose="020B0604020202020204" pitchFamily="34" charset="0"/>
                <a:cs typeface="Arial" panose="020B0604020202020204" pitchFamily="34" charset="0"/>
              </a:rPr>
              <a:t>Universität Bremen</a:t>
            </a:r>
          </a:p>
        </p:txBody>
      </p:sp>
      <p:sp>
        <p:nvSpPr>
          <p:cNvPr id="4" name="AutoShape 10">
            <a:extLst>
              <a:ext uri="{FF2B5EF4-FFF2-40B4-BE49-F238E27FC236}">
                <a16:creationId xmlns:a16="http://schemas.microsoft.com/office/drawing/2014/main" id="{A851ACE7-CFF0-504C-8008-96AFD9AD9AC6}"/>
              </a:ext>
            </a:extLst>
          </p:cNvPr>
          <p:cNvSpPr/>
          <p:nvPr userDrawn="1"/>
        </p:nvSpPr>
        <p:spPr>
          <a:xfrm>
            <a:off x="1475311" y="3068615"/>
            <a:ext cx="2338864" cy="192737"/>
          </a:xfrm>
          <a:prstGeom prst="rect">
            <a:avLst/>
          </a:prstGeom>
          <a:solidFill>
            <a:srgbClr val="3777E4"/>
          </a:solidFill>
        </p:spPr>
      </p:sp>
      <p:sp>
        <p:nvSpPr>
          <p:cNvPr id="7" name="Title 1">
            <a:extLst>
              <a:ext uri="{FF2B5EF4-FFF2-40B4-BE49-F238E27FC236}">
                <a16:creationId xmlns:a16="http://schemas.microsoft.com/office/drawing/2014/main" id="{FAEE3D6B-970A-9B4D-A55B-6A3AA33F6BDD}"/>
              </a:ext>
            </a:extLst>
          </p:cNvPr>
          <p:cNvSpPr>
            <a:spLocks noGrp="1"/>
          </p:cNvSpPr>
          <p:nvPr>
            <p:ph type="title"/>
          </p:nvPr>
        </p:nvSpPr>
        <p:spPr>
          <a:xfrm>
            <a:off x="1373711" y="3722044"/>
            <a:ext cx="8220232" cy="1481266"/>
          </a:xfrm>
        </p:spPr>
        <p:txBody>
          <a:bodyPr>
            <a:noAutofit/>
          </a:bodyPr>
          <a:lstStyle>
            <a:lvl1pPr>
              <a:defRPr sz="6000" cap="all" baseline="0"/>
            </a:lvl1pPr>
          </a:lstStyle>
          <a:p>
            <a:r>
              <a:rPr lang="en-US"/>
              <a:t>Click to edit Master title style</a:t>
            </a:r>
            <a:endParaRPr lang="x-none" dirty="0"/>
          </a:p>
        </p:txBody>
      </p:sp>
    </p:spTree>
    <p:extLst>
      <p:ext uri="{BB962C8B-B14F-4D97-AF65-F5344CB8AC3E}">
        <p14:creationId xmlns:p14="http://schemas.microsoft.com/office/powerpoint/2010/main" val="277258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ubtitle+sub">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B8D1CCB7-6F2C-144A-98FD-D471BECE09C4}"/>
              </a:ext>
            </a:extLst>
          </p:cNvPr>
          <p:cNvPicPr>
            <a:picLocks noChangeAspect="1"/>
          </p:cNvPicPr>
          <p:nvPr userDrawn="1"/>
        </p:nvPicPr>
        <p:blipFill>
          <a:blip r:embed="rId2"/>
          <a:srcRect/>
          <a:stretch>
            <a:fillRect/>
          </a:stretch>
        </p:blipFill>
        <p:spPr>
          <a:xfrm>
            <a:off x="10704737" y="5937170"/>
            <a:ext cx="1337131" cy="500148"/>
          </a:xfrm>
          <a:prstGeom prst="rect">
            <a:avLst/>
          </a:prstGeom>
        </p:spPr>
      </p:pic>
      <p:sp>
        <p:nvSpPr>
          <p:cNvPr id="6" name="TextBox 5">
            <a:extLst>
              <a:ext uri="{FF2B5EF4-FFF2-40B4-BE49-F238E27FC236}">
                <a16:creationId xmlns:a16="http://schemas.microsoft.com/office/drawing/2014/main" id="{55A171D1-A618-1C48-8379-3094C2B13AC0}"/>
              </a:ext>
            </a:extLst>
          </p:cNvPr>
          <p:cNvSpPr txBox="1"/>
          <p:nvPr userDrawn="1"/>
        </p:nvSpPr>
        <p:spPr>
          <a:xfrm>
            <a:off x="9733379" y="6329052"/>
            <a:ext cx="2235919" cy="286745"/>
          </a:xfrm>
          <a:prstGeom prst="rect">
            <a:avLst/>
          </a:prstGeom>
        </p:spPr>
        <p:txBody>
          <a:bodyPr lIns="0" tIns="0" rIns="0" bIns="0" rtlCol="0" anchor="t">
            <a:spAutoFit/>
          </a:bodyPr>
          <a:lstStyle/>
          <a:p>
            <a:pPr algn="r">
              <a:lnSpc>
                <a:spcPct val="130000"/>
              </a:lnSpc>
              <a:spcBef>
                <a:spcPct val="0"/>
              </a:spcBef>
            </a:pPr>
            <a:r>
              <a:rPr lang="en-US" sz="1600" b="0" i="0" dirty="0">
                <a:solidFill>
                  <a:schemeClr val="tx1"/>
                </a:solidFill>
                <a:latin typeface="Arial" panose="020B0604020202020204" pitchFamily="34" charset="0"/>
                <a:cs typeface="Arial" panose="020B0604020202020204" pitchFamily="34" charset="0"/>
              </a:rPr>
              <a:t>Universität Bremen</a:t>
            </a:r>
          </a:p>
        </p:txBody>
      </p:sp>
      <p:sp>
        <p:nvSpPr>
          <p:cNvPr id="4" name="Title 1">
            <a:extLst>
              <a:ext uri="{FF2B5EF4-FFF2-40B4-BE49-F238E27FC236}">
                <a16:creationId xmlns:a16="http://schemas.microsoft.com/office/drawing/2014/main" id="{3116D819-6745-E841-9333-33C0B83087D7}"/>
              </a:ext>
            </a:extLst>
          </p:cNvPr>
          <p:cNvSpPr>
            <a:spLocks noGrp="1"/>
          </p:cNvSpPr>
          <p:nvPr>
            <p:ph type="title"/>
          </p:nvPr>
        </p:nvSpPr>
        <p:spPr>
          <a:xfrm>
            <a:off x="831850" y="1343979"/>
            <a:ext cx="10515600" cy="2599035"/>
          </a:xfrm>
        </p:spPr>
        <p:txBody>
          <a:bodyPr anchor="b"/>
          <a:lstStyle>
            <a:lvl1pPr>
              <a:defRPr sz="6000">
                <a:latin typeface="Cambria" panose="02040503050406030204" pitchFamily="18" charset="0"/>
              </a:defRPr>
            </a:lvl1pPr>
          </a:lstStyle>
          <a:p>
            <a:r>
              <a:rPr lang="en-US"/>
              <a:t>Click to edit Master title style</a:t>
            </a:r>
            <a:endParaRPr lang="x-none" dirty="0"/>
          </a:p>
        </p:txBody>
      </p:sp>
      <p:sp>
        <p:nvSpPr>
          <p:cNvPr id="7" name="Text Placeholder 2">
            <a:extLst>
              <a:ext uri="{FF2B5EF4-FFF2-40B4-BE49-F238E27FC236}">
                <a16:creationId xmlns:a16="http://schemas.microsoft.com/office/drawing/2014/main" id="{13C63273-08F4-F84C-8B7C-73714436A462}"/>
              </a:ext>
            </a:extLst>
          </p:cNvPr>
          <p:cNvSpPr>
            <a:spLocks noGrp="1"/>
          </p:cNvSpPr>
          <p:nvPr>
            <p:ph type="body" idx="1"/>
          </p:nvPr>
        </p:nvSpPr>
        <p:spPr>
          <a:xfrm>
            <a:off x="831850" y="4430486"/>
            <a:ext cx="10515600" cy="1080825"/>
          </a:xfrm>
        </p:spPr>
        <p:txBody>
          <a:bodyPr/>
          <a:lstStyle>
            <a:lvl1pPr marL="0" indent="0">
              <a:buNone/>
              <a:defRPr sz="2400">
                <a:solidFill>
                  <a:schemeClr val="tx1">
                    <a:tint val="75000"/>
                  </a:schemeClr>
                </a:solidFill>
                <a:latin typeface="Cambria" panose="020405030504060302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AutoShape 10">
            <a:extLst>
              <a:ext uri="{FF2B5EF4-FFF2-40B4-BE49-F238E27FC236}">
                <a16:creationId xmlns:a16="http://schemas.microsoft.com/office/drawing/2014/main" id="{5E827A2B-4F0A-EC7B-2A33-2ABB3687E2B2}"/>
              </a:ext>
            </a:extLst>
          </p:cNvPr>
          <p:cNvSpPr/>
          <p:nvPr userDrawn="1"/>
        </p:nvSpPr>
        <p:spPr>
          <a:xfrm>
            <a:off x="940707" y="4059575"/>
            <a:ext cx="2338864" cy="192737"/>
          </a:xfrm>
          <a:prstGeom prst="rect">
            <a:avLst/>
          </a:prstGeom>
          <a:solidFill>
            <a:srgbClr val="3777E4"/>
          </a:solidFill>
        </p:spPr>
      </p:sp>
    </p:spTree>
    <p:extLst>
      <p:ext uri="{BB962C8B-B14F-4D97-AF65-F5344CB8AC3E}">
        <p14:creationId xmlns:p14="http://schemas.microsoft.com/office/powerpoint/2010/main" val="113688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Outline/Category">
    <p:spTree>
      <p:nvGrpSpPr>
        <p:cNvPr id="1" name=""/>
        <p:cNvGrpSpPr/>
        <p:nvPr/>
      </p:nvGrpSpPr>
      <p:grpSpPr>
        <a:xfrm>
          <a:off x="0" y="0"/>
          <a:ext cx="0" cy="0"/>
          <a:chOff x="0" y="0"/>
          <a:chExt cx="0" cy="0"/>
        </a:xfrm>
      </p:grpSpPr>
      <p:pic>
        <p:nvPicPr>
          <p:cNvPr id="8" name="Picture 6">
            <a:extLst>
              <a:ext uri="{FF2B5EF4-FFF2-40B4-BE49-F238E27FC236}">
                <a16:creationId xmlns:a16="http://schemas.microsoft.com/office/drawing/2014/main" id="{7912B80E-391B-BC4A-9DFF-CCA921DBB963}"/>
              </a:ext>
            </a:extLst>
          </p:cNvPr>
          <p:cNvPicPr>
            <a:picLocks noChangeAspect="1"/>
          </p:cNvPicPr>
          <p:nvPr userDrawn="1"/>
        </p:nvPicPr>
        <p:blipFill>
          <a:blip r:embed="rId2"/>
          <a:srcRect/>
          <a:stretch>
            <a:fillRect/>
          </a:stretch>
        </p:blipFill>
        <p:spPr>
          <a:xfrm>
            <a:off x="10704737" y="5937170"/>
            <a:ext cx="1337131" cy="500148"/>
          </a:xfrm>
          <a:prstGeom prst="rect">
            <a:avLst/>
          </a:prstGeom>
        </p:spPr>
      </p:pic>
      <p:pic>
        <p:nvPicPr>
          <p:cNvPr id="9" name="Picture 5">
            <a:extLst>
              <a:ext uri="{FF2B5EF4-FFF2-40B4-BE49-F238E27FC236}">
                <a16:creationId xmlns:a16="http://schemas.microsoft.com/office/drawing/2014/main" id="{BDC61679-BFD4-4F4A-BD96-25C0B7C201B8}"/>
              </a:ext>
            </a:extLst>
          </p:cNvPr>
          <p:cNvPicPr>
            <a:picLocks noChangeAspect="1"/>
          </p:cNvPicPr>
          <p:nvPr userDrawn="1"/>
        </p:nvPicPr>
        <p:blipFill>
          <a:blip r:embed="rId3"/>
          <a:srcRect/>
          <a:stretch>
            <a:fillRect/>
          </a:stretch>
        </p:blipFill>
        <p:spPr>
          <a:xfrm>
            <a:off x="0" y="0"/>
            <a:ext cx="1266149" cy="875211"/>
          </a:xfrm>
          <a:prstGeom prst="rect">
            <a:avLst/>
          </a:prstGeom>
        </p:spPr>
      </p:pic>
      <p:sp>
        <p:nvSpPr>
          <p:cNvPr id="10" name="TextBox 9">
            <a:extLst>
              <a:ext uri="{FF2B5EF4-FFF2-40B4-BE49-F238E27FC236}">
                <a16:creationId xmlns:a16="http://schemas.microsoft.com/office/drawing/2014/main" id="{C7C93EE5-1394-3C4C-956F-9C4EED830DD4}"/>
              </a:ext>
            </a:extLst>
          </p:cNvPr>
          <p:cNvSpPr txBox="1"/>
          <p:nvPr userDrawn="1"/>
        </p:nvSpPr>
        <p:spPr>
          <a:xfrm>
            <a:off x="9321960" y="271231"/>
            <a:ext cx="2719908" cy="292901"/>
          </a:xfrm>
          <a:prstGeom prst="rect">
            <a:avLst/>
          </a:prstGeom>
        </p:spPr>
        <p:txBody>
          <a:bodyPr lIns="0" tIns="0" rIns="0" bIns="0" rtlCol="0" anchor="t">
            <a:spAutoFit/>
          </a:bodyPr>
          <a:lstStyle/>
          <a:p>
            <a:pPr algn="r">
              <a:lnSpc>
                <a:spcPts val="2520"/>
              </a:lnSpc>
              <a:spcBef>
                <a:spcPct val="0"/>
              </a:spcBef>
            </a:pPr>
            <a:r>
              <a:rPr lang="en-US" sz="1600" dirty="0">
                <a:solidFill>
                  <a:srgbClr val="545454"/>
                </a:solidFill>
                <a:latin typeface="Cambria" panose="02040503050406030204" pitchFamily="18" charset="0"/>
              </a:rPr>
              <a:t>Edge Computing Lab 2022</a:t>
            </a:r>
          </a:p>
        </p:txBody>
      </p:sp>
      <p:sp>
        <p:nvSpPr>
          <p:cNvPr id="11" name="TextBox 10">
            <a:extLst>
              <a:ext uri="{FF2B5EF4-FFF2-40B4-BE49-F238E27FC236}">
                <a16:creationId xmlns:a16="http://schemas.microsoft.com/office/drawing/2014/main" id="{FFC9176E-8C0E-CA43-8D6A-5BF947FACE2F}"/>
              </a:ext>
            </a:extLst>
          </p:cNvPr>
          <p:cNvSpPr txBox="1"/>
          <p:nvPr userDrawn="1"/>
        </p:nvSpPr>
        <p:spPr>
          <a:xfrm>
            <a:off x="9733379" y="6329052"/>
            <a:ext cx="2235919" cy="286745"/>
          </a:xfrm>
          <a:prstGeom prst="rect">
            <a:avLst/>
          </a:prstGeom>
        </p:spPr>
        <p:txBody>
          <a:bodyPr lIns="0" tIns="0" rIns="0" bIns="0" rtlCol="0" anchor="t">
            <a:spAutoFit/>
          </a:bodyPr>
          <a:lstStyle/>
          <a:p>
            <a:pPr algn="r">
              <a:lnSpc>
                <a:spcPct val="130000"/>
              </a:lnSpc>
              <a:spcBef>
                <a:spcPct val="0"/>
              </a:spcBef>
            </a:pPr>
            <a:r>
              <a:rPr lang="en-US" sz="1600" b="0" i="0" dirty="0">
                <a:solidFill>
                  <a:schemeClr val="tx1"/>
                </a:solidFill>
                <a:latin typeface="Arial" panose="020B0604020202020204" pitchFamily="34" charset="0"/>
                <a:cs typeface="Arial" panose="020B0604020202020204" pitchFamily="34" charset="0"/>
              </a:rPr>
              <a:t>Universität Bremen</a:t>
            </a:r>
          </a:p>
        </p:txBody>
      </p:sp>
      <p:sp>
        <p:nvSpPr>
          <p:cNvPr id="12" name="Title 1">
            <a:extLst>
              <a:ext uri="{FF2B5EF4-FFF2-40B4-BE49-F238E27FC236}">
                <a16:creationId xmlns:a16="http://schemas.microsoft.com/office/drawing/2014/main" id="{BCB305F5-E2AC-C041-9389-065B034EB9B2}"/>
              </a:ext>
            </a:extLst>
          </p:cNvPr>
          <p:cNvSpPr>
            <a:spLocks noGrp="1"/>
          </p:cNvSpPr>
          <p:nvPr>
            <p:ph type="title" hasCustomPrompt="1"/>
          </p:nvPr>
        </p:nvSpPr>
        <p:spPr>
          <a:xfrm>
            <a:off x="1102930" y="2602409"/>
            <a:ext cx="2245751" cy="1653182"/>
          </a:xfrm>
        </p:spPr>
        <p:txBody>
          <a:bodyPr/>
          <a:lstStyle>
            <a:lvl1pPr>
              <a:defRPr>
                <a:latin typeface="Cambria" panose="02040503050406030204" pitchFamily="18" charset="0"/>
              </a:defRPr>
            </a:lvl1pPr>
          </a:lstStyle>
          <a:p>
            <a:r>
              <a:rPr lang="en-US" dirty="0"/>
              <a:t>Click to edit Outline</a:t>
            </a:r>
            <a:endParaRPr lang="x-none" dirty="0"/>
          </a:p>
        </p:txBody>
      </p:sp>
      <p:sp>
        <p:nvSpPr>
          <p:cNvPr id="14" name="AutoShape 10">
            <a:extLst>
              <a:ext uri="{FF2B5EF4-FFF2-40B4-BE49-F238E27FC236}">
                <a16:creationId xmlns:a16="http://schemas.microsoft.com/office/drawing/2014/main" id="{9EEC61A4-A96E-35A2-3B65-EBE22B2BB719}"/>
              </a:ext>
            </a:extLst>
          </p:cNvPr>
          <p:cNvSpPr/>
          <p:nvPr userDrawn="1"/>
        </p:nvSpPr>
        <p:spPr>
          <a:xfrm rot="5400000">
            <a:off x="185120" y="3332630"/>
            <a:ext cx="1088645" cy="192737"/>
          </a:xfrm>
          <a:prstGeom prst="rect">
            <a:avLst/>
          </a:prstGeom>
          <a:solidFill>
            <a:srgbClr val="3777E4"/>
          </a:solidFill>
        </p:spPr>
      </p:sp>
      <p:sp>
        <p:nvSpPr>
          <p:cNvPr id="3" name="Text Placeholder 2">
            <a:extLst>
              <a:ext uri="{FF2B5EF4-FFF2-40B4-BE49-F238E27FC236}">
                <a16:creationId xmlns:a16="http://schemas.microsoft.com/office/drawing/2014/main" id="{C9EC2C7F-0D90-57E7-597F-8CF082F09314}"/>
              </a:ext>
            </a:extLst>
          </p:cNvPr>
          <p:cNvSpPr>
            <a:spLocks noGrp="1"/>
          </p:cNvSpPr>
          <p:nvPr>
            <p:ph type="body" sz="quarter" idx="10"/>
          </p:nvPr>
        </p:nvSpPr>
        <p:spPr>
          <a:xfrm>
            <a:off x="4043815" y="897729"/>
            <a:ext cx="7329487" cy="5062537"/>
          </a:xfrm>
        </p:spPr>
        <p:txBody>
          <a:bodyPr/>
          <a:lstStyle>
            <a:lvl1pPr marL="228600" indent="-228600">
              <a:buFont typeface="Wingdings" pitchFamily="2" charset="2"/>
              <a:buChar char="Ø"/>
              <a:defRPr/>
            </a:lvl1pPr>
            <a:lvl2pPr marL="685800" indent="-228600">
              <a:buFont typeface="Courier New" panose="02070309020205020404" pitchFamily="49" charset="0"/>
              <a:buChar char="o"/>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Tree>
    <p:extLst>
      <p:ext uri="{BB962C8B-B14F-4D97-AF65-F5344CB8AC3E}">
        <p14:creationId xmlns:p14="http://schemas.microsoft.com/office/powerpoint/2010/main" val="370426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AD3D289-08EC-AB4B-860A-1440B75713A0}"/>
              </a:ext>
            </a:extLst>
          </p:cNvPr>
          <p:cNvSpPr>
            <a:spLocks noGrp="1"/>
          </p:cNvSpPr>
          <p:nvPr>
            <p:ph type="title" hasCustomPrompt="1"/>
          </p:nvPr>
        </p:nvSpPr>
        <p:spPr>
          <a:xfrm>
            <a:off x="1393075" y="1077913"/>
            <a:ext cx="9458263" cy="1208087"/>
          </a:xfrm>
        </p:spPr>
        <p:txBody>
          <a:bodyPr/>
          <a:lstStyle/>
          <a:p>
            <a:r>
              <a:rPr lang="en-US" dirty="0"/>
              <a:t>Click to edit Slide title style</a:t>
            </a:r>
            <a:endParaRPr lang="x-none" dirty="0"/>
          </a:p>
        </p:txBody>
      </p:sp>
      <p:pic>
        <p:nvPicPr>
          <p:cNvPr id="5" name="Picture 6">
            <a:extLst>
              <a:ext uri="{FF2B5EF4-FFF2-40B4-BE49-F238E27FC236}">
                <a16:creationId xmlns:a16="http://schemas.microsoft.com/office/drawing/2014/main" id="{B8D1CCB7-6F2C-144A-98FD-D471BECE09C4}"/>
              </a:ext>
            </a:extLst>
          </p:cNvPr>
          <p:cNvPicPr>
            <a:picLocks noChangeAspect="1"/>
          </p:cNvPicPr>
          <p:nvPr userDrawn="1"/>
        </p:nvPicPr>
        <p:blipFill>
          <a:blip r:embed="rId2"/>
          <a:srcRect/>
          <a:stretch>
            <a:fillRect/>
          </a:stretch>
        </p:blipFill>
        <p:spPr>
          <a:xfrm>
            <a:off x="10704737" y="5937170"/>
            <a:ext cx="1337131" cy="500148"/>
          </a:xfrm>
          <a:prstGeom prst="rect">
            <a:avLst/>
          </a:prstGeom>
        </p:spPr>
      </p:pic>
      <p:sp>
        <p:nvSpPr>
          <p:cNvPr id="6" name="TextBox 5">
            <a:extLst>
              <a:ext uri="{FF2B5EF4-FFF2-40B4-BE49-F238E27FC236}">
                <a16:creationId xmlns:a16="http://schemas.microsoft.com/office/drawing/2014/main" id="{55A171D1-A618-1C48-8379-3094C2B13AC0}"/>
              </a:ext>
            </a:extLst>
          </p:cNvPr>
          <p:cNvSpPr txBox="1"/>
          <p:nvPr userDrawn="1"/>
        </p:nvSpPr>
        <p:spPr>
          <a:xfrm>
            <a:off x="9733379" y="6329052"/>
            <a:ext cx="2235919" cy="286745"/>
          </a:xfrm>
          <a:prstGeom prst="rect">
            <a:avLst/>
          </a:prstGeom>
        </p:spPr>
        <p:txBody>
          <a:bodyPr lIns="0" tIns="0" rIns="0" bIns="0" rtlCol="0" anchor="t">
            <a:spAutoFit/>
          </a:bodyPr>
          <a:lstStyle/>
          <a:p>
            <a:pPr algn="r">
              <a:lnSpc>
                <a:spcPct val="130000"/>
              </a:lnSpc>
              <a:spcBef>
                <a:spcPct val="0"/>
              </a:spcBef>
            </a:pPr>
            <a:r>
              <a:rPr lang="en-US" sz="1600" b="0" i="0" dirty="0">
                <a:solidFill>
                  <a:schemeClr val="tx1"/>
                </a:solidFill>
                <a:latin typeface="Arial" panose="020B0604020202020204" pitchFamily="34" charset="0"/>
                <a:cs typeface="Arial" panose="020B0604020202020204" pitchFamily="34" charset="0"/>
              </a:rPr>
              <a:t>Universität Bremen</a:t>
            </a:r>
          </a:p>
        </p:txBody>
      </p:sp>
      <p:cxnSp>
        <p:nvCxnSpPr>
          <p:cNvPr id="8" name="Straight Connector 7">
            <a:extLst>
              <a:ext uri="{FF2B5EF4-FFF2-40B4-BE49-F238E27FC236}">
                <a16:creationId xmlns:a16="http://schemas.microsoft.com/office/drawing/2014/main" id="{57B539C7-36E9-DA49-982A-633BEC560D07}"/>
              </a:ext>
            </a:extLst>
          </p:cNvPr>
          <p:cNvCxnSpPr>
            <a:cxnSpLocks/>
          </p:cNvCxnSpPr>
          <p:nvPr userDrawn="1"/>
        </p:nvCxnSpPr>
        <p:spPr>
          <a:xfrm>
            <a:off x="1366898" y="2169145"/>
            <a:ext cx="9484440" cy="0"/>
          </a:xfrm>
          <a:prstGeom prst="line">
            <a:avLst/>
          </a:prstGeom>
          <a:ln w="63500"/>
        </p:spPr>
        <p:style>
          <a:lnRef idx="2">
            <a:schemeClr val="accent1"/>
          </a:lnRef>
          <a:fillRef idx="0">
            <a:schemeClr val="accent1"/>
          </a:fillRef>
          <a:effectRef idx="1">
            <a:schemeClr val="accent1"/>
          </a:effectRef>
          <a:fontRef idx="minor">
            <a:schemeClr val="tx1"/>
          </a:fontRef>
        </p:style>
      </p:cxnSp>
      <p:sp>
        <p:nvSpPr>
          <p:cNvPr id="9" name="Text Placeholder 8">
            <a:extLst>
              <a:ext uri="{FF2B5EF4-FFF2-40B4-BE49-F238E27FC236}">
                <a16:creationId xmlns:a16="http://schemas.microsoft.com/office/drawing/2014/main" id="{DC5E373C-3D93-2FF5-F38A-BF489381FA76}"/>
              </a:ext>
            </a:extLst>
          </p:cNvPr>
          <p:cNvSpPr>
            <a:spLocks noGrp="1"/>
          </p:cNvSpPr>
          <p:nvPr>
            <p:ph type="body" sz="quarter" idx="10"/>
          </p:nvPr>
        </p:nvSpPr>
        <p:spPr>
          <a:xfrm>
            <a:off x="1366837" y="2591571"/>
            <a:ext cx="9484440" cy="3284537"/>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Tree>
    <p:extLst>
      <p:ext uri="{BB962C8B-B14F-4D97-AF65-F5344CB8AC3E}">
        <p14:creationId xmlns:p14="http://schemas.microsoft.com/office/powerpoint/2010/main" val="118768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ullet content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AD3D289-08EC-AB4B-860A-1440B75713A0}"/>
              </a:ext>
            </a:extLst>
          </p:cNvPr>
          <p:cNvSpPr>
            <a:spLocks noGrp="1"/>
          </p:cNvSpPr>
          <p:nvPr>
            <p:ph type="title" hasCustomPrompt="1"/>
          </p:nvPr>
        </p:nvSpPr>
        <p:spPr>
          <a:xfrm>
            <a:off x="1393075" y="402995"/>
            <a:ext cx="9458263" cy="1208087"/>
          </a:xfrm>
        </p:spPr>
        <p:txBody>
          <a:bodyPr/>
          <a:lstStyle/>
          <a:p>
            <a:r>
              <a:rPr lang="en-US" dirty="0"/>
              <a:t>Click to edit Slide title style</a:t>
            </a:r>
            <a:endParaRPr lang="x-none" dirty="0"/>
          </a:p>
        </p:txBody>
      </p:sp>
      <p:pic>
        <p:nvPicPr>
          <p:cNvPr id="5" name="Picture 6">
            <a:extLst>
              <a:ext uri="{FF2B5EF4-FFF2-40B4-BE49-F238E27FC236}">
                <a16:creationId xmlns:a16="http://schemas.microsoft.com/office/drawing/2014/main" id="{B8D1CCB7-6F2C-144A-98FD-D471BECE09C4}"/>
              </a:ext>
            </a:extLst>
          </p:cNvPr>
          <p:cNvPicPr>
            <a:picLocks noChangeAspect="1"/>
          </p:cNvPicPr>
          <p:nvPr userDrawn="1"/>
        </p:nvPicPr>
        <p:blipFill>
          <a:blip r:embed="rId2"/>
          <a:srcRect/>
          <a:stretch>
            <a:fillRect/>
          </a:stretch>
        </p:blipFill>
        <p:spPr>
          <a:xfrm>
            <a:off x="10704737" y="5937170"/>
            <a:ext cx="1337131" cy="500148"/>
          </a:xfrm>
          <a:prstGeom prst="rect">
            <a:avLst/>
          </a:prstGeom>
        </p:spPr>
      </p:pic>
      <p:sp>
        <p:nvSpPr>
          <p:cNvPr id="6" name="TextBox 5">
            <a:extLst>
              <a:ext uri="{FF2B5EF4-FFF2-40B4-BE49-F238E27FC236}">
                <a16:creationId xmlns:a16="http://schemas.microsoft.com/office/drawing/2014/main" id="{55A171D1-A618-1C48-8379-3094C2B13AC0}"/>
              </a:ext>
            </a:extLst>
          </p:cNvPr>
          <p:cNvSpPr txBox="1"/>
          <p:nvPr userDrawn="1"/>
        </p:nvSpPr>
        <p:spPr>
          <a:xfrm>
            <a:off x="9733379" y="6329052"/>
            <a:ext cx="2235919" cy="286745"/>
          </a:xfrm>
          <a:prstGeom prst="rect">
            <a:avLst/>
          </a:prstGeom>
        </p:spPr>
        <p:txBody>
          <a:bodyPr lIns="0" tIns="0" rIns="0" bIns="0" rtlCol="0" anchor="t">
            <a:spAutoFit/>
          </a:bodyPr>
          <a:lstStyle/>
          <a:p>
            <a:pPr algn="r">
              <a:lnSpc>
                <a:spcPct val="130000"/>
              </a:lnSpc>
              <a:spcBef>
                <a:spcPct val="0"/>
              </a:spcBef>
            </a:pPr>
            <a:r>
              <a:rPr lang="en-US" sz="1600" b="0" i="0" dirty="0">
                <a:solidFill>
                  <a:schemeClr val="tx1"/>
                </a:solidFill>
                <a:latin typeface="Arial" panose="020B0604020202020204" pitchFamily="34" charset="0"/>
                <a:cs typeface="Arial" panose="020B0604020202020204" pitchFamily="34" charset="0"/>
              </a:rPr>
              <a:t>Universität Bremen</a:t>
            </a:r>
          </a:p>
        </p:txBody>
      </p:sp>
      <p:cxnSp>
        <p:nvCxnSpPr>
          <p:cNvPr id="8" name="Straight Connector 7">
            <a:extLst>
              <a:ext uri="{FF2B5EF4-FFF2-40B4-BE49-F238E27FC236}">
                <a16:creationId xmlns:a16="http://schemas.microsoft.com/office/drawing/2014/main" id="{57B539C7-36E9-DA49-982A-633BEC560D07}"/>
              </a:ext>
            </a:extLst>
          </p:cNvPr>
          <p:cNvCxnSpPr>
            <a:cxnSpLocks/>
          </p:cNvCxnSpPr>
          <p:nvPr userDrawn="1"/>
        </p:nvCxnSpPr>
        <p:spPr>
          <a:xfrm>
            <a:off x="1366898" y="1494227"/>
            <a:ext cx="9484440" cy="0"/>
          </a:xfrm>
          <a:prstGeom prst="line">
            <a:avLst/>
          </a:prstGeom>
          <a:ln w="63500"/>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E80FC6AB-F3F4-78E0-974E-807624ECC9EB}"/>
              </a:ext>
            </a:extLst>
          </p:cNvPr>
          <p:cNvSpPr>
            <a:spLocks noGrp="1"/>
          </p:cNvSpPr>
          <p:nvPr>
            <p:ph idx="1"/>
          </p:nvPr>
        </p:nvSpPr>
        <p:spPr>
          <a:xfrm>
            <a:off x="1393075" y="2132277"/>
            <a:ext cx="9458263" cy="3283698"/>
          </a:xfrm>
        </p:spPr>
        <p:txBody>
          <a:bodyPr/>
          <a:lstStyle>
            <a:lvl1pPr marL="228600" indent="-228600">
              <a:buFont typeface="Wingdings" pitchFamily="2" charset="2"/>
              <a:buChar char="Ø"/>
              <a:defRPr>
                <a:latin typeface="Cambria" panose="02040503050406030204" pitchFamily="18" charset="0"/>
              </a:defRPr>
            </a:lvl1pPr>
            <a:lvl2pPr marL="685800" indent="-228600">
              <a:buFont typeface="Courier New" panose="02070309020205020404" pitchFamily="49" charset="0"/>
              <a:buChar char="o"/>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Tree>
    <p:extLst>
      <p:ext uri="{BB962C8B-B14F-4D97-AF65-F5344CB8AC3E}">
        <p14:creationId xmlns:p14="http://schemas.microsoft.com/office/powerpoint/2010/main" val="213666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Ending/Title">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B8D1CCB7-6F2C-144A-98FD-D471BECE09C4}"/>
              </a:ext>
            </a:extLst>
          </p:cNvPr>
          <p:cNvPicPr>
            <a:picLocks noChangeAspect="1"/>
          </p:cNvPicPr>
          <p:nvPr userDrawn="1"/>
        </p:nvPicPr>
        <p:blipFill>
          <a:blip r:embed="rId2"/>
          <a:srcRect/>
          <a:stretch>
            <a:fillRect/>
          </a:stretch>
        </p:blipFill>
        <p:spPr>
          <a:xfrm>
            <a:off x="10704737" y="5937170"/>
            <a:ext cx="1337131" cy="500148"/>
          </a:xfrm>
          <a:prstGeom prst="rect">
            <a:avLst/>
          </a:prstGeom>
        </p:spPr>
      </p:pic>
      <p:sp>
        <p:nvSpPr>
          <p:cNvPr id="6" name="TextBox 5">
            <a:extLst>
              <a:ext uri="{FF2B5EF4-FFF2-40B4-BE49-F238E27FC236}">
                <a16:creationId xmlns:a16="http://schemas.microsoft.com/office/drawing/2014/main" id="{55A171D1-A618-1C48-8379-3094C2B13AC0}"/>
              </a:ext>
            </a:extLst>
          </p:cNvPr>
          <p:cNvSpPr txBox="1"/>
          <p:nvPr userDrawn="1"/>
        </p:nvSpPr>
        <p:spPr>
          <a:xfrm>
            <a:off x="9733379" y="6329052"/>
            <a:ext cx="2235919" cy="286745"/>
          </a:xfrm>
          <a:prstGeom prst="rect">
            <a:avLst/>
          </a:prstGeom>
        </p:spPr>
        <p:txBody>
          <a:bodyPr lIns="0" tIns="0" rIns="0" bIns="0" rtlCol="0" anchor="t">
            <a:spAutoFit/>
          </a:bodyPr>
          <a:lstStyle/>
          <a:p>
            <a:pPr algn="r">
              <a:lnSpc>
                <a:spcPct val="130000"/>
              </a:lnSpc>
              <a:spcBef>
                <a:spcPct val="0"/>
              </a:spcBef>
            </a:pPr>
            <a:r>
              <a:rPr lang="en-US" sz="1600" b="0" i="0" dirty="0">
                <a:solidFill>
                  <a:schemeClr val="tx1"/>
                </a:solidFill>
                <a:latin typeface="Arial" panose="020B0604020202020204" pitchFamily="34" charset="0"/>
                <a:cs typeface="Arial" panose="020B0604020202020204" pitchFamily="34" charset="0"/>
              </a:rPr>
              <a:t>Universität Bremen</a:t>
            </a:r>
          </a:p>
        </p:txBody>
      </p:sp>
      <p:sp>
        <p:nvSpPr>
          <p:cNvPr id="7" name="Title 1">
            <a:extLst>
              <a:ext uri="{FF2B5EF4-FFF2-40B4-BE49-F238E27FC236}">
                <a16:creationId xmlns:a16="http://schemas.microsoft.com/office/drawing/2014/main" id="{FA7C5CC4-3840-B041-B445-94044A4A5B2E}"/>
              </a:ext>
            </a:extLst>
          </p:cNvPr>
          <p:cNvSpPr>
            <a:spLocks noGrp="1"/>
          </p:cNvSpPr>
          <p:nvPr>
            <p:ph type="title"/>
          </p:nvPr>
        </p:nvSpPr>
        <p:spPr>
          <a:xfrm>
            <a:off x="838200" y="2103437"/>
            <a:ext cx="10515600" cy="1325563"/>
          </a:xfrm>
        </p:spPr>
        <p:txBody>
          <a:bodyPr/>
          <a:lstStyle>
            <a:lvl1pPr algn="ctr">
              <a:defRPr/>
            </a:lvl1pPr>
          </a:lstStyle>
          <a:p>
            <a:r>
              <a:rPr lang="en-US"/>
              <a:t>Click to edit Master title style</a:t>
            </a:r>
            <a:endParaRPr lang="x-none"/>
          </a:p>
        </p:txBody>
      </p:sp>
    </p:spTree>
    <p:extLst>
      <p:ext uri="{BB962C8B-B14F-4D97-AF65-F5344CB8AC3E}">
        <p14:creationId xmlns:p14="http://schemas.microsoft.com/office/powerpoint/2010/main" val="299396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B8D1CCB7-6F2C-144A-98FD-D471BECE09C4}"/>
              </a:ext>
            </a:extLst>
          </p:cNvPr>
          <p:cNvPicPr>
            <a:picLocks noChangeAspect="1"/>
          </p:cNvPicPr>
          <p:nvPr userDrawn="1"/>
        </p:nvPicPr>
        <p:blipFill>
          <a:blip r:embed="rId2"/>
          <a:srcRect/>
          <a:stretch>
            <a:fillRect/>
          </a:stretch>
        </p:blipFill>
        <p:spPr>
          <a:xfrm>
            <a:off x="10704737" y="5937170"/>
            <a:ext cx="1337131" cy="500148"/>
          </a:xfrm>
          <a:prstGeom prst="rect">
            <a:avLst/>
          </a:prstGeom>
        </p:spPr>
      </p:pic>
      <p:sp>
        <p:nvSpPr>
          <p:cNvPr id="6" name="TextBox 5">
            <a:extLst>
              <a:ext uri="{FF2B5EF4-FFF2-40B4-BE49-F238E27FC236}">
                <a16:creationId xmlns:a16="http://schemas.microsoft.com/office/drawing/2014/main" id="{55A171D1-A618-1C48-8379-3094C2B13AC0}"/>
              </a:ext>
            </a:extLst>
          </p:cNvPr>
          <p:cNvSpPr txBox="1"/>
          <p:nvPr userDrawn="1"/>
        </p:nvSpPr>
        <p:spPr>
          <a:xfrm>
            <a:off x="9733379" y="6329052"/>
            <a:ext cx="2235919" cy="286745"/>
          </a:xfrm>
          <a:prstGeom prst="rect">
            <a:avLst/>
          </a:prstGeom>
        </p:spPr>
        <p:txBody>
          <a:bodyPr lIns="0" tIns="0" rIns="0" bIns="0" rtlCol="0" anchor="t">
            <a:spAutoFit/>
          </a:bodyPr>
          <a:lstStyle/>
          <a:p>
            <a:pPr algn="r">
              <a:lnSpc>
                <a:spcPct val="130000"/>
              </a:lnSpc>
              <a:spcBef>
                <a:spcPct val="0"/>
              </a:spcBef>
            </a:pPr>
            <a:r>
              <a:rPr lang="en-US" sz="1600" b="0" i="0" dirty="0">
                <a:solidFill>
                  <a:schemeClr val="tx1"/>
                </a:solidFill>
                <a:latin typeface="Arial" panose="020B0604020202020204" pitchFamily="34" charset="0"/>
                <a:cs typeface="Arial" panose="020B0604020202020204" pitchFamily="34" charset="0"/>
              </a:rPr>
              <a:t>Universität Bremen</a:t>
            </a:r>
          </a:p>
        </p:txBody>
      </p:sp>
    </p:spTree>
    <p:extLst>
      <p:ext uri="{BB962C8B-B14F-4D97-AF65-F5344CB8AC3E}">
        <p14:creationId xmlns:p14="http://schemas.microsoft.com/office/powerpoint/2010/main" val="370064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E9045-53E0-4841-B080-E3AC3A1FECF8}"/>
              </a:ext>
            </a:extLst>
          </p:cNvPr>
          <p:cNvSpPr>
            <a:spLocks noGrp="1"/>
          </p:cNvSpPr>
          <p:nvPr>
            <p:ph type="title"/>
          </p:nvPr>
        </p:nvSpPr>
        <p:spPr>
          <a:xfrm>
            <a:off x="838200" y="1195831"/>
            <a:ext cx="10515600" cy="1325563"/>
          </a:xfrm>
          <a:prstGeom prst="rect">
            <a:avLst/>
          </a:prstGeom>
        </p:spPr>
        <p:txBody>
          <a:bodyPr vert="horz" lIns="91440" tIns="45720" rIns="91440" bIns="45720" rtlCol="0" anchor="ctr">
            <a:normAutofit/>
          </a:bodyPr>
          <a:lstStyle/>
          <a:p>
            <a:r>
              <a:rPr lang="en-US"/>
              <a:t>Click to edit Master title style</a:t>
            </a:r>
            <a:endParaRPr lang="x-none" dirty="0"/>
          </a:p>
        </p:txBody>
      </p:sp>
      <p:sp>
        <p:nvSpPr>
          <p:cNvPr id="3" name="Text Placeholder 2">
            <a:extLst>
              <a:ext uri="{FF2B5EF4-FFF2-40B4-BE49-F238E27FC236}">
                <a16:creationId xmlns:a16="http://schemas.microsoft.com/office/drawing/2014/main" id="{300F7768-16D9-354B-80EE-8658436C91AB}"/>
              </a:ext>
            </a:extLst>
          </p:cNvPr>
          <p:cNvSpPr>
            <a:spLocks noGrp="1"/>
          </p:cNvSpPr>
          <p:nvPr>
            <p:ph type="body" idx="1"/>
          </p:nvPr>
        </p:nvSpPr>
        <p:spPr>
          <a:xfrm>
            <a:off x="838200" y="2579224"/>
            <a:ext cx="10515600" cy="35170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pic>
        <p:nvPicPr>
          <p:cNvPr id="7" name="Picture 5">
            <a:extLst>
              <a:ext uri="{FF2B5EF4-FFF2-40B4-BE49-F238E27FC236}">
                <a16:creationId xmlns:a16="http://schemas.microsoft.com/office/drawing/2014/main" id="{2E961898-4104-A749-8B79-7AF4D15F0135}"/>
              </a:ext>
            </a:extLst>
          </p:cNvPr>
          <p:cNvPicPr>
            <a:picLocks noChangeAspect="1"/>
          </p:cNvPicPr>
          <p:nvPr userDrawn="1"/>
        </p:nvPicPr>
        <p:blipFill>
          <a:blip r:embed="rId10"/>
          <a:srcRect/>
          <a:stretch>
            <a:fillRect/>
          </a:stretch>
        </p:blipFill>
        <p:spPr>
          <a:xfrm>
            <a:off x="0" y="0"/>
            <a:ext cx="1266149" cy="875211"/>
          </a:xfrm>
          <a:prstGeom prst="rect">
            <a:avLst/>
          </a:prstGeom>
        </p:spPr>
      </p:pic>
      <p:sp>
        <p:nvSpPr>
          <p:cNvPr id="8" name="TextBox 7">
            <a:extLst>
              <a:ext uri="{FF2B5EF4-FFF2-40B4-BE49-F238E27FC236}">
                <a16:creationId xmlns:a16="http://schemas.microsoft.com/office/drawing/2014/main" id="{CC649ADE-EDC7-EC49-B78B-54949052E64C}"/>
              </a:ext>
            </a:extLst>
          </p:cNvPr>
          <p:cNvSpPr txBox="1"/>
          <p:nvPr userDrawn="1"/>
        </p:nvSpPr>
        <p:spPr>
          <a:xfrm>
            <a:off x="9321960" y="271231"/>
            <a:ext cx="2719908" cy="292901"/>
          </a:xfrm>
          <a:prstGeom prst="rect">
            <a:avLst/>
          </a:prstGeom>
        </p:spPr>
        <p:txBody>
          <a:bodyPr lIns="0" tIns="0" rIns="0" bIns="0" rtlCol="0" anchor="t">
            <a:spAutoFit/>
          </a:bodyPr>
          <a:lstStyle/>
          <a:p>
            <a:pPr algn="r">
              <a:lnSpc>
                <a:spcPts val="2520"/>
              </a:lnSpc>
              <a:spcBef>
                <a:spcPct val="0"/>
              </a:spcBef>
            </a:pPr>
            <a:r>
              <a:rPr lang="en-US" sz="1600" dirty="0">
                <a:solidFill>
                  <a:srgbClr val="545454"/>
                </a:solidFill>
                <a:latin typeface="Cambria" panose="02040503050406030204" pitchFamily="18" charset="0"/>
              </a:rPr>
              <a:t>Edge Computing Lab 2022</a:t>
            </a:r>
          </a:p>
        </p:txBody>
      </p:sp>
    </p:spTree>
    <p:extLst>
      <p:ext uri="{BB962C8B-B14F-4D97-AF65-F5344CB8AC3E}">
        <p14:creationId xmlns:p14="http://schemas.microsoft.com/office/powerpoint/2010/main" val="91718000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75" r:id="rId3"/>
    <p:sldLayoutId id="2147483663" r:id="rId4"/>
    <p:sldLayoutId id="2147483669" r:id="rId5"/>
    <p:sldLayoutId id="2147483670" r:id="rId6"/>
    <p:sldLayoutId id="2147483664" r:id="rId7"/>
    <p:sldLayoutId id="2147483668" r:id="rId8"/>
  </p:sldLayoutIdLst>
  <p:txStyles>
    <p:title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Edge Intelligence</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3"/>
          </p:nvPr>
        </p:nvSpPr>
        <p:spPr/>
        <p:txBody>
          <a:bodyPr/>
          <a:lstStyle/>
          <a:p>
            <a:r>
              <a:rPr lang="en-US" dirty="0"/>
              <a:t>17. </a:t>
            </a:r>
            <a:r>
              <a:rPr lang="en-US"/>
              <a:t>May 2022</a:t>
            </a:r>
          </a:p>
        </p:txBody>
      </p:sp>
      <p:sp>
        <p:nvSpPr>
          <p:cNvPr id="5" name="Text Placeholder 4"/>
          <p:cNvSpPr>
            <a:spLocks noGrp="1"/>
          </p:cNvSpPr>
          <p:nvPr>
            <p:ph type="body" sz="quarter" idx="14"/>
          </p:nvPr>
        </p:nvSpPr>
        <p:spPr/>
        <p:txBody>
          <a:bodyPr/>
          <a:lstStyle/>
          <a:p>
            <a:r>
              <a:rPr lang="en-US" dirty="0"/>
              <a:t>Dr. Gibson </a:t>
            </a:r>
            <a:r>
              <a:rPr lang="en-US" dirty="0" err="1"/>
              <a:t>Kimutai</a:t>
            </a:r>
            <a:endParaRPr lang="en-US" dirty="0"/>
          </a:p>
        </p:txBody>
      </p:sp>
    </p:spTree>
    <p:extLst>
      <p:ext uri="{BB962C8B-B14F-4D97-AF65-F5344CB8AC3E}">
        <p14:creationId xmlns:p14="http://schemas.microsoft.com/office/powerpoint/2010/main" val="99849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75" y="402995"/>
            <a:ext cx="9975141" cy="1208087"/>
          </a:xfrm>
        </p:spPr>
        <p:txBody>
          <a:bodyPr>
            <a:normAutofit/>
          </a:bodyPr>
          <a:lstStyle/>
          <a:p>
            <a:r>
              <a:rPr lang="en-US" dirty="0"/>
              <a:t>Edge device, Example 1, Edge</a:t>
            </a:r>
          </a:p>
        </p:txBody>
      </p:sp>
      <p:sp>
        <p:nvSpPr>
          <p:cNvPr id="3" name="Content Placeholder 2"/>
          <p:cNvSpPr>
            <a:spLocks noGrp="1"/>
          </p:cNvSpPr>
          <p:nvPr>
            <p:ph idx="1"/>
          </p:nvPr>
        </p:nvSpPr>
        <p:spPr>
          <a:xfrm>
            <a:off x="304161" y="2883877"/>
            <a:ext cx="11540836" cy="3024554"/>
          </a:xfrm>
        </p:spPr>
        <p:txBody>
          <a:bodyPr>
            <a:noAutofit/>
          </a:bodyPr>
          <a:lstStyle/>
          <a:p>
            <a:r>
              <a:rPr lang="en-US" sz="2000" dirty="0">
                <a:solidFill>
                  <a:srgbClr val="FF0000"/>
                </a:solidFill>
              </a:rPr>
              <a:t>Simple measurements and analysis (comparisons only), a ”larger” microcontroller would do.</a:t>
            </a:r>
          </a:p>
          <a:p>
            <a:r>
              <a:rPr lang="en-US" sz="2000" dirty="0"/>
              <a:t>One or two additional rain sensors would be needed. Alternative: receive rain data from cloud (not local enough?)</a:t>
            </a:r>
          </a:p>
          <a:p>
            <a:r>
              <a:rPr lang="en-US" sz="2000" dirty="0">
                <a:solidFill>
                  <a:srgbClr val="FF0000"/>
                </a:solidFill>
              </a:rPr>
              <a:t>Clock is needed; </a:t>
            </a:r>
            <a:r>
              <a:rPr lang="en-US" sz="2000" dirty="0"/>
              <a:t>No external memory if cloud is used for backup (more convenient in case of errors and for monitoring). Voltage regulators needed (more reliable).</a:t>
            </a:r>
          </a:p>
          <a:p>
            <a:r>
              <a:rPr lang="en-US" sz="2000" dirty="0"/>
              <a:t>Small device in a small waterproof box, with waterproof connections to irrigation valve.</a:t>
            </a:r>
          </a:p>
          <a:p>
            <a:r>
              <a:rPr lang="en-US" sz="2000" dirty="0"/>
              <a:t>Waterproof, protect from direct sunlight.</a:t>
            </a:r>
          </a:p>
          <a:p>
            <a:r>
              <a:rPr lang="en-US" sz="2000" dirty="0"/>
              <a:t>Battery would be enough (measuring only twice a day and then waiting for commands to come) , assuming the irrigation pump has its own power supply.</a:t>
            </a:r>
          </a:p>
          <a:p>
            <a:r>
              <a:rPr lang="en-US" sz="2000" dirty="0"/>
              <a:t>Connection to cloud needed for receiving weather forecasts!</a:t>
            </a:r>
          </a:p>
          <a:p>
            <a:endParaRPr lang="en-US" sz="2000" dirty="0"/>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120629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a:t>
            </a:r>
          </a:p>
        </p:txBody>
      </p:sp>
      <p:sp>
        <p:nvSpPr>
          <p:cNvPr id="3" name="Content Placeholder 2"/>
          <p:cNvSpPr>
            <a:spLocks noGrp="1"/>
          </p:cNvSpPr>
          <p:nvPr>
            <p:ph idx="1"/>
          </p:nvPr>
        </p:nvSpPr>
        <p:spPr>
          <a:xfrm>
            <a:off x="1393075" y="2883877"/>
            <a:ext cx="9458263" cy="3024554"/>
          </a:xfrm>
        </p:spPr>
        <p:txBody>
          <a:bodyPr/>
          <a:lstStyle/>
          <a:p>
            <a:r>
              <a:rPr lang="en-US" dirty="0"/>
              <a:t>Who needs to communicate to whom? How much data and how often?</a:t>
            </a:r>
          </a:p>
          <a:p>
            <a:r>
              <a:rPr lang="en-US" dirty="0"/>
              <a:t>What is available already? 4G? </a:t>
            </a:r>
            <a:r>
              <a:rPr lang="en-US" dirty="0" err="1"/>
              <a:t>WiFi</a:t>
            </a:r>
            <a:r>
              <a:rPr lang="en-US" dirty="0"/>
              <a:t>? </a:t>
            </a:r>
            <a:r>
              <a:rPr lang="en-US" dirty="0" err="1"/>
              <a:t>LoRa</a:t>
            </a:r>
            <a:r>
              <a:rPr lang="en-US" dirty="0"/>
              <a:t>? </a:t>
            </a:r>
            <a:r>
              <a:rPr lang="en-US" dirty="0" err="1"/>
              <a:t>SigFox</a:t>
            </a:r>
            <a:r>
              <a:rPr lang="en-US" dirty="0"/>
              <a:t>?</a:t>
            </a:r>
          </a:p>
          <a:p>
            <a:r>
              <a:rPr lang="en-US" dirty="0"/>
              <a:t>Can we install gateways (power supply, legal issues, etc.)?</a:t>
            </a:r>
          </a:p>
          <a:p>
            <a:r>
              <a:rPr lang="en-US" dirty="0"/>
              <a:t>What is the price of the available options?</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9683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Wireless : Example 1, Cloud</a:t>
            </a:r>
          </a:p>
        </p:txBody>
      </p:sp>
      <p:sp>
        <p:nvSpPr>
          <p:cNvPr id="3" name="Content Placeholder 2"/>
          <p:cNvSpPr>
            <a:spLocks noGrp="1"/>
          </p:cNvSpPr>
          <p:nvPr>
            <p:ph idx="1"/>
          </p:nvPr>
        </p:nvSpPr>
        <p:spPr>
          <a:xfrm>
            <a:off x="304161" y="2883877"/>
            <a:ext cx="11540836" cy="3146220"/>
          </a:xfrm>
        </p:spPr>
        <p:txBody>
          <a:bodyPr>
            <a:normAutofit fontScale="70000" lnSpcReduction="20000"/>
          </a:bodyPr>
          <a:lstStyle/>
          <a:p>
            <a:r>
              <a:rPr lang="en-US" dirty="0"/>
              <a:t>Edge devices need to communicate to cloud and back.</a:t>
            </a:r>
          </a:p>
          <a:p>
            <a:r>
              <a:rPr lang="en-US" dirty="0"/>
              <a:t>Edge devices need to exchange rain data. Alternative: get it from the cloud. </a:t>
            </a:r>
          </a:p>
          <a:p>
            <a:r>
              <a:rPr lang="en-US" dirty="0"/>
              <a:t>Data is small, exchange only in the morning/evening.</a:t>
            </a:r>
          </a:p>
          <a:p>
            <a:r>
              <a:rPr lang="en-US" dirty="0"/>
              <a:t>4G is available. 1 Gateway can be installed (e.g. at the water pump).</a:t>
            </a:r>
          </a:p>
          <a:p>
            <a:r>
              <a:rPr lang="en-US" dirty="0"/>
              <a:t>Options:</a:t>
            </a:r>
          </a:p>
          <a:p>
            <a:pPr lvl="1"/>
            <a:r>
              <a:rPr lang="en-US" dirty="0"/>
              <a:t>4G – very expensive, needs a SIM card at each device.</a:t>
            </a:r>
          </a:p>
          <a:p>
            <a:pPr lvl="1"/>
            <a:r>
              <a:rPr lang="en-US" dirty="0"/>
              <a:t>NB-</a:t>
            </a:r>
            <a:r>
              <a:rPr lang="en-US" dirty="0" err="1"/>
              <a:t>IoT</a:t>
            </a:r>
            <a:r>
              <a:rPr lang="en-US" dirty="0"/>
              <a:t> – needs a SIM card, lower price than 4G. </a:t>
            </a:r>
            <a:r>
              <a:rPr lang="en-US" b="1" dirty="0"/>
              <a:t>Good option.</a:t>
            </a:r>
          </a:p>
          <a:p>
            <a:pPr lvl="1"/>
            <a:r>
              <a:rPr lang="en-US" dirty="0" err="1"/>
              <a:t>WiFi</a:t>
            </a:r>
            <a:r>
              <a:rPr lang="en-US" dirty="0"/>
              <a:t> – very short transmission radius, will need lots of gateways.</a:t>
            </a:r>
          </a:p>
          <a:p>
            <a:pPr lvl="1"/>
            <a:r>
              <a:rPr lang="en-US" dirty="0" err="1"/>
              <a:t>LoRa</a:t>
            </a:r>
            <a:r>
              <a:rPr lang="en-US" dirty="0"/>
              <a:t> – transmission radius needs to be tested (will 1 gateway be enough?); can implement also a multi-hop transmission to gateway. </a:t>
            </a:r>
            <a:r>
              <a:rPr lang="en-US" b="1" dirty="0"/>
              <a:t>Good option.</a:t>
            </a:r>
          </a:p>
          <a:p>
            <a:pPr lvl="1"/>
            <a:r>
              <a:rPr lang="en-US" dirty="0"/>
              <a:t>ZigBee – will be similar to </a:t>
            </a:r>
            <a:r>
              <a:rPr lang="en-US" dirty="0" err="1"/>
              <a:t>LoRa</a:t>
            </a:r>
            <a:r>
              <a:rPr lang="en-US" dirty="0"/>
              <a:t>, but has built-in support for </a:t>
            </a:r>
            <a:r>
              <a:rPr lang="en-US" dirty="0" err="1"/>
              <a:t>multihop</a:t>
            </a:r>
            <a:r>
              <a:rPr lang="en-US" dirty="0"/>
              <a:t>. </a:t>
            </a:r>
            <a:r>
              <a:rPr lang="en-US" b="1" dirty="0"/>
              <a:t>Good option</a:t>
            </a:r>
            <a:r>
              <a:rPr lang="en-US" dirty="0"/>
              <a:t>.</a:t>
            </a:r>
          </a:p>
          <a:p>
            <a:pPr lvl="1"/>
            <a:endParaRPr lang="en-US" dirty="0"/>
          </a:p>
          <a:p>
            <a:endParaRPr lang="en-US" dirty="0"/>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45042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Wireless : Example 1, Edge</a:t>
            </a:r>
          </a:p>
        </p:txBody>
      </p:sp>
      <p:sp>
        <p:nvSpPr>
          <p:cNvPr id="3" name="Content Placeholder 2"/>
          <p:cNvSpPr>
            <a:spLocks noGrp="1"/>
          </p:cNvSpPr>
          <p:nvPr>
            <p:ph idx="1"/>
          </p:nvPr>
        </p:nvSpPr>
        <p:spPr>
          <a:xfrm>
            <a:off x="304161" y="2883877"/>
            <a:ext cx="11540836" cy="3146220"/>
          </a:xfrm>
        </p:spPr>
        <p:txBody>
          <a:bodyPr>
            <a:normAutofit fontScale="70000" lnSpcReduction="20000"/>
          </a:bodyPr>
          <a:lstStyle/>
          <a:p>
            <a:r>
              <a:rPr lang="en-US" dirty="0"/>
              <a:t>Edge devices need to communicate to </a:t>
            </a:r>
            <a:r>
              <a:rPr lang="en-US" dirty="0">
                <a:solidFill>
                  <a:srgbClr val="FF0000"/>
                </a:solidFill>
              </a:rPr>
              <a:t>cloud (backup) and back (forecasts).</a:t>
            </a:r>
          </a:p>
          <a:p>
            <a:r>
              <a:rPr lang="en-US" dirty="0"/>
              <a:t>Edge devices need to exchange rain data. Alternative: get it from the cloud. </a:t>
            </a:r>
          </a:p>
          <a:p>
            <a:r>
              <a:rPr lang="en-US" dirty="0"/>
              <a:t>Data is small, exchange only in the morning/evening </a:t>
            </a:r>
            <a:r>
              <a:rPr lang="en-US" dirty="0">
                <a:solidFill>
                  <a:srgbClr val="FF0000"/>
                </a:solidFill>
              </a:rPr>
              <a:t>or even less.</a:t>
            </a:r>
          </a:p>
          <a:p>
            <a:r>
              <a:rPr lang="en-US" dirty="0"/>
              <a:t>4G is available. 1 Gateway can be installed (e.g. at the water pump).</a:t>
            </a:r>
          </a:p>
          <a:p>
            <a:r>
              <a:rPr lang="en-US" dirty="0"/>
              <a:t>Options:</a:t>
            </a:r>
          </a:p>
          <a:p>
            <a:pPr lvl="1"/>
            <a:r>
              <a:rPr lang="en-US" dirty="0"/>
              <a:t>4G – very expensive, needs a SIM card at each device.</a:t>
            </a:r>
          </a:p>
          <a:p>
            <a:pPr lvl="1"/>
            <a:r>
              <a:rPr lang="en-US" dirty="0"/>
              <a:t>NB-</a:t>
            </a:r>
            <a:r>
              <a:rPr lang="en-US" dirty="0" err="1"/>
              <a:t>IoT</a:t>
            </a:r>
            <a:r>
              <a:rPr lang="en-US" dirty="0"/>
              <a:t> – needs a SIM card, lower price than 4G. </a:t>
            </a:r>
            <a:r>
              <a:rPr lang="en-US" b="1" dirty="0"/>
              <a:t>Good option.</a:t>
            </a:r>
          </a:p>
          <a:p>
            <a:pPr lvl="1"/>
            <a:r>
              <a:rPr lang="en-US" dirty="0" err="1"/>
              <a:t>WiFi</a:t>
            </a:r>
            <a:r>
              <a:rPr lang="en-US" dirty="0"/>
              <a:t> – very short transmission radius, will need lots of gateways.</a:t>
            </a:r>
          </a:p>
          <a:p>
            <a:pPr lvl="1"/>
            <a:r>
              <a:rPr lang="en-US" dirty="0" err="1"/>
              <a:t>LoRa</a:t>
            </a:r>
            <a:r>
              <a:rPr lang="en-US" dirty="0"/>
              <a:t> – transmission radius needs to be tested (will 1 gateway be enough?); can implement also a multi-hop transmission to gateway. </a:t>
            </a:r>
            <a:r>
              <a:rPr lang="en-US" b="1" dirty="0"/>
              <a:t>Good option.</a:t>
            </a:r>
          </a:p>
          <a:p>
            <a:pPr lvl="1"/>
            <a:r>
              <a:rPr lang="en-US" dirty="0"/>
              <a:t>ZigBee – will be similar to </a:t>
            </a:r>
            <a:r>
              <a:rPr lang="en-US" dirty="0" err="1"/>
              <a:t>LoRa</a:t>
            </a:r>
            <a:r>
              <a:rPr lang="en-US" dirty="0"/>
              <a:t>, but has built-in support for </a:t>
            </a:r>
            <a:r>
              <a:rPr lang="en-US" dirty="0" err="1"/>
              <a:t>multihop</a:t>
            </a:r>
            <a:r>
              <a:rPr lang="en-US" dirty="0"/>
              <a:t>. </a:t>
            </a:r>
            <a:r>
              <a:rPr lang="en-US" b="1" dirty="0"/>
              <a:t>Good option</a:t>
            </a:r>
            <a:r>
              <a:rPr lang="en-US" dirty="0"/>
              <a:t>.</a:t>
            </a:r>
          </a:p>
          <a:p>
            <a:pPr lvl="1"/>
            <a:endParaRPr lang="en-US" dirty="0"/>
          </a:p>
          <a:p>
            <a:endParaRPr lang="en-US" dirty="0"/>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1472666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Gateways</a:t>
            </a:r>
          </a:p>
        </p:txBody>
      </p:sp>
      <p:sp>
        <p:nvSpPr>
          <p:cNvPr id="3" name="Content Placeholder 2"/>
          <p:cNvSpPr>
            <a:spLocks noGrp="1"/>
          </p:cNvSpPr>
          <p:nvPr>
            <p:ph idx="1"/>
          </p:nvPr>
        </p:nvSpPr>
        <p:spPr>
          <a:xfrm>
            <a:off x="1393075" y="2883877"/>
            <a:ext cx="9458263" cy="3024554"/>
          </a:xfrm>
        </p:spPr>
        <p:txBody>
          <a:bodyPr/>
          <a:lstStyle/>
          <a:p>
            <a:r>
              <a:rPr lang="en-US" dirty="0"/>
              <a:t>How many? Where to place? Power supply?</a:t>
            </a:r>
          </a:p>
          <a:p>
            <a:r>
              <a:rPr lang="en-US" dirty="0"/>
              <a:t>Can they cater for some intelligence or data caching?</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125850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Gateways : Example 1, Cloud</a:t>
            </a:r>
          </a:p>
        </p:txBody>
      </p:sp>
      <p:sp>
        <p:nvSpPr>
          <p:cNvPr id="3" name="Content Placeholder 2"/>
          <p:cNvSpPr>
            <a:spLocks noGrp="1"/>
          </p:cNvSpPr>
          <p:nvPr>
            <p:ph idx="1"/>
          </p:nvPr>
        </p:nvSpPr>
        <p:spPr>
          <a:xfrm>
            <a:off x="304161" y="2883877"/>
            <a:ext cx="11540836" cy="3024554"/>
          </a:xfrm>
        </p:spPr>
        <p:txBody>
          <a:bodyPr>
            <a:normAutofit/>
          </a:bodyPr>
          <a:lstStyle/>
          <a:p>
            <a:r>
              <a:rPr lang="en-US" sz="2000" dirty="0"/>
              <a:t>Need to make an experiment for transmission radius with </a:t>
            </a:r>
            <a:r>
              <a:rPr lang="en-US" sz="2000" dirty="0" err="1"/>
              <a:t>LoRa</a:t>
            </a:r>
            <a:r>
              <a:rPr lang="en-US" sz="2000" dirty="0"/>
              <a:t>, NB-</a:t>
            </a:r>
            <a:r>
              <a:rPr lang="en-US" sz="2000" dirty="0" err="1"/>
              <a:t>IoT</a:t>
            </a:r>
            <a:r>
              <a:rPr lang="en-US" sz="2000" dirty="0"/>
              <a:t> and </a:t>
            </a:r>
            <a:r>
              <a:rPr lang="en-US" sz="2000" dirty="0" err="1"/>
              <a:t>Zigbee</a:t>
            </a:r>
            <a:r>
              <a:rPr lang="en-US" sz="2000" dirty="0"/>
              <a:t>.</a:t>
            </a:r>
          </a:p>
          <a:p>
            <a:pPr lvl="1"/>
            <a:r>
              <a:rPr lang="en-US" sz="1800" dirty="0"/>
              <a:t>Results very positive (single gateway works): go for </a:t>
            </a:r>
            <a:r>
              <a:rPr lang="en-US" sz="1800" dirty="0" err="1"/>
              <a:t>LoRa</a:t>
            </a:r>
            <a:r>
              <a:rPr lang="en-US" sz="1800" dirty="0"/>
              <a:t> or </a:t>
            </a:r>
            <a:r>
              <a:rPr lang="en-US" sz="1800" dirty="0" err="1"/>
              <a:t>Zigbee</a:t>
            </a:r>
            <a:r>
              <a:rPr lang="en-US" sz="1800" dirty="0"/>
              <a:t>.</a:t>
            </a:r>
          </a:p>
          <a:p>
            <a:pPr lvl="1"/>
            <a:r>
              <a:rPr lang="en-US" sz="1800" dirty="0"/>
              <a:t>Results not positive (more gateways needed): compute exact costs for NB-</a:t>
            </a:r>
            <a:r>
              <a:rPr lang="en-US" sz="1800" dirty="0" err="1"/>
              <a:t>IoT</a:t>
            </a:r>
            <a:r>
              <a:rPr lang="en-US" sz="1800" dirty="0"/>
              <a:t> and compare to </a:t>
            </a:r>
            <a:r>
              <a:rPr lang="en-US" sz="1800" dirty="0" err="1"/>
              <a:t>LoRa</a:t>
            </a:r>
            <a:r>
              <a:rPr lang="en-US" sz="1800" dirty="0"/>
              <a:t> or ZigBee </a:t>
            </a:r>
            <a:r>
              <a:rPr lang="en-US" sz="1800" dirty="0" err="1"/>
              <a:t>multihop</a:t>
            </a:r>
            <a:r>
              <a:rPr lang="en-US" sz="1800" dirty="0"/>
              <a:t>.</a:t>
            </a:r>
          </a:p>
          <a:p>
            <a:r>
              <a:rPr lang="en-US" sz="2000" dirty="0"/>
              <a:t>Can they cater for some intelligence or data caching?</a:t>
            </a:r>
          </a:p>
          <a:p>
            <a:pPr lvl="1"/>
            <a:r>
              <a:rPr lang="en-US" sz="1800" dirty="0"/>
              <a:t>They could cache the forecasts and the irrigation commands. This would make the solution with </a:t>
            </a:r>
            <a:r>
              <a:rPr lang="en-US" sz="1800" dirty="0" err="1"/>
              <a:t>LoRa</a:t>
            </a:r>
            <a:r>
              <a:rPr lang="en-US" sz="1800" dirty="0"/>
              <a:t> or </a:t>
            </a:r>
            <a:r>
              <a:rPr lang="en-US" sz="1800" dirty="0" err="1"/>
              <a:t>Zigbee</a:t>
            </a:r>
            <a:r>
              <a:rPr lang="en-US" sz="1800" dirty="0"/>
              <a:t> much easier (devices can poll the information from the gateway)</a:t>
            </a:r>
          </a:p>
          <a:p>
            <a:pPr lvl="1"/>
            <a:r>
              <a:rPr lang="en-US" sz="1800" dirty="0"/>
              <a:t>They can also cache the rain data, so that no device-to-device communication is needed.</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82459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Gateways : Example 1, Edge</a:t>
            </a:r>
          </a:p>
        </p:txBody>
      </p:sp>
      <p:sp>
        <p:nvSpPr>
          <p:cNvPr id="3" name="Content Placeholder 2"/>
          <p:cNvSpPr>
            <a:spLocks noGrp="1"/>
          </p:cNvSpPr>
          <p:nvPr>
            <p:ph idx="1"/>
          </p:nvPr>
        </p:nvSpPr>
        <p:spPr>
          <a:xfrm>
            <a:off x="304161" y="2883877"/>
            <a:ext cx="11540836" cy="3024554"/>
          </a:xfrm>
        </p:spPr>
        <p:txBody>
          <a:bodyPr>
            <a:normAutofit/>
          </a:bodyPr>
          <a:lstStyle/>
          <a:p>
            <a:r>
              <a:rPr lang="en-US" sz="2000" dirty="0"/>
              <a:t>Need to make an experiment for transmission radius with </a:t>
            </a:r>
            <a:r>
              <a:rPr lang="en-US" sz="2000" dirty="0" err="1"/>
              <a:t>LoRa</a:t>
            </a:r>
            <a:r>
              <a:rPr lang="en-US" sz="2000" dirty="0"/>
              <a:t>, NB-</a:t>
            </a:r>
            <a:r>
              <a:rPr lang="en-US" sz="2000" dirty="0" err="1"/>
              <a:t>IoT</a:t>
            </a:r>
            <a:r>
              <a:rPr lang="en-US" sz="2000" dirty="0"/>
              <a:t> and </a:t>
            </a:r>
            <a:r>
              <a:rPr lang="en-US" sz="2000" dirty="0" err="1"/>
              <a:t>Zigbee</a:t>
            </a:r>
            <a:r>
              <a:rPr lang="en-US" sz="2000" dirty="0"/>
              <a:t>.</a:t>
            </a:r>
          </a:p>
          <a:p>
            <a:pPr lvl="1"/>
            <a:r>
              <a:rPr lang="en-US" sz="1800" dirty="0"/>
              <a:t>Results very positive (single gateway works): go for </a:t>
            </a:r>
            <a:r>
              <a:rPr lang="en-US" sz="1800" dirty="0" err="1"/>
              <a:t>LoRa</a:t>
            </a:r>
            <a:r>
              <a:rPr lang="en-US" sz="1800" dirty="0"/>
              <a:t> or </a:t>
            </a:r>
            <a:r>
              <a:rPr lang="en-US" sz="1800" dirty="0" err="1"/>
              <a:t>Zigbee</a:t>
            </a:r>
            <a:r>
              <a:rPr lang="en-US" sz="1800" dirty="0"/>
              <a:t>.</a:t>
            </a:r>
          </a:p>
          <a:p>
            <a:pPr lvl="1"/>
            <a:r>
              <a:rPr lang="en-US" sz="1800" dirty="0"/>
              <a:t>Results not positive (more gateways needed): compute exact costs for NB-</a:t>
            </a:r>
            <a:r>
              <a:rPr lang="en-US" sz="1800" dirty="0" err="1"/>
              <a:t>IoT</a:t>
            </a:r>
            <a:r>
              <a:rPr lang="en-US" sz="1800" dirty="0"/>
              <a:t> and compare to </a:t>
            </a:r>
            <a:r>
              <a:rPr lang="en-US" sz="1800" dirty="0" err="1"/>
              <a:t>LoRa</a:t>
            </a:r>
            <a:r>
              <a:rPr lang="en-US" sz="1800" dirty="0"/>
              <a:t> or ZigBee </a:t>
            </a:r>
            <a:r>
              <a:rPr lang="en-US" sz="1800" dirty="0" err="1"/>
              <a:t>multihop</a:t>
            </a:r>
            <a:r>
              <a:rPr lang="en-US" sz="1800" dirty="0"/>
              <a:t>.</a:t>
            </a:r>
          </a:p>
          <a:p>
            <a:r>
              <a:rPr lang="en-US" sz="2000" dirty="0"/>
              <a:t>Can they cater for some intelligence or data caching?</a:t>
            </a:r>
          </a:p>
          <a:p>
            <a:pPr lvl="1"/>
            <a:r>
              <a:rPr lang="en-US" sz="1800" dirty="0"/>
              <a:t>They could cache the forecasts and the irrigation commands. This would make the solution with </a:t>
            </a:r>
            <a:r>
              <a:rPr lang="en-US" sz="1800" dirty="0" err="1"/>
              <a:t>LoRa</a:t>
            </a:r>
            <a:r>
              <a:rPr lang="en-US" sz="1800" dirty="0"/>
              <a:t> or </a:t>
            </a:r>
            <a:r>
              <a:rPr lang="en-US" sz="1800" dirty="0" err="1"/>
              <a:t>Zigbee</a:t>
            </a:r>
            <a:r>
              <a:rPr lang="en-US" sz="1800" dirty="0"/>
              <a:t> much easier (devices can poll the information from the gateway)</a:t>
            </a:r>
          </a:p>
          <a:p>
            <a:pPr lvl="1"/>
            <a:r>
              <a:rPr lang="en-US" sz="1800" dirty="0"/>
              <a:t>They can also cache the rain data, so that no device-to-device communication is needed.</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2035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a:t>
            </a:r>
          </a:p>
        </p:txBody>
      </p:sp>
      <p:sp>
        <p:nvSpPr>
          <p:cNvPr id="3" name="Content Placeholder 2"/>
          <p:cNvSpPr>
            <a:spLocks noGrp="1"/>
          </p:cNvSpPr>
          <p:nvPr>
            <p:ph idx="1"/>
          </p:nvPr>
        </p:nvSpPr>
        <p:spPr>
          <a:xfrm>
            <a:off x="1393075" y="2883877"/>
            <a:ext cx="9458263" cy="3024554"/>
          </a:xfrm>
        </p:spPr>
        <p:txBody>
          <a:bodyPr/>
          <a:lstStyle/>
          <a:p>
            <a:r>
              <a:rPr lang="en-US" dirty="0"/>
              <a:t>What kind of data will be stored, for how long and how much?</a:t>
            </a:r>
          </a:p>
          <a:p>
            <a:r>
              <a:rPr lang="en-US" dirty="0"/>
              <a:t>Costs, availability, privacy and security requirements</a:t>
            </a:r>
          </a:p>
          <a:p>
            <a:r>
              <a:rPr lang="en-US" dirty="0"/>
              <a:t>Do we offer user services directly from the cloud?</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36706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 Example 1, Cloud</a:t>
            </a:r>
          </a:p>
        </p:txBody>
      </p:sp>
      <p:sp>
        <p:nvSpPr>
          <p:cNvPr id="3" name="Content Placeholder 2"/>
          <p:cNvSpPr>
            <a:spLocks noGrp="1"/>
          </p:cNvSpPr>
          <p:nvPr>
            <p:ph idx="1"/>
          </p:nvPr>
        </p:nvSpPr>
        <p:spPr>
          <a:xfrm>
            <a:off x="304161" y="2883876"/>
            <a:ext cx="11540836" cy="3388907"/>
          </a:xfrm>
        </p:spPr>
        <p:txBody>
          <a:bodyPr>
            <a:noAutofit/>
          </a:bodyPr>
          <a:lstStyle/>
          <a:p>
            <a:r>
              <a:rPr lang="en-US" sz="2000" dirty="0"/>
              <a:t>All sensor data will be stored for the complete time of the project (several years), not a large amount in total (GB). </a:t>
            </a:r>
          </a:p>
          <a:p>
            <a:r>
              <a:rPr lang="en-US" sz="2000" dirty="0"/>
              <a:t>Costs, availability, privacy and security requirements:</a:t>
            </a:r>
          </a:p>
          <a:p>
            <a:pPr lvl="1"/>
            <a:r>
              <a:rPr lang="en-US" sz="1800" dirty="0"/>
              <a:t>Costs as low as possible (open source, free)</a:t>
            </a:r>
          </a:p>
          <a:p>
            <a:pPr lvl="1"/>
            <a:r>
              <a:rPr lang="en-US" sz="1800" dirty="0"/>
              <a:t>Availability is not critical (if data is lost, not a big problem)</a:t>
            </a:r>
          </a:p>
          <a:p>
            <a:pPr lvl="1"/>
            <a:r>
              <a:rPr lang="en-US" sz="1800" dirty="0"/>
              <a:t>Privacy and security important, since actuators are controlled.</a:t>
            </a:r>
          </a:p>
          <a:p>
            <a:r>
              <a:rPr lang="en-US" sz="2000" dirty="0"/>
              <a:t>Do we offer user services directly from the cloud?</a:t>
            </a:r>
          </a:p>
          <a:p>
            <a:pPr lvl="1"/>
            <a:r>
              <a:rPr lang="en-US" sz="1800" dirty="0"/>
              <a:t>Control the irrigation valves</a:t>
            </a:r>
          </a:p>
          <a:p>
            <a:pPr lvl="1"/>
            <a:r>
              <a:rPr lang="en-US" sz="1800" dirty="0"/>
              <a:t>Data analysis</a:t>
            </a:r>
          </a:p>
          <a:p>
            <a:pPr lvl="1"/>
            <a:r>
              <a:rPr lang="en-US" sz="1800" dirty="0"/>
              <a:t>A smartphone app to see the last couple of days the data and when the irrigation valves were active; how much water was consumed.</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17601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 Example 1, Edge</a:t>
            </a:r>
          </a:p>
        </p:txBody>
      </p:sp>
      <p:sp>
        <p:nvSpPr>
          <p:cNvPr id="3" name="Content Placeholder 2"/>
          <p:cNvSpPr>
            <a:spLocks noGrp="1"/>
          </p:cNvSpPr>
          <p:nvPr>
            <p:ph idx="1"/>
          </p:nvPr>
        </p:nvSpPr>
        <p:spPr>
          <a:xfrm>
            <a:off x="304161" y="2883877"/>
            <a:ext cx="11540836" cy="3024554"/>
          </a:xfrm>
        </p:spPr>
        <p:txBody>
          <a:bodyPr>
            <a:noAutofit/>
          </a:bodyPr>
          <a:lstStyle/>
          <a:p>
            <a:r>
              <a:rPr lang="en-US" sz="2000" dirty="0"/>
              <a:t>All sensor data will be stored for the complete time of the project (several years), not a large amount in total (GB). </a:t>
            </a:r>
          </a:p>
          <a:p>
            <a:r>
              <a:rPr lang="en-US" sz="2000" dirty="0"/>
              <a:t>Costs, availability, privacy and security requirements:</a:t>
            </a:r>
          </a:p>
          <a:p>
            <a:pPr lvl="1"/>
            <a:r>
              <a:rPr lang="en-US" sz="1800" dirty="0"/>
              <a:t>Costs as low as possible (open source, free)</a:t>
            </a:r>
          </a:p>
          <a:p>
            <a:pPr lvl="1"/>
            <a:r>
              <a:rPr lang="en-US" sz="1800" dirty="0"/>
              <a:t>Availability is not critical (if data is lost, not a big problem)</a:t>
            </a:r>
          </a:p>
          <a:p>
            <a:pPr lvl="1"/>
            <a:r>
              <a:rPr lang="en-US" sz="1800" dirty="0">
                <a:solidFill>
                  <a:srgbClr val="FF0000"/>
                </a:solidFill>
              </a:rPr>
              <a:t>Privacy and security not critical, as only backup.</a:t>
            </a:r>
          </a:p>
          <a:p>
            <a:r>
              <a:rPr lang="en-US" sz="2000" dirty="0"/>
              <a:t>Do we offer user services directly from the cloud?</a:t>
            </a:r>
          </a:p>
          <a:p>
            <a:pPr lvl="1"/>
            <a:r>
              <a:rPr lang="en-US" sz="1800" dirty="0"/>
              <a:t>Data analysis</a:t>
            </a:r>
          </a:p>
          <a:p>
            <a:pPr lvl="1"/>
            <a:r>
              <a:rPr lang="en-US" sz="1800" dirty="0"/>
              <a:t>A smartphone app to see the last couple of days the data and when the irrigation valves were active; how much water was consumed.</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179876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Objectives</a:t>
            </a:r>
          </a:p>
        </p:txBody>
      </p:sp>
      <p:sp>
        <p:nvSpPr>
          <p:cNvPr id="4" name="Content Placeholder 3"/>
          <p:cNvSpPr>
            <a:spLocks noGrp="1"/>
          </p:cNvSpPr>
          <p:nvPr>
            <p:ph idx="1"/>
          </p:nvPr>
        </p:nvSpPr>
        <p:spPr/>
        <p:txBody>
          <a:bodyPr/>
          <a:lstStyle/>
          <a:p>
            <a:r>
              <a:rPr lang="en-US" dirty="0"/>
              <a:t>Learn how to plan a complete network</a:t>
            </a:r>
          </a:p>
          <a:p>
            <a:r>
              <a:rPr lang="en-US" dirty="0"/>
              <a:t>Learn how to evaluate and compare different network architectures</a:t>
            </a:r>
          </a:p>
          <a:p>
            <a:r>
              <a:rPr lang="en-US" dirty="0"/>
              <a:t>Learn how to distribute the intelligence</a:t>
            </a:r>
          </a:p>
          <a:p>
            <a:r>
              <a:rPr lang="en-US" dirty="0"/>
              <a:t>Practice on some examples</a:t>
            </a:r>
          </a:p>
          <a:p>
            <a:endParaRPr lang="en-US" dirty="0"/>
          </a:p>
        </p:txBody>
      </p:sp>
    </p:spTree>
    <p:extLst>
      <p:ext uri="{BB962C8B-B14F-4D97-AF65-F5344CB8AC3E}">
        <p14:creationId xmlns:p14="http://schemas.microsoft.com/office/powerpoint/2010/main" val="165868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Example 1</a:t>
            </a:r>
          </a:p>
        </p:txBody>
      </p:sp>
      <p:sp>
        <p:nvSpPr>
          <p:cNvPr id="3" name="Content Placeholder 2"/>
          <p:cNvSpPr>
            <a:spLocks noGrp="1"/>
          </p:cNvSpPr>
          <p:nvPr>
            <p:ph idx="1"/>
          </p:nvPr>
        </p:nvSpPr>
        <p:spPr>
          <a:xfrm>
            <a:off x="1393075" y="1611082"/>
            <a:ext cx="9740363" cy="4505513"/>
          </a:xfrm>
        </p:spPr>
        <p:txBody>
          <a:bodyPr>
            <a:normAutofit fontScale="62500" lnSpcReduction="20000"/>
          </a:bodyPr>
          <a:lstStyle/>
          <a:p>
            <a:r>
              <a:rPr lang="en-US" dirty="0"/>
              <a:t>Difference between edge and cloud alternatives minimal</a:t>
            </a:r>
          </a:p>
          <a:p>
            <a:r>
              <a:rPr lang="en-US" dirty="0"/>
              <a:t>Need to decide how to measure rain</a:t>
            </a:r>
          </a:p>
          <a:p>
            <a:r>
              <a:rPr lang="en-US" dirty="0"/>
              <a:t>Need to do wireless experiments</a:t>
            </a:r>
          </a:p>
          <a:p>
            <a:r>
              <a:rPr lang="en-US" dirty="0"/>
              <a:t>Need to calculate prices of NB-</a:t>
            </a:r>
            <a:r>
              <a:rPr lang="en-US" dirty="0" err="1"/>
              <a:t>IoT</a:t>
            </a:r>
            <a:r>
              <a:rPr lang="en-US" dirty="0"/>
              <a:t>, </a:t>
            </a:r>
            <a:r>
              <a:rPr lang="en-US" dirty="0" err="1"/>
              <a:t>LoRa</a:t>
            </a:r>
            <a:r>
              <a:rPr lang="en-US" dirty="0"/>
              <a:t> and </a:t>
            </a:r>
            <a:r>
              <a:rPr lang="en-US" dirty="0" err="1"/>
              <a:t>Zigbee</a:t>
            </a:r>
            <a:endParaRPr lang="en-US" dirty="0"/>
          </a:p>
          <a:p>
            <a:endParaRPr lang="en-US" dirty="0"/>
          </a:p>
          <a:p>
            <a:r>
              <a:rPr lang="en-US" dirty="0"/>
              <a:t>Possible decision 1:</a:t>
            </a:r>
          </a:p>
          <a:p>
            <a:pPr lvl="1"/>
            <a:r>
              <a:rPr lang="en-US" dirty="0"/>
              <a:t>Use local rain sensors, let the devices send it to the gateway.</a:t>
            </a:r>
          </a:p>
          <a:p>
            <a:pPr lvl="1"/>
            <a:r>
              <a:rPr lang="en-US" dirty="0"/>
              <a:t>Use </a:t>
            </a:r>
            <a:r>
              <a:rPr lang="en-US" dirty="0" err="1"/>
              <a:t>LoRa</a:t>
            </a:r>
            <a:r>
              <a:rPr lang="en-US" dirty="0"/>
              <a:t> (less expensive, practical experience).</a:t>
            </a:r>
          </a:p>
          <a:p>
            <a:pPr lvl="1"/>
            <a:r>
              <a:rPr lang="en-US" dirty="0"/>
              <a:t>Store forecasts in the gateway.</a:t>
            </a:r>
          </a:p>
          <a:p>
            <a:pPr lvl="1"/>
            <a:r>
              <a:rPr lang="en-US" dirty="0"/>
              <a:t>Put the intelligence on the edge (more independent from cloud and its reliability, from wireless problems)</a:t>
            </a:r>
          </a:p>
          <a:p>
            <a:pPr lvl="1"/>
            <a:endParaRPr lang="en-US" dirty="0"/>
          </a:p>
          <a:p>
            <a:r>
              <a:rPr lang="en-US" dirty="0"/>
              <a:t>Possible decision 2:</a:t>
            </a:r>
          </a:p>
          <a:p>
            <a:pPr lvl="1"/>
            <a:r>
              <a:rPr lang="en-US" dirty="0"/>
              <a:t>Put the intelligence on the cloud</a:t>
            </a:r>
          </a:p>
          <a:p>
            <a:pPr lvl="1"/>
            <a:r>
              <a:rPr lang="en-US" dirty="0"/>
              <a:t>Use </a:t>
            </a:r>
            <a:r>
              <a:rPr lang="en-US" dirty="0" err="1"/>
              <a:t>LoRa</a:t>
            </a:r>
            <a:endParaRPr lang="en-US" dirty="0"/>
          </a:p>
          <a:p>
            <a:pPr lvl="1"/>
            <a:r>
              <a:rPr lang="en-US" dirty="0"/>
              <a:t>Do not use rain sensors, trust the weather information on the cloud (e.g. a local weather station available).</a:t>
            </a:r>
          </a:p>
          <a:p>
            <a:pPr lvl="1"/>
            <a:endParaRPr lang="en-US" dirty="0"/>
          </a:p>
          <a:p>
            <a:endParaRPr lang="en-US" dirty="0"/>
          </a:p>
        </p:txBody>
      </p:sp>
    </p:spTree>
    <p:extLst>
      <p:ext uri="{BB962C8B-B14F-4D97-AF65-F5344CB8AC3E}">
        <p14:creationId xmlns:p14="http://schemas.microsoft.com/office/powerpoint/2010/main" val="180629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t>A creative process, depends a lot on experience</a:t>
            </a:r>
          </a:p>
          <a:p>
            <a:r>
              <a:rPr lang="en-US" sz="2400" dirty="0"/>
              <a:t>Compare the two extreme options, mixed options typically emerge from alone</a:t>
            </a:r>
          </a:p>
          <a:p>
            <a:r>
              <a:rPr lang="en-US" sz="2400" dirty="0"/>
              <a:t>Do not scared of new technologies, but evaluate them carefully before usage (e.g. in our example: </a:t>
            </a:r>
            <a:r>
              <a:rPr lang="en-US" sz="2400" dirty="0" err="1"/>
              <a:t>Zigbee</a:t>
            </a:r>
            <a:r>
              <a:rPr lang="en-US" sz="2400" dirty="0"/>
              <a:t> or NB-</a:t>
            </a:r>
            <a:r>
              <a:rPr lang="en-US" sz="2400" dirty="0" err="1"/>
              <a:t>IoT</a:t>
            </a:r>
            <a:r>
              <a:rPr lang="en-US" sz="2400" dirty="0"/>
              <a:t>).</a:t>
            </a:r>
          </a:p>
        </p:txBody>
      </p:sp>
    </p:spTree>
    <p:extLst>
      <p:ext uri="{BB962C8B-B14F-4D97-AF65-F5344CB8AC3E}">
        <p14:creationId xmlns:p14="http://schemas.microsoft.com/office/powerpoint/2010/main" val="183903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Intelligence Planning</a:t>
            </a:r>
          </a:p>
        </p:txBody>
      </p:sp>
      <p:sp>
        <p:nvSpPr>
          <p:cNvPr id="14" name="Right Arrow Callout 13"/>
          <p:cNvSpPr/>
          <p:nvPr/>
        </p:nvSpPr>
        <p:spPr>
          <a:xfrm>
            <a:off x="290092" y="2321655"/>
            <a:ext cx="1848198" cy="137814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Sensors / Application</a:t>
            </a:r>
          </a:p>
        </p:txBody>
      </p:sp>
      <p:sp>
        <p:nvSpPr>
          <p:cNvPr id="15" name="Right Arrow Callout 14"/>
          <p:cNvSpPr/>
          <p:nvPr/>
        </p:nvSpPr>
        <p:spPr>
          <a:xfrm>
            <a:off x="2302421" y="2321655"/>
            <a:ext cx="1848198" cy="1378149"/>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Where is the intelligence?</a:t>
            </a:r>
          </a:p>
        </p:txBody>
      </p:sp>
      <p:sp>
        <p:nvSpPr>
          <p:cNvPr id="16" name="Right Arrow Callout 15"/>
          <p:cNvSpPr/>
          <p:nvPr/>
        </p:nvSpPr>
        <p:spPr>
          <a:xfrm>
            <a:off x="6327079" y="2321654"/>
            <a:ext cx="1848198" cy="1378149"/>
          </a:xfrm>
          <a:prstGeom prst="righ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t>Wireless technology</a:t>
            </a:r>
            <a:endParaRPr lang="en-US" sz="1600" dirty="0"/>
          </a:p>
        </p:txBody>
      </p:sp>
      <p:sp>
        <p:nvSpPr>
          <p:cNvPr id="17" name="Right Arrow Callout 16"/>
          <p:cNvSpPr/>
          <p:nvPr/>
        </p:nvSpPr>
        <p:spPr>
          <a:xfrm>
            <a:off x="4314750" y="2321654"/>
            <a:ext cx="1848198" cy="1378149"/>
          </a:xfrm>
          <a:prstGeom prst="right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Edge device</a:t>
            </a:r>
          </a:p>
        </p:txBody>
      </p:sp>
      <p:sp>
        <p:nvSpPr>
          <p:cNvPr id="18" name="Right Arrow Callout 17"/>
          <p:cNvSpPr/>
          <p:nvPr/>
        </p:nvSpPr>
        <p:spPr>
          <a:xfrm>
            <a:off x="8339408" y="2321653"/>
            <a:ext cx="1848198" cy="1378149"/>
          </a:xfrm>
          <a:prstGeom prst="righ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Gateways / Fog</a:t>
            </a:r>
          </a:p>
        </p:txBody>
      </p:sp>
      <p:sp>
        <p:nvSpPr>
          <p:cNvPr id="20" name="Rectangle 19"/>
          <p:cNvSpPr/>
          <p:nvPr/>
        </p:nvSpPr>
        <p:spPr>
          <a:xfrm>
            <a:off x="10306800" y="2321652"/>
            <a:ext cx="1524129" cy="1378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Cloud Services / User Interface</a:t>
            </a:r>
          </a:p>
        </p:txBody>
      </p:sp>
      <p:sp>
        <p:nvSpPr>
          <p:cNvPr id="21" name="Content Placeholder 3"/>
          <p:cNvSpPr>
            <a:spLocks noGrp="1"/>
          </p:cNvSpPr>
          <p:nvPr>
            <p:ph idx="1"/>
          </p:nvPr>
        </p:nvSpPr>
        <p:spPr>
          <a:xfrm>
            <a:off x="1393074" y="3924885"/>
            <a:ext cx="10259347" cy="2129926"/>
          </a:xfrm>
        </p:spPr>
        <p:txBody>
          <a:bodyPr>
            <a:noAutofit/>
          </a:bodyPr>
          <a:lstStyle/>
          <a:p>
            <a:r>
              <a:rPr lang="en-US" sz="2000" dirty="0"/>
              <a:t>Example 1: Potato field irrigation system</a:t>
            </a:r>
          </a:p>
          <a:p>
            <a:pPr lvl="1"/>
            <a:r>
              <a:rPr lang="en-US" sz="1800" dirty="0"/>
              <a:t>Sense temperature and soil moisture in a flat field, irrigate automatically</a:t>
            </a:r>
          </a:p>
          <a:p>
            <a:pPr lvl="1"/>
            <a:r>
              <a:rPr lang="en-US" sz="1800" dirty="0"/>
              <a:t>Field is approximately 1 hectare, with approx. 20 measurement and irrigation points</a:t>
            </a:r>
          </a:p>
          <a:p>
            <a:pPr lvl="1"/>
            <a:r>
              <a:rPr lang="en-US" sz="1800" dirty="0"/>
              <a:t>Situated in urban Germany, 4 G is available. Power supply is available at one place (water pump)</a:t>
            </a:r>
          </a:p>
          <a:p>
            <a:r>
              <a:rPr lang="en-US" sz="2000" b="1" dirty="0"/>
              <a:t>Example 2: Elephant recognition with underground vibration</a:t>
            </a:r>
          </a:p>
          <a:p>
            <a:pPr lvl="1"/>
            <a:r>
              <a:rPr lang="en-US" sz="1800" b="1" dirty="0"/>
              <a:t>Burry vibration sensors between a village in Sri Lanka and the nearby forest.</a:t>
            </a:r>
          </a:p>
          <a:p>
            <a:pPr lvl="1"/>
            <a:r>
              <a:rPr lang="en-US" sz="1800" b="1" dirty="0"/>
              <a:t>Once an elephant I recognized, notify users </a:t>
            </a:r>
          </a:p>
          <a:p>
            <a:pPr lvl="1"/>
            <a:r>
              <a:rPr lang="en-US" sz="1800" b="1" dirty="0"/>
              <a:t>4G is not available (neither anything else)</a:t>
            </a:r>
          </a:p>
          <a:p>
            <a:endParaRPr lang="en-US" sz="2000" dirty="0"/>
          </a:p>
        </p:txBody>
      </p:sp>
    </p:spTree>
    <p:extLst>
      <p:ext uri="{BB962C8B-B14F-4D97-AF65-F5344CB8AC3E}">
        <p14:creationId xmlns:p14="http://schemas.microsoft.com/office/powerpoint/2010/main" val="972458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 Applications: Example 2</a:t>
            </a:r>
          </a:p>
        </p:txBody>
      </p:sp>
      <p:sp>
        <p:nvSpPr>
          <p:cNvPr id="3" name="Content Placeholder 2"/>
          <p:cNvSpPr>
            <a:spLocks noGrp="1"/>
          </p:cNvSpPr>
          <p:nvPr>
            <p:ph idx="1"/>
          </p:nvPr>
        </p:nvSpPr>
        <p:spPr>
          <a:xfrm>
            <a:off x="304161" y="2883877"/>
            <a:ext cx="5219309" cy="3024554"/>
          </a:xfrm>
        </p:spPr>
        <p:txBody>
          <a:bodyPr>
            <a:noAutofit/>
          </a:bodyPr>
          <a:lstStyle/>
          <a:p>
            <a:r>
              <a:rPr lang="en-US" sz="2000" dirty="0"/>
              <a:t>What kind of sensors?</a:t>
            </a:r>
          </a:p>
          <a:p>
            <a:r>
              <a:rPr lang="en-US" sz="2000" dirty="0"/>
              <a:t>How often to read them out?</a:t>
            </a:r>
          </a:p>
          <a:p>
            <a:r>
              <a:rPr lang="en-US" sz="2000" dirty="0"/>
              <a:t>How much power?</a:t>
            </a:r>
          </a:p>
          <a:p>
            <a:r>
              <a:rPr lang="en-US" sz="2000" dirty="0"/>
              <a:t>How much data do they produce?</a:t>
            </a:r>
          </a:p>
          <a:p>
            <a:r>
              <a:rPr lang="en-US" sz="2000" dirty="0"/>
              <a:t>Do we have actuators? How to trigger them?</a:t>
            </a:r>
          </a:p>
          <a:p>
            <a:r>
              <a:rPr lang="en-US" sz="2000" dirty="0"/>
              <a:t>How many sensors?</a:t>
            </a:r>
          </a:p>
          <a:p>
            <a:endParaRPr lang="en-US" sz="2000" dirty="0"/>
          </a:p>
        </p:txBody>
      </p:sp>
      <p:sp>
        <p:nvSpPr>
          <p:cNvPr id="4" name="Right Arrow Callout 3"/>
          <p:cNvSpPr/>
          <p:nvPr/>
        </p:nvSpPr>
        <p:spPr>
          <a:xfrm>
            <a:off x="304160" y="1752206"/>
            <a:ext cx="1848198" cy="76014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779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Intelligence: Example 2</a:t>
            </a:r>
          </a:p>
        </p:txBody>
      </p:sp>
      <p:sp>
        <p:nvSpPr>
          <p:cNvPr id="3" name="Content Placeholder 2"/>
          <p:cNvSpPr>
            <a:spLocks noGrp="1"/>
          </p:cNvSpPr>
          <p:nvPr>
            <p:ph idx="1"/>
          </p:nvPr>
        </p:nvSpPr>
        <p:spPr>
          <a:xfrm>
            <a:off x="304161" y="2883877"/>
            <a:ext cx="5231666" cy="3024554"/>
          </a:xfrm>
        </p:spPr>
        <p:txBody>
          <a:bodyPr>
            <a:noAutofit/>
          </a:bodyPr>
          <a:lstStyle/>
          <a:p>
            <a:r>
              <a:rPr lang="en-US" sz="1600" dirty="0"/>
              <a:t>Design the complete network (all steps of the following process) on paper for the following options:</a:t>
            </a:r>
          </a:p>
          <a:p>
            <a:pPr lvl="1"/>
            <a:r>
              <a:rPr lang="en-US" sz="1400" dirty="0"/>
              <a:t>Option 1: Put the complete intelligence to the cloud (edge-cloud continuum). Sensors only push data to the cloud. Actuators and events are controlled by the cloud.</a:t>
            </a:r>
          </a:p>
          <a:p>
            <a:pPr lvl="1"/>
            <a:r>
              <a:rPr lang="en-US" sz="1400" dirty="0"/>
              <a:t>Option 2: Put the complete intelligence to the edge. Edge sensors are completely independent of each other and can do everything alone. Cloud can be omitted completely or used only for backup of data.</a:t>
            </a:r>
          </a:p>
          <a:p>
            <a:r>
              <a:rPr lang="en-US" sz="1600" dirty="0"/>
              <a:t>Evaluate and discuss the pros and cons of the extreme options. Distribute the intelligence between edge, fog and cloud to meet your requirements and to optimize costs (resources, internet connection, human intervention, number of devices, etc.)</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1670042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device: Example 2</a:t>
            </a:r>
          </a:p>
        </p:txBody>
      </p:sp>
      <p:sp>
        <p:nvSpPr>
          <p:cNvPr id="3" name="Content Placeholder 2"/>
          <p:cNvSpPr>
            <a:spLocks noGrp="1"/>
          </p:cNvSpPr>
          <p:nvPr>
            <p:ph idx="1"/>
          </p:nvPr>
        </p:nvSpPr>
        <p:spPr>
          <a:xfrm>
            <a:off x="304161" y="2883877"/>
            <a:ext cx="5219309" cy="3024554"/>
          </a:xfrm>
        </p:spPr>
        <p:txBody>
          <a:bodyPr>
            <a:normAutofit/>
          </a:bodyPr>
          <a:lstStyle/>
          <a:p>
            <a:r>
              <a:rPr lang="en-US" sz="2000" dirty="0"/>
              <a:t>How much memory and CPU needed?</a:t>
            </a:r>
          </a:p>
          <a:p>
            <a:r>
              <a:rPr lang="en-US" sz="2000" dirty="0"/>
              <a:t>Which other components needed (clock, external memory, voltage regulators, etc.)?</a:t>
            </a:r>
          </a:p>
          <a:p>
            <a:r>
              <a:rPr lang="en-US" sz="2000" dirty="0"/>
              <a:t>How large?</a:t>
            </a:r>
          </a:p>
          <a:p>
            <a:r>
              <a:rPr lang="en-US" sz="2000" dirty="0"/>
              <a:t>How to protect?</a:t>
            </a:r>
          </a:p>
          <a:p>
            <a:r>
              <a:rPr lang="en-US" sz="2000" dirty="0"/>
              <a:t>How to power supply?</a:t>
            </a:r>
          </a:p>
          <a:p>
            <a:endParaRPr lang="en-US" sz="2000" dirty="0"/>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198029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Example 2</a:t>
            </a:r>
          </a:p>
        </p:txBody>
      </p:sp>
      <p:sp>
        <p:nvSpPr>
          <p:cNvPr id="3" name="Content Placeholder 2"/>
          <p:cNvSpPr>
            <a:spLocks noGrp="1"/>
          </p:cNvSpPr>
          <p:nvPr>
            <p:ph idx="1"/>
          </p:nvPr>
        </p:nvSpPr>
        <p:spPr>
          <a:xfrm>
            <a:off x="304161" y="2883877"/>
            <a:ext cx="5231666" cy="3024554"/>
          </a:xfrm>
        </p:spPr>
        <p:txBody>
          <a:bodyPr>
            <a:noAutofit/>
          </a:bodyPr>
          <a:lstStyle/>
          <a:p>
            <a:r>
              <a:rPr lang="en-US" sz="2000" dirty="0"/>
              <a:t>Who needs to communicate to whom? How much data and how often?</a:t>
            </a:r>
          </a:p>
          <a:p>
            <a:r>
              <a:rPr lang="en-US" sz="2000" dirty="0"/>
              <a:t>What is available already? 4G? </a:t>
            </a:r>
            <a:r>
              <a:rPr lang="en-US" sz="2000" dirty="0" err="1"/>
              <a:t>WiFi</a:t>
            </a:r>
            <a:r>
              <a:rPr lang="en-US" sz="2000" dirty="0"/>
              <a:t>? </a:t>
            </a:r>
            <a:r>
              <a:rPr lang="en-US" sz="2000" dirty="0" err="1"/>
              <a:t>LoRa</a:t>
            </a:r>
            <a:r>
              <a:rPr lang="en-US" sz="2000" dirty="0"/>
              <a:t>? </a:t>
            </a:r>
            <a:r>
              <a:rPr lang="en-US" sz="2000" dirty="0" err="1"/>
              <a:t>SigFox</a:t>
            </a:r>
            <a:r>
              <a:rPr lang="en-US" sz="2000" dirty="0"/>
              <a:t>?</a:t>
            </a:r>
          </a:p>
          <a:p>
            <a:r>
              <a:rPr lang="en-US" sz="2000" dirty="0"/>
              <a:t>Can we install gateways (power supply, legal issues, etc.)?</a:t>
            </a:r>
          </a:p>
          <a:p>
            <a:r>
              <a:rPr lang="en-US" sz="2000" dirty="0"/>
              <a:t>What is the price of the available options?</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2028219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Gateways: Example 2</a:t>
            </a:r>
          </a:p>
        </p:txBody>
      </p:sp>
      <p:sp>
        <p:nvSpPr>
          <p:cNvPr id="3" name="Content Placeholder 2"/>
          <p:cNvSpPr>
            <a:spLocks noGrp="1"/>
          </p:cNvSpPr>
          <p:nvPr>
            <p:ph idx="1"/>
          </p:nvPr>
        </p:nvSpPr>
        <p:spPr>
          <a:xfrm>
            <a:off x="304161" y="2883877"/>
            <a:ext cx="5231666" cy="3024554"/>
          </a:xfrm>
        </p:spPr>
        <p:txBody>
          <a:bodyPr>
            <a:normAutofit/>
          </a:bodyPr>
          <a:lstStyle/>
          <a:p>
            <a:r>
              <a:rPr lang="en-US" sz="2000" dirty="0"/>
              <a:t>How many? Where to place? Power supply?</a:t>
            </a:r>
          </a:p>
          <a:p>
            <a:r>
              <a:rPr lang="en-US" sz="2000" dirty="0"/>
              <a:t>Can they cater for some intelligence or data caching?</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14412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Example 2</a:t>
            </a:r>
          </a:p>
        </p:txBody>
      </p:sp>
      <p:sp>
        <p:nvSpPr>
          <p:cNvPr id="3" name="Content Placeholder 2"/>
          <p:cNvSpPr>
            <a:spLocks noGrp="1"/>
          </p:cNvSpPr>
          <p:nvPr>
            <p:ph idx="1"/>
          </p:nvPr>
        </p:nvSpPr>
        <p:spPr>
          <a:xfrm>
            <a:off x="304161" y="2883877"/>
            <a:ext cx="5206953" cy="3024554"/>
          </a:xfrm>
        </p:spPr>
        <p:txBody>
          <a:bodyPr>
            <a:normAutofit/>
          </a:bodyPr>
          <a:lstStyle/>
          <a:p>
            <a:r>
              <a:rPr lang="en-US" sz="2000" dirty="0"/>
              <a:t>What kind of data will be stored, for how long and how much?</a:t>
            </a:r>
          </a:p>
          <a:p>
            <a:r>
              <a:rPr lang="en-US" sz="2000" dirty="0"/>
              <a:t>Costs, availability, privacy and security requirements</a:t>
            </a:r>
          </a:p>
          <a:p>
            <a:r>
              <a:rPr lang="en-US" sz="2000" dirty="0"/>
              <a:t>Do we offer user services directly from the cloud?</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1650979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 Actions and Open 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840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Intelligence Planning</a:t>
            </a:r>
          </a:p>
        </p:txBody>
      </p:sp>
      <p:sp>
        <p:nvSpPr>
          <p:cNvPr id="14" name="Right Arrow Callout 13"/>
          <p:cNvSpPr/>
          <p:nvPr/>
        </p:nvSpPr>
        <p:spPr>
          <a:xfrm>
            <a:off x="290092" y="2321655"/>
            <a:ext cx="1848198" cy="137814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Sensors / Application</a:t>
            </a:r>
          </a:p>
        </p:txBody>
      </p:sp>
      <p:sp>
        <p:nvSpPr>
          <p:cNvPr id="15" name="Right Arrow Callout 14"/>
          <p:cNvSpPr/>
          <p:nvPr/>
        </p:nvSpPr>
        <p:spPr>
          <a:xfrm>
            <a:off x="2302421" y="2321655"/>
            <a:ext cx="1848198" cy="1378149"/>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Where is the intelligence?</a:t>
            </a:r>
          </a:p>
        </p:txBody>
      </p:sp>
      <p:sp>
        <p:nvSpPr>
          <p:cNvPr id="16" name="Right Arrow Callout 15"/>
          <p:cNvSpPr/>
          <p:nvPr/>
        </p:nvSpPr>
        <p:spPr>
          <a:xfrm>
            <a:off x="6327079" y="2321654"/>
            <a:ext cx="1848198" cy="1378149"/>
          </a:xfrm>
          <a:prstGeom prst="righ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t>Wireless technology</a:t>
            </a:r>
            <a:endParaRPr lang="en-US" sz="1600" dirty="0"/>
          </a:p>
        </p:txBody>
      </p:sp>
      <p:sp>
        <p:nvSpPr>
          <p:cNvPr id="17" name="Right Arrow Callout 16"/>
          <p:cNvSpPr/>
          <p:nvPr/>
        </p:nvSpPr>
        <p:spPr>
          <a:xfrm>
            <a:off x="4314750" y="2321654"/>
            <a:ext cx="1848198" cy="1378149"/>
          </a:xfrm>
          <a:prstGeom prst="right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Edge device</a:t>
            </a:r>
          </a:p>
        </p:txBody>
      </p:sp>
      <p:sp>
        <p:nvSpPr>
          <p:cNvPr id="18" name="Right Arrow Callout 17"/>
          <p:cNvSpPr/>
          <p:nvPr/>
        </p:nvSpPr>
        <p:spPr>
          <a:xfrm>
            <a:off x="8339408" y="2321653"/>
            <a:ext cx="1848198" cy="1378149"/>
          </a:xfrm>
          <a:prstGeom prst="righ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Gateways / Fog</a:t>
            </a:r>
          </a:p>
        </p:txBody>
      </p:sp>
      <p:sp>
        <p:nvSpPr>
          <p:cNvPr id="20" name="Rectangle 19"/>
          <p:cNvSpPr/>
          <p:nvPr/>
        </p:nvSpPr>
        <p:spPr>
          <a:xfrm>
            <a:off x="10306800" y="2321652"/>
            <a:ext cx="1524129" cy="1378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Cloud Services / User Interface</a:t>
            </a:r>
          </a:p>
        </p:txBody>
      </p:sp>
      <p:sp>
        <p:nvSpPr>
          <p:cNvPr id="21" name="Content Placeholder 3"/>
          <p:cNvSpPr>
            <a:spLocks noGrp="1"/>
          </p:cNvSpPr>
          <p:nvPr>
            <p:ph idx="1"/>
          </p:nvPr>
        </p:nvSpPr>
        <p:spPr>
          <a:xfrm>
            <a:off x="1393074" y="3924885"/>
            <a:ext cx="10259347" cy="2129926"/>
          </a:xfrm>
        </p:spPr>
        <p:txBody>
          <a:bodyPr>
            <a:noAutofit/>
          </a:bodyPr>
          <a:lstStyle/>
          <a:p>
            <a:r>
              <a:rPr lang="en-US" sz="2000" dirty="0"/>
              <a:t>Example 1: Potato field irrigation system</a:t>
            </a:r>
          </a:p>
          <a:p>
            <a:pPr lvl="1"/>
            <a:r>
              <a:rPr lang="en-US" sz="1800" dirty="0"/>
              <a:t>Sense temperature and soil moisture in a flat field, irrigate automatically</a:t>
            </a:r>
          </a:p>
          <a:p>
            <a:pPr lvl="1"/>
            <a:r>
              <a:rPr lang="en-US" sz="1800" dirty="0"/>
              <a:t>Field is approximately 1 hectare, with approx. 20 measurement and irrigation points</a:t>
            </a:r>
          </a:p>
          <a:p>
            <a:pPr lvl="1"/>
            <a:r>
              <a:rPr lang="en-US" sz="1800" dirty="0"/>
              <a:t>Situated in urban Germany, 4 G is available. Power supply is available at one place (water pump)</a:t>
            </a:r>
          </a:p>
          <a:p>
            <a:r>
              <a:rPr lang="en-US" sz="2000" dirty="0"/>
              <a:t>Example 2: Elephant recognition with underground vibration</a:t>
            </a:r>
          </a:p>
          <a:p>
            <a:pPr lvl="1"/>
            <a:r>
              <a:rPr lang="en-US" sz="1800" dirty="0"/>
              <a:t>Burry vibration sensors between a village in Sri Lanka and the nearby forest.</a:t>
            </a:r>
          </a:p>
          <a:p>
            <a:pPr lvl="1"/>
            <a:r>
              <a:rPr lang="en-US" sz="1800" dirty="0"/>
              <a:t>Once an elephant I recognized, notify users.</a:t>
            </a:r>
          </a:p>
          <a:p>
            <a:pPr lvl="1"/>
            <a:r>
              <a:rPr lang="en-US" sz="1800" dirty="0"/>
              <a:t>4G is not available (neither anything else)</a:t>
            </a:r>
          </a:p>
          <a:p>
            <a:pPr lvl="1"/>
            <a:endParaRPr lang="en-US" sz="1800" dirty="0"/>
          </a:p>
          <a:p>
            <a:endParaRPr lang="en-US" sz="2000" dirty="0"/>
          </a:p>
        </p:txBody>
      </p:sp>
    </p:spTree>
    <p:extLst>
      <p:ext uri="{BB962C8B-B14F-4D97-AF65-F5344CB8AC3E}">
        <p14:creationId xmlns:p14="http://schemas.microsoft.com/office/powerpoint/2010/main" val="8761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20" grpId="0" animBg="1"/>
      <p:bldP spid="21"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 Applications</a:t>
            </a:r>
          </a:p>
        </p:txBody>
      </p:sp>
      <p:sp>
        <p:nvSpPr>
          <p:cNvPr id="3" name="Content Placeholder 2"/>
          <p:cNvSpPr>
            <a:spLocks noGrp="1"/>
          </p:cNvSpPr>
          <p:nvPr>
            <p:ph idx="1"/>
          </p:nvPr>
        </p:nvSpPr>
        <p:spPr>
          <a:xfrm>
            <a:off x="1393075" y="2883877"/>
            <a:ext cx="9458263" cy="3024554"/>
          </a:xfrm>
        </p:spPr>
        <p:txBody>
          <a:bodyPr>
            <a:normAutofit lnSpcReduction="10000"/>
          </a:bodyPr>
          <a:lstStyle/>
          <a:p>
            <a:r>
              <a:rPr lang="en-US" dirty="0"/>
              <a:t>What kind of sensors?</a:t>
            </a:r>
          </a:p>
          <a:p>
            <a:r>
              <a:rPr lang="en-US" dirty="0"/>
              <a:t>How often to read them out?</a:t>
            </a:r>
          </a:p>
          <a:p>
            <a:r>
              <a:rPr lang="en-US" dirty="0"/>
              <a:t>How much power?</a:t>
            </a:r>
          </a:p>
          <a:p>
            <a:r>
              <a:rPr lang="en-US" dirty="0"/>
              <a:t>How much data do they produce?</a:t>
            </a:r>
          </a:p>
          <a:p>
            <a:r>
              <a:rPr lang="en-US" dirty="0"/>
              <a:t>Do we have actuators? How to trigger them?</a:t>
            </a:r>
          </a:p>
          <a:p>
            <a:r>
              <a:rPr lang="en-US" dirty="0"/>
              <a:t>How many sensors?</a:t>
            </a:r>
          </a:p>
          <a:p>
            <a:endParaRPr lang="en-US" dirty="0"/>
          </a:p>
        </p:txBody>
      </p:sp>
      <p:sp>
        <p:nvSpPr>
          <p:cNvPr id="4" name="Right Arrow Callout 3"/>
          <p:cNvSpPr/>
          <p:nvPr/>
        </p:nvSpPr>
        <p:spPr>
          <a:xfrm>
            <a:off x="304160" y="1752206"/>
            <a:ext cx="1848198" cy="76014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208175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 Applications : Example 1</a:t>
            </a:r>
          </a:p>
        </p:txBody>
      </p:sp>
      <p:sp>
        <p:nvSpPr>
          <p:cNvPr id="3" name="Content Placeholder 2"/>
          <p:cNvSpPr>
            <a:spLocks noGrp="1"/>
          </p:cNvSpPr>
          <p:nvPr>
            <p:ph idx="1"/>
          </p:nvPr>
        </p:nvSpPr>
        <p:spPr>
          <a:xfrm>
            <a:off x="1393075" y="2883877"/>
            <a:ext cx="9847011" cy="3024554"/>
          </a:xfrm>
        </p:spPr>
        <p:txBody>
          <a:bodyPr>
            <a:normAutofit fontScale="92500" lnSpcReduction="10000"/>
          </a:bodyPr>
          <a:lstStyle/>
          <a:p>
            <a:r>
              <a:rPr lang="en-US" sz="2400" dirty="0"/>
              <a:t>Soil temperature, volumetric water content</a:t>
            </a:r>
          </a:p>
          <a:p>
            <a:r>
              <a:rPr lang="en-US" sz="2400" dirty="0"/>
              <a:t>Read them out every morning and every evening</a:t>
            </a:r>
          </a:p>
          <a:p>
            <a:r>
              <a:rPr lang="en-US" sz="2400" dirty="0"/>
              <a:t>3.3V - 5V, depending on manufacturer</a:t>
            </a:r>
          </a:p>
          <a:p>
            <a:r>
              <a:rPr lang="en-US" sz="2400" dirty="0"/>
              <a:t>Tens of bytes</a:t>
            </a:r>
          </a:p>
          <a:p>
            <a:r>
              <a:rPr lang="en-US" sz="2400" dirty="0"/>
              <a:t>Irrigation valve (5V); triggered when VWC below X% and temperature above Y° (a table) and the weather forecast has rain probability for the next 6 hours of below 80% and it is not currently raining.</a:t>
            </a:r>
          </a:p>
          <a:p>
            <a:r>
              <a:rPr lang="en-US" sz="2400" dirty="0"/>
              <a:t>Approx. 20 sensors, spread over 1 hectare.</a:t>
            </a:r>
          </a:p>
          <a:p>
            <a:endParaRPr lang="en-US" sz="2400" dirty="0"/>
          </a:p>
        </p:txBody>
      </p:sp>
      <p:sp>
        <p:nvSpPr>
          <p:cNvPr id="4" name="Right Arrow Callout 3"/>
          <p:cNvSpPr/>
          <p:nvPr/>
        </p:nvSpPr>
        <p:spPr>
          <a:xfrm>
            <a:off x="304160" y="1752206"/>
            <a:ext cx="1848198" cy="76014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207370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Intelligence</a:t>
            </a:r>
          </a:p>
        </p:txBody>
      </p:sp>
      <p:sp>
        <p:nvSpPr>
          <p:cNvPr id="3" name="Content Placeholder 2"/>
          <p:cNvSpPr>
            <a:spLocks noGrp="1"/>
          </p:cNvSpPr>
          <p:nvPr>
            <p:ph idx="1"/>
          </p:nvPr>
        </p:nvSpPr>
        <p:spPr>
          <a:xfrm>
            <a:off x="304160" y="2664421"/>
            <a:ext cx="11540837" cy="3024554"/>
          </a:xfrm>
        </p:spPr>
        <p:txBody>
          <a:bodyPr>
            <a:noAutofit/>
          </a:bodyPr>
          <a:lstStyle/>
          <a:p>
            <a:r>
              <a:rPr lang="en-US" sz="2400" dirty="0"/>
              <a:t>Design the complete network (all steps of the following process) on paper for the following options:</a:t>
            </a:r>
          </a:p>
          <a:p>
            <a:pPr lvl="1"/>
            <a:r>
              <a:rPr lang="en-US" sz="2000" dirty="0"/>
              <a:t>Option 1: Put the complete intelligence to the cloud (edge-cloud continuum). Sensors only push data to the cloud. Actuators and events are controlled by the cloud.</a:t>
            </a:r>
          </a:p>
          <a:p>
            <a:pPr lvl="1"/>
            <a:r>
              <a:rPr lang="en-US" sz="2000" dirty="0"/>
              <a:t>Option 2: Put the complete intelligence to the edge. Edge sensors are completely independent of each other and can do everything alone. Cloud can be omitted completely or used only for backup of data.</a:t>
            </a:r>
          </a:p>
          <a:p>
            <a:r>
              <a:rPr lang="en-US" sz="2400" dirty="0"/>
              <a:t>Evaluate and discuss the pros and cons of the extreme options. Distribute the intelligence between edge, fog and cloud to meet your requirements and to optimize costs (resources, internet connection, human intervention, number of devices, etc.)</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206024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Intelligence : Example 1</a:t>
            </a:r>
          </a:p>
        </p:txBody>
      </p:sp>
      <p:sp>
        <p:nvSpPr>
          <p:cNvPr id="3" name="Content Placeholder 2"/>
          <p:cNvSpPr>
            <a:spLocks noGrp="1"/>
          </p:cNvSpPr>
          <p:nvPr>
            <p:ph idx="1"/>
          </p:nvPr>
        </p:nvSpPr>
        <p:spPr>
          <a:xfrm>
            <a:off x="1393075" y="3188043"/>
            <a:ext cx="9458263" cy="2720388"/>
          </a:xfrm>
        </p:spPr>
        <p:txBody>
          <a:bodyPr>
            <a:noAutofit/>
          </a:bodyPr>
          <a:lstStyle/>
          <a:p>
            <a:r>
              <a:rPr lang="en-US" sz="2400" dirty="0"/>
              <a:t>Option 1, cloud based: Measure the data, push the data to the cloud, wait for a command from the cloud to activate the irrigation valves.</a:t>
            </a:r>
          </a:p>
          <a:p>
            <a:r>
              <a:rPr lang="en-US" sz="2400" dirty="0"/>
              <a:t>Option 2, edge based: Measure the data, evaluate the data and take into account the weather forecast, decide whether to irrigate or not.</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69716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device</a:t>
            </a:r>
          </a:p>
        </p:txBody>
      </p:sp>
      <p:sp>
        <p:nvSpPr>
          <p:cNvPr id="3" name="Content Placeholder 2"/>
          <p:cNvSpPr>
            <a:spLocks noGrp="1"/>
          </p:cNvSpPr>
          <p:nvPr>
            <p:ph idx="1"/>
          </p:nvPr>
        </p:nvSpPr>
        <p:spPr>
          <a:xfrm>
            <a:off x="1393075" y="2883877"/>
            <a:ext cx="9458263" cy="3024554"/>
          </a:xfrm>
        </p:spPr>
        <p:txBody>
          <a:bodyPr>
            <a:normAutofit/>
          </a:bodyPr>
          <a:lstStyle/>
          <a:p>
            <a:r>
              <a:rPr lang="en-US" dirty="0"/>
              <a:t>How much memory and CPU needed?</a:t>
            </a:r>
          </a:p>
          <a:p>
            <a:r>
              <a:rPr lang="en-US" dirty="0"/>
              <a:t>Which other components needed (clock, external memory, voltage regulators, etc.)?</a:t>
            </a:r>
          </a:p>
          <a:p>
            <a:r>
              <a:rPr lang="en-US" dirty="0"/>
              <a:t>How large?</a:t>
            </a:r>
          </a:p>
          <a:p>
            <a:r>
              <a:rPr lang="en-US" dirty="0"/>
              <a:t>How to protect?</a:t>
            </a:r>
          </a:p>
          <a:p>
            <a:r>
              <a:rPr lang="en-US" dirty="0"/>
              <a:t>How to power supply?</a:t>
            </a:r>
          </a:p>
          <a:p>
            <a:endParaRPr lang="en-US" dirty="0"/>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37203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75" y="402995"/>
            <a:ext cx="9975141" cy="1208087"/>
          </a:xfrm>
        </p:spPr>
        <p:txBody>
          <a:bodyPr>
            <a:normAutofit/>
          </a:bodyPr>
          <a:lstStyle/>
          <a:p>
            <a:r>
              <a:rPr lang="en-US" dirty="0"/>
              <a:t>Edge device, Example 1, Cloud</a:t>
            </a:r>
          </a:p>
        </p:txBody>
      </p:sp>
      <p:sp>
        <p:nvSpPr>
          <p:cNvPr id="3" name="Content Placeholder 2"/>
          <p:cNvSpPr>
            <a:spLocks noGrp="1"/>
          </p:cNvSpPr>
          <p:nvPr>
            <p:ph idx="1"/>
          </p:nvPr>
        </p:nvSpPr>
        <p:spPr>
          <a:xfrm>
            <a:off x="304160" y="2883877"/>
            <a:ext cx="11540837" cy="3024554"/>
          </a:xfrm>
        </p:spPr>
        <p:txBody>
          <a:bodyPr>
            <a:noAutofit/>
          </a:bodyPr>
          <a:lstStyle/>
          <a:p>
            <a:r>
              <a:rPr lang="en-US" sz="2000" dirty="0"/>
              <a:t>Very low requirements, any microcontroller would do.</a:t>
            </a:r>
          </a:p>
          <a:p>
            <a:r>
              <a:rPr lang="en-US" sz="2000" dirty="0"/>
              <a:t>One or two additional rain sensors would be needed. Alternative: receive rain data from cloud (not local enough?)</a:t>
            </a:r>
          </a:p>
          <a:p>
            <a:r>
              <a:rPr lang="en-US" sz="2000" dirty="0"/>
              <a:t>Clock is needed to trigger the measurements (alternative: wake up every x seconds and wait for polling from cloud). No external memory. Voltage regulators needed (more reliable).</a:t>
            </a:r>
          </a:p>
          <a:p>
            <a:r>
              <a:rPr lang="en-US" sz="2000" dirty="0"/>
              <a:t>Small device in a small waterproof box, with waterproof connections to irrigation valve.</a:t>
            </a:r>
          </a:p>
          <a:p>
            <a:r>
              <a:rPr lang="en-US" sz="2000" dirty="0"/>
              <a:t>Waterproof, protect from direct sunlight.</a:t>
            </a:r>
          </a:p>
          <a:p>
            <a:r>
              <a:rPr lang="en-US" sz="2000" dirty="0"/>
              <a:t>Battery would be enough (measuring only twice a day and then waiting for commands to come), assuming the irrigation pump has its own power supply.</a:t>
            </a:r>
          </a:p>
        </p:txBody>
      </p:sp>
      <p:sp>
        <p:nvSpPr>
          <p:cNvPr id="4" name="Right Arrow Callout 3"/>
          <p:cNvSpPr/>
          <p:nvPr/>
        </p:nvSpPr>
        <p:spPr>
          <a:xfrm>
            <a:off x="304160" y="1752206"/>
            <a:ext cx="1848198" cy="760141"/>
          </a:xfrm>
          <a:prstGeom prst="rightArrowCallou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Sensors / Application</a:t>
            </a:r>
          </a:p>
        </p:txBody>
      </p:sp>
      <p:sp>
        <p:nvSpPr>
          <p:cNvPr id="5" name="Right Arrow Callout 4"/>
          <p:cNvSpPr/>
          <p:nvPr/>
        </p:nvSpPr>
        <p:spPr>
          <a:xfrm>
            <a:off x="2316489" y="1752206"/>
            <a:ext cx="1848198" cy="760141"/>
          </a:xfrm>
          <a:prstGeom prst="rightArrowCallout">
            <a:avLst/>
          </a:prstGeom>
          <a:solidFill>
            <a:schemeClr val="bg2"/>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Where is the intelligence?</a:t>
            </a:r>
          </a:p>
        </p:txBody>
      </p:sp>
      <p:sp>
        <p:nvSpPr>
          <p:cNvPr id="6" name="Right Arrow Callout 5"/>
          <p:cNvSpPr/>
          <p:nvPr/>
        </p:nvSpPr>
        <p:spPr>
          <a:xfrm>
            <a:off x="6341147" y="1752205"/>
            <a:ext cx="1848198" cy="760141"/>
          </a:xfrm>
          <a:prstGeom prst="rightArrowCallou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Wireless technology</a:t>
            </a:r>
            <a:endParaRPr lang="en-US" sz="1400" dirty="0"/>
          </a:p>
        </p:txBody>
      </p:sp>
      <p:sp>
        <p:nvSpPr>
          <p:cNvPr id="7" name="Right Arrow Callout 6"/>
          <p:cNvSpPr/>
          <p:nvPr/>
        </p:nvSpPr>
        <p:spPr>
          <a:xfrm>
            <a:off x="4328818" y="1752205"/>
            <a:ext cx="1848198" cy="760141"/>
          </a:xfrm>
          <a:prstGeom prst="right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Edge device</a:t>
            </a:r>
          </a:p>
        </p:txBody>
      </p:sp>
      <p:sp>
        <p:nvSpPr>
          <p:cNvPr id="8" name="Right Arrow Callout 7"/>
          <p:cNvSpPr/>
          <p:nvPr/>
        </p:nvSpPr>
        <p:spPr>
          <a:xfrm>
            <a:off x="8353476" y="1752204"/>
            <a:ext cx="1848198" cy="760141"/>
          </a:xfrm>
          <a:prstGeom prst="rightArrowCallout">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Gateways / Fog</a:t>
            </a:r>
          </a:p>
        </p:txBody>
      </p:sp>
      <p:sp>
        <p:nvSpPr>
          <p:cNvPr id="9" name="Rectangle 8"/>
          <p:cNvSpPr/>
          <p:nvPr/>
        </p:nvSpPr>
        <p:spPr>
          <a:xfrm>
            <a:off x="10320868" y="1752203"/>
            <a:ext cx="1524129" cy="760141"/>
          </a:xfrm>
          <a:prstGeom prst="rect">
            <a:avLst/>
          </a:prstGeom>
          <a:solidFill>
            <a:schemeClr val="bg2"/>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Cloud Services / User Interface</a:t>
            </a:r>
          </a:p>
        </p:txBody>
      </p:sp>
    </p:spTree>
    <p:extLst>
      <p:ext uri="{BB962C8B-B14F-4D97-AF65-F5344CB8AC3E}">
        <p14:creationId xmlns:p14="http://schemas.microsoft.com/office/powerpoint/2010/main" val="107843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L" id="{7267A734-0FA5-5441-B3C7-E4CE725EAA05}" vid="{8F79184D-6445-754F-B34E-2B0F3567A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ECL</Template>
  <TotalTime>132</TotalTime>
  <Words>2705</Words>
  <Application>Microsoft Office PowerPoint</Application>
  <PresentationFormat>Widescreen</PresentationFormat>
  <Paragraphs>332</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vt:lpstr>
      <vt:lpstr>Courier New</vt:lpstr>
      <vt:lpstr>Wingdings</vt:lpstr>
      <vt:lpstr>Office Theme</vt:lpstr>
      <vt:lpstr>Edge Intelligence</vt:lpstr>
      <vt:lpstr>Objectives</vt:lpstr>
      <vt:lpstr>Network Intelligence Planning</vt:lpstr>
      <vt:lpstr>Sensors / Applications</vt:lpstr>
      <vt:lpstr>Sensors / Applications : Example 1</vt:lpstr>
      <vt:lpstr>Intelligence</vt:lpstr>
      <vt:lpstr>Intelligence : Example 1</vt:lpstr>
      <vt:lpstr>Edge device</vt:lpstr>
      <vt:lpstr>Edge device, Example 1, Cloud</vt:lpstr>
      <vt:lpstr>Edge device, Example 1, Edge</vt:lpstr>
      <vt:lpstr>Wireless</vt:lpstr>
      <vt:lpstr>Wireless : Example 1, Cloud</vt:lpstr>
      <vt:lpstr>Wireless : Example 1, Edge</vt:lpstr>
      <vt:lpstr>Gateways</vt:lpstr>
      <vt:lpstr>Gateways : Example 1, Cloud</vt:lpstr>
      <vt:lpstr>Gateways : Example 1, Edge</vt:lpstr>
      <vt:lpstr>Cloud</vt:lpstr>
      <vt:lpstr>Cloud : Example 1, Cloud</vt:lpstr>
      <vt:lpstr>Cloud : Example 1, Edge</vt:lpstr>
      <vt:lpstr>Summary of Example 1</vt:lpstr>
      <vt:lpstr>Summary</vt:lpstr>
      <vt:lpstr>Network Intelligence Planning</vt:lpstr>
      <vt:lpstr>Sensors / Applications: Example 2</vt:lpstr>
      <vt:lpstr>Intelligence: Example 2</vt:lpstr>
      <vt:lpstr>Edge device: Example 2</vt:lpstr>
      <vt:lpstr>Wireless: Example 2</vt:lpstr>
      <vt:lpstr>Gateways: Example 2</vt:lpstr>
      <vt:lpstr>Cloud: Example 2</vt:lpstr>
      <vt:lpstr>Example 2: Actions and Open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Intelligence</dc:title>
  <dc:creator>Anna Förster</dc:creator>
  <cp:lastModifiedBy>HP</cp:lastModifiedBy>
  <cp:revision>35</cp:revision>
  <dcterms:created xsi:type="dcterms:W3CDTF">2022-05-18T08:22:24Z</dcterms:created>
  <dcterms:modified xsi:type="dcterms:W3CDTF">2023-03-19T18:58:00Z</dcterms:modified>
</cp:coreProperties>
</file>