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329" autoAdjust="0"/>
  </p:normalViewPr>
  <p:slideViewPr>
    <p:cSldViewPr snapToGrid="0">
      <p:cViewPr varScale="1">
        <p:scale>
          <a:sx n="60" d="100"/>
          <a:sy n="6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9B8DC92-BB86-4B30-81B0-489223355B2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B4E198-F77C-41A8-AE4A-A3C9540A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B1A93AE-8B5D-47DB-B720-50E8EA959EF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D68A75E-C0BB-4DD6-A792-CBE35D56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myself as Zach Preston, I am part of the AMT Program. My Toyota personal safety commitment is to not walk with my hands in my pockets. </a:t>
            </a:r>
            <a:endParaRPr lang="en-US" dirty="0" smtClean="0"/>
          </a:p>
          <a:p>
            <a:r>
              <a:rPr lang="en-US" dirty="0" smtClean="0"/>
              <a:t>Today</a:t>
            </a:r>
            <a:r>
              <a:rPr lang="en-US" baseline="0" dirty="0" smtClean="0"/>
              <a:t> some people continue to believe that the most successful people go to a four year college directly out of high school; however, industry leaders are looking for employees who have hands-on technical skills that are needed to improve the industry. Every student should receive some specialized technical education while in high school before getting a bachelor’s degree to become the most 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A75E-C0BB-4DD6-A792-CBE35D566C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Taken from the photo educated</a:t>
            </a:r>
            <a:r>
              <a:rPr lang="en-US" baseline="0" dirty="0" smtClean="0"/>
              <a:t> people in the 1970s wanted people to</a:t>
            </a:r>
            <a:r>
              <a:rPr lang="en-US" dirty="0" smtClean="0"/>
              <a:t> believe that workers in skilled</a:t>
            </a:r>
            <a:r>
              <a:rPr lang="en-US" baseline="0" dirty="0" smtClean="0"/>
              <a:t> trades were uneducated and did not make much money, and the only way to success was a 4 year education.</a:t>
            </a:r>
          </a:p>
          <a:p>
            <a:r>
              <a:rPr lang="en-US" baseline="0" dirty="0" smtClean="0"/>
              <a:t>Today a four year education has left some people jobless and just trying to survive. On the other hand, highly skilled trade jobs have put people to work with just a short term technical degree.</a:t>
            </a:r>
          </a:p>
          <a:p>
            <a:r>
              <a:rPr lang="en-US" baseline="0" dirty="0" smtClean="0"/>
              <a:t>Ok, ok, you believe that I am trying to talk you out of a higher education. Absolutely not, but I do believe every student should experience a technical education in order to receive hands-on and possible workplace experience.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A75E-C0BB-4DD6-A792-CBE35D566C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Pathway</a:t>
            </a:r>
            <a:r>
              <a:rPr lang="en-US" baseline="0" dirty="0" smtClean="0"/>
              <a:t> to Prosperity was a project designed to help students and parents consider the options regarding education and the industry in the times we live in today. </a:t>
            </a:r>
          </a:p>
          <a:p>
            <a:r>
              <a:rPr lang="en-US" baseline="0" dirty="0" smtClean="0"/>
              <a:t>Read quote.</a:t>
            </a:r>
          </a:p>
          <a:p>
            <a:r>
              <a:rPr lang="en-US" baseline="0" dirty="0" smtClean="0"/>
              <a:t>College is not for everyone, but everyone must find a place, a niche in their community to become a better citizen.  This is the reason skilled trades offer students much more than a fancy piece of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A75E-C0BB-4DD6-A792-CBE35D566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skilled trade is something greater than a piece of paper because you have a talent that can be proven by</a:t>
            </a:r>
            <a:r>
              <a:rPr lang="en-US" baseline="0" dirty="0" smtClean="0"/>
              <a:t> your technical skills.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A75E-C0BB-4DD6-A792-CBE35D566C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</a:t>
            </a:r>
            <a:r>
              <a:rPr lang="en-US" baseline="0" dirty="0" smtClean="0"/>
              <a:t> Science, Technology, Engineering, and Mathematics based learning.</a:t>
            </a:r>
          </a:p>
          <a:p>
            <a:r>
              <a:rPr lang="en-US" baseline="0" dirty="0" smtClean="0"/>
              <a:t>Programs like Project Lead the Way helps incorporate a curriculum based around STEM to give students an introduction to a possible job in that type of field of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A75E-C0BB-4DD6-A792-CBE35D566C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88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0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0C6D7C-F16B-46A6-9E62-BDF67159D0D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DBDC-BBF7-4669-BF46-44369BD7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0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56" y="1177343"/>
            <a:ext cx="11590985" cy="3329581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Students Receive Technical Education to Become Most Successful: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0456" y="4919730"/>
            <a:ext cx="11694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Work Hard and Smart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3992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debt should someone incur for an education?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427" y="2230339"/>
            <a:ext cx="10142442" cy="4195481"/>
          </a:xfrm>
        </p:spPr>
        <p:txBody>
          <a:bodyPr/>
          <a:lstStyle/>
          <a:p>
            <a:r>
              <a:rPr lang="en-US" sz="2800" dirty="0" smtClean="0"/>
              <a:t>Financing a higher education is a “complex endeavor”</a:t>
            </a:r>
          </a:p>
          <a:p>
            <a:r>
              <a:rPr lang="en-US" sz="2800" dirty="0" smtClean="0"/>
              <a:t>Price of Education= Human capital investment</a:t>
            </a:r>
          </a:p>
          <a:p>
            <a:r>
              <a:rPr lang="en-US" sz="2800" dirty="0" smtClean="0"/>
              <a:t>Two year programs are less expensive, and provide students with an opportunity to work in their field of study.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9930" cy="419548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Define “being successful” in your terms</a:t>
            </a:r>
          </a:p>
          <a:p>
            <a:pPr algn="ctr"/>
            <a:r>
              <a:rPr lang="en-US" sz="3200" dirty="0" smtClean="0"/>
              <a:t>Truly “Work Hard and Smart!”</a:t>
            </a:r>
          </a:p>
          <a:p>
            <a:pPr algn="ctr"/>
            <a:r>
              <a:rPr lang="en-US" sz="3200" dirty="0" smtClean="0"/>
              <a:t>Always remember, “It doesn’t matter where you are coming from, all that matters is where you are going.” –Brian Tracy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97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 a higher college education really worth the time and money?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26" y="2179821"/>
            <a:ext cx="8738254" cy="4250706"/>
          </a:xfrm>
        </p:spPr>
      </p:pic>
    </p:spTree>
    <p:extLst>
      <p:ext uri="{BB962C8B-B14F-4D97-AF65-F5344CB8AC3E}">
        <p14:creationId xmlns:p14="http://schemas.microsoft.com/office/powerpoint/2010/main" val="16557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to Prosperity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6465106" cy="4195481"/>
          </a:xfrm>
        </p:spPr>
        <p:txBody>
          <a:bodyPr/>
          <a:lstStyle/>
          <a:p>
            <a:r>
              <a:rPr lang="en-US" sz="2400" dirty="0" smtClean="0"/>
              <a:t>“If we don’t prepare our young students to succeed, the future of our country is in peril.”- Bill Symonds Harvard’s Pathway to Prosperity Project.</a:t>
            </a:r>
          </a:p>
          <a:p>
            <a:r>
              <a:rPr lang="en-US" sz="2400" dirty="0" smtClean="0"/>
              <a:t>“College for all” is popular phrase, but 1/3 achieve a four year degree.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125" t="11586" r="34683" b="8028"/>
          <a:stretch/>
        </p:blipFill>
        <p:spPr>
          <a:xfrm>
            <a:off x="8046720" y="815925"/>
            <a:ext cx="3277772" cy="58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“connection” between the workplace and education.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the 1900s </a:t>
            </a:r>
            <a:r>
              <a:rPr lang="en-US" sz="2400" dirty="0"/>
              <a:t>students studied English, arithmetic, science, and history then they went straight into the </a:t>
            </a:r>
            <a:r>
              <a:rPr lang="en-US" sz="2400" dirty="0" smtClean="0"/>
              <a:t>workforce.</a:t>
            </a:r>
            <a:endParaRPr lang="en-US" sz="2400" dirty="0"/>
          </a:p>
          <a:p>
            <a:r>
              <a:rPr lang="en-US" sz="2400" dirty="0"/>
              <a:t>In the 1970s, schools pushed students to go to </a:t>
            </a:r>
            <a:r>
              <a:rPr lang="en-US" sz="2400" dirty="0" smtClean="0"/>
              <a:t>college </a:t>
            </a:r>
            <a:r>
              <a:rPr lang="en-US" sz="2400" dirty="0"/>
              <a:t>and it split the gap between industry and education.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of the 1990s the America’s educational system has worked towards school and work opportunities. </a:t>
            </a:r>
            <a:endParaRPr lang="en-US" sz="2400" dirty="0" smtClean="0"/>
          </a:p>
          <a:p>
            <a:r>
              <a:rPr lang="en-US" sz="2400" dirty="0" smtClean="0"/>
              <a:t>Carl Perkins Act helped universities, businesses, and secondary schools communicate to offer students a quality higher education.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993840" cy="1400530"/>
          </a:xfrm>
        </p:spPr>
        <p:txBody>
          <a:bodyPr/>
          <a:lstStyle/>
          <a:p>
            <a:r>
              <a:rPr lang="en-US" dirty="0" smtClean="0"/>
              <a:t>“The Road Not Taken”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34" y="2027156"/>
            <a:ext cx="6043076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People must make life affecting decisions.</a:t>
            </a:r>
          </a:p>
          <a:p>
            <a:r>
              <a:rPr lang="en-US" sz="2400" dirty="0" smtClean="0"/>
              <a:t>There are ways that are “worn” and “fair”</a:t>
            </a:r>
          </a:p>
          <a:p>
            <a:r>
              <a:rPr lang="en-US" sz="2400" dirty="0" smtClean="0"/>
              <a:t>But the one you could take may be “the one less traveled by, and it made all of the difference.”</a:t>
            </a:r>
          </a:p>
          <a:p>
            <a:r>
              <a:rPr lang="en-US" sz="2400" dirty="0" smtClean="0"/>
              <a:t>There are many pathways to success!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23" t="13895" r="59226" b="11682"/>
          <a:stretch/>
        </p:blipFill>
        <p:spPr>
          <a:xfrm>
            <a:off x="7146388" y="952348"/>
            <a:ext cx="3207434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a skilled trade?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24" y="1853248"/>
            <a:ext cx="7194527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“Tell me and I’ll forget”</a:t>
            </a:r>
          </a:p>
          <a:p>
            <a:pPr marL="0" indent="0" algn="ctr">
              <a:buNone/>
            </a:pPr>
            <a:r>
              <a:rPr lang="en-US" sz="3200" dirty="0" smtClean="0"/>
              <a:t>“Teach me and I may remember”</a:t>
            </a:r>
          </a:p>
          <a:p>
            <a:pPr marL="0" indent="0" algn="ctr">
              <a:buNone/>
            </a:pPr>
            <a:r>
              <a:rPr lang="en-US" sz="3200" dirty="0" smtClean="0"/>
              <a:t>“Involve me and I will learn”</a:t>
            </a:r>
          </a:p>
          <a:p>
            <a:pPr marL="0" indent="0" algn="ctr">
              <a:buNone/>
            </a:pPr>
            <a:r>
              <a:rPr lang="en-US" sz="3200" dirty="0" smtClean="0"/>
              <a:t>-Ben Franklin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129" t="2701" r="6378"/>
          <a:stretch/>
        </p:blipFill>
        <p:spPr>
          <a:xfrm>
            <a:off x="8179558" y="1731679"/>
            <a:ext cx="3384645" cy="38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Education and Project 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258449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Project-Based Learning is a student led and teacher supported approach to learning.</a:t>
            </a:r>
          </a:p>
          <a:p>
            <a:r>
              <a:rPr lang="en-US" sz="2800" dirty="0" smtClean="0"/>
              <a:t>Students beg to do a project that involves hands-on activities that require collaboration, communication, and problem solving skills to complete.</a:t>
            </a:r>
          </a:p>
          <a:p>
            <a:r>
              <a:rPr lang="en-US" sz="2800" dirty="0" smtClean="0"/>
              <a:t>Integrating STEM Education which involves “pragmatism, constructivism, and goal orientation theory.”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41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746" t="19086" r="19005" b="14953"/>
          <a:stretch/>
        </p:blipFill>
        <p:spPr>
          <a:xfrm>
            <a:off x="1447970" y="3953022"/>
            <a:ext cx="3035011" cy="2602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969" y="1391582"/>
            <a:ext cx="303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Ryan Upchurch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338" t="42548" r="23006" b="19952"/>
          <a:stretch/>
        </p:blipFill>
        <p:spPr>
          <a:xfrm>
            <a:off x="220468" y="1953565"/>
            <a:ext cx="5824025" cy="1899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97" t="17740" r="72850" b="12451"/>
          <a:stretch/>
        </p:blipFill>
        <p:spPr>
          <a:xfrm>
            <a:off x="7948246" y="1399736"/>
            <a:ext cx="2518117" cy="51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get a college education?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42" y="2271283"/>
            <a:ext cx="7890563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Students go to a four year college to learn in order to get a job after graduation. However, students receive a technical degree with work related and classroom based experience.</a:t>
            </a:r>
          </a:p>
          <a:p>
            <a:r>
              <a:rPr lang="en-US" sz="2400" dirty="0" smtClean="0"/>
              <a:t>People must get their “foot in the door” with businesses. </a:t>
            </a:r>
          </a:p>
          <a:p>
            <a:r>
              <a:rPr lang="en-US" sz="2400" dirty="0" smtClean="0"/>
              <a:t>If students study and work in their field of study, they are less likely to drop out.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4" t="9447" r="6333" b="4935"/>
          <a:stretch/>
        </p:blipFill>
        <p:spPr>
          <a:xfrm>
            <a:off x="8024284" y="2047165"/>
            <a:ext cx="353536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838</Words>
  <Application>Microsoft Office PowerPoint</Application>
  <PresentationFormat>Widescreen</PresentationFormat>
  <Paragraphs>55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Students Receive Technical Education to Become Most Successful:</vt:lpstr>
      <vt:lpstr>Is a higher college education really worth the time and money? </vt:lpstr>
      <vt:lpstr>Pathway to Prosperity</vt:lpstr>
      <vt:lpstr>The “connection” between the workplace and education. </vt:lpstr>
      <vt:lpstr>“The Road Not Taken”</vt:lpstr>
      <vt:lpstr>Why study a skilled trade?</vt:lpstr>
      <vt:lpstr>Secondary Education and Project Based Learning</vt:lpstr>
      <vt:lpstr>Success Stories</vt:lpstr>
      <vt:lpstr>What does it mean to get a college education?</vt:lpstr>
      <vt:lpstr>How much debt should someone incur for an education?</vt:lpstr>
      <vt:lpstr>What should you do?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Receive Technical Education to Become Most Successful:</dc:title>
  <dc:creator>Zachary Preston</dc:creator>
  <cp:lastModifiedBy>Zachary Preston</cp:lastModifiedBy>
  <cp:revision>14</cp:revision>
  <cp:lastPrinted>2017-05-01T23:53:30Z</cp:lastPrinted>
  <dcterms:created xsi:type="dcterms:W3CDTF">2017-05-01T21:38:32Z</dcterms:created>
  <dcterms:modified xsi:type="dcterms:W3CDTF">2017-05-02T00:15:20Z</dcterms:modified>
</cp:coreProperties>
</file>