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Lst>
  <p:notesMasterIdLst>
    <p:notesMasterId r:id="rId2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Lst>
  <p:sldSz cx="12192000" cy="6858000"/>
  <p:notesSz cx="6858000" cy="9144000"/>
  <p:embeddedFontLst>
    <p:embeddedFont>
      <p:font typeface="Calibri" panose="020F0502020204030204" pitchFamily="34" charset="0"/>
      <p:regular r:id="rId28"/>
      <p:bold r:id="rId29"/>
      <p:italic r:id="rId30"/>
      <p:boldItalic r:id="rId31"/>
    </p:embeddedFont>
    <p:embeddedFont>
      <p:font typeface="Lato" panose="020F0502020204030203"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6" roundtripDataSignature="AMtx7miD+YZBYQQU3j4wDQed34Newn3Io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6B6C24A-D0B6-4A67-83D5-1F3305674FB4}">
  <a:tblStyle styleId="{B6B6C24A-D0B6-4A67-83D5-1F3305674FB4}"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941"/>
    <p:restoredTop sz="94648"/>
  </p:normalViewPr>
  <p:slideViewPr>
    <p:cSldViewPr snapToGrid="0">
      <p:cViewPr varScale="1">
        <p:scale>
          <a:sx n="103" d="100"/>
          <a:sy n="103" d="100"/>
        </p:scale>
        <p:origin x="114"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font" Target="fonts/font7.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6.fntdata"/><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5.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1.fntdata"/><Relationship Id="rId36" Type="http://customschemas.google.com/relationships/presentationmetadata" Target="meta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9" name="Google Shape;229;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7" name="Google Shape;247;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3" name="Google Shape;253;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9" name="Google Shape;259;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8" name="Google Shape;278;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7" name="Google Shape;287;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5" name="Google Shape;295;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209f0ca35f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4" name="Google Shape;304;g209f0ca35f6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3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3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6"/>
        <p:cNvGrpSpPr/>
        <p:nvPr/>
      </p:nvGrpSpPr>
      <p:grpSpPr>
        <a:xfrm>
          <a:off x="0" y="0"/>
          <a:ext cx="0" cy="0"/>
          <a:chOff x="0" y="0"/>
          <a:chExt cx="0" cy="0"/>
        </a:xfrm>
      </p:grpSpPr>
      <p:sp>
        <p:nvSpPr>
          <p:cNvPr id="87" name="Google Shape;87;p2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2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89" name="Google Shape;89;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2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3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3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3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3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3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3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3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3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3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3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35"/>
          <p:cNvSpPr>
            <a:spLocks noGrp="1"/>
          </p:cNvSpPr>
          <p:nvPr>
            <p:ph type="pic" idx="2"/>
          </p:nvPr>
        </p:nvSpPr>
        <p:spPr>
          <a:xfrm>
            <a:off x="5183188" y="987425"/>
            <a:ext cx="6172200" cy="4873625"/>
          </a:xfrm>
          <a:prstGeom prst="rect">
            <a:avLst/>
          </a:prstGeom>
          <a:noFill/>
          <a:ln>
            <a:noFill/>
          </a:ln>
        </p:spPr>
      </p:sp>
      <p:sp>
        <p:nvSpPr>
          <p:cNvPr id="64" name="Google Shape;64;p3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0"/>
        <p:cNvGrpSpPr/>
        <p:nvPr/>
      </p:nvGrpSpPr>
      <p:grpSpPr>
        <a:xfrm>
          <a:off x="0" y="0"/>
          <a:ext cx="0" cy="0"/>
          <a:chOff x="0" y="0"/>
          <a:chExt cx="0" cy="0"/>
        </a:xfrm>
      </p:grpSpPr>
      <p:sp>
        <p:nvSpPr>
          <p:cNvPr id="81" name="Google Shape;81;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2" name="Google Shape;82;p2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83" name="Google Shape;83;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84" name="Google Shape;84;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85" name="Google Shape;85;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u="none">
                <a:solidFill>
                  <a:schemeClr val="lt1"/>
                </a:solidFill>
                <a:latin typeface="Calibri"/>
                <a:ea typeface="Calibri"/>
                <a:cs typeface="Calibri"/>
                <a:sym typeface="Calibri"/>
              </a:defRPr>
            </a:lvl1pPr>
            <a:lvl2pPr marL="0" marR="0" lvl="1" indent="0" algn="r" rtl="0">
              <a:spcBef>
                <a:spcPts val="0"/>
              </a:spcBef>
              <a:buNone/>
              <a:defRPr sz="1200" b="0" u="none">
                <a:solidFill>
                  <a:schemeClr val="lt1"/>
                </a:solidFill>
                <a:latin typeface="Calibri"/>
                <a:ea typeface="Calibri"/>
                <a:cs typeface="Calibri"/>
                <a:sym typeface="Calibri"/>
              </a:defRPr>
            </a:lvl2pPr>
            <a:lvl3pPr marL="0" marR="0" lvl="2" indent="0" algn="r" rtl="0">
              <a:spcBef>
                <a:spcPts val="0"/>
              </a:spcBef>
              <a:buNone/>
              <a:defRPr sz="1200" b="0" u="none">
                <a:solidFill>
                  <a:schemeClr val="lt1"/>
                </a:solidFill>
                <a:latin typeface="Calibri"/>
                <a:ea typeface="Calibri"/>
                <a:cs typeface="Calibri"/>
                <a:sym typeface="Calibri"/>
              </a:defRPr>
            </a:lvl3pPr>
            <a:lvl4pPr marL="0" marR="0" lvl="3" indent="0" algn="r" rtl="0">
              <a:spcBef>
                <a:spcPts val="0"/>
              </a:spcBef>
              <a:buNone/>
              <a:defRPr sz="1200" b="0" u="none">
                <a:solidFill>
                  <a:schemeClr val="lt1"/>
                </a:solidFill>
                <a:latin typeface="Calibri"/>
                <a:ea typeface="Calibri"/>
                <a:cs typeface="Calibri"/>
                <a:sym typeface="Calibri"/>
              </a:defRPr>
            </a:lvl4pPr>
            <a:lvl5pPr marL="0" marR="0" lvl="4" indent="0" algn="r" rtl="0">
              <a:spcBef>
                <a:spcPts val="0"/>
              </a:spcBef>
              <a:buNone/>
              <a:defRPr sz="1200" b="0" u="none">
                <a:solidFill>
                  <a:schemeClr val="lt1"/>
                </a:solidFill>
                <a:latin typeface="Calibri"/>
                <a:ea typeface="Calibri"/>
                <a:cs typeface="Calibri"/>
                <a:sym typeface="Calibri"/>
              </a:defRPr>
            </a:lvl5pPr>
            <a:lvl6pPr marL="0" marR="0" lvl="5" indent="0" algn="r" rtl="0">
              <a:spcBef>
                <a:spcPts val="0"/>
              </a:spcBef>
              <a:buNone/>
              <a:defRPr sz="1200" b="0" u="none">
                <a:solidFill>
                  <a:schemeClr val="lt1"/>
                </a:solidFill>
                <a:latin typeface="Calibri"/>
                <a:ea typeface="Calibri"/>
                <a:cs typeface="Calibri"/>
                <a:sym typeface="Calibri"/>
              </a:defRPr>
            </a:lvl6pPr>
            <a:lvl7pPr marL="0" marR="0" lvl="6" indent="0" algn="r" rtl="0">
              <a:spcBef>
                <a:spcPts val="0"/>
              </a:spcBef>
              <a:buNone/>
              <a:defRPr sz="1200" b="0" u="none">
                <a:solidFill>
                  <a:schemeClr val="lt1"/>
                </a:solidFill>
                <a:latin typeface="Calibri"/>
                <a:ea typeface="Calibri"/>
                <a:cs typeface="Calibri"/>
                <a:sym typeface="Calibri"/>
              </a:defRPr>
            </a:lvl7pPr>
            <a:lvl8pPr marL="0" marR="0" lvl="7" indent="0" algn="r" rtl="0">
              <a:spcBef>
                <a:spcPts val="0"/>
              </a:spcBef>
              <a:buNone/>
              <a:defRPr sz="1200" b="0" u="none">
                <a:solidFill>
                  <a:schemeClr val="lt1"/>
                </a:solidFill>
                <a:latin typeface="Calibri"/>
                <a:ea typeface="Calibri"/>
                <a:cs typeface="Calibri"/>
                <a:sym typeface="Calibri"/>
              </a:defRPr>
            </a:lvl8pPr>
            <a:lvl9pPr marL="0" marR="0" lvl="8" indent="0" algn="r" rtl="0">
              <a:spcBef>
                <a:spcPts val="0"/>
              </a:spcBef>
              <a:buNone/>
              <a:defRPr sz="1200" b="0" u="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5"/>
        <p:cNvGrpSpPr/>
        <p:nvPr/>
      </p:nvGrpSpPr>
      <p:grpSpPr>
        <a:xfrm>
          <a:off x="0" y="0"/>
          <a:ext cx="0" cy="0"/>
          <a:chOff x="0" y="0"/>
          <a:chExt cx="0" cy="0"/>
        </a:xfrm>
      </p:grpSpPr>
      <p:sp>
        <p:nvSpPr>
          <p:cNvPr id="96" name="Google Shape;96;p1"/>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7" name="Google Shape;97;p1"/>
          <p:cNvSpPr txBox="1">
            <a:spLocks noGrp="1"/>
          </p:cNvSpPr>
          <p:nvPr>
            <p:ph type="ctrTitle"/>
          </p:nvPr>
        </p:nvSpPr>
        <p:spPr>
          <a:xfrm>
            <a:off x="643468" y="643467"/>
            <a:ext cx="4620584" cy="45671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400"/>
              <a:buFont typeface="Calibri"/>
              <a:buNone/>
            </a:pPr>
            <a:r>
              <a:rPr lang="en-US" sz="4400"/>
              <a:t>Sales Forecasting </a:t>
            </a:r>
            <a:br>
              <a:rPr lang="en-US" sz="4400"/>
            </a:br>
            <a:endParaRPr sz="4400"/>
          </a:p>
        </p:txBody>
      </p:sp>
      <p:sp>
        <p:nvSpPr>
          <p:cNvPr id="98" name="Google Shape;98;p1"/>
          <p:cNvSpPr txBox="1">
            <a:spLocks noGrp="1"/>
          </p:cNvSpPr>
          <p:nvPr>
            <p:ph type="subTitle" idx="1"/>
          </p:nvPr>
        </p:nvSpPr>
        <p:spPr>
          <a:xfrm>
            <a:off x="643467" y="5277684"/>
            <a:ext cx="4620584" cy="77549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000"/>
              <a:buNone/>
            </a:pPr>
            <a:endParaRPr sz="2000"/>
          </a:p>
          <a:p>
            <a:pPr marL="0" lvl="0" indent="0" algn="l" rtl="0">
              <a:lnSpc>
                <a:spcPct val="90000"/>
              </a:lnSpc>
              <a:spcBef>
                <a:spcPts val="1000"/>
              </a:spcBef>
              <a:spcAft>
                <a:spcPts val="0"/>
              </a:spcAft>
              <a:buClr>
                <a:schemeClr val="dk1"/>
              </a:buClr>
              <a:buSzPts val="2000"/>
              <a:buNone/>
            </a:pPr>
            <a:r>
              <a:rPr lang="en-US" sz="2000"/>
              <a:t>Ufuk S</a:t>
            </a:r>
            <a:r>
              <a:rPr lang="en-US" sz="2000" b="0" i="0"/>
              <a:t>ecilmis , </a:t>
            </a:r>
            <a:r>
              <a:rPr lang="en-US" sz="2000"/>
              <a:t>Pavel Popov, Preston Powell </a:t>
            </a:r>
            <a:endParaRPr/>
          </a:p>
        </p:txBody>
      </p:sp>
      <p:pic>
        <p:nvPicPr>
          <p:cNvPr id="99" name="Google Shape;99;p1" descr="Graph"/>
          <p:cNvPicPr preferRelativeResize="0"/>
          <p:nvPr/>
        </p:nvPicPr>
        <p:blipFill rotWithShape="1">
          <a:blip r:embed="rId3">
            <a:alphaModFix/>
          </a:blip>
          <a:srcRect l="15263" r="30395"/>
          <a:stretch/>
        </p:blipFill>
        <p:spPr>
          <a:xfrm>
            <a:off x="6229215" y="10"/>
            <a:ext cx="5962785" cy="6857990"/>
          </a:xfrm>
          <a:custGeom>
            <a:avLst/>
            <a:gdLst/>
            <a:ahLst/>
            <a:cxnLst/>
            <a:rect l="l" t="t" r="r" b="b"/>
            <a:pathLst>
              <a:path w="5962785" h="6858000" extrusionOk="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Missing Values</a:t>
            </a:r>
            <a:endParaRPr/>
          </a:p>
        </p:txBody>
      </p:sp>
      <p:sp>
        <p:nvSpPr>
          <p:cNvPr id="185" name="Google Shape;185;p10"/>
          <p:cNvSpPr txBox="1">
            <a:spLocks noGrp="1"/>
          </p:cNvSpPr>
          <p:nvPr>
            <p:ph type="body" idx="1"/>
          </p:nvPr>
        </p:nvSpPr>
        <p:spPr>
          <a:xfrm>
            <a:off x="838200" y="1825625"/>
            <a:ext cx="5026594"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After comparing favored count to sold quantity, we found that about 92% of soldquantity values were 0 when favoredcount value was missing</a:t>
            </a:r>
            <a:endParaRPr/>
          </a:p>
        </p:txBody>
      </p:sp>
      <p:pic>
        <p:nvPicPr>
          <p:cNvPr id="186" name="Google Shape;186;p10"/>
          <p:cNvPicPr preferRelativeResize="0"/>
          <p:nvPr/>
        </p:nvPicPr>
        <p:blipFill rotWithShape="1">
          <a:blip r:embed="rId3">
            <a:alphaModFix/>
          </a:blip>
          <a:srcRect/>
          <a:stretch/>
        </p:blipFill>
        <p:spPr>
          <a:xfrm>
            <a:off x="838200" y="3841750"/>
            <a:ext cx="2654300" cy="2470150"/>
          </a:xfrm>
          <a:prstGeom prst="rect">
            <a:avLst/>
          </a:prstGeom>
          <a:noFill/>
          <a:ln>
            <a:noFill/>
          </a:ln>
        </p:spPr>
      </p:pic>
      <p:pic>
        <p:nvPicPr>
          <p:cNvPr id="187" name="Google Shape;187;p10" descr="Table&#10;&#10;Description automatically generated"/>
          <p:cNvPicPr preferRelativeResize="0"/>
          <p:nvPr/>
        </p:nvPicPr>
        <p:blipFill rotWithShape="1">
          <a:blip r:embed="rId4">
            <a:alphaModFix/>
          </a:blip>
          <a:srcRect/>
          <a:stretch/>
        </p:blipFill>
        <p:spPr>
          <a:xfrm>
            <a:off x="3633536" y="3429000"/>
            <a:ext cx="1543582" cy="2747963"/>
          </a:xfrm>
          <a:prstGeom prst="rect">
            <a:avLst/>
          </a:prstGeom>
          <a:noFill/>
          <a:ln>
            <a:noFill/>
          </a:ln>
        </p:spPr>
      </p:pic>
      <p:sp>
        <p:nvSpPr>
          <p:cNvPr id="188" name="Google Shape;188;p10"/>
          <p:cNvSpPr txBox="1"/>
          <p:nvPr/>
        </p:nvSpPr>
        <p:spPr>
          <a:xfrm>
            <a:off x="6096000" y="1825625"/>
            <a:ext cx="5026594" cy="4351338"/>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2800"/>
              <a:buFont typeface="Arial"/>
              <a:buNone/>
            </a:pPr>
            <a:r>
              <a:rPr lang="en-US" sz="2800">
                <a:solidFill>
                  <a:schemeClr val="dk1"/>
                </a:solidFill>
                <a:latin typeface="Calibri"/>
                <a:ea typeface="Calibri"/>
                <a:cs typeface="Calibri"/>
                <a:sym typeface="Calibri"/>
              </a:rPr>
              <a:t>Additionally, approximately 99.8% of soldquantity values were 0 when the clickcount value was missing.</a:t>
            </a:r>
            <a:endParaRPr/>
          </a:p>
        </p:txBody>
      </p:sp>
      <p:pic>
        <p:nvPicPr>
          <p:cNvPr id="189" name="Google Shape;189;p10"/>
          <p:cNvPicPr preferRelativeResize="0"/>
          <p:nvPr/>
        </p:nvPicPr>
        <p:blipFill rotWithShape="1">
          <a:blip r:embed="rId5">
            <a:alphaModFix/>
          </a:blip>
          <a:srcRect/>
          <a:stretch/>
        </p:blipFill>
        <p:spPr>
          <a:xfrm>
            <a:off x="6535275" y="3841749"/>
            <a:ext cx="2654300" cy="2494016"/>
          </a:xfrm>
          <a:prstGeom prst="rect">
            <a:avLst/>
          </a:prstGeom>
          <a:noFill/>
          <a:ln>
            <a:noFill/>
          </a:ln>
        </p:spPr>
      </p:pic>
      <p:pic>
        <p:nvPicPr>
          <p:cNvPr id="190" name="Google Shape;190;p10" descr="Table&#10;&#10;Description automatically generated with low confidence"/>
          <p:cNvPicPr preferRelativeResize="0"/>
          <p:nvPr/>
        </p:nvPicPr>
        <p:blipFill rotWithShape="1">
          <a:blip r:embed="rId6">
            <a:alphaModFix/>
          </a:blip>
          <a:srcRect/>
          <a:stretch/>
        </p:blipFill>
        <p:spPr>
          <a:xfrm>
            <a:off x="9435885" y="3063875"/>
            <a:ext cx="1563809" cy="3429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4"/>
        <p:cNvGrpSpPr/>
        <p:nvPr/>
      </p:nvGrpSpPr>
      <p:grpSpPr>
        <a:xfrm>
          <a:off x="0" y="0"/>
          <a:ext cx="0" cy="0"/>
          <a:chOff x="0" y="0"/>
          <a:chExt cx="0" cy="0"/>
        </a:xfrm>
      </p:grpSpPr>
      <p:sp>
        <p:nvSpPr>
          <p:cNvPr id="195" name="Google Shape;195;p11"/>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6" name="Google Shape;196;p11"/>
          <p:cNvSpPr txBox="1">
            <a:spLocks noGrp="1"/>
          </p:cNvSpPr>
          <p:nvPr>
            <p:ph type="title"/>
          </p:nvPr>
        </p:nvSpPr>
        <p:spPr>
          <a:xfrm>
            <a:off x="640080" y="325369"/>
            <a:ext cx="4368602" cy="1956841"/>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5400"/>
              <a:buFont typeface="Calibri"/>
              <a:buNone/>
            </a:pPr>
            <a:r>
              <a:rPr lang="en-US" sz="5400"/>
              <a:t>Dealing with Variation</a:t>
            </a:r>
            <a:endParaRPr/>
          </a:p>
        </p:txBody>
      </p:sp>
      <p:sp>
        <p:nvSpPr>
          <p:cNvPr id="197" name="Google Shape;197;p11"/>
          <p:cNvSpPr/>
          <p:nvPr/>
        </p:nvSpPr>
        <p:spPr>
          <a:xfrm>
            <a:off x="640080" y="2586994"/>
            <a:ext cx="3474720" cy="18288"/>
          </a:xfrm>
          <a:custGeom>
            <a:avLst/>
            <a:gdLst/>
            <a:ahLst/>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8" name="Google Shape;198;p11"/>
          <p:cNvSpPr txBox="1">
            <a:spLocks noGrp="1"/>
          </p:cNvSpPr>
          <p:nvPr>
            <p:ph type="body" idx="1"/>
          </p:nvPr>
        </p:nvSpPr>
        <p:spPr>
          <a:xfrm>
            <a:off x="640080" y="2872899"/>
            <a:ext cx="4243589" cy="3320668"/>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90000"/>
              </a:lnSpc>
              <a:spcBef>
                <a:spcPts val="0"/>
              </a:spcBef>
              <a:spcAft>
                <a:spcPts val="0"/>
              </a:spcAft>
              <a:buClr>
                <a:schemeClr val="dk1"/>
              </a:buClr>
              <a:buSzPct val="100000"/>
              <a:buNone/>
            </a:pPr>
            <a:r>
              <a:rPr lang="en-US" sz="2200"/>
              <a:t>While observing the data in totality, we realized the dates from which our data was observed falls over the majority of the holiday season.</a:t>
            </a:r>
            <a:endParaRPr/>
          </a:p>
          <a:p>
            <a:pPr marL="0" lvl="0" indent="0" algn="l" rtl="0">
              <a:lnSpc>
                <a:spcPct val="90000"/>
              </a:lnSpc>
              <a:spcBef>
                <a:spcPts val="1000"/>
              </a:spcBef>
              <a:spcAft>
                <a:spcPts val="0"/>
              </a:spcAft>
              <a:buClr>
                <a:schemeClr val="dk1"/>
              </a:buClr>
              <a:buSzPct val="100000"/>
              <a:buNone/>
            </a:pPr>
            <a:r>
              <a:rPr lang="en-US" sz="2200"/>
              <a:t>When plotted against time, we noticed sharp increases in all of our major sales attributes at dates that lined up with Thanksgiving, Black Friday, and Christmas.</a:t>
            </a:r>
            <a:endParaRPr/>
          </a:p>
          <a:p>
            <a:pPr marL="0" lvl="0" indent="0" algn="l" rtl="0">
              <a:lnSpc>
                <a:spcPct val="90000"/>
              </a:lnSpc>
              <a:spcBef>
                <a:spcPts val="1000"/>
              </a:spcBef>
              <a:spcAft>
                <a:spcPts val="0"/>
              </a:spcAft>
              <a:buClr>
                <a:schemeClr val="dk1"/>
              </a:buClr>
              <a:buSzPct val="100000"/>
              <a:buNone/>
            </a:pPr>
            <a:r>
              <a:rPr lang="en-US" sz="2200"/>
              <a:t>Figures show that soldqunatity, favoredcount, and clickcount reach their max on 20th November (Black Friday promotions)</a:t>
            </a:r>
            <a:endParaRPr/>
          </a:p>
        </p:txBody>
      </p:sp>
      <p:pic>
        <p:nvPicPr>
          <p:cNvPr id="199" name="Google Shape;199;p11"/>
          <p:cNvPicPr preferRelativeResize="0"/>
          <p:nvPr/>
        </p:nvPicPr>
        <p:blipFill rotWithShape="1">
          <a:blip r:embed="rId3">
            <a:alphaModFix/>
          </a:blip>
          <a:srcRect/>
          <a:stretch/>
        </p:blipFill>
        <p:spPr>
          <a:xfrm>
            <a:off x="5008682" y="0"/>
            <a:ext cx="7023068" cy="6858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3"/>
        <p:cNvGrpSpPr/>
        <p:nvPr/>
      </p:nvGrpSpPr>
      <p:grpSpPr>
        <a:xfrm>
          <a:off x="0" y="0"/>
          <a:ext cx="0" cy="0"/>
          <a:chOff x="0" y="0"/>
          <a:chExt cx="0" cy="0"/>
        </a:xfrm>
      </p:grpSpPr>
      <p:sp>
        <p:nvSpPr>
          <p:cNvPr id="204" name="Google Shape;204;p1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5" name="Google Shape;205;p12"/>
          <p:cNvSpPr txBox="1">
            <a:spLocks noGrp="1"/>
          </p:cNvSpPr>
          <p:nvPr>
            <p:ph type="title"/>
          </p:nvPr>
        </p:nvSpPr>
        <p:spPr>
          <a:xfrm>
            <a:off x="630936" y="640080"/>
            <a:ext cx="4818888" cy="1481328"/>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3800"/>
              <a:buFont typeface="Calibri"/>
              <a:buNone/>
            </a:pPr>
            <a:r>
              <a:rPr lang="en-US" sz="3800"/>
              <a:t>Feature Engineering – Continuous Features</a:t>
            </a:r>
            <a:endParaRPr/>
          </a:p>
        </p:txBody>
      </p:sp>
      <p:sp>
        <p:nvSpPr>
          <p:cNvPr id="206" name="Google Shape;206;p12"/>
          <p:cNvSpPr/>
          <p:nvPr/>
        </p:nvSpPr>
        <p:spPr>
          <a:xfrm>
            <a:off x="643278" y="2372868"/>
            <a:ext cx="3255095" cy="18288"/>
          </a:xfrm>
          <a:custGeom>
            <a:avLst/>
            <a:gdLst/>
            <a:ahLst/>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7" name="Google Shape;207;p12"/>
          <p:cNvSpPr txBox="1">
            <a:spLocks noGrp="1"/>
          </p:cNvSpPr>
          <p:nvPr>
            <p:ph type="body" idx="1"/>
          </p:nvPr>
        </p:nvSpPr>
        <p:spPr>
          <a:xfrm>
            <a:off x="630936" y="2660904"/>
            <a:ext cx="4818888" cy="3547872"/>
          </a:xfrm>
          <a:prstGeom prst="rect">
            <a:avLst/>
          </a:prstGeom>
          <a:noFill/>
          <a:ln>
            <a:noFill/>
          </a:ln>
        </p:spPr>
        <p:txBody>
          <a:bodyPr spcFirstLastPara="1" wrap="square" lIns="91425" tIns="45700" rIns="91425" bIns="45700" anchor="t" anchorCtr="0">
            <a:normAutofit/>
          </a:bodyPr>
          <a:lstStyle/>
          <a:p>
            <a:pPr marL="228600" lvl="0" indent="-101600" algn="l" rtl="0">
              <a:lnSpc>
                <a:spcPct val="90000"/>
              </a:lnSpc>
              <a:spcBef>
                <a:spcPts val="0"/>
              </a:spcBef>
              <a:spcAft>
                <a:spcPts val="0"/>
              </a:spcAft>
              <a:buClr>
                <a:schemeClr val="dk1"/>
              </a:buClr>
              <a:buSzPts val="2000"/>
              <a:buNone/>
            </a:pPr>
            <a:endParaRPr sz="2000"/>
          </a:p>
          <a:p>
            <a:pPr marL="228600" lvl="0" indent="-228600" algn="l" rtl="0">
              <a:lnSpc>
                <a:spcPct val="90000"/>
              </a:lnSpc>
              <a:spcBef>
                <a:spcPts val="1000"/>
              </a:spcBef>
              <a:spcAft>
                <a:spcPts val="0"/>
              </a:spcAft>
              <a:buClr>
                <a:schemeClr val="dk1"/>
              </a:buClr>
              <a:buSzPts val="2000"/>
              <a:buChar char="•"/>
            </a:pPr>
            <a:r>
              <a:rPr lang="en-US" sz="2000"/>
              <a:t>Stock - beginning stock count of product</a:t>
            </a:r>
            <a:endParaRPr/>
          </a:p>
          <a:p>
            <a:pPr marL="228600" lvl="0" indent="-228600" algn="l" rtl="0">
              <a:lnSpc>
                <a:spcPct val="90000"/>
              </a:lnSpc>
              <a:spcBef>
                <a:spcPts val="1000"/>
              </a:spcBef>
              <a:spcAft>
                <a:spcPts val="0"/>
              </a:spcAft>
              <a:buClr>
                <a:schemeClr val="dk1"/>
              </a:buClr>
              <a:buSzPts val="2000"/>
              <a:buChar char="•"/>
            </a:pPr>
            <a:r>
              <a:rPr lang="en-US" sz="2000"/>
              <a:t>Click Count - the number of clicks of product</a:t>
            </a:r>
            <a:endParaRPr/>
          </a:p>
          <a:p>
            <a:pPr marL="228600" lvl="0" indent="-228600" algn="l" rtl="0">
              <a:lnSpc>
                <a:spcPct val="90000"/>
              </a:lnSpc>
              <a:spcBef>
                <a:spcPts val="1000"/>
              </a:spcBef>
              <a:spcAft>
                <a:spcPts val="0"/>
              </a:spcAft>
              <a:buClr>
                <a:schemeClr val="dk1"/>
              </a:buClr>
              <a:buSzPts val="2000"/>
              <a:buChar char="•"/>
            </a:pPr>
            <a:r>
              <a:rPr lang="en-US" sz="2000"/>
              <a:t>Favored count - the number of favored click of product</a:t>
            </a:r>
            <a:endParaRPr/>
          </a:p>
          <a:p>
            <a:pPr marL="228600" lvl="0" indent="-228600" algn="l" rtl="0">
              <a:lnSpc>
                <a:spcPct val="90000"/>
              </a:lnSpc>
              <a:spcBef>
                <a:spcPts val="1000"/>
              </a:spcBef>
              <a:spcAft>
                <a:spcPts val="0"/>
              </a:spcAft>
              <a:buClr>
                <a:schemeClr val="dk1"/>
              </a:buClr>
              <a:buSzPts val="2000"/>
              <a:buChar char="•"/>
            </a:pPr>
            <a:r>
              <a:rPr lang="en-US" sz="2000"/>
              <a:t>Price</a:t>
            </a:r>
            <a:endParaRPr/>
          </a:p>
          <a:p>
            <a:pPr marL="228600" lvl="0" indent="-228600" algn="l" rtl="0">
              <a:lnSpc>
                <a:spcPct val="90000"/>
              </a:lnSpc>
              <a:spcBef>
                <a:spcPts val="1000"/>
              </a:spcBef>
              <a:spcAft>
                <a:spcPts val="0"/>
              </a:spcAft>
              <a:buClr>
                <a:schemeClr val="dk1"/>
              </a:buClr>
              <a:buSzPts val="2000"/>
              <a:buChar char="•"/>
            </a:pPr>
            <a:r>
              <a:rPr lang="en-US" sz="2000"/>
              <a:t>Revenue = the number items sold * price</a:t>
            </a:r>
            <a:endParaRPr/>
          </a:p>
        </p:txBody>
      </p:sp>
      <p:pic>
        <p:nvPicPr>
          <p:cNvPr id="208" name="Google Shape;208;p12" descr="Bar Graph with Upward Trend"/>
          <p:cNvPicPr preferRelativeResize="0"/>
          <p:nvPr/>
        </p:nvPicPr>
        <p:blipFill rotWithShape="1">
          <a:blip r:embed="rId3">
            <a:alphaModFix/>
          </a:blip>
          <a:srcRect/>
          <a:stretch/>
        </p:blipFill>
        <p:spPr>
          <a:xfrm>
            <a:off x="6099048" y="699516"/>
            <a:ext cx="5458968" cy="545896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2"/>
        <p:cNvGrpSpPr/>
        <p:nvPr/>
      </p:nvGrpSpPr>
      <p:grpSpPr>
        <a:xfrm>
          <a:off x="0" y="0"/>
          <a:ext cx="0" cy="0"/>
          <a:chOff x="0" y="0"/>
          <a:chExt cx="0" cy="0"/>
        </a:xfrm>
      </p:grpSpPr>
      <p:sp>
        <p:nvSpPr>
          <p:cNvPr id="213" name="Google Shape;213;p13"/>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4" name="Google Shape;214;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600"/>
              <a:buFont typeface="Calibri"/>
              <a:buNone/>
            </a:pPr>
            <a:r>
              <a:rPr lang="en-US" sz="4600"/>
              <a:t>Feature Engineering – Categorical Features</a:t>
            </a:r>
            <a:endParaRPr/>
          </a:p>
        </p:txBody>
      </p:sp>
      <p:sp>
        <p:nvSpPr>
          <p:cNvPr id="215" name="Google Shape;215;p13"/>
          <p:cNvSpPr/>
          <p:nvPr/>
        </p:nvSpPr>
        <p:spPr>
          <a:xfrm>
            <a:off x="669036" y="1677373"/>
            <a:ext cx="10853928" cy="18288"/>
          </a:xfrm>
          <a:custGeom>
            <a:avLst/>
            <a:gdLst/>
            <a:ahLst/>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6" name="Google Shape;216;p13"/>
          <p:cNvSpPr txBox="1">
            <a:spLocks noGrp="1"/>
          </p:cNvSpPr>
          <p:nvPr>
            <p:ph type="body" idx="1"/>
          </p:nvPr>
        </p:nvSpPr>
        <p:spPr>
          <a:xfrm>
            <a:off x="838200" y="1929384"/>
            <a:ext cx="10515600" cy="4251960"/>
          </a:xfrm>
          <a:prstGeom prst="rect">
            <a:avLst/>
          </a:prstGeom>
          <a:noFill/>
          <a:ln>
            <a:noFill/>
          </a:ln>
        </p:spPr>
        <p:txBody>
          <a:bodyPr spcFirstLastPara="1" wrap="square" lIns="91425" tIns="45700" rIns="91425" bIns="45700" anchor="t" anchorCtr="0">
            <a:normAutofit/>
          </a:bodyPr>
          <a:lstStyle/>
          <a:p>
            <a:pPr marL="228600" lvl="0" indent="-133350" algn="l" rtl="0">
              <a:lnSpc>
                <a:spcPct val="90000"/>
              </a:lnSpc>
              <a:spcBef>
                <a:spcPts val="0"/>
              </a:spcBef>
              <a:spcAft>
                <a:spcPts val="0"/>
              </a:spcAft>
              <a:buClr>
                <a:schemeClr val="dk1"/>
              </a:buClr>
              <a:buSzPts val="1500"/>
              <a:buNone/>
            </a:pPr>
            <a:endParaRPr sz="1500"/>
          </a:p>
          <a:p>
            <a:pPr marL="228600" lvl="0" indent="-228600" algn="l" rtl="0">
              <a:lnSpc>
                <a:spcPct val="90000"/>
              </a:lnSpc>
              <a:spcBef>
                <a:spcPts val="1000"/>
              </a:spcBef>
              <a:spcAft>
                <a:spcPts val="0"/>
              </a:spcAft>
              <a:buClr>
                <a:schemeClr val="dk1"/>
              </a:buClr>
              <a:buSzPts val="1500"/>
              <a:buChar char="•"/>
            </a:pPr>
            <a:r>
              <a:rPr lang="en-US" sz="1500"/>
              <a:t>As there are sharp increases in some time periods, promotion_flag feature is created.  For days below, promotion_flag =1, other days = 0 </a:t>
            </a:r>
            <a:endParaRPr/>
          </a:p>
          <a:p>
            <a:pPr marL="228600" lvl="0" indent="-133350" algn="l" rtl="0">
              <a:lnSpc>
                <a:spcPct val="90000"/>
              </a:lnSpc>
              <a:spcBef>
                <a:spcPts val="1000"/>
              </a:spcBef>
              <a:spcAft>
                <a:spcPts val="0"/>
              </a:spcAft>
              <a:buClr>
                <a:schemeClr val="dk1"/>
              </a:buClr>
              <a:buSzPts val="1500"/>
              <a:buNone/>
            </a:pPr>
            <a:endParaRPr sz="1500"/>
          </a:p>
          <a:p>
            <a:pPr marL="228600" lvl="0" indent="-228600" algn="l" rtl="0">
              <a:lnSpc>
                <a:spcPct val="90000"/>
              </a:lnSpc>
              <a:spcBef>
                <a:spcPts val="1000"/>
              </a:spcBef>
              <a:spcAft>
                <a:spcPts val="0"/>
              </a:spcAft>
              <a:buClr>
                <a:schemeClr val="dk1"/>
              </a:buClr>
              <a:buSzPts val="1500"/>
              <a:buChar char="•"/>
            </a:pPr>
            <a:r>
              <a:rPr lang="en-US" sz="1500"/>
              <a:t>2018-11-09, 2018-11-10, 2018-11-11, 2018-11-20, 2018-11-21, 2018-11-22, 2018-11-23, 2018-11-24 2018-11-25, 2018-12-20, and 2018-12-21 </a:t>
            </a:r>
            <a:endParaRPr/>
          </a:p>
          <a:p>
            <a:pPr marL="0" lvl="0" indent="0" algn="l" rtl="0">
              <a:lnSpc>
                <a:spcPct val="90000"/>
              </a:lnSpc>
              <a:spcBef>
                <a:spcPts val="1000"/>
              </a:spcBef>
              <a:spcAft>
                <a:spcPts val="0"/>
              </a:spcAft>
              <a:buClr>
                <a:schemeClr val="dk1"/>
              </a:buClr>
              <a:buSzPts val="1500"/>
              <a:buNone/>
            </a:pPr>
            <a:endParaRPr sz="1500"/>
          </a:p>
          <a:p>
            <a:pPr marL="228600" lvl="0" indent="-228600" algn="l" rtl="0">
              <a:lnSpc>
                <a:spcPct val="90000"/>
              </a:lnSpc>
              <a:spcBef>
                <a:spcPts val="1000"/>
              </a:spcBef>
              <a:spcAft>
                <a:spcPts val="0"/>
              </a:spcAft>
              <a:buClr>
                <a:schemeClr val="dk1"/>
              </a:buClr>
              <a:buSzPts val="1500"/>
              <a:buChar char="•"/>
            </a:pPr>
            <a:r>
              <a:rPr lang="en-US" sz="1500"/>
              <a:t>Month and the day of sales are used as a features.</a:t>
            </a:r>
            <a:endParaRPr/>
          </a:p>
          <a:p>
            <a:pPr marL="228600" lvl="0" indent="-133350" algn="l" rtl="0">
              <a:lnSpc>
                <a:spcPct val="90000"/>
              </a:lnSpc>
              <a:spcBef>
                <a:spcPts val="1000"/>
              </a:spcBef>
              <a:spcAft>
                <a:spcPts val="0"/>
              </a:spcAft>
              <a:buClr>
                <a:schemeClr val="dk1"/>
              </a:buClr>
              <a:buSzPts val="1500"/>
              <a:buNone/>
            </a:pPr>
            <a:endParaRPr sz="1500"/>
          </a:p>
          <a:p>
            <a:pPr marL="228600" lvl="0" indent="-228600" algn="l" rtl="0">
              <a:lnSpc>
                <a:spcPct val="90000"/>
              </a:lnSpc>
              <a:spcBef>
                <a:spcPts val="1000"/>
              </a:spcBef>
              <a:spcAft>
                <a:spcPts val="0"/>
              </a:spcAft>
              <a:buClr>
                <a:schemeClr val="dk1"/>
              </a:buClr>
              <a:buSzPts val="1500"/>
              <a:buChar char="•"/>
            </a:pPr>
            <a:r>
              <a:rPr lang="en-US" sz="1500"/>
              <a:t>Gender – Label Encoded (Gender_2, Gender_3) </a:t>
            </a:r>
            <a:endParaRPr/>
          </a:p>
          <a:p>
            <a:pPr marL="228600" lvl="0" indent="-228600" algn="l" rtl="0">
              <a:lnSpc>
                <a:spcPct val="90000"/>
              </a:lnSpc>
              <a:spcBef>
                <a:spcPts val="1000"/>
              </a:spcBef>
              <a:spcAft>
                <a:spcPts val="0"/>
              </a:spcAft>
              <a:buClr>
                <a:schemeClr val="dk1"/>
              </a:buClr>
              <a:buSzPts val="1500"/>
              <a:buChar char="•"/>
            </a:pPr>
            <a:r>
              <a:rPr lang="en-US" sz="1500"/>
              <a:t>Category id – Label Encoded </a:t>
            </a:r>
            <a:endParaRPr/>
          </a:p>
          <a:p>
            <a:pPr marL="228600" lvl="0" indent="-228600" algn="l" rtl="0">
              <a:lnSpc>
                <a:spcPct val="90000"/>
              </a:lnSpc>
              <a:spcBef>
                <a:spcPts val="1000"/>
              </a:spcBef>
              <a:spcAft>
                <a:spcPts val="0"/>
              </a:spcAft>
              <a:buClr>
                <a:schemeClr val="dk1"/>
              </a:buClr>
              <a:buSzPts val="1500"/>
              <a:buChar char="•"/>
            </a:pPr>
            <a:r>
              <a:rPr lang="en-US" sz="1500"/>
              <a:t>There are 2,243 different colors in the dataset. When we use LabelEncoder, it creates 2,242 columns in the dataset. It does not fir the memory so color is not used in the model.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0"/>
        <p:cNvGrpSpPr/>
        <p:nvPr/>
      </p:nvGrpSpPr>
      <p:grpSpPr>
        <a:xfrm>
          <a:off x="0" y="0"/>
          <a:ext cx="0" cy="0"/>
          <a:chOff x="0" y="0"/>
          <a:chExt cx="0" cy="0"/>
        </a:xfrm>
      </p:grpSpPr>
      <p:sp>
        <p:nvSpPr>
          <p:cNvPr id="221" name="Google Shape;221;p1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2" name="Google Shape;222;p14"/>
          <p:cNvSpPr/>
          <p:nvPr/>
        </p:nvSpPr>
        <p:spPr>
          <a:xfrm flipH="1">
            <a:off x="2" y="0"/>
            <a:ext cx="12191998" cy="1575955"/>
          </a:xfrm>
          <a:prstGeom prst="rect">
            <a:avLst/>
          </a:prstGeom>
          <a:gradFill>
            <a:gsLst>
              <a:gs pos="0">
                <a:srgbClr val="000000">
                  <a:alpha val="95686"/>
                </a:srgbClr>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3" name="Google Shape;223;p14"/>
          <p:cNvSpPr/>
          <p:nvPr/>
        </p:nvSpPr>
        <p:spPr>
          <a:xfrm rot="10800000" flipH="1">
            <a:off x="8128857" y="0"/>
            <a:ext cx="4063143" cy="1576412"/>
          </a:xfrm>
          <a:prstGeom prst="rect">
            <a:avLst/>
          </a:prstGeom>
          <a:gradFill>
            <a:gsLst>
              <a:gs pos="0">
                <a:srgbClr val="1F3864">
                  <a:alpha val="67843"/>
                </a:srgbClr>
              </a:gs>
              <a:gs pos="19000">
                <a:srgbClr val="1F3864">
                  <a:alpha val="67843"/>
                </a:srgbClr>
              </a:gs>
              <a:gs pos="100000">
                <a:srgbClr val="4472C4">
                  <a:alpha val="78823"/>
                </a:srgbClr>
              </a:gs>
            </a:gsLst>
            <a:lin ang="19199999"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4" name="Google Shape;224;p14"/>
          <p:cNvSpPr/>
          <p:nvPr/>
        </p:nvSpPr>
        <p:spPr>
          <a:xfrm rot="5400000">
            <a:off x="5307777" y="-5307778"/>
            <a:ext cx="1576446" cy="12192002"/>
          </a:xfrm>
          <a:prstGeom prst="rect">
            <a:avLst/>
          </a:prstGeom>
          <a:gradFill>
            <a:gsLst>
              <a:gs pos="0">
                <a:srgbClr val="4472C4">
                  <a:alpha val="0"/>
                </a:srgbClr>
              </a:gs>
              <a:gs pos="23000">
                <a:srgbClr val="4472C4">
                  <a:alpha val="0"/>
                </a:srgbClr>
              </a:gs>
              <a:gs pos="99000">
                <a:srgbClr val="000000">
                  <a:alpha val="73725"/>
                </a:srgbClr>
              </a:gs>
              <a:gs pos="100000">
                <a:srgbClr val="000000">
                  <a:alpha val="73725"/>
                </a:srgbClr>
              </a:gs>
            </a:gsLst>
            <a:lin ang="20399999"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5" name="Google Shape;225;p14"/>
          <p:cNvSpPr txBox="1">
            <a:spLocks noGrp="1"/>
          </p:cNvSpPr>
          <p:nvPr>
            <p:ph type="title"/>
          </p:nvPr>
        </p:nvSpPr>
        <p:spPr>
          <a:xfrm>
            <a:off x="1371597" y="348865"/>
            <a:ext cx="10044023" cy="87772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US" sz="4000">
                <a:solidFill>
                  <a:srgbClr val="FFFFFF"/>
                </a:solidFill>
              </a:rPr>
              <a:t>Features</a:t>
            </a:r>
            <a:endParaRPr/>
          </a:p>
        </p:txBody>
      </p:sp>
      <p:graphicFrame>
        <p:nvGraphicFramePr>
          <p:cNvPr id="226" name="Google Shape;226;p14"/>
          <p:cNvGraphicFramePr/>
          <p:nvPr/>
        </p:nvGraphicFramePr>
        <p:xfrm>
          <a:off x="1794780" y="2112579"/>
          <a:ext cx="3000000" cy="3000000"/>
        </p:xfrm>
        <a:graphic>
          <a:graphicData uri="http://schemas.openxmlformats.org/drawingml/2006/table">
            <a:tbl>
              <a:tblPr firstRow="1" bandRow="1">
                <a:noFill/>
                <a:tableStyleId>{B6B6C24A-D0B6-4A67-83D5-1F3305674FB4}</a:tableStyleId>
              </a:tblPr>
              <a:tblGrid>
                <a:gridCol w="4676325">
                  <a:extLst>
                    <a:ext uri="{9D8B030D-6E8A-4147-A177-3AD203B41FA5}">
                      <a16:colId xmlns:a16="http://schemas.microsoft.com/office/drawing/2014/main" val="20000"/>
                    </a:ext>
                  </a:extLst>
                </a:gridCol>
                <a:gridCol w="3950075">
                  <a:extLst>
                    <a:ext uri="{9D8B030D-6E8A-4147-A177-3AD203B41FA5}">
                      <a16:colId xmlns:a16="http://schemas.microsoft.com/office/drawing/2014/main" val="20001"/>
                    </a:ext>
                  </a:extLst>
                </a:gridCol>
              </a:tblGrid>
              <a:tr h="381175">
                <a:tc>
                  <a:txBody>
                    <a:bodyPr/>
                    <a:lstStyle/>
                    <a:p>
                      <a:pPr marL="0" marR="0" lvl="0" indent="0" algn="l" rtl="0">
                        <a:spcBef>
                          <a:spcPts val="0"/>
                        </a:spcBef>
                        <a:spcAft>
                          <a:spcPts val="0"/>
                        </a:spcAft>
                        <a:buNone/>
                      </a:pPr>
                      <a:r>
                        <a:rPr lang="en-US" sz="1700" u="none" strike="noStrike" cap="none"/>
                        <a:t>Feature</a:t>
                      </a:r>
                      <a:endParaRPr/>
                    </a:p>
                  </a:txBody>
                  <a:tcPr marL="86625" marR="86625" marT="43325" marB="43325"/>
                </a:tc>
                <a:tc>
                  <a:txBody>
                    <a:bodyPr/>
                    <a:lstStyle/>
                    <a:p>
                      <a:pPr marL="0" marR="0" lvl="0" indent="0" algn="l" rtl="0">
                        <a:spcBef>
                          <a:spcPts val="0"/>
                        </a:spcBef>
                        <a:spcAft>
                          <a:spcPts val="0"/>
                        </a:spcAft>
                        <a:buNone/>
                      </a:pPr>
                      <a:r>
                        <a:rPr lang="en-US" sz="1700"/>
                        <a:t>Type</a:t>
                      </a:r>
                      <a:endParaRPr/>
                    </a:p>
                  </a:txBody>
                  <a:tcPr marL="86625" marR="86625" marT="43325" marB="43325"/>
                </a:tc>
                <a:extLst>
                  <a:ext uri="{0D108BD9-81ED-4DB2-BD59-A6C34878D82A}">
                    <a16:rowId xmlns:a16="http://schemas.microsoft.com/office/drawing/2014/main" val="10000"/>
                  </a:ext>
                </a:extLst>
              </a:tr>
              <a:tr h="381175">
                <a:tc>
                  <a:txBody>
                    <a:bodyPr/>
                    <a:lstStyle/>
                    <a:p>
                      <a:pPr marL="285750" marR="0" lvl="0" indent="-285750" algn="l" rtl="0">
                        <a:spcBef>
                          <a:spcPts val="0"/>
                        </a:spcBef>
                        <a:spcAft>
                          <a:spcPts val="0"/>
                        </a:spcAft>
                        <a:buClr>
                          <a:schemeClr val="dk1"/>
                        </a:buClr>
                        <a:buSzPts val="1700"/>
                        <a:buFont typeface="Noto Sans Symbols"/>
                        <a:buChar char="⮚"/>
                      </a:pPr>
                      <a:r>
                        <a:rPr lang="en-US" sz="1700"/>
                        <a:t>Stock</a:t>
                      </a:r>
                      <a:endParaRPr/>
                    </a:p>
                  </a:txBody>
                  <a:tcPr marL="86625" marR="86625" marT="43325" marB="43325"/>
                </a:tc>
                <a:tc>
                  <a:txBody>
                    <a:bodyPr/>
                    <a:lstStyle/>
                    <a:p>
                      <a:pPr marL="285750" marR="0" lvl="0" indent="-285750" algn="l" rtl="0">
                        <a:spcBef>
                          <a:spcPts val="0"/>
                        </a:spcBef>
                        <a:spcAft>
                          <a:spcPts val="0"/>
                        </a:spcAft>
                        <a:buClr>
                          <a:schemeClr val="dk1"/>
                        </a:buClr>
                        <a:buSzPts val="1700"/>
                        <a:buFont typeface="Noto Sans Symbols"/>
                        <a:buChar char="⮚"/>
                      </a:pPr>
                      <a:r>
                        <a:rPr lang="en-US" sz="1700"/>
                        <a:t>Continuous</a:t>
                      </a:r>
                      <a:endParaRPr/>
                    </a:p>
                  </a:txBody>
                  <a:tcPr marL="86625" marR="86625" marT="43325" marB="43325"/>
                </a:tc>
                <a:extLst>
                  <a:ext uri="{0D108BD9-81ED-4DB2-BD59-A6C34878D82A}">
                    <a16:rowId xmlns:a16="http://schemas.microsoft.com/office/drawing/2014/main" val="10001"/>
                  </a:ext>
                </a:extLst>
              </a:tr>
              <a:tr h="381175">
                <a:tc>
                  <a:txBody>
                    <a:bodyPr/>
                    <a:lstStyle/>
                    <a:p>
                      <a:pPr marL="285750" marR="0" lvl="0" indent="-285750" algn="l" rtl="0">
                        <a:spcBef>
                          <a:spcPts val="0"/>
                        </a:spcBef>
                        <a:spcAft>
                          <a:spcPts val="0"/>
                        </a:spcAft>
                        <a:buClr>
                          <a:schemeClr val="dk1"/>
                        </a:buClr>
                        <a:buSzPts val="1700"/>
                        <a:buFont typeface="Noto Sans Symbols"/>
                        <a:buChar char="⮚"/>
                      </a:pPr>
                      <a:r>
                        <a:rPr lang="en-US" sz="1700"/>
                        <a:t>Click Count</a:t>
                      </a:r>
                      <a:endParaRPr/>
                    </a:p>
                  </a:txBody>
                  <a:tcPr marL="86625" marR="86625" marT="43325" marB="43325"/>
                </a:tc>
                <a:tc>
                  <a:txBody>
                    <a:bodyPr/>
                    <a:lstStyle/>
                    <a:p>
                      <a:pPr marL="285750" marR="0" lvl="0" indent="-285750" algn="l" rtl="0">
                        <a:spcBef>
                          <a:spcPts val="0"/>
                        </a:spcBef>
                        <a:spcAft>
                          <a:spcPts val="0"/>
                        </a:spcAft>
                        <a:buClr>
                          <a:schemeClr val="dk1"/>
                        </a:buClr>
                        <a:buSzPts val="1700"/>
                        <a:buFont typeface="Noto Sans Symbols"/>
                        <a:buChar char="⮚"/>
                      </a:pPr>
                      <a:r>
                        <a:rPr lang="en-US" sz="1700"/>
                        <a:t>Continuous</a:t>
                      </a:r>
                      <a:endParaRPr/>
                    </a:p>
                  </a:txBody>
                  <a:tcPr marL="86625" marR="86625" marT="43325" marB="43325"/>
                </a:tc>
                <a:extLst>
                  <a:ext uri="{0D108BD9-81ED-4DB2-BD59-A6C34878D82A}">
                    <a16:rowId xmlns:a16="http://schemas.microsoft.com/office/drawing/2014/main" val="10002"/>
                  </a:ext>
                </a:extLst>
              </a:tr>
              <a:tr h="381175">
                <a:tc>
                  <a:txBody>
                    <a:bodyPr/>
                    <a:lstStyle/>
                    <a:p>
                      <a:pPr marL="285750" marR="0" lvl="0" indent="-285750" algn="l" rtl="0">
                        <a:spcBef>
                          <a:spcPts val="0"/>
                        </a:spcBef>
                        <a:spcAft>
                          <a:spcPts val="0"/>
                        </a:spcAft>
                        <a:buClr>
                          <a:srgbClr val="000000"/>
                        </a:buClr>
                        <a:buSzPts val="1700"/>
                        <a:buFont typeface="Noto Sans Symbols"/>
                        <a:buChar char="⮚"/>
                      </a:pPr>
                      <a:r>
                        <a:rPr lang="en-US" sz="1700">
                          <a:solidFill>
                            <a:srgbClr val="000000"/>
                          </a:solidFill>
                        </a:rPr>
                        <a:t>Favored count </a:t>
                      </a:r>
                      <a:endParaRPr sz="1700"/>
                    </a:p>
                  </a:txBody>
                  <a:tcPr marL="86625" marR="86625" marT="43325" marB="43325"/>
                </a:tc>
                <a:tc>
                  <a:txBody>
                    <a:bodyPr/>
                    <a:lstStyle/>
                    <a:p>
                      <a:pPr marL="285750" marR="0" lvl="0" indent="-285750" algn="l" rtl="0">
                        <a:spcBef>
                          <a:spcPts val="0"/>
                        </a:spcBef>
                        <a:spcAft>
                          <a:spcPts val="0"/>
                        </a:spcAft>
                        <a:buClr>
                          <a:schemeClr val="dk1"/>
                        </a:buClr>
                        <a:buSzPts val="1700"/>
                        <a:buFont typeface="Noto Sans Symbols"/>
                        <a:buChar char="⮚"/>
                      </a:pPr>
                      <a:r>
                        <a:rPr lang="en-US" sz="1700"/>
                        <a:t>Continuous</a:t>
                      </a:r>
                      <a:endParaRPr/>
                    </a:p>
                  </a:txBody>
                  <a:tcPr marL="86625" marR="86625" marT="43325" marB="43325"/>
                </a:tc>
                <a:extLst>
                  <a:ext uri="{0D108BD9-81ED-4DB2-BD59-A6C34878D82A}">
                    <a16:rowId xmlns:a16="http://schemas.microsoft.com/office/drawing/2014/main" val="10003"/>
                  </a:ext>
                </a:extLst>
              </a:tr>
              <a:tr h="381175">
                <a:tc>
                  <a:txBody>
                    <a:bodyPr/>
                    <a:lstStyle/>
                    <a:p>
                      <a:pPr marL="285750" marR="0" lvl="0" indent="-285750" algn="l" rtl="0">
                        <a:spcBef>
                          <a:spcPts val="0"/>
                        </a:spcBef>
                        <a:spcAft>
                          <a:spcPts val="0"/>
                        </a:spcAft>
                        <a:buClr>
                          <a:srgbClr val="000000"/>
                        </a:buClr>
                        <a:buSzPts val="1700"/>
                        <a:buFont typeface="Noto Sans Symbols"/>
                        <a:buChar char="⮚"/>
                      </a:pPr>
                      <a:r>
                        <a:rPr lang="en-US" sz="1700">
                          <a:solidFill>
                            <a:srgbClr val="000000"/>
                          </a:solidFill>
                        </a:rPr>
                        <a:t>Price</a:t>
                      </a:r>
                      <a:endParaRPr sz="1700"/>
                    </a:p>
                  </a:txBody>
                  <a:tcPr marL="86625" marR="86625" marT="43325" marB="43325"/>
                </a:tc>
                <a:tc>
                  <a:txBody>
                    <a:bodyPr/>
                    <a:lstStyle/>
                    <a:p>
                      <a:pPr marL="285750" marR="0" lvl="0" indent="-285750" algn="l" rtl="0">
                        <a:spcBef>
                          <a:spcPts val="0"/>
                        </a:spcBef>
                        <a:spcAft>
                          <a:spcPts val="0"/>
                        </a:spcAft>
                        <a:buClr>
                          <a:schemeClr val="dk1"/>
                        </a:buClr>
                        <a:buSzPts val="1700"/>
                        <a:buFont typeface="Noto Sans Symbols"/>
                        <a:buChar char="⮚"/>
                      </a:pPr>
                      <a:r>
                        <a:rPr lang="en-US" sz="1700"/>
                        <a:t>Continuous</a:t>
                      </a:r>
                      <a:endParaRPr/>
                    </a:p>
                  </a:txBody>
                  <a:tcPr marL="86625" marR="86625" marT="43325" marB="43325"/>
                </a:tc>
                <a:extLst>
                  <a:ext uri="{0D108BD9-81ED-4DB2-BD59-A6C34878D82A}">
                    <a16:rowId xmlns:a16="http://schemas.microsoft.com/office/drawing/2014/main" val="10004"/>
                  </a:ext>
                </a:extLst>
              </a:tr>
              <a:tr h="381175">
                <a:tc>
                  <a:txBody>
                    <a:bodyPr/>
                    <a:lstStyle/>
                    <a:p>
                      <a:pPr marL="285750" marR="0" lvl="0" indent="-285750" algn="l" rtl="0">
                        <a:spcBef>
                          <a:spcPts val="0"/>
                        </a:spcBef>
                        <a:spcAft>
                          <a:spcPts val="0"/>
                        </a:spcAft>
                        <a:buClr>
                          <a:schemeClr val="dk1"/>
                        </a:buClr>
                        <a:buSzPts val="1700"/>
                        <a:buFont typeface="Noto Sans Symbols"/>
                        <a:buChar char="⮚"/>
                      </a:pPr>
                      <a:r>
                        <a:rPr lang="en-US" sz="1700"/>
                        <a:t>Revenue</a:t>
                      </a:r>
                      <a:endParaRPr/>
                    </a:p>
                  </a:txBody>
                  <a:tcPr marL="86625" marR="86625" marT="43325" marB="43325"/>
                </a:tc>
                <a:tc>
                  <a:txBody>
                    <a:bodyPr/>
                    <a:lstStyle/>
                    <a:p>
                      <a:pPr marL="285750" marR="0" lvl="0" indent="-285750" algn="l" rtl="0">
                        <a:spcBef>
                          <a:spcPts val="0"/>
                        </a:spcBef>
                        <a:spcAft>
                          <a:spcPts val="0"/>
                        </a:spcAft>
                        <a:buClr>
                          <a:schemeClr val="dk1"/>
                        </a:buClr>
                        <a:buSzPts val="1700"/>
                        <a:buFont typeface="Noto Sans Symbols"/>
                        <a:buChar char="⮚"/>
                      </a:pPr>
                      <a:r>
                        <a:rPr lang="en-US" sz="1700"/>
                        <a:t>Continuous</a:t>
                      </a:r>
                      <a:endParaRPr/>
                    </a:p>
                  </a:txBody>
                  <a:tcPr marL="86625" marR="86625" marT="43325" marB="43325"/>
                </a:tc>
                <a:extLst>
                  <a:ext uri="{0D108BD9-81ED-4DB2-BD59-A6C34878D82A}">
                    <a16:rowId xmlns:a16="http://schemas.microsoft.com/office/drawing/2014/main" val="10005"/>
                  </a:ext>
                </a:extLst>
              </a:tr>
              <a:tr h="381175">
                <a:tc>
                  <a:txBody>
                    <a:bodyPr/>
                    <a:lstStyle/>
                    <a:p>
                      <a:pPr marL="285750" marR="0" lvl="0" indent="-285750" algn="l" rtl="0">
                        <a:spcBef>
                          <a:spcPts val="0"/>
                        </a:spcBef>
                        <a:spcAft>
                          <a:spcPts val="0"/>
                        </a:spcAft>
                        <a:buClr>
                          <a:schemeClr val="dk1"/>
                        </a:buClr>
                        <a:buSzPts val="1700"/>
                        <a:buFont typeface="Arial"/>
                        <a:buChar char="•"/>
                      </a:pPr>
                      <a:r>
                        <a:rPr lang="en-US" sz="1700"/>
                        <a:t>Promotion flag</a:t>
                      </a:r>
                      <a:endParaRPr/>
                    </a:p>
                  </a:txBody>
                  <a:tcPr marL="86625" marR="86625" marT="43325" marB="43325"/>
                </a:tc>
                <a:tc>
                  <a:txBody>
                    <a:bodyPr/>
                    <a:lstStyle/>
                    <a:p>
                      <a:pPr marL="285750" marR="0" lvl="0" indent="-285750" algn="l" rtl="0">
                        <a:spcBef>
                          <a:spcPts val="0"/>
                        </a:spcBef>
                        <a:spcAft>
                          <a:spcPts val="0"/>
                        </a:spcAft>
                        <a:buClr>
                          <a:schemeClr val="dk1"/>
                        </a:buClr>
                        <a:buSzPts val="1700"/>
                        <a:buFont typeface="Arial"/>
                        <a:buChar char="•"/>
                      </a:pPr>
                      <a:r>
                        <a:rPr lang="en-US" sz="1700"/>
                        <a:t>Categorical</a:t>
                      </a:r>
                      <a:endParaRPr/>
                    </a:p>
                  </a:txBody>
                  <a:tcPr marL="86625" marR="86625" marT="43325" marB="43325"/>
                </a:tc>
                <a:extLst>
                  <a:ext uri="{0D108BD9-81ED-4DB2-BD59-A6C34878D82A}">
                    <a16:rowId xmlns:a16="http://schemas.microsoft.com/office/drawing/2014/main" val="10006"/>
                  </a:ext>
                </a:extLst>
              </a:tr>
              <a:tr h="381175">
                <a:tc>
                  <a:txBody>
                    <a:bodyPr/>
                    <a:lstStyle/>
                    <a:p>
                      <a:pPr marL="285750" marR="0" lvl="0" indent="-285750" algn="l" rtl="0">
                        <a:spcBef>
                          <a:spcPts val="0"/>
                        </a:spcBef>
                        <a:spcAft>
                          <a:spcPts val="0"/>
                        </a:spcAft>
                        <a:buClr>
                          <a:schemeClr val="dk1"/>
                        </a:buClr>
                        <a:buSzPts val="1700"/>
                        <a:buFont typeface="Arial"/>
                        <a:buChar char="•"/>
                      </a:pPr>
                      <a:r>
                        <a:rPr lang="en-US" sz="1700"/>
                        <a:t>Month</a:t>
                      </a:r>
                      <a:endParaRPr/>
                    </a:p>
                  </a:txBody>
                  <a:tcPr marL="86625" marR="86625" marT="43325" marB="43325"/>
                </a:tc>
                <a:tc>
                  <a:txBody>
                    <a:bodyPr/>
                    <a:lstStyle/>
                    <a:p>
                      <a:pPr marL="285750" marR="0" lvl="0" indent="-285750" algn="l" rtl="0">
                        <a:spcBef>
                          <a:spcPts val="0"/>
                        </a:spcBef>
                        <a:spcAft>
                          <a:spcPts val="0"/>
                        </a:spcAft>
                        <a:buClr>
                          <a:schemeClr val="dk1"/>
                        </a:buClr>
                        <a:buSzPts val="1700"/>
                        <a:buFont typeface="Arial"/>
                        <a:buChar char="•"/>
                      </a:pPr>
                      <a:r>
                        <a:rPr lang="en-US" sz="1700"/>
                        <a:t>Categorical</a:t>
                      </a:r>
                      <a:endParaRPr/>
                    </a:p>
                  </a:txBody>
                  <a:tcPr marL="86625" marR="86625" marT="43325" marB="43325"/>
                </a:tc>
                <a:extLst>
                  <a:ext uri="{0D108BD9-81ED-4DB2-BD59-A6C34878D82A}">
                    <a16:rowId xmlns:a16="http://schemas.microsoft.com/office/drawing/2014/main" val="10007"/>
                  </a:ext>
                </a:extLst>
              </a:tr>
              <a:tr h="381175">
                <a:tc>
                  <a:txBody>
                    <a:bodyPr/>
                    <a:lstStyle/>
                    <a:p>
                      <a:pPr marL="285750" marR="0" lvl="0" indent="-285750" algn="l" rtl="0">
                        <a:spcBef>
                          <a:spcPts val="0"/>
                        </a:spcBef>
                        <a:spcAft>
                          <a:spcPts val="0"/>
                        </a:spcAft>
                        <a:buClr>
                          <a:schemeClr val="dk1"/>
                        </a:buClr>
                        <a:buSzPts val="1700"/>
                        <a:buFont typeface="Arial"/>
                        <a:buChar char="•"/>
                      </a:pPr>
                      <a:r>
                        <a:rPr lang="en-US" sz="1700"/>
                        <a:t>Day</a:t>
                      </a:r>
                      <a:endParaRPr/>
                    </a:p>
                  </a:txBody>
                  <a:tcPr marL="86625" marR="86625" marT="43325" marB="43325"/>
                </a:tc>
                <a:tc>
                  <a:txBody>
                    <a:bodyPr/>
                    <a:lstStyle/>
                    <a:p>
                      <a:pPr marL="285750" marR="0" lvl="0" indent="-285750" algn="l" rtl="0">
                        <a:spcBef>
                          <a:spcPts val="0"/>
                        </a:spcBef>
                        <a:spcAft>
                          <a:spcPts val="0"/>
                        </a:spcAft>
                        <a:buClr>
                          <a:schemeClr val="dk1"/>
                        </a:buClr>
                        <a:buSzPts val="1700"/>
                        <a:buFont typeface="Arial"/>
                        <a:buChar char="•"/>
                      </a:pPr>
                      <a:r>
                        <a:rPr lang="en-US" sz="1700"/>
                        <a:t>Categorical</a:t>
                      </a:r>
                      <a:endParaRPr/>
                    </a:p>
                  </a:txBody>
                  <a:tcPr marL="86625" marR="86625" marT="43325" marB="43325"/>
                </a:tc>
                <a:extLst>
                  <a:ext uri="{0D108BD9-81ED-4DB2-BD59-A6C34878D82A}">
                    <a16:rowId xmlns:a16="http://schemas.microsoft.com/office/drawing/2014/main" val="10008"/>
                  </a:ext>
                </a:extLst>
              </a:tr>
              <a:tr h="381175">
                <a:tc>
                  <a:txBody>
                    <a:bodyPr/>
                    <a:lstStyle/>
                    <a:p>
                      <a:pPr marL="285750" marR="0" lvl="0" indent="-285750" algn="l" rtl="0">
                        <a:spcBef>
                          <a:spcPts val="0"/>
                        </a:spcBef>
                        <a:spcAft>
                          <a:spcPts val="0"/>
                        </a:spcAft>
                        <a:buClr>
                          <a:schemeClr val="dk1"/>
                        </a:buClr>
                        <a:buSzPts val="1700"/>
                        <a:buFont typeface="Arial"/>
                        <a:buChar char="•"/>
                      </a:pPr>
                      <a:r>
                        <a:rPr lang="en-US" sz="1700"/>
                        <a:t>Gender</a:t>
                      </a:r>
                      <a:endParaRPr/>
                    </a:p>
                  </a:txBody>
                  <a:tcPr marL="86625" marR="86625" marT="43325" marB="43325"/>
                </a:tc>
                <a:tc>
                  <a:txBody>
                    <a:bodyPr/>
                    <a:lstStyle/>
                    <a:p>
                      <a:pPr marL="285750" marR="0" lvl="0" indent="-285750" algn="l" rtl="0">
                        <a:spcBef>
                          <a:spcPts val="0"/>
                        </a:spcBef>
                        <a:spcAft>
                          <a:spcPts val="0"/>
                        </a:spcAft>
                        <a:buClr>
                          <a:schemeClr val="dk1"/>
                        </a:buClr>
                        <a:buSzPts val="1700"/>
                        <a:buFont typeface="Arial"/>
                        <a:buChar char="•"/>
                      </a:pPr>
                      <a:r>
                        <a:rPr lang="en-US" sz="1700"/>
                        <a:t>Categorical</a:t>
                      </a:r>
                      <a:endParaRPr/>
                    </a:p>
                  </a:txBody>
                  <a:tcPr marL="86625" marR="86625" marT="43325" marB="43325"/>
                </a:tc>
                <a:extLst>
                  <a:ext uri="{0D108BD9-81ED-4DB2-BD59-A6C34878D82A}">
                    <a16:rowId xmlns:a16="http://schemas.microsoft.com/office/drawing/2014/main" val="10009"/>
                  </a:ext>
                </a:extLst>
              </a:tr>
              <a:tr h="381175">
                <a:tc>
                  <a:txBody>
                    <a:bodyPr/>
                    <a:lstStyle/>
                    <a:p>
                      <a:pPr marL="285750" marR="0" lvl="0" indent="-285750" algn="l" rtl="0">
                        <a:spcBef>
                          <a:spcPts val="0"/>
                        </a:spcBef>
                        <a:spcAft>
                          <a:spcPts val="0"/>
                        </a:spcAft>
                        <a:buClr>
                          <a:schemeClr val="dk1"/>
                        </a:buClr>
                        <a:buSzPts val="1700"/>
                        <a:buFont typeface="Arial"/>
                        <a:buChar char="•"/>
                      </a:pPr>
                      <a:r>
                        <a:rPr lang="en-US" sz="1700"/>
                        <a:t>Category id</a:t>
                      </a:r>
                      <a:endParaRPr/>
                    </a:p>
                  </a:txBody>
                  <a:tcPr marL="86625" marR="86625" marT="43325" marB="43325"/>
                </a:tc>
                <a:tc>
                  <a:txBody>
                    <a:bodyPr/>
                    <a:lstStyle/>
                    <a:p>
                      <a:pPr marL="285750" marR="0" lvl="0" indent="-285750" algn="l" rtl="0">
                        <a:spcBef>
                          <a:spcPts val="0"/>
                        </a:spcBef>
                        <a:spcAft>
                          <a:spcPts val="0"/>
                        </a:spcAft>
                        <a:buClr>
                          <a:schemeClr val="dk1"/>
                        </a:buClr>
                        <a:buSzPts val="1700"/>
                        <a:buFont typeface="Arial"/>
                        <a:buChar char="•"/>
                      </a:pPr>
                      <a:r>
                        <a:rPr lang="en-US" sz="1700"/>
                        <a:t>Categorical</a:t>
                      </a:r>
                      <a:endParaRPr/>
                    </a:p>
                  </a:txBody>
                  <a:tcPr marL="86625" marR="86625" marT="43325" marB="43325"/>
                </a:tc>
                <a:extLst>
                  <a:ext uri="{0D108BD9-81ED-4DB2-BD59-A6C34878D82A}">
                    <a16:rowId xmlns:a16="http://schemas.microsoft.com/office/drawing/2014/main" val="10010"/>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0"/>
        <p:cNvGrpSpPr/>
        <p:nvPr/>
      </p:nvGrpSpPr>
      <p:grpSpPr>
        <a:xfrm>
          <a:off x="0" y="0"/>
          <a:ext cx="0" cy="0"/>
          <a:chOff x="0" y="0"/>
          <a:chExt cx="0" cy="0"/>
        </a:xfrm>
      </p:grpSpPr>
      <p:sp>
        <p:nvSpPr>
          <p:cNvPr id="231" name="Google Shape;231;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2" name="Google Shape;232;p15"/>
          <p:cNvSpPr txBox="1">
            <a:spLocks noGrp="1"/>
          </p:cNvSpPr>
          <p:nvPr>
            <p:ph type="title"/>
          </p:nvPr>
        </p:nvSpPr>
        <p:spPr>
          <a:xfrm>
            <a:off x="630936" y="640080"/>
            <a:ext cx="4818888" cy="1481328"/>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5000"/>
              <a:buFont typeface="Calibri"/>
              <a:buNone/>
            </a:pPr>
            <a:r>
              <a:rPr lang="en-US" sz="5000"/>
              <a:t>Train and Test Splits	</a:t>
            </a:r>
            <a:endParaRPr/>
          </a:p>
        </p:txBody>
      </p:sp>
      <p:sp>
        <p:nvSpPr>
          <p:cNvPr id="233" name="Google Shape;233;p15"/>
          <p:cNvSpPr/>
          <p:nvPr/>
        </p:nvSpPr>
        <p:spPr>
          <a:xfrm>
            <a:off x="643278" y="2372868"/>
            <a:ext cx="3255095" cy="18288"/>
          </a:xfrm>
          <a:custGeom>
            <a:avLst/>
            <a:gdLst/>
            <a:ahLst/>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4" name="Google Shape;234;p15"/>
          <p:cNvSpPr txBox="1">
            <a:spLocks noGrp="1"/>
          </p:cNvSpPr>
          <p:nvPr>
            <p:ph type="body" idx="1"/>
          </p:nvPr>
        </p:nvSpPr>
        <p:spPr>
          <a:xfrm>
            <a:off x="630936" y="2660904"/>
            <a:ext cx="4818888" cy="354787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200"/>
              <a:buChar char="•"/>
            </a:pPr>
            <a:r>
              <a:rPr lang="en-US" sz="2200"/>
              <a:t>We split the data into train and test based on the date. </a:t>
            </a:r>
            <a:endParaRPr/>
          </a:p>
          <a:p>
            <a:pPr marL="228600" lvl="0" indent="-228600" algn="l" rtl="0">
              <a:lnSpc>
                <a:spcPct val="90000"/>
              </a:lnSpc>
              <a:spcBef>
                <a:spcPts val="1000"/>
              </a:spcBef>
              <a:spcAft>
                <a:spcPts val="0"/>
              </a:spcAft>
              <a:buClr>
                <a:schemeClr val="dk1"/>
              </a:buClr>
              <a:buSzPts val="2200"/>
              <a:buChar char="•"/>
            </a:pPr>
            <a:r>
              <a:rPr lang="en-US" sz="2200"/>
              <a:t>We used the first 58 days in train set and the last 14 days in the test data.</a:t>
            </a:r>
            <a:endParaRPr/>
          </a:p>
          <a:p>
            <a:pPr marL="228600" lvl="0" indent="-88900" algn="l" rtl="0">
              <a:lnSpc>
                <a:spcPct val="90000"/>
              </a:lnSpc>
              <a:spcBef>
                <a:spcPts val="1000"/>
              </a:spcBef>
              <a:spcAft>
                <a:spcPts val="0"/>
              </a:spcAft>
              <a:buClr>
                <a:schemeClr val="dk1"/>
              </a:buClr>
              <a:buSzPts val="2200"/>
              <a:buNone/>
            </a:pPr>
            <a:endParaRPr sz="2200"/>
          </a:p>
        </p:txBody>
      </p:sp>
      <p:graphicFrame>
        <p:nvGraphicFramePr>
          <p:cNvPr id="235" name="Google Shape;235;p15"/>
          <p:cNvGraphicFramePr/>
          <p:nvPr/>
        </p:nvGraphicFramePr>
        <p:xfrm>
          <a:off x="5271796" y="1688440"/>
          <a:ext cx="3000000" cy="3000000"/>
        </p:xfrm>
        <a:graphic>
          <a:graphicData uri="http://schemas.openxmlformats.org/drawingml/2006/table">
            <a:tbl>
              <a:tblPr firstRow="1" bandRow="1">
                <a:noFill/>
                <a:tableStyleId>{B6B6C24A-D0B6-4A67-83D5-1F3305674FB4}</a:tableStyleId>
              </a:tblPr>
              <a:tblGrid>
                <a:gridCol w="1299100">
                  <a:extLst>
                    <a:ext uri="{9D8B030D-6E8A-4147-A177-3AD203B41FA5}">
                      <a16:colId xmlns:a16="http://schemas.microsoft.com/office/drawing/2014/main" val="20000"/>
                    </a:ext>
                  </a:extLst>
                </a:gridCol>
                <a:gridCol w="2562650">
                  <a:extLst>
                    <a:ext uri="{9D8B030D-6E8A-4147-A177-3AD203B41FA5}">
                      <a16:colId xmlns:a16="http://schemas.microsoft.com/office/drawing/2014/main" val="20001"/>
                    </a:ext>
                  </a:extLst>
                </a:gridCol>
                <a:gridCol w="2424450">
                  <a:extLst>
                    <a:ext uri="{9D8B030D-6E8A-4147-A177-3AD203B41FA5}">
                      <a16:colId xmlns:a16="http://schemas.microsoft.com/office/drawing/2014/main" val="20002"/>
                    </a:ext>
                  </a:extLst>
                </a:gridCol>
              </a:tblGrid>
              <a:tr h="1654150">
                <a:tc>
                  <a:txBody>
                    <a:bodyPr/>
                    <a:lstStyle/>
                    <a:p>
                      <a:pPr marL="0" marR="0" lvl="0" indent="0" algn="l" rtl="0">
                        <a:spcBef>
                          <a:spcPts val="0"/>
                        </a:spcBef>
                        <a:spcAft>
                          <a:spcPts val="0"/>
                        </a:spcAft>
                        <a:buNone/>
                      </a:pPr>
                      <a:r>
                        <a:rPr lang="en-US" sz="2400"/>
                        <a:t>Split</a:t>
                      </a:r>
                      <a:endParaRPr/>
                    </a:p>
                  </a:txBody>
                  <a:tcPr marL="123450" marR="123450" marT="61725" marB="61725"/>
                </a:tc>
                <a:tc>
                  <a:txBody>
                    <a:bodyPr/>
                    <a:lstStyle/>
                    <a:p>
                      <a:pPr marL="0" marR="0" lvl="0" indent="0" algn="l" rtl="0">
                        <a:spcBef>
                          <a:spcPts val="0"/>
                        </a:spcBef>
                        <a:spcAft>
                          <a:spcPts val="0"/>
                        </a:spcAft>
                        <a:buNone/>
                      </a:pPr>
                      <a:r>
                        <a:rPr lang="en-US" sz="2400"/>
                        <a:t>Date</a:t>
                      </a:r>
                      <a:endParaRPr/>
                    </a:p>
                  </a:txBody>
                  <a:tcPr marL="123450" marR="123450" marT="61725" marB="61725"/>
                </a:tc>
                <a:tc>
                  <a:txBody>
                    <a:bodyPr/>
                    <a:lstStyle/>
                    <a:p>
                      <a:pPr marL="0" marR="0" lvl="0" indent="0" algn="l" rtl="0">
                        <a:spcBef>
                          <a:spcPts val="0"/>
                        </a:spcBef>
                        <a:spcAft>
                          <a:spcPts val="0"/>
                        </a:spcAft>
                        <a:buNone/>
                      </a:pPr>
                      <a:r>
                        <a:rPr lang="en-US" sz="2400"/>
                        <a:t>(The number of observation, # features)</a:t>
                      </a:r>
                      <a:endParaRPr/>
                    </a:p>
                  </a:txBody>
                  <a:tcPr marL="123450" marR="123450" marT="61725" marB="61725"/>
                </a:tc>
                <a:extLst>
                  <a:ext uri="{0D108BD9-81ED-4DB2-BD59-A6C34878D82A}">
                    <a16:rowId xmlns:a16="http://schemas.microsoft.com/office/drawing/2014/main" val="10000"/>
                  </a:ext>
                </a:extLst>
              </a:tr>
              <a:tr h="913475">
                <a:tc>
                  <a:txBody>
                    <a:bodyPr/>
                    <a:lstStyle/>
                    <a:p>
                      <a:pPr marL="0" marR="0" lvl="0" indent="0" algn="l" rtl="0">
                        <a:spcBef>
                          <a:spcPts val="0"/>
                        </a:spcBef>
                        <a:spcAft>
                          <a:spcPts val="0"/>
                        </a:spcAft>
                        <a:buNone/>
                      </a:pPr>
                      <a:r>
                        <a:rPr lang="en-US" sz="2400"/>
                        <a:t>Train</a:t>
                      </a:r>
                      <a:endParaRPr/>
                    </a:p>
                  </a:txBody>
                  <a:tcPr marL="123450" marR="123450" marT="61725" marB="61725"/>
                </a:tc>
                <a:tc>
                  <a:txBody>
                    <a:bodyPr/>
                    <a:lstStyle/>
                    <a:p>
                      <a:pPr marL="0" marR="0" lvl="0" indent="0" algn="l" rtl="0">
                        <a:spcBef>
                          <a:spcPts val="0"/>
                        </a:spcBef>
                        <a:spcAft>
                          <a:spcPts val="0"/>
                        </a:spcAft>
                        <a:buNone/>
                      </a:pPr>
                      <a:r>
                        <a:rPr lang="en-US" sz="1600"/>
                        <a:t>11/01/2018 – 12/27/2018</a:t>
                      </a:r>
                      <a:endParaRPr/>
                    </a:p>
                  </a:txBody>
                  <a:tcPr marL="123450" marR="123450" marT="61725" marB="61725"/>
                </a:tc>
                <a:tc>
                  <a:txBody>
                    <a:bodyPr/>
                    <a:lstStyle/>
                    <a:p>
                      <a:pPr marL="0" marR="0" lvl="0" indent="0" algn="l" rtl="0">
                        <a:spcBef>
                          <a:spcPts val="0"/>
                        </a:spcBef>
                        <a:spcAft>
                          <a:spcPts val="0"/>
                        </a:spcAft>
                        <a:buNone/>
                      </a:pPr>
                      <a:r>
                        <a:rPr lang="en-US" sz="1800"/>
                        <a:t>(647 K, 114)</a:t>
                      </a:r>
                      <a:endParaRPr/>
                    </a:p>
                  </a:txBody>
                  <a:tcPr marL="123450" marR="123450" marT="61725" marB="61725"/>
                </a:tc>
                <a:extLst>
                  <a:ext uri="{0D108BD9-81ED-4DB2-BD59-A6C34878D82A}">
                    <a16:rowId xmlns:a16="http://schemas.microsoft.com/office/drawing/2014/main" val="10001"/>
                  </a:ext>
                </a:extLst>
              </a:tr>
              <a:tr h="913475">
                <a:tc>
                  <a:txBody>
                    <a:bodyPr/>
                    <a:lstStyle/>
                    <a:p>
                      <a:pPr marL="0" marR="0" lvl="0" indent="0" algn="l" rtl="0">
                        <a:spcBef>
                          <a:spcPts val="0"/>
                        </a:spcBef>
                        <a:spcAft>
                          <a:spcPts val="0"/>
                        </a:spcAft>
                        <a:buNone/>
                      </a:pPr>
                      <a:r>
                        <a:rPr lang="en-US" sz="2400"/>
                        <a:t>Test</a:t>
                      </a:r>
                      <a:endParaRPr/>
                    </a:p>
                  </a:txBody>
                  <a:tcPr marL="123450" marR="123450" marT="61725" marB="61725"/>
                </a:tc>
                <a:tc>
                  <a:txBody>
                    <a:bodyPr/>
                    <a:lstStyle/>
                    <a:p>
                      <a:pPr marL="0" marR="0" lvl="0" indent="0" algn="l" rtl="0">
                        <a:spcBef>
                          <a:spcPts val="0"/>
                        </a:spcBef>
                        <a:spcAft>
                          <a:spcPts val="0"/>
                        </a:spcAft>
                        <a:buNone/>
                      </a:pPr>
                      <a:r>
                        <a:rPr lang="en-US" sz="1600"/>
                        <a:t>12/28/2018 – 01/11/2019</a:t>
                      </a:r>
                      <a:endParaRPr/>
                    </a:p>
                  </a:txBody>
                  <a:tcPr marL="123450" marR="123450" marT="61725" marB="61725"/>
                </a:tc>
                <a:tc>
                  <a:txBody>
                    <a:bodyPr/>
                    <a:lstStyle/>
                    <a:p>
                      <a:pPr marL="0" marR="0" lvl="0" indent="0" algn="l" rtl="0">
                        <a:spcBef>
                          <a:spcPts val="0"/>
                        </a:spcBef>
                        <a:spcAft>
                          <a:spcPts val="0"/>
                        </a:spcAft>
                        <a:buNone/>
                      </a:pPr>
                      <a:r>
                        <a:rPr lang="en-US" sz="1800"/>
                        <a:t>(165 K, 114)</a:t>
                      </a:r>
                      <a:endParaRPr/>
                    </a:p>
                  </a:txBody>
                  <a:tcPr marL="123450" marR="123450" marT="61725" marB="61725"/>
                </a:tc>
                <a:extLst>
                  <a:ext uri="{0D108BD9-81ED-4DB2-BD59-A6C34878D82A}">
                    <a16:rowId xmlns:a16="http://schemas.microsoft.com/office/drawing/2014/main" val="10002"/>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9"/>
        <p:cNvGrpSpPr/>
        <p:nvPr/>
      </p:nvGrpSpPr>
      <p:grpSpPr>
        <a:xfrm>
          <a:off x="0" y="0"/>
          <a:ext cx="0" cy="0"/>
          <a:chOff x="0" y="0"/>
          <a:chExt cx="0" cy="0"/>
        </a:xfrm>
      </p:grpSpPr>
      <p:sp>
        <p:nvSpPr>
          <p:cNvPr id="240" name="Google Shape;240;p1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1" name="Google Shape;241;p16"/>
          <p:cNvSpPr txBox="1">
            <a:spLocks noGrp="1"/>
          </p:cNvSpPr>
          <p:nvPr>
            <p:ph type="title"/>
          </p:nvPr>
        </p:nvSpPr>
        <p:spPr>
          <a:xfrm>
            <a:off x="630936" y="640080"/>
            <a:ext cx="4818888" cy="1481328"/>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5000"/>
              <a:buFont typeface="Calibri"/>
              <a:buNone/>
            </a:pPr>
            <a:r>
              <a:rPr lang="en-US" sz="5000"/>
              <a:t>Model – LightGBM</a:t>
            </a:r>
            <a:endParaRPr/>
          </a:p>
        </p:txBody>
      </p:sp>
      <p:sp>
        <p:nvSpPr>
          <p:cNvPr id="242" name="Google Shape;242;p16"/>
          <p:cNvSpPr/>
          <p:nvPr/>
        </p:nvSpPr>
        <p:spPr>
          <a:xfrm>
            <a:off x="643278" y="2372868"/>
            <a:ext cx="3255095" cy="18288"/>
          </a:xfrm>
          <a:custGeom>
            <a:avLst/>
            <a:gdLst/>
            <a:ahLst/>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3" name="Google Shape;243;p16"/>
          <p:cNvSpPr txBox="1">
            <a:spLocks noGrp="1"/>
          </p:cNvSpPr>
          <p:nvPr>
            <p:ph type="body" idx="1"/>
          </p:nvPr>
        </p:nvSpPr>
        <p:spPr>
          <a:xfrm>
            <a:off x="630936" y="2660904"/>
            <a:ext cx="4818888" cy="354787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000"/>
              <a:buChar char="•"/>
            </a:pPr>
            <a:r>
              <a:rPr lang="en-US" sz="2000"/>
              <a:t>Why LightGBM?</a:t>
            </a:r>
            <a:endParaRPr/>
          </a:p>
          <a:p>
            <a:pPr marL="228600" lvl="0" indent="-228600" algn="l" rtl="0">
              <a:lnSpc>
                <a:spcPct val="90000"/>
              </a:lnSpc>
              <a:spcBef>
                <a:spcPts val="1000"/>
              </a:spcBef>
              <a:spcAft>
                <a:spcPts val="0"/>
              </a:spcAft>
              <a:buClr>
                <a:schemeClr val="dk1"/>
              </a:buClr>
              <a:buSzPts val="2000"/>
              <a:buChar char="•"/>
            </a:pPr>
            <a:r>
              <a:rPr lang="en-US" sz="2000" b="0" i="0">
                <a:latin typeface="Lato"/>
                <a:ea typeface="Lato"/>
                <a:cs typeface="Lato"/>
                <a:sym typeface="Lato"/>
              </a:rPr>
              <a:t>Higher accuracy and a faster training speed.</a:t>
            </a:r>
            <a:endParaRPr/>
          </a:p>
          <a:p>
            <a:pPr marL="228600" lvl="0" indent="-101600" algn="l" rtl="0">
              <a:lnSpc>
                <a:spcPct val="90000"/>
              </a:lnSpc>
              <a:spcBef>
                <a:spcPts val="1000"/>
              </a:spcBef>
              <a:spcAft>
                <a:spcPts val="0"/>
              </a:spcAft>
              <a:buClr>
                <a:schemeClr val="dk1"/>
              </a:buClr>
              <a:buSzPts val="2000"/>
              <a:buNone/>
            </a:pPr>
            <a:endParaRPr sz="2000" b="0" i="0">
              <a:latin typeface="Lato"/>
              <a:ea typeface="Lato"/>
              <a:cs typeface="Lato"/>
              <a:sym typeface="Lato"/>
            </a:endParaRPr>
          </a:p>
          <a:p>
            <a:pPr marL="228600" lvl="0" indent="-228600" algn="l" rtl="0">
              <a:lnSpc>
                <a:spcPct val="90000"/>
              </a:lnSpc>
              <a:spcBef>
                <a:spcPts val="1000"/>
              </a:spcBef>
              <a:spcAft>
                <a:spcPts val="0"/>
              </a:spcAft>
              <a:buClr>
                <a:schemeClr val="dk1"/>
              </a:buClr>
              <a:buSzPts val="2000"/>
              <a:buChar char="•"/>
            </a:pPr>
            <a:r>
              <a:rPr lang="en-US" sz="2000" b="0" i="0">
                <a:latin typeface="Lato"/>
                <a:ea typeface="Lato"/>
                <a:cs typeface="Lato"/>
                <a:sym typeface="Lato"/>
              </a:rPr>
              <a:t>Low memory utilization</a:t>
            </a:r>
            <a:endParaRPr/>
          </a:p>
          <a:p>
            <a:pPr marL="228600" lvl="0" indent="-101600" algn="l" rtl="0">
              <a:lnSpc>
                <a:spcPct val="90000"/>
              </a:lnSpc>
              <a:spcBef>
                <a:spcPts val="1000"/>
              </a:spcBef>
              <a:spcAft>
                <a:spcPts val="0"/>
              </a:spcAft>
              <a:buClr>
                <a:schemeClr val="dk1"/>
              </a:buClr>
              <a:buSzPts val="2000"/>
              <a:buNone/>
            </a:pPr>
            <a:endParaRPr sz="2000" b="0" i="0">
              <a:latin typeface="Lato"/>
              <a:ea typeface="Lato"/>
              <a:cs typeface="Lato"/>
              <a:sym typeface="Lato"/>
            </a:endParaRPr>
          </a:p>
          <a:p>
            <a:pPr marL="228600" lvl="0" indent="-228600" algn="l" rtl="0">
              <a:lnSpc>
                <a:spcPct val="90000"/>
              </a:lnSpc>
              <a:spcBef>
                <a:spcPts val="1000"/>
              </a:spcBef>
              <a:spcAft>
                <a:spcPts val="0"/>
              </a:spcAft>
              <a:buClr>
                <a:schemeClr val="dk1"/>
              </a:buClr>
              <a:buSzPts val="2000"/>
              <a:buChar char="•"/>
            </a:pPr>
            <a:r>
              <a:rPr lang="en-US" sz="2000" b="0" i="0">
                <a:latin typeface="Lato"/>
                <a:ea typeface="Lato"/>
                <a:cs typeface="Lato"/>
                <a:sym typeface="Lato"/>
              </a:rPr>
              <a:t>Comparatively better accuracy than other boosting algorithms and handles overfitting much better while working with smaller datasets.</a:t>
            </a:r>
            <a:endParaRPr/>
          </a:p>
          <a:p>
            <a:pPr marL="228600" lvl="0" indent="-101600" algn="l" rtl="0">
              <a:lnSpc>
                <a:spcPct val="90000"/>
              </a:lnSpc>
              <a:spcBef>
                <a:spcPts val="1000"/>
              </a:spcBef>
              <a:spcAft>
                <a:spcPts val="0"/>
              </a:spcAft>
              <a:buClr>
                <a:schemeClr val="dk1"/>
              </a:buClr>
              <a:buSzPts val="2000"/>
              <a:buNone/>
            </a:pPr>
            <a:endParaRPr sz="2000"/>
          </a:p>
        </p:txBody>
      </p:sp>
      <p:pic>
        <p:nvPicPr>
          <p:cNvPr id="244" name="Google Shape;244;p16" descr="Diagram&#10;&#10;Description automatically generated with medium confidence"/>
          <p:cNvPicPr preferRelativeResize="0"/>
          <p:nvPr/>
        </p:nvPicPr>
        <p:blipFill rotWithShape="1">
          <a:blip r:embed="rId3">
            <a:alphaModFix/>
          </a:blip>
          <a:srcRect/>
          <a:stretch/>
        </p:blipFill>
        <p:spPr>
          <a:xfrm>
            <a:off x="6099048" y="1726039"/>
            <a:ext cx="5458968" cy="340592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Model – Details</a:t>
            </a:r>
            <a:endParaRPr/>
          </a:p>
        </p:txBody>
      </p:sp>
      <p:graphicFrame>
        <p:nvGraphicFramePr>
          <p:cNvPr id="250" name="Google Shape;250;p17"/>
          <p:cNvGraphicFramePr/>
          <p:nvPr/>
        </p:nvGraphicFramePr>
        <p:xfrm>
          <a:off x="838200" y="1825625"/>
          <a:ext cx="3000000" cy="3000000"/>
        </p:xfrm>
        <a:graphic>
          <a:graphicData uri="http://schemas.openxmlformats.org/drawingml/2006/table">
            <a:tbl>
              <a:tblPr firstRow="1" bandRow="1">
                <a:noFill/>
                <a:tableStyleId>{B6B6C24A-D0B6-4A67-83D5-1F3305674FB4}</a:tableStyleId>
              </a:tblPr>
              <a:tblGrid>
                <a:gridCol w="5257800">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en-US" sz="1800"/>
                        <a:t>Model</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a:t>Metric</a:t>
                      </a:r>
                      <a:endParaRPr/>
                    </a:p>
                  </a:txBody>
                  <a:tcPr marL="91450" marR="91450" marT="45725" marB="45725"/>
                </a:tc>
                <a:tc>
                  <a:txBody>
                    <a:bodyPr/>
                    <a:lstStyle/>
                    <a:p>
                      <a:pPr marL="0" marR="0" lvl="0" indent="0" algn="l" rtl="0">
                        <a:spcBef>
                          <a:spcPts val="0"/>
                        </a:spcBef>
                        <a:spcAft>
                          <a:spcPts val="0"/>
                        </a:spcAft>
                        <a:buNone/>
                      </a:pPr>
                      <a:r>
                        <a:rPr lang="en-US" sz="1800"/>
                        <a:t>Root Mean Square Error</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a:t>Learning Rate </a:t>
                      </a:r>
                      <a:endParaRPr/>
                    </a:p>
                  </a:txBody>
                  <a:tcPr marL="91450" marR="91450" marT="45725" marB="45725"/>
                </a:tc>
                <a:tc>
                  <a:txBody>
                    <a:bodyPr/>
                    <a:lstStyle/>
                    <a:p>
                      <a:pPr marL="0" marR="0" lvl="0" indent="0" algn="l" rtl="0">
                        <a:spcBef>
                          <a:spcPts val="0"/>
                        </a:spcBef>
                        <a:spcAft>
                          <a:spcPts val="0"/>
                        </a:spcAft>
                        <a:buNone/>
                      </a:pPr>
                      <a:r>
                        <a:rPr lang="en-US" sz="1800"/>
                        <a:t>0.02</a:t>
                      </a:r>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800"/>
                        <a:t>The number of boost</a:t>
                      </a:r>
                      <a:endParaRPr/>
                    </a:p>
                  </a:txBody>
                  <a:tcPr marL="91450" marR="91450" marT="45725" marB="45725"/>
                </a:tc>
                <a:tc>
                  <a:txBody>
                    <a:bodyPr/>
                    <a:lstStyle/>
                    <a:p>
                      <a:pPr marL="0" marR="0" lvl="0" indent="0" algn="l" rtl="0">
                        <a:spcBef>
                          <a:spcPts val="0"/>
                        </a:spcBef>
                        <a:spcAft>
                          <a:spcPts val="0"/>
                        </a:spcAft>
                        <a:buNone/>
                      </a:pPr>
                      <a:r>
                        <a:rPr lang="en-US" sz="1800"/>
                        <a:t>6500</a:t>
                      </a:r>
                      <a:endParaRPr/>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Feature Importance</a:t>
            </a:r>
            <a:endParaRPr/>
          </a:p>
        </p:txBody>
      </p:sp>
      <p:pic>
        <p:nvPicPr>
          <p:cNvPr id="256" name="Google Shape;256;p18" descr="Table&#10;&#10;Description automatically generated"/>
          <p:cNvPicPr preferRelativeResize="0">
            <a:picLocks noGrp="1"/>
          </p:cNvPicPr>
          <p:nvPr>
            <p:ph type="body" idx="1"/>
          </p:nvPr>
        </p:nvPicPr>
        <p:blipFill rotWithShape="1">
          <a:blip r:embed="rId3">
            <a:alphaModFix/>
          </a:blip>
          <a:srcRect/>
          <a:stretch/>
        </p:blipFill>
        <p:spPr>
          <a:xfrm>
            <a:off x="2146041" y="1690687"/>
            <a:ext cx="8388219" cy="454216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0"/>
        <p:cNvGrpSpPr/>
        <p:nvPr/>
      </p:nvGrpSpPr>
      <p:grpSpPr>
        <a:xfrm>
          <a:off x="0" y="0"/>
          <a:ext cx="0" cy="0"/>
          <a:chOff x="0" y="0"/>
          <a:chExt cx="0" cy="0"/>
        </a:xfrm>
      </p:grpSpPr>
      <p:sp>
        <p:nvSpPr>
          <p:cNvPr id="261" name="Google Shape;261;p19"/>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2" name="Google Shape;262;p19"/>
          <p:cNvSpPr/>
          <p:nvPr/>
        </p:nvSpPr>
        <p:spPr>
          <a:xfrm>
            <a:off x="558209" y="7126"/>
            <a:ext cx="11167447" cy="2018806"/>
          </a:xfrm>
          <a:prstGeom prst="rect">
            <a:avLst/>
          </a:prstGeom>
          <a:solidFill>
            <a:schemeClr val="lt1"/>
          </a:solidFill>
          <a:ln w="9525" cap="flat" cmpd="sng">
            <a:solidFill>
              <a:srgbClr val="DEDEDE"/>
            </a:solidFill>
            <a:prstDash val="solid"/>
            <a:miter lim="800000"/>
            <a:headEnd type="none" w="sm" len="sm"/>
            <a:tailEnd type="none" w="sm" len="sm"/>
          </a:ln>
          <a:effectLst>
            <a:outerShdw blurRad="50800" dist="38100" dir="2700000" algn="tl" rotWithShape="0">
              <a:srgbClr val="D8D8D8">
                <a:alpha val="4980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63" name="Google Shape;263;p19"/>
          <p:cNvSpPr/>
          <p:nvPr/>
        </p:nvSpPr>
        <p:spPr>
          <a:xfrm>
            <a:off x="566928" y="0"/>
            <a:ext cx="11155680" cy="20116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64" name="Google Shape;264;p19"/>
          <p:cNvSpPr txBox="1">
            <a:spLocks noGrp="1"/>
          </p:cNvSpPr>
          <p:nvPr>
            <p:ph type="title"/>
          </p:nvPr>
        </p:nvSpPr>
        <p:spPr>
          <a:xfrm>
            <a:off x="1115568" y="548640"/>
            <a:ext cx="10168128" cy="117957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en-US" sz="4000"/>
              <a:t>Model - Performance</a:t>
            </a:r>
            <a:endParaRPr/>
          </a:p>
        </p:txBody>
      </p:sp>
      <p:sp>
        <p:nvSpPr>
          <p:cNvPr id="265" name="Google Shape;265;p19"/>
          <p:cNvSpPr/>
          <p:nvPr/>
        </p:nvSpPr>
        <p:spPr>
          <a:xfrm>
            <a:off x="498834" y="758952"/>
            <a:ext cx="128016" cy="7040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aphicFrame>
        <p:nvGraphicFramePr>
          <p:cNvPr id="266" name="Google Shape;266;p19"/>
          <p:cNvGraphicFramePr/>
          <p:nvPr/>
        </p:nvGraphicFramePr>
        <p:xfrm>
          <a:off x="3596555" y="3160261"/>
          <a:ext cx="3000000" cy="3000000"/>
        </p:xfrm>
        <a:graphic>
          <a:graphicData uri="http://schemas.openxmlformats.org/drawingml/2006/table">
            <a:tbl>
              <a:tblPr firstRow="1" bandRow="1">
                <a:noFill/>
                <a:tableStyleId>{B6B6C24A-D0B6-4A67-83D5-1F3305674FB4}</a:tableStyleId>
              </a:tblPr>
              <a:tblGrid>
                <a:gridCol w="3418000">
                  <a:extLst>
                    <a:ext uri="{9D8B030D-6E8A-4147-A177-3AD203B41FA5}">
                      <a16:colId xmlns:a16="http://schemas.microsoft.com/office/drawing/2014/main" val="20000"/>
                    </a:ext>
                  </a:extLst>
                </a:gridCol>
                <a:gridCol w="1788150">
                  <a:extLst>
                    <a:ext uri="{9D8B030D-6E8A-4147-A177-3AD203B41FA5}">
                      <a16:colId xmlns:a16="http://schemas.microsoft.com/office/drawing/2014/main" val="20001"/>
                    </a:ext>
                  </a:extLst>
                </a:gridCol>
              </a:tblGrid>
              <a:tr h="737625">
                <a:tc>
                  <a:txBody>
                    <a:bodyPr/>
                    <a:lstStyle/>
                    <a:p>
                      <a:pPr marL="0" marR="0" lvl="0" indent="0" algn="l" rtl="0">
                        <a:spcBef>
                          <a:spcPts val="0"/>
                        </a:spcBef>
                        <a:spcAft>
                          <a:spcPts val="0"/>
                        </a:spcAft>
                        <a:buNone/>
                      </a:pPr>
                      <a:r>
                        <a:rPr lang="en-US" sz="3300" b="0" i="0" u="none" strike="noStrike">
                          <a:latin typeface="Arial"/>
                          <a:ea typeface="Arial"/>
                          <a:cs typeface="Arial"/>
                          <a:sym typeface="Arial"/>
                        </a:rPr>
                        <a:t>Split</a:t>
                      </a:r>
                      <a:endParaRPr/>
                    </a:p>
                  </a:txBody>
                  <a:tcPr marL="167650" marR="167650" marT="83825" marB="83825"/>
                </a:tc>
                <a:tc>
                  <a:txBody>
                    <a:bodyPr/>
                    <a:lstStyle/>
                    <a:p>
                      <a:pPr marL="0" marR="0" lvl="0" indent="0" algn="l" rtl="0">
                        <a:spcBef>
                          <a:spcPts val="0"/>
                        </a:spcBef>
                        <a:spcAft>
                          <a:spcPts val="0"/>
                        </a:spcAft>
                        <a:buNone/>
                      </a:pPr>
                      <a:r>
                        <a:rPr lang="en-US" sz="3300" b="0" i="0" u="none" strike="noStrike">
                          <a:latin typeface="Arial"/>
                          <a:ea typeface="Arial"/>
                          <a:cs typeface="Arial"/>
                          <a:sym typeface="Arial"/>
                        </a:rPr>
                        <a:t>RMSE</a:t>
                      </a:r>
                      <a:endParaRPr/>
                    </a:p>
                  </a:txBody>
                  <a:tcPr marL="167650" marR="167650" marT="83825" marB="83825"/>
                </a:tc>
                <a:extLst>
                  <a:ext uri="{0D108BD9-81ED-4DB2-BD59-A6C34878D82A}">
                    <a16:rowId xmlns:a16="http://schemas.microsoft.com/office/drawing/2014/main" val="10000"/>
                  </a:ext>
                </a:extLst>
              </a:tr>
              <a:tr h="737625">
                <a:tc>
                  <a:txBody>
                    <a:bodyPr/>
                    <a:lstStyle/>
                    <a:p>
                      <a:pPr marL="0" marR="0" lvl="0" indent="0" algn="l" rtl="0">
                        <a:spcBef>
                          <a:spcPts val="0"/>
                        </a:spcBef>
                        <a:spcAft>
                          <a:spcPts val="0"/>
                        </a:spcAft>
                        <a:buNone/>
                      </a:pPr>
                      <a:r>
                        <a:rPr lang="en-US" sz="3300" b="0" i="0" u="none" strike="noStrike">
                          <a:latin typeface="Arial"/>
                          <a:ea typeface="Arial"/>
                          <a:cs typeface="Arial"/>
                          <a:sym typeface="Arial"/>
                        </a:rPr>
                        <a:t>Training RMSE</a:t>
                      </a:r>
                      <a:endParaRPr/>
                    </a:p>
                  </a:txBody>
                  <a:tcPr marL="167650" marR="167650" marT="83825" marB="83825"/>
                </a:tc>
                <a:tc>
                  <a:txBody>
                    <a:bodyPr/>
                    <a:lstStyle/>
                    <a:p>
                      <a:pPr marL="0" marR="0" lvl="0" indent="0" algn="l" rtl="0">
                        <a:spcBef>
                          <a:spcPts val="0"/>
                        </a:spcBef>
                        <a:spcAft>
                          <a:spcPts val="0"/>
                        </a:spcAft>
                        <a:buNone/>
                      </a:pPr>
                      <a:r>
                        <a:rPr lang="en-US" sz="3300" b="0" i="0" u="none" strike="noStrike">
                          <a:latin typeface="Arial"/>
                          <a:ea typeface="Arial"/>
                          <a:cs typeface="Arial"/>
                          <a:sym typeface="Arial"/>
                        </a:rPr>
                        <a:t>0.48</a:t>
                      </a:r>
                      <a:endParaRPr/>
                    </a:p>
                  </a:txBody>
                  <a:tcPr marL="167650" marR="167650" marT="83825" marB="83825"/>
                </a:tc>
                <a:extLst>
                  <a:ext uri="{0D108BD9-81ED-4DB2-BD59-A6C34878D82A}">
                    <a16:rowId xmlns:a16="http://schemas.microsoft.com/office/drawing/2014/main" val="10001"/>
                  </a:ext>
                </a:extLst>
              </a:tr>
              <a:tr h="737625">
                <a:tc>
                  <a:txBody>
                    <a:bodyPr/>
                    <a:lstStyle/>
                    <a:p>
                      <a:pPr marL="0" marR="0" lvl="0" indent="0" algn="l" rtl="0">
                        <a:spcBef>
                          <a:spcPts val="0"/>
                        </a:spcBef>
                        <a:spcAft>
                          <a:spcPts val="0"/>
                        </a:spcAft>
                        <a:buNone/>
                      </a:pPr>
                      <a:r>
                        <a:rPr lang="en-US" sz="3300" b="0" i="0" u="none" strike="noStrike">
                          <a:latin typeface="Arial"/>
                          <a:ea typeface="Arial"/>
                          <a:cs typeface="Arial"/>
                          <a:sym typeface="Arial"/>
                        </a:rPr>
                        <a:t>Test RMSE</a:t>
                      </a:r>
                      <a:endParaRPr/>
                    </a:p>
                  </a:txBody>
                  <a:tcPr marL="167650" marR="167650" marT="83825" marB="83825"/>
                </a:tc>
                <a:tc>
                  <a:txBody>
                    <a:bodyPr/>
                    <a:lstStyle/>
                    <a:p>
                      <a:pPr marL="0" marR="0" lvl="0" indent="0" algn="l" rtl="0">
                        <a:spcBef>
                          <a:spcPts val="0"/>
                        </a:spcBef>
                        <a:spcAft>
                          <a:spcPts val="0"/>
                        </a:spcAft>
                        <a:buNone/>
                      </a:pPr>
                      <a:r>
                        <a:rPr lang="en-US" sz="3300" b="0" i="0" u="none" strike="noStrike">
                          <a:latin typeface="Arial"/>
                          <a:ea typeface="Arial"/>
                          <a:cs typeface="Arial"/>
                          <a:sym typeface="Arial"/>
                        </a:rPr>
                        <a:t>0.51</a:t>
                      </a:r>
                      <a:endParaRPr/>
                    </a:p>
                  </a:txBody>
                  <a:tcPr marL="167650" marR="167650" marT="83825" marB="83825"/>
                </a:tc>
                <a:extLst>
                  <a:ext uri="{0D108BD9-81ED-4DB2-BD59-A6C34878D82A}">
                    <a16:rowId xmlns:a16="http://schemas.microsoft.com/office/drawing/2014/main" val="10002"/>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
        <p:cNvGrpSpPr/>
        <p:nvPr/>
      </p:nvGrpSpPr>
      <p:grpSpPr>
        <a:xfrm>
          <a:off x="0" y="0"/>
          <a:ext cx="0" cy="0"/>
          <a:chOff x="0" y="0"/>
          <a:chExt cx="0" cy="0"/>
        </a:xfrm>
      </p:grpSpPr>
      <p:sp>
        <p:nvSpPr>
          <p:cNvPr id="104" name="Google Shape;104;p2"/>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5" name="Google Shape;105;p2"/>
          <p:cNvSpPr txBox="1">
            <a:spLocks noGrp="1"/>
          </p:cNvSpPr>
          <p:nvPr>
            <p:ph type="title"/>
          </p:nvPr>
        </p:nvSpPr>
        <p:spPr>
          <a:xfrm>
            <a:off x="640080" y="325369"/>
            <a:ext cx="4368602" cy="1956841"/>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5400"/>
              <a:buFont typeface="Calibri"/>
              <a:buNone/>
            </a:pPr>
            <a:r>
              <a:rPr lang="en-US" sz="5400"/>
              <a:t>Overview</a:t>
            </a:r>
            <a:endParaRPr/>
          </a:p>
        </p:txBody>
      </p:sp>
      <p:sp>
        <p:nvSpPr>
          <p:cNvPr id="106" name="Google Shape;106;p2"/>
          <p:cNvSpPr/>
          <p:nvPr/>
        </p:nvSpPr>
        <p:spPr>
          <a:xfrm>
            <a:off x="640080" y="2586994"/>
            <a:ext cx="3474720" cy="18288"/>
          </a:xfrm>
          <a:custGeom>
            <a:avLst/>
            <a:gdLst/>
            <a:ahLst/>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7" name="Google Shape;107;p2"/>
          <p:cNvSpPr txBox="1">
            <a:spLocks noGrp="1"/>
          </p:cNvSpPr>
          <p:nvPr>
            <p:ph type="body" idx="1"/>
          </p:nvPr>
        </p:nvSpPr>
        <p:spPr>
          <a:xfrm>
            <a:off x="640080" y="2872899"/>
            <a:ext cx="4243589" cy="332066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200"/>
              <a:buNone/>
            </a:pPr>
            <a:r>
              <a:rPr lang="en-US" sz="2200"/>
              <a:t>For this project, w</a:t>
            </a:r>
            <a:r>
              <a:rPr lang="en-US" sz="2200" b="0" i="0" u="none" strike="noStrike"/>
              <a:t>e built an algorithm using past sales data that can forecast the sales of any product for next day. Our data is derived from two main tables:</a:t>
            </a:r>
            <a:endParaRPr/>
          </a:p>
          <a:p>
            <a:pPr marL="0" lvl="0" indent="0" algn="l" rtl="0">
              <a:lnSpc>
                <a:spcPct val="90000"/>
              </a:lnSpc>
              <a:spcBef>
                <a:spcPts val="0"/>
              </a:spcBef>
              <a:spcAft>
                <a:spcPts val="0"/>
              </a:spcAft>
              <a:buClr>
                <a:schemeClr val="dk1"/>
              </a:buClr>
              <a:buSzPts val="2200"/>
              <a:buNone/>
            </a:pPr>
            <a:br>
              <a:rPr lang="en-US" sz="2200"/>
            </a:br>
            <a:endParaRPr sz="2200" b="1" i="0" u="none" strike="noStrike"/>
          </a:p>
          <a:p>
            <a:pPr marL="0" lvl="0" indent="0" algn="l" rtl="0">
              <a:lnSpc>
                <a:spcPct val="90000"/>
              </a:lnSpc>
              <a:spcBef>
                <a:spcPts val="1000"/>
              </a:spcBef>
              <a:spcAft>
                <a:spcPts val="0"/>
              </a:spcAft>
              <a:buClr>
                <a:schemeClr val="dk1"/>
              </a:buClr>
              <a:buSzPts val="2200"/>
              <a:buNone/>
            </a:pPr>
            <a:endParaRPr sz="2200"/>
          </a:p>
        </p:txBody>
      </p:sp>
      <p:pic>
        <p:nvPicPr>
          <p:cNvPr id="108" name="Google Shape;108;p2" descr="Graphs on a display with reflection of office"/>
          <p:cNvPicPr preferRelativeResize="0"/>
          <p:nvPr/>
        </p:nvPicPr>
        <p:blipFill rotWithShape="1">
          <a:blip r:embed="rId3">
            <a:alphaModFix/>
          </a:blip>
          <a:srcRect l="9136" r="23909" b="-1"/>
          <a:stretch/>
        </p:blipFill>
        <p:spPr>
          <a:xfrm>
            <a:off x="5311702" y="10"/>
            <a:ext cx="6878775" cy="6857990"/>
          </a:xfrm>
          <a:custGeom>
            <a:avLst/>
            <a:gdLst/>
            <a:ahLst/>
            <a:cxnLst/>
            <a:rect l="l" t="t" r="r" b="b"/>
            <a:pathLst>
              <a:path w="6878775" h="6858000" extrusionOk="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0"/>
          <p:cNvSpPr txBox="1">
            <a:spLocks noGrp="1"/>
          </p:cNvSpPr>
          <p:nvPr>
            <p:ph type="title"/>
          </p:nvPr>
        </p:nvSpPr>
        <p:spPr>
          <a:xfrm>
            <a:off x="838200" y="168356"/>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Predict the Sales of Some Products</a:t>
            </a:r>
            <a:endParaRPr/>
          </a:p>
        </p:txBody>
      </p:sp>
      <p:pic>
        <p:nvPicPr>
          <p:cNvPr id="272" name="Google Shape;272;p20"/>
          <p:cNvPicPr preferRelativeResize="0">
            <a:picLocks noGrp="1"/>
          </p:cNvPicPr>
          <p:nvPr>
            <p:ph type="body" idx="1"/>
          </p:nvPr>
        </p:nvPicPr>
        <p:blipFill rotWithShape="1">
          <a:blip r:embed="rId3">
            <a:alphaModFix/>
          </a:blip>
          <a:srcRect/>
          <a:stretch/>
        </p:blipFill>
        <p:spPr>
          <a:xfrm>
            <a:off x="972015" y="1451606"/>
            <a:ext cx="3604572" cy="2187130"/>
          </a:xfrm>
          <a:prstGeom prst="rect">
            <a:avLst/>
          </a:prstGeom>
          <a:noFill/>
          <a:ln>
            <a:noFill/>
          </a:ln>
        </p:spPr>
      </p:pic>
      <p:pic>
        <p:nvPicPr>
          <p:cNvPr id="273" name="Google Shape;273;p20" descr="Chart, line chart&#10;&#10;Description automatically generated"/>
          <p:cNvPicPr preferRelativeResize="0"/>
          <p:nvPr/>
        </p:nvPicPr>
        <p:blipFill rotWithShape="1">
          <a:blip r:embed="rId4">
            <a:alphaModFix/>
          </a:blip>
          <a:srcRect/>
          <a:stretch/>
        </p:blipFill>
        <p:spPr>
          <a:xfrm>
            <a:off x="5081348" y="1212524"/>
            <a:ext cx="5767691" cy="2665294"/>
          </a:xfrm>
          <a:prstGeom prst="rect">
            <a:avLst/>
          </a:prstGeom>
          <a:noFill/>
          <a:ln>
            <a:noFill/>
          </a:ln>
        </p:spPr>
      </p:pic>
      <p:pic>
        <p:nvPicPr>
          <p:cNvPr id="274" name="Google Shape;274;p20"/>
          <p:cNvPicPr preferRelativeResize="0"/>
          <p:nvPr/>
        </p:nvPicPr>
        <p:blipFill rotWithShape="1">
          <a:blip r:embed="rId5">
            <a:alphaModFix/>
          </a:blip>
          <a:srcRect/>
          <a:stretch/>
        </p:blipFill>
        <p:spPr>
          <a:xfrm>
            <a:off x="751016" y="4381952"/>
            <a:ext cx="4046571" cy="2110923"/>
          </a:xfrm>
          <a:prstGeom prst="rect">
            <a:avLst/>
          </a:prstGeom>
          <a:noFill/>
          <a:ln>
            <a:noFill/>
          </a:ln>
        </p:spPr>
      </p:pic>
      <p:pic>
        <p:nvPicPr>
          <p:cNvPr id="275" name="Google Shape;275;p20" descr="Chart, line chart&#10;&#10;Description automatically generated"/>
          <p:cNvPicPr preferRelativeResize="0"/>
          <p:nvPr/>
        </p:nvPicPr>
        <p:blipFill rotWithShape="1">
          <a:blip r:embed="rId6">
            <a:alphaModFix/>
          </a:blip>
          <a:srcRect/>
          <a:stretch/>
        </p:blipFill>
        <p:spPr>
          <a:xfrm>
            <a:off x="5585887" y="4240917"/>
            <a:ext cx="4758612" cy="225195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Predict Sales of Some Products</a:t>
            </a:r>
            <a:endParaRPr/>
          </a:p>
        </p:txBody>
      </p:sp>
      <p:pic>
        <p:nvPicPr>
          <p:cNvPr id="281" name="Google Shape;281;p21"/>
          <p:cNvPicPr preferRelativeResize="0">
            <a:picLocks noGrp="1"/>
          </p:cNvPicPr>
          <p:nvPr>
            <p:ph type="body" idx="1"/>
          </p:nvPr>
        </p:nvPicPr>
        <p:blipFill rotWithShape="1">
          <a:blip r:embed="rId3">
            <a:alphaModFix/>
          </a:blip>
          <a:srcRect/>
          <a:stretch/>
        </p:blipFill>
        <p:spPr>
          <a:xfrm>
            <a:off x="957316" y="1496158"/>
            <a:ext cx="3673158" cy="2072820"/>
          </a:xfrm>
          <a:prstGeom prst="rect">
            <a:avLst/>
          </a:prstGeom>
          <a:noFill/>
          <a:ln>
            <a:noFill/>
          </a:ln>
        </p:spPr>
      </p:pic>
      <p:pic>
        <p:nvPicPr>
          <p:cNvPr id="282" name="Google Shape;282;p21" descr="Chart, line chart&#10;&#10;Description automatically generated"/>
          <p:cNvPicPr preferRelativeResize="0"/>
          <p:nvPr/>
        </p:nvPicPr>
        <p:blipFill rotWithShape="1">
          <a:blip r:embed="rId4">
            <a:alphaModFix/>
          </a:blip>
          <a:srcRect/>
          <a:stretch/>
        </p:blipFill>
        <p:spPr>
          <a:xfrm>
            <a:off x="5189216" y="1265236"/>
            <a:ext cx="5120650" cy="2534665"/>
          </a:xfrm>
          <a:prstGeom prst="rect">
            <a:avLst/>
          </a:prstGeom>
          <a:noFill/>
          <a:ln>
            <a:noFill/>
          </a:ln>
        </p:spPr>
      </p:pic>
      <p:pic>
        <p:nvPicPr>
          <p:cNvPr id="283" name="Google Shape;283;p21"/>
          <p:cNvPicPr preferRelativeResize="0"/>
          <p:nvPr/>
        </p:nvPicPr>
        <p:blipFill rotWithShape="1">
          <a:blip r:embed="rId5">
            <a:alphaModFix/>
          </a:blip>
          <a:srcRect/>
          <a:stretch/>
        </p:blipFill>
        <p:spPr>
          <a:xfrm>
            <a:off x="804903" y="4069937"/>
            <a:ext cx="3977985" cy="2194750"/>
          </a:xfrm>
          <a:prstGeom prst="rect">
            <a:avLst/>
          </a:prstGeom>
          <a:noFill/>
          <a:ln>
            <a:noFill/>
          </a:ln>
        </p:spPr>
      </p:pic>
      <p:pic>
        <p:nvPicPr>
          <p:cNvPr id="284" name="Google Shape;284;p21" descr="Chart, line chart&#10;&#10;Description automatically generated"/>
          <p:cNvPicPr preferRelativeResize="0"/>
          <p:nvPr/>
        </p:nvPicPr>
        <p:blipFill rotWithShape="1">
          <a:blip r:embed="rId6">
            <a:alphaModFix/>
          </a:blip>
          <a:srcRect/>
          <a:stretch/>
        </p:blipFill>
        <p:spPr>
          <a:xfrm>
            <a:off x="5268207" y="3833256"/>
            <a:ext cx="5041659" cy="266811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8"/>
        <p:cNvGrpSpPr/>
        <p:nvPr/>
      </p:nvGrpSpPr>
      <p:grpSpPr>
        <a:xfrm>
          <a:off x="0" y="0"/>
          <a:ext cx="0" cy="0"/>
          <a:chOff x="0" y="0"/>
          <a:chExt cx="0" cy="0"/>
        </a:xfrm>
      </p:grpSpPr>
      <p:sp>
        <p:nvSpPr>
          <p:cNvPr id="289" name="Google Shape;289;p22"/>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0" name="Google Shape;290;p22"/>
          <p:cNvSpPr txBox="1">
            <a:spLocks noGrp="1"/>
          </p:cNvSpPr>
          <p:nvPr>
            <p:ph type="title"/>
          </p:nvPr>
        </p:nvSpPr>
        <p:spPr>
          <a:xfrm>
            <a:off x="841248" y="548640"/>
            <a:ext cx="3600860" cy="543153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5400"/>
              <a:buFont typeface="Calibri"/>
              <a:buNone/>
            </a:pPr>
            <a:r>
              <a:rPr lang="en-US" sz="5400"/>
              <a:t>Discussion</a:t>
            </a:r>
            <a:endParaRPr/>
          </a:p>
        </p:txBody>
      </p:sp>
      <p:sp>
        <p:nvSpPr>
          <p:cNvPr id="291" name="Google Shape;291;p22"/>
          <p:cNvSpPr/>
          <p:nvPr/>
        </p:nvSpPr>
        <p:spPr>
          <a:xfrm rot="5400000">
            <a:off x="2543983" y="3258715"/>
            <a:ext cx="4480560" cy="18288"/>
          </a:xfrm>
          <a:custGeom>
            <a:avLst/>
            <a:gdLst/>
            <a:ahLst/>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2" name="Google Shape;292;p22"/>
          <p:cNvSpPr txBox="1">
            <a:spLocks noGrp="1"/>
          </p:cNvSpPr>
          <p:nvPr>
            <p:ph type="body" idx="1"/>
          </p:nvPr>
        </p:nvSpPr>
        <p:spPr>
          <a:xfrm>
            <a:off x="5126418" y="552091"/>
            <a:ext cx="6224335" cy="5431536"/>
          </a:xfrm>
          <a:prstGeom prst="rect">
            <a:avLst/>
          </a:prstGeom>
          <a:noFill/>
          <a:ln>
            <a:noFill/>
          </a:ln>
        </p:spPr>
        <p:txBody>
          <a:bodyPr spcFirstLastPara="1" wrap="square" lIns="91425" tIns="45700" rIns="91425" bIns="45700" anchor="ctr" anchorCtr="0">
            <a:normAutofit/>
          </a:bodyPr>
          <a:lstStyle/>
          <a:p>
            <a:pPr marL="228600" lvl="0" indent="-228600" algn="l" rtl="0">
              <a:lnSpc>
                <a:spcPct val="90000"/>
              </a:lnSpc>
              <a:spcBef>
                <a:spcPts val="0"/>
              </a:spcBef>
              <a:spcAft>
                <a:spcPts val="0"/>
              </a:spcAft>
              <a:buClr>
                <a:schemeClr val="dk1"/>
              </a:buClr>
              <a:buSzPts val="2200"/>
              <a:buChar char="•"/>
            </a:pPr>
            <a:r>
              <a:rPr lang="en-US" sz="2200"/>
              <a:t>1) Lag Features (Varying Time Window) can be used. They may be important features.</a:t>
            </a:r>
            <a:endParaRPr/>
          </a:p>
          <a:p>
            <a:pPr marL="228600" lvl="0" indent="-228600" algn="l" rtl="0">
              <a:lnSpc>
                <a:spcPct val="90000"/>
              </a:lnSpc>
              <a:spcBef>
                <a:spcPts val="1000"/>
              </a:spcBef>
              <a:spcAft>
                <a:spcPts val="0"/>
              </a:spcAft>
              <a:buClr>
                <a:schemeClr val="dk1"/>
              </a:buClr>
              <a:buSzPts val="2200"/>
              <a:buChar char="•"/>
            </a:pPr>
            <a:r>
              <a:rPr lang="en-US" sz="2200"/>
              <a:t>2) K –fold cross-validation will be used</a:t>
            </a:r>
            <a:endParaRPr/>
          </a:p>
          <a:p>
            <a:pPr marL="228600" lvl="0" indent="-228600" algn="l" rtl="0">
              <a:lnSpc>
                <a:spcPct val="90000"/>
              </a:lnSpc>
              <a:spcBef>
                <a:spcPts val="1000"/>
              </a:spcBef>
              <a:spcAft>
                <a:spcPts val="0"/>
              </a:spcAft>
              <a:buClr>
                <a:schemeClr val="dk1"/>
              </a:buClr>
              <a:buSzPts val="2200"/>
              <a:buChar char="•"/>
            </a:pPr>
            <a:r>
              <a:rPr lang="en-US" sz="2200"/>
              <a:t>3) One more model like XGBoostRegressor will be developed and compared to LightGBM performance.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96"/>
        <p:cNvGrpSpPr/>
        <p:nvPr/>
      </p:nvGrpSpPr>
      <p:grpSpPr>
        <a:xfrm>
          <a:off x="0" y="0"/>
          <a:ext cx="0" cy="0"/>
          <a:chOff x="0" y="0"/>
          <a:chExt cx="0" cy="0"/>
        </a:xfrm>
      </p:grpSpPr>
      <p:sp>
        <p:nvSpPr>
          <p:cNvPr id="297" name="Google Shape;297;p23"/>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98" name="Google Shape;298;p23"/>
          <p:cNvPicPr preferRelativeResize="0"/>
          <p:nvPr/>
        </p:nvPicPr>
        <p:blipFill rotWithShape="1">
          <a:blip r:embed="rId3">
            <a:alphaModFix/>
          </a:blip>
          <a:srcRect l="9091" t="23176" b="4290"/>
          <a:stretch/>
        </p:blipFill>
        <p:spPr>
          <a:xfrm>
            <a:off x="20" y="10"/>
            <a:ext cx="12191981" cy="6857990"/>
          </a:xfrm>
          <a:prstGeom prst="rect">
            <a:avLst/>
          </a:prstGeom>
          <a:noFill/>
          <a:ln>
            <a:noFill/>
          </a:ln>
        </p:spPr>
      </p:pic>
      <p:sp>
        <p:nvSpPr>
          <p:cNvPr id="299" name="Google Shape;299;p23"/>
          <p:cNvSpPr/>
          <p:nvPr/>
        </p:nvSpPr>
        <p:spPr>
          <a:xfrm rot="-5400000">
            <a:off x="3799868" y="-1534136"/>
            <a:ext cx="4592270" cy="12192001"/>
          </a:xfrm>
          <a:prstGeom prst="rect">
            <a:avLst/>
          </a:prstGeom>
          <a:gradFill>
            <a:gsLst>
              <a:gs pos="0">
                <a:srgbClr val="000000">
                  <a:alpha val="0"/>
                </a:srgbClr>
              </a:gs>
              <a:gs pos="21000">
                <a:srgbClr val="000000">
                  <a:alpha val="29803"/>
                </a:srgbClr>
              </a:gs>
              <a:gs pos="35000">
                <a:srgbClr val="000000">
                  <a:alpha val="45882"/>
                </a:srgbClr>
              </a:gs>
              <a:gs pos="100000">
                <a:srgbClr val="000000">
                  <a:alpha val="89803"/>
                </a:srgbClr>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0" name="Google Shape;300;p23"/>
          <p:cNvSpPr txBox="1">
            <a:spLocks noGrp="1"/>
          </p:cNvSpPr>
          <p:nvPr>
            <p:ph type="ctrTitle"/>
          </p:nvPr>
        </p:nvSpPr>
        <p:spPr>
          <a:xfrm>
            <a:off x="404553" y="3091928"/>
            <a:ext cx="9078562" cy="23876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600"/>
              <a:buFont typeface="Calibri"/>
              <a:buNone/>
            </a:pPr>
            <a:r>
              <a:rPr lang="en-US" sz="6600"/>
              <a:t>Thanks for Listening</a:t>
            </a:r>
            <a:endParaRPr/>
          </a:p>
        </p:txBody>
      </p:sp>
      <p:sp>
        <p:nvSpPr>
          <p:cNvPr id="301" name="Google Shape;301;p23"/>
          <p:cNvSpPr/>
          <p:nvPr/>
        </p:nvSpPr>
        <p:spPr>
          <a:xfrm>
            <a:off x="0" y="5575039"/>
            <a:ext cx="9785897" cy="685800"/>
          </a:xfrm>
          <a:prstGeom prst="roundRect">
            <a:avLst>
              <a:gd name="adj" fmla="val 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5"/>
        <p:cNvGrpSpPr/>
        <p:nvPr/>
      </p:nvGrpSpPr>
      <p:grpSpPr>
        <a:xfrm>
          <a:off x="0" y="0"/>
          <a:ext cx="0" cy="0"/>
          <a:chOff x="0" y="0"/>
          <a:chExt cx="0" cy="0"/>
        </a:xfrm>
      </p:grpSpPr>
      <p:sp>
        <p:nvSpPr>
          <p:cNvPr id="306" name="Google Shape;306;g209f0ca35f6_0_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7" name="Google Shape;307;g209f0ca35f6_0_0"/>
          <p:cNvSpPr txBox="1">
            <a:spLocks noGrp="1"/>
          </p:cNvSpPr>
          <p:nvPr>
            <p:ph type="title"/>
          </p:nvPr>
        </p:nvSpPr>
        <p:spPr>
          <a:xfrm>
            <a:off x="630925" y="640075"/>
            <a:ext cx="6916800" cy="1481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sz="5000"/>
              <a:t>Models that did not make it:</a:t>
            </a:r>
            <a:br>
              <a:rPr lang="en-US" sz="5000"/>
            </a:br>
            <a:r>
              <a:rPr lang="en-US" sz="5000"/>
              <a:t>LSTM</a:t>
            </a:r>
            <a:endParaRPr/>
          </a:p>
        </p:txBody>
      </p:sp>
      <p:sp>
        <p:nvSpPr>
          <p:cNvPr id="308" name="Google Shape;308;g209f0ca35f6_0_0"/>
          <p:cNvSpPr/>
          <p:nvPr/>
        </p:nvSpPr>
        <p:spPr>
          <a:xfrm>
            <a:off x="643278" y="2372868"/>
            <a:ext cx="3255095" cy="18288"/>
          </a:xfrm>
          <a:custGeom>
            <a:avLst/>
            <a:gdLst/>
            <a:ahLst/>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9" name="Google Shape;309;g209f0ca35f6_0_0"/>
          <p:cNvSpPr txBox="1">
            <a:spLocks noGrp="1"/>
          </p:cNvSpPr>
          <p:nvPr>
            <p:ph type="body" idx="1"/>
          </p:nvPr>
        </p:nvSpPr>
        <p:spPr>
          <a:xfrm>
            <a:off x="630936" y="2660904"/>
            <a:ext cx="4818900" cy="35478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000"/>
              <a:buChar char="•"/>
            </a:pPr>
            <a:r>
              <a:rPr lang="en-US" sz="2000"/>
              <a:t>Why LSTM?</a:t>
            </a:r>
            <a:endParaRPr/>
          </a:p>
          <a:p>
            <a:pPr marL="228600" lvl="0" indent="-228600" algn="l" rtl="0">
              <a:lnSpc>
                <a:spcPct val="90000"/>
              </a:lnSpc>
              <a:spcBef>
                <a:spcPts val="1000"/>
              </a:spcBef>
              <a:spcAft>
                <a:spcPts val="0"/>
              </a:spcAft>
              <a:buClr>
                <a:schemeClr val="dk1"/>
              </a:buClr>
              <a:buSzPts val="2000"/>
              <a:buChar char="•"/>
            </a:pPr>
            <a:r>
              <a:rPr lang="en-US" sz="2000">
                <a:latin typeface="Lato"/>
                <a:ea typeface="Lato"/>
                <a:cs typeface="Lato"/>
                <a:sym typeface="Lato"/>
              </a:rPr>
              <a:t>Good baseline for any sequential data problem</a:t>
            </a:r>
            <a:endParaRPr/>
          </a:p>
          <a:p>
            <a:pPr marL="228600" lvl="0" indent="-101600" algn="l" rtl="0">
              <a:lnSpc>
                <a:spcPct val="90000"/>
              </a:lnSpc>
              <a:spcBef>
                <a:spcPts val="1000"/>
              </a:spcBef>
              <a:spcAft>
                <a:spcPts val="0"/>
              </a:spcAft>
              <a:buClr>
                <a:schemeClr val="dk1"/>
              </a:buClr>
              <a:buSzPts val="2000"/>
              <a:buNone/>
            </a:pPr>
            <a:endParaRPr sz="2000"/>
          </a:p>
        </p:txBody>
      </p:sp>
      <p:pic>
        <p:nvPicPr>
          <p:cNvPr id="310" name="Google Shape;310;g209f0ca35f6_0_0" descr="Diagram&#10;&#10;Description automatically generated with medium confidence"/>
          <p:cNvPicPr preferRelativeResize="0"/>
          <p:nvPr/>
        </p:nvPicPr>
        <p:blipFill rotWithShape="1">
          <a:blip r:embed="rId3">
            <a:alphaModFix/>
          </a:blip>
          <a:srcRect/>
          <a:stretch/>
        </p:blipFill>
        <p:spPr>
          <a:xfrm>
            <a:off x="6099048" y="1726039"/>
            <a:ext cx="5458967" cy="340592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2"/>
        <p:cNvGrpSpPr/>
        <p:nvPr/>
      </p:nvGrpSpPr>
      <p:grpSpPr>
        <a:xfrm>
          <a:off x="0" y="0"/>
          <a:ext cx="0" cy="0"/>
          <a:chOff x="0" y="0"/>
          <a:chExt cx="0" cy="0"/>
        </a:xfrm>
      </p:grpSpPr>
      <p:sp>
        <p:nvSpPr>
          <p:cNvPr id="113" name="Google Shape;113;p3"/>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4" name="Google Shape;114;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5400"/>
              <a:buFont typeface="Calibri"/>
              <a:buNone/>
            </a:pPr>
            <a:r>
              <a:rPr lang="en-US" sz="5400"/>
              <a:t>The Data</a:t>
            </a:r>
            <a:endParaRPr/>
          </a:p>
        </p:txBody>
      </p:sp>
      <p:sp>
        <p:nvSpPr>
          <p:cNvPr id="115" name="Google Shape;115;p3"/>
          <p:cNvSpPr/>
          <p:nvPr/>
        </p:nvSpPr>
        <p:spPr>
          <a:xfrm>
            <a:off x="669036" y="1677373"/>
            <a:ext cx="10853928" cy="18288"/>
          </a:xfrm>
          <a:custGeom>
            <a:avLst/>
            <a:gdLst/>
            <a:ahLst/>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6" name="Google Shape;116;p3"/>
          <p:cNvSpPr txBox="1">
            <a:spLocks noGrp="1"/>
          </p:cNvSpPr>
          <p:nvPr>
            <p:ph type="body" idx="1"/>
          </p:nvPr>
        </p:nvSpPr>
        <p:spPr>
          <a:xfrm>
            <a:off x="838200" y="1929384"/>
            <a:ext cx="10515600" cy="425196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500"/>
              <a:buNone/>
            </a:pPr>
            <a:r>
              <a:rPr lang="en-US" sz="1500" b="1" i="0" strike="noStrike"/>
              <a:t>productDailyActions.csv: </a:t>
            </a:r>
            <a:endParaRPr sz="1500" b="1"/>
          </a:p>
          <a:p>
            <a:pPr marL="0" lvl="0" indent="0" algn="l" rtl="0">
              <a:lnSpc>
                <a:spcPct val="90000"/>
              </a:lnSpc>
              <a:spcBef>
                <a:spcPts val="0"/>
              </a:spcBef>
              <a:spcAft>
                <a:spcPts val="0"/>
              </a:spcAft>
              <a:buClr>
                <a:schemeClr val="dk1"/>
              </a:buClr>
              <a:buSzPts val="1500"/>
              <a:buNone/>
            </a:pPr>
            <a:r>
              <a:rPr lang="en-US" sz="1500" b="0" i="0" u="none" strike="noStrike">
                <a:latin typeface="Arial"/>
                <a:ea typeface="Arial"/>
                <a:cs typeface="Arial"/>
                <a:sym typeface="Arial"/>
              </a:rPr>
              <a:t>It contains following information for the dates between '2018-11-01' and '2019-01-12’:</a:t>
            </a:r>
            <a:endParaRPr/>
          </a:p>
          <a:p>
            <a:pPr marL="228600" lvl="0" indent="-228600" algn="l" rtl="0">
              <a:lnSpc>
                <a:spcPct val="90000"/>
              </a:lnSpc>
              <a:spcBef>
                <a:spcPts val="0"/>
              </a:spcBef>
              <a:spcAft>
                <a:spcPts val="0"/>
              </a:spcAft>
              <a:buClr>
                <a:schemeClr val="dk1"/>
              </a:buClr>
              <a:buSzPts val="1500"/>
              <a:buChar char="•"/>
            </a:pPr>
            <a:r>
              <a:rPr lang="en-US" sz="1500">
                <a:latin typeface="Arial"/>
                <a:ea typeface="Arial"/>
                <a:cs typeface="Arial"/>
                <a:sym typeface="Arial"/>
              </a:rPr>
              <a:t>productid: 	unique id for each product</a:t>
            </a:r>
            <a:endParaRPr sz="1500" b="0"/>
          </a:p>
          <a:p>
            <a:pPr marL="228600" lvl="0" indent="-228600" algn="l" rtl="0">
              <a:lnSpc>
                <a:spcPct val="90000"/>
              </a:lnSpc>
              <a:spcBef>
                <a:spcPts val="0"/>
              </a:spcBef>
              <a:spcAft>
                <a:spcPts val="0"/>
              </a:spcAft>
              <a:buClr>
                <a:schemeClr val="dk1"/>
              </a:buClr>
              <a:buSzPts val="1500"/>
              <a:buChar char="•"/>
            </a:pPr>
            <a:r>
              <a:rPr lang="en-US" sz="1500">
                <a:latin typeface="Arial"/>
                <a:ea typeface="Arial"/>
                <a:cs typeface="Arial"/>
                <a:sym typeface="Arial"/>
              </a:rPr>
              <a:t>date: 		date of product action </a:t>
            </a:r>
            <a:endParaRPr sz="1500" b="0"/>
          </a:p>
          <a:p>
            <a:pPr marL="228600" lvl="0" indent="-228600" algn="l" rtl="0">
              <a:lnSpc>
                <a:spcPct val="90000"/>
              </a:lnSpc>
              <a:spcBef>
                <a:spcPts val="0"/>
              </a:spcBef>
              <a:spcAft>
                <a:spcPts val="0"/>
              </a:spcAft>
              <a:buClr>
                <a:schemeClr val="dk1"/>
              </a:buClr>
              <a:buSzPts val="1500"/>
              <a:buChar char="•"/>
            </a:pPr>
            <a:r>
              <a:rPr lang="en-US" sz="1500">
                <a:latin typeface="Arial"/>
                <a:ea typeface="Arial"/>
                <a:cs typeface="Arial"/>
                <a:sym typeface="Arial"/>
              </a:rPr>
              <a:t>soldquantity: 	sales of product</a:t>
            </a:r>
            <a:endParaRPr sz="1500" b="0"/>
          </a:p>
          <a:p>
            <a:pPr marL="228600" lvl="0" indent="-228600" algn="l" rtl="0">
              <a:lnSpc>
                <a:spcPct val="90000"/>
              </a:lnSpc>
              <a:spcBef>
                <a:spcPts val="0"/>
              </a:spcBef>
              <a:spcAft>
                <a:spcPts val="0"/>
              </a:spcAft>
              <a:buClr>
                <a:schemeClr val="dk1"/>
              </a:buClr>
              <a:buSzPts val="1500"/>
              <a:buChar char="•"/>
            </a:pPr>
            <a:r>
              <a:rPr lang="en-US" sz="1500">
                <a:latin typeface="Arial"/>
                <a:ea typeface="Arial"/>
                <a:cs typeface="Arial"/>
                <a:sym typeface="Arial"/>
              </a:rPr>
              <a:t>stock: 	beginning stock count of product</a:t>
            </a:r>
            <a:endParaRPr sz="1500" b="0"/>
          </a:p>
          <a:p>
            <a:pPr marL="228600" lvl="0" indent="-228600" algn="l" rtl="0">
              <a:lnSpc>
                <a:spcPct val="90000"/>
              </a:lnSpc>
              <a:spcBef>
                <a:spcPts val="0"/>
              </a:spcBef>
              <a:spcAft>
                <a:spcPts val="0"/>
              </a:spcAft>
              <a:buClr>
                <a:schemeClr val="dk1"/>
              </a:buClr>
              <a:buSzPts val="1500"/>
              <a:buChar char="•"/>
            </a:pPr>
            <a:r>
              <a:rPr lang="en-US" sz="1500">
                <a:latin typeface="Arial"/>
                <a:ea typeface="Arial"/>
                <a:cs typeface="Arial"/>
                <a:sym typeface="Arial"/>
              </a:rPr>
              <a:t>clickcount: 	the number of clicks of product</a:t>
            </a:r>
            <a:endParaRPr sz="1500" b="0"/>
          </a:p>
          <a:p>
            <a:pPr marL="228600" lvl="0" indent="-228600" algn="l" rtl="0">
              <a:lnSpc>
                <a:spcPct val="90000"/>
              </a:lnSpc>
              <a:spcBef>
                <a:spcPts val="0"/>
              </a:spcBef>
              <a:spcAft>
                <a:spcPts val="0"/>
              </a:spcAft>
              <a:buClr>
                <a:schemeClr val="dk1"/>
              </a:buClr>
              <a:buSzPts val="1500"/>
              <a:buChar char="•"/>
            </a:pPr>
            <a:r>
              <a:rPr lang="en-US" sz="1500">
                <a:latin typeface="Arial"/>
                <a:ea typeface="Arial"/>
                <a:cs typeface="Arial"/>
                <a:sym typeface="Arial"/>
              </a:rPr>
              <a:t>favoredcount:  the number of favored click of product</a:t>
            </a:r>
            <a:endParaRPr sz="1500"/>
          </a:p>
          <a:p>
            <a:pPr marL="0" lvl="0" indent="0" algn="l" rtl="0">
              <a:lnSpc>
                <a:spcPct val="90000"/>
              </a:lnSpc>
              <a:spcBef>
                <a:spcPts val="0"/>
              </a:spcBef>
              <a:spcAft>
                <a:spcPts val="0"/>
              </a:spcAft>
              <a:buClr>
                <a:schemeClr val="dk1"/>
              </a:buClr>
              <a:buSzPts val="1500"/>
              <a:buNone/>
            </a:pPr>
            <a:endParaRPr sz="1500" b="0" i="0" u="none" strike="noStrike">
              <a:latin typeface="Arial"/>
              <a:ea typeface="Arial"/>
              <a:cs typeface="Arial"/>
              <a:sym typeface="Arial"/>
            </a:endParaRPr>
          </a:p>
          <a:p>
            <a:pPr marL="0" lvl="0" indent="0" algn="l" rtl="0">
              <a:lnSpc>
                <a:spcPct val="90000"/>
              </a:lnSpc>
              <a:spcBef>
                <a:spcPts val="0"/>
              </a:spcBef>
              <a:spcAft>
                <a:spcPts val="0"/>
              </a:spcAft>
              <a:buClr>
                <a:schemeClr val="dk1"/>
              </a:buClr>
              <a:buSzPts val="1500"/>
              <a:buNone/>
            </a:pPr>
            <a:r>
              <a:rPr lang="en-US" sz="1500" b="1" i="0" u="none" strike="noStrike">
                <a:latin typeface="Arial"/>
                <a:ea typeface="Arial"/>
                <a:cs typeface="Arial"/>
                <a:sym typeface="Arial"/>
              </a:rPr>
              <a:t>AND</a:t>
            </a:r>
            <a:endParaRPr/>
          </a:p>
          <a:p>
            <a:pPr marL="0" lvl="0" indent="0" algn="l" rtl="0">
              <a:lnSpc>
                <a:spcPct val="90000"/>
              </a:lnSpc>
              <a:spcBef>
                <a:spcPts val="0"/>
              </a:spcBef>
              <a:spcAft>
                <a:spcPts val="0"/>
              </a:spcAft>
              <a:buClr>
                <a:schemeClr val="dk1"/>
              </a:buClr>
              <a:buSzPts val="1500"/>
              <a:buNone/>
            </a:pPr>
            <a:endParaRPr sz="1500" b="1">
              <a:latin typeface="Arial"/>
              <a:ea typeface="Arial"/>
              <a:cs typeface="Arial"/>
              <a:sym typeface="Arial"/>
            </a:endParaRPr>
          </a:p>
          <a:p>
            <a:pPr marL="0" lvl="0" indent="0" algn="l" rtl="0">
              <a:lnSpc>
                <a:spcPct val="90000"/>
              </a:lnSpc>
              <a:spcBef>
                <a:spcPts val="0"/>
              </a:spcBef>
              <a:spcAft>
                <a:spcPts val="0"/>
              </a:spcAft>
              <a:buClr>
                <a:schemeClr val="dk1"/>
              </a:buClr>
              <a:buSzPts val="1500"/>
              <a:buNone/>
            </a:pPr>
            <a:r>
              <a:rPr lang="en-US" sz="1500" b="1" i="0" strike="noStrike"/>
              <a:t>productAttributes.csv:</a:t>
            </a:r>
            <a:endParaRPr sz="1500" b="1"/>
          </a:p>
          <a:p>
            <a:pPr marL="0" lvl="0" indent="0" algn="l" rtl="0">
              <a:lnSpc>
                <a:spcPct val="90000"/>
              </a:lnSpc>
              <a:spcBef>
                <a:spcPts val="0"/>
              </a:spcBef>
              <a:spcAft>
                <a:spcPts val="0"/>
              </a:spcAft>
              <a:buClr>
                <a:schemeClr val="dk1"/>
              </a:buClr>
              <a:buSzPts val="1500"/>
              <a:buNone/>
            </a:pPr>
            <a:r>
              <a:rPr lang="en-US" sz="1500" b="0" i="0" u="none" strike="noStrike"/>
              <a:t>This file contains product-related information belonging to each product id. The file contains following information: </a:t>
            </a:r>
            <a:endParaRPr/>
          </a:p>
          <a:p>
            <a:pPr marL="228600" lvl="0" indent="-228600" algn="l" rtl="0">
              <a:lnSpc>
                <a:spcPct val="90000"/>
              </a:lnSpc>
              <a:spcBef>
                <a:spcPts val="0"/>
              </a:spcBef>
              <a:spcAft>
                <a:spcPts val="0"/>
              </a:spcAft>
              <a:buClr>
                <a:schemeClr val="dk1"/>
              </a:buClr>
              <a:buSzPts val="1500"/>
              <a:buChar char="•"/>
            </a:pPr>
            <a:r>
              <a:rPr lang="en-US" sz="1500"/>
              <a:t>p</a:t>
            </a:r>
            <a:r>
              <a:rPr lang="en-US" sz="1500" b="0" i="0" u="none" strike="noStrike"/>
              <a:t>roductid</a:t>
            </a:r>
            <a:endParaRPr/>
          </a:p>
          <a:p>
            <a:pPr marL="228600" lvl="0" indent="-228600" algn="l" rtl="0">
              <a:lnSpc>
                <a:spcPct val="90000"/>
              </a:lnSpc>
              <a:spcBef>
                <a:spcPts val="0"/>
              </a:spcBef>
              <a:spcAft>
                <a:spcPts val="0"/>
              </a:spcAft>
              <a:buClr>
                <a:schemeClr val="dk1"/>
              </a:buClr>
              <a:buSzPts val="1500"/>
              <a:buChar char="•"/>
            </a:pPr>
            <a:r>
              <a:rPr lang="en-US" sz="1500"/>
              <a:t>g</a:t>
            </a:r>
            <a:r>
              <a:rPr lang="en-US" sz="1500" b="0" i="0" u="none" strike="noStrike"/>
              <a:t>ender</a:t>
            </a:r>
            <a:endParaRPr/>
          </a:p>
          <a:p>
            <a:pPr marL="228600" lvl="0" indent="-228600" algn="l" rtl="0">
              <a:lnSpc>
                <a:spcPct val="90000"/>
              </a:lnSpc>
              <a:spcBef>
                <a:spcPts val="0"/>
              </a:spcBef>
              <a:spcAft>
                <a:spcPts val="0"/>
              </a:spcAft>
              <a:buClr>
                <a:schemeClr val="dk1"/>
              </a:buClr>
              <a:buSzPts val="1500"/>
              <a:buChar char="•"/>
            </a:pPr>
            <a:r>
              <a:rPr lang="en-US" sz="1500"/>
              <a:t>c</a:t>
            </a:r>
            <a:r>
              <a:rPr lang="en-US" sz="1500" b="0" i="0" u="none" strike="noStrike"/>
              <a:t>olor</a:t>
            </a:r>
            <a:endParaRPr/>
          </a:p>
          <a:p>
            <a:pPr marL="228600" lvl="0" indent="-228600" algn="l" rtl="0">
              <a:lnSpc>
                <a:spcPct val="90000"/>
              </a:lnSpc>
              <a:spcBef>
                <a:spcPts val="0"/>
              </a:spcBef>
              <a:spcAft>
                <a:spcPts val="0"/>
              </a:spcAft>
              <a:buClr>
                <a:schemeClr val="dk1"/>
              </a:buClr>
              <a:buSzPts val="1500"/>
              <a:buChar char="•"/>
            </a:pPr>
            <a:r>
              <a:rPr lang="en-US" sz="1500"/>
              <a:t>c</a:t>
            </a:r>
            <a:r>
              <a:rPr lang="en-US" sz="1500" b="0" i="0" u="none" strike="noStrike"/>
              <a:t>ategoryid</a:t>
            </a:r>
            <a:endParaRPr sz="1500"/>
          </a:p>
          <a:p>
            <a:pPr marL="228600" lvl="0" indent="-228600" algn="l" rtl="0">
              <a:lnSpc>
                <a:spcPct val="90000"/>
              </a:lnSpc>
              <a:spcBef>
                <a:spcPts val="0"/>
              </a:spcBef>
              <a:spcAft>
                <a:spcPts val="0"/>
              </a:spcAft>
              <a:buClr>
                <a:schemeClr val="dk1"/>
              </a:buClr>
              <a:buSzPts val="1500"/>
              <a:buChar char="•"/>
            </a:pPr>
            <a:r>
              <a:rPr lang="en-US" sz="1500"/>
              <a:t>b</a:t>
            </a:r>
            <a:r>
              <a:rPr lang="en-US" sz="1500" b="0" i="0" u="none" strike="noStrike"/>
              <a:t>randid</a:t>
            </a:r>
            <a:endParaRPr sz="1500"/>
          </a:p>
          <a:p>
            <a:pPr marL="228600" lvl="0" indent="-228600" algn="l" rtl="0">
              <a:lnSpc>
                <a:spcPct val="90000"/>
              </a:lnSpc>
              <a:spcBef>
                <a:spcPts val="0"/>
              </a:spcBef>
              <a:spcAft>
                <a:spcPts val="0"/>
              </a:spcAft>
              <a:buClr>
                <a:schemeClr val="dk1"/>
              </a:buClr>
              <a:buSzPts val="1500"/>
              <a:buChar char="•"/>
            </a:pPr>
            <a:r>
              <a:rPr lang="en-US" sz="1500" b="0" i="0" u="none" strike="noStrike"/>
              <a:t>subcategoryid</a:t>
            </a:r>
            <a:endParaRPr sz="1500" b="0"/>
          </a:p>
          <a:p>
            <a:pPr marL="0" lvl="0" indent="0" algn="l" rtl="0">
              <a:lnSpc>
                <a:spcPct val="90000"/>
              </a:lnSpc>
              <a:spcBef>
                <a:spcPts val="1000"/>
              </a:spcBef>
              <a:spcAft>
                <a:spcPts val="0"/>
              </a:spcAft>
              <a:buClr>
                <a:schemeClr val="dk1"/>
              </a:buClr>
              <a:buSzPts val="1500"/>
              <a:buNone/>
            </a:pPr>
            <a:endParaRPr sz="1500" b="1" i="0" u="none" strike="noStrike">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0"/>
        <p:cNvGrpSpPr/>
        <p:nvPr/>
      </p:nvGrpSpPr>
      <p:grpSpPr>
        <a:xfrm>
          <a:off x="0" y="0"/>
          <a:ext cx="0" cy="0"/>
          <a:chOff x="0" y="0"/>
          <a:chExt cx="0" cy="0"/>
        </a:xfrm>
      </p:grpSpPr>
      <p:sp>
        <p:nvSpPr>
          <p:cNvPr id="121" name="Google Shape;121;p4"/>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2" name="Google Shape;122;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5400"/>
              <a:buFont typeface="Calibri"/>
              <a:buNone/>
            </a:pPr>
            <a:r>
              <a:rPr lang="en-US" sz="5400"/>
              <a:t>The Data</a:t>
            </a:r>
            <a:endParaRPr/>
          </a:p>
        </p:txBody>
      </p:sp>
      <p:sp>
        <p:nvSpPr>
          <p:cNvPr id="123" name="Google Shape;123;p4"/>
          <p:cNvSpPr/>
          <p:nvPr/>
        </p:nvSpPr>
        <p:spPr>
          <a:xfrm>
            <a:off x="669036" y="1677373"/>
            <a:ext cx="10853928" cy="18288"/>
          </a:xfrm>
          <a:custGeom>
            <a:avLst/>
            <a:gdLst/>
            <a:ahLst/>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4" name="Google Shape;124;p4"/>
          <p:cNvSpPr txBox="1">
            <a:spLocks noGrp="1"/>
          </p:cNvSpPr>
          <p:nvPr>
            <p:ph type="body" idx="1"/>
          </p:nvPr>
        </p:nvSpPr>
        <p:spPr>
          <a:xfrm>
            <a:off x="838200" y="1929384"/>
            <a:ext cx="10515600" cy="425196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200"/>
              <a:buNone/>
            </a:pPr>
            <a:r>
              <a:rPr lang="en-US" sz="2200"/>
              <a:t>There are 19,359 unique products in our dataset, and each product has its own attributes</a:t>
            </a:r>
            <a:endParaRPr/>
          </a:p>
          <a:p>
            <a:pPr marL="0" lvl="0" indent="0" algn="l" rtl="0">
              <a:lnSpc>
                <a:spcPct val="90000"/>
              </a:lnSpc>
              <a:spcBef>
                <a:spcPts val="1000"/>
              </a:spcBef>
              <a:spcAft>
                <a:spcPts val="0"/>
              </a:spcAft>
              <a:buClr>
                <a:schemeClr val="dk1"/>
              </a:buClr>
              <a:buSzPts val="2200"/>
              <a:buNone/>
            </a:pPr>
            <a:r>
              <a:rPr lang="en-US" sz="2200"/>
              <a:t>Of these attributes, there are:</a:t>
            </a:r>
            <a:endParaRPr/>
          </a:p>
          <a:p>
            <a:pPr marL="228600" lvl="0" indent="-228600" algn="l" rtl="0">
              <a:lnSpc>
                <a:spcPct val="90000"/>
              </a:lnSpc>
              <a:spcBef>
                <a:spcPts val="1000"/>
              </a:spcBef>
              <a:spcAft>
                <a:spcPts val="0"/>
              </a:spcAft>
              <a:buClr>
                <a:schemeClr val="dk1"/>
              </a:buClr>
              <a:buSzPts val="2200"/>
              <a:buChar char="•"/>
            </a:pPr>
            <a:r>
              <a:rPr lang="en-US" sz="2200"/>
              <a:t>101 unique product categories</a:t>
            </a:r>
            <a:endParaRPr/>
          </a:p>
          <a:p>
            <a:pPr marL="228600" lvl="0" indent="-228600" algn="l" rtl="0">
              <a:lnSpc>
                <a:spcPct val="90000"/>
              </a:lnSpc>
              <a:spcBef>
                <a:spcPts val="1000"/>
              </a:spcBef>
              <a:spcAft>
                <a:spcPts val="0"/>
              </a:spcAft>
              <a:buClr>
                <a:schemeClr val="dk1"/>
              </a:buClr>
              <a:buSzPts val="2200"/>
              <a:buChar char="•"/>
            </a:pPr>
            <a:r>
              <a:rPr lang="en-US" sz="2200"/>
              <a:t>103 unique product subcategories</a:t>
            </a:r>
            <a:endParaRPr/>
          </a:p>
          <a:p>
            <a:pPr marL="228600" lvl="0" indent="-228600" algn="l" rtl="0">
              <a:lnSpc>
                <a:spcPct val="90000"/>
              </a:lnSpc>
              <a:spcBef>
                <a:spcPts val="1000"/>
              </a:spcBef>
              <a:spcAft>
                <a:spcPts val="0"/>
              </a:spcAft>
              <a:buClr>
                <a:schemeClr val="dk1"/>
              </a:buClr>
              <a:buSzPts val="2200"/>
              <a:buChar char="•"/>
            </a:pPr>
            <a:r>
              <a:rPr lang="en-US" sz="2200"/>
              <a:t>868 unique brands</a:t>
            </a:r>
            <a:endParaRPr/>
          </a:p>
          <a:p>
            <a:pPr marL="228600" lvl="0" indent="-228600" algn="l" rtl="0">
              <a:lnSpc>
                <a:spcPct val="90000"/>
              </a:lnSpc>
              <a:spcBef>
                <a:spcPts val="1000"/>
              </a:spcBef>
              <a:spcAft>
                <a:spcPts val="0"/>
              </a:spcAft>
              <a:buClr>
                <a:schemeClr val="dk1"/>
              </a:buClr>
              <a:buSzPts val="2200"/>
              <a:buChar char="•"/>
            </a:pPr>
            <a:r>
              <a:rPr lang="en-US" sz="2200"/>
              <a:t>2,243 unique colors</a:t>
            </a:r>
            <a:endParaRPr/>
          </a:p>
          <a:p>
            <a:pPr marL="0" lvl="0" indent="0" algn="l" rtl="0">
              <a:lnSpc>
                <a:spcPct val="90000"/>
              </a:lnSpc>
              <a:spcBef>
                <a:spcPts val="1000"/>
              </a:spcBef>
              <a:spcAft>
                <a:spcPts val="0"/>
              </a:spcAft>
              <a:buClr>
                <a:schemeClr val="dk1"/>
              </a:buClr>
              <a:buSzPts val="2200"/>
              <a:buNone/>
            </a:pPr>
            <a:endParaRPr sz="2200"/>
          </a:p>
          <a:p>
            <a:pPr marL="0" lvl="0" indent="0" algn="l" rtl="0">
              <a:lnSpc>
                <a:spcPct val="90000"/>
              </a:lnSpc>
              <a:spcBef>
                <a:spcPts val="1000"/>
              </a:spcBef>
              <a:spcAft>
                <a:spcPts val="0"/>
              </a:spcAft>
              <a:buClr>
                <a:schemeClr val="dk1"/>
              </a:buClr>
              <a:buSzPts val="2200"/>
              <a:buNone/>
            </a:pPr>
            <a:r>
              <a:rPr lang="en-US" sz="2200"/>
              <a:t>We have </a:t>
            </a:r>
            <a:r>
              <a:rPr lang="en-US" sz="2200" b="0" i="0"/>
              <a:t>858,935</a:t>
            </a:r>
            <a:r>
              <a:rPr lang="en-US" sz="2200"/>
              <a:t> sales records taken over a 72-day time period.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8"/>
        <p:cNvGrpSpPr/>
        <p:nvPr/>
      </p:nvGrpSpPr>
      <p:grpSpPr>
        <a:xfrm>
          <a:off x="0" y="0"/>
          <a:ext cx="0" cy="0"/>
          <a:chOff x="0" y="0"/>
          <a:chExt cx="0" cy="0"/>
        </a:xfrm>
      </p:grpSpPr>
      <p:sp>
        <p:nvSpPr>
          <p:cNvPr id="129" name="Google Shape;129;p5"/>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0" name="Google Shape;1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5400"/>
              <a:buFont typeface="Calibri"/>
              <a:buNone/>
            </a:pPr>
            <a:r>
              <a:rPr lang="en-US" sz="5400"/>
              <a:t>Cleaning the Data</a:t>
            </a:r>
            <a:endParaRPr/>
          </a:p>
        </p:txBody>
      </p:sp>
      <p:sp>
        <p:nvSpPr>
          <p:cNvPr id="131" name="Google Shape;131;p5"/>
          <p:cNvSpPr/>
          <p:nvPr/>
        </p:nvSpPr>
        <p:spPr>
          <a:xfrm>
            <a:off x="838200" y="1865313"/>
            <a:ext cx="10424160" cy="18288"/>
          </a:xfrm>
          <a:custGeom>
            <a:avLst/>
            <a:gdLst/>
            <a:ahLst/>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132" name="Google Shape;132;p5"/>
          <p:cNvGrpSpPr/>
          <p:nvPr/>
        </p:nvGrpSpPr>
        <p:grpSpPr>
          <a:xfrm>
            <a:off x="2181000" y="2402524"/>
            <a:ext cx="7830000" cy="3600001"/>
            <a:chOff x="1342800" y="174437"/>
            <a:chExt cx="7830000" cy="3600001"/>
          </a:xfrm>
        </p:grpSpPr>
        <p:sp>
          <p:nvSpPr>
            <p:cNvPr id="133" name="Google Shape;133;p5"/>
            <p:cNvSpPr/>
            <p:nvPr/>
          </p:nvSpPr>
          <p:spPr>
            <a:xfrm>
              <a:off x="2044800" y="174437"/>
              <a:ext cx="2196000" cy="2196000"/>
            </a:xfrm>
            <a:prstGeom prst="round2DiagRect">
              <a:avLst>
                <a:gd name="adj1" fmla="val 29727"/>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5"/>
            <p:cNvSpPr/>
            <p:nvPr/>
          </p:nvSpPr>
          <p:spPr>
            <a:xfrm>
              <a:off x="2512800" y="642437"/>
              <a:ext cx="1260000" cy="1260000"/>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a:off x="1342800" y="3054438"/>
              <a:ext cx="3600000"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txBox="1"/>
            <p:nvPr/>
          </p:nvSpPr>
          <p:spPr>
            <a:xfrm>
              <a:off x="1342800" y="3054438"/>
              <a:ext cx="3600000" cy="720000"/>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TO PREPARE OUR DATA, WE ANALYZED EACH PRODUCT AND SALE ATTRIBUTE TO DETERMINE IF IT WILL BENEFIT OUR PREDICTION MODEL.</a:t>
              </a:r>
              <a:endParaRPr/>
            </a:p>
          </p:txBody>
        </p:sp>
        <p:sp>
          <p:nvSpPr>
            <p:cNvPr id="137" name="Google Shape;137;p5"/>
            <p:cNvSpPr/>
            <p:nvPr/>
          </p:nvSpPr>
          <p:spPr>
            <a:xfrm>
              <a:off x="6274800" y="174437"/>
              <a:ext cx="2196000" cy="2196000"/>
            </a:xfrm>
            <a:prstGeom prst="round2DiagRect">
              <a:avLst>
                <a:gd name="adj1" fmla="val 29727"/>
                <a:gd name="adj2"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a:off x="6742800" y="642437"/>
              <a:ext cx="1260000" cy="1260000"/>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a:off x="5572800" y="3054438"/>
              <a:ext cx="3600000"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txBox="1"/>
            <p:nvPr/>
          </p:nvSpPr>
          <p:spPr>
            <a:xfrm>
              <a:off x="5572800" y="3054438"/>
              <a:ext cx="3600000" cy="720000"/>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AFTER REMOVING UNNECESSARY PRODUCT ATTRIBUTES, WE THEN HAD TO DECIDE HOW WE WERE GOING TO HANDLE OUTLIERS AND MISSING VALUES AMONG THE SALES DATA.</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4"/>
        <p:cNvGrpSpPr/>
        <p:nvPr/>
      </p:nvGrpSpPr>
      <p:grpSpPr>
        <a:xfrm>
          <a:off x="0" y="0"/>
          <a:ext cx="0" cy="0"/>
          <a:chOff x="0" y="0"/>
          <a:chExt cx="0" cy="0"/>
        </a:xfrm>
      </p:grpSpPr>
      <p:sp>
        <p:nvSpPr>
          <p:cNvPr id="145" name="Google Shape;145;p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6" name="Google Shape;146;p6"/>
          <p:cNvSpPr/>
          <p:nvPr/>
        </p:nvSpPr>
        <p:spPr>
          <a:xfrm>
            <a:off x="0" y="-1"/>
            <a:ext cx="11766176" cy="2061837"/>
          </a:xfrm>
          <a:custGeom>
            <a:avLst/>
            <a:gdLst/>
            <a:ahLst/>
            <a:cxnLst/>
            <a:rect l="l" t="t" r="r" b="b"/>
            <a:pathLst>
              <a:path w="10768629" h="1978172" extrusionOk="0">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490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7" name="Google Shape;147;p6"/>
          <p:cNvSpPr txBox="1">
            <a:spLocks noGrp="1"/>
          </p:cNvSpPr>
          <p:nvPr>
            <p:ph type="title"/>
          </p:nvPr>
        </p:nvSpPr>
        <p:spPr>
          <a:xfrm>
            <a:off x="1137034" y="609597"/>
            <a:ext cx="9392421" cy="133084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Outlier Analysis</a:t>
            </a:r>
            <a:endParaRPr/>
          </a:p>
        </p:txBody>
      </p:sp>
      <p:sp>
        <p:nvSpPr>
          <p:cNvPr id="148" name="Google Shape;148;p6"/>
          <p:cNvSpPr txBox="1">
            <a:spLocks noGrp="1"/>
          </p:cNvSpPr>
          <p:nvPr>
            <p:ph type="body" idx="1"/>
          </p:nvPr>
        </p:nvSpPr>
        <p:spPr>
          <a:xfrm>
            <a:off x="1137034" y="2198362"/>
            <a:ext cx="4958966" cy="391777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000"/>
              <a:buNone/>
            </a:pPr>
            <a:r>
              <a:rPr lang="en-US" sz="2000"/>
              <a:t>We evaluated outliers in soldquantity as to remove rarely sold items from the dataset, and in price, as to remove extremely expensive items. </a:t>
            </a:r>
            <a:endParaRPr/>
          </a:p>
          <a:p>
            <a:pPr marL="0" lvl="0" indent="0" algn="l" rtl="0">
              <a:lnSpc>
                <a:spcPct val="90000"/>
              </a:lnSpc>
              <a:spcBef>
                <a:spcPts val="1000"/>
              </a:spcBef>
              <a:spcAft>
                <a:spcPts val="0"/>
              </a:spcAft>
              <a:buClr>
                <a:schemeClr val="dk1"/>
              </a:buClr>
              <a:buSzPts val="2000"/>
              <a:buNone/>
            </a:pPr>
            <a:r>
              <a:rPr lang="en-US" sz="2000"/>
              <a:t>To the right is the distribution of prices among each unique item.</a:t>
            </a:r>
            <a:endParaRPr/>
          </a:p>
        </p:txBody>
      </p:sp>
      <p:pic>
        <p:nvPicPr>
          <p:cNvPr id="149" name="Google Shape;149;p6"/>
          <p:cNvPicPr preferRelativeResize="0"/>
          <p:nvPr/>
        </p:nvPicPr>
        <p:blipFill rotWithShape="1">
          <a:blip r:embed="rId3">
            <a:alphaModFix/>
          </a:blip>
          <a:srcRect/>
          <a:stretch/>
        </p:blipFill>
        <p:spPr>
          <a:xfrm>
            <a:off x="6721317" y="2184914"/>
            <a:ext cx="4784604" cy="3755915"/>
          </a:xfrm>
          <a:prstGeom prst="rect">
            <a:avLst/>
          </a:prstGeom>
          <a:noFill/>
          <a:ln>
            <a:noFill/>
          </a:ln>
        </p:spPr>
      </p:pic>
      <p:sp>
        <p:nvSpPr>
          <p:cNvPr id="150" name="Google Shape;150;p6"/>
          <p:cNvSpPr/>
          <p:nvPr/>
        </p:nvSpPr>
        <p:spPr>
          <a:xfrm rot="10800000">
            <a:off x="5381624" y="6209414"/>
            <a:ext cx="6810375" cy="648586"/>
          </a:xfrm>
          <a:custGeom>
            <a:avLst/>
            <a:gdLst/>
            <a:ahLst/>
            <a:cxnLst/>
            <a:rect l="l" t="t" r="r" b="b"/>
            <a:pathLst>
              <a:path w="10753706" h="1027260" extrusionOk="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490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4"/>
        <p:cNvGrpSpPr/>
        <p:nvPr/>
      </p:nvGrpSpPr>
      <p:grpSpPr>
        <a:xfrm>
          <a:off x="0" y="0"/>
          <a:ext cx="0" cy="0"/>
          <a:chOff x="0" y="0"/>
          <a:chExt cx="0" cy="0"/>
        </a:xfrm>
      </p:grpSpPr>
      <p:sp>
        <p:nvSpPr>
          <p:cNvPr id="155" name="Google Shape;155;p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6" name="Google Shape;156;p7"/>
          <p:cNvSpPr/>
          <p:nvPr/>
        </p:nvSpPr>
        <p:spPr>
          <a:xfrm>
            <a:off x="0" y="0"/>
            <a:ext cx="5653438" cy="6858000"/>
          </a:xfrm>
          <a:custGeom>
            <a:avLst/>
            <a:gdLst/>
            <a:ahLst/>
            <a:cxnLst/>
            <a:rect l="l" t="t" r="r" b="b"/>
            <a:pathLst>
              <a:path w="6096000" h="6858000" extrusionOk="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490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7" name="Google Shape;157;p7"/>
          <p:cNvSpPr txBox="1">
            <a:spLocks noGrp="1"/>
          </p:cNvSpPr>
          <p:nvPr>
            <p:ph type="title"/>
          </p:nvPr>
        </p:nvSpPr>
        <p:spPr>
          <a:xfrm>
            <a:off x="733427" y="609599"/>
            <a:ext cx="3686174" cy="13228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Outlier Analysis</a:t>
            </a:r>
            <a:endParaRPr/>
          </a:p>
        </p:txBody>
      </p:sp>
      <p:sp>
        <p:nvSpPr>
          <p:cNvPr id="158" name="Google Shape;158;p7"/>
          <p:cNvSpPr txBox="1">
            <a:spLocks noGrp="1"/>
          </p:cNvSpPr>
          <p:nvPr>
            <p:ph type="body" idx="1"/>
          </p:nvPr>
        </p:nvSpPr>
        <p:spPr>
          <a:xfrm>
            <a:off x="733427" y="2194101"/>
            <a:ext cx="3543298" cy="397333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000"/>
              <a:buNone/>
            </a:pPr>
            <a:r>
              <a:rPr lang="en-US" sz="2000"/>
              <a:t>Using the IQR, we identified a $4453.50 outlier threshold and found and removed 334 entries from the data whose price exceeded it. </a:t>
            </a:r>
            <a:endParaRPr/>
          </a:p>
          <a:p>
            <a:pPr marL="0" lvl="0" indent="0" algn="l" rtl="0">
              <a:lnSpc>
                <a:spcPct val="90000"/>
              </a:lnSpc>
              <a:spcBef>
                <a:spcPts val="1000"/>
              </a:spcBef>
              <a:spcAft>
                <a:spcPts val="0"/>
              </a:spcAft>
              <a:buClr>
                <a:schemeClr val="dk1"/>
              </a:buClr>
              <a:buSzPts val="2000"/>
              <a:buNone/>
            </a:pPr>
            <a:r>
              <a:rPr lang="en-US" sz="2000"/>
              <a:t>To the right is our price distribution before and after removing the outliers.</a:t>
            </a:r>
            <a:endParaRPr/>
          </a:p>
        </p:txBody>
      </p:sp>
      <p:pic>
        <p:nvPicPr>
          <p:cNvPr id="159" name="Google Shape;159;p7"/>
          <p:cNvPicPr preferRelativeResize="0"/>
          <p:nvPr/>
        </p:nvPicPr>
        <p:blipFill rotWithShape="1">
          <a:blip r:embed="rId3">
            <a:alphaModFix/>
          </a:blip>
          <a:srcRect/>
          <a:stretch/>
        </p:blipFill>
        <p:spPr>
          <a:xfrm>
            <a:off x="5153028" y="1362060"/>
            <a:ext cx="2828925" cy="4133879"/>
          </a:xfrm>
          <a:prstGeom prst="rect">
            <a:avLst/>
          </a:prstGeom>
          <a:noFill/>
          <a:ln>
            <a:noFill/>
          </a:ln>
        </p:spPr>
      </p:pic>
      <p:pic>
        <p:nvPicPr>
          <p:cNvPr id="160" name="Google Shape;160;p7"/>
          <p:cNvPicPr preferRelativeResize="0"/>
          <p:nvPr/>
        </p:nvPicPr>
        <p:blipFill rotWithShape="1">
          <a:blip r:embed="rId4">
            <a:alphaModFix/>
          </a:blip>
          <a:srcRect/>
          <a:stretch/>
        </p:blipFill>
        <p:spPr>
          <a:xfrm>
            <a:off x="7981953" y="1362060"/>
            <a:ext cx="4210048" cy="4133879"/>
          </a:xfrm>
          <a:prstGeom prst="rect">
            <a:avLst/>
          </a:prstGeom>
          <a:noFill/>
          <a:ln>
            <a:noFill/>
          </a:ln>
        </p:spPr>
      </p:pic>
      <p:sp>
        <p:nvSpPr>
          <p:cNvPr id="161" name="Google Shape;161;p7"/>
          <p:cNvSpPr/>
          <p:nvPr/>
        </p:nvSpPr>
        <p:spPr>
          <a:xfrm rot="10800000" flipH="1">
            <a:off x="12279143" y="1253224"/>
            <a:ext cx="4444516" cy="323287"/>
          </a:xfrm>
          <a:prstGeom prst="rect">
            <a:avLst/>
          </a:prstGeom>
          <a:noFill/>
          <a:ln>
            <a:noFill/>
          </a:ln>
        </p:spPr>
        <p:txBody>
          <a:bodyPr spcFirstLastPara="1" wrap="square" lIns="91425" tIns="45700" rIns="0" bIns="0" anchor="ctr" anchorCtr="0">
            <a:spAutoFit/>
          </a:bodyPr>
          <a:lstStyle/>
          <a:p>
            <a:pPr marL="0" marR="0" lvl="0" indent="0" algn="l" rtl="0">
              <a:spcBef>
                <a:spcPts val="0"/>
              </a:spcBef>
              <a:spcAft>
                <a:spcPts val="0"/>
              </a:spcAft>
              <a:buClr>
                <a:srgbClr val="000000"/>
              </a:buClr>
              <a:buSzPts val="1000"/>
              <a:buFont typeface="Courier New"/>
              <a:buNone/>
            </a:pPr>
            <a:br>
              <a:rPr lang="en-US" sz="1000" b="0" i="0" u="none" strike="noStrike" cap="none">
                <a:solidFill>
                  <a:srgbClr val="000000"/>
                </a:solidFill>
                <a:latin typeface="Courier New"/>
                <a:ea typeface="Courier New"/>
                <a:cs typeface="Courier New"/>
                <a:sym typeface="Courier New"/>
              </a:rPr>
            </a:br>
            <a:endParaRPr sz="1000" b="0" i="0" u="none" strike="noStrike" cap="none">
              <a:solidFill>
                <a:srgbClr val="000000"/>
              </a:solidFill>
              <a:latin typeface="Courier New"/>
              <a:ea typeface="Courier New"/>
              <a:cs typeface="Courier New"/>
              <a:sym typeface="Courier New"/>
            </a:endParaRPr>
          </a:p>
          <a:p>
            <a:pPr marL="0" marR="0" lvl="0" indent="0" algn="l" rtl="0">
              <a:spcBef>
                <a:spcPts val="60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5"/>
        <p:cNvGrpSpPr/>
        <p:nvPr/>
      </p:nvGrpSpPr>
      <p:grpSpPr>
        <a:xfrm>
          <a:off x="0" y="0"/>
          <a:ext cx="0" cy="0"/>
          <a:chOff x="0" y="0"/>
          <a:chExt cx="0" cy="0"/>
        </a:xfrm>
      </p:grpSpPr>
      <p:sp>
        <p:nvSpPr>
          <p:cNvPr id="166" name="Google Shape;166;p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7" name="Google Shape;167;p8"/>
          <p:cNvSpPr txBox="1">
            <a:spLocks noGrp="1"/>
          </p:cNvSpPr>
          <p:nvPr>
            <p:ph type="title"/>
          </p:nvPr>
        </p:nvSpPr>
        <p:spPr>
          <a:xfrm>
            <a:off x="630936" y="639520"/>
            <a:ext cx="3429000" cy="1719072"/>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5400"/>
              <a:buFont typeface="Calibri"/>
              <a:buNone/>
            </a:pPr>
            <a:r>
              <a:rPr lang="en-US" sz="5400"/>
              <a:t>Outlier Analysis</a:t>
            </a:r>
            <a:endParaRPr/>
          </a:p>
        </p:txBody>
      </p:sp>
      <p:sp>
        <p:nvSpPr>
          <p:cNvPr id="168" name="Google Shape;168;p8"/>
          <p:cNvSpPr/>
          <p:nvPr/>
        </p:nvSpPr>
        <p:spPr>
          <a:xfrm>
            <a:off x="643278" y="2573756"/>
            <a:ext cx="3255095" cy="18288"/>
          </a:xfrm>
          <a:custGeom>
            <a:avLst/>
            <a:gdLst/>
            <a:ahLst/>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9" name="Google Shape;169;p8"/>
          <p:cNvSpPr txBox="1">
            <a:spLocks noGrp="1"/>
          </p:cNvSpPr>
          <p:nvPr>
            <p:ph type="body" idx="1"/>
          </p:nvPr>
        </p:nvSpPr>
        <p:spPr>
          <a:xfrm>
            <a:off x="630936" y="2807208"/>
            <a:ext cx="5462016" cy="3410712"/>
          </a:xfrm>
          <a:prstGeom prst="rect">
            <a:avLst/>
          </a:prstGeom>
          <a:noFill/>
          <a:ln>
            <a:noFill/>
          </a:ln>
        </p:spPr>
        <p:txBody>
          <a:bodyPr spcFirstLastPara="1" wrap="square" lIns="91425" tIns="45700" rIns="91425" bIns="45700" anchor="t" anchorCtr="0">
            <a:normAutofit fontScale="92500"/>
          </a:bodyPr>
          <a:lstStyle/>
          <a:p>
            <a:pPr marL="0" lvl="0" indent="0" algn="l" rtl="0">
              <a:lnSpc>
                <a:spcPct val="90000"/>
              </a:lnSpc>
              <a:spcBef>
                <a:spcPts val="0"/>
              </a:spcBef>
              <a:spcAft>
                <a:spcPts val="0"/>
              </a:spcAft>
              <a:buClr>
                <a:schemeClr val="dk1"/>
              </a:buClr>
              <a:buSzPct val="100000"/>
              <a:buNone/>
            </a:pPr>
            <a:r>
              <a:rPr lang="en-US" sz="2200"/>
              <a:t>Next, we evaluated the soldquantity of each unique item. </a:t>
            </a:r>
            <a:endParaRPr/>
          </a:p>
          <a:p>
            <a:pPr marL="0" lvl="0" indent="0" algn="l" rtl="0">
              <a:lnSpc>
                <a:spcPct val="90000"/>
              </a:lnSpc>
              <a:spcBef>
                <a:spcPts val="1000"/>
              </a:spcBef>
              <a:spcAft>
                <a:spcPts val="0"/>
              </a:spcAft>
              <a:buClr>
                <a:schemeClr val="dk1"/>
              </a:buClr>
              <a:buSzPct val="100000"/>
              <a:buNone/>
            </a:pPr>
            <a:r>
              <a:rPr lang="en-US" sz="2200"/>
              <a:t>To the right is the distribution of sold item counts for each.</a:t>
            </a:r>
            <a:endParaRPr/>
          </a:p>
          <a:p>
            <a:pPr marL="0" lvl="0" indent="0" algn="l" rtl="0">
              <a:lnSpc>
                <a:spcPct val="90000"/>
              </a:lnSpc>
              <a:spcBef>
                <a:spcPts val="1000"/>
              </a:spcBef>
              <a:spcAft>
                <a:spcPts val="0"/>
              </a:spcAft>
              <a:buClr>
                <a:schemeClr val="dk1"/>
              </a:buClr>
              <a:buSzPct val="100000"/>
              <a:buNone/>
            </a:pPr>
            <a:r>
              <a:rPr lang="en-US" sz="2200"/>
              <a:t>As shown, we have an extreme right-skew in the distribution, causing a very small IQR outlier of 37 sales. To remedy this, we removed 915 values that were never sold in any given time period.</a:t>
            </a:r>
            <a:endParaRPr/>
          </a:p>
          <a:p>
            <a:pPr marL="0" lvl="0" indent="0" algn="l" rtl="0">
              <a:lnSpc>
                <a:spcPct val="90000"/>
              </a:lnSpc>
              <a:spcBef>
                <a:spcPts val="1000"/>
              </a:spcBef>
              <a:spcAft>
                <a:spcPts val="0"/>
              </a:spcAft>
              <a:buClr>
                <a:schemeClr val="dk1"/>
              </a:buClr>
              <a:buSzPct val="100000"/>
              <a:buNone/>
            </a:pPr>
            <a:r>
              <a:rPr lang="en-US" sz="2200"/>
              <a:t>After removing all outliers, we were left with 18444 unique products.</a:t>
            </a:r>
            <a:endParaRPr/>
          </a:p>
          <a:p>
            <a:pPr marL="0" lvl="0" indent="0" algn="l" rtl="0">
              <a:lnSpc>
                <a:spcPct val="90000"/>
              </a:lnSpc>
              <a:spcBef>
                <a:spcPts val="1000"/>
              </a:spcBef>
              <a:spcAft>
                <a:spcPts val="0"/>
              </a:spcAft>
              <a:buClr>
                <a:schemeClr val="dk1"/>
              </a:buClr>
              <a:buSzPct val="100000"/>
              <a:buNone/>
            </a:pPr>
            <a:endParaRPr sz="2200"/>
          </a:p>
          <a:p>
            <a:pPr marL="0" lvl="0" indent="0" algn="l" rtl="0">
              <a:lnSpc>
                <a:spcPct val="90000"/>
              </a:lnSpc>
              <a:spcBef>
                <a:spcPts val="1000"/>
              </a:spcBef>
              <a:spcAft>
                <a:spcPts val="0"/>
              </a:spcAft>
              <a:buClr>
                <a:schemeClr val="dk1"/>
              </a:buClr>
              <a:buSzPct val="100000"/>
              <a:buNone/>
            </a:pPr>
            <a:endParaRPr sz="2200"/>
          </a:p>
          <a:p>
            <a:pPr marL="0" lvl="0" indent="0" algn="l" rtl="0">
              <a:lnSpc>
                <a:spcPct val="90000"/>
              </a:lnSpc>
              <a:spcBef>
                <a:spcPts val="1000"/>
              </a:spcBef>
              <a:spcAft>
                <a:spcPts val="0"/>
              </a:spcAft>
              <a:buClr>
                <a:schemeClr val="dk1"/>
              </a:buClr>
              <a:buSzPct val="100000"/>
              <a:buNone/>
            </a:pPr>
            <a:endParaRPr sz="2200"/>
          </a:p>
        </p:txBody>
      </p:sp>
      <p:pic>
        <p:nvPicPr>
          <p:cNvPr id="170" name="Google Shape;170;p8"/>
          <p:cNvPicPr preferRelativeResize="0"/>
          <p:nvPr/>
        </p:nvPicPr>
        <p:blipFill rotWithShape="1">
          <a:blip r:embed="rId3">
            <a:alphaModFix/>
          </a:blip>
          <a:srcRect/>
          <a:stretch/>
        </p:blipFill>
        <p:spPr>
          <a:xfrm>
            <a:off x="6096000" y="762438"/>
            <a:ext cx="5462016" cy="5333124"/>
          </a:xfrm>
          <a:prstGeom prst="rect">
            <a:avLst/>
          </a:prstGeom>
          <a:noFill/>
          <a:ln>
            <a:noFill/>
          </a:ln>
        </p:spPr>
      </p:pic>
      <p:sp>
        <p:nvSpPr>
          <p:cNvPr id="171" name="Google Shape;171;p8"/>
          <p:cNvSpPr txBox="1"/>
          <p:nvPr/>
        </p:nvSpPr>
        <p:spPr>
          <a:xfrm>
            <a:off x="8825888" y="6033254"/>
            <a:ext cx="2732128" cy="369332"/>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Interquartile Range is: 14.0</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Missing Values</a:t>
            </a:r>
            <a:endParaRPr/>
          </a:p>
        </p:txBody>
      </p:sp>
      <p:pic>
        <p:nvPicPr>
          <p:cNvPr id="177" name="Google Shape;177;p9"/>
          <p:cNvPicPr preferRelativeResize="0">
            <a:picLocks noGrp="1"/>
          </p:cNvPicPr>
          <p:nvPr>
            <p:ph type="body" idx="1"/>
          </p:nvPr>
        </p:nvPicPr>
        <p:blipFill rotWithShape="1">
          <a:blip r:embed="rId3">
            <a:alphaModFix/>
          </a:blip>
          <a:srcRect/>
          <a:stretch/>
        </p:blipFill>
        <p:spPr>
          <a:xfrm>
            <a:off x="838200" y="1690688"/>
            <a:ext cx="4807427" cy="4351338"/>
          </a:xfrm>
          <a:prstGeom prst="rect">
            <a:avLst/>
          </a:prstGeom>
          <a:noFill/>
          <a:ln>
            <a:noFill/>
          </a:ln>
        </p:spPr>
      </p:pic>
      <p:pic>
        <p:nvPicPr>
          <p:cNvPr id="178" name="Google Shape;178;p9"/>
          <p:cNvPicPr preferRelativeResize="0"/>
          <p:nvPr/>
        </p:nvPicPr>
        <p:blipFill rotWithShape="1">
          <a:blip r:embed="rId4">
            <a:alphaModFix/>
          </a:blip>
          <a:srcRect/>
          <a:stretch/>
        </p:blipFill>
        <p:spPr>
          <a:xfrm>
            <a:off x="5645627" y="1690688"/>
            <a:ext cx="2590284" cy="2223327"/>
          </a:xfrm>
          <a:prstGeom prst="rect">
            <a:avLst/>
          </a:prstGeom>
          <a:noFill/>
          <a:ln>
            <a:noFill/>
          </a:ln>
        </p:spPr>
      </p:pic>
      <p:sp>
        <p:nvSpPr>
          <p:cNvPr id="179" name="Google Shape;179;p9"/>
          <p:cNvSpPr txBox="1"/>
          <p:nvPr/>
        </p:nvSpPr>
        <p:spPr>
          <a:xfrm>
            <a:off x="8235911" y="1690688"/>
            <a:ext cx="3117889" cy="424731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About 65% of data points for favorited item counts had NaN values, as well as over 13% of clicked item counts.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For entries with missing values for regular or favored clicks, we assumed it was safe to set those missing values to zero. Additionally, we assumed that the click count could be set equal to the quantity of the item that was sold (one purchase corresponds to one click).</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1014</Words>
  <Application>Microsoft Office PowerPoint</Application>
  <PresentationFormat>Widescreen</PresentationFormat>
  <Paragraphs>149</Paragraphs>
  <Slides>24</Slides>
  <Notes>24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24</vt:i4>
      </vt:variant>
    </vt:vector>
  </HeadingPairs>
  <TitlesOfParts>
    <vt:vector size="31" baseType="lpstr">
      <vt:lpstr>Calibri</vt:lpstr>
      <vt:lpstr>Arial</vt:lpstr>
      <vt:lpstr>Courier New</vt:lpstr>
      <vt:lpstr>Noto Sans Symbols</vt:lpstr>
      <vt:lpstr>Lato</vt:lpstr>
      <vt:lpstr>Office Theme</vt:lpstr>
      <vt:lpstr>Office Theme</vt:lpstr>
      <vt:lpstr>Sales Forecasting  </vt:lpstr>
      <vt:lpstr>Overview</vt:lpstr>
      <vt:lpstr>The Data</vt:lpstr>
      <vt:lpstr>The Data</vt:lpstr>
      <vt:lpstr>Cleaning the Data</vt:lpstr>
      <vt:lpstr>Outlier Analysis</vt:lpstr>
      <vt:lpstr>Outlier Analysis</vt:lpstr>
      <vt:lpstr>Outlier Analysis</vt:lpstr>
      <vt:lpstr>Missing Values</vt:lpstr>
      <vt:lpstr>Missing Values</vt:lpstr>
      <vt:lpstr>Dealing with Variation</vt:lpstr>
      <vt:lpstr>Feature Engineering – Continuous Features</vt:lpstr>
      <vt:lpstr>Feature Engineering – Categorical Features</vt:lpstr>
      <vt:lpstr>Features</vt:lpstr>
      <vt:lpstr>Train and Test Splits </vt:lpstr>
      <vt:lpstr>Model – LightGBM</vt:lpstr>
      <vt:lpstr>Model – Details</vt:lpstr>
      <vt:lpstr>Feature Importance</vt:lpstr>
      <vt:lpstr>Model - Performance</vt:lpstr>
      <vt:lpstr>Predict the Sales of Some Products</vt:lpstr>
      <vt:lpstr>Predict Sales of Some Products</vt:lpstr>
      <vt:lpstr>Discussion</vt:lpstr>
      <vt:lpstr>Thanks for Listening</vt:lpstr>
      <vt:lpstr>Models that did not make it: LSTM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Forecasting</dc:title>
  <dc:creator>Preston Powell</dc:creator>
  <cp:lastModifiedBy>Preston Powell</cp:lastModifiedBy>
  <cp:revision>1</cp:revision>
  <dcterms:created xsi:type="dcterms:W3CDTF">2023-04-05T19:59:35Z</dcterms:created>
  <dcterms:modified xsi:type="dcterms:W3CDTF">2023-10-23T22:06:36Z</dcterms:modified>
</cp:coreProperties>
</file>