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8.xml"/><Relationship Id="rId44" Type="http://schemas.openxmlformats.org/officeDocument/2006/relationships/font" Target="fonts/Roboto-boldItalic.fntdata"/><Relationship Id="rId21" Type="http://schemas.openxmlformats.org/officeDocument/2006/relationships/slide" Target="slides/slide17.xml"/><Relationship Id="rId43" Type="http://schemas.openxmlformats.org/officeDocument/2006/relationships/font" Target="fonts/Roboto-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TODO: More Edgy background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TODO: More Edgy background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1100"/>
              </a:spcBef>
              <a:spcAft>
                <a:spcPts val="11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TODO: More Edgy background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Might not have this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Might not have this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Might not have this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01.jp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08.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08.png"/><Relationship Id="rId6"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01.jp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0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0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4.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imgur.com/#######" TargetMode="External"/><Relationship Id="rId4" Type="http://schemas.openxmlformats.org/officeDocument/2006/relationships/image" Target="../media/image00.png"/><Relationship Id="rId5"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pic>
        <p:nvPicPr>
          <p:cNvPr descr="http://il5.picdn.net/shutterstock/videos/16491946/thumb/1.jpg" id="67" name="Shape 67"/>
          <p:cNvPicPr preferRelativeResize="0"/>
          <p:nvPr/>
        </p:nvPicPr>
        <p:blipFill>
          <a:blip r:embed="rId3">
            <a:alphaModFix/>
          </a:blip>
          <a:stretch>
            <a:fillRect/>
          </a:stretch>
        </p:blipFill>
        <p:spPr>
          <a:xfrm>
            <a:off x="0" y="0"/>
            <a:ext cx="9144000" cy="5151549"/>
          </a:xfrm>
          <a:prstGeom prst="rect">
            <a:avLst/>
          </a:prstGeom>
          <a:noFill/>
          <a:ln>
            <a:noFill/>
          </a:ln>
        </p:spPr>
      </p:pic>
      <p:sp>
        <p:nvSpPr>
          <p:cNvPr id="68" name="Shape 6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9" name="Shape 69"/>
          <p:cNvSpPr txBox="1"/>
          <p:nvPr>
            <p:ph idx="4294967295" type="ctrTitle"/>
          </p:nvPr>
        </p:nvSpPr>
        <p:spPr>
          <a:xfrm>
            <a:off x="460950" y="1855525"/>
            <a:ext cx="8222100" cy="933600"/>
          </a:xfrm>
          <a:prstGeom prst="rect">
            <a:avLst/>
          </a:prstGeom>
        </p:spPr>
        <p:txBody>
          <a:bodyPr anchorCtr="0" anchor="b" bIns="91425" lIns="91425" rIns="91425" tIns="91425">
            <a:noAutofit/>
          </a:bodyPr>
          <a:lstStyle/>
          <a:p>
            <a:pPr lvl="0" rtl="0" algn="ctr">
              <a:spcBef>
                <a:spcPts val="0"/>
              </a:spcBef>
              <a:buNone/>
            </a:pPr>
            <a:r>
              <a:rPr b="1" lang="en"/>
              <a:t>Reddit Analytics Engine</a:t>
            </a:r>
          </a:p>
        </p:txBody>
      </p:sp>
      <p:sp>
        <p:nvSpPr>
          <p:cNvPr id="70" name="Shape 70"/>
          <p:cNvSpPr txBox="1"/>
          <p:nvPr>
            <p:ph idx="4294967295" type="subTitle"/>
          </p:nvPr>
        </p:nvSpPr>
        <p:spPr>
          <a:xfrm>
            <a:off x="460950" y="2789130"/>
            <a:ext cx="8222100" cy="432900"/>
          </a:xfrm>
          <a:prstGeom prst="rect">
            <a:avLst/>
          </a:prstGeom>
        </p:spPr>
        <p:txBody>
          <a:bodyPr anchorCtr="0" anchor="t" bIns="91425" lIns="91425" rIns="91425" tIns="91425">
            <a:noAutofit/>
          </a:bodyPr>
          <a:lstStyle/>
          <a:p>
            <a:pPr lvl="0" rtl="0" algn="ctr">
              <a:spcBef>
                <a:spcPts val="0"/>
              </a:spcBef>
              <a:buNone/>
            </a:pPr>
            <a:r>
              <a:rPr lang="en">
                <a:solidFill>
                  <a:srgbClr val="F3F3F3"/>
                </a:solidFill>
              </a:rPr>
              <a:t>Dynamically Expandable Reddit Analysis Platform</a:t>
            </a:r>
          </a:p>
        </p:txBody>
      </p:sp>
      <p:pic>
        <p:nvPicPr>
          <p:cNvPr id="71" name="Shape 71"/>
          <p:cNvPicPr preferRelativeResize="0"/>
          <p:nvPr/>
        </p:nvPicPr>
        <p:blipFill>
          <a:blip r:embed="rId4">
            <a:alphaModFix/>
          </a:blip>
          <a:stretch>
            <a:fillRect/>
          </a:stretch>
        </p:blipFill>
        <p:spPr>
          <a:xfrm>
            <a:off x="3718424" y="221649"/>
            <a:ext cx="1707150" cy="1707150"/>
          </a:xfrm>
          <a:prstGeom prst="rect">
            <a:avLst/>
          </a:prstGeom>
          <a:noFill/>
          <a:ln>
            <a:noFill/>
          </a:ln>
        </p:spPr>
      </p:pic>
      <p:sp>
        <p:nvSpPr>
          <p:cNvPr id="72" name="Shape 72"/>
          <p:cNvSpPr txBox="1"/>
          <p:nvPr/>
        </p:nvSpPr>
        <p:spPr>
          <a:xfrm>
            <a:off x="2129250" y="3379200"/>
            <a:ext cx="4885500" cy="714300"/>
          </a:xfrm>
          <a:prstGeom prst="rect">
            <a:avLst/>
          </a:prstGeom>
          <a:noFill/>
          <a:ln>
            <a:noFill/>
          </a:ln>
        </p:spPr>
        <p:txBody>
          <a:bodyPr anchorCtr="0" anchor="t" bIns="91425" lIns="91425" rIns="91425" tIns="91425">
            <a:noAutofit/>
          </a:bodyPr>
          <a:lstStyle/>
          <a:p>
            <a:pPr lvl="0" rtl="0" algn="ctr">
              <a:lnSpc>
                <a:spcPct val="115000"/>
              </a:lnSpc>
              <a:spcBef>
                <a:spcPts val="0"/>
              </a:spcBef>
              <a:buNone/>
            </a:pPr>
            <a:r>
              <a:rPr i="1" lang="en">
                <a:solidFill>
                  <a:schemeClr val="lt1"/>
                </a:solidFill>
              </a:rPr>
              <a:t>Mattias Huber, Preston Peterson, Zoltan Batoczki,</a:t>
            </a:r>
          </a:p>
          <a:p>
            <a:pPr lvl="0" rtl="0" algn="ctr">
              <a:lnSpc>
                <a:spcPct val="115000"/>
              </a:lnSpc>
              <a:spcBef>
                <a:spcPts val="0"/>
              </a:spcBef>
              <a:buNone/>
            </a:pPr>
            <a:r>
              <a:rPr i="1" lang="en">
                <a:solidFill>
                  <a:schemeClr val="lt1"/>
                </a:solidFill>
              </a:rPr>
              <a:t> Phillip Porter, Heather Bradfield, Jesus Bamford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pic>
        <p:nvPicPr>
          <p:cNvPr descr="http://il5.picdn.net/shutterstock/videos/16491946/thumb/1.jpg" id="154" name="Shape 154"/>
          <p:cNvPicPr preferRelativeResize="0"/>
          <p:nvPr/>
        </p:nvPicPr>
        <p:blipFill>
          <a:blip r:embed="rId3">
            <a:alphaModFix/>
          </a:blip>
          <a:stretch>
            <a:fillRect/>
          </a:stretch>
        </p:blipFill>
        <p:spPr>
          <a:xfrm>
            <a:off x="0" y="0"/>
            <a:ext cx="9144000" cy="5151549"/>
          </a:xfrm>
          <a:prstGeom prst="rect">
            <a:avLst/>
          </a:prstGeom>
          <a:noFill/>
          <a:ln>
            <a:noFill/>
          </a:ln>
        </p:spPr>
      </p:pic>
      <p:sp>
        <p:nvSpPr>
          <p:cNvPr id="155" name="Shape 155"/>
          <p:cNvSpPr txBox="1"/>
          <p:nvPr>
            <p:ph type="title"/>
          </p:nvPr>
        </p:nvSpPr>
        <p:spPr>
          <a:xfrm>
            <a:off x="490250" y="488250"/>
            <a:ext cx="8143200" cy="4090800"/>
          </a:xfrm>
          <a:prstGeom prst="rect">
            <a:avLst/>
          </a:prstGeom>
        </p:spPr>
        <p:txBody>
          <a:bodyPr anchorCtr="0" anchor="ctr" bIns="91425" lIns="91425" rIns="91425" tIns="91425">
            <a:noAutofit/>
          </a:bodyPr>
          <a:lstStyle/>
          <a:p>
            <a:pPr lvl="0">
              <a:spcBef>
                <a:spcPts val="0"/>
              </a:spcBef>
              <a:buNone/>
            </a:pPr>
            <a:r>
              <a:rPr b="1" lang="en" sz="4800"/>
              <a:t>Process</a:t>
            </a:r>
          </a:p>
          <a:p>
            <a:pPr lvl="0" rtl="0">
              <a:spcBef>
                <a:spcPts val="0"/>
              </a:spcBef>
              <a:buNone/>
            </a:pPr>
            <a:r>
              <a:rPr lang="en" sz="4800"/>
              <a:t>The evolution of CI_RAE</a:t>
            </a:r>
          </a:p>
        </p:txBody>
      </p:sp>
      <p:sp>
        <p:nvSpPr>
          <p:cNvPr id="156" name="Shape 1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60950" y="738725"/>
            <a:ext cx="8222100" cy="767700"/>
          </a:xfrm>
          <a:prstGeom prst="rect">
            <a:avLst/>
          </a:prstGeom>
        </p:spPr>
        <p:txBody>
          <a:bodyPr anchorCtr="0" anchor="b" bIns="91425" lIns="91425" rIns="91425" tIns="91425">
            <a:noAutofit/>
          </a:bodyPr>
          <a:lstStyle/>
          <a:p>
            <a:pPr lvl="0">
              <a:spcBef>
                <a:spcPts val="0"/>
              </a:spcBef>
              <a:buNone/>
            </a:pPr>
            <a:r>
              <a:rPr lang="en"/>
              <a:t>Phase 1 - Incremental/Agile</a:t>
            </a:r>
          </a:p>
        </p:txBody>
      </p:sp>
      <p:sp>
        <p:nvSpPr>
          <p:cNvPr id="162" name="Shape 162"/>
          <p:cNvSpPr txBox="1"/>
          <p:nvPr>
            <p:ph idx="1" type="body"/>
          </p:nvPr>
        </p:nvSpPr>
        <p:spPr>
          <a:xfrm>
            <a:off x="319275" y="1945450"/>
            <a:ext cx="3771000" cy="2710200"/>
          </a:xfrm>
          <a:prstGeom prst="rect">
            <a:avLst/>
          </a:prstGeom>
        </p:spPr>
        <p:txBody>
          <a:bodyPr anchorCtr="0" anchor="t" bIns="91425" lIns="91425" rIns="91425" tIns="91425">
            <a:noAutofit/>
          </a:bodyPr>
          <a:lstStyle/>
          <a:p>
            <a:pPr lvl="0">
              <a:spcBef>
                <a:spcPts val="0"/>
              </a:spcBef>
              <a:buNone/>
            </a:pPr>
            <a:r>
              <a:rPr b="1" lang="en"/>
              <a:t>Basic Call and Response</a:t>
            </a:r>
          </a:p>
          <a:p>
            <a:pPr indent="-228600" lvl="0" marL="457200" rtl="0">
              <a:spcBef>
                <a:spcPts val="0"/>
              </a:spcBef>
            </a:pPr>
            <a:r>
              <a:rPr lang="en"/>
              <a:t>Research and experiment with PRAW (Python Reddit API Wrapper).</a:t>
            </a:r>
          </a:p>
          <a:p>
            <a:pPr indent="-228600" lvl="0" marL="457200">
              <a:spcBef>
                <a:spcPts val="0"/>
              </a:spcBef>
            </a:pPr>
            <a:r>
              <a:rPr lang="en"/>
              <a:t>Scan Reddit threads for ci_rae mentions and reply.</a:t>
            </a:r>
          </a:p>
          <a:p>
            <a:pPr lvl="0">
              <a:spcBef>
                <a:spcPts val="0"/>
              </a:spcBef>
              <a:buNone/>
            </a:pPr>
            <a:r>
              <a:t/>
            </a:r>
            <a:endParaRPr/>
          </a:p>
        </p:txBody>
      </p:sp>
      <p:pic>
        <p:nvPicPr>
          <p:cNvPr descr="http://puu.sh/shF5R/0e0c434e94.png" id="163" name="Shape 163"/>
          <p:cNvPicPr preferRelativeResize="0"/>
          <p:nvPr/>
        </p:nvPicPr>
        <p:blipFill>
          <a:blip r:embed="rId3">
            <a:alphaModFix/>
          </a:blip>
          <a:stretch>
            <a:fillRect/>
          </a:stretch>
        </p:blipFill>
        <p:spPr>
          <a:xfrm>
            <a:off x="4244175" y="1971812"/>
            <a:ext cx="4733925" cy="2657475"/>
          </a:xfrm>
          <a:prstGeom prst="rect">
            <a:avLst/>
          </a:prstGeom>
          <a:noFill/>
          <a:ln>
            <a:noFill/>
          </a:ln>
        </p:spPr>
      </p:pic>
      <p:sp>
        <p:nvSpPr>
          <p:cNvPr id="164" name="Shape 16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206025" y="1830150"/>
            <a:ext cx="4067899" cy="3197699"/>
          </a:xfrm>
          <a:prstGeom prst="rect">
            <a:avLst/>
          </a:prstGeom>
          <a:noFill/>
          <a:ln>
            <a:noFill/>
          </a:ln>
        </p:spPr>
      </p:pic>
      <p:sp>
        <p:nvSpPr>
          <p:cNvPr id="170" name="Shape 170"/>
          <p:cNvSpPr txBox="1"/>
          <p:nvPr>
            <p:ph type="title"/>
          </p:nvPr>
        </p:nvSpPr>
        <p:spPr>
          <a:xfrm>
            <a:off x="460950" y="741850"/>
            <a:ext cx="8222100" cy="767700"/>
          </a:xfrm>
          <a:prstGeom prst="rect">
            <a:avLst/>
          </a:prstGeom>
        </p:spPr>
        <p:txBody>
          <a:bodyPr anchorCtr="0" anchor="b" bIns="91425" lIns="91425" rIns="91425" tIns="91425">
            <a:noAutofit/>
          </a:bodyPr>
          <a:lstStyle/>
          <a:p>
            <a:pPr lvl="0" rtl="0">
              <a:spcBef>
                <a:spcPts val="0"/>
              </a:spcBef>
              <a:buNone/>
            </a:pPr>
            <a:r>
              <a:rPr lang="en"/>
              <a:t>Phase 2 - Incremental/Agile</a:t>
            </a:r>
          </a:p>
        </p:txBody>
      </p:sp>
      <p:sp>
        <p:nvSpPr>
          <p:cNvPr id="171" name="Shape 171"/>
          <p:cNvSpPr txBox="1"/>
          <p:nvPr>
            <p:ph idx="1" type="body"/>
          </p:nvPr>
        </p:nvSpPr>
        <p:spPr>
          <a:xfrm>
            <a:off x="4923000" y="1945475"/>
            <a:ext cx="3771000" cy="2710200"/>
          </a:xfrm>
          <a:prstGeom prst="rect">
            <a:avLst/>
          </a:prstGeom>
        </p:spPr>
        <p:txBody>
          <a:bodyPr anchorCtr="0" anchor="t" bIns="91425" lIns="91425" rIns="91425" tIns="91425">
            <a:noAutofit/>
          </a:bodyPr>
          <a:lstStyle/>
          <a:p>
            <a:pPr lvl="0">
              <a:spcBef>
                <a:spcPts val="0"/>
              </a:spcBef>
              <a:buNone/>
            </a:pPr>
            <a:r>
              <a:rPr b="1" lang="en"/>
              <a:t>Basic Functionality / Analysis</a:t>
            </a:r>
          </a:p>
          <a:p>
            <a:pPr indent="-228600" lvl="0" marL="457200" rtl="0">
              <a:spcBef>
                <a:spcPts val="0"/>
              </a:spcBef>
            </a:pPr>
            <a:r>
              <a:rPr lang="en"/>
              <a:t>Achieved basic analytics:</a:t>
            </a:r>
          </a:p>
          <a:p>
            <a:pPr indent="-228600" lvl="1" marL="914400" rtl="0">
              <a:spcBef>
                <a:spcPts val="0"/>
              </a:spcBef>
            </a:pPr>
            <a:r>
              <a:rPr lang="en"/>
              <a:t>Karma breakdown.</a:t>
            </a:r>
          </a:p>
          <a:p>
            <a:pPr indent="-228600" lvl="1" marL="914400" rtl="0">
              <a:spcBef>
                <a:spcPts val="0"/>
              </a:spcBef>
            </a:pPr>
            <a:r>
              <a:rPr lang="en"/>
              <a:t>User activity.</a:t>
            </a:r>
          </a:p>
          <a:p>
            <a:pPr indent="-228600" lvl="1" marL="914400" rtl="0">
              <a:spcBef>
                <a:spcPts val="0"/>
              </a:spcBef>
            </a:pPr>
            <a:r>
              <a:rPr lang="en"/>
              <a:t>Word cloud.</a:t>
            </a:r>
          </a:p>
          <a:p>
            <a:pPr indent="-228600" lvl="1" marL="914400" rtl="0">
              <a:spcBef>
                <a:spcPts val="0"/>
              </a:spcBef>
            </a:pPr>
            <a:r>
              <a:rPr lang="en"/>
              <a:t>And more…</a:t>
            </a:r>
          </a:p>
          <a:p>
            <a:pPr indent="-228600" lvl="0" marL="457200" rtl="0">
              <a:spcBef>
                <a:spcPts val="0"/>
              </a:spcBef>
            </a:pPr>
            <a:r>
              <a:rPr lang="en"/>
              <a:t>Continued refining/refactoring the bot.</a:t>
            </a:r>
          </a:p>
        </p:txBody>
      </p:sp>
      <p:sp>
        <p:nvSpPr>
          <p:cNvPr id="172" name="Shape 17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60950" y="738725"/>
            <a:ext cx="8222100" cy="767700"/>
          </a:xfrm>
          <a:prstGeom prst="rect">
            <a:avLst/>
          </a:prstGeom>
        </p:spPr>
        <p:txBody>
          <a:bodyPr anchorCtr="0" anchor="b" bIns="91425" lIns="91425" rIns="91425" tIns="91425">
            <a:noAutofit/>
          </a:bodyPr>
          <a:lstStyle/>
          <a:p>
            <a:pPr lvl="0">
              <a:spcBef>
                <a:spcPts val="0"/>
              </a:spcBef>
              <a:buNone/>
            </a:pPr>
            <a:r>
              <a:rPr lang="en"/>
              <a:t>Phase 3 - Agile</a:t>
            </a:r>
          </a:p>
        </p:txBody>
      </p:sp>
      <p:sp>
        <p:nvSpPr>
          <p:cNvPr id="178" name="Shape 178"/>
          <p:cNvSpPr txBox="1"/>
          <p:nvPr>
            <p:ph idx="1" type="body"/>
          </p:nvPr>
        </p:nvSpPr>
        <p:spPr>
          <a:xfrm>
            <a:off x="138275" y="1919075"/>
            <a:ext cx="3454200" cy="2710200"/>
          </a:xfrm>
          <a:prstGeom prst="rect">
            <a:avLst/>
          </a:prstGeom>
        </p:spPr>
        <p:txBody>
          <a:bodyPr anchorCtr="0" anchor="t" bIns="91425" lIns="91425" rIns="91425" tIns="91425">
            <a:noAutofit/>
          </a:bodyPr>
          <a:lstStyle/>
          <a:p>
            <a:pPr lvl="0">
              <a:spcBef>
                <a:spcPts val="0"/>
              </a:spcBef>
              <a:buNone/>
            </a:pPr>
            <a:r>
              <a:rPr b="1" lang="en"/>
              <a:t>Imgur Response</a:t>
            </a:r>
          </a:p>
          <a:p>
            <a:pPr indent="-228600" lvl="0" marL="457200" rtl="0">
              <a:spcBef>
                <a:spcPts val="0"/>
              </a:spcBef>
            </a:pPr>
            <a:r>
              <a:rPr lang="en"/>
              <a:t>Added Imgur.com API framework to host our analytics graph.</a:t>
            </a:r>
          </a:p>
          <a:p>
            <a:pPr indent="-228600" lvl="0" marL="457200" rtl="0">
              <a:spcBef>
                <a:spcPts val="0"/>
              </a:spcBef>
            </a:pPr>
            <a:r>
              <a:rPr lang="en"/>
              <a:t>Implemented replying with an imgur link.</a:t>
            </a:r>
          </a:p>
        </p:txBody>
      </p:sp>
      <p:sp>
        <p:nvSpPr>
          <p:cNvPr id="179" name="Shape 17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80" name="Shape 180"/>
          <p:cNvPicPr preferRelativeResize="0"/>
          <p:nvPr/>
        </p:nvPicPr>
        <p:blipFill>
          <a:blip r:embed="rId3">
            <a:alphaModFix/>
          </a:blip>
          <a:stretch>
            <a:fillRect/>
          </a:stretch>
        </p:blipFill>
        <p:spPr>
          <a:xfrm>
            <a:off x="4232075" y="1792300"/>
            <a:ext cx="4141499" cy="335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60950" y="738725"/>
            <a:ext cx="8222100" cy="767700"/>
          </a:xfrm>
          <a:prstGeom prst="rect">
            <a:avLst/>
          </a:prstGeom>
        </p:spPr>
        <p:txBody>
          <a:bodyPr anchorCtr="0" anchor="b" bIns="91425" lIns="91425" rIns="91425" tIns="91425">
            <a:noAutofit/>
          </a:bodyPr>
          <a:lstStyle/>
          <a:p>
            <a:pPr lvl="0">
              <a:spcBef>
                <a:spcPts val="0"/>
              </a:spcBef>
              <a:buNone/>
            </a:pPr>
            <a:r>
              <a:rPr lang="en"/>
              <a:t>Phase 4 - Agile</a:t>
            </a:r>
          </a:p>
        </p:txBody>
      </p:sp>
      <p:sp>
        <p:nvSpPr>
          <p:cNvPr id="186" name="Shape 186"/>
          <p:cNvSpPr txBox="1"/>
          <p:nvPr>
            <p:ph idx="1" type="body"/>
          </p:nvPr>
        </p:nvSpPr>
        <p:spPr>
          <a:xfrm>
            <a:off x="4557750" y="1919075"/>
            <a:ext cx="4136100" cy="2710200"/>
          </a:xfrm>
          <a:prstGeom prst="rect">
            <a:avLst/>
          </a:prstGeom>
        </p:spPr>
        <p:txBody>
          <a:bodyPr anchorCtr="0" anchor="t" bIns="91425" lIns="91425" rIns="91425" tIns="91425">
            <a:noAutofit/>
          </a:bodyPr>
          <a:lstStyle/>
          <a:p>
            <a:pPr lvl="0">
              <a:spcBef>
                <a:spcPts val="0"/>
              </a:spcBef>
              <a:buNone/>
            </a:pPr>
            <a:r>
              <a:rPr b="1" lang="en"/>
              <a:t>Refactoring and More Analytics Modules</a:t>
            </a:r>
          </a:p>
          <a:p>
            <a:pPr indent="-228600" lvl="0" marL="457200" rtl="0">
              <a:spcBef>
                <a:spcPts val="0"/>
              </a:spcBef>
            </a:pPr>
            <a:r>
              <a:rPr lang="en"/>
              <a:t>Bug fixes on existing analytics.</a:t>
            </a:r>
          </a:p>
          <a:p>
            <a:pPr indent="-228600" lvl="0" marL="457200" rtl="0">
              <a:spcBef>
                <a:spcPts val="0"/>
              </a:spcBef>
            </a:pPr>
            <a:r>
              <a:rPr lang="en"/>
              <a:t>Added more marketable analytics.</a:t>
            </a:r>
          </a:p>
          <a:p>
            <a:pPr indent="-228600" lvl="0" marL="457200" rtl="0">
              <a:spcBef>
                <a:spcPts val="0"/>
              </a:spcBef>
            </a:pPr>
            <a:r>
              <a:rPr lang="en"/>
              <a:t>Refactoring and documentation throughout all the modules.</a:t>
            </a:r>
          </a:p>
        </p:txBody>
      </p:sp>
      <p:pic>
        <p:nvPicPr>
          <p:cNvPr descr="http://i.imgur.com/5TUXFTC.png" id="187" name="Shape 187"/>
          <p:cNvPicPr preferRelativeResize="0"/>
          <p:nvPr/>
        </p:nvPicPr>
        <p:blipFill>
          <a:blip r:embed="rId3">
            <a:alphaModFix/>
          </a:blip>
          <a:stretch>
            <a:fillRect/>
          </a:stretch>
        </p:blipFill>
        <p:spPr>
          <a:xfrm>
            <a:off x="471900" y="1751275"/>
            <a:ext cx="3571950" cy="3571950"/>
          </a:xfrm>
          <a:prstGeom prst="rect">
            <a:avLst/>
          </a:prstGeom>
          <a:noFill/>
          <a:ln>
            <a:noFill/>
          </a:ln>
        </p:spPr>
      </p:pic>
      <p:sp>
        <p:nvSpPr>
          <p:cNvPr id="188" name="Shape 18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226075" y="1841550"/>
            <a:ext cx="2808000" cy="1460400"/>
          </a:xfrm>
          <a:prstGeom prst="rect">
            <a:avLst/>
          </a:prstGeom>
        </p:spPr>
        <p:txBody>
          <a:bodyPr anchorCtr="0" anchor="b" bIns="91425" lIns="91425" rIns="91425" tIns="91425">
            <a:noAutofit/>
          </a:bodyPr>
          <a:lstStyle/>
          <a:p>
            <a:pPr lvl="0" algn="ctr">
              <a:spcBef>
                <a:spcPts val="0"/>
              </a:spcBef>
              <a:buNone/>
            </a:pPr>
            <a:r>
              <a:rPr lang="en" sz="2800"/>
              <a:t>Architecture &amp; Development Stack</a:t>
            </a:r>
          </a:p>
        </p:txBody>
      </p:sp>
      <p:sp>
        <p:nvSpPr>
          <p:cNvPr id="194" name="Shape 194"/>
          <p:cNvSpPr txBox="1"/>
          <p:nvPr>
            <p:ph type="title"/>
          </p:nvPr>
        </p:nvSpPr>
        <p:spPr>
          <a:xfrm>
            <a:off x="4337500" y="514150"/>
            <a:ext cx="3753899" cy="962099"/>
          </a:xfrm>
          <a:prstGeom prst="rect">
            <a:avLst/>
          </a:prstGeom>
          <a:solidFill>
            <a:schemeClr val="accent5"/>
          </a:solidFill>
        </p:spPr>
        <p:txBody>
          <a:bodyPr anchorCtr="0" anchor="ctr" bIns="91425" lIns="91425" rIns="91425" tIns="91425">
            <a:noAutofit/>
          </a:bodyPr>
          <a:lstStyle/>
          <a:p>
            <a:pPr lvl="0" rtl="0" algn="ctr">
              <a:spcBef>
                <a:spcPts val="0"/>
              </a:spcBef>
              <a:buNone/>
            </a:pPr>
            <a:r>
              <a:rPr lang="en"/>
              <a:t>Architecture</a:t>
            </a:r>
          </a:p>
        </p:txBody>
      </p:sp>
      <p:cxnSp>
        <p:nvCxnSpPr>
          <p:cNvPr id="195" name="Shape 195"/>
          <p:cNvCxnSpPr>
            <a:stCxn id="194" idx="2"/>
            <a:endCxn id="196" idx="0"/>
          </p:cNvCxnSpPr>
          <p:nvPr/>
        </p:nvCxnSpPr>
        <p:spPr>
          <a:xfrm>
            <a:off x="6214449" y="1476249"/>
            <a:ext cx="0" cy="614400"/>
          </a:xfrm>
          <a:prstGeom prst="straightConnector1">
            <a:avLst/>
          </a:prstGeom>
          <a:noFill/>
          <a:ln cap="flat" cmpd="sng" w="9525">
            <a:solidFill>
              <a:schemeClr val="dk2"/>
            </a:solidFill>
            <a:prstDash val="solid"/>
            <a:round/>
            <a:headEnd len="lg" w="lg" type="none"/>
            <a:tailEnd len="lg" w="lg" type="none"/>
          </a:ln>
        </p:spPr>
      </p:cxnSp>
      <p:sp>
        <p:nvSpPr>
          <p:cNvPr id="196" name="Shape 196"/>
          <p:cNvSpPr txBox="1"/>
          <p:nvPr>
            <p:ph type="title"/>
          </p:nvPr>
        </p:nvSpPr>
        <p:spPr>
          <a:xfrm>
            <a:off x="4337500" y="2090675"/>
            <a:ext cx="3753899" cy="962099"/>
          </a:xfrm>
          <a:prstGeom prst="rect">
            <a:avLst/>
          </a:prstGeom>
          <a:solidFill>
            <a:schemeClr val="dk1"/>
          </a:solidFill>
        </p:spPr>
        <p:txBody>
          <a:bodyPr anchorCtr="0" anchor="ctr" bIns="91425" lIns="91425" rIns="91425" tIns="91425">
            <a:noAutofit/>
          </a:bodyPr>
          <a:lstStyle/>
          <a:p>
            <a:pPr lvl="0" rtl="0" algn="ctr">
              <a:spcBef>
                <a:spcPts val="0"/>
              </a:spcBef>
              <a:buNone/>
            </a:pPr>
            <a:r>
              <a:rPr lang="en"/>
              <a:t>Tools</a:t>
            </a:r>
          </a:p>
        </p:txBody>
      </p:sp>
      <p:cxnSp>
        <p:nvCxnSpPr>
          <p:cNvPr id="197" name="Shape 197"/>
          <p:cNvCxnSpPr>
            <a:stCxn id="196" idx="2"/>
            <a:endCxn id="198" idx="0"/>
          </p:cNvCxnSpPr>
          <p:nvPr/>
        </p:nvCxnSpPr>
        <p:spPr>
          <a:xfrm>
            <a:off x="6214449" y="3052775"/>
            <a:ext cx="0" cy="614400"/>
          </a:xfrm>
          <a:prstGeom prst="straightConnector1">
            <a:avLst/>
          </a:prstGeom>
          <a:noFill/>
          <a:ln cap="flat" cmpd="sng" w="9525">
            <a:solidFill>
              <a:schemeClr val="dk2"/>
            </a:solidFill>
            <a:prstDash val="solid"/>
            <a:round/>
            <a:headEnd len="lg" w="lg" type="none"/>
            <a:tailEnd len="lg" w="lg" type="none"/>
          </a:ln>
        </p:spPr>
      </p:cxnSp>
      <p:sp>
        <p:nvSpPr>
          <p:cNvPr id="198" name="Shape 198"/>
          <p:cNvSpPr txBox="1"/>
          <p:nvPr>
            <p:ph type="title"/>
          </p:nvPr>
        </p:nvSpPr>
        <p:spPr>
          <a:xfrm>
            <a:off x="4337501" y="3667157"/>
            <a:ext cx="3753899" cy="962099"/>
          </a:xfrm>
          <a:prstGeom prst="rect">
            <a:avLst/>
          </a:prstGeom>
          <a:solidFill>
            <a:schemeClr val="accent1"/>
          </a:solidFill>
        </p:spPr>
        <p:txBody>
          <a:bodyPr anchorCtr="0" anchor="ctr" bIns="91425" lIns="91425" rIns="91425" tIns="91425">
            <a:noAutofit/>
          </a:bodyPr>
          <a:lstStyle/>
          <a:p>
            <a:pPr lvl="0" rtl="0" algn="ctr">
              <a:spcBef>
                <a:spcPts val="0"/>
              </a:spcBef>
              <a:buNone/>
            </a:pPr>
            <a:r>
              <a:rPr lang="en"/>
              <a:t>Packages</a:t>
            </a:r>
          </a:p>
        </p:txBody>
      </p:sp>
      <p:sp>
        <p:nvSpPr>
          <p:cNvPr id="199" name="Shape 19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507250" y="140325"/>
            <a:ext cx="8222100" cy="1012800"/>
          </a:xfrm>
          <a:prstGeom prst="rect">
            <a:avLst/>
          </a:prstGeom>
        </p:spPr>
        <p:txBody>
          <a:bodyPr anchorCtr="0" anchor="ctr" bIns="91425" lIns="91425" rIns="91425" tIns="91425">
            <a:noAutofit/>
          </a:bodyPr>
          <a:lstStyle/>
          <a:p>
            <a:pPr lvl="0">
              <a:spcBef>
                <a:spcPts val="0"/>
              </a:spcBef>
              <a:buNone/>
            </a:pPr>
            <a:r>
              <a:rPr lang="en"/>
              <a:t>Architecture</a:t>
            </a:r>
          </a:p>
        </p:txBody>
      </p:sp>
      <p:sp>
        <p:nvSpPr>
          <p:cNvPr id="205" name="Shape 205"/>
          <p:cNvSpPr txBox="1"/>
          <p:nvPr>
            <p:ph idx="4294967295" type="body"/>
          </p:nvPr>
        </p:nvSpPr>
        <p:spPr>
          <a:xfrm>
            <a:off x="191075" y="936125"/>
            <a:ext cx="9030000" cy="1692600"/>
          </a:xfrm>
          <a:prstGeom prst="rect">
            <a:avLst/>
          </a:prstGeom>
        </p:spPr>
        <p:txBody>
          <a:bodyPr anchorCtr="0" anchor="t" bIns="91425" lIns="91425" rIns="91425" tIns="91425">
            <a:noAutofit/>
          </a:bodyPr>
          <a:lstStyle/>
          <a:p>
            <a:pPr indent="-228600" lvl="0" marL="457200" rtl="0">
              <a:spcBef>
                <a:spcPts val="0"/>
              </a:spcBef>
              <a:buClr>
                <a:schemeClr val="lt1"/>
              </a:buClr>
            </a:pPr>
            <a:r>
              <a:rPr lang="en">
                <a:solidFill>
                  <a:schemeClr val="lt1"/>
                </a:solidFill>
              </a:rPr>
              <a:t>Pipe &amp; filter pattern:</a:t>
            </a:r>
          </a:p>
          <a:p>
            <a:pPr indent="-342900" lvl="1" marL="914400" rtl="0">
              <a:spcBef>
                <a:spcPts val="0"/>
              </a:spcBef>
              <a:buClr>
                <a:schemeClr val="lt1"/>
              </a:buClr>
              <a:buSzPct val="100000"/>
            </a:pPr>
            <a:r>
              <a:rPr lang="en" sz="1800">
                <a:solidFill>
                  <a:schemeClr val="lt1"/>
                </a:solidFill>
              </a:rPr>
              <a:t>Sequential transformation.</a:t>
            </a:r>
          </a:p>
          <a:p>
            <a:pPr indent="-228600" lvl="0" marL="457200" rtl="0">
              <a:spcBef>
                <a:spcPts val="0"/>
              </a:spcBef>
              <a:buClr>
                <a:schemeClr val="lt1"/>
              </a:buClr>
            </a:pPr>
            <a:r>
              <a:rPr lang="en">
                <a:solidFill>
                  <a:schemeClr val="lt1"/>
                </a:solidFill>
              </a:rPr>
              <a:t>Reddit user submits comment.  </a:t>
            </a:r>
          </a:p>
          <a:p>
            <a:pPr indent="-228600" lvl="0" marL="457200" rtl="0">
              <a:spcBef>
                <a:spcPts val="0"/>
              </a:spcBef>
              <a:buClr>
                <a:schemeClr val="lt1"/>
              </a:buClr>
            </a:pPr>
            <a:r>
              <a:rPr b="1" lang="en">
                <a:solidFill>
                  <a:schemeClr val="lt1"/>
                </a:solidFill>
              </a:rPr>
              <a:t>Listener </a:t>
            </a:r>
            <a:r>
              <a:rPr lang="en">
                <a:solidFill>
                  <a:schemeClr val="lt1"/>
                </a:solidFill>
              </a:rPr>
              <a:t>‘hears’ the comment.</a:t>
            </a:r>
          </a:p>
          <a:p>
            <a:pPr indent="-228600" lvl="0" marL="457200" rtl="0">
              <a:spcBef>
                <a:spcPts val="0"/>
              </a:spcBef>
              <a:buClr>
                <a:schemeClr val="lt1"/>
              </a:buClr>
            </a:pPr>
            <a:r>
              <a:rPr b="1" lang="en">
                <a:solidFill>
                  <a:schemeClr val="lt1"/>
                </a:solidFill>
              </a:rPr>
              <a:t>Request Handler </a:t>
            </a:r>
            <a:r>
              <a:rPr lang="en">
                <a:solidFill>
                  <a:schemeClr val="lt1"/>
                </a:solidFill>
              </a:rPr>
              <a:t>processes the comment, calls appropriate Analytics Module.</a:t>
            </a:r>
          </a:p>
          <a:p>
            <a:pPr indent="-228600" lvl="0" marL="457200" rtl="0">
              <a:spcBef>
                <a:spcPts val="0"/>
              </a:spcBef>
              <a:buClr>
                <a:schemeClr val="lt1"/>
              </a:buClr>
            </a:pPr>
            <a:r>
              <a:rPr b="1" lang="en">
                <a:solidFill>
                  <a:schemeClr val="lt1"/>
                </a:solidFill>
              </a:rPr>
              <a:t>Analytics Module</a:t>
            </a:r>
            <a:r>
              <a:rPr lang="en">
                <a:solidFill>
                  <a:schemeClr val="lt1"/>
                </a:solidFill>
              </a:rPr>
              <a:t> generates the report.</a:t>
            </a:r>
          </a:p>
          <a:p>
            <a:pPr indent="-228600" lvl="0" marL="457200" rtl="0">
              <a:spcBef>
                <a:spcPts val="0"/>
              </a:spcBef>
              <a:buClr>
                <a:schemeClr val="lt1"/>
              </a:buClr>
            </a:pPr>
            <a:r>
              <a:rPr b="1" lang="en">
                <a:solidFill>
                  <a:schemeClr val="lt1"/>
                </a:solidFill>
              </a:rPr>
              <a:t>Imgur Uploader</a:t>
            </a:r>
            <a:r>
              <a:rPr lang="en">
                <a:solidFill>
                  <a:schemeClr val="lt1"/>
                </a:solidFill>
              </a:rPr>
              <a:t> posts the generated report to Imgur, gets a URL from Imgur API.</a:t>
            </a:r>
          </a:p>
          <a:p>
            <a:pPr indent="-228600" lvl="0" marL="457200" rtl="0">
              <a:spcBef>
                <a:spcPts val="0"/>
              </a:spcBef>
              <a:buClr>
                <a:schemeClr val="lt1"/>
              </a:buClr>
            </a:pPr>
            <a:r>
              <a:rPr b="1" lang="en">
                <a:solidFill>
                  <a:schemeClr val="lt1"/>
                </a:solidFill>
              </a:rPr>
              <a:t>Responder </a:t>
            </a:r>
            <a:r>
              <a:rPr lang="en">
                <a:solidFill>
                  <a:schemeClr val="lt1"/>
                </a:solidFill>
              </a:rPr>
              <a:t>replies back to comment with the link or text of the generated report.</a:t>
            </a:r>
          </a:p>
        </p:txBody>
      </p:sp>
      <p:sp>
        <p:nvSpPr>
          <p:cNvPr id="206" name="Shape 206"/>
          <p:cNvSpPr/>
          <p:nvPr/>
        </p:nvSpPr>
        <p:spPr>
          <a:xfrm>
            <a:off x="305850" y="3783525"/>
            <a:ext cx="1443300" cy="1012800"/>
          </a:xfrm>
          <a:prstGeom prst="roundRect">
            <a:avLst>
              <a:gd fmla="val 16667" name="adj"/>
            </a:avLst>
          </a:prstGeom>
          <a:solidFill>
            <a:schemeClr val="lt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solidFill>
                  <a:schemeClr val="dk2"/>
                </a:solidFill>
                <a:latin typeface="Roboto"/>
                <a:ea typeface="Roboto"/>
                <a:cs typeface="Roboto"/>
                <a:sym typeface="Roboto"/>
              </a:rPr>
              <a:t>Listener</a:t>
            </a:r>
          </a:p>
        </p:txBody>
      </p:sp>
      <p:sp>
        <p:nvSpPr>
          <p:cNvPr id="207" name="Shape 207"/>
          <p:cNvSpPr/>
          <p:nvPr/>
        </p:nvSpPr>
        <p:spPr>
          <a:xfrm>
            <a:off x="2078100" y="3783525"/>
            <a:ext cx="1443300" cy="1012800"/>
          </a:xfrm>
          <a:prstGeom prst="roundRect">
            <a:avLst>
              <a:gd fmla="val 16667" name="adj"/>
            </a:avLst>
          </a:prstGeom>
          <a:solidFill>
            <a:schemeClr val="lt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chemeClr val="dk2"/>
                </a:solidFill>
                <a:latin typeface="Roboto"/>
                <a:ea typeface="Roboto"/>
                <a:cs typeface="Roboto"/>
                <a:sym typeface="Roboto"/>
              </a:rPr>
              <a:t>Request Handler</a:t>
            </a:r>
          </a:p>
        </p:txBody>
      </p:sp>
      <p:sp>
        <p:nvSpPr>
          <p:cNvPr id="208" name="Shape 208"/>
          <p:cNvSpPr/>
          <p:nvPr/>
        </p:nvSpPr>
        <p:spPr>
          <a:xfrm>
            <a:off x="3850350" y="3783525"/>
            <a:ext cx="1443300" cy="1012800"/>
          </a:xfrm>
          <a:prstGeom prst="roundRect">
            <a:avLst>
              <a:gd fmla="val 16667" name="adj"/>
            </a:avLst>
          </a:prstGeom>
          <a:solidFill>
            <a:schemeClr val="lt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chemeClr val="dk2"/>
                </a:solidFill>
                <a:latin typeface="Roboto"/>
                <a:ea typeface="Roboto"/>
                <a:cs typeface="Roboto"/>
                <a:sym typeface="Roboto"/>
              </a:rPr>
              <a:t>Analytics Module</a:t>
            </a:r>
          </a:p>
        </p:txBody>
      </p:sp>
      <p:sp>
        <p:nvSpPr>
          <p:cNvPr id="209" name="Shape 209"/>
          <p:cNvSpPr/>
          <p:nvPr/>
        </p:nvSpPr>
        <p:spPr>
          <a:xfrm>
            <a:off x="5622600" y="3783525"/>
            <a:ext cx="1443300" cy="1012800"/>
          </a:xfrm>
          <a:prstGeom prst="roundRect">
            <a:avLst>
              <a:gd fmla="val 16667" name="adj"/>
            </a:avLst>
          </a:prstGeom>
          <a:solidFill>
            <a:schemeClr val="lt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chemeClr val="dk2"/>
                </a:solidFill>
                <a:latin typeface="Roboto"/>
                <a:ea typeface="Roboto"/>
                <a:cs typeface="Roboto"/>
                <a:sym typeface="Roboto"/>
              </a:rPr>
              <a:t>Imgur Uploader</a:t>
            </a:r>
          </a:p>
        </p:txBody>
      </p:sp>
      <p:sp>
        <p:nvSpPr>
          <p:cNvPr id="210" name="Shape 210"/>
          <p:cNvSpPr/>
          <p:nvPr/>
        </p:nvSpPr>
        <p:spPr>
          <a:xfrm>
            <a:off x="7394850" y="3783525"/>
            <a:ext cx="1443300" cy="1012800"/>
          </a:xfrm>
          <a:prstGeom prst="roundRect">
            <a:avLst>
              <a:gd fmla="val 16667" name="adj"/>
            </a:avLst>
          </a:prstGeom>
          <a:solidFill>
            <a:schemeClr val="lt1"/>
          </a:solidFill>
          <a:ln cap="flat" cmpd="sng" w="2857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chemeClr val="dk2"/>
                </a:solidFill>
                <a:latin typeface="Roboto"/>
                <a:ea typeface="Roboto"/>
                <a:cs typeface="Roboto"/>
                <a:sym typeface="Roboto"/>
              </a:rPr>
              <a:t>Responder</a:t>
            </a:r>
          </a:p>
        </p:txBody>
      </p:sp>
      <p:cxnSp>
        <p:nvCxnSpPr>
          <p:cNvPr id="211" name="Shape 211"/>
          <p:cNvCxnSpPr>
            <a:stCxn id="206" idx="3"/>
            <a:endCxn id="207" idx="1"/>
          </p:cNvCxnSpPr>
          <p:nvPr/>
        </p:nvCxnSpPr>
        <p:spPr>
          <a:xfrm>
            <a:off x="1749150" y="4289925"/>
            <a:ext cx="329100" cy="0"/>
          </a:xfrm>
          <a:prstGeom prst="straightConnector1">
            <a:avLst/>
          </a:prstGeom>
          <a:noFill/>
          <a:ln cap="flat" cmpd="sng" w="76200">
            <a:solidFill>
              <a:schemeClr val="dk1"/>
            </a:solidFill>
            <a:prstDash val="solid"/>
            <a:round/>
            <a:headEnd len="lg" w="lg" type="none"/>
            <a:tailEnd len="lg" w="lg" type="none"/>
          </a:ln>
        </p:spPr>
      </p:cxnSp>
      <p:cxnSp>
        <p:nvCxnSpPr>
          <p:cNvPr id="212" name="Shape 212"/>
          <p:cNvCxnSpPr/>
          <p:nvPr/>
        </p:nvCxnSpPr>
        <p:spPr>
          <a:xfrm>
            <a:off x="3521475" y="4289925"/>
            <a:ext cx="328800" cy="0"/>
          </a:xfrm>
          <a:prstGeom prst="straightConnector1">
            <a:avLst/>
          </a:prstGeom>
          <a:noFill/>
          <a:ln cap="flat" cmpd="sng" w="76200">
            <a:solidFill>
              <a:schemeClr val="dk1"/>
            </a:solidFill>
            <a:prstDash val="solid"/>
            <a:round/>
            <a:headEnd len="lg" w="lg" type="none"/>
            <a:tailEnd len="lg" w="lg" type="none"/>
          </a:ln>
        </p:spPr>
      </p:cxnSp>
      <p:cxnSp>
        <p:nvCxnSpPr>
          <p:cNvPr id="213" name="Shape 213"/>
          <p:cNvCxnSpPr/>
          <p:nvPr/>
        </p:nvCxnSpPr>
        <p:spPr>
          <a:xfrm>
            <a:off x="5293725" y="4289925"/>
            <a:ext cx="328800" cy="0"/>
          </a:xfrm>
          <a:prstGeom prst="straightConnector1">
            <a:avLst/>
          </a:prstGeom>
          <a:noFill/>
          <a:ln cap="flat" cmpd="sng" w="76200">
            <a:solidFill>
              <a:schemeClr val="dk1"/>
            </a:solidFill>
            <a:prstDash val="solid"/>
            <a:round/>
            <a:headEnd len="lg" w="lg" type="none"/>
            <a:tailEnd len="lg" w="lg" type="none"/>
          </a:ln>
        </p:spPr>
      </p:cxnSp>
      <p:cxnSp>
        <p:nvCxnSpPr>
          <p:cNvPr id="214" name="Shape 214"/>
          <p:cNvCxnSpPr/>
          <p:nvPr/>
        </p:nvCxnSpPr>
        <p:spPr>
          <a:xfrm>
            <a:off x="7065975" y="4289925"/>
            <a:ext cx="328800" cy="0"/>
          </a:xfrm>
          <a:prstGeom prst="straightConnector1">
            <a:avLst/>
          </a:prstGeom>
          <a:noFill/>
          <a:ln cap="flat" cmpd="sng" w="76200">
            <a:solidFill>
              <a:schemeClr val="dk1"/>
            </a:solidFill>
            <a:prstDash val="solid"/>
            <a:round/>
            <a:headEnd len="lg" w="lg" type="none"/>
            <a:tailEnd len="lg" w="lg" type="none"/>
          </a:ln>
        </p:spPr>
      </p:cxnSp>
      <p:sp>
        <p:nvSpPr>
          <p:cNvPr id="215" name="Shape 21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System Characteristics</a:t>
            </a:r>
          </a:p>
        </p:txBody>
      </p:sp>
      <p:sp>
        <p:nvSpPr>
          <p:cNvPr id="221" name="Shape 22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Performance:</a:t>
            </a:r>
          </a:p>
          <a:p>
            <a:pPr indent="-330200" lvl="1" marL="914400" rtl="0">
              <a:spcBef>
                <a:spcPts val="0"/>
              </a:spcBef>
              <a:buSzPct val="100000"/>
            </a:pPr>
            <a:r>
              <a:rPr lang="en" sz="1600"/>
              <a:t>Use of ‘mentions’ which resulted in no database to scrape reddit required.</a:t>
            </a:r>
          </a:p>
          <a:p>
            <a:pPr indent="-330200" lvl="1" marL="914400" rtl="0">
              <a:spcBef>
                <a:spcPts val="0"/>
              </a:spcBef>
              <a:buSzPct val="100000"/>
            </a:pPr>
            <a:r>
              <a:rPr lang="en" sz="1600"/>
              <a:t>Multithreading: Listener, request handler, and analytics run in separate threads on separate cores.</a:t>
            </a:r>
          </a:p>
          <a:p>
            <a:pPr indent="-228600" lvl="0" marL="457200" rtl="0">
              <a:spcBef>
                <a:spcPts val="0"/>
              </a:spcBef>
            </a:pPr>
            <a:r>
              <a:rPr lang="en"/>
              <a:t>Security:</a:t>
            </a:r>
          </a:p>
          <a:p>
            <a:pPr indent="-330200" lvl="1" marL="914400" rtl="0">
              <a:spcBef>
                <a:spcPts val="0"/>
              </a:spcBef>
              <a:buSzPct val="100000"/>
            </a:pPr>
            <a:r>
              <a:rPr lang="en" sz="1600"/>
              <a:t>Use of secret/access tokens for reddit bot account and Imgur account.</a:t>
            </a:r>
          </a:p>
          <a:p>
            <a:pPr indent="-330200" lvl="1" marL="914400" rtl="0">
              <a:spcBef>
                <a:spcPts val="0"/>
              </a:spcBef>
              <a:buSzPct val="100000"/>
            </a:pPr>
            <a:r>
              <a:rPr lang="en" sz="1600"/>
              <a:t>Bot is public, but not modifiable outside development group.</a:t>
            </a:r>
          </a:p>
          <a:p>
            <a:pPr indent="-330200" lvl="1" marL="914400" rtl="0">
              <a:spcBef>
                <a:spcPts val="0"/>
              </a:spcBef>
              <a:buSzPct val="100000"/>
            </a:pPr>
            <a:r>
              <a:rPr lang="en" sz="1600"/>
              <a:t>User input properly parsed.</a:t>
            </a:r>
          </a:p>
          <a:p>
            <a:pPr indent="-330200" lvl="2" marL="1371600" rtl="0">
              <a:spcBef>
                <a:spcPts val="0"/>
              </a:spcBef>
              <a:buSzPct val="100000"/>
            </a:pPr>
            <a:r>
              <a:rPr lang="en" sz="1600"/>
              <a:t>Detect injections and prevent compromise.</a:t>
            </a:r>
          </a:p>
        </p:txBody>
      </p:sp>
      <p:sp>
        <p:nvSpPr>
          <p:cNvPr id="222" name="Shape 22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System Characteristics</a:t>
            </a:r>
          </a:p>
        </p:txBody>
      </p:sp>
      <p:sp>
        <p:nvSpPr>
          <p:cNvPr id="228" name="Shape 228"/>
          <p:cNvSpPr txBox="1"/>
          <p:nvPr>
            <p:ph idx="1" type="body"/>
          </p:nvPr>
        </p:nvSpPr>
        <p:spPr>
          <a:xfrm>
            <a:off x="471900" y="1919075"/>
            <a:ext cx="8222100" cy="3083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Roboto"/>
            </a:pPr>
            <a:r>
              <a:rPr lang="en"/>
              <a:t>Safety:</a:t>
            </a:r>
          </a:p>
          <a:p>
            <a:pPr indent="-330200" lvl="1" marL="914400" marR="0" rtl="0" algn="l">
              <a:lnSpc>
                <a:spcPct val="115000"/>
              </a:lnSpc>
              <a:spcBef>
                <a:spcPts val="0"/>
              </a:spcBef>
              <a:spcAft>
                <a:spcPts val="1600"/>
              </a:spcAft>
              <a:buSzPct val="100000"/>
            </a:pPr>
            <a:r>
              <a:rPr lang="en" sz="1600"/>
              <a:t>Handles only public reddit data.</a:t>
            </a:r>
          </a:p>
          <a:p>
            <a:pPr indent="-228600" lvl="0" marL="457200" marR="0" rtl="0" algn="l">
              <a:lnSpc>
                <a:spcPct val="115000"/>
              </a:lnSpc>
              <a:spcBef>
                <a:spcPts val="0"/>
              </a:spcBef>
              <a:spcAft>
                <a:spcPts val="1600"/>
              </a:spcAft>
            </a:pPr>
            <a:r>
              <a:rPr lang="en"/>
              <a:t>Availability:</a:t>
            </a:r>
          </a:p>
          <a:p>
            <a:pPr indent="-330200" lvl="1" marL="914400" marR="0" rtl="0" algn="l">
              <a:lnSpc>
                <a:spcPct val="115000"/>
              </a:lnSpc>
              <a:spcBef>
                <a:spcPts val="0"/>
              </a:spcBef>
              <a:spcAft>
                <a:spcPts val="1600"/>
              </a:spcAft>
              <a:buSzPct val="100000"/>
            </a:pPr>
            <a:r>
              <a:rPr lang="en" sz="1600"/>
              <a:t>Always running on a server.</a:t>
            </a:r>
          </a:p>
          <a:p>
            <a:pPr indent="-330200" lvl="2" marL="1371600" marR="0" rtl="0" algn="l">
              <a:lnSpc>
                <a:spcPct val="115000"/>
              </a:lnSpc>
              <a:spcBef>
                <a:spcPts val="0"/>
              </a:spcBef>
              <a:spcAft>
                <a:spcPts val="1600"/>
              </a:spcAft>
              <a:buSzPct val="100000"/>
            </a:pPr>
            <a:r>
              <a:rPr lang="en" sz="1600"/>
              <a:t>Waits for user mentions, which places a job in the bot’s inbox. </a:t>
            </a:r>
          </a:p>
          <a:p>
            <a:pPr indent="-330200" lvl="2" marL="1371600" marR="0" rtl="0" algn="l">
              <a:lnSpc>
                <a:spcPct val="115000"/>
              </a:lnSpc>
              <a:spcBef>
                <a:spcPts val="0"/>
              </a:spcBef>
              <a:spcAft>
                <a:spcPts val="1600"/>
              </a:spcAft>
              <a:buSzPct val="100000"/>
            </a:pPr>
            <a:r>
              <a:rPr lang="en" sz="1600"/>
              <a:t>Server stability error and timeout handling.</a:t>
            </a:r>
          </a:p>
          <a:p>
            <a:pPr indent="-330200" lvl="3" marL="1828800" marR="0" rtl="0" algn="l">
              <a:lnSpc>
                <a:spcPct val="115000"/>
              </a:lnSpc>
              <a:spcBef>
                <a:spcPts val="0"/>
              </a:spcBef>
              <a:spcAft>
                <a:spcPts val="1600"/>
              </a:spcAft>
              <a:buSzPct val="100000"/>
            </a:pPr>
            <a:r>
              <a:rPr lang="en" sz="1600"/>
              <a:t>Accommodates for large number of users requesting the bot.</a:t>
            </a:r>
          </a:p>
          <a:p>
            <a:pPr indent="-330200" lvl="3" marL="1828800" marR="0" rtl="0" algn="l">
              <a:lnSpc>
                <a:spcPct val="115000"/>
              </a:lnSpc>
              <a:spcBef>
                <a:spcPts val="0"/>
              </a:spcBef>
              <a:spcAft>
                <a:spcPts val="1600"/>
              </a:spcAft>
              <a:buSzPct val="100000"/>
            </a:pPr>
            <a:r>
              <a:rPr lang="en" sz="1600"/>
              <a:t>Incorrect user input results in the bot displaying a help message.</a:t>
            </a:r>
          </a:p>
        </p:txBody>
      </p:sp>
      <p:sp>
        <p:nvSpPr>
          <p:cNvPr id="229" name="Shape 22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System Characteristics</a:t>
            </a:r>
          </a:p>
        </p:txBody>
      </p:sp>
      <p:sp>
        <p:nvSpPr>
          <p:cNvPr id="235" name="Shape 235"/>
          <p:cNvSpPr txBox="1"/>
          <p:nvPr>
            <p:ph idx="1" type="body"/>
          </p:nvPr>
        </p:nvSpPr>
        <p:spPr>
          <a:xfrm>
            <a:off x="175575" y="1919075"/>
            <a:ext cx="4029600" cy="3083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chemeClr val="lt2"/>
              </a:buClr>
              <a:buFont typeface="Roboto"/>
            </a:pPr>
            <a:r>
              <a:rPr lang="en"/>
              <a:t>Maintainability:</a:t>
            </a:r>
          </a:p>
          <a:p>
            <a:pPr indent="-330200" lvl="1" marL="914400" marR="0" rtl="0" algn="l">
              <a:lnSpc>
                <a:spcPct val="115000"/>
              </a:lnSpc>
              <a:spcBef>
                <a:spcPts val="0"/>
              </a:spcBef>
              <a:spcAft>
                <a:spcPts val="1600"/>
              </a:spcAft>
              <a:buSzPct val="100000"/>
            </a:pPr>
            <a:r>
              <a:rPr lang="en" sz="1600"/>
              <a:t>Standard input/output for analytics.</a:t>
            </a:r>
          </a:p>
          <a:p>
            <a:pPr indent="-330200" lvl="2" marL="1371600" marR="0" rtl="0" algn="l">
              <a:lnSpc>
                <a:spcPct val="115000"/>
              </a:lnSpc>
              <a:spcBef>
                <a:spcPts val="0"/>
              </a:spcBef>
              <a:spcAft>
                <a:spcPts val="1600"/>
              </a:spcAft>
              <a:buSzPct val="100000"/>
            </a:pPr>
            <a:r>
              <a:rPr lang="en" sz="1600"/>
              <a:t>Input: Reddit object.</a:t>
            </a:r>
          </a:p>
          <a:p>
            <a:pPr indent="-330200" lvl="2" marL="1371600" marR="0" rtl="0" algn="l">
              <a:lnSpc>
                <a:spcPct val="115000"/>
              </a:lnSpc>
              <a:spcBef>
                <a:spcPts val="0"/>
              </a:spcBef>
              <a:spcAft>
                <a:spcPts val="1600"/>
              </a:spcAft>
              <a:buSzPct val="100000"/>
            </a:pPr>
            <a:r>
              <a:rPr lang="en" sz="1600"/>
              <a:t>Output: A formatted comment.</a:t>
            </a:r>
          </a:p>
          <a:p>
            <a:pPr indent="-330200" lvl="2" marL="1371600" marR="0" rtl="0" algn="l">
              <a:lnSpc>
                <a:spcPct val="115000"/>
              </a:lnSpc>
              <a:spcBef>
                <a:spcPts val="0"/>
              </a:spcBef>
              <a:spcAft>
                <a:spcPts val="1600"/>
              </a:spcAft>
              <a:buSzPct val="100000"/>
            </a:pPr>
            <a:r>
              <a:rPr lang="en" sz="1600"/>
              <a:t>Increases portability/extendability.</a:t>
            </a:r>
          </a:p>
          <a:p>
            <a:pPr indent="-330200" lvl="1" marL="914400" marR="0" rtl="0" algn="l">
              <a:lnSpc>
                <a:spcPct val="115000"/>
              </a:lnSpc>
              <a:spcBef>
                <a:spcPts val="0"/>
              </a:spcBef>
              <a:spcAft>
                <a:spcPts val="1600"/>
              </a:spcAft>
              <a:buSzPct val="100000"/>
            </a:pPr>
            <a:r>
              <a:rPr lang="en" sz="1600"/>
              <a:t>Have a new feature to add in? Add it in the handler!</a:t>
            </a:r>
          </a:p>
        </p:txBody>
      </p:sp>
      <p:pic>
        <p:nvPicPr>
          <p:cNvPr id="236" name="Shape 236"/>
          <p:cNvPicPr preferRelativeResize="0"/>
          <p:nvPr/>
        </p:nvPicPr>
        <p:blipFill>
          <a:blip r:embed="rId3">
            <a:alphaModFix/>
          </a:blip>
          <a:stretch>
            <a:fillRect/>
          </a:stretch>
        </p:blipFill>
        <p:spPr>
          <a:xfrm>
            <a:off x="4349100" y="2053125"/>
            <a:ext cx="4573924" cy="2596475"/>
          </a:xfrm>
          <a:prstGeom prst="rect">
            <a:avLst/>
          </a:prstGeom>
          <a:noFill/>
          <a:ln>
            <a:noFill/>
          </a:ln>
        </p:spPr>
      </p:pic>
      <p:sp>
        <p:nvSpPr>
          <p:cNvPr id="237" name="Shape 23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A86E8"/>
        </a:solidFill>
      </p:bgPr>
    </p:bg>
    <p:spTree>
      <p:nvGrpSpPr>
        <p:cNvPr id="76" name="Shape 76"/>
        <p:cNvGrpSpPr/>
        <p:nvPr/>
      </p:nvGrpSpPr>
      <p:grpSpPr>
        <a:xfrm>
          <a:off x="0" y="0"/>
          <a:ext cx="0" cy="0"/>
          <a:chOff x="0" y="0"/>
          <a:chExt cx="0" cy="0"/>
        </a:xfrm>
      </p:grpSpPr>
      <p:sp>
        <p:nvSpPr>
          <p:cNvPr id="77" name="Shape 77"/>
          <p:cNvSpPr txBox="1"/>
          <p:nvPr>
            <p:ph type="ctrTitle"/>
          </p:nvPr>
        </p:nvSpPr>
        <p:spPr>
          <a:xfrm>
            <a:off x="390525" y="168700"/>
            <a:ext cx="8222100" cy="933600"/>
          </a:xfrm>
          <a:prstGeom prst="rect">
            <a:avLst/>
          </a:prstGeom>
        </p:spPr>
        <p:txBody>
          <a:bodyPr anchorCtr="0" anchor="b" bIns="91425" lIns="91425" rIns="91425" tIns="91425">
            <a:noAutofit/>
          </a:bodyPr>
          <a:lstStyle/>
          <a:p>
            <a:pPr lvl="0">
              <a:spcBef>
                <a:spcPts val="0"/>
              </a:spcBef>
              <a:buNone/>
            </a:pPr>
            <a:r>
              <a:rPr lang="en"/>
              <a:t>Big Questions</a:t>
            </a:r>
          </a:p>
        </p:txBody>
      </p:sp>
      <p:sp>
        <p:nvSpPr>
          <p:cNvPr id="78" name="Shape 78"/>
          <p:cNvSpPr txBox="1"/>
          <p:nvPr>
            <p:ph idx="1" type="subTitle"/>
          </p:nvPr>
        </p:nvSpPr>
        <p:spPr>
          <a:xfrm>
            <a:off x="460950" y="1289200"/>
            <a:ext cx="7532100" cy="3443400"/>
          </a:xfrm>
          <a:prstGeom prst="rect">
            <a:avLst/>
          </a:prstGeom>
        </p:spPr>
        <p:txBody>
          <a:bodyPr anchorCtr="0" anchor="t" bIns="91425" lIns="91425" rIns="91425" tIns="91425">
            <a:noAutofit/>
          </a:bodyPr>
          <a:lstStyle/>
          <a:p>
            <a:pPr lvl="0">
              <a:spcBef>
                <a:spcPts val="0"/>
              </a:spcBef>
              <a:buNone/>
            </a:pPr>
            <a:r>
              <a:rPr b="1" lang="en"/>
              <a:t>What is Reddit?</a:t>
            </a:r>
          </a:p>
          <a:p>
            <a:pPr lvl="0">
              <a:spcBef>
                <a:spcPts val="0"/>
              </a:spcBef>
              <a:buNone/>
            </a:pPr>
            <a:r>
              <a:rPr lang="en"/>
              <a:t>Colloquially known as the ‘front page of the internet,’ reddit is a content aggregator that allows users to upload links to content and ‘upvote’ or ‘downvote’ based upon their interests, allowing good content to naturally bubble to the top.  As of November 2016, there are 234 million unique users, and reddit places 26th by Alexa page rank.</a:t>
            </a:r>
          </a:p>
          <a:p>
            <a:pPr lvl="0">
              <a:spcBef>
                <a:spcPts val="0"/>
              </a:spcBef>
              <a:buNone/>
            </a:pPr>
            <a:r>
              <a:t/>
            </a:r>
            <a:endParaRPr/>
          </a:p>
          <a:p>
            <a:pPr lvl="0">
              <a:spcBef>
                <a:spcPts val="0"/>
              </a:spcBef>
              <a:buNone/>
            </a:pPr>
            <a:r>
              <a:rPr b="1" lang="en"/>
              <a:t>What is a Reddit Bot?</a:t>
            </a:r>
          </a:p>
          <a:p>
            <a:pPr lvl="0">
              <a:spcBef>
                <a:spcPts val="0"/>
              </a:spcBef>
              <a:buNone/>
            </a:pPr>
            <a:r>
              <a:rPr lang="en"/>
              <a:t>A Reddit Bot is an software automaton living on a server that communicates with Reddit users. Their purpose can range from serious data collection to the simple amusement of the creator or users. </a:t>
            </a:r>
          </a:p>
          <a:p>
            <a:pPr lvl="0">
              <a:spcBef>
                <a:spcPts val="0"/>
              </a:spcBef>
              <a:buNone/>
            </a:pPr>
            <a:r>
              <a:rPr lang="en"/>
              <a:t>Examples: CompilerBot, IMDBBot, AutoModerator. </a:t>
            </a:r>
          </a:p>
        </p:txBody>
      </p:sp>
      <p:pic>
        <p:nvPicPr>
          <p:cNvPr id="79" name="Shape 79"/>
          <p:cNvPicPr preferRelativeResize="0"/>
          <p:nvPr/>
        </p:nvPicPr>
        <p:blipFill>
          <a:blip r:embed="rId3">
            <a:alphaModFix/>
          </a:blip>
          <a:stretch>
            <a:fillRect/>
          </a:stretch>
        </p:blipFill>
        <p:spPr>
          <a:xfrm flipH="1" rot="10800000">
            <a:off x="7933923" y="1479910"/>
            <a:ext cx="1146999" cy="1474714"/>
          </a:xfrm>
          <a:prstGeom prst="rect">
            <a:avLst/>
          </a:prstGeom>
          <a:noFill/>
          <a:ln>
            <a:noFill/>
          </a:ln>
        </p:spPr>
      </p:pic>
      <p:sp>
        <p:nvSpPr>
          <p:cNvPr id="80" name="Shape 8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226075" y="2332200"/>
            <a:ext cx="2808000" cy="479100"/>
          </a:xfrm>
          <a:prstGeom prst="rect">
            <a:avLst/>
          </a:prstGeom>
        </p:spPr>
        <p:txBody>
          <a:bodyPr anchorCtr="0" anchor="b" bIns="91425" lIns="91425" rIns="91425" tIns="91425">
            <a:noAutofit/>
          </a:bodyPr>
          <a:lstStyle/>
          <a:p>
            <a:pPr lvl="0">
              <a:spcBef>
                <a:spcPts val="0"/>
              </a:spcBef>
              <a:buNone/>
            </a:pPr>
            <a:r>
              <a:rPr lang="en"/>
              <a:t>Tools &amp; Packages</a:t>
            </a:r>
          </a:p>
        </p:txBody>
      </p:sp>
      <p:sp>
        <p:nvSpPr>
          <p:cNvPr id="243" name="Shape 243"/>
          <p:cNvSpPr txBox="1"/>
          <p:nvPr/>
        </p:nvSpPr>
        <p:spPr>
          <a:xfrm>
            <a:off x="3330225" y="0"/>
            <a:ext cx="5743200" cy="5079900"/>
          </a:xfrm>
          <a:prstGeom prst="rect">
            <a:avLst/>
          </a:prstGeom>
          <a:noFill/>
          <a:ln>
            <a:noFill/>
          </a:ln>
        </p:spPr>
        <p:txBody>
          <a:bodyPr anchorCtr="0" anchor="t" bIns="91425" lIns="91425" rIns="91425" tIns="91425">
            <a:noAutofit/>
          </a:bodyPr>
          <a:lstStyle/>
          <a:p>
            <a:pPr indent="-330200" lvl="0" marL="4572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Git/Github - keep source code up-to-date with progress.</a:t>
            </a:r>
          </a:p>
          <a:p>
            <a:pPr indent="-330200" lvl="0" marL="4572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Google Drive - collaborate on documents.</a:t>
            </a:r>
          </a:p>
          <a:p>
            <a:pPr indent="-330200" lvl="0" marL="4572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IDEs &amp; text editors:</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Intellij PyCharm (Python 3.5).</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Sublime Text.</a:t>
            </a:r>
          </a:p>
          <a:p>
            <a:pPr indent="-330200" lvl="0" marL="4572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Command line interfaces:</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Terminal.</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Command Prompt.</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Bash for Windows.</a:t>
            </a:r>
          </a:p>
          <a:p>
            <a:pPr indent="-330200" lvl="0" marL="4572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Online Resources:</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Reddit.</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Stack Overflow (you know you did too…)</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PRAW, r</a:t>
            </a:r>
            <a:r>
              <a:rPr lang="en" sz="1600">
                <a:solidFill>
                  <a:schemeClr val="lt2"/>
                </a:solidFill>
                <a:latin typeface="Roboto"/>
                <a:ea typeface="Roboto"/>
                <a:cs typeface="Roboto"/>
                <a:sym typeface="Roboto"/>
              </a:rPr>
              <a:t>eddit API, Python</a:t>
            </a:r>
            <a:r>
              <a:rPr lang="en" sz="1600">
                <a:solidFill>
                  <a:schemeClr val="lt2"/>
                </a:solidFill>
                <a:latin typeface="Roboto"/>
                <a:ea typeface="Roboto"/>
                <a:cs typeface="Roboto"/>
                <a:sym typeface="Roboto"/>
              </a:rPr>
              <a:t> documentation.</a:t>
            </a:r>
          </a:p>
          <a:p>
            <a:pPr indent="-330200" lvl="0" marL="4572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Operating Systems:</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MacOS.</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Ubuntu.</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Windows.</a:t>
            </a:r>
          </a:p>
        </p:txBody>
      </p:sp>
      <p:pic>
        <p:nvPicPr>
          <p:cNvPr id="244" name="Shape 244"/>
          <p:cNvPicPr preferRelativeResize="0"/>
          <p:nvPr/>
        </p:nvPicPr>
        <p:blipFill>
          <a:blip r:embed="rId3">
            <a:alphaModFix/>
          </a:blip>
          <a:stretch>
            <a:fillRect/>
          </a:stretch>
        </p:blipFill>
        <p:spPr>
          <a:xfrm>
            <a:off x="447625" y="505075"/>
            <a:ext cx="953400" cy="953400"/>
          </a:xfrm>
          <a:prstGeom prst="rect">
            <a:avLst/>
          </a:prstGeom>
          <a:noFill/>
          <a:ln>
            <a:noFill/>
          </a:ln>
        </p:spPr>
      </p:pic>
      <p:pic>
        <p:nvPicPr>
          <p:cNvPr id="245" name="Shape 245"/>
          <p:cNvPicPr preferRelativeResize="0"/>
          <p:nvPr/>
        </p:nvPicPr>
        <p:blipFill>
          <a:blip r:embed="rId4">
            <a:alphaModFix/>
          </a:blip>
          <a:stretch>
            <a:fillRect/>
          </a:stretch>
        </p:blipFill>
        <p:spPr>
          <a:xfrm flipH="1">
            <a:off x="447636" y="3699927"/>
            <a:ext cx="1176850" cy="978283"/>
          </a:xfrm>
          <a:prstGeom prst="rect">
            <a:avLst/>
          </a:prstGeom>
          <a:noFill/>
          <a:ln>
            <a:noFill/>
          </a:ln>
        </p:spPr>
      </p:pic>
      <p:pic>
        <p:nvPicPr>
          <p:cNvPr id="246" name="Shape 246"/>
          <p:cNvPicPr preferRelativeResize="0"/>
          <p:nvPr/>
        </p:nvPicPr>
        <p:blipFill>
          <a:blip r:embed="rId5">
            <a:alphaModFix/>
          </a:blip>
          <a:stretch>
            <a:fillRect/>
          </a:stretch>
        </p:blipFill>
        <p:spPr>
          <a:xfrm>
            <a:off x="1693187" y="393349"/>
            <a:ext cx="1176849" cy="1176849"/>
          </a:xfrm>
          <a:prstGeom prst="rect">
            <a:avLst/>
          </a:prstGeom>
          <a:noFill/>
          <a:ln>
            <a:noFill/>
          </a:ln>
        </p:spPr>
      </p:pic>
      <p:pic>
        <p:nvPicPr>
          <p:cNvPr id="247" name="Shape 247"/>
          <p:cNvPicPr preferRelativeResize="0"/>
          <p:nvPr/>
        </p:nvPicPr>
        <p:blipFill>
          <a:blip r:embed="rId6">
            <a:alphaModFix/>
          </a:blip>
          <a:stretch>
            <a:fillRect/>
          </a:stretch>
        </p:blipFill>
        <p:spPr>
          <a:xfrm>
            <a:off x="1641512" y="3548975"/>
            <a:ext cx="1280175" cy="1280175"/>
          </a:xfrm>
          <a:prstGeom prst="rect">
            <a:avLst/>
          </a:prstGeom>
          <a:noFill/>
          <a:ln>
            <a:noFill/>
          </a:ln>
        </p:spPr>
      </p:pic>
      <p:sp>
        <p:nvSpPr>
          <p:cNvPr id="248" name="Shape 24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226075" y="2332200"/>
            <a:ext cx="2808000" cy="479100"/>
          </a:xfrm>
          <a:prstGeom prst="rect">
            <a:avLst/>
          </a:prstGeom>
        </p:spPr>
        <p:txBody>
          <a:bodyPr anchorCtr="0" anchor="b" bIns="91425" lIns="91425" rIns="91425" tIns="91425">
            <a:noAutofit/>
          </a:bodyPr>
          <a:lstStyle/>
          <a:p>
            <a:pPr lvl="0" rtl="0">
              <a:spcBef>
                <a:spcPts val="0"/>
              </a:spcBef>
              <a:buNone/>
            </a:pPr>
            <a:r>
              <a:rPr lang="en"/>
              <a:t>Tools &amp; Packages</a:t>
            </a:r>
          </a:p>
        </p:txBody>
      </p:sp>
      <p:sp>
        <p:nvSpPr>
          <p:cNvPr id="254" name="Shape 254"/>
          <p:cNvSpPr txBox="1"/>
          <p:nvPr/>
        </p:nvSpPr>
        <p:spPr>
          <a:xfrm>
            <a:off x="3330225" y="0"/>
            <a:ext cx="5743200" cy="5079900"/>
          </a:xfrm>
          <a:prstGeom prst="rect">
            <a:avLst/>
          </a:prstGeom>
          <a:noFill/>
          <a:ln>
            <a:noFill/>
          </a:ln>
        </p:spPr>
        <p:txBody>
          <a:bodyPr anchorCtr="0" anchor="t" bIns="91425" lIns="91425" rIns="91425" tIns="91425">
            <a:noAutofit/>
          </a:bodyPr>
          <a:lstStyle/>
          <a:p>
            <a:pPr indent="-330200" lvl="0" marL="4572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Python Packages:</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PRAW.</a:t>
            </a:r>
          </a:p>
          <a:p>
            <a:pPr indent="-330200" lvl="2" marL="13716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a:t>
            </a:r>
            <a:r>
              <a:rPr i="1" lang="en" sz="1600">
                <a:solidFill>
                  <a:schemeClr val="lt2"/>
                </a:solidFill>
                <a:highlight>
                  <a:srgbClr val="FCFCFC"/>
                </a:highlight>
              </a:rPr>
              <a:t>An acronym for “Python Reddit API Wrapper”, is a python package that allows for simple access to reddit’s API</a:t>
            </a:r>
            <a:r>
              <a:rPr lang="en" sz="1600">
                <a:solidFill>
                  <a:schemeClr val="lt2"/>
                </a:solidFill>
                <a:latin typeface="Roboto"/>
                <a:ea typeface="Roboto"/>
                <a:cs typeface="Roboto"/>
                <a:sym typeface="Roboto"/>
              </a:rPr>
              <a:t>”</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Imgur API.</a:t>
            </a:r>
          </a:p>
          <a:p>
            <a:pPr indent="-330200" lvl="2" marL="13716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Upload to imgur image hosting service.</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Matplotlib to generate graphs.</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Threading. </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Regex. </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WordCloud.</a:t>
            </a:r>
          </a:p>
          <a:p>
            <a:pPr indent="-330200" lvl="1" marL="9144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Natural Language Toolkit</a:t>
            </a:r>
          </a:p>
          <a:p>
            <a:pPr indent="-330200" lvl="0" marL="4572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Doxygen.</a:t>
            </a:r>
          </a:p>
          <a:p>
            <a:pPr indent="-330200" lvl="0" marL="457200" rtl="0">
              <a:lnSpc>
                <a:spcPct val="115000"/>
              </a:lnSpc>
              <a:spcBef>
                <a:spcPts val="0"/>
              </a:spcBef>
              <a:spcAft>
                <a:spcPts val="1600"/>
              </a:spcAft>
              <a:buClr>
                <a:schemeClr val="lt2"/>
              </a:buClr>
              <a:buSzPct val="100000"/>
              <a:buFont typeface="Roboto"/>
            </a:pPr>
            <a:r>
              <a:rPr lang="en" sz="1600">
                <a:solidFill>
                  <a:schemeClr val="lt2"/>
                </a:solidFill>
                <a:latin typeface="Roboto"/>
                <a:ea typeface="Roboto"/>
                <a:cs typeface="Roboto"/>
                <a:sym typeface="Roboto"/>
              </a:rPr>
              <a:t>Slack</a:t>
            </a:r>
          </a:p>
        </p:txBody>
      </p:sp>
      <p:pic>
        <p:nvPicPr>
          <p:cNvPr id="255" name="Shape 255"/>
          <p:cNvPicPr preferRelativeResize="0"/>
          <p:nvPr/>
        </p:nvPicPr>
        <p:blipFill>
          <a:blip r:embed="rId3">
            <a:alphaModFix/>
          </a:blip>
          <a:stretch>
            <a:fillRect/>
          </a:stretch>
        </p:blipFill>
        <p:spPr>
          <a:xfrm>
            <a:off x="447625" y="505075"/>
            <a:ext cx="953400" cy="953400"/>
          </a:xfrm>
          <a:prstGeom prst="rect">
            <a:avLst/>
          </a:prstGeom>
          <a:noFill/>
          <a:ln>
            <a:noFill/>
          </a:ln>
        </p:spPr>
      </p:pic>
      <p:pic>
        <p:nvPicPr>
          <p:cNvPr id="256" name="Shape 256"/>
          <p:cNvPicPr preferRelativeResize="0"/>
          <p:nvPr/>
        </p:nvPicPr>
        <p:blipFill>
          <a:blip r:embed="rId4">
            <a:alphaModFix/>
          </a:blip>
          <a:stretch>
            <a:fillRect/>
          </a:stretch>
        </p:blipFill>
        <p:spPr>
          <a:xfrm flipH="1">
            <a:off x="447636" y="3699927"/>
            <a:ext cx="1176850" cy="978283"/>
          </a:xfrm>
          <a:prstGeom prst="rect">
            <a:avLst/>
          </a:prstGeom>
          <a:noFill/>
          <a:ln>
            <a:noFill/>
          </a:ln>
        </p:spPr>
      </p:pic>
      <p:pic>
        <p:nvPicPr>
          <p:cNvPr id="257" name="Shape 257"/>
          <p:cNvPicPr preferRelativeResize="0"/>
          <p:nvPr/>
        </p:nvPicPr>
        <p:blipFill>
          <a:blip r:embed="rId5">
            <a:alphaModFix/>
          </a:blip>
          <a:stretch>
            <a:fillRect/>
          </a:stretch>
        </p:blipFill>
        <p:spPr>
          <a:xfrm>
            <a:off x="1693187" y="393349"/>
            <a:ext cx="1176849" cy="1176849"/>
          </a:xfrm>
          <a:prstGeom prst="rect">
            <a:avLst/>
          </a:prstGeom>
          <a:noFill/>
          <a:ln>
            <a:noFill/>
          </a:ln>
        </p:spPr>
      </p:pic>
      <p:pic>
        <p:nvPicPr>
          <p:cNvPr id="258" name="Shape 258"/>
          <p:cNvPicPr preferRelativeResize="0"/>
          <p:nvPr/>
        </p:nvPicPr>
        <p:blipFill>
          <a:blip r:embed="rId6">
            <a:alphaModFix/>
          </a:blip>
          <a:stretch>
            <a:fillRect/>
          </a:stretch>
        </p:blipFill>
        <p:spPr>
          <a:xfrm>
            <a:off x="1641512" y="3548975"/>
            <a:ext cx="1280175" cy="1280175"/>
          </a:xfrm>
          <a:prstGeom prst="rect">
            <a:avLst/>
          </a:prstGeom>
          <a:noFill/>
          <a:ln>
            <a:noFill/>
          </a:ln>
        </p:spPr>
      </p:pic>
      <p:sp>
        <p:nvSpPr>
          <p:cNvPr id="259" name="Shape 2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pic>
        <p:nvPicPr>
          <p:cNvPr descr="http://il5.picdn.net/shutterstock/videos/16491946/thumb/1.jpg" id="264" name="Shape 264"/>
          <p:cNvPicPr preferRelativeResize="0"/>
          <p:nvPr/>
        </p:nvPicPr>
        <p:blipFill>
          <a:blip r:embed="rId3">
            <a:alphaModFix/>
          </a:blip>
          <a:stretch>
            <a:fillRect/>
          </a:stretch>
        </p:blipFill>
        <p:spPr>
          <a:xfrm>
            <a:off x="0" y="0"/>
            <a:ext cx="9144000" cy="5151549"/>
          </a:xfrm>
          <a:prstGeom prst="rect">
            <a:avLst/>
          </a:prstGeom>
          <a:noFill/>
          <a:ln>
            <a:noFill/>
          </a:ln>
        </p:spPr>
      </p:pic>
      <p:sp>
        <p:nvSpPr>
          <p:cNvPr id="265" name="Shape 265"/>
          <p:cNvSpPr txBox="1"/>
          <p:nvPr>
            <p:ph type="title"/>
          </p:nvPr>
        </p:nvSpPr>
        <p:spPr>
          <a:xfrm>
            <a:off x="490250" y="488250"/>
            <a:ext cx="6644400" cy="4090800"/>
          </a:xfrm>
          <a:prstGeom prst="rect">
            <a:avLst/>
          </a:prstGeom>
        </p:spPr>
        <p:txBody>
          <a:bodyPr anchorCtr="0" anchor="ctr" bIns="91425" lIns="91425" rIns="91425" tIns="91425">
            <a:noAutofit/>
          </a:bodyPr>
          <a:lstStyle/>
          <a:p>
            <a:pPr lvl="0" rtl="0">
              <a:spcBef>
                <a:spcPts val="0"/>
              </a:spcBef>
              <a:buNone/>
            </a:pPr>
            <a:r>
              <a:rPr b="1" lang="en" sz="4800"/>
              <a:t>Problems and Changes</a:t>
            </a:r>
          </a:p>
        </p:txBody>
      </p:sp>
      <p:sp>
        <p:nvSpPr>
          <p:cNvPr id="266" name="Shape 26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67" name="Shape 267"/>
          <p:cNvPicPr preferRelativeResize="0"/>
          <p:nvPr/>
        </p:nvPicPr>
        <p:blipFill>
          <a:blip r:embed="rId4">
            <a:alphaModFix/>
          </a:blip>
          <a:stretch>
            <a:fillRect/>
          </a:stretch>
        </p:blipFill>
        <p:spPr>
          <a:xfrm>
            <a:off x="6585950" y="3112235"/>
            <a:ext cx="1937600" cy="15833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spcAft>
                <a:spcPts val="400"/>
              </a:spcAft>
              <a:buNone/>
            </a:pPr>
            <a:r>
              <a:rPr lang="en"/>
              <a:t>Servers</a:t>
            </a:r>
            <a:r>
              <a:rPr i="1" lang="en" sz="1400"/>
              <a:t> and databases</a:t>
            </a:r>
          </a:p>
          <a:p>
            <a:pPr lvl="0" rtl="0">
              <a:spcBef>
                <a:spcPts val="0"/>
              </a:spcBef>
              <a:spcAft>
                <a:spcPts val="400"/>
              </a:spcAft>
              <a:buNone/>
            </a:pPr>
            <a:r>
              <a:rPr i="1" lang="en" sz="1600"/>
              <a:t>CI_RAE problems/changes</a:t>
            </a:r>
          </a:p>
        </p:txBody>
      </p:sp>
      <p:pic>
        <p:nvPicPr>
          <p:cNvPr id="273" name="Shape 273"/>
          <p:cNvPicPr preferRelativeResize="0"/>
          <p:nvPr/>
        </p:nvPicPr>
        <p:blipFill>
          <a:blip r:embed="rId3">
            <a:alphaModFix/>
          </a:blip>
          <a:stretch>
            <a:fillRect/>
          </a:stretch>
        </p:blipFill>
        <p:spPr>
          <a:xfrm>
            <a:off x="-12" y="1674975"/>
            <a:ext cx="5202787" cy="3468525"/>
          </a:xfrm>
          <a:prstGeom prst="rect">
            <a:avLst/>
          </a:prstGeom>
          <a:noFill/>
          <a:ln>
            <a:noFill/>
          </a:ln>
        </p:spPr>
      </p:pic>
      <p:sp>
        <p:nvSpPr>
          <p:cNvPr id="274" name="Shape 274"/>
          <p:cNvSpPr txBox="1"/>
          <p:nvPr>
            <p:ph idx="1" type="body"/>
          </p:nvPr>
        </p:nvSpPr>
        <p:spPr>
          <a:xfrm>
            <a:off x="5258225" y="1846837"/>
            <a:ext cx="3771000" cy="3124800"/>
          </a:xfrm>
          <a:prstGeom prst="rect">
            <a:avLst/>
          </a:prstGeom>
        </p:spPr>
        <p:txBody>
          <a:bodyPr anchorCtr="0" anchor="t" bIns="91425" lIns="91425" rIns="91425" tIns="91425">
            <a:noAutofit/>
          </a:bodyPr>
          <a:lstStyle/>
          <a:p>
            <a:pPr lvl="0">
              <a:spcBef>
                <a:spcPts val="0"/>
              </a:spcBef>
              <a:buNone/>
            </a:pPr>
            <a:r>
              <a:rPr lang="en">
                <a:solidFill>
                  <a:srgbClr val="666666"/>
                </a:solidFill>
              </a:rPr>
              <a:t>Dependent on reddit servers for data storage and Imgur servers for image hosting.</a:t>
            </a:r>
          </a:p>
          <a:p>
            <a:pPr lvl="0" rtl="0">
              <a:spcBef>
                <a:spcPts val="0"/>
              </a:spcBef>
              <a:buNone/>
            </a:pPr>
            <a:r>
              <a:rPr lang="en">
                <a:solidFill>
                  <a:srgbClr val="666666"/>
                </a:solidFill>
              </a:rPr>
              <a:t>Problem: reddit and Imgur API limit number of requests per minute.</a:t>
            </a:r>
          </a:p>
          <a:p>
            <a:pPr lvl="0" rtl="0">
              <a:spcBef>
                <a:spcPts val="0"/>
              </a:spcBef>
              <a:buNone/>
            </a:pPr>
            <a:r>
              <a:rPr lang="en">
                <a:solidFill>
                  <a:srgbClr val="666666"/>
                </a:solidFill>
              </a:rPr>
              <a:t>Result: Data retrieval is slower, but much less hardware overhead on our end.</a:t>
            </a:r>
          </a:p>
          <a:p>
            <a:pPr lvl="0" rtl="0">
              <a:spcBef>
                <a:spcPts val="0"/>
              </a:spcBef>
              <a:buNone/>
            </a:pPr>
            <a:r>
              <a:t/>
            </a:r>
            <a:endParaRPr/>
          </a:p>
        </p:txBody>
      </p:sp>
      <p:sp>
        <p:nvSpPr>
          <p:cNvPr id="275" name="Shape 27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pic>
        <p:nvPicPr>
          <p:cNvPr id="280" name="Shape 280"/>
          <p:cNvPicPr preferRelativeResize="0"/>
          <p:nvPr/>
        </p:nvPicPr>
        <p:blipFill>
          <a:blip r:embed="rId3">
            <a:alphaModFix/>
          </a:blip>
          <a:stretch>
            <a:fillRect/>
          </a:stretch>
        </p:blipFill>
        <p:spPr>
          <a:xfrm>
            <a:off x="4360575" y="2007925"/>
            <a:ext cx="4286000" cy="2896599"/>
          </a:xfrm>
          <a:prstGeom prst="rect">
            <a:avLst/>
          </a:prstGeom>
          <a:noFill/>
          <a:ln cap="flat" cmpd="sng" w="28575">
            <a:solidFill>
              <a:srgbClr val="4A86E8"/>
            </a:solidFill>
            <a:prstDash val="solid"/>
            <a:round/>
            <a:headEnd len="med" w="med" type="none"/>
            <a:tailEnd len="med" w="med" type="none"/>
          </a:ln>
        </p:spPr>
      </p:pic>
      <p:sp>
        <p:nvSpPr>
          <p:cNvPr id="281" name="Shape 28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spcAft>
                <a:spcPts val="400"/>
              </a:spcAft>
              <a:buNone/>
            </a:pPr>
            <a:r>
              <a:rPr lang="en"/>
              <a:t>GUI</a:t>
            </a:r>
            <a:r>
              <a:rPr i="1" lang="en" sz="1400"/>
              <a:t> </a:t>
            </a:r>
          </a:p>
          <a:p>
            <a:pPr lvl="0" rtl="0">
              <a:spcBef>
                <a:spcPts val="0"/>
              </a:spcBef>
              <a:spcAft>
                <a:spcPts val="400"/>
              </a:spcAft>
              <a:buNone/>
            </a:pPr>
            <a:r>
              <a:rPr i="1" lang="en" sz="1600"/>
              <a:t>CI_RAE problems/changes</a:t>
            </a:r>
          </a:p>
        </p:txBody>
      </p:sp>
      <p:sp>
        <p:nvSpPr>
          <p:cNvPr id="282" name="Shape 282"/>
          <p:cNvSpPr txBox="1"/>
          <p:nvPr>
            <p:ph idx="1" type="body"/>
          </p:nvPr>
        </p:nvSpPr>
        <p:spPr>
          <a:xfrm>
            <a:off x="165800" y="1726000"/>
            <a:ext cx="4086900" cy="3228300"/>
          </a:xfrm>
          <a:prstGeom prst="rect">
            <a:avLst/>
          </a:prstGeom>
        </p:spPr>
        <p:txBody>
          <a:bodyPr anchorCtr="0" anchor="t" bIns="91425" lIns="91425" rIns="91425" tIns="91425">
            <a:noAutofit/>
          </a:bodyPr>
          <a:lstStyle/>
          <a:p>
            <a:pPr lvl="0">
              <a:spcBef>
                <a:spcPts val="0"/>
              </a:spcBef>
              <a:buNone/>
            </a:pPr>
            <a:r>
              <a:rPr lang="en">
                <a:solidFill>
                  <a:srgbClr val="666666"/>
                </a:solidFill>
              </a:rPr>
              <a:t>Initially we planned to design our own GUI for the engine.</a:t>
            </a:r>
          </a:p>
          <a:p>
            <a:pPr lvl="0">
              <a:spcBef>
                <a:spcPts val="0"/>
              </a:spcBef>
              <a:buNone/>
            </a:pPr>
            <a:r>
              <a:rPr lang="en">
                <a:solidFill>
                  <a:srgbClr val="666666"/>
                </a:solidFill>
              </a:rPr>
              <a:t>Presently, we are using Reddit’s website as a GUI.</a:t>
            </a:r>
          </a:p>
          <a:p>
            <a:pPr lvl="0" rtl="0">
              <a:spcBef>
                <a:spcPts val="0"/>
              </a:spcBef>
              <a:buNone/>
            </a:pPr>
            <a:r>
              <a:rPr lang="en">
                <a:solidFill>
                  <a:srgbClr val="666666"/>
                </a:solidFill>
              </a:rPr>
              <a:t>Result: Engine requests are public, but development and maintenance overhead is diminished. </a:t>
            </a:r>
          </a:p>
          <a:p>
            <a:pPr lvl="0" rtl="0">
              <a:spcBef>
                <a:spcPts val="0"/>
              </a:spcBef>
              <a:buNone/>
            </a:pPr>
            <a:r>
              <a:t/>
            </a:r>
            <a:endParaRPr/>
          </a:p>
        </p:txBody>
      </p:sp>
      <p:cxnSp>
        <p:nvCxnSpPr>
          <p:cNvPr id="283" name="Shape 283"/>
          <p:cNvCxnSpPr/>
          <p:nvPr/>
        </p:nvCxnSpPr>
        <p:spPr>
          <a:xfrm>
            <a:off x="2091125" y="3104450"/>
            <a:ext cx="2237100" cy="0"/>
          </a:xfrm>
          <a:prstGeom prst="straightConnector1">
            <a:avLst/>
          </a:prstGeom>
          <a:noFill/>
          <a:ln cap="flat" cmpd="sng" w="28575">
            <a:solidFill>
              <a:srgbClr val="4A86E8"/>
            </a:solidFill>
            <a:prstDash val="solid"/>
            <a:round/>
            <a:headEnd len="lg" w="lg" type="none"/>
            <a:tailEnd len="lg" w="lg" type="stealth"/>
          </a:ln>
        </p:spPr>
      </p:cxnSp>
      <p:sp>
        <p:nvSpPr>
          <p:cNvPr id="284" name="Shape 284"/>
          <p:cNvSpPr txBox="1"/>
          <p:nvPr/>
        </p:nvSpPr>
        <p:spPr>
          <a:xfrm>
            <a:off x="5807275" y="1726000"/>
            <a:ext cx="1392600" cy="389700"/>
          </a:xfrm>
          <a:prstGeom prst="rect">
            <a:avLst/>
          </a:prstGeom>
          <a:solidFill>
            <a:srgbClr val="FFFFFF"/>
          </a:solidFill>
          <a:ln cap="flat" cmpd="sng" w="19050">
            <a:solidFill>
              <a:srgbClr val="4A86E8"/>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spcAft>
                <a:spcPts val="1600"/>
              </a:spcAft>
              <a:buNone/>
            </a:pPr>
            <a:r>
              <a:rPr b="1" lang="en" sz="1800">
                <a:solidFill>
                  <a:srgbClr val="666666"/>
                </a:solidFill>
                <a:latin typeface="Roboto"/>
                <a:ea typeface="Roboto"/>
                <a:cs typeface="Roboto"/>
                <a:sym typeface="Roboto"/>
              </a:rPr>
              <a:t>Reddit.com</a:t>
            </a:r>
          </a:p>
        </p:txBody>
      </p:sp>
      <p:sp>
        <p:nvSpPr>
          <p:cNvPr id="285" name="Shape 28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spcAft>
                <a:spcPts val="400"/>
              </a:spcAft>
              <a:buNone/>
            </a:pPr>
            <a:r>
              <a:rPr lang="en"/>
              <a:t>User input</a:t>
            </a:r>
            <a:r>
              <a:rPr i="1" lang="en" sz="1400"/>
              <a:t> </a:t>
            </a:r>
          </a:p>
          <a:p>
            <a:pPr lvl="0" rtl="0">
              <a:spcBef>
                <a:spcPts val="0"/>
              </a:spcBef>
              <a:spcAft>
                <a:spcPts val="400"/>
              </a:spcAft>
              <a:buNone/>
            </a:pPr>
            <a:r>
              <a:rPr i="1" lang="en" sz="1600"/>
              <a:t>CI_RAE problems/changes</a:t>
            </a:r>
          </a:p>
        </p:txBody>
      </p:sp>
      <p:sp>
        <p:nvSpPr>
          <p:cNvPr id="291" name="Shape 291"/>
          <p:cNvSpPr txBox="1"/>
          <p:nvPr>
            <p:ph idx="1" type="body"/>
          </p:nvPr>
        </p:nvSpPr>
        <p:spPr>
          <a:xfrm>
            <a:off x="165800" y="1726000"/>
            <a:ext cx="4086900" cy="3358200"/>
          </a:xfrm>
          <a:prstGeom prst="rect">
            <a:avLst/>
          </a:prstGeom>
        </p:spPr>
        <p:txBody>
          <a:bodyPr anchorCtr="0" anchor="t" bIns="91425" lIns="91425" rIns="91425" tIns="91425">
            <a:noAutofit/>
          </a:bodyPr>
          <a:lstStyle/>
          <a:p>
            <a:pPr lvl="0" rtl="0">
              <a:spcBef>
                <a:spcPts val="0"/>
              </a:spcBef>
              <a:buNone/>
            </a:pPr>
            <a:r>
              <a:rPr lang="en">
                <a:solidFill>
                  <a:srgbClr val="666666"/>
                </a:solidFill>
              </a:rPr>
              <a:t>Initially we scanned every comment in a subreddit and when found, added requests to a queue for processing. Essentially how web scraping is done.</a:t>
            </a:r>
          </a:p>
          <a:p>
            <a:pPr lvl="0" rtl="0">
              <a:spcBef>
                <a:spcPts val="0"/>
              </a:spcBef>
              <a:buNone/>
            </a:pPr>
            <a:r>
              <a:rPr lang="en">
                <a:solidFill>
                  <a:srgbClr val="666666"/>
                </a:solidFill>
              </a:rPr>
              <a:t>Discovery:  “Mentions,” a message is sent to your inbox whenever someone mentions your user name (/u/ci_rae).</a:t>
            </a:r>
          </a:p>
          <a:p>
            <a:pPr lvl="0" rtl="0">
              <a:spcBef>
                <a:spcPts val="0"/>
              </a:spcBef>
              <a:buNone/>
            </a:pPr>
            <a:r>
              <a:rPr lang="en">
                <a:solidFill>
                  <a:srgbClr val="666666"/>
                </a:solidFill>
              </a:rPr>
              <a:t>Result: Much faster input detection and process time with multithreading.</a:t>
            </a:r>
          </a:p>
          <a:p>
            <a:pPr lvl="0" rtl="0">
              <a:spcBef>
                <a:spcPts val="0"/>
              </a:spcBef>
              <a:buNone/>
            </a:pPr>
            <a:r>
              <a:rPr lang="en">
                <a:solidFill>
                  <a:srgbClr val="666666"/>
                </a:solidFill>
              </a:rPr>
              <a:t> </a:t>
            </a:r>
          </a:p>
          <a:p>
            <a:pPr lvl="0" rtl="0">
              <a:spcBef>
                <a:spcPts val="0"/>
              </a:spcBef>
              <a:buNone/>
            </a:pPr>
            <a:r>
              <a:t/>
            </a:r>
            <a:endParaRPr/>
          </a:p>
        </p:txBody>
      </p:sp>
      <p:pic>
        <p:nvPicPr>
          <p:cNvPr id="292" name="Shape 292"/>
          <p:cNvPicPr preferRelativeResize="0"/>
          <p:nvPr/>
        </p:nvPicPr>
        <p:blipFill>
          <a:blip r:embed="rId3">
            <a:alphaModFix/>
          </a:blip>
          <a:stretch>
            <a:fillRect/>
          </a:stretch>
        </p:blipFill>
        <p:spPr>
          <a:xfrm>
            <a:off x="4252699" y="1672050"/>
            <a:ext cx="4891299" cy="3470674"/>
          </a:xfrm>
          <a:prstGeom prst="rect">
            <a:avLst/>
          </a:prstGeom>
          <a:noFill/>
          <a:ln>
            <a:noFill/>
          </a:ln>
        </p:spPr>
      </p:pic>
      <p:sp>
        <p:nvSpPr>
          <p:cNvPr id="293" name="Shape 29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71900" y="1151375"/>
            <a:ext cx="8222100" cy="767700"/>
          </a:xfrm>
          <a:prstGeom prst="rect">
            <a:avLst/>
          </a:prstGeom>
        </p:spPr>
        <p:txBody>
          <a:bodyPr anchorCtr="0" anchor="b" bIns="91425" lIns="91425" rIns="91425" tIns="91425">
            <a:noAutofit/>
          </a:bodyPr>
          <a:lstStyle/>
          <a:p>
            <a:pPr lvl="0">
              <a:spcBef>
                <a:spcPts val="0"/>
              </a:spcBef>
              <a:spcAft>
                <a:spcPts val="400"/>
              </a:spcAft>
              <a:buNone/>
            </a:pPr>
            <a:r>
              <a:rPr lang="en"/>
              <a:t>Testing</a:t>
            </a:r>
            <a:r>
              <a:rPr i="1" lang="en" sz="1400"/>
              <a:t> </a:t>
            </a:r>
          </a:p>
          <a:p>
            <a:pPr lvl="0">
              <a:spcBef>
                <a:spcPts val="0"/>
              </a:spcBef>
              <a:spcAft>
                <a:spcPts val="400"/>
              </a:spcAft>
              <a:buNone/>
            </a:pPr>
            <a:r>
              <a:rPr i="1" lang="en" sz="1600"/>
              <a:t>CI_RAE problems/changes</a:t>
            </a:r>
          </a:p>
          <a:p>
            <a:pPr lvl="0">
              <a:spcBef>
                <a:spcPts val="0"/>
              </a:spcBef>
              <a:buNone/>
            </a:pPr>
            <a:r>
              <a:t/>
            </a:r>
            <a:endParaRPr/>
          </a:p>
        </p:txBody>
      </p:sp>
      <p:sp>
        <p:nvSpPr>
          <p:cNvPr id="299" name="Shape 299"/>
          <p:cNvSpPr txBox="1"/>
          <p:nvPr>
            <p:ph idx="1" type="body"/>
          </p:nvPr>
        </p:nvSpPr>
        <p:spPr>
          <a:xfrm>
            <a:off x="3971200" y="1952250"/>
            <a:ext cx="5037300" cy="2710200"/>
          </a:xfrm>
          <a:prstGeom prst="rect">
            <a:avLst/>
          </a:prstGeom>
        </p:spPr>
        <p:txBody>
          <a:bodyPr anchorCtr="0" anchor="t" bIns="91425" lIns="91425" rIns="91425" tIns="91425">
            <a:noAutofit/>
          </a:bodyPr>
          <a:lstStyle/>
          <a:p>
            <a:pPr lvl="0">
              <a:spcBef>
                <a:spcPts val="0"/>
              </a:spcBef>
              <a:buNone/>
            </a:pPr>
            <a:r>
              <a:rPr lang="en">
                <a:solidFill>
                  <a:srgbClr val="666666"/>
                </a:solidFill>
              </a:rPr>
              <a:t>Testing done through Reddit and Imgur is slow, and unnecessarily intensive on their servers. But it is necessary for complete integration testing of the Engine.</a:t>
            </a:r>
          </a:p>
          <a:p>
            <a:pPr lvl="0">
              <a:spcBef>
                <a:spcPts val="0"/>
              </a:spcBef>
              <a:buNone/>
            </a:pPr>
            <a:r>
              <a:rPr lang="en">
                <a:solidFill>
                  <a:srgbClr val="666666"/>
                </a:solidFill>
              </a:rPr>
              <a:t>Fortunately, since every module is completely decoupled from the rest, we were able to use unit testing throughout the system to bypass having to go through Reddit.</a:t>
            </a:r>
          </a:p>
        </p:txBody>
      </p:sp>
      <p:sp>
        <p:nvSpPr>
          <p:cNvPr id="300" name="Shape 30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301" name="Shape 301"/>
          <p:cNvPicPr preferRelativeResize="0"/>
          <p:nvPr/>
        </p:nvPicPr>
        <p:blipFill>
          <a:blip r:embed="rId3">
            <a:alphaModFix/>
          </a:blip>
          <a:stretch>
            <a:fillRect/>
          </a:stretch>
        </p:blipFill>
        <p:spPr>
          <a:xfrm>
            <a:off x="-318925" y="1766299"/>
            <a:ext cx="4465719" cy="337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pic>
        <p:nvPicPr>
          <p:cNvPr descr="http://il5.picdn.net/shutterstock/videos/16491946/thumb/1.jpg" id="306" name="Shape 306"/>
          <p:cNvPicPr preferRelativeResize="0"/>
          <p:nvPr/>
        </p:nvPicPr>
        <p:blipFill>
          <a:blip r:embed="rId3">
            <a:alphaModFix/>
          </a:blip>
          <a:stretch>
            <a:fillRect/>
          </a:stretch>
        </p:blipFill>
        <p:spPr>
          <a:xfrm>
            <a:off x="0" y="0"/>
            <a:ext cx="9144000" cy="5151549"/>
          </a:xfrm>
          <a:prstGeom prst="rect">
            <a:avLst/>
          </a:prstGeom>
          <a:noFill/>
          <a:ln>
            <a:noFill/>
          </a:ln>
        </p:spPr>
      </p:pic>
      <p:sp>
        <p:nvSpPr>
          <p:cNvPr id="307" name="Shape 307"/>
          <p:cNvSpPr txBox="1"/>
          <p:nvPr>
            <p:ph type="title"/>
          </p:nvPr>
        </p:nvSpPr>
        <p:spPr>
          <a:xfrm>
            <a:off x="490250" y="488250"/>
            <a:ext cx="6227100" cy="4090800"/>
          </a:xfrm>
          <a:prstGeom prst="rect">
            <a:avLst/>
          </a:prstGeom>
        </p:spPr>
        <p:txBody>
          <a:bodyPr anchorCtr="0" anchor="ctr" bIns="91425" lIns="91425" rIns="91425" tIns="91425">
            <a:noAutofit/>
          </a:bodyPr>
          <a:lstStyle/>
          <a:p>
            <a:pPr lvl="0" rtl="0">
              <a:spcBef>
                <a:spcPts val="0"/>
              </a:spcBef>
              <a:buNone/>
            </a:pPr>
            <a:r>
              <a:rPr b="1" lang="en" sz="4800"/>
              <a:t>Results</a:t>
            </a:r>
          </a:p>
        </p:txBody>
      </p:sp>
      <p:sp>
        <p:nvSpPr>
          <p:cNvPr id="308" name="Shape 30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258475" y="329725"/>
            <a:ext cx="4045200" cy="877800"/>
          </a:xfrm>
          <a:prstGeom prst="rect">
            <a:avLst/>
          </a:prstGeom>
        </p:spPr>
        <p:txBody>
          <a:bodyPr anchorCtr="0" anchor="b" bIns="91425" lIns="91425" rIns="91425" tIns="91425">
            <a:noAutofit/>
          </a:bodyPr>
          <a:lstStyle/>
          <a:p>
            <a:pPr lvl="0">
              <a:spcBef>
                <a:spcPts val="0"/>
              </a:spcBef>
              <a:buNone/>
            </a:pPr>
            <a:r>
              <a:rPr lang="en">
                <a:solidFill>
                  <a:schemeClr val="dk1"/>
                </a:solidFill>
              </a:rPr>
              <a:t>Initial Design</a:t>
            </a:r>
          </a:p>
        </p:txBody>
      </p:sp>
      <p:sp>
        <p:nvSpPr>
          <p:cNvPr id="314" name="Shape 314"/>
          <p:cNvSpPr txBox="1"/>
          <p:nvPr>
            <p:ph idx="2" type="body"/>
          </p:nvPr>
        </p:nvSpPr>
        <p:spPr>
          <a:xfrm>
            <a:off x="362575" y="1207525"/>
            <a:ext cx="3837000" cy="3695100"/>
          </a:xfrm>
          <a:prstGeom prst="rect">
            <a:avLst/>
          </a:prstGeom>
        </p:spPr>
        <p:txBody>
          <a:bodyPr anchorCtr="0" anchor="ctr" bIns="91425" lIns="91425" rIns="91425" tIns="91425">
            <a:noAutofit/>
          </a:bodyPr>
          <a:lstStyle/>
          <a:p>
            <a:pPr indent="-317500" lvl="0" marL="457200" rtl="0">
              <a:spcBef>
                <a:spcPts val="0"/>
              </a:spcBef>
              <a:buClr>
                <a:schemeClr val="dk2"/>
              </a:buClr>
              <a:buSzPct val="100000"/>
            </a:pPr>
            <a:r>
              <a:rPr lang="en" sz="1400">
                <a:solidFill>
                  <a:schemeClr val="dk2"/>
                </a:solidFill>
              </a:rPr>
              <a:t>5 main components, 3 languages</a:t>
            </a:r>
          </a:p>
          <a:p>
            <a:pPr indent="-317500" lvl="0" marL="457200" rtl="0">
              <a:spcBef>
                <a:spcPts val="0"/>
              </a:spcBef>
              <a:buClr>
                <a:schemeClr val="dk2"/>
              </a:buClr>
              <a:buSzPct val="100000"/>
            </a:pPr>
            <a:r>
              <a:rPr lang="en" sz="1400">
                <a:solidFill>
                  <a:schemeClr val="dk2"/>
                </a:solidFill>
              </a:rPr>
              <a:t>Bot (Receiver): to find user requests receiver would scan every comment on a given set of subreddits.</a:t>
            </a:r>
          </a:p>
          <a:p>
            <a:pPr indent="-317500" lvl="0" marL="457200" rtl="0">
              <a:spcBef>
                <a:spcPts val="0"/>
              </a:spcBef>
              <a:buClr>
                <a:schemeClr val="dk2"/>
              </a:buClr>
              <a:buSzPct val="100000"/>
            </a:pPr>
            <a:r>
              <a:rPr lang="en" sz="1400">
                <a:solidFill>
                  <a:schemeClr val="dk2"/>
                </a:solidFill>
              </a:rPr>
              <a:t>Reddit user comments outputted to file.</a:t>
            </a:r>
          </a:p>
          <a:p>
            <a:pPr indent="-317500" lvl="0" marL="457200" rtl="0">
              <a:spcBef>
                <a:spcPts val="0"/>
              </a:spcBef>
              <a:buClr>
                <a:schemeClr val="dk2"/>
              </a:buClr>
              <a:buSzPct val="100000"/>
            </a:pPr>
            <a:r>
              <a:rPr lang="en" sz="1400">
                <a:solidFill>
                  <a:schemeClr val="dk2"/>
                </a:solidFill>
              </a:rPr>
              <a:t>Analytics: read file, split data, and perform data analysis.</a:t>
            </a:r>
          </a:p>
          <a:p>
            <a:pPr indent="-317500" lvl="0" marL="457200" rtl="0">
              <a:spcBef>
                <a:spcPts val="0"/>
              </a:spcBef>
              <a:buClr>
                <a:schemeClr val="dk2"/>
              </a:buClr>
              <a:buSzPct val="100000"/>
            </a:pPr>
            <a:r>
              <a:rPr lang="en" sz="1400">
                <a:solidFill>
                  <a:schemeClr val="dk2"/>
                </a:solidFill>
              </a:rPr>
              <a:t>Data would then be stored in database.</a:t>
            </a:r>
          </a:p>
          <a:p>
            <a:pPr indent="-317500" lvl="0" marL="457200" rtl="0">
              <a:spcBef>
                <a:spcPts val="0"/>
              </a:spcBef>
              <a:buClr>
                <a:schemeClr val="dk2"/>
              </a:buClr>
              <a:buSzPct val="100000"/>
            </a:pPr>
            <a:r>
              <a:rPr lang="en" sz="1400">
                <a:solidFill>
                  <a:schemeClr val="dk2"/>
                </a:solidFill>
              </a:rPr>
              <a:t>Client/UI: generate report (graph) and output png.</a:t>
            </a:r>
          </a:p>
          <a:p>
            <a:pPr indent="-317500" lvl="0" marL="457200">
              <a:spcBef>
                <a:spcPts val="0"/>
              </a:spcBef>
              <a:buClr>
                <a:schemeClr val="dk2"/>
              </a:buClr>
              <a:buSzPct val="100000"/>
            </a:pPr>
            <a:r>
              <a:rPr lang="en" sz="1400">
                <a:solidFill>
                  <a:schemeClr val="dk2"/>
                </a:solidFill>
              </a:rPr>
              <a:t>Bot (Sender): upload png and post Imgur link on reddit.</a:t>
            </a:r>
          </a:p>
        </p:txBody>
      </p:sp>
      <p:sp>
        <p:nvSpPr>
          <p:cNvPr id="315" name="Shape 315"/>
          <p:cNvSpPr txBox="1"/>
          <p:nvPr>
            <p:ph type="title"/>
          </p:nvPr>
        </p:nvSpPr>
        <p:spPr>
          <a:xfrm>
            <a:off x="4830150" y="329725"/>
            <a:ext cx="4045200" cy="877800"/>
          </a:xfrm>
          <a:prstGeom prst="rect">
            <a:avLst/>
          </a:prstGeom>
        </p:spPr>
        <p:txBody>
          <a:bodyPr anchorCtr="0" anchor="b" bIns="91425" lIns="91425" rIns="91425" tIns="91425">
            <a:noAutofit/>
          </a:bodyPr>
          <a:lstStyle/>
          <a:p>
            <a:pPr lvl="0" rtl="0">
              <a:spcBef>
                <a:spcPts val="0"/>
              </a:spcBef>
              <a:buNone/>
            </a:pPr>
            <a:r>
              <a:rPr lang="en">
                <a:solidFill>
                  <a:schemeClr val="lt1"/>
                </a:solidFill>
              </a:rPr>
              <a:t>Current Design</a:t>
            </a:r>
          </a:p>
        </p:txBody>
      </p:sp>
      <p:sp>
        <p:nvSpPr>
          <p:cNvPr id="316" name="Shape 316"/>
          <p:cNvSpPr txBox="1"/>
          <p:nvPr>
            <p:ph idx="2" type="body"/>
          </p:nvPr>
        </p:nvSpPr>
        <p:spPr>
          <a:xfrm>
            <a:off x="4934250" y="1246150"/>
            <a:ext cx="3837000" cy="3695100"/>
          </a:xfrm>
          <a:prstGeom prst="rect">
            <a:avLst/>
          </a:prstGeom>
        </p:spPr>
        <p:txBody>
          <a:bodyPr anchorCtr="0" anchor="ctr" bIns="91425" lIns="91425" rIns="91425" tIns="91425">
            <a:noAutofit/>
          </a:bodyPr>
          <a:lstStyle/>
          <a:p>
            <a:pPr indent="-317500" lvl="0" marL="457200" rtl="0">
              <a:spcBef>
                <a:spcPts val="0"/>
              </a:spcBef>
              <a:buSzPct val="100000"/>
            </a:pPr>
            <a:r>
              <a:rPr lang="en" sz="1400"/>
              <a:t>3 main components, 1 language</a:t>
            </a:r>
          </a:p>
          <a:p>
            <a:pPr indent="-317500" lvl="0" marL="457200" rtl="0">
              <a:spcBef>
                <a:spcPts val="0"/>
              </a:spcBef>
              <a:buSzPct val="100000"/>
            </a:pPr>
            <a:r>
              <a:rPr lang="en" sz="1400"/>
              <a:t>Bot (Listener): uses “mentions” to find user requests. Passes redditor object or client to requested analytics module.</a:t>
            </a:r>
          </a:p>
          <a:p>
            <a:pPr indent="-317500" lvl="0" marL="457200" rtl="0">
              <a:spcBef>
                <a:spcPts val="0"/>
              </a:spcBef>
              <a:buSzPct val="100000"/>
            </a:pPr>
            <a:r>
              <a:rPr lang="en" sz="1400"/>
              <a:t>Analytics module(s): takes redditor object, extracts comments, and performs analytics. Uploads image of data to Imgur and generates URL.</a:t>
            </a:r>
          </a:p>
          <a:p>
            <a:pPr indent="-317500" lvl="0" marL="457200" rtl="0">
              <a:spcBef>
                <a:spcPts val="0"/>
              </a:spcBef>
              <a:buSzPct val="100000"/>
            </a:pPr>
            <a:r>
              <a:rPr lang="en" sz="1400"/>
              <a:t>Bot (Responder): posts URL/results to reddit.</a:t>
            </a:r>
          </a:p>
        </p:txBody>
      </p:sp>
      <p:sp>
        <p:nvSpPr>
          <p:cNvPr id="317" name="Shape 3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98250" y="16350"/>
            <a:ext cx="8826600" cy="602700"/>
          </a:xfrm>
          <a:prstGeom prst="rect">
            <a:avLst/>
          </a:prstGeom>
        </p:spPr>
        <p:txBody>
          <a:bodyPr anchorCtr="0" anchor="ctr" bIns="91425" lIns="91425" rIns="91425" tIns="91425">
            <a:noAutofit/>
          </a:bodyPr>
          <a:lstStyle/>
          <a:p>
            <a:pPr lvl="0" algn="ctr">
              <a:spcBef>
                <a:spcPts val="0"/>
              </a:spcBef>
              <a:buNone/>
            </a:pPr>
            <a:r>
              <a:rPr lang="en"/>
              <a:t>Initial Design vs. Current Design </a:t>
            </a:r>
          </a:p>
        </p:txBody>
      </p:sp>
      <p:grpSp>
        <p:nvGrpSpPr>
          <p:cNvPr id="323" name="Shape 323"/>
          <p:cNvGrpSpPr/>
          <p:nvPr/>
        </p:nvGrpSpPr>
        <p:grpSpPr>
          <a:xfrm>
            <a:off x="1086916" y="893675"/>
            <a:ext cx="3125356" cy="4023042"/>
            <a:chOff x="452400" y="967260"/>
            <a:chExt cx="2841750" cy="3779989"/>
          </a:xfrm>
        </p:grpSpPr>
        <p:sp>
          <p:nvSpPr>
            <p:cNvPr id="324" name="Shape 324"/>
            <p:cNvSpPr txBox="1"/>
            <p:nvPr/>
          </p:nvSpPr>
          <p:spPr>
            <a:xfrm>
              <a:off x="1518828" y="967260"/>
              <a:ext cx="708599" cy="472500"/>
            </a:xfrm>
            <a:prstGeom prst="rect">
              <a:avLst/>
            </a:prstGeom>
            <a:solidFill>
              <a:schemeClr val="lt1"/>
            </a:solidFill>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a:t>Reddit</a:t>
              </a:r>
            </a:p>
          </p:txBody>
        </p:sp>
        <p:sp>
          <p:nvSpPr>
            <p:cNvPr id="325" name="Shape 325"/>
            <p:cNvSpPr txBox="1"/>
            <p:nvPr/>
          </p:nvSpPr>
          <p:spPr>
            <a:xfrm>
              <a:off x="2389650" y="1787950"/>
              <a:ext cx="904500" cy="378000"/>
            </a:xfrm>
            <a:prstGeom prst="rect">
              <a:avLst/>
            </a:prstGeom>
            <a:solidFill>
              <a:schemeClr val="dk1"/>
            </a:solidFill>
            <a:ln>
              <a:noFill/>
            </a:ln>
          </p:spPr>
          <p:txBody>
            <a:bodyPr anchorCtr="0" anchor="t" bIns="91425" lIns="91425" rIns="91425" tIns="91425">
              <a:noAutofit/>
            </a:bodyPr>
            <a:lstStyle/>
            <a:p>
              <a:pPr lvl="0" algn="ctr">
                <a:spcBef>
                  <a:spcPts val="0"/>
                </a:spcBef>
                <a:buNone/>
              </a:pPr>
              <a:r>
                <a:rPr lang="en"/>
                <a:t>Receiver</a:t>
              </a:r>
            </a:p>
          </p:txBody>
        </p:sp>
        <p:sp>
          <p:nvSpPr>
            <p:cNvPr id="326" name="Shape 326"/>
            <p:cNvSpPr txBox="1"/>
            <p:nvPr/>
          </p:nvSpPr>
          <p:spPr>
            <a:xfrm>
              <a:off x="2588850" y="2600750"/>
              <a:ext cx="506100" cy="472500"/>
            </a:xfrm>
            <a:prstGeom prst="rect">
              <a:avLst/>
            </a:prstGeom>
            <a:solidFill>
              <a:schemeClr val="accent5"/>
            </a:solidFill>
            <a:ln>
              <a:noFill/>
            </a:ln>
          </p:spPr>
          <p:txBody>
            <a:bodyPr anchorCtr="0" anchor="t" bIns="91425" lIns="91425" rIns="91425" tIns="91425">
              <a:noAutofit/>
            </a:bodyPr>
            <a:lstStyle/>
            <a:p>
              <a:pPr lvl="0" algn="ctr">
                <a:spcBef>
                  <a:spcPts val="0"/>
                </a:spcBef>
                <a:buNone/>
              </a:pPr>
              <a:r>
                <a:rPr lang="en"/>
                <a:t>File</a:t>
              </a:r>
            </a:p>
          </p:txBody>
        </p:sp>
        <p:sp>
          <p:nvSpPr>
            <p:cNvPr id="327" name="Shape 327"/>
            <p:cNvSpPr txBox="1"/>
            <p:nvPr/>
          </p:nvSpPr>
          <p:spPr>
            <a:xfrm>
              <a:off x="2389650" y="3579500"/>
              <a:ext cx="904500" cy="378000"/>
            </a:xfrm>
            <a:prstGeom prst="rect">
              <a:avLst/>
            </a:prstGeom>
            <a:solidFill>
              <a:schemeClr val="dk1"/>
            </a:solidFill>
            <a:ln>
              <a:noFill/>
            </a:ln>
          </p:spPr>
          <p:txBody>
            <a:bodyPr anchorCtr="0" anchor="t" bIns="91425" lIns="91425" rIns="91425" tIns="91425">
              <a:noAutofit/>
            </a:bodyPr>
            <a:lstStyle/>
            <a:p>
              <a:pPr lvl="0" algn="ctr">
                <a:spcBef>
                  <a:spcPts val="0"/>
                </a:spcBef>
                <a:buNone/>
              </a:pPr>
              <a:r>
                <a:rPr lang="en"/>
                <a:t>Analytics</a:t>
              </a:r>
            </a:p>
          </p:txBody>
        </p:sp>
        <p:sp>
          <p:nvSpPr>
            <p:cNvPr id="328" name="Shape 328"/>
            <p:cNvSpPr txBox="1"/>
            <p:nvPr/>
          </p:nvSpPr>
          <p:spPr>
            <a:xfrm>
              <a:off x="1387278" y="4369250"/>
              <a:ext cx="972000" cy="378000"/>
            </a:xfrm>
            <a:prstGeom prst="rect">
              <a:avLst/>
            </a:prstGeom>
            <a:solidFill>
              <a:schemeClr val="dk1"/>
            </a:solidFill>
            <a:ln>
              <a:noFill/>
            </a:ln>
          </p:spPr>
          <p:txBody>
            <a:bodyPr anchorCtr="0" anchor="t" bIns="91425" lIns="91425" rIns="91425" tIns="91425">
              <a:noAutofit/>
            </a:bodyPr>
            <a:lstStyle/>
            <a:p>
              <a:pPr lvl="0" algn="ctr">
                <a:spcBef>
                  <a:spcPts val="0"/>
                </a:spcBef>
                <a:buNone/>
              </a:pPr>
              <a:r>
                <a:rPr lang="en"/>
                <a:t>Database</a:t>
              </a:r>
            </a:p>
          </p:txBody>
        </p:sp>
        <p:sp>
          <p:nvSpPr>
            <p:cNvPr id="329" name="Shape 329"/>
            <p:cNvSpPr txBox="1"/>
            <p:nvPr/>
          </p:nvSpPr>
          <p:spPr>
            <a:xfrm>
              <a:off x="452400" y="3579500"/>
              <a:ext cx="972000" cy="378000"/>
            </a:xfrm>
            <a:prstGeom prst="rect">
              <a:avLst/>
            </a:prstGeom>
            <a:solidFill>
              <a:schemeClr val="dk1"/>
            </a:solidFill>
            <a:ln>
              <a:noFill/>
            </a:ln>
          </p:spPr>
          <p:txBody>
            <a:bodyPr anchorCtr="0" anchor="t" bIns="91425" lIns="91425" rIns="91425" tIns="91425">
              <a:noAutofit/>
            </a:bodyPr>
            <a:lstStyle/>
            <a:p>
              <a:pPr lvl="0" algn="ctr">
                <a:spcBef>
                  <a:spcPts val="0"/>
                </a:spcBef>
                <a:buNone/>
              </a:pPr>
              <a:r>
                <a:rPr lang="en"/>
                <a:t>Client/UI</a:t>
              </a:r>
            </a:p>
          </p:txBody>
        </p:sp>
        <p:sp>
          <p:nvSpPr>
            <p:cNvPr id="330" name="Shape 330"/>
            <p:cNvSpPr txBox="1"/>
            <p:nvPr/>
          </p:nvSpPr>
          <p:spPr>
            <a:xfrm>
              <a:off x="685350" y="2600750"/>
              <a:ext cx="506100" cy="472500"/>
            </a:xfrm>
            <a:prstGeom prst="rect">
              <a:avLst/>
            </a:prstGeom>
            <a:solidFill>
              <a:schemeClr val="accent5"/>
            </a:solidFill>
            <a:ln>
              <a:noFill/>
            </a:ln>
          </p:spPr>
          <p:txBody>
            <a:bodyPr anchorCtr="0" anchor="t" bIns="91425" lIns="91425" rIns="91425" tIns="91425">
              <a:noAutofit/>
            </a:bodyPr>
            <a:lstStyle/>
            <a:p>
              <a:pPr lvl="0" algn="ctr">
                <a:spcBef>
                  <a:spcPts val="0"/>
                </a:spcBef>
                <a:buNone/>
              </a:pPr>
              <a:r>
                <a:rPr lang="en"/>
                <a:t>File</a:t>
              </a:r>
            </a:p>
          </p:txBody>
        </p:sp>
        <p:sp>
          <p:nvSpPr>
            <p:cNvPr id="331" name="Shape 331"/>
            <p:cNvSpPr txBox="1"/>
            <p:nvPr/>
          </p:nvSpPr>
          <p:spPr>
            <a:xfrm>
              <a:off x="546900" y="1787950"/>
              <a:ext cx="783000" cy="378000"/>
            </a:xfrm>
            <a:prstGeom prst="rect">
              <a:avLst/>
            </a:prstGeom>
            <a:solidFill>
              <a:schemeClr val="dk1"/>
            </a:solidFill>
            <a:ln>
              <a:noFill/>
            </a:ln>
          </p:spPr>
          <p:txBody>
            <a:bodyPr anchorCtr="0" anchor="t" bIns="91425" lIns="91425" rIns="91425" tIns="91425">
              <a:noAutofit/>
            </a:bodyPr>
            <a:lstStyle/>
            <a:p>
              <a:pPr lvl="0" algn="ctr">
                <a:spcBef>
                  <a:spcPts val="0"/>
                </a:spcBef>
                <a:buNone/>
              </a:pPr>
              <a:r>
                <a:rPr lang="en"/>
                <a:t>Sender</a:t>
              </a:r>
            </a:p>
          </p:txBody>
        </p:sp>
        <p:cxnSp>
          <p:nvCxnSpPr>
            <p:cNvPr id="332" name="Shape 332"/>
            <p:cNvCxnSpPr>
              <a:stCxn id="324" idx="3"/>
              <a:endCxn id="325" idx="0"/>
            </p:cNvCxnSpPr>
            <p:nvPr/>
          </p:nvCxnSpPr>
          <p:spPr>
            <a:xfrm>
              <a:off x="2227428" y="1203510"/>
              <a:ext cx="614700" cy="584400"/>
            </a:xfrm>
            <a:prstGeom prst="straightConnector1">
              <a:avLst/>
            </a:prstGeom>
            <a:noFill/>
            <a:ln cap="flat" cmpd="sng" w="9525">
              <a:solidFill>
                <a:schemeClr val="dk2"/>
              </a:solidFill>
              <a:prstDash val="solid"/>
              <a:round/>
              <a:headEnd len="lg" w="lg" type="none"/>
              <a:tailEnd len="lg" w="lg" type="triangle"/>
            </a:ln>
          </p:spPr>
        </p:cxnSp>
        <p:cxnSp>
          <p:nvCxnSpPr>
            <p:cNvPr id="333" name="Shape 333"/>
            <p:cNvCxnSpPr>
              <a:stCxn id="325" idx="2"/>
              <a:endCxn id="326" idx="0"/>
            </p:cNvCxnSpPr>
            <p:nvPr/>
          </p:nvCxnSpPr>
          <p:spPr>
            <a:xfrm>
              <a:off x="2841900" y="2165950"/>
              <a:ext cx="0" cy="435000"/>
            </a:xfrm>
            <a:prstGeom prst="straightConnector1">
              <a:avLst/>
            </a:prstGeom>
            <a:noFill/>
            <a:ln cap="flat" cmpd="sng" w="9525">
              <a:solidFill>
                <a:schemeClr val="dk2"/>
              </a:solidFill>
              <a:prstDash val="solid"/>
              <a:round/>
              <a:headEnd len="lg" w="lg" type="none"/>
              <a:tailEnd len="lg" w="lg" type="triangle"/>
            </a:ln>
          </p:spPr>
        </p:cxnSp>
        <p:cxnSp>
          <p:nvCxnSpPr>
            <p:cNvPr id="334" name="Shape 334"/>
            <p:cNvCxnSpPr>
              <a:stCxn id="326" idx="2"/>
              <a:endCxn id="327" idx="0"/>
            </p:cNvCxnSpPr>
            <p:nvPr/>
          </p:nvCxnSpPr>
          <p:spPr>
            <a:xfrm>
              <a:off x="2841900" y="3073250"/>
              <a:ext cx="0" cy="506100"/>
            </a:xfrm>
            <a:prstGeom prst="straightConnector1">
              <a:avLst/>
            </a:prstGeom>
            <a:noFill/>
            <a:ln cap="flat" cmpd="sng" w="9525">
              <a:solidFill>
                <a:schemeClr val="dk2"/>
              </a:solidFill>
              <a:prstDash val="solid"/>
              <a:round/>
              <a:headEnd len="lg" w="lg" type="none"/>
              <a:tailEnd len="lg" w="lg" type="triangle"/>
            </a:ln>
          </p:spPr>
        </p:cxnSp>
        <p:cxnSp>
          <p:nvCxnSpPr>
            <p:cNvPr id="335" name="Shape 335"/>
            <p:cNvCxnSpPr>
              <a:stCxn id="327" idx="2"/>
              <a:endCxn id="328" idx="3"/>
            </p:cNvCxnSpPr>
            <p:nvPr/>
          </p:nvCxnSpPr>
          <p:spPr>
            <a:xfrm flipH="1">
              <a:off x="2359500" y="3957500"/>
              <a:ext cx="482400" cy="600600"/>
            </a:xfrm>
            <a:prstGeom prst="straightConnector1">
              <a:avLst/>
            </a:prstGeom>
            <a:noFill/>
            <a:ln cap="flat" cmpd="sng" w="9525">
              <a:solidFill>
                <a:schemeClr val="dk2"/>
              </a:solidFill>
              <a:prstDash val="solid"/>
              <a:round/>
              <a:headEnd len="lg" w="lg" type="none"/>
              <a:tailEnd len="lg" w="lg" type="triangle"/>
            </a:ln>
          </p:spPr>
        </p:cxnSp>
        <p:cxnSp>
          <p:nvCxnSpPr>
            <p:cNvPr id="336" name="Shape 336"/>
            <p:cNvCxnSpPr>
              <a:stCxn id="328" idx="1"/>
              <a:endCxn id="329" idx="2"/>
            </p:cNvCxnSpPr>
            <p:nvPr/>
          </p:nvCxnSpPr>
          <p:spPr>
            <a:xfrm rot="10800000">
              <a:off x="938178" y="3957650"/>
              <a:ext cx="449100" cy="600600"/>
            </a:xfrm>
            <a:prstGeom prst="straightConnector1">
              <a:avLst/>
            </a:prstGeom>
            <a:noFill/>
            <a:ln cap="flat" cmpd="sng" w="9525">
              <a:solidFill>
                <a:schemeClr val="dk2"/>
              </a:solidFill>
              <a:prstDash val="solid"/>
              <a:round/>
              <a:headEnd len="lg" w="lg" type="none"/>
              <a:tailEnd len="lg" w="lg" type="triangle"/>
            </a:ln>
          </p:spPr>
        </p:cxnSp>
        <p:cxnSp>
          <p:nvCxnSpPr>
            <p:cNvPr id="337" name="Shape 337"/>
            <p:cNvCxnSpPr>
              <a:stCxn id="329" idx="0"/>
              <a:endCxn id="330" idx="2"/>
            </p:cNvCxnSpPr>
            <p:nvPr/>
          </p:nvCxnSpPr>
          <p:spPr>
            <a:xfrm rot="10800000">
              <a:off x="938400" y="3073400"/>
              <a:ext cx="0" cy="506100"/>
            </a:xfrm>
            <a:prstGeom prst="straightConnector1">
              <a:avLst/>
            </a:prstGeom>
            <a:noFill/>
            <a:ln cap="flat" cmpd="sng" w="9525">
              <a:solidFill>
                <a:schemeClr val="dk2"/>
              </a:solidFill>
              <a:prstDash val="solid"/>
              <a:round/>
              <a:headEnd len="lg" w="lg" type="none"/>
              <a:tailEnd len="lg" w="lg" type="triangle"/>
            </a:ln>
          </p:spPr>
        </p:cxnSp>
        <p:cxnSp>
          <p:nvCxnSpPr>
            <p:cNvPr id="338" name="Shape 338"/>
            <p:cNvCxnSpPr>
              <a:stCxn id="330" idx="0"/>
              <a:endCxn id="331" idx="2"/>
            </p:cNvCxnSpPr>
            <p:nvPr/>
          </p:nvCxnSpPr>
          <p:spPr>
            <a:xfrm rot="10800000">
              <a:off x="938400" y="2165750"/>
              <a:ext cx="0" cy="435000"/>
            </a:xfrm>
            <a:prstGeom prst="straightConnector1">
              <a:avLst/>
            </a:prstGeom>
            <a:noFill/>
            <a:ln cap="flat" cmpd="sng" w="9525">
              <a:solidFill>
                <a:schemeClr val="dk2"/>
              </a:solidFill>
              <a:prstDash val="solid"/>
              <a:round/>
              <a:headEnd len="lg" w="lg" type="none"/>
              <a:tailEnd len="lg" w="lg" type="triangle"/>
            </a:ln>
          </p:spPr>
        </p:cxnSp>
        <p:cxnSp>
          <p:nvCxnSpPr>
            <p:cNvPr id="339" name="Shape 339"/>
            <p:cNvCxnSpPr>
              <a:stCxn id="331" idx="0"/>
              <a:endCxn id="324" idx="1"/>
            </p:cNvCxnSpPr>
            <p:nvPr/>
          </p:nvCxnSpPr>
          <p:spPr>
            <a:xfrm flipH="1" rot="10800000">
              <a:off x="938400" y="1203550"/>
              <a:ext cx="580500" cy="584400"/>
            </a:xfrm>
            <a:prstGeom prst="straightConnector1">
              <a:avLst/>
            </a:prstGeom>
            <a:noFill/>
            <a:ln cap="flat" cmpd="sng" w="9525">
              <a:solidFill>
                <a:schemeClr val="dk2"/>
              </a:solidFill>
              <a:prstDash val="solid"/>
              <a:round/>
              <a:headEnd len="lg" w="lg" type="none"/>
              <a:tailEnd len="lg" w="lg" type="triangle"/>
            </a:ln>
          </p:spPr>
        </p:cxnSp>
      </p:grpSp>
      <p:grpSp>
        <p:nvGrpSpPr>
          <p:cNvPr id="340" name="Shape 340"/>
          <p:cNvGrpSpPr/>
          <p:nvPr/>
        </p:nvGrpSpPr>
        <p:grpSpPr>
          <a:xfrm>
            <a:off x="5347774" y="1801945"/>
            <a:ext cx="2890891" cy="2206528"/>
            <a:chOff x="5414492" y="1009150"/>
            <a:chExt cx="2811057" cy="2091100"/>
          </a:xfrm>
        </p:grpSpPr>
        <p:grpSp>
          <p:nvGrpSpPr>
            <p:cNvPr id="341" name="Shape 341"/>
            <p:cNvGrpSpPr/>
            <p:nvPr/>
          </p:nvGrpSpPr>
          <p:grpSpPr>
            <a:xfrm>
              <a:off x="5414492" y="1009150"/>
              <a:ext cx="2811057" cy="2091100"/>
              <a:chOff x="483092" y="955150"/>
              <a:chExt cx="2811057" cy="2091100"/>
            </a:xfrm>
          </p:grpSpPr>
          <p:sp>
            <p:nvSpPr>
              <p:cNvPr id="342" name="Shape 342"/>
              <p:cNvSpPr txBox="1"/>
              <p:nvPr/>
            </p:nvSpPr>
            <p:spPr>
              <a:xfrm>
                <a:off x="1566075" y="955150"/>
                <a:ext cx="708900" cy="472500"/>
              </a:xfrm>
              <a:prstGeom prst="rect">
                <a:avLst/>
              </a:prstGeom>
              <a:solidFill>
                <a:schemeClr val="lt1"/>
              </a:solidFill>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Reddit</a:t>
                </a:r>
              </a:p>
            </p:txBody>
          </p:sp>
          <p:sp>
            <p:nvSpPr>
              <p:cNvPr id="343" name="Shape 343"/>
              <p:cNvSpPr txBox="1"/>
              <p:nvPr/>
            </p:nvSpPr>
            <p:spPr>
              <a:xfrm>
                <a:off x="2389650" y="1787950"/>
                <a:ext cx="904500" cy="378000"/>
              </a:xfrm>
              <a:prstGeom prst="rect">
                <a:avLst/>
              </a:prstGeom>
              <a:solidFill>
                <a:schemeClr val="dk1"/>
              </a:solidFill>
              <a:ln>
                <a:noFill/>
              </a:ln>
            </p:spPr>
            <p:txBody>
              <a:bodyPr anchorCtr="0" anchor="t" bIns="91425" lIns="91425" rIns="91425" tIns="91425">
                <a:noAutofit/>
              </a:bodyPr>
              <a:lstStyle/>
              <a:p>
                <a:pPr lvl="0" rtl="0" algn="ctr">
                  <a:spcBef>
                    <a:spcPts val="0"/>
                  </a:spcBef>
                  <a:buNone/>
                </a:pPr>
                <a:r>
                  <a:rPr lang="en"/>
                  <a:t>Listener</a:t>
                </a:r>
              </a:p>
            </p:txBody>
          </p:sp>
          <p:sp>
            <p:nvSpPr>
              <p:cNvPr id="344" name="Shape 344"/>
              <p:cNvSpPr txBox="1"/>
              <p:nvPr/>
            </p:nvSpPr>
            <p:spPr>
              <a:xfrm>
                <a:off x="1468275" y="2668250"/>
                <a:ext cx="904500" cy="378000"/>
              </a:xfrm>
              <a:prstGeom prst="rect">
                <a:avLst/>
              </a:prstGeom>
              <a:solidFill>
                <a:schemeClr val="dk1"/>
              </a:solidFill>
              <a:ln>
                <a:noFill/>
              </a:ln>
            </p:spPr>
            <p:txBody>
              <a:bodyPr anchorCtr="0" anchor="t" bIns="91425" lIns="91425" rIns="91425" tIns="91425">
                <a:noAutofit/>
              </a:bodyPr>
              <a:lstStyle/>
              <a:p>
                <a:pPr lvl="0" rtl="0" algn="ctr">
                  <a:spcBef>
                    <a:spcPts val="0"/>
                  </a:spcBef>
                  <a:buNone/>
                </a:pPr>
                <a:r>
                  <a:rPr lang="en"/>
                  <a:t>Analytics</a:t>
                </a:r>
              </a:p>
            </p:txBody>
          </p:sp>
          <p:sp>
            <p:nvSpPr>
              <p:cNvPr id="345" name="Shape 345"/>
              <p:cNvSpPr txBox="1"/>
              <p:nvPr/>
            </p:nvSpPr>
            <p:spPr>
              <a:xfrm>
                <a:off x="483092" y="1787946"/>
                <a:ext cx="1083000" cy="378000"/>
              </a:xfrm>
              <a:prstGeom prst="rect">
                <a:avLst/>
              </a:prstGeom>
              <a:solidFill>
                <a:schemeClr val="dk1"/>
              </a:solidFill>
              <a:ln>
                <a:noFill/>
              </a:ln>
            </p:spPr>
            <p:txBody>
              <a:bodyPr anchorCtr="0" anchor="t" bIns="91425" lIns="91425" rIns="91425" tIns="91425">
                <a:noAutofit/>
              </a:bodyPr>
              <a:lstStyle/>
              <a:p>
                <a:pPr lvl="0" rtl="0" algn="ctr">
                  <a:spcBef>
                    <a:spcPts val="0"/>
                  </a:spcBef>
                  <a:buNone/>
                </a:pPr>
                <a:r>
                  <a:rPr lang="en"/>
                  <a:t>Responder</a:t>
                </a:r>
              </a:p>
            </p:txBody>
          </p:sp>
          <p:cxnSp>
            <p:nvCxnSpPr>
              <p:cNvPr id="346" name="Shape 346"/>
              <p:cNvCxnSpPr>
                <a:stCxn id="342" idx="3"/>
                <a:endCxn id="343" idx="0"/>
              </p:cNvCxnSpPr>
              <p:nvPr/>
            </p:nvCxnSpPr>
            <p:spPr>
              <a:xfrm>
                <a:off x="2274975" y="1191400"/>
                <a:ext cx="566700" cy="596400"/>
              </a:xfrm>
              <a:prstGeom prst="straightConnector1">
                <a:avLst/>
              </a:prstGeom>
              <a:noFill/>
              <a:ln cap="flat" cmpd="sng" w="9525">
                <a:solidFill>
                  <a:schemeClr val="dk2"/>
                </a:solidFill>
                <a:prstDash val="solid"/>
                <a:round/>
                <a:headEnd len="lg" w="lg" type="none"/>
                <a:tailEnd len="lg" w="lg" type="triangle"/>
              </a:ln>
            </p:spPr>
          </p:cxnSp>
          <p:cxnSp>
            <p:nvCxnSpPr>
              <p:cNvPr id="347" name="Shape 347"/>
              <p:cNvCxnSpPr>
                <a:stCxn id="345" idx="0"/>
                <a:endCxn id="342" idx="1"/>
              </p:cNvCxnSpPr>
              <p:nvPr/>
            </p:nvCxnSpPr>
            <p:spPr>
              <a:xfrm flipH="1" rot="10800000">
                <a:off x="1024592" y="1191546"/>
                <a:ext cx="541500" cy="596400"/>
              </a:xfrm>
              <a:prstGeom prst="straightConnector1">
                <a:avLst/>
              </a:prstGeom>
              <a:noFill/>
              <a:ln cap="flat" cmpd="sng" w="9525">
                <a:solidFill>
                  <a:schemeClr val="dk2"/>
                </a:solidFill>
                <a:prstDash val="solid"/>
                <a:round/>
                <a:headEnd len="lg" w="lg" type="none"/>
                <a:tailEnd len="lg" w="lg" type="triangle"/>
              </a:ln>
            </p:spPr>
          </p:cxnSp>
        </p:grpSp>
        <p:cxnSp>
          <p:nvCxnSpPr>
            <p:cNvPr id="348" name="Shape 348"/>
            <p:cNvCxnSpPr>
              <a:stCxn id="343" idx="2"/>
              <a:endCxn id="344" idx="3"/>
            </p:cNvCxnSpPr>
            <p:nvPr/>
          </p:nvCxnSpPr>
          <p:spPr>
            <a:xfrm flipH="1">
              <a:off x="7304100" y="2219950"/>
              <a:ext cx="469200" cy="691500"/>
            </a:xfrm>
            <a:prstGeom prst="straightConnector1">
              <a:avLst/>
            </a:prstGeom>
            <a:noFill/>
            <a:ln cap="flat" cmpd="sng" w="9525">
              <a:solidFill>
                <a:schemeClr val="dk2"/>
              </a:solidFill>
              <a:prstDash val="solid"/>
              <a:round/>
              <a:headEnd len="lg" w="lg" type="none"/>
              <a:tailEnd len="lg" w="lg" type="triangle"/>
            </a:ln>
          </p:spPr>
        </p:cxnSp>
        <p:cxnSp>
          <p:nvCxnSpPr>
            <p:cNvPr id="349" name="Shape 349"/>
            <p:cNvCxnSpPr>
              <a:stCxn id="344" idx="1"/>
              <a:endCxn id="345" idx="2"/>
            </p:cNvCxnSpPr>
            <p:nvPr/>
          </p:nvCxnSpPr>
          <p:spPr>
            <a:xfrm rot="10800000">
              <a:off x="5955975" y="2219750"/>
              <a:ext cx="443700" cy="691500"/>
            </a:xfrm>
            <a:prstGeom prst="straightConnector1">
              <a:avLst/>
            </a:prstGeom>
            <a:noFill/>
            <a:ln cap="flat" cmpd="sng" w="9525">
              <a:solidFill>
                <a:schemeClr val="dk2"/>
              </a:solidFill>
              <a:prstDash val="solid"/>
              <a:round/>
              <a:headEnd len="lg" w="lg" type="none"/>
              <a:tailEnd len="lg" w="lg" type="triangle"/>
            </a:ln>
          </p:spPr>
        </p:cxnSp>
      </p:grpSp>
      <p:sp>
        <p:nvSpPr>
          <p:cNvPr id="350" name="Shape 35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84" name="Shape 84"/>
        <p:cNvGrpSpPr/>
        <p:nvPr/>
      </p:nvGrpSpPr>
      <p:grpSpPr>
        <a:xfrm>
          <a:off x="0" y="0"/>
          <a:ext cx="0" cy="0"/>
          <a:chOff x="0" y="0"/>
          <a:chExt cx="0" cy="0"/>
        </a:xfrm>
      </p:grpSpPr>
      <p:sp>
        <p:nvSpPr>
          <p:cNvPr id="85" name="Shape 85"/>
          <p:cNvSpPr txBox="1"/>
          <p:nvPr>
            <p:ph type="ctrTitle"/>
          </p:nvPr>
        </p:nvSpPr>
        <p:spPr>
          <a:xfrm>
            <a:off x="390525" y="168700"/>
            <a:ext cx="8222100" cy="933600"/>
          </a:xfrm>
          <a:prstGeom prst="rect">
            <a:avLst/>
          </a:prstGeom>
        </p:spPr>
        <p:txBody>
          <a:bodyPr anchorCtr="0" anchor="b" bIns="91425" lIns="91425" rIns="91425" tIns="91425">
            <a:noAutofit/>
          </a:bodyPr>
          <a:lstStyle/>
          <a:p>
            <a:pPr lvl="0" rtl="0">
              <a:spcBef>
                <a:spcPts val="0"/>
              </a:spcBef>
              <a:buNone/>
            </a:pPr>
            <a:r>
              <a:rPr lang="en"/>
              <a:t>Terminology</a:t>
            </a:r>
          </a:p>
        </p:txBody>
      </p:sp>
      <p:sp>
        <p:nvSpPr>
          <p:cNvPr id="86" name="Shape 86"/>
          <p:cNvSpPr txBox="1"/>
          <p:nvPr>
            <p:ph idx="1" type="subTitle"/>
          </p:nvPr>
        </p:nvSpPr>
        <p:spPr>
          <a:xfrm>
            <a:off x="460950" y="1102300"/>
            <a:ext cx="8222100" cy="3443400"/>
          </a:xfrm>
          <a:prstGeom prst="rect">
            <a:avLst/>
          </a:prstGeom>
        </p:spPr>
        <p:txBody>
          <a:bodyPr anchorCtr="0" anchor="t" bIns="91425" lIns="91425" rIns="91425" tIns="91425">
            <a:noAutofit/>
          </a:bodyPr>
          <a:lstStyle/>
          <a:p>
            <a:pPr lvl="0">
              <a:spcBef>
                <a:spcPts val="0"/>
              </a:spcBef>
              <a:buNone/>
            </a:pPr>
            <a:r>
              <a:rPr b="1" lang="en"/>
              <a:t>Redditor</a:t>
            </a:r>
            <a:r>
              <a:rPr lang="en"/>
              <a:t> - A reddit user (reddit.com/u/USER_NAME).</a:t>
            </a:r>
          </a:p>
          <a:p>
            <a:pPr lvl="0">
              <a:spcBef>
                <a:spcPts val="0"/>
              </a:spcBef>
              <a:buNone/>
            </a:pPr>
            <a:r>
              <a:rPr b="1" lang="en"/>
              <a:t>Subreddit</a:t>
            </a:r>
            <a:r>
              <a:rPr lang="en"/>
              <a:t> - A community within reddit where users with similar interests post content (reddit.com/r/CSUCI).</a:t>
            </a:r>
          </a:p>
          <a:p>
            <a:pPr lvl="0">
              <a:spcBef>
                <a:spcPts val="0"/>
              </a:spcBef>
              <a:buNone/>
            </a:pPr>
            <a:r>
              <a:rPr b="1" lang="en"/>
              <a:t>Submission</a:t>
            </a:r>
            <a:r>
              <a:rPr lang="en"/>
              <a:t> - Redditor submitted content, either a link to content outside of reddit or a text-based post (called a self-post).</a:t>
            </a:r>
          </a:p>
          <a:p>
            <a:pPr lvl="0">
              <a:spcBef>
                <a:spcPts val="0"/>
              </a:spcBef>
              <a:buNone/>
            </a:pPr>
            <a:r>
              <a:rPr b="1" lang="en"/>
              <a:t>Comment</a:t>
            </a:r>
            <a:r>
              <a:rPr lang="en"/>
              <a:t> - Every submission has a comment section, in which users discuss the submission while upvoting and downvoting each other’s comments.  </a:t>
            </a:r>
          </a:p>
          <a:p>
            <a:pPr lvl="0" rtl="0">
              <a:spcBef>
                <a:spcPts val="0"/>
              </a:spcBef>
              <a:buNone/>
            </a:pPr>
            <a:r>
              <a:rPr lang="en"/>
              <a:t>Examples of subreddits are: </a:t>
            </a:r>
          </a:p>
          <a:p>
            <a:pPr indent="0" lvl="0" marL="457200" rtl="0">
              <a:spcBef>
                <a:spcPts val="0"/>
              </a:spcBef>
              <a:buNone/>
            </a:pPr>
            <a:r>
              <a:rPr lang="en"/>
              <a:t>/r/pics 					13,808,514 redditors</a:t>
            </a:r>
          </a:p>
          <a:p>
            <a:pPr indent="0" lvl="0" marL="457200">
              <a:spcBef>
                <a:spcPts val="0"/>
              </a:spcBef>
              <a:buNone/>
            </a:pPr>
            <a:r>
              <a:rPr lang="en"/>
              <a:t>/r/videos 				13,116,402 redditors					</a:t>
            </a:r>
          </a:p>
          <a:p>
            <a:pPr indent="0" lvl="0" marL="457200">
              <a:spcBef>
                <a:spcPts val="0"/>
              </a:spcBef>
              <a:buNone/>
            </a:pPr>
            <a:r>
              <a:rPr lang="en"/>
              <a:t>/r/gaming 				13,118,198 redditors</a:t>
            </a:r>
          </a:p>
          <a:p>
            <a:pPr indent="0" lvl="0" marL="457200">
              <a:spcBef>
                <a:spcPts val="0"/>
              </a:spcBef>
              <a:buNone/>
            </a:pPr>
            <a:r>
              <a:rPr lang="en"/>
              <a:t>/r/wikipedia 				151,200 redditors</a:t>
            </a:r>
          </a:p>
          <a:p>
            <a:pPr indent="0" lvl="0" marL="457200">
              <a:spcBef>
                <a:spcPts val="0"/>
              </a:spcBef>
              <a:buNone/>
            </a:pPr>
            <a:r>
              <a:rPr lang="en"/>
              <a:t>/r/CScareerquestions 		84,491 redditors</a:t>
            </a:r>
          </a:p>
          <a:p>
            <a:pPr indent="0" lvl="0" marL="457200" rtl="0">
              <a:spcBef>
                <a:spcPts val="0"/>
              </a:spcBef>
              <a:buNone/>
            </a:pPr>
            <a:r>
              <a:t/>
            </a:r>
            <a:endParaRPr/>
          </a:p>
        </p:txBody>
      </p:sp>
      <p:sp>
        <p:nvSpPr>
          <p:cNvPr id="87" name="Shape 87"/>
          <p:cNvSpPr/>
          <p:nvPr/>
        </p:nvSpPr>
        <p:spPr>
          <a:xfrm>
            <a:off x="5908875" y="3448750"/>
            <a:ext cx="273600" cy="742500"/>
          </a:xfrm>
          <a:prstGeom prst="rightBrace">
            <a:avLst>
              <a:gd fmla="val 0" name="adj1"/>
              <a:gd fmla="val 50000" name="adj2"/>
            </a:avLst>
          </a:prstGeom>
          <a:noFill/>
          <a:ln cap="flat" cmpd="sng" w="285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txBox="1"/>
          <p:nvPr>
            <p:ph idx="1" type="subTitle"/>
          </p:nvPr>
        </p:nvSpPr>
        <p:spPr>
          <a:xfrm>
            <a:off x="6182375" y="3590025"/>
            <a:ext cx="2751600" cy="318900"/>
          </a:xfrm>
          <a:prstGeom prst="rect">
            <a:avLst/>
          </a:prstGeom>
        </p:spPr>
        <p:txBody>
          <a:bodyPr anchorCtr="0" anchor="t" bIns="91425" lIns="91425" rIns="91425" tIns="91425">
            <a:noAutofit/>
          </a:bodyPr>
          <a:lstStyle/>
          <a:p>
            <a:pPr lvl="0" rtl="0">
              <a:spcBef>
                <a:spcPts val="0"/>
              </a:spcBef>
              <a:buNone/>
            </a:pPr>
            <a:r>
              <a:rPr lang="en"/>
              <a:t>‘Default’ subreddits</a:t>
            </a:r>
          </a:p>
        </p:txBody>
      </p:sp>
      <p:sp>
        <p:nvSpPr>
          <p:cNvPr id="89" name="Shape 8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What we’ve learned:</a:t>
            </a:r>
          </a:p>
        </p:txBody>
      </p:sp>
      <p:sp>
        <p:nvSpPr>
          <p:cNvPr id="356" name="Shape 35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lr>
                <a:schemeClr val="dk2"/>
              </a:buClr>
            </a:pPr>
            <a:r>
              <a:rPr lang="en">
                <a:solidFill>
                  <a:schemeClr val="dk2"/>
                </a:solidFill>
              </a:rPr>
              <a:t>Documentation.</a:t>
            </a:r>
          </a:p>
          <a:p>
            <a:pPr indent="-228600" lvl="0" marL="457200" rtl="0">
              <a:spcBef>
                <a:spcPts val="0"/>
              </a:spcBef>
              <a:buClr>
                <a:schemeClr val="dk2"/>
              </a:buClr>
            </a:pPr>
            <a:r>
              <a:rPr lang="en">
                <a:solidFill>
                  <a:schemeClr val="dk2"/>
                </a:solidFill>
              </a:rPr>
              <a:t>Improving efficiency (i.e., mentions, no need for database, PRAW).</a:t>
            </a:r>
          </a:p>
          <a:p>
            <a:pPr indent="-228600" lvl="0" marL="457200" rtl="0">
              <a:spcBef>
                <a:spcPts val="0"/>
              </a:spcBef>
              <a:buClr>
                <a:schemeClr val="dk2"/>
              </a:buClr>
            </a:pPr>
            <a:r>
              <a:rPr lang="en">
                <a:solidFill>
                  <a:schemeClr val="dk2"/>
                </a:solidFill>
              </a:rPr>
              <a:t>Version Control.</a:t>
            </a:r>
          </a:p>
          <a:p>
            <a:pPr indent="-228600" lvl="0" marL="457200" rtl="0">
              <a:spcBef>
                <a:spcPts val="0"/>
              </a:spcBef>
              <a:buClr>
                <a:schemeClr val="dk2"/>
              </a:buClr>
            </a:pPr>
            <a:r>
              <a:rPr lang="en">
                <a:solidFill>
                  <a:schemeClr val="dk2"/>
                </a:solidFill>
              </a:rPr>
              <a:t>Scrum.</a:t>
            </a:r>
          </a:p>
          <a:p>
            <a:pPr indent="-228600" lvl="0" marL="457200" rtl="0">
              <a:spcBef>
                <a:spcPts val="0"/>
              </a:spcBef>
              <a:buClr>
                <a:schemeClr val="dk2"/>
              </a:buClr>
            </a:pPr>
            <a:r>
              <a:rPr lang="en">
                <a:solidFill>
                  <a:schemeClr val="dk2"/>
                </a:solidFill>
              </a:rPr>
              <a:t>Layering multiple APIs to work with each other. (Reddit, Imgur)</a:t>
            </a:r>
          </a:p>
          <a:p>
            <a:pPr indent="-228600" lvl="0" marL="457200" rtl="0">
              <a:spcBef>
                <a:spcPts val="0"/>
              </a:spcBef>
              <a:buClr>
                <a:schemeClr val="dk2"/>
              </a:buClr>
            </a:pPr>
            <a:r>
              <a:rPr lang="en">
                <a:solidFill>
                  <a:schemeClr val="dk2"/>
                </a:solidFill>
              </a:rPr>
              <a:t>Following API guidelines.</a:t>
            </a:r>
          </a:p>
          <a:p>
            <a:pPr indent="-228600" lvl="0" marL="457200" rtl="0">
              <a:spcBef>
                <a:spcPts val="0"/>
              </a:spcBef>
              <a:buClr>
                <a:schemeClr val="dk2"/>
              </a:buClr>
            </a:pPr>
            <a:r>
              <a:rPr lang="en">
                <a:solidFill>
                  <a:schemeClr val="dk2"/>
                </a:solidFill>
              </a:rPr>
              <a:t>Parsing data. </a:t>
            </a:r>
          </a:p>
          <a:p>
            <a:pPr indent="-228600" lvl="0" marL="457200">
              <a:spcBef>
                <a:spcPts val="0"/>
              </a:spcBef>
              <a:buClr>
                <a:schemeClr val="dk2"/>
              </a:buClr>
            </a:pPr>
            <a:r>
              <a:rPr lang="en">
                <a:solidFill>
                  <a:schemeClr val="dk2"/>
                </a:solidFill>
              </a:rPr>
              <a:t>Analysis on large sets of data (i.e., Semantic analysis).</a:t>
            </a:r>
          </a:p>
        </p:txBody>
      </p:sp>
      <p:sp>
        <p:nvSpPr>
          <p:cNvPr id="357" name="Shape 35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pic>
        <p:nvPicPr>
          <p:cNvPr descr="http://il5.picdn.net/shutterstock/videos/16491946/thumb/1.jpg" id="362" name="Shape 362"/>
          <p:cNvPicPr preferRelativeResize="0"/>
          <p:nvPr/>
        </p:nvPicPr>
        <p:blipFill>
          <a:blip r:embed="rId3">
            <a:alphaModFix/>
          </a:blip>
          <a:stretch>
            <a:fillRect/>
          </a:stretch>
        </p:blipFill>
        <p:spPr>
          <a:xfrm>
            <a:off x="0" y="0"/>
            <a:ext cx="9144000" cy="5151549"/>
          </a:xfrm>
          <a:prstGeom prst="rect">
            <a:avLst/>
          </a:prstGeom>
          <a:noFill/>
          <a:ln>
            <a:noFill/>
          </a:ln>
        </p:spPr>
      </p:pic>
      <p:sp>
        <p:nvSpPr>
          <p:cNvPr id="363" name="Shape 363"/>
          <p:cNvSpPr txBox="1"/>
          <p:nvPr>
            <p:ph type="title"/>
          </p:nvPr>
        </p:nvSpPr>
        <p:spPr>
          <a:xfrm>
            <a:off x="490250" y="488250"/>
            <a:ext cx="6227100" cy="4090800"/>
          </a:xfrm>
          <a:prstGeom prst="rect">
            <a:avLst/>
          </a:prstGeom>
        </p:spPr>
        <p:txBody>
          <a:bodyPr anchorCtr="0" anchor="ctr" bIns="91425" lIns="91425" rIns="91425" tIns="91425">
            <a:noAutofit/>
          </a:bodyPr>
          <a:lstStyle/>
          <a:p>
            <a:pPr lvl="0">
              <a:spcBef>
                <a:spcPts val="0"/>
              </a:spcBef>
              <a:buNone/>
            </a:pPr>
            <a:r>
              <a:rPr b="1" lang="en" sz="4800"/>
              <a:t>Conclusion</a:t>
            </a:r>
          </a:p>
        </p:txBody>
      </p:sp>
      <p:sp>
        <p:nvSpPr>
          <p:cNvPr id="364" name="Shape 36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368" name="Shape 368"/>
        <p:cNvGrpSpPr/>
        <p:nvPr/>
      </p:nvGrpSpPr>
      <p:grpSpPr>
        <a:xfrm>
          <a:off x="0" y="0"/>
          <a:ext cx="0" cy="0"/>
          <a:chOff x="0" y="0"/>
          <a:chExt cx="0" cy="0"/>
        </a:xfrm>
      </p:grpSpPr>
      <p:sp>
        <p:nvSpPr>
          <p:cNvPr id="369" name="Shape 369"/>
          <p:cNvSpPr txBox="1"/>
          <p:nvPr>
            <p:ph type="ctrTitle"/>
          </p:nvPr>
        </p:nvSpPr>
        <p:spPr>
          <a:xfrm>
            <a:off x="390525" y="168700"/>
            <a:ext cx="8222100" cy="933600"/>
          </a:xfrm>
          <a:prstGeom prst="rect">
            <a:avLst/>
          </a:prstGeom>
        </p:spPr>
        <p:txBody>
          <a:bodyPr anchorCtr="0" anchor="b" bIns="91425" lIns="91425" rIns="91425" tIns="91425">
            <a:noAutofit/>
          </a:bodyPr>
          <a:lstStyle/>
          <a:p>
            <a:pPr lvl="0" rtl="0">
              <a:spcBef>
                <a:spcPts val="0"/>
              </a:spcBef>
              <a:buNone/>
            </a:pPr>
            <a:r>
              <a:rPr lang="en"/>
              <a:t>Marketplace of Ideas</a:t>
            </a:r>
          </a:p>
        </p:txBody>
      </p:sp>
      <p:sp>
        <p:nvSpPr>
          <p:cNvPr id="370" name="Shape 370"/>
          <p:cNvSpPr txBox="1"/>
          <p:nvPr>
            <p:ph idx="1" type="subTitle"/>
          </p:nvPr>
        </p:nvSpPr>
        <p:spPr>
          <a:xfrm>
            <a:off x="460950" y="1289188"/>
            <a:ext cx="8222100" cy="3443400"/>
          </a:xfrm>
          <a:prstGeom prst="rect">
            <a:avLst/>
          </a:prstGeom>
        </p:spPr>
        <p:txBody>
          <a:bodyPr anchorCtr="0" anchor="t" bIns="91425" lIns="91425" rIns="91425" tIns="91425">
            <a:noAutofit/>
          </a:bodyPr>
          <a:lstStyle/>
          <a:p>
            <a:pPr lvl="0">
              <a:spcBef>
                <a:spcPts val="0"/>
              </a:spcBef>
              <a:buNone/>
            </a:pPr>
            <a:r>
              <a:rPr lang="en"/>
              <a:t>Consumers in the Information Era typically look at reviews by other consumers before purchasing a product.</a:t>
            </a:r>
          </a:p>
          <a:p>
            <a:pPr lvl="0">
              <a:spcBef>
                <a:spcPts val="0"/>
              </a:spcBef>
              <a:buNone/>
            </a:pPr>
            <a:r>
              <a:t/>
            </a:r>
            <a:endParaRPr/>
          </a:p>
          <a:p>
            <a:pPr lvl="0">
              <a:spcBef>
                <a:spcPts val="0"/>
              </a:spcBef>
              <a:buNone/>
            </a:pPr>
            <a:r>
              <a:rPr lang="en"/>
              <a:t>Buying something online? </a:t>
            </a:r>
            <a:r>
              <a:rPr i="1" lang="en"/>
              <a:t>Amazo</a:t>
            </a:r>
            <a:r>
              <a:rPr i="1" lang="en"/>
              <a:t>n reviews</a:t>
            </a:r>
            <a:r>
              <a:rPr i="1" lang="en"/>
              <a:t>.</a:t>
            </a:r>
          </a:p>
          <a:p>
            <a:pPr lvl="0">
              <a:spcBef>
                <a:spcPts val="0"/>
              </a:spcBef>
              <a:buNone/>
            </a:pPr>
            <a:r>
              <a:rPr lang="en"/>
              <a:t>Going out to a new restaurant? </a:t>
            </a:r>
            <a:r>
              <a:rPr i="1" lang="en"/>
              <a:t>Yelp reviews.</a:t>
            </a:r>
          </a:p>
          <a:p>
            <a:pPr lvl="0">
              <a:spcBef>
                <a:spcPts val="0"/>
              </a:spcBef>
              <a:buNone/>
            </a:pPr>
            <a:r>
              <a:rPr lang="en"/>
              <a:t>Going out to the movies? </a:t>
            </a:r>
            <a:r>
              <a:rPr i="1" lang="en"/>
              <a:t>Rotten Tomatoes.</a:t>
            </a:r>
          </a:p>
          <a:p>
            <a:pPr lvl="0">
              <a:spcBef>
                <a:spcPts val="0"/>
              </a:spcBef>
              <a:buNone/>
            </a:pPr>
            <a:r>
              <a:t/>
            </a:r>
            <a:endParaRPr/>
          </a:p>
          <a:p>
            <a:pPr lvl="0">
              <a:spcBef>
                <a:spcPts val="0"/>
              </a:spcBef>
              <a:buNone/>
            </a:pPr>
            <a:r>
              <a:rPr lang="en"/>
              <a:t>Traditional advertising is becoming less effective as consumers are looking to what other people are saying about a product in their decision.</a:t>
            </a:r>
          </a:p>
          <a:p>
            <a:pPr lvl="0">
              <a:spcBef>
                <a:spcPts val="0"/>
              </a:spcBef>
              <a:buNone/>
            </a:pPr>
            <a:r>
              <a:t/>
            </a:r>
            <a:endParaRPr/>
          </a:p>
          <a:p>
            <a:pPr lvl="0" rtl="0">
              <a:spcBef>
                <a:spcPts val="0"/>
              </a:spcBef>
              <a:buNone/>
            </a:pPr>
            <a:r>
              <a:rPr b="1" lang="en"/>
              <a:t>The “marketplace of ideas” holds that the truth will emerge from the competition of ideas in free, transparent public discourse. </a:t>
            </a:r>
            <a:r>
              <a:rPr i="1" lang="en"/>
              <a:t>-wikipedia</a:t>
            </a:r>
          </a:p>
        </p:txBody>
      </p:sp>
      <p:pic>
        <p:nvPicPr>
          <p:cNvPr id="371" name="Shape 371"/>
          <p:cNvPicPr preferRelativeResize="0"/>
          <p:nvPr/>
        </p:nvPicPr>
        <p:blipFill>
          <a:blip r:embed="rId3">
            <a:alphaModFix/>
          </a:blip>
          <a:stretch>
            <a:fillRect/>
          </a:stretch>
        </p:blipFill>
        <p:spPr>
          <a:xfrm>
            <a:off x="5345162" y="1970912"/>
            <a:ext cx="1201675" cy="1201675"/>
          </a:xfrm>
          <a:prstGeom prst="rect">
            <a:avLst/>
          </a:prstGeom>
          <a:noFill/>
          <a:ln>
            <a:noFill/>
          </a:ln>
        </p:spPr>
      </p:pic>
      <p:pic>
        <p:nvPicPr>
          <p:cNvPr id="372" name="Shape 372"/>
          <p:cNvPicPr preferRelativeResize="0"/>
          <p:nvPr/>
        </p:nvPicPr>
        <p:blipFill>
          <a:blip r:embed="rId4">
            <a:alphaModFix/>
          </a:blip>
          <a:stretch>
            <a:fillRect/>
          </a:stretch>
        </p:blipFill>
        <p:spPr>
          <a:xfrm>
            <a:off x="6969825" y="2017225"/>
            <a:ext cx="1109050" cy="1109050"/>
          </a:xfrm>
          <a:prstGeom prst="rect">
            <a:avLst/>
          </a:prstGeom>
          <a:noFill/>
          <a:ln>
            <a:noFill/>
          </a:ln>
        </p:spPr>
      </p:pic>
      <p:sp>
        <p:nvSpPr>
          <p:cNvPr id="373" name="Shape 37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377" name="Shape 377"/>
        <p:cNvGrpSpPr/>
        <p:nvPr/>
      </p:nvGrpSpPr>
      <p:grpSpPr>
        <a:xfrm>
          <a:off x="0" y="0"/>
          <a:ext cx="0" cy="0"/>
          <a:chOff x="0" y="0"/>
          <a:chExt cx="0" cy="0"/>
        </a:xfrm>
      </p:grpSpPr>
      <p:sp>
        <p:nvSpPr>
          <p:cNvPr id="378" name="Shape 378"/>
          <p:cNvSpPr txBox="1"/>
          <p:nvPr>
            <p:ph type="ctrTitle"/>
          </p:nvPr>
        </p:nvSpPr>
        <p:spPr>
          <a:xfrm>
            <a:off x="390525" y="168700"/>
            <a:ext cx="8222100" cy="933600"/>
          </a:xfrm>
          <a:prstGeom prst="rect">
            <a:avLst/>
          </a:prstGeom>
        </p:spPr>
        <p:txBody>
          <a:bodyPr anchorCtr="0" anchor="b" bIns="91425" lIns="91425" rIns="91425" tIns="91425">
            <a:noAutofit/>
          </a:bodyPr>
          <a:lstStyle/>
          <a:p>
            <a:pPr lvl="0" rtl="0">
              <a:spcBef>
                <a:spcPts val="0"/>
              </a:spcBef>
              <a:buNone/>
            </a:pPr>
            <a:r>
              <a:rPr lang="en"/>
              <a:t>Marketplace of Ideas</a:t>
            </a:r>
          </a:p>
        </p:txBody>
      </p:sp>
      <p:sp>
        <p:nvSpPr>
          <p:cNvPr id="379" name="Shape 379"/>
          <p:cNvSpPr txBox="1"/>
          <p:nvPr>
            <p:ph idx="1" type="subTitle"/>
          </p:nvPr>
        </p:nvSpPr>
        <p:spPr>
          <a:xfrm>
            <a:off x="460950" y="1289188"/>
            <a:ext cx="8222100" cy="3443400"/>
          </a:xfrm>
          <a:prstGeom prst="rect">
            <a:avLst/>
          </a:prstGeom>
        </p:spPr>
        <p:txBody>
          <a:bodyPr anchorCtr="0" anchor="t" bIns="91425" lIns="91425" rIns="91425" tIns="91425">
            <a:noAutofit/>
          </a:bodyPr>
          <a:lstStyle/>
          <a:p>
            <a:pPr lvl="0" rtl="0">
              <a:spcBef>
                <a:spcPts val="0"/>
              </a:spcBef>
              <a:buNone/>
            </a:pPr>
            <a:r>
              <a:rPr lang="en"/>
              <a:t>Reddit hosts a treasure trove of publicly accessible information about redditor’s demographics, interests, and site-wide trends.</a:t>
            </a:r>
          </a:p>
          <a:p>
            <a:pPr lvl="0">
              <a:spcBef>
                <a:spcPts val="0"/>
              </a:spcBef>
              <a:buNone/>
            </a:pPr>
            <a:r>
              <a:t/>
            </a:r>
            <a:endParaRPr/>
          </a:p>
          <a:p>
            <a:pPr lvl="0">
              <a:spcBef>
                <a:spcPts val="0"/>
              </a:spcBef>
              <a:buNone/>
            </a:pPr>
            <a:r>
              <a:rPr lang="en"/>
              <a:t>Comments present insight into what people are actually thinking about anything from products to politics.  Reddit’s upvote system makes the more interesting topics “bubble” to the top in a free market of competing ideas.</a:t>
            </a:r>
          </a:p>
          <a:p>
            <a:pPr lvl="0">
              <a:spcBef>
                <a:spcPts val="0"/>
              </a:spcBef>
              <a:buNone/>
            </a:pPr>
            <a:r>
              <a:t/>
            </a:r>
            <a:endParaRPr/>
          </a:p>
          <a:p>
            <a:pPr lvl="0">
              <a:spcBef>
                <a:spcPts val="0"/>
              </a:spcBef>
              <a:buNone/>
            </a:pPr>
            <a:r>
              <a:rPr b="1" lang="en"/>
              <a:t>Our platform provides a framework to pull information from reddit and the tools needed to see what redditors are saying about your product or idea.</a:t>
            </a:r>
          </a:p>
          <a:p>
            <a:pPr lvl="0">
              <a:spcBef>
                <a:spcPts val="0"/>
              </a:spcBef>
              <a:buNone/>
            </a:pPr>
            <a:r>
              <a:t/>
            </a:r>
            <a:endParaRPr/>
          </a:p>
          <a:p>
            <a:pPr lvl="0" rtl="0">
              <a:spcBef>
                <a:spcPts val="0"/>
              </a:spcBef>
              <a:buNone/>
            </a:pPr>
            <a:r>
              <a:rPr lang="en"/>
              <a:t>The platform is dynamically expandable to add future tools if needed.</a:t>
            </a:r>
          </a:p>
          <a:p>
            <a:pPr lvl="0" rtl="0">
              <a:spcBef>
                <a:spcPts val="0"/>
              </a:spcBef>
              <a:buNone/>
            </a:pPr>
            <a:r>
              <a:t/>
            </a:r>
            <a:endParaRPr b="1"/>
          </a:p>
        </p:txBody>
      </p:sp>
      <p:sp>
        <p:nvSpPr>
          <p:cNvPr id="380" name="Shape 38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84" name="Shape 384"/>
        <p:cNvGrpSpPr/>
        <p:nvPr/>
      </p:nvGrpSpPr>
      <p:grpSpPr>
        <a:xfrm>
          <a:off x="0" y="0"/>
          <a:ext cx="0" cy="0"/>
          <a:chOff x="0" y="0"/>
          <a:chExt cx="0" cy="0"/>
        </a:xfrm>
      </p:grpSpPr>
      <p:sp>
        <p:nvSpPr>
          <p:cNvPr id="385" name="Shape 385"/>
          <p:cNvSpPr txBox="1"/>
          <p:nvPr>
            <p:ph type="ctrTitle"/>
          </p:nvPr>
        </p:nvSpPr>
        <p:spPr>
          <a:xfrm>
            <a:off x="390525" y="168700"/>
            <a:ext cx="8222100" cy="933600"/>
          </a:xfrm>
          <a:prstGeom prst="rect">
            <a:avLst/>
          </a:prstGeom>
        </p:spPr>
        <p:txBody>
          <a:bodyPr anchorCtr="0" anchor="b" bIns="91425" lIns="91425" rIns="91425" tIns="91425">
            <a:noAutofit/>
          </a:bodyPr>
          <a:lstStyle/>
          <a:p>
            <a:pPr lvl="0" rtl="0">
              <a:spcBef>
                <a:spcPts val="0"/>
              </a:spcBef>
              <a:buNone/>
            </a:pPr>
            <a:r>
              <a:rPr lang="en"/>
              <a:t>Starting Over...</a:t>
            </a:r>
          </a:p>
        </p:txBody>
      </p:sp>
      <p:sp>
        <p:nvSpPr>
          <p:cNvPr id="386" name="Shape 386"/>
          <p:cNvSpPr txBox="1"/>
          <p:nvPr>
            <p:ph idx="1" type="subTitle"/>
          </p:nvPr>
        </p:nvSpPr>
        <p:spPr>
          <a:xfrm>
            <a:off x="460950" y="1289188"/>
            <a:ext cx="8222100" cy="3443400"/>
          </a:xfrm>
          <a:prstGeom prst="rect">
            <a:avLst/>
          </a:prstGeom>
        </p:spPr>
        <p:txBody>
          <a:bodyPr anchorCtr="0" anchor="t" bIns="91425" lIns="91425" rIns="91425" tIns="91425">
            <a:noAutofit/>
          </a:bodyPr>
          <a:lstStyle/>
          <a:p>
            <a:pPr lvl="0">
              <a:spcBef>
                <a:spcPts val="0"/>
              </a:spcBef>
              <a:buNone/>
            </a:pPr>
            <a:r>
              <a:rPr b="1" lang="en"/>
              <a:t>What would be done differently:</a:t>
            </a:r>
          </a:p>
          <a:p>
            <a:pPr lvl="0">
              <a:spcBef>
                <a:spcPts val="0"/>
              </a:spcBef>
              <a:buNone/>
            </a:pPr>
            <a:r>
              <a:rPr lang="en"/>
              <a:t>We had an initial goal to our design, but a ‘stream of consciousness’ type approach to achieve those goals.</a:t>
            </a:r>
          </a:p>
          <a:p>
            <a:pPr lvl="0">
              <a:spcBef>
                <a:spcPts val="0"/>
              </a:spcBef>
              <a:buNone/>
            </a:pPr>
            <a:r>
              <a:t/>
            </a:r>
            <a:endParaRPr/>
          </a:p>
          <a:p>
            <a:pPr lvl="0">
              <a:spcBef>
                <a:spcPts val="0"/>
              </a:spcBef>
              <a:buNone/>
            </a:pPr>
            <a:r>
              <a:rPr lang="en"/>
              <a:t>Since limited research was committed on the tools available when we started, the initial design was bloated compared to the optimized final implementation.  </a:t>
            </a:r>
          </a:p>
          <a:p>
            <a:pPr lvl="0">
              <a:spcBef>
                <a:spcPts val="0"/>
              </a:spcBef>
              <a:buNone/>
            </a:pPr>
            <a:r>
              <a:t/>
            </a:r>
            <a:endParaRPr/>
          </a:p>
          <a:p>
            <a:pPr lvl="0">
              <a:spcBef>
                <a:spcPts val="0"/>
              </a:spcBef>
              <a:buNone/>
            </a:pPr>
            <a:r>
              <a:rPr lang="en"/>
              <a:t>Starting over we would commit to more research before starting the design process to have a final implementation match our initial design more closely.</a:t>
            </a:r>
          </a:p>
          <a:p>
            <a:pPr lvl="0">
              <a:spcBef>
                <a:spcPts val="0"/>
              </a:spcBef>
              <a:buNone/>
            </a:pPr>
            <a:r>
              <a:t/>
            </a:r>
            <a:endParaRPr b="1"/>
          </a:p>
          <a:p>
            <a:pPr lvl="0">
              <a:spcBef>
                <a:spcPts val="0"/>
              </a:spcBef>
              <a:buNone/>
            </a:pPr>
            <a:r>
              <a:rPr b="1" lang="en"/>
              <a:t>In our experience, keeping the design simple and streamlined resulted </a:t>
            </a:r>
          </a:p>
          <a:p>
            <a:pPr lvl="0">
              <a:spcBef>
                <a:spcPts val="0"/>
              </a:spcBef>
              <a:buNone/>
            </a:pPr>
            <a:r>
              <a:rPr b="1" lang="en"/>
              <a:t>in better product than having as many features as possible.</a:t>
            </a:r>
          </a:p>
          <a:p>
            <a:pPr lvl="0">
              <a:spcBef>
                <a:spcPts val="0"/>
              </a:spcBef>
              <a:buNone/>
            </a:pPr>
            <a:r>
              <a:t/>
            </a:r>
            <a:endParaRPr/>
          </a:p>
          <a:p>
            <a:pPr lvl="0" rtl="0">
              <a:spcBef>
                <a:spcPts val="0"/>
              </a:spcBef>
              <a:buNone/>
            </a:pPr>
            <a:r>
              <a:t/>
            </a:r>
            <a:endParaRPr/>
          </a:p>
          <a:p>
            <a:pPr lvl="0" rtl="0">
              <a:spcBef>
                <a:spcPts val="0"/>
              </a:spcBef>
              <a:buNone/>
            </a:pPr>
            <a:r>
              <a:t/>
            </a:r>
            <a:endParaRPr b="1"/>
          </a:p>
        </p:txBody>
      </p:sp>
      <p:sp>
        <p:nvSpPr>
          <p:cNvPr id="387" name="Shape 38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2"/>
        </a:solidFill>
      </p:bgPr>
    </p:bg>
    <p:spTree>
      <p:nvGrpSpPr>
        <p:cNvPr id="391" name="Shape 391"/>
        <p:cNvGrpSpPr/>
        <p:nvPr/>
      </p:nvGrpSpPr>
      <p:grpSpPr>
        <a:xfrm>
          <a:off x="0" y="0"/>
          <a:ext cx="0" cy="0"/>
          <a:chOff x="0" y="0"/>
          <a:chExt cx="0" cy="0"/>
        </a:xfrm>
      </p:grpSpPr>
      <p:sp>
        <p:nvSpPr>
          <p:cNvPr id="392" name="Shape 392"/>
          <p:cNvSpPr txBox="1"/>
          <p:nvPr>
            <p:ph type="ctrTitle"/>
          </p:nvPr>
        </p:nvSpPr>
        <p:spPr>
          <a:xfrm>
            <a:off x="390525" y="168700"/>
            <a:ext cx="8222100" cy="933600"/>
          </a:xfrm>
          <a:prstGeom prst="rect">
            <a:avLst/>
          </a:prstGeom>
        </p:spPr>
        <p:txBody>
          <a:bodyPr anchorCtr="0" anchor="b" bIns="91425" lIns="91425" rIns="91425" tIns="91425">
            <a:noAutofit/>
          </a:bodyPr>
          <a:lstStyle/>
          <a:p>
            <a:pPr lvl="0" rtl="0">
              <a:spcBef>
                <a:spcPts val="0"/>
              </a:spcBef>
              <a:buNone/>
            </a:pPr>
            <a:r>
              <a:rPr lang="en"/>
              <a:t>Estimated Cost</a:t>
            </a:r>
          </a:p>
        </p:txBody>
      </p:sp>
      <p:sp>
        <p:nvSpPr>
          <p:cNvPr id="393" name="Shape 393"/>
          <p:cNvSpPr txBox="1"/>
          <p:nvPr>
            <p:ph idx="1" type="subTitle"/>
          </p:nvPr>
        </p:nvSpPr>
        <p:spPr>
          <a:xfrm>
            <a:off x="460950" y="1289188"/>
            <a:ext cx="8222100" cy="3443400"/>
          </a:xfrm>
          <a:prstGeom prst="rect">
            <a:avLst/>
          </a:prstGeom>
        </p:spPr>
        <p:txBody>
          <a:bodyPr anchorCtr="0" anchor="t" bIns="91425" lIns="91425" rIns="91425" tIns="91425">
            <a:noAutofit/>
          </a:bodyPr>
          <a:lstStyle/>
          <a:p>
            <a:pPr lvl="0">
              <a:spcBef>
                <a:spcPts val="0"/>
              </a:spcBef>
              <a:buNone/>
            </a:pPr>
            <a:r>
              <a:rPr b="1" lang="en"/>
              <a:t>Team size</a:t>
            </a:r>
            <a:r>
              <a:rPr lang="en"/>
              <a:t>: 6</a:t>
            </a:r>
          </a:p>
          <a:p>
            <a:pPr lvl="0">
              <a:spcBef>
                <a:spcPts val="0"/>
              </a:spcBef>
              <a:buNone/>
            </a:pPr>
            <a:r>
              <a:rPr b="1" lang="en"/>
              <a:t>Project length</a:t>
            </a:r>
            <a:r>
              <a:rPr lang="en"/>
              <a:t>: 6 weeks</a:t>
            </a:r>
          </a:p>
          <a:p>
            <a:pPr lvl="0">
              <a:spcBef>
                <a:spcPts val="0"/>
              </a:spcBef>
              <a:buNone/>
            </a:pPr>
            <a:r>
              <a:rPr b="1" lang="en"/>
              <a:t>Average person-hours per week</a:t>
            </a:r>
            <a:r>
              <a:rPr lang="en"/>
              <a:t>: 5</a:t>
            </a:r>
          </a:p>
          <a:p>
            <a:pPr indent="0" lvl="0" marL="457200">
              <a:spcBef>
                <a:spcPts val="0"/>
              </a:spcBef>
              <a:buNone/>
            </a:pPr>
            <a:r>
              <a:rPr lang="en"/>
              <a:t>~3 hours coding</a:t>
            </a:r>
          </a:p>
          <a:p>
            <a:pPr indent="0" lvl="0" marL="457200">
              <a:spcBef>
                <a:spcPts val="0"/>
              </a:spcBef>
              <a:buNone/>
            </a:pPr>
            <a:r>
              <a:rPr lang="en"/>
              <a:t>~1 hour researching</a:t>
            </a:r>
          </a:p>
          <a:p>
            <a:pPr indent="0" lvl="0" marL="457200">
              <a:spcBef>
                <a:spcPts val="0"/>
              </a:spcBef>
              <a:buNone/>
            </a:pPr>
            <a:r>
              <a:rPr lang="en"/>
              <a:t>~1 discussion</a:t>
            </a:r>
          </a:p>
          <a:p>
            <a:pPr lvl="0">
              <a:spcBef>
                <a:spcPts val="0"/>
              </a:spcBef>
              <a:buNone/>
            </a:pPr>
            <a:r>
              <a:t/>
            </a:r>
            <a:endParaRPr/>
          </a:p>
          <a:p>
            <a:pPr lvl="0">
              <a:spcBef>
                <a:spcPts val="0"/>
              </a:spcBef>
              <a:buNone/>
            </a:pPr>
            <a:r>
              <a:rPr b="1" lang="en"/>
              <a:t>Estimated Total Cost</a:t>
            </a:r>
            <a:r>
              <a:rPr lang="en"/>
              <a:t>:</a:t>
            </a:r>
          </a:p>
          <a:p>
            <a:pPr lvl="0">
              <a:spcBef>
                <a:spcPts val="0"/>
              </a:spcBef>
              <a:buNone/>
            </a:pPr>
            <a:r>
              <a:t/>
            </a:r>
            <a:endParaRPr/>
          </a:p>
          <a:p>
            <a:pPr indent="457200" lvl="0" rtl="0">
              <a:spcBef>
                <a:spcPts val="0"/>
              </a:spcBef>
              <a:buNone/>
            </a:pPr>
            <a:r>
              <a:rPr lang="en"/>
              <a:t>6*6*5 = </a:t>
            </a:r>
            <a:r>
              <a:rPr b="1" lang="en"/>
              <a:t>180 total person-hours</a:t>
            </a:r>
          </a:p>
          <a:p>
            <a:pPr lvl="0" rtl="0">
              <a:spcBef>
                <a:spcPts val="0"/>
              </a:spcBef>
              <a:buNone/>
            </a:pPr>
            <a:r>
              <a:t/>
            </a:r>
            <a:endParaRPr b="1"/>
          </a:p>
        </p:txBody>
      </p:sp>
      <p:pic>
        <p:nvPicPr>
          <p:cNvPr id="394" name="Shape 394"/>
          <p:cNvPicPr preferRelativeResize="0"/>
          <p:nvPr/>
        </p:nvPicPr>
        <p:blipFill>
          <a:blip r:embed="rId3">
            <a:alphaModFix/>
          </a:blip>
          <a:stretch>
            <a:fillRect/>
          </a:stretch>
        </p:blipFill>
        <p:spPr>
          <a:xfrm>
            <a:off x="5221050" y="1058100"/>
            <a:ext cx="3027300" cy="3027300"/>
          </a:xfrm>
          <a:prstGeom prst="rect">
            <a:avLst/>
          </a:prstGeom>
          <a:noFill/>
          <a:ln>
            <a:noFill/>
          </a:ln>
        </p:spPr>
      </p:pic>
      <p:sp>
        <p:nvSpPr>
          <p:cNvPr id="395" name="Shape 39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pic>
        <p:nvPicPr>
          <p:cNvPr id="400" name="Shape 400"/>
          <p:cNvPicPr preferRelativeResize="0"/>
          <p:nvPr/>
        </p:nvPicPr>
        <p:blipFill rotWithShape="1">
          <a:blip r:embed="rId3">
            <a:alphaModFix/>
          </a:blip>
          <a:srcRect b="0" l="7783" r="0" t="0"/>
          <a:stretch/>
        </p:blipFill>
        <p:spPr>
          <a:xfrm>
            <a:off x="149" y="0"/>
            <a:ext cx="9144000" cy="5143499"/>
          </a:xfrm>
          <a:prstGeom prst="rect">
            <a:avLst/>
          </a:prstGeom>
          <a:noFill/>
          <a:ln>
            <a:noFill/>
          </a:ln>
        </p:spPr>
      </p:pic>
      <p:sp>
        <p:nvSpPr>
          <p:cNvPr id="401" name="Shape 401"/>
          <p:cNvSpPr txBox="1"/>
          <p:nvPr>
            <p:ph type="title"/>
          </p:nvPr>
        </p:nvSpPr>
        <p:spPr>
          <a:xfrm>
            <a:off x="490250" y="488250"/>
            <a:ext cx="6227100" cy="4090800"/>
          </a:xfrm>
          <a:prstGeom prst="rect">
            <a:avLst/>
          </a:prstGeom>
        </p:spPr>
        <p:txBody>
          <a:bodyPr anchorCtr="0" anchor="ctr" bIns="91425" lIns="91425" rIns="91425" tIns="91425">
            <a:noAutofit/>
          </a:bodyPr>
          <a:lstStyle/>
          <a:p>
            <a:pPr lvl="0" rtl="0">
              <a:spcBef>
                <a:spcPts val="0"/>
              </a:spcBef>
              <a:buNone/>
            </a:pPr>
            <a:r>
              <a:rPr lang="en"/>
              <a:t>Questions?</a:t>
            </a:r>
          </a:p>
        </p:txBody>
      </p:sp>
      <p:sp>
        <p:nvSpPr>
          <p:cNvPr id="402" name="Shape 40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60950" y="295375"/>
            <a:ext cx="8222100" cy="1121100"/>
          </a:xfrm>
          <a:prstGeom prst="rect">
            <a:avLst/>
          </a:prstGeom>
        </p:spPr>
        <p:txBody>
          <a:bodyPr anchorCtr="0" anchor="b" bIns="91425" lIns="91425" rIns="91425" tIns="91425">
            <a:noAutofit/>
          </a:bodyPr>
          <a:lstStyle/>
          <a:p>
            <a:pPr lvl="0">
              <a:spcBef>
                <a:spcPts val="0"/>
              </a:spcBef>
              <a:buNone/>
            </a:pPr>
            <a:r>
              <a:rPr lang="en"/>
              <a:t>Using CI_RA</a:t>
            </a:r>
            <a:r>
              <a:rPr lang="en"/>
              <a:t>E</a:t>
            </a:r>
          </a:p>
          <a:p>
            <a:pPr lvl="0" rtl="0">
              <a:spcBef>
                <a:spcPts val="0"/>
              </a:spcBef>
              <a:buNone/>
            </a:pPr>
            <a:r>
              <a:rPr i="1" lang="en" sz="1600"/>
              <a:t>Basic Ideas / Initial Requirements</a:t>
            </a:r>
          </a:p>
        </p:txBody>
      </p:sp>
      <p:sp>
        <p:nvSpPr>
          <p:cNvPr id="95" name="Shape 95"/>
          <p:cNvSpPr txBox="1"/>
          <p:nvPr>
            <p:ph idx="1" type="body"/>
          </p:nvPr>
        </p:nvSpPr>
        <p:spPr>
          <a:xfrm>
            <a:off x="512100" y="1785225"/>
            <a:ext cx="8119800" cy="1098000"/>
          </a:xfrm>
          <a:prstGeom prst="rect">
            <a:avLst/>
          </a:prstGeom>
        </p:spPr>
        <p:txBody>
          <a:bodyPr anchorCtr="0" anchor="t" bIns="91425" lIns="91425" rIns="91425" tIns="91425">
            <a:noAutofit/>
          </a:bodyPr>
          <a:lstStyle/>
          <a:p>
            <a:pPr lvl="0" rtl="0">
              <a:spcBef>
                <a:spcPts val="0"/>
              </a:spcBef>
              <a:buNone/>
            </a:pPr>
            <a:r>
              <a:rPr lang="en" sz="1800"/>
              <a:t>Comment anywhere on reddit with a mention to the bot starting with /u/ci_rae, followed by a command and a target.  An example query for the reddit bot would be “/u/ci_rae word_cloud USER.”  Go ahead and try it!</a:t>
            </a:r>
          </a:p>
        </p:txBody>
      </p:sp>
      <p:cxnSp>
        <p:nvCxnSpPr>
          <p:cNvPr id="96" name="Shape 96"/>
          <p:cNvCxnSpPr/>
          <p:nvPr/>
        </p:nvCxnSpPr>
        <p:spPr>
          <a:xfrm>
            <a:off x="2510250" y="3621400"/>
            <a:ext cx="4164000" cy="0"/>
          </a:xfrm>
          <a:prstGeom prst="straightConnector1">
            <a:avLst/>
          </a:prstGeom>
          <a:noFill/>
          <a:ln cap="flat" cmpd="sng" w="19050">
            <a:solidFill>
              <a:schemeClr val="lt2"/>
            </a:solidFill>
            <a:prstDash val="solid"/>
            <a:round/>
            <a:headEnd len="lg" w="lg" type="none"/>
            <a:tailEnd len="lg" w="lg" type="triangle"/>
          </a:ln>
        </p:spPr>
      </p:cxnSp>
      <p:cxnSp>
        <p:nvCxnSpPr>
          <p:cNvPr id="97" name="Shape 97"/>
          <p:cNvCxnSpPr/>
          <p:nvPr/>
        </p:nvCxnSpPr>
        <p:spPr>
          <a:xfrm rot="10800000">
            <a:off x="2510325" y="4315175"/>
            <a:ext cx="4177500" cy="0"/>
          </a:xfrm>
          <a:prstGeom prst="straightConnector1">
            <a:avLst/>
          </a:prstGeom>
          <a:noFill/>
          <a:ln cap="flat" cmpd="sng" w="19050">
            <a:solidFill>
              <a:schemeClr val="lt2"/>
            </a:solidFill>
            <a:prstDash val="solid"/>
            <a:round/>
            <a:headEnd len="lg" w="lg" type="none"/>
            <a:tailEnd len="lg" w="lg" type="triangle"/>
          </a:ln>
        </p:spPr>
      </p:cxnSp>
      <p:sp>
        <p:nvSpPr>
          <p:cNvPr id="98" name="Shape 98"/>
          <p:cNvSpPr txBox="1"/>
          <p:nvPr/>
        </p:nvSpPr>
        <p:spPr>
          <a:xfrm>
            <a:off x="3534600" y="3270875"/>
            <a:ext cx="2197500" cy="3507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1200">
                <a:solidFill>
                  <a:schemeClr val="lt2"/>
                </a:solidFill>
                <a:latin typeface="Roboto"/>
                <a:ea typeface="Roboto"/>
                <a:cs typeface="Roboto"/>
                <a:sym typeface="Roboto"/>
              </a:rPr>
              <a:t>/u/CI_RAE word_cloud USER</a:t>
            </a:r>
          </a:p>
        </p:txBody>
      </p:sp>
      <p:sp>
        <p:nvSpPr>
          <p:cNvPr id="99" name="Shape 99"/>
          <p:cNvSpPr txBox="1"/>
          <p:nvPr/>
        </p:nvSpPr>
        <p:spPr>
          <a:xfrm>
            <a:off x="3364800" y="3964475"/>
            <a:ext cx="2414400" cy="350700"/>
          </a:xfrm>
          <a:prstGeom prst="rect">
            <a:avLst/>
          </a:prstGeom>
          <a:noFill/>
          <a:ln>
            <a:noFill/>
          </a:ln>
        </p:spPr>
        <p:txBody>
          <a:bodyPr anchorCtr="0" anchor="t" bIns="91425" lIns="91425" rIns="91425" tIns="91425">
            <a:noAutofit/>
          </a:bodyPr>
          <a:lstStyle/>
          <a:p>
            <a:pPr lvl="0" algn="ctr">
              <a:spcBef>
                <a:spcPts val="0"/>
              </a:spcBef>
              <a:buNone/>
            </a:pPr>
            <a:r>
              <a:rPr lang="en" u="sng">
                <a:solidFill>
                  <a:schemeClr val="hlink"/>
                </a:solidFill>
                <a:latin typeface="Roboto"/>
                <a:ea typeface="Roboto"/>
                <a:cs typeface="Roboto"/>
                <a:sym typeface="Roboto"/>
                <a:hlinkClick r:id="rId3"/>
              </a:rPr>
              <a:t>http://imgur.com/#####</a:t>
            </a:r>
          </a:p>
        </p:txBody>
      </p:sp>
      <p:pic>
        <p:nvPicPr>
          <p:cNvPr id="100" name="Shape 100"/>
          <p:cNvPicPr preferRelativeResize="0"/>
          <p:nvPr/>
        </p:nvPicPr>
        <p:blipFill>
          <a:blip r:embed="rId4">
            <a:alphaModFix/>
          </a:blip>
          <a:stretch>
            <a:fillRect/>
          </a:stretch>
        </p:blipFill>
        <p:spPr>
          <a:xfrm>
            <a:off x="537750" y="2973025"/>
            <a:ext cx="1939499" cy="1939499"/>
          </a:xfrm>
          <a:prstGeom prst="rect">
            <a:avLst/>
          </a:prstGeom>
          <a:noFill/>
          <a:ln>
            <a:noFill/>
          </a:ln>
        </p:spPr>
      </p:pic>
      <p:pic>
        <p:nvPicPr>
          <p:cNvPr id="101" name="Shape 101"/>
          <p:cNvPicPr preferRelativeResize="0"/>
          <p:nvPr/>
        </p:nvPicPr>
        <p:blipFill>
          <a:blip r:embed="rId5">
            <a:alphaModFix/>
          </a:blip>
          <a:stretch>
            <a:fillRect/>
          </a:stretch>
        </p:blipFill>
        <p:spPr>
          <a:xfrm>
            <a:off x="6497911" y="3035487"/>
            <a:ext cx="1814574" cy="1814574"/>
          </a:xfrm>
          <a:prstGeom prst="rect">
            <a:avLst/>
          </a:prstGeom>
          <a:noFill/>
          <a:ln>
            <a:noFill/>
          </a:ln>
        </p:spPr>
      </p:pic>
      <p:sp>
        <p:nvSpPr>
          <p:cNvPr id="102" name="Shape 10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it works</a:t>
            </a:r>
          </a:p>
        </p:txBody>
      </p:sp>
      <p:cxnSp>
        <p:nvCxnSpPr>
          <p:cNvPr id="108" name="Shape 108"/>
          <p:cNvCxnSpPr/>
          <p:nvPr/>
        </p:nvCxnSpPr>
        <p:spPr>
          <a:xfrm>
            <a:off x="929037" y="2507950"/>
            <a:ext cx="0" cy="1038599"/>
          </a:xfrm>
          <a:prstGeom prst="straightConnector1">
            <a:avLst/>
          </a:prstGeom>
          <a:noFill/>
          <a:ln cap="flat" cmpd="sng" w="9525">
            <a:solidFill>
              <a:srgbClr val="B7B7B7"/>
            </a:solidFill>
            <a:prstDash val="solid"/>
            <a:round/>
            <a:headEnd len="lg" w="lg" type="none"/>
            <a:tailEnd len="lg" w="lg" type="none"/>
          </a:ln>
        </p:spPr>
      </p:cxnSp>
      <p:sp>
        <p:nvSpPr>
          <p:cNvPr id="109" name="Shape 109"/>
          <p:cNvSpPr txBox="1"/>
          <p:nvPr>
            <p:ph type="title"/>
          </p:nvPr>
        </p:nvSpPr>
        <p:spPr>
          <a:xfrm>
            <a:off x="976112" y="2384686"/>
            <a:ext cx="1814100" cy="392100"/>
          </a:xfrm>
          <a:prstGeom prst="rect">
            <a:avLst/>
          </a:prstGeom>
        </p:spPr>
        <p:txBody>
          <a:bodyPr anchorCtr="0" anchor="ctr" bIns="91425" lIns="91425" rIns="91425" tIns="91425">
            <a:noAutofit/>
          </a:bodyPr>
          <a:lstStyle/>
          <a:p>
            <a:pPr lvl="0" rtl="0">
              <a:spcBef>
                <a:spcPts val="0"/>
              </a:spcBef>
              <a:buNone/>
            </a:pPr>
            <a:r>
              <a:rPr lang="en" sz="1700">
                <a:solidFill>
                  <a:schemeClr val="dk1"/>
                </a:solidFill>
              </a:rPr>
              <a:t>Step 1</a:t>
            </a:r>
          </a:p>
        </p:txBody>
      </p:sp>
      <p:sp>
        <p:nvSpPr>
          <p:cNvPr id="110" name="Shape 110"/>
          <p:cNvSpPr txBox="1"/>
          <p:nvPr>
            <p:ph idx="1" type="body"/>
          </p:nvPr>
        </p:nvSpPr>
        <p:spPr>
          <a:xfrm>
            <a:off x="976100" y="2674725"/>
            <a:ext cx="2419500" cy="578700"/>
          </a:xfrm>
          <a:prstGeom prst="rect">
            <a:avLst/>
          </a:prstGeom>
        </p:spPr>
        <p:txBody>
          <a:bodyPr anchorCtr="0" anchor="t" bIns="91425" lIns="91425" rIns="91425" tIns="91425">
            <a:noAutofit/>
          </a:bodyPr>
          <a:lstStyle/>
          <a:p>
            <a:pPr lvl="0">
              <a:spcBef>
                <a:spcPts val="0"/>
              </a:spcBef>
              <a:spcAft>
                <a:spcPts val="0"/>
              </a:spcAft>
              <a:buNone/>
            </a:pPr>
            <a:r>
              <a:rPr lang="en" sz="1400">
                <a:solidFill>
                  <a:schemeClr val="dk2"/>
                </a:solidFill>
              </a:rPr>
              <a:t>User sends the bot a command using </a:t>
            </a:r>
          </a:p>
          <a:p>
            <a:pPr lvl="0" rtl="0">
              <a:spcBef>
                <a:spcPts val="0"/>
              </a:spcBef>
              <a:spcAft>
                <a:spcPts val="0"/>
              </a:spcAft>
              <a:buNone/>
            </a:pPr>
            <a:r>
              <a:rPr i="1" lang="en" sz="1400">
                <a:solidFill>
                  <a:schemeClr val="dk2"/>
                </a:solidFill>
              </a:rPr>
              <a:t>/u/ci_rae command</a:t>
            </a:r>
            <a:r>
              <a:rPr lang="en" sz="1400">
                <a:solidFill>
                  <a:schemeClr val="dk2"/>
                </a:solidFill>
              </a:rPr>
              <a:t> </a:t>
            </a:r>
            <a:r>
              <a:rPr i="1" lang="en" sz="1400">
                <a:solidFill>
                  <a:schemeClr val="dk2"/>
                </a:solidFill>
              </a:rPr>
              <a:t>target.</a:t>
            </a:r>
          </a:p>
        </p:txBody>
      </p:sp>
      <p:cxnSp>
        <p:nvCxnSpPr>
          <p:cNvPr id="111" name="Shape 111"/>
          <p:cNvCxnSpPr/>
          <p:nvPr/>
        </p:nvCxnSpPr>
        <p:spPr>
          <a:xfrm>
            <a:off x="3395737" y="2355550"/>
            <a:ext cx="0" cy="1038599"/>
          </a:xfrm>
          <a:prstGeom prst="straightConnector1">
            <a:avLst/>
          </a:prstGeom>
          <a:noFill/>
          <a:ln cap="flat" cmpd="sng" w="9525">
            <a:solidFill>
              <a:srgbClr val="B7B7B7"/>
            </a:solidFill>
            <a:prstDash val="solid"/>
            <a:round/>
            <a:headEnd len="lg" w="lg" type="none"/>
            <a:tailEnd len="lg" w="lg" type="none"/>
          </a:ln>
        </p:spPr>
      </p:cxnSp>
      <p:sp>
        <p:nvSpPr>
          <p:cNvPr id="112" name="Shape 112"/>
          <p:cNvSpPr txBox="1"/>
          <p:nvPr>
            <p:ph type="title"/>
          </p:nvPr>
        </p:nvSpPr>
        <p:spPr>
          <a:xfrm>
            <a:off x="3442812" y="2241075"/>
            <a:ext cx="1814100" cy="392100"/>
          </a:xfrm>
          <a:prstGeom prst="rect">
            <a:avLst/>
          </a:prstGeom>
        </p:spPr>
        <p:txBody>
          <a:bodyPr anchorCtr="0" anchor="ctr" bIns="91425" lIns="91425" rIns="91425" tIns="91425">
            <a:noAutofit/>
          </a:bodyPr>
          <a:lstStyle/>
          <a:p>
            <a:pPr lvl="0" rtl="0">
              <a:spcBef>
                <a:spcPts val="0"/>
              </a:spcBef>
              <a:buNone/>
            </a:pPr>
            <a:r>
              <a:rPr lang="en" sz="1700">
                <a:solidFill>
                  <a:schemeClr val="dk1"/>
                </a:solidFill>
              </a:rPr>
              <a:t>Step 2</a:t>
            </a:r>
          </a:p>
        </p:txBody>
      </p:sp>
      <p:sp>
        <p:nvSpPr>
          <p:cNvPr id="113" name="Shape 113"/>
          <p:cNvSpPr txBox="1"/>
          <p:nvPr>
            <p:ph idx="1" type="body"/>
          </p:nvPr>
        </p:nvSpPr>
        <p:spPr>
          <a:xfrm>
            <a:off x="3442799" y="2531100"/>
            <a:ext cx="3014699" cy="578700"/>
          </a:xfrm>
          <a:prstGeom prst="rect">
            <a:avLst/>
          </a:prstGeom>
        </p:spPr>
        <p:txBody>
          <a:bodyPr anchorCtr="0" anchor="t" bIns="91425" lIns="91425" rIns="91425" tIns="91425">
            <a:noAutofit/>
          </a:bodyPr>
          <a:lstStyle/>
          <a:p>
            <a:pPr lvl="0" rtl="0">
              <a:spcBef>
                <a:spcPts val="0"/>
              </a:spcBef>
              <a:buNone/>
            </a:pPr>
            <a:r>
              <a:rPr lang="en" sz="1400">
                <a:solidFill>
                  <a:schemeClr val="dk2"/>
                </a:solidFill>
              </a:rPr>
              <a:t>Bot pulls data from reddit, performs analytics, generates report.</a:t>
            </a:r>
          </a:p>
        </p:txBody>
      </p:sp>
      <p:cxnSp>
        <p:nvCxnSpPr>
          <p:cNvPr id="114" name="Shape 114"/>
          <p:cNvCxnSpPr/>
          <p:nvPr/>
        </p:nvCxnSpPr>
        <p:spPr>
          <a:xfrm>
            <a:off x="6457562" y="2053100"/>
            <a:ext cx="0" cy="1038599"/>
          </a:xfrm>
          <a:prstGeom prst="straightConnector1">
            <a:avLst/>
          </a:prstGeom>
          <a:noFill/>
          <a:ln cap="flat" cmpd="sng" w="9525">
            <a:solidFill>
              <a:srgbClr val="B7B7B7"/>
            </a:solidFill>
            <a:prstDash val="solid"/>
            <a:round/>
            <a:headEnd len="lg" w="lg" type="none"/>
            <a:tailEnd len="lg" w="lg" type="none"/>
          </a:ln>
        </p:spPr>
      </p:cxnSp>
      <p:sp>
        <p:nvSpPr>
          <p:cNvPr id="115" name="Shape 115"/>
          <p:cNvSpPr txBox="1"/>
          <p:nvPr>
            <p:ph type="title"/>
          </p:nvPr>
        </p:nvSpPr>
        <p:spPr>
          <a:xfrm>
            <a:off x="6504637" y="1929945"/>
            <a:ext cx="1814100" cy="392100"/>
          </a:xfrm>
          <a:prstGeom prst="rect">
            <a:avLst/>
          </a:prstGeom>
        </p:spPr>
        <p:txBody>
          <a:bodyPr anchorCtr="0" anchor="ctr" bIns="91425" lIns="91425" rIns="91425" tIns="91425">
            <a:noAutofit/>
          </a:bodyPr>
          <a:lstStyle/>
          <a:p>
            <a:pPr lvl="0" rtl="0">
              <a:spcBef>
                <a:spcPts val="0"/>
              </a:spcBef>
              <a:buNone/>
            </a:pPr>
            <a:r>
              <a:rPr lang="en" sz="1700">
                <a:solidFill>
                  <a:schemeClr val="dk1"/>
                </a:solidFill>
              </a:rPr>
              <a:t>Step 3</a:t>
            </a:r>
          </a:p>
        </p:txBody>
      </p:sp>
      <p:sp>
        <p:nvSpPr>
          <p:cNvPr id="116" name="Shape 116"/>
          <p:cNvSpPr txBox="1"/>
          <p:nvPr>
            <p:ph idx="1" type="body"/>
          </p:nvPr>
        </p:nvSpPr>
        <p:spPr>
          <a:xfrm>
            <a:off x="6504625" y="2219975"/>
            <a:ext cx="2374500" cy="578700"/>
          </a:xfrm>
          <a:prstGeom prst="rect">
            <a:avLst/>
          </a:prstGeom>
        </p:spPr>
        <p:txBody>
          <a:bodyPr anchorCtr="0" anchor="t" bIns="91425" lIns="91425" rIns="91425" tIns="91425">
            <a:noAutofit/>
          </a:bodyPr>
          <a:lstStyle/>
          <a:p>
            <a:pPr lvl="0" rtl="0">
              <a:spcBef>
                <a:spcPts val="0"/>
              </a:spcBef>
              <a:buNone/>
            </a:pPr>
            <a:r>
              <a:rPr lang="en" sz="1400">
                <a:solidFill>
                  <a:schemeClr val="dk2"/>
                </a:solidFill>
              </a:rPr>
              <a:t>Bot posts report on imgur, replies to the users comment with the URL.</a:t>
            </a:r>
          </a:p>
        </p:txBody>
      </p:sp>
      <p:grpSp>
        <p:nvGrpSpPr>
          <p:cNvPr id="117" name="Shape 117"/>
          <p:cNvGrpSpPr/>
          <p:nvPr/>
        </p:nvGrpSpPr>
        <p:grpSpPr>
          <a:xfrm>
            <a:off x="929030" y="3219673"/>
            <a:ext cx="6993308" cy="1520399"/>
            <a:chOff x="929030" y="3219673"/>
            <a:chExt cx="6993308" cy="1520399"/>
          </a:xfrm>
        </p:grpSpPr>
        <p:cxnSp>
          <p:nvCxnSpPr>
            <p:cNvPr id="118" name="Shape 118"/>
            <p:cNvCxnSpPr>
              <a:stCxn id="119" idx="6"/>
              <a:endCxn id="120" idx="2"/>
            </p:cNvCxnSpPr>
            <p:nvPr/>
          </p:nvCxnSpPr>
          <p:spPr>
            <a:xfrm>
              <a:off x="1537730" y="3979906"/>
              <a:ext cx="4864200" cy="0"/>
            </a:xfrm>
            <a:prstGeom prst="straightConnector1">
              <a:avLst/>
            </a:prstGeom>
            <a:noFill/>
            <a:ln cap="flat" cmpd="sng" w="19050">
              <a:solidFill>
                <a:schemeClr val="dk1"/>
              </a:solidFill>
              <a:prstDash val="dot"/>
              <a:round/>
              <a:headEnd len="lg" w="lg" type="none"/>
              <a:tailEnd len="lg" w="lg" type="none"/>
            </a:ln>
          </p:spPr>
        </p:cxnSp>
        <p:sp>
          <p:nvSpPr>
            <p:cNvPr id="119" name="Shape 119"/>
            <p:cNvSpPr/>
            <p:nvPr/>
          </p:nvSpPr>
          <p:spPr>
            <a:xfrm>
              <a:off x="929030" y="3675556"/>
              <a:ext cx="608700" cy="6087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3421283" y="3431304"/>
              <a:ext cx="1097100" cy="10971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6401939" y="3219673"/>
              <a:ext cx="1520399" cy="15203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22" name="Shape 12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26" name="Shape 126"/>
        <p:cNvGrpSpPr/>
        <p:nvPr/>
      </p:nvGrpSpPr>
      <p:grpSpPr>
        <a:xfrm>
          <a:off x="0" y="0"/>
          <a:ext cx="0" cy="0"/>
          <a:chOff x="0" y="0"/>
          <a:chExt cx="0" cy="0"/>
        </a:xfrm>
      </p:grpSpPr>
      <p:sp>
        <p:nvSpPr>
          <p:cNvPr id="127" name="Shape 127"/>
          <p:cNvSpPr txBox="1"/>
          <p:nvPr>
            <p:ph type="ctrTitle"/>
          </p:nvPr>
        </p:nvSpPr>
        <p:spPr>
          <a:xfrm>
            <a:off x="390525" y="168700"/>
            <a:ext cx="8222100" cy="933600"/>
          </a:xfrm>
          <a:prstGeom prst="rect">
            <a:avLst/>
          </a:prstGeom>
        </p:spPr>
        <p:txBody>
          <a:bodyPr anchorCtr="0" anchor="b" bIns="91425" lIns="91425" rIns="91425" tIns="91425">
            <a:noAutofit/>
          </a:bodyPr>
          <a:lstStyle/>
          <a:p>
            <a:pPr lvl="0" rtl="0">
              <a:spcBef>
                <a:spcPts val="0"/>
              </a:spcBef>
              <a:buNone/>
            </a:pPr>
            <a:r>
              <a:rPr lang="en"/>
              <a:t>Commands</a:t>
            </a:r>
          </a:p>
        </p:txBody>
      </p:sp>
      <p:sp>
        <p:nvSpPr>
          <p:cNvPr id="128" name="Shape 128"/>
          <p:cNvSpPr txBox="1"/>
          <p:nvPr>
            <p:ph idx="1" type="subTitle"/>
          </p:nvPr>
        </p:nvSpPr>
        <p:spPr>
          <a:xfrm>
            <a:off x="460950" y="1102300"/>
            <a:ext cx="8222100" cy="3443400"/>
          </a:xfrm>
          <a:prstGeom prst="rect">
            <a:avLst/>
          </a:prstGeom>
        </p:spPr>
        <p:txBody>
          <a:bodyPr anchorCtr="0" anchor="t" bIns="91425" lIns="91425" rIns="91425" tIns="91425">
            <a:noAutofit/>
          </a:bodyPr>
          <a:lstStyle/>
          <a:p>
            <a:pPr indent="-330200" lvl="0" marL="457200" rtl="0">
              <a:spcBef>
                <a:spcPts val="0"/>
              </a:spcBef>
              <a:buClr>
                <a:schemeClr val="lt1"/>
              </a:buClr>
              <a:buSzPct val="100000"/>
              <a:buFont typeface="Arial"/>
              <a:buChar char="●"/>
            </a:pPr>
            <a:r>
              <a:rPr b="1" lang="en" sz="1600"/>
              <a:t>user_activity</a:t>
            </a:r>
            <a:r>
              <a:rPr lang="en" sz="1600"/>
              <a:t>: Generates a bar graph that shows what time a user is most active.</a:t>
            </a:r>
          </a:p>
          <a:p>
            <a:pPr indent="-330200" lvl="0" marL="457200" rtl="0">
              <a:spcBef>
                <a:spcPts val="0"/>
              </a:spcBef>
              <a:buClr>
                <a:schemeClr val="lt1"/>
              </a:buClr>
              <a:buSzPct val="100000"/>
              <a:buFont typeface="Arial"/>
              <a:buChar char="●"/>
            </a:pPr>
            <a:r>
              <a:rPr b="1" lang="en" sz="1600"/>
              <a:t>user_interests</a:t>
            </a:r>
            <a:r>
              <a:rPr lang="en" sz="1600"/>
              <a:t>: Generates a pie chart based on what categories a user has expressed</a:t>
            </a:r>
            <a:r>
              <a:rPr lang="en" sz="1600"/>
              <a:t> </a:t>
            </a:r>
            <a:r>
              <a:rPr lang="en" sz="1600"/>
              <a:t>interest in.</a:t>
            </a:r>
          </a:p>
          <a:p>
            <a:pPr indent="-330200" lvl="0" marL="457200" rtl="0">
              <a:spcBef>
                <a:spcPts val="0"/>
              </a:spcBef>
              <a:buClr>
                <a:schemeClr val="lt1"/>
              </a:buClr>
              <a:buSzPct val="100000"/>
              <a:buFont typeface="Arial"/>
              <a:buChar char="●"/>
            </a:pPr>
            <a:r>
              <a:rPr b="1" lang="en" sz="1600"/>
              <a:t>best_worst</a:t>
            </a:r>
            <a:r>
              <a:rPr lang="en" sz="1600"/>
              <a:t>: Reports highest and lowest scoring comment for a user.</a:t>
            </a:r>
          </a:p>
          <a:p>
            <a:pPr indent="-330200" lvl="0" marL="457200" rtl="0">
              <a:spcBef>
                <a:spcPts val="0"/>
              </a:spcBef>
              <a:buClr>
                <a:schemeClr val="lt1"/>
              </a:buClr>
              <a:buSzPct val="100000"/>
              <a:buFont typeface="Arial"/>
              <a:buChar char="●"/>
            </a:pPr>
            <a:r>
              <a:rPr b="1" lang="en" sz="1600"/>
              <a:t>word_cloud</a:t>
            </a:r>
            <a:r>
              <a:rPr lang="en" sz="1600"/>
              <a:t>: Generates a word cloud based on the user’s comment history.</a:t>
            </a:r>
          </a:p>
          <a:p>
            <a:pPr indent="-330200" lvl="0" marL="457200" rtl="0">
              <a:spcBef>
                <a:spcPts val="0"/>
              </a:spcBef>
              <a:buClr>
                <a:schemeClr val="lt1"/>
              </a:buClr>
              <a:buSzPct val="100000"/>
              <a:buFont typeface="Arial"/>
              <a:buChar char="●"/>
            </a:pPr>
            <a:r>
              <a:rPr b="1" lang="en" sz="1600"/>
              <a:t>word_count</a:t>
            </a:r>
            <a:r>
              <a:rPr lang="en" sz="1600"/>
              <a:t>: Generates a bar graph that shows the words a user has said most frequently in their comment history.</a:t>
            </a:r>
          </a:p>
          <a:p>
            <a:pPr indent="-330200" lvl="0" marL="457200" rtl="0">
              <a:spcBef>
                <a:spcPts val="0"/>
              </a:spcBef>
              <a:buClr>
                <a:schemeClr val="lt1"/>
              </a:buClr>
              <a:buSzPct val="100000"/>
              <a:buFont typeface="Arial"/>
              <a:buChar char="●"/>
            </a:pPr>
            <a:r>
              <a:rPr b="1" lang="en" sz="1600"/>
              <a:t>karma_breakdown</a:t>
            </a:r>
            <a:r>
              <a:rPr lang="en" sz="1600"/>
              <a:t>: Generates a graph that shows your total karma for the top 20 subreddits you have submitted in.</a:t>
            </a:r>
          </a:p>
          <a:p>
            <a:pPr indent="-330200" lvl="0" marL="457200" rtl="0">
              <a:spcBef>
                <a:spcPts val="0"/>
              </a:spcBef>
              <a:buClr>
                <a:schemeClr val="lt1"/>
              </a:buClr>
              <a:buSzPct val="100000"/>
              <a:buFont typeface="Arial"/>
              <a:buChar char="●"/>
            </a:pPr>
            <a:r>
              <a:rPr b="1" lang="en" sz="1600"/>
              <a:t>snarkiness</a:t>
            </a:r>
            <a:r>
              <a:rPr lang="en" sz="1600"/>
              <a:t>: Generates a report on </a:t>
            </a:r>
            <a:r>
              <a:rPr lang="en" sz="1600"/>
              <a:t>what </a:t>
            </a:r>
            <a:r>
              <a:rPr lang="en" sz="1600"/>
              <a:t>profanity a user has posted in comments.</a:t>
            </a:r>
          </a:p>
          <a:p>
            <a:pPr indent="-330200" lvl="0" marL="457200" rtl="0">
              <a:spcBef>
                <a:spcPts val="0"/>
              </a:spcBef>
              <a:buClr>
                <a:schemeClr val="lt1"/>
              </a:buClr>
              <a:buSzPct val="100000"/>
              <a:buFont typeface="Arial"/>
              <a:buChar char="●"/>
            </a:pPr>
            <a:r>
              <a:rPr b="1" lang="en" sz="1600"/>
              <a:t>locations</a:t>
            </a:r>
            <a:r>
              <a:rPr lang="en" sz="1600"/>
              <a:t>: Generates a list of locations a user has mentioned such as countries and states.</a:t>
            </a:r>
          </a:p>
          <a:p>
            <a:pPr indent="-330200" lvl="0" marL="457200" rtl="0">
              <a:spcBef>
                <a:spcPts val="0"/>
              </a:spcBef>
              <a:buClr>
                <a:schemeClr val="lt1"/>
              </a:buClr>
              <a:buSzPct val="100000"/>
              <a:buFont typeface="Arial"/>
              <a:buChar char="●"/>
            </a:pPr>
            <a:r>
              <a:rPr b="1" lang="en" sz="1600"/>
              <a:t>sentiment_search</a:t>
            </a:r>
            <a:r>
              <a:rPr lang="en" sz="1600"/>
              <a:t>: Generates a report on user sentiment relating to a given </a:t>
            </a:r>
            <a:br>
              <a:rPr lang="en" sz="1600"/>
            </a:br>
            <a:r>
              <a:rPr lang="en" sz="1600"/>
              <a:t>search term.</a:t>
            </a:r>
          </a:p>
          <a:p>
            <a:pPr indent="0" lvl="0" marL="457200" rtl="0">
              <a:spcBef>
                <a:spcPts val="0"/>
              </a:spcBef>
              <a:buNone/>
            </a:pPr>
            <a:r>
              <a:t/>
            </a:r>
            <a:endParaRPr b="1" sz="1600"/>
          </a:p>
        </p:txBody>
      </p:sp>
      <p:sp>
        <p:nvSpPr>
          <p:cNvPr id="129" name="Shape 12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09575" y="463000"/>
            <a:ext cx="8222100" cy="561600"/>
          </a:xfrm>
          <a:prstGeom prst="rect">
            <a:avLst/>
          </a:prstGeom>
        </p:spPr>
        <p:txBody>
          <a:bodyPr anchorCtr="0" anchor="b" bIns="91425" lIns="91425" rIns="91425" tIns="91425">
            <a:noAutofit/>
          </a:bodyPr>
          <a:lstStyle/>
          <a:p>
            <a:pPr lvl="0" rtl="0">
              <a:spcBef>
                <a:spcPts val="0"/>
              </a:spcBef>
              <a:buNone/>
            </a:pPr>
            <a:r>
              <a:rPr lang="en"/>
              <a:t>Design concept</a:t>
            </a:r>
          </a:p>
          <a:p>
            <a:pPr lvl="0">
              <a:spcBef>
                <a:spcPts val="0"/>
              </a:spcBef>
              <a:buNone/>
            </a:pPr>
            <a:r>
              <a:rPr i="1" lang="en" sz="1600"/>
              <a:t>Early Impressions</a:t>
            </a:r>
          </a:p>
        </p:txBody>
      </p:sp>
      <p:pic>
        <p:nvPicPr>
          <p:cNvPr descr="Component_Diagram_RAE.PNG" id="135" name="Shape 135"/>
          <p:cNvPicPr preferRelativeResize="0"/>
          <p:nvPr/>
        </p:nvPicPr>
        <p:blipFill>
          <a:blip r:embed="rId3">
            <a:alphaModFix/>
          </a:blip>
          <a:stretch>
            <a:fillRect/>
          </a:stretch>
        </p:blipFill>
        <p:spPr>
          <a:xfrm>
            <a:off x="0" y="1165900"/>
            <a:ext cx="9144000" cy="3977599"/>
          </a:xfrm>
          <a:prstGeom prst="rect">
            <a:avLst/>
          </a:prstGeom>
          <a:noFill/>
          <a:ln>
            <a:noFill/>
          </a:ln>
        </p:spPr>
      </p:pic>
      <p:sp>
        <p:nvSpPr>
          <p:cNvPr id="136" name="Shape 13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0" y="-1400"/>
            <a:ext cx="9148979" cy="5143500"/>
          </a:xfrm>
          <a:prstGeom prst="rect">
            <a:avLst/>
          </a:prstGeom>
          <a:noFill/>
          <a:ln>
            <a:noFill/>
          </a:ln>
        </p:spPr>
      </p:pic>
      <p:sp>
        <p:nvSpPr>
          <p:cNvPr id="142" name="Shape 14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2"/>
                </a:solidFil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Why </a:t>
            </a:r>
            <a:r>
              <a:rPr lang="en"/>
              <a:t>is the </a:t>
            </a:r>
            <a:r>
              <a:rPr lang="en"/>
              <a:t>information</a:t>
            </a:r>
            <a:r>
              <a:rPr lang="en"/>
              <a:t> valuable</a:t>
            </a:r>
            <a:r>
              <a:rPr lang="en"/>
              <a:t>?</a:t>
            </a:r>
          </a:p>
        </p:txBody>
      </p:sp>
      <p:sp>
        <p:nvSpPr>
          <p:cNvPr id="148" name="Shape 148"/>
          <p:cNvSpPr txBox="1"/>
          <p:nvPr>
            <p:ph idx="1" type="body"/>
          </p:nvPr>
        </p:nvSpPr>
        <p:spPr>
          <a:xfrm>
            <a:off x="471900" y="1919075"/>
            <a:ext cx="8299800" cy="2710200"/>
          </a:xfrm>
          <a:prstGeom prst="rect">
            <a:avLst/>
          </a:prstGeom>
        </p:spPr>
        <p:txBody>
          <a:bodyPr anchorCtr="0" anchor="t" bIns="91425" lIns="91425" rIns="91425" tIns="91425">
            <a:noAutofit/>
          </a:bodyPr>
          <a:lstStyle/>
          <a:p>
            <a:pPr indent="-330200" lvl="0" marL="457200" rtl="0">
              <a:spcBef>
                <a:spcPts val="0"/>
              </a:spcBef>
              <a:buSzPct val="100000"/>
            </a:pPr>
            <a:r>
              <a:rPr b="1" lang="en" sz="1600"/>
              <a:t>Social media is expanding:</a:t>
            </a:r>
          </a:p>
          <a:p>
            <a:pPr indent="-330200" lvl="1" marL="914400" rtl="0">
              <a:spcBef>
                <a:spcPts val="0"/>
              </a:spcBef>
              <a:buSzPct val="100000"/>
            </a:pPr>
            <a:r>
              <a:rPr lang="en" sz="1600"/>
              <a:t>Time spent online is increasing.</a:t>
            </a:r>
          </a:p>
          <a:p>
            <a:pPr indent="-330200" lvl="1" marL="914400" rtl="0">
              <a:spcBef>
                <a:spcPts val="0"/>
              </a:spcBef>
              <a:buSzPct val="100000"/>
            </a:pPr>
            <a:r>
              <a:rPr lang="en" sz="1600"/>
              <a:t>Information shared is increasing.</a:t>
            </a:r>
          </a:p>
          <a:p>
            <a:pPr indent="-330200" lvl="0" marL="457200" marR="0" rtl="0" algn="l">
              <a:lnSpc>
                <a:spcPct val="115000"/>
              </a:lnSpc>
              <a:spcBef>
                <a:spcPts val="0"/>
              </a:spcBef>
              <a:spcAft>
                <a:spcPts val="1600"/>
              </a:spcAft>
              <a:buClr>
                <a:schemeClr val="lt2"/>
              </a:buClr>
              <a:buSzPct val="100000"/>
              <a:buFont typeface="Roboto"/>
            </a:pPr>
            <a:r>
              <a:rPr b="1" lang="en" sz="1600"/>
              <a:t>Prediction:</a:t>
            </a:r>
          </a:p>
          <a:p>
            <a:pPr indent="-330200" lvl="1" marL="914400" rtl="0">
              <a:spcBef>
                <a:spcPts val="0"/>
              </a:spcBef>
              <a:buSzPct val="100000"/>
            </a:pPr>
            <a:r>
              <a:rPr lang="en" sz="1600"/>
              <a:t>Information produced from analysis may hint how users are feeling about a product, and predict trends in user’s interest.</a:t>
            </a:r>
          </a:p>
          <a:p>
            <a:pPr indent="-330200" lvl="1" marL="914400" rtl="0">
              <a:spcBef>
                <a:spcPts val="0"/>
              </a:spcBef>
              <a:buSzPct val="100000"/>
            </a:pPr>
            <a:r>
              <a:rPr lang="en" sz="1600"/>
              <a:t>Marketers can use this information to compile a target audience.</a:t>
            </a:r>
          </a:p>
          <a:p>
            <a:pPr indent="-330200" lvl="0" marL="457200" marR="0" rtl="0" algn="l">
              <a:lnSpc>
                <a:spcPct val="115000"/>
              </a:lnSpc>
              <a:spcBef>
                <a:spcPts val="0"/>
              </a:spcBef>
              <a:spcAft>
                <a:spcPts val="1600"/>
              </a:spcAft>
              <a:buClr>
                <a:schemeClr val="lt2"/>
              </a:buClr>
              <a:buSzPct val="100000"/>
              <a:buFont typeface="Roboto"/>
            </a:pPr>
            <a:r>
              <a:rPr b="1" lang="en" sz="1600"/>
              <a:t>Security:</a:t>
            </a:r>
          </a:p>
          <a:p>
            <a:pPr indent="-330200" lvl="1" marL="914400" rtl="0">
              <a:spcBef>
                <a:spcPts val="0"/>
              </a:spcBef>
              <a:buSzPct val="100000"/>
            </a:pPr>
            <a:r>
              <a:rPr lang="en" sz="1600"/>
              <a:t>Employee honesty is a good policy, but difficult to prove. </a:t>
            </a:r>
          </a:p>
          <a:p>
            <a:pPr indent="-330200" lvl="1" marL="914400" rtl="0">
              <a:spcBef>
                <a:spcPts val="0"/>
              </a:spcBef>
              <a:buSzPct val="100000"/>
            </a:pPr>
            <a:r>
              <a:rPr lang="en" sz="1600"/>
              <a:t>Big data analysis may paint a clearer picture than a resume. </a:t>
            </a:r>
          </a:p>
        </p:txBody>
      </p:sp>
      <p:sp>
        <p:nvSpPr>
          <p:cNvPr id="149" name="Shape 14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