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bel" panose="02000506030000020004" pitchFamily="2" charset="0"/>
      <p:regular r:id="rId24"/>
    </p:embeddedFont>
    <p:embeddedFont>
      <p:font typeface="Consolas" panose="020B0609020204030204" pitchFamily="49" charset="0"/>
      <p:regular r:id="rId25"/>
      <p:bold r:id="rId26"/>
      <p:italic r:id="rId27"/>
      <p:boldItalic r:id="rId28"/>
    </p:embeddedFont>
    <p:embeddedFont>
      <p:font typeface="Questrial" pitchFamily="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65" d="100"/>
          <a:sy n="165" d="100"/>
        </p:scale>
        <p:origin x="66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apitalone.com/tech/machine-learning/understanding-tf-idf/"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scikit-learn.org/stable/modules/generated/sklearn.feature_extraction.text.TfidfVectorizer.htm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cikit-learn.org/stable/modules/generated/sklearn.metrics.pairwise.cosine_similarity.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ww.machinelearningplus.com/nlp/cosine-similarity/"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4ccdda517d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4ccdda517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ccdda517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ccdda517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25bc5a4fa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25bc5a4fa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ko" sz="1050">
                <a:solidFill>
                  <a:srgbClr val="008ABC"/>
                </a:solidFill>
                <a:uFill>
                  <a:noFill/>
                </a:uFill>
                <a:hlinkClick r:id="rId3">
                  <a:extLst>
                    <a:ext uri="{A12FA001-AC4F-418D-AE19-62706E023703}">
                      <ahyp:hlinkClr xmlns:ahyp="http://schemas.microsoft.com/office/drawing/2018/hyperlinkcolor" val="tx"/>
                    </a:ext>
                  </a:extLst>
                </a:hlinkClick>
              </a:rPr>
              <a:t>TF-IDF</a:t>
            </a:r>
            <a:r>
              <a:rPr lang="ko" sz="1050">
                <a:solidFill>
                  <a:schemeClr val="dk1"/>
                </a:solidFill>
              </a:rPr>
              <a:t> is a way to represent text that offers typically better performance than a Bag-of-Words representation. TF-IDF refers to Term Frequency - Inverse Document Frequency, which refers to the way in which the importance/relevance of strings is determined. The goal is to get a sense of what words are relevant based on their frequency both within the document and across the corpus.</a:t>
            </a:r>
            <a:endParaRPr sz="1050">
              <a:solidFill>
                <a:schemeClr val="dk1"/>
              </a:solidFill>
            </a:endParaRPr>
          </a:p>
          <a:p>
            <a:pPr marL="0" lvl="0" indent="0" algn="l" rtl="0">
              <a:lnSpc>
                <a:spcPct val="170000"/>
              </a:lnSpc>
              <a:spcBef>
                <a:spcPts val="1200"/>
              </a:spcBef>
              <a:spcAft>
                <a:spcPts val="0"/>
              </a:spcAft>
              <a:buClr>
                <a:schemeClr val="dk1"/>
              </a:buClr>
              <a:buSzPts val="1100"/>
              <a:buFont typeface="Arial"/>
              <a:buNone/>
            </a:pPr>
            <a:r>
              <a:rPr lang="ko" sz="1050">
                <a:solidFill>
                  <a:schemeClr val="dk1"/>
                </a:solidFill>
              </a:rPr>
              <a:t>TF-IDF vectorization works based on two metrics, based on the name:</a:t>
            </a:r>
            <a:endParaRPr sz="1050">
              <a:solidFill>
                <a:schemeClr val="dk1"/>
              </a:solidFill>
            </a:endParaRPr>
          </a:p>
          <a:p>
            <a:pPr marL="0" lvl="0" indent="0" algn="l" rtl="0">
              <a:lnSpc>
                <a:spcPct val="170000"/>
              </a:lnSpc>
              <a:spcBef>
                <a:spcPts val="1200"/>
              </a:spcBef>
              <a:spcAft>
                <a:spcPts val="0"/>
              </a:spcAft>
              <a:buClr>
                <a:schemeClr val="dk1"/>
              </a:buClr>
              <a:buSzPts val="1100"/>
              <a:buFont typeface="Arial"/>
              <a:buNone/>
            </a:pPr>
            <a:r>
              <a:rPr lang="ko" sz="1050">
                <a:solidFill>
                  <a:schemeClr val="dk1"/>
                </a:solidFill>
              </a:rPr>
              <a:t>1) Term Frequecy - what is the frequency of a term? Term frequency can be defined multiple ways, including the number of appearances, of the frequency as a proportion of the words in the corpus.</a:t>
            </a:r>
            <a:endParaRPr sz="1050">
              <a:solidFill>
                <a:schemeClr val="dk1"/>
              </a:solidFill>
            </a:endParaRPr>
          </a:p>
          <a:p>
            <a:pPr marL="0" lvl="0" indent="0" algn="l" rtl="0">
              <a:lnSpc>
                <a:spcPct val="170000"/>
              </a:lnSpc>
              <a:spcBef>
                <a:spcPts val="1200"/>
              </a:spcBef>
              <a:spcAft>
                <a:spcPts val="0"/>
              </a:spcAft>
              <a:buClr>
                <a:schemeClr val="dk1"/>
              </a:buClr>
              <a:buSzPts val="1100"/>
              <a:buFont typeface="Arial"/>
              <a:buNone/>
            </a:pPr>
            <a:r>
              <a:rPr lang="ko" sz="1050">
                <a:solidFill>
                  <a:schemeClr val="dk1"/>
                </a:solidFill>
              </a:rPr>
              <a:t>2) Inverse Document Frequency - what is the frequency of a word throughout the corpus? This figure is calculated by looking at number of documents divided by the number of documents that the term appears in.</a:t>
            </a:r>
            <a:endParaRPr sz="1050">
              <a:solidFill>
                <a:schemeClr val="dk1"/>
              </a:solidFill>
            </a:endParaRPr>
          </a:p>
          <a:p>
            <a:pPr marL="0" lvl="0" indent="0" algn="l" rtl="0">
              <a:lnSpc>
                <a:spcPct val="170000"/>
              </a:lnSpc>
              <a:spcBef>
                <a:spcPts val="1200"/>
              </a:spcBef>
              <a:spcAft>
                <a:spcPts val="0"/>
              </a:spcAft>
              <a:buClr>
                <a:schemeClr val="dk1"/>
              </a:buClr>
              <a:buSzPts val="1100"/>
              <a:buFont typeface="Arial"/>
              <a:buNone/>
            </a:pPr>
            <a:r>
              <a:rPr lang="ko" sz="1050">
                <a:solidFill>
                  <a:schemeClr val="dk1"/>
                </a:solidFill>
              </a:rPr>
              <a:t>We then multiply the term frequency by the inverse document foodage to get the TF-IDF score. The higher the score, the more relevant the term is. As a term gets less relevant, its TF-IDF score approaches 0.</a:t>
            </a:r>
            <a:endParaRPr sz="1050">
              <a:solidFill>
                <a:schemeClr val="dk1"/>
              </a:solidFill>
            </a:endParaRPr>
          </a:p>
          <a:p>
            <a:pPr marL="0" lvl="0" indent="0" algn="l" rtl="0">
              <a:lnSpc>
                <a:spcPct val="170000"/>
              </a:lnSpc>
              <a:spcBef>
                <a:spcPts val="1200"/>
              </a:spcBef>
              <a:spcAft>
                <a:spcPts val="0"/>
              </a:spcAft>
              <a:buNone/>
            </a:pPr>
            <a:r>
              <a:rPr lang="ko" sz="1050">
                <a:solidFill>
                  <a:srgbClr val="008ABC"/>
                </a:solidFill>
                <a:uFill>
                  <a:noFill/>
                </a:uFill>
                <a:hlinkClick r:id="rId4">
                  <a:extLst>
                    <a:ext uri="{A12FA001-AC4F-418D-AE19-62706E023703}">
                      <ahyp:hlinkClr xmlns:ahyp="http://schemas.microsoft.com/office/drawing/2018/hyperlinkcolor" val="tx"/>
                    </a:ext>
                  </a:extLst>
                </a:hlinkClick>
              </a:rPr>
              <a:t>Sci-Kit Learn</a:t>
            </a:r>
            <a:r>
              <a:rPr lang="ko" sz="1050">
                <a:solidFill>
                  <a:schemeClr val="dk1"/>
                </a:solidFill>
              </a:rPr>
              <a:t> includes an implementation of TF-IDF vectorization that can be applied out of the box, we'll apply it here to the corpus (the first 10000 articles) to get the word representations for our initial approach.</a:t>
            </a:r>
            <a:endParaRPr sz="1050">
              <a:solidFill>
                <a:schemeClr val="dk1"/>
              </a:solidFill>
            </a:endParaRPr>
          </a:p>
          <a:p>
            <a:pPr marL="0" lvl="0" indent="0" algn="l" rtl="0">
              <a:lnSpc>
                <a:spcPct val="170000"/>
              </a:lnSpc>
              <a:spcBef>
                <a:spcPts val="1200"/>
              </a:spcBef>
              <a:spcAft>
                <a:spcPts val="1200"/>
              </a:spcAft>
              <a:buNone/>
            </a:pPr>
            <a:r>
              <a:rPr lang="ko" sz="1050">
                <a:solidFill>
                  <a:schemeClr val="dk1"/>
                </a:solidFill>
                <a:highlight>
                  <a:srgbClr val="FFFFFF"/>
                </a:highlight>
              </a:rPr>
              <a:t>Now that we've applied the TF-IDF vectorizer to the corpus, we have a matrix of values representing the data that we can then pass into a function to get the similarity of the text to other members of the corpus.</a:t>
            </a:r>
            <a:endParaRPr sz="105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ccdda517d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4ccdda517d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1200"/>
              </a:spcAft>
              <a:buNone/>
            </a:pPr>
            <a:r>
              <a:rPr lang="ko" sz="1050">
                <a:solidFill>
                  <a:srgbClr val="20BEFF"/>
                </a:solidFill>
                <a:highlight>
                  <a:srgbClr val="FFFFFF"/>
                </a:highlight>
                <a:uFill>
                  <a:noFill/>
                </a:uFill>
                <a:hlinkClick r:id="rId3">
                  <a:extLst>
                    <a:ext uri="{A12FA001-AC4F-418D-AE19-62706E023703}">
                      <ahyp:hlinkClr xmlns:ahyp="http://schemas.microsoft.com/office/drawing/2018/hyperlinkcolor" val="tx"/>
                    </a:ext>
                  </a:extLst>
                </a:hlinkClick>
              </a:rPr>
              <a:t>Sci-Kit Learn</a:t>
            </a:r>
            <a:r>
              <a:rPr lang="ko" sz="1050">
                <a:solidFill>
                  <a:schemeClr val="dk1"/>
                </a:solidFill>
                <a:highlight>
                  <a:srgbClr val="FFFFFF"/>
                </a:highlight>
              </a:rPr>
              <a:t> includes an implementation of the </a:t>
            </a:r>
            <a:r>
              <a:rPr lang="ko" sz="1050">
                <a:solidFill>
                  <a:srgbClr val="008ABC"/>
                </a:solidFill>
                <a:highlight>
                  <a:srgbClr val="FFFFFF"/>
                </a:highlight>
                <a:uFill>
                  <a:noFill/>
                </a:uFill>
                <a:hlinkClick r:id="rId4">
                  <a:extLst>
                    <a:ext uri="{A12FA001-AC4F-418D-AE19-62706E023703}">
                      <ahyp:hlinkClr xmlns:ahyp="http://schemas.microsoft.com/office/drawing/2018/hyperlinkcolor" val="tx"/>
                    </a:ext>
                  </a:extLst>
                </a:hlinkClick>
              </a:rPr>
              <a:t>Cosine Similarity</a:t>
            </a:r>
            <a:r>
              <a:rPr lang="ko" sz="1050">
                <a:solidFill>
                  <a:schemeClr val="dk1"/>
                </a:solidFill>
                <a:highlight>
                  <a:srgbClr val="FFFFFF"/>
                </a:highlight>
              </a:rPr>
              <a:t>, which is a useful way to represent text because it's similarity is calculated irrespective of vector size. The values of Cosine similarity that are close to 1 are determined to be "closer" or more similar to each other. We'll apply this metric first by getting the cosine similarity of the entire matrix.</a:t>
            </a:r>
            <a:endParaRPr sz="105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5e68791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5e68791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ko" sz="900">
                <a:solidFill>
                  <a:schemeClr val="dk1"/>
                </a:solidFill>
              </a:rPr>
              <a:t>Doc2Vec is an algorithm for generating vector representations of documents in an unsupervised manner. It is an extension of the popular Word2Vec model that learns continuous vector representations of words.</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ko" sz="900">
                <a:solidFill>
                  <a:schemeClr val="dk1"/>
                </a:solidFill>
              </a:rPr>
              <a:t>Unlike traditional bag-of-words models or TF-IDF, which treat documents as a collection of words, Doc2Vec considers the semantic meaning and context of words within a document. It learns fixed-length vector representations, often referred to as "document embeddings" or "doc vectors," that capture the overall meaning and semantic relationships of the entire document.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ko" sz="900">
                <a:solidFill>
                  <a:schemeClr val="dk1"/>
                </a:solidFill>
              </a:rPr>
              <a:t>The basic idea behind Doc2Vec is to train a neural network to predict words within a document or predict the document given a set of words. This training process allows the model to learn distributed representations of documents that capture both the local word context and the global document context.</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ko" sz="900">
                <a:solidFill>
                  <a:schemeClr val="dk1"/>
                </a:solidFill>
              </a:rPr>
              <a:t>There are two main variants of Doc2Vec: PV-DM (Paragraph Vector-Distributed Memory) and PV-DBOW (Paragraph Vector-Distributed Bag of Words). PV-DM preserves the word order in the document and aims to predict the target word based on the context words and the document vector. PV-DBOW, on the other hand, ignores the word order and only predicts the target word based on the document vector.</a:t>
            </a:r>
            <a:endParaRPr sz="9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ko" sz="900">
                <a:solidFill>
                  <a:schemeClr val="dk1"/>
                </a:solidFill>
              </a:rPr>
              <a:t>We used PV-DM in our trained model. </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5bc5a4fa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25bc5a4fa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ko" sz="900">
                <a:solidFill>
                  <a:schemeClr val="dk1"/>
                </a:solidFill>
              </a:rPr>
              <a:t>In our Doc2Vec model, we first trained the Doc2Vec model using the Genesis library. We used Paragraph Vector-Distributed Memory as it is used as a default model for Doc2Vec. Then, we inferred the vector from the given abstract. Finally, we obtained the most similar abstract given an input abstract. </a:t>
            </a:r>
            <a:endParaRPr sz="9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ccdda517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4ccdda517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ko" sz="900">
                <a:solidFill>
                  <a:schemeClr val="dk1"/>
                </a:solidFill>
              </a:rPr>
              <a:t>You can see and try our result by clicking this link. We used gradio to deploy our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ccdda517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ccdda517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146b2ebb6d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146b2ebb6d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ccdda517d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4ccdda517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46b2ebb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146b2ebb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146b2ebb6d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146b2ebb6d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146b2ebb6d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146b2ebb6d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46b2ebb6d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46b2ebb6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46b2ebb6d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46b2ebb6d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146b2ebb6d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146b2ebb6d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ccdda517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ccdda517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46b2ebb6d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46b2ebb6d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25bc5a4fa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25bc5a4fa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ccdda517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ccdda51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https://ddiddu-simsearch.hf.space/" TargetMode="Externa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kaggle.com/datasets/Cornell-University/arxiv"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kaggle.com/code/johntrygier/scientific-article-recommendation" TargetMode="External"/><Relationship Id="rId4" Type="http://schemas.openxmlformats.org/officeDocument/2006/relationships/hyperlink" Target="https://towardsdatascience.com/using-nlp-to-find-similar-movies-based-on-plot-summaries-b1481a2ba49b"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diddu-simsearch.hf.space/"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flipH="1">
            <a:off x="1479776" y="2346125"/>
            <a:ext cx="1861800" cy="318600"/>
          </a:xfrm>
          <a:prstGeom prst="rect">
            <a:avLst/>
          </a:prstGeom>
          <a:solidFill>
            <a:srgbClr val="EFE4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txBox="1"/>
          <p:nvPr/>
        </p:nvSpPr>
        <p:spPr>
          <a:xfrm>
            <a:off x="1388092" y="1503650"/>
            <a:ext cx="6367800" cy="1707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2800">
              <a:latin typeface="Questrial"/>
              <a:ea typeface="Questrial"/>
              <a:cs typeface="Questrial"/>
              <a:sym typeface="Questrial"/>
            </a:endParaRPr>
          </a:p>
          <a:p>
            <a:pPr marL="0" lvl="0" indent="0" algn="ctr" rtl="0">
              <a:spcBef>
                <a:spcPts val="0"/>
              </a:spcBef>
              <a:spcAft>
                <a:spcPts val="0"/>
              </a:spcAft>
              <a:buNone/>
            </a:pPr>
            <a:r>
              <a:rPr lang="ko" sz="2800">
                <a:latin typeface="Questrial"/>
                <a:ea typeface="Questrial"/>
                <a:cs typeface="Questrial"/>
                <a:sym typeface="Questrial"/>
              </a:rPr>
              <a:t>SimSearch: A Similarity Search Tool for Research Paper Abstracts using NLP</a:t>
            </a:r>
            <a:endParaRPr sz="2800">
              <a:latin typeface="Questrial"/>
              <a:ea typeface="Questrial"/>
              <a:cs typeface="Questrial"/>
              <a:sym typeface="Questrial"/>
            </a:endParaRPr>
          </a:p>
        </p:txBody>
      </p:sp>
      <p:sp>
        <p:nvSpPr>
          <p:cNvPr id="56" name="Google Shape;56;p13"/>
          <p:cNvSpPr txBox="1"/>
          <p:nvPr/>
        </p:nvSpPr>
        <p:spPr>
          <a:xfrm>
            <a:off x="1388092" y="3221650"/>
            <a:ext cx="6367800" cy="41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800">
                <a:solidFill>
                  <a:srgbClr val="686868"/>
                </a:solidFill>
                <a:latin typeface="Abel"/>
                <a:ea typeface="Abel"/>
                <a:cs typeface="Abel"/>
                <a:sym typeface="Abel"/>
              </a:rPr>
              <a:t>20170717 한승우, 20180162 김지수</a:t>
            </a:r>
            <a:endParaRPr sz="1800">
              <a:solidFill>
                <a:srgbClr val="686868"/>
              </a:solidFill>
              <a:latin typeface="Abel"/>
              <a:ea typeface="Abel"/>
              <a:cs typeface="Abel"/>
              <a:sym typeface="A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p:nvPr/>
        </p:nvSpPr>
        <p:spPr>
          <a:xfrm>
            <a:off x="2975475" y="685975"/>
            <a:ext cx="3181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PREPROCESSING</a:t>
            </a:r>
            <a:endParaRPr sz="3000">
              <a:solidFill>
                <a:srgbClr val="000000"/>
              </a:solidFill>
              <a:latin typeface="Questrial"/>
              <a:ea typeface="Questrial"/>
              <a:cs typeface="Questrial"/>
              <a:sym typeface="Questrial"/>
            </a:endParaRPr>
          </a:p>
        </p:txBody>
      </p:sp>
      <p:sp>
        <p:nvSpPr>
          <p:cNvPr id="149" name="Google Shape;149;p22"/>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o" b="1">
                <a:solidFill>
                  <a:srgbClr val="686868"/>
                </a:solidFill>
                <a:latin typeface="Abel"/>
                <a:ea typeface="Abel"/>
                <a:cs typeface="Abel"/>
                <a:sym typeface="Abel"/>
              </a:rPr>
              <a:t>Remove unnecessary words using POS tags:</a:t>
            </a:r>
            <a:endParaRPr b="1">
              <a:solidFill>
                <a:srgbClr val="686868"/>
              </a:solidFill>
              <a:latin typeface="Abel"/>
              <a:ea typeface="Abel"/>
              <a:cs typeface="Abel"/>
              <a:sym typeface="Abel"/>
            </a:endParaRPr>
          </a:p>
          <a:p>
            <a:pPr marL="0" lvl="0" indent="0" algn="l" rtl="0">
              <a:spcBef>
                <a:spcPts val="1200"/>
              </a:spcBef>
              <a:spcAft>
                <a:spcPts val="1200"/>
              </a:spcAft>
              <a:buNone/>
            </a:pPr>
            <a:r>
              <a:rPr lang="ko" sz="1400">
                <a:solidFill>
                  <a:srgbClr val="686868"/>
                </a:solidFill>
                <a:latin typeface="Consolas"/>
                <a:ea typeface="Consolas"/>
                <a:cs typeface="Consolas"/>
                <a:sym typeface="Consolas"/>
              </a:rPr>
              <a:t>We analyse 20 star cluster candidates projected mostly in the bulge direction ($|\ell|&lt;60^\circ$). The sample contains all candidates in that sector classified by \citet{FSRcat} with quality flags denoting high probability of being star clusters. Bulge contamination in the colour-magnitude diagrams (CMDs) is in general important, while at lower Galactic latitudes disk stars contribute as well. Properties of the candidates are investigated with 2MASS CMDs and stellar radial density profiles (RDPs) built with field star decontaminated photometry. To uncover the nature of the structures we decontaminate the CMDs from field stars using tools that we previously developed to deal with objects in dense fields. We confirm in all cases excesses in the RDPs with respect to the background level, as expected from the method the candidates were originally selected. CMDs and RDPs taken together revealed 6 open clusters, 5 uncertain cases that require deeper observations, while 9 objects are possibly field density fluctuations.</a:t>
            </a:r>
            <a:endParaRPr sz="1400">
              <a:solidFill>
                <a:srgbClr val="686868"/>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p:nvPr/>
        </p:nvSpPr>
        <p:spPr>
          <a:xfrm>
            <a:off x="2975475" y="685975"/>
            <a:ext cx="3181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PREPROCESSING</a:t>
            </a:r>
            <a:endParaRPr sz="3000">
              <a:solidFill>
                <a:srgbClr val="000000"/>
              </a:solidFill>
              <a:latin typeface="Questrial"/>
              <a:ea typeface="Questrial"/>
              <a:cs typeface="Questrial"/>
              <a:sym typeface="Questrial"/>
            </a:endParaRPr>
          </a:p>
        </p:txBody>
      </p:sp>
      <p:sp>
        <p:nvSpPr>
          <p:cNvPr id="156" name="Google Shape;156;p23"/>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ko" b="1">
                <a:solidFill>
                  <a:srgbClr val="686868"/>
                </a:solidFill>
                <a:latin typeface="Abel"/>
                <a:ea typeface="Abel"/>
                <a:cs typeface="Abel"/>
                <a:sym typeface="Abel"/>
              </a:rPr>
              <a:t>Remove unnecessary words using POS tags:</a:t>
            </a:r>
            <a:endParaRPr b="1">
              <a:solidFill>
                <a:srgbClr val="686868"/>
              </a:solidFill>
              <a:latin typeface="Abel"/>
              <a:ea typeface="Abel"/>
              <a:cs typeface="Abel"/>
              <a:sym typeface="Abel"/>
            </a:endParaRPr>
          </a:p>
          <a:p>
            <a:pPr marL="0" lvl="0" indent="0" algn="l" rtl="0">
              <a:spcBef>
                <a:spcPts val="1200"/>
              </a:spcBef>
              <a:spcAft>
                <a:spcPts val="1200"/>
              </a:spcAft>
              <a:buNone/>
            </a:pPr>
            <a:r>
              <a:rPr lang="ko" sz="1400">
                <a:solidFill>
                  <a:schemeClr val="lt1"/>
                </a:solidFill>
                <a:latin typeface="Consolas"/>
                <a:ea typeface="Consolas"/>
                <a:cs typeface="Consolas"/>
                <a:sym typeface="Consolas"/>
              </a:rPr>
              <a:t>We</a:t>
            </a:r>
            <a:r>
              <a:rPr lang="ko" sz="1400">
                <a:solidFill>
                  <a:srgbClr val="686868"/>
                </a:solidFill>
                <a:latin typeface="Consolas"/>
                <a:ea typeface="Consolas"/>
                <a:cs typeface="Consolas"/>
                <a:sym typeface="Consolas"/>
              </a:rPr>
              <a:t> analyse 20 star cluster candidates projected mostly </a:t>
            </a:r>
            <a:r>
              <a:rPr lang="ko" sz="1400">
                <a:solidFill>
                  <a:schemeClr val="lt1"/>
                </a:solidFill>
                <a:latin typeface="Consolas"/>
                <a:ea typeface="Consolas"/>
                <a:cs typeface="Consolas"/>
                <a:sym typeface="Consolas"/>
              </a:rPr>
              <a:t>in</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bulge direction ($|\ell|&lt;60^\circ$).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sample contains </a:t>
            </a:r>
            <a:r>
              <a:rPr lang="ko" sz="1400">
                <a:solidFill>
                  <a:schemeClr val="lt1"/>
                </a:solidFill>
                <a:latin typeface="Consolas"/>
                <a:ea typeface="Consolas"/>
                <a:cs typeface="Consolas"/>
                <a:sym typeface="Consolas"/>
              </a:rPr>
              <a:t>all</a:t>
            </a:r>
            <a:r>
              <a:rPr lang="ko" sz="1400">
                <a:solidFill>
                  <a:srgbClr val="686868"/>
                </a:solidFill>
                <a:latin typeface="Consolas"/>
                <a:ea typeface="Consolas"/>
                <a:cs typeface="Consolas"/>
                <a:sym typeface="Consolas"/>
              </a:rPr>
              <a:t> candidates </a:t>
            </a:r>
            <a:r>
              <a:rPr lang="ko" sz="1400">
                <a:solidFill>
                  <a:schemeClr val="lt1"/>
                </a:solidFill>
                <a:latin typeface="Consolas"/>
                <a:ea typeface="Consolas"/>
                <a:cs typeface="Consolas"/>
                <a:sym typeface="Consolas"/>
              </a:rPr>
              <a:t>in</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that</a:t>
            </a:r>
            <a:r>
              <a:rPr lang="ko" sz="1400">
                <a:solidFill>
                  <a:srgbClr val="686868"/>
                </a:solidFill>
                <a:latin typeface="Consolas"/>
                <a:ea typeface="Consolas"/>
                <a:cs typeface="Consolas"/>
                <a:sym typeface="Consolas"/>
              </a:rPr>
              <a:t> sector classified </a:t>
            </a:r>
            <a:r>
              <a:rPr lang="ko" sz="1400">
                <a:solidFill>
                  <a:schemeClr val="lt1"/>
                </a:solidFill>
                <a:latin typeface="Consolas"/>
                <a:ea typeface="Consolas"/>
                <a:cs typeface="Consolas"/>
                <a:sym typeface="Consolas"/>
              </a:rPr>
              <a:t>by</a:t>
            </a:r>
            <a:r>
              <a:rPr lang="ko" sz="1400">
                <a:solidFill>
                  <a:srgbClr val="686868"/>
                </a:solidFill>
                <a:latin typeface="Consolas"/>
                <a:ea typeface="Consolas"/>
                <a:cs typeface="Consolas"/>
                <a:sym typeface="Consolas"/>
              </a:rPr>
              <a:t> \citet{FSRcat} </a:t>
            </a:r>
            <a:r>
              <a:rPr lang="ko" sz="1400">
                <a:solidFill>
                  <a:schemeClr val="lt1"/>
                </a:solidFill>
                <a:latin typeface="Consolas"/>
                <a:ea typeface="Consolas"/>
                <a:cs typeface="Consolas"/>
                <a:sym typeface="Consolas"/>
              </a:rPr>
              <a:t>with</a:t>
            </a:r>
            <a:r>
              <a:rPr lang="ko" sz="1400">
                <a:solidFill>
                  <a:srgbClr val="686868"/>
                </a:solidFill>
                <a:latin typeface="Consolas"/>
                <a:ea typeface="Consolas"/>
                <a:cs typeface="Consolas"/>
                <a:sym typeface="Consolas"/>
              </a:rPr>
              <a:t> quality flags denoting high probability </a:t>
            </a:r>
            <a:r>
              <a:rPr lang="ko" sz="1400">
                <a:solidFill>
                  <a:schemeClr val="lt1"/>
                </a:solidFill>
                <a:latin typeface="Consolas"/>
                <a:ea typeface="Consolas"/>
                <a:cs typeface="Consolas"/>
                <a:sym typeface="Consolas"/>
              </a:rPr>
              <a:t>of</a:t>
            </a:r>
            <a:r>
              <a:rPr lang="ko" sz="1400">
                <a:solidFill>
                  <a:srgbClr val="686868"/>
                </a:solidFill>
                <a:latin typeface="Consolas"/>
                <a:ea typeface="Consolas"/>
                <a:cs typeface="Consolas"/>
                <a:sym typeface="Consolas"/>
              </a:rPr>
              <a:t> being star clusters. Bulge contamination </a:t>
            </a:r>
            <a:r>
              <a:rPr lang="ko" sz="1400">
                <a:solidFill>
                  <a:schemeClr val="lt1"/>
                </a:solidFill>
                <a:latin typeface="Consolas"/>
                <a:ea typeface="Consolas"/>
                <a:cs typeface="Consolas"/>
                <a:sym typeface="Consolas"/>
              </a:rPr>
              <a:t>in</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colour-magnitude diagrams (CMDs) is </a:t>
            </a:r>
            <a:r>
              <a:rPr lang="ko" sz="1400">
                <a:solidFill>
                  <a:schemeClr val="lt1"/>
                </a:solidFill>
                <a:latin typeface="Consolas"/>
                <a:ea typeface="Consolas"/>
                <a:cs typeface="Consolas"/>
                <a:sym typeface="Consolas"/>
              </a:rPr>
              <a:t>in</a:t>
            </a:r>
            <a:r>
              <a:rPr lang="ko" sz="1400">
                <a:solidFill>
                  <a:srgbClr val="686868"/>
                </a:solidFill>
                <a:latin typeface="Consolas"/>
                <a:ea typeface="Consolas"/>
                <a:cs typeface="Consolas"/>
                <a:sym typeface="Consolas"/>
              </a:rPr>
              <a:t> general important, </a:t>
            </a:r>
            <a:r>
              <a:rPr lang="ko" sz="1400">
                <a:solidFill>
                  <a:schemeClr val="lt1"/>
                </a:solidFill>
                <a:latin typeface="Consolas"/>
                <a:ea typeface="Consolas"/>
                <a:cs typeface="Consolas"/>
                <a:sym typeface="Consolas"/>
              </a:rPr>
              <a:t>while</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at</a:t>
            </a:r>
            <a:r>
              <a:rPr lang="ko" sz="1400">
                <a:solidFill>
                  <a:srgbClr val="686868"/>
                </a:solidFill>
                <a:latin typeface="Consolas"/>
                <a:ea typeface="Consolas"/>
                <a:cs typeface="Consolas"/>
                <a:sym typeface="Consolas"/>
              </a:rPr>
              <a:t> lower Galactic latitudes disk stars contribute as well. Properties </a:t>
            </a:r>
            <a:r>
              <a:rPr lang="ko" sz="1400">
                <a:solidFill>
                  <a:schemeClr val="lt1"/>
                </a:solidFill>
                <a:latin typeface="Consolas"/>
                <a:ea typeface="Consolas"/>
                <a:cs typeface="Consolas"/>
                <a:sym typeface="Consolas"/>
              </a:rPr>
              <a:t>of</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candidates are investigated </a:t>
            </a:r>
            <a:r>
              <a:rPr lang="ko" sz="1400">
                <a:solidFill>
                  <a:schemeClr val="lt1"/>
                </a:solidFill>
                <a:latin typeface="Consolas"/>
                <a:ea typeface="Consolas"/>
                <a:cs typeface="Consolas"/>
                <a:sym typeface="Consolas"/>
              </a:rPr>
              <a:t>with</a:t>
            </a:r>
            <a:r>
              <a:rPr lang="ko" sz="1400">
                <a:solidFill>
                  <a:srgbClr val="686868"/>
                </a:solidFill>
                <a:latin typeface="Consolas"/>
                <a:ea typeface="Consolas"/>
                <a:cs typeface="Consolas"/>
                <a:sym typeface="Consolas"/>
              </a:rPr>
              <a:t> 2MASS CMDs and stellar radial density profiles (RDPs) built </a:t>
            </a:r>
            <a:r>
              <a:rPr lang="ko" sz="1400">
                <a:solidFill>
                  <a:schemeClr val="lt1"/>
                </a:solidFill>
                <a:latin typeface="Consolas"/>
                <a:ea typeface="Consolas"/>
                <a:cs typeface="Consolas"/>
                <a:sym typeface="Consolas"/>
              </a:rPr>
              <a:t>with</a:t>
            </a:r>
            <a:r>
              <a:rPr lang="ko" sz="1400">
                <a:solidFill>
                  <a:srgbClr val="686868"/>
                </a:solidFill>
                <a:latin typeface="Consolas"/>
                <a:ea typeface="Consolas"/>
                <a:cs typeface="Consolas"/>
                <a:sym typeface="Consolas"/>
              </a:rPr>
              <a:t> field star decontaminated photometry. </a:t>
            </a:r>
            <a:r>
              <a:rPr lang="ko" sz="1400">
                <a:solidFill>
                  <a:schemeClr val="lt1"/>
                </a:solidFill>
                <a:latin typeface="Consolas"/>
                <a:ea typeface="Consolas"/>
                <a:cs typeface="Consolas"/>
                <a:sym typeface="Consolas"/>
              </a:rPr>
              <a:t>To</a:t>
            </a:r>
            <a:r>
              <a:rPr lang="ko" sz="1400">
                <a:solidFill>
                  <a:srgbClr val="686868"/>
                </a:solidFill>
                <a:latin typeface="Consolas"/>
                <a:ea typeface="Consolas"/>
                <a:cs typeface="Consolas"/>
                <a:sym typeface="Consolas"/>
              </a:rPr>
              <a:t> uncover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nature </a:t>
            </a:r>
            <a:r>
              <a:rPr lang="ko" sz="1400">
                <a:solidFill>
                  <a:schemeClr val="lt1"/>
                </a:solidFill>
                <a:latin typeface="Consolas"/>
                <a:ea typeface="Consolas"/>
                <a:cs typeface="Consolas"/>
                <a:sym typeface="Consolas"/>
              </a:rPr>
              <a:t>of</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structures </a:t>
            </a:r>
            <a:r>
              <a:rPr lang="ko" sz="1400">
                <a:solidFill>
                  <a:schemeClr val="lt1"/>
                </a:solidFill>
                <a:latin typeface="Consolas"/>
                <a:ea typeface="Consolas"/>
                <a:cs typeface="Consolas"/>
                <a:sym typeface="Consolas"/>
              </a:rPr>
              <a:t>we</a:t>
            </a:r>
            <a:r>
              <a:rPr lang="ko" sz="1400">
                <a:solidFill>
                  <a:srgbClr val="686868"/>
                </a:solidFill>
                <a:latin typeface="Consolas"/>
                <a:ea typeface="Consolas"/>
                <a:cs typeface="Consolas"/>
                <a:sym typeface="Consolas"/>
              </a:rPr>
              <a:t> decontaminate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CMDs </a:t>
            </a:r>
            <a:r>
              <a:rPr lang="ko" sz="1400">
                <a:solidFill>
                  <a:schemeClr val="lt1"/>
                </a:solidFill>
                <a:latin typeface="Consolas"/>
                <a:ea typeface="Consolas"/>
                <a:cs typeface="Consolas"/>
                <a:sym typeface="Consolas"/>
              </a:rPr>
              <a:t>from</a:t>
            </a:r>
            <a:r>
              <a:rPr lang="ko" sz="1400">
                <a:solidFill>
                  <a:srgbClr val="686868"/>
                </a:solidFill>
                <a:latin typeface="Consolas"/>
                <a:ea typeface="Consolas"/>
                <a:cs typeface="Consolas"/>
                <a:sym typeface="Consolas"/>
              </a:rPr>
              <a:t> field stars using tools </a:t>
            </a:r>
            <a:r>
              <a:rPr lang="ko" sz="1400">
                <a:solidFill>
                  <a:schemeClr val="lt1"/>
                </a:solidFill>
                <a:latin typeface="Consolas"/>
                <a:ea typeface="Consolas"/>
                <a:cs typeface="Consolas"/>
                <a:sym typeface="Consolas"/>
              </a:rPr>
              <a:t>that</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we</a:t>
            </a:r>
            <a:r>
              <a:rPr lang="ko" sz="1400">
                <a:solidFill>
                  <a:srgbClr val="686868"/>
                </a:solidFill>
                <a:latin typeface="Consolas"/>
                <a:ea typeface="Consolas"/>
                <a:cs typeface="Consolas"/>
                <a:sym typeface="Consolas"/>
              </a:rPr>
              <a:t> previously developed </a:t>
            </a:r>
            <a:r>
              <a:rPr lang="ko" sz="1400">
                <a:solidFill>
                  <a:schemeClr val="lt1"/>
                </a:solidFill>
                <a:latin typeface="Consolas"/>
                <a:ea typeface="Consolas"/>
                <a:cs typeface="Consolas"/>
                <a:sym typeface="Consolas"/>
              </a:rPr>
              <a:t>to</a:t>
            </a:r>
            <a:r>
              <a:rPr lang="ko" sz="1400">
                <a:solidFill>
                  <a:srgbClr val="686868"/>
                </a:solidFill>
                <a:latin typeface="Consolas"/>
                <a:ea typeface="Consolas"/>
                <a:cs typeface="Consolas"/>
                <a:sym typeface="Consolas"/>
              </a:rPr>
              <a:t> deal </a:t>
            </a:r>
            <a:r>
              <a:rPr lang="ko" sz="1400">
                <a:solidFill>
                  <a:schemeClr val="lt1"/>
                </a:solidFill>
                <a:latin typeface="Consolas"/>
                <a:ea typeface="Consolas"/>
                <a:cs typeface="Consolas"/>
                <a:sym typeface="Consolas"/>
              </a:rPr>
              <a:t>with</a:t>
            </a:r>
            <a:r>
              <a:rPr lang="ko" sz="1400">
                <a:solidFill>
                  <a:srgbClr val="686868"/>
                </a:solidFill>
                <a:latin typeface="Consolas"/>
                <a:ea typeface="Consolas"/>
                <a:cs typeface="Consolas"/>
                <a:sym typeface="Consolas"/>
              </a:rPr>
              <a:t> objects </a:t>
            </a:r>
            <a:r>
              <a:rPr lang="ko" sz="1400">
                <a:solidFill>
                  <a:schemeClr val="lt1"/>
                </a:solidFill>
                <a:latin typeface="Consolas"/>
                <a:ea typeface="Consolas"/>
                <a:cs typeface="Consolas"/>
                <a:sym typeface="Consolas"/>
              </a:rPr>
              <a:t>in</a:t>
            </a:r>
            <a:r>
              <a:rPr lang="ko" sz="1400">
                <a:solidFill>
                  <a:srgbClr val="686868"/>
                </a:solidFill>
                <a:latin typeface="Consolas"/>
                <a:ea typeface="Consolas"/>
                <a:cs typeface="Consolas"/>
                <a:sym typeface="Consolas"/>
              </a:rPr>
              <a:t> dense fields. </a:t>
            </a:r>
            <a:r>
              <a:rPr lang="ko" sz="1400">
                <a:solidFill>
                  <a:schemeClr val="lt1"/>
                </a:solidFill>
                <a:latin typeface="Consolas"/>
                <a:ea typeface="Consolas"/>
                <a:cs typeface="Consolas"/>
                <a:sym typeface="Consolas"/>
              </a:rPr>
              <a:t>We </a:t>
            </a:r>
            <a:r>
              <a:rPr lang="ko" sz="1400">
                <a:solidFill>
                  <a:srgbClr val="686868"/>
                </a:solidFill>
                <a:latin typeface="Consolas"/>
                <a:ea typeface="Consolas"/>
                <a:cs typeface="Consolas"/>
                <a:sym typeface="Consolas"/>
              </a:rPr>
              <a:t>confirm </a:t>
            </a:r>
            <a:r>
              <a:rPr lang="ko" sz="1400">
                <a:solidFill>
                  <a:schemeClr val="lt1"/>
                </a:solidFill>
                <a:latin typeface="Consolas"/>
                <a:ea typeface="Consolas"/>
                <a:cs typeface="Consolas"/>
                <a:sym typeface="Consolas"/>
              </a:rPr>
              <a:t>in</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all</a:t>
            </a:r>
            <a:r>
              <a:rPr lang="ko" sz="1400">
                <a:solidFill>
                  <a:srgbClr val="686868"/>
                </a:solidFill>
                <a:latin typeface="Consolas"/>
                <a:ea typeface="Consolas"/>
                <a:cs typeface="Consolas"/>
                <a:sym typeface="Consolas"/>
              </a:rPr>
              <a:t> cases excesses </a:t>
            </a:r>
            <a:r>
              <a:rPr lang="ko" sz="1400">
                <a:solidFill>
                  <a:schemeClr val="lt1"/>
                </a:solidFill>
                <a:latin typeface="Consolas"/>
                <a:ea typeface="Consolas"/>
                <a:cs typeface="Consolas"/>
                <a:sym typeface="Consolas"/>
              </a:rPr>
              <a:t>in</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RDPs </a:t>
            </a:r>
            <a:r>
              <a:rPr lang="ko" sz="1400">
                <a:solidFill>
                  <a:schemeClr val="lt1"/>
                </a:solidFill>
                <a:latin typeface="Consolas"/>
                <a:ea typeface="Consolas"/>
                <a:cs typeface="Consolas"/>
                <a:sym typeface="Consolas"/>
              </a:rPr>
              <a:t>with</a:t>
            </a:r>
            <a:r>
              <a:rPr lang="ko" sz="1400">
                <a:solidFill>
                  <a:srgbClr val="686868"/>
                </a:solidFill>
                <a:latin typeface="Consolas"/>
                <a:ea typeface="Consolas"/>
                <a:cs typeface="Consolas"/>
                <a:sym typeface="Consolas"/>
              </a:rPr>
              <a:t> respect </a:t>
            </a:r>
            <a:r>
              <a:rPr lang="ko" sz="1400">
                <a:solidFill>
                  <a:schemeClr val="lt1"/>
                </a:solidFill>
                <a:latin typeface="Consolas"/>
                <a:ea typeface="Consolas"/>
                <a:cs typeface="Consolas"/>
                <a:sym typeface="Consolas"/>
              </a:rPr>
              <a:t>to</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background level, </a:t>
            </a:r>
            <a:r>
              <a:rPr lang="ko" sz="1400">
                <a:solidFill>
                  <a:schemeClr val="lt1"/>
                </a:solidFill>
                <a:latin typeface="Consolas"/>
                <a:ea typeface="Consolas"/>
                <a:cs typeface="Consolas"/>
                <a:sym typeface="Consolas"/>
              </a:rPr>
              <a:t>as</a:t>
            </a:r>
            <a:r>
              <a:rPr lang="ko" sz="1400">
                <a:solidFill>
                  <a:srgbClr val="686868"/>
                </a:solidFill>
                <a:latin typeface="Consolas"/>
                <a:ea typeface="Consolas"/>
                <a:cs typeface="Consolas"/>
                <a:sym typeface="Consolas"/>
              </a:rPr>
              <a:t> expected </a:t>
            </a:r>
            <a:r>
              <a:rPr lang="ko" sz="1400">
                <a:solidFill>
                  <a:schemeClr val="lt1"/>
                </a:solidFill>
                <a:latin typeface="Consolas"/>
                <a:ea typeface="Consolas"/>
                <a:cs typeface="Consolas"/>
                <a:sym typeface="Consolas"/>
              </a:rPr>
              <a:t>from</a:t>
            </a:r>
            <a:r>
              <a:rPr lang="ko" sz="1400">
                <a:solidFill>
                  <a:srgbClr val="686868"/>
                </a:solidFill>
                <a:latin typeface="Consolas"/>
                <a:ea typeface="Consolas"/>
                <a:cs typeface="Consolas"/>
                <a:sym typeface="Consolas"/>
              </a:rPr>
              <a:t>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method </a:t>
            </a:r>
            <a:r>
              <a:rPr lang="ko" sz="1400">
                <a:solidFill>
                  <a:schemeClr val="lt1"/>
                </a:solidFill>
                <a:latin typeface="Consolas"/>
                <a:ea typeface="Consolas"/>
                <a:cs typeface="Consolas"/>
                <a:sym typeface="Consolas"/>
              </a:rPr>
              <a:t>the</a:t>
            </a:r>
            <a:r>
              <a:rPr lang="ko" sz="1400">
                <a:solidFill>
                  <a:srgbClr val="686868"/>
                </a:solidFill>
                <a:latin typeface="Consolas"/>
                <a:ea typeface="Consolas"/>
                <a:cs typeface="Consolas"/>
                <a:sym typeface="Consolas"/>
              </a:rPr>
              <a:t> candidates were originally selected. CMDs </a:t>
            </a:r>
            <a:r>
              <a:rPr lang="ko" sz="1400">
                <a:solidFill>
                  <a:schemeClr val="lt1"/>
                </a:solidFill>
                <a:latin typeface="Consolas"/>
                <a:ea typeface="Consolas"/>
                <a:cs typeface="Consolas"/>
                <a:sym typeface="Consolas"/>
              </a:rPr>
              <a:t>and</a:t>
            </a:r>
            <a:r>
              <a:rPr lang="ko" sz="1400">
                <a:solidFill>
                  <a:srgbClr val="686868"/>
                </a:solidFill>
                <a:latin typeface="Consolas"/>
                <a:ea typeface="Consolas"/>
                <a:cs typeface="Consolas"/>
                <a:sym typeface="Consolas"/>
              </a:rPr>
              <a:t> RDPs taken together revealed 6 open clusters, 5 uncertain cases that require deeper observations, </a:t>
            </a:r>
            <a:r>
              <a:rPr lang="ko" sz="1400">
                <a:solidFill>
                  <a:schemeClr val="lt1"/>
                </a:solidFill>
                <a:latin typeface="Consolas"/>
                <a:ea typeface="Consolas"/>
                <a:cs typeface="Consolas"/>
                <a:sym typeface="Consolas"/>
              </a:rPr>
              <a:t>while</a:t>
            </a:r>
            <a:r>
              <a:rPr lang="ko" sz="1400">
                <a:solidFill>
                  <a:srgbClr val="686868"/>
                </a:solidFill>
                <a:latin typeface="Consolas"/>
                <a:ea typeface="Consolas"/>
                <a:cs typeface="Consolas"/>
                <a:sym typeface="Consolas"/>
              </a:rPr>
              <a:t> 9 objects are possibly field density fluctuations.</a:t>
            </a:r>
            <a:endParaRPr sz="1400">
              <a:solidFill>
                <a:srgbClr val="686868"/>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p:nvPr/>
        </p:nvSpPr>
        <p:spPr>
          <a:xfrm>
            <a:off x="4003050" y="685975"/>
            <a:ext cx="1117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TF-IDF</a:t>
            </a:r>
            <a:endParaRPr sz="3000">
              <a:solidFill>
                <a:srgbClr val="000000"/>
              </a:solidFill>
              <a:latin typeface="Questrial"/>
              <a:ea typeface="Questrial"/>
              <a:cs typeface="Questrial"/>
              <a:sym typeface="Questrial"/>
            </a:endParaRPr>
          </a:p>
        </p:txBody>
      </p:sp>
      <p:sp>
        <p:nvSpPr>
          <p:cNvPr id="163" name="Google Shape;163;p24"/>
          <p:cNvSpPr txBox="1">
            <a:spLocks noGrp="1"/>
          </p:cNvSpPr>
          <p:nvPr>
            <p:ph type="body" idx="1"/>
          </p:nvPr>
        </p:nvSpPr>
        <p:spPr>
          <a:xfrm>
            <a:off x="311700" y="1152475"/>
            <a:ext cx="58488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b="1">
                <a:solidFill>
                  <a:srgbClr val="686868"/>
                </a:solidFill>
                <a:latin typeface="Abel"/>
                <a:ea typeface="Abel"/>
                <a:cs typeface="Abel"/>
                <a:sym typeface="Abel"/>
              </a:rPr>
              <a:t>TF-IDF Vectorization</a:t>
            </a:r>
            <a:endParaRPr>
              <a:solidFill>
                <a:srgbClr val="686868"/>
              </a:solidFill>
              <a:latin typeface="Abel"/>
              <a:ea typeface="Abel"/>
              <a:cs typeface="Abel"/>
              <a:sym typeface="Abel"/>
            </a:endParaRPr>
          </a:p>
          <a:p>
            <a:pPr marL="457200" lvl="0" indent="-342900" algn="l" rtl="0">
              <a:spcBef>
                <a:spcPts val="1200"/>
              </a:spcBef>
              <a:spcAft>
                <a:spcPts val="0"/>
              </a:spcAft>
              <a:buClr>
                <a:srgbClr val="686868"/>
              </a:buClr>
              <a:buSzPts val="1800"/>
              <a:buFont typeface="Abel"/>
              <a:buAutoNum type="arabicPeriod"/>
            </a:pPr>
            <a:r>
              <a:rPr lang="ko">
                <a:solidFill>
                  <a:srgbClr val="686868"/>
                </a:solidFill>
                <a:latin typeface="Abel"/>
                <a:ea typeface="Abel"/>
                <a:cs typeface="Abel"/>
                <a:sym typeface="Abel"/>
              </a:rPr>
              <a:t>Term Frequency: What is the frequency of a term?</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Inverse Document Frequency: What is the frequency of a word throughout the corpus?</a:t>
            </a:r>
            <a:endParaRPr>
              <a:solidFill>
                <a:srgbClr val="686868"/>
              </a:solidFill>
              <a:latin typeface="Abel"/>
              <a:ea typeface="Abel"/>
              <a:cs typeface="Abel"/>
              <a:sym typeface="Abel"/>
            </a:endParaRPr>
          </a:p>
          <a:p>
            <a:pPr marL="0" lvl="0" indent="0" algn="l" rtl="0">
              <a:lnSpc>
                <a:spcPct val="135714"/>
              </a:lnSpc>
              <a:spcBef>
                <a:spcPts val="1200"/>
              </a:spcBef>
              <a:spcAft>
                <a:spcPts val="0"/>
              </a:spcAft>
              <a:buNone/>
            </a:pPr>
            <a:endParaRPr sz="1400">
              <a:solidFill>
                <a:srgbClr val="008000"/>
              </a:solidFill>
              <a:latin typeface="Consolas"/>
              <a:ea typeface="Consolas"/>
              <a:cs typeface="Consolas"/>
              <a:sym typeface="Consolas"/>
            </a:endParaRPr>
          </a:p>
          <a:p>
            <a:pPr marL="0" lvl="0" indent="0" algn="l" rtl="0">
              <a:spcBef>
                <a:spcPts val="0"/>
              </a:spcBef>
              <a:spcAft>
                <a:spcPts val="1200"/>
              </a:spcAft>
              <a:buNone/>
            </a:pPr>
            <a:endParaRPr>
              <a:solidFill>
                <a:srgbClr val="686868"/>
              </a:solidFill>
              <a:latin typeface="Abel"/>
              <a:ea typeface="Abel"/>
              <a:cs typeface="Abel"/>
              <a:sym typeface="Abel"/>
            </a:endParaRPr>
          </a:p>
        </p:txBody>
      </p:sp>
      <p:pic>
        <p:nvPicPr>
          <p:cNvPr id="164" name="Google Shape;164;p24"/>
          <p:cNvPicPr preferRelativeResize="0"/>
          <p:nvPr/>
        </p:nvPicPr>
        <p:blipFill>
          <a:blip r:embed="rId3">
            <a:alphaModFix/>
          </a:blip>
          <a:stretch>
            <a:fillRect/>
          </a:stretch>
        </p:blipFill>
        <p:spPr>
          <a:xfrm>
            <a:off x="6160438" y="0"/>
            <a:ext cx="2905875"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p:nvPr/>
        </p:nvSpPr>
        <p:spPr>
          <a:xfrm>
            <a:off x="4003050" y="685975"/>
            <a:ext cx="1117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TF-IDF</a:t>
            </a:r>
            <a:endParaRPr sz="3000">
              <a:solidFill>
                <a:srgbClr val="000000"/>
              </a:solidFill>
              <a:latin typeface="Questrial"/>
              <a:ea typeface="Questrial"/>
              <a:cs typeface="Questrial"/>
              <a:sym typeface="Questrial"/>
            </a:endParaRPr>
          </a:p>
        </p:txBody>
      </p:sp>
      <p:sp>
        <p:nvSpPr>
          <p:cNvPr id="171" name="Google Shape;171;p25"/>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ko" b="1">
                <a:solidFill>
                  <a:srgbClr val="686868"/>
                </a:solidFill>
                <a:latin typeface="Abel"/>
                <a:ea typeface="Abel"/>
                <a:cs typeface="Abel"/>
                <a:sym typeface="Abel"/>
              </a:rPr>
              <a:t>Cosine Similarity</a:t>
            </a:r>
            <a:endParaRPr>
              <a:solidFill>
                <a:srgbClr val="686868"/>
              </a:solidFill>
              <a:latin typeface="Abel"/>
              <a:ea typeface="Abel"/>
              <a:cs typeface="Abel"/>
              <a:sym typeface="Abel"/>
            </a:endParaRPr>
          </a:p>
        </p:txBody>
      </p:sp>
      <p:pic>
        <p:nvPicPr>
          <p:cNvPr id="172" name="Google Shape;172;p25"/>
          <p:cNvPicPr preferRelativeResize="0"/>
          <p:nvPr/>
        </p:nvPicPr>
        <p:blipFill>
          <a:blip r:embed="rId3">
            <a:alphaModFix/>
          </a:blip>
          <a:stretch>
            <a:fillRect/>
          </a:stretch>
        </p:blipFill>
        <p:spPr>
          <a:xfrm>
            <a:off x="0" y="2242431"/>
            <a:ext cx="9143999" cy="18109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p:nvPr/>
        </p:nvSpPr>
        <p:spPr>
          <a:xfrm>
            <a:off x="3649675" y="685975"/>
            <a:ext cx="1822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DOC2VEC</a:t>
            </a:r>
            <a:endParaRPr sz="3000">
              <a:solidFill>
                <a:srgbClr val="000000"/>
              </a:solidFill>
              <a:latin typeface="Questrial"/>
              <a:ea typeface="Questrial"/>
              <a:cs typeface="Questrial"/>
              <a:sym typeface="Questrial"/>
            </a:endParaRPr>
          </a:p>
        </p:txBody>
      </p:sp>
      <p:sp>
        <p:nvSpPr>
          <p:cNvPr id="179" name="Google Shape;179;p26"/>
          <p:cNvSpPr txBox="1">
            <a:spLocks noGrp="1"/>
          </p:cNvSpPr>
          <p:nvPr>
            <p:ph type="body" idx="1"/>
          </p:nvPr>
        </p:nvSpPr>
        <p:spPr>
          <a:xfrm>
            <a:off x="311700" y="1152475"/>
            <a:ext cx="47481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b="1">
                <a:solidFill>
                  <a:srgbClr val="686868"/>
                </a:solidFill>
                <a:latin typeface="Abel"/>
                <a:ea typeface="Abel"/>
                <a:cs typeface="Abel"/>
                <a:sym typeface="Abel"/>
              </a:rPr>
              <a:t>Doc2Vec Model</a:t>
            </a:r>
            <a:endParaRPr>
              <a:solidFill>
                <a:srgbClr val="686868"/>
              </a:solidFill>
              <a:latin typeface="Abel"/>
              <a:ea typeface="Abel"/>
              <a:cs typeface="Abel"/>
              <a:sym typeface="Abel"/>
            </a:endParaRPr>
          </a:p>
          <a:p>
            <a:pPr marL="457200" lvl="0" indent="0" algn="l" rtl="0">
              <a:spcBef>
                <a:spcPts val="1200"/>
              </a:spcBef>
              <a:spcAft>
                <a:spcPts val="0"/>
              </a:spcAft>
              <a:buNone/>
            </a:pPr>
            <a:r>
              <a:rPr lang="ko">
                <a:solidFill>
                  <a:srgbClr val="191919"/>
                </a:solidFill>
                <a:latin typeface="Abel"/>
                <a:ea typeface="Abel"/>
                <a:cs typeface="Abel"/>
                <a:sym typeface="Abel"/>
              </a:rPr>
              <a:t>Extension</a:t>
            </a:r>
            <a:r>
              <a:rPr lang="ko">
                <a:solidFill>
                  <a:srgbClr val="686868"/>
                </a:solidFill>
                <a:latin typeface="Abel"/>
                <a:ea typeface="Abel"/>
                <a:cs typeface="Abel"/>
                <a:sym typeface="Abel"/>
              </a:rPr>
              <a:t> of the Word2Vec model</a:t>
            </a:r>
            <a:endParaRPr>
              <a:solidFill>
                <a:srgbClr val="686868"/>
              </a:solidFill>
              <a:latin typeface="Abel"/>
              <a:ea typeface="Abel"/>
              <a:cs typeface="Abel"/>
              <a:sym typeface="Abel"/>
            </a:endParaRPr>
          </a:p>
          <a:p>
            <a:pPr marL="457200" lvl="0" indent="0" algn="l" rtl="0">
              <a:spcBef>
                <a:spcPts val="1200"/>
              </a:spcBef>
              <a:spcAft>
                <a:spcPts val="0"/>
              </a:spcAft>
              <a:buNone/>
            </a:pPr>
            <a:r>
              <a:rPr lang="ko">
                <a:solidFill>
                  <a:srgbClr val="686868"/>
                </a:solidFill>
                <a:latin typeface="Abel"/>
                <a:ea typeface="Abel"/>
                <a:cs typeface="Abel"/>
                <a:sym typeface="Abel"/>
              </a:rPr>
              <a:t>Considers the </a:t>
            </a:r>
            <a:r>
              <a:rPr lang="ko">
                <a:solidFill>
                  <a:srgbClr val="191919"/>
                </a:solidFill>
                <a:latin typeface="Abel"/>
                <a:ea typeface="Abel"/>
                <a:cs typeface="Abel"/>
                <a:sym typeface="Abel"/>
              </a:rPr>
              <a:t>semantic meaning</a:t>
            </a:r>
            <a:r>
              <a:rPr lang="ko">
                <a:solidFill>
                  <a:srgbClr val="686868"/>
                </a:solidFill>
                <a:latin typeface="Abel"/>
                <a:ea typeface="Abel"/>
                <a:cs typeface="Abel"/>
                <a:sym typeface="Abel"/>
              </a:rPr>
              <a:t> and </a:t>
            </a:r>
            <a:r>
              <a:rPr lang="ko">
                <a:solidFill>
                  <a:srgbClr val="191919"/>
                </a:solidFill>
                <a:latin typeface="Abel"/>
                <a:ea typeface="Abel"/>
                <a:cs typeface="Abel"/>
                <a:sym typeface="Abel"/>
              </a:rPr>
              <a:t>context</a:t>
            </a:r>
            <a:r>
              <a:rPr lang="ko">
                <a:solidFill>
                  <a:srgbClr val="686868"/>
                </a:solidFill>
                <a:latin typeface="Abel"/>
                <a:ea typeface="Abel"/>
                <a:cs typeface="Abel"/>
                <a:sym typeface="Abel"/>
              </a:rPr>
              <a:t> of words within a document  </a:t>
            </a:r>
            <a:endParaRPr>
              <a:solidFill>
                <a:srgbClr val="686868"/>
              </a:solidFill>
              <a:latin typeface="Abel"/>
              <a:ea typeface="Abel"/>
              <a:cs typeface="Abel"/>
              <a:sym typeface="Abel"/>
            </a:endParaRPr>
          </a:p>
          <a:p>
            <a:pPr marL="457200" lvl="0" indent="0" algn="l" rtl="0">
              <a:spcBef>
                <a:spcPts val="1200"/>
              </a:spcBef>
              <a:spcAft>
                <a:spcPts val="0"/>
              </a:spcAft>
              <a:buNone/>
            </a:pPr>
            <a:r>
              <a:rPr lang="ko">
                <a:solidFill>
                  <a:srgbClr val="000000"/>
                </a:solidFill>
                <a:latin typeface="Abel"/>
                <a:ea typeface="Abel"/>
                <a:cs typeface="Abel"/>
                <a:sym typeface="Abel"/>
              </a:rPr>
              <a:t>PV-DM</a:t>
            </a:r>
            <a:r>
              <a:rPr lang="ko">
                <a:solidFill>
                  <a:srgbClr val="686868"/>
                </a:solidFill>
                <a:latin typeface="Abel"/>
                <a:ea typeface="Abel"/>
                <a:cs typeface="Abel"/>
                <a:sym typeface="Abel"/>
              </a:rPr>
              <a:t> </a:t>
            </a:r>
            <a:r>
              <a:rPr lang="ko">
                <a:solidFill>
                  <a:srgbClr val="191919"/>
                </a:solidFill>
                <a:latin typeface="Abel"/>
                <a:ea typeface="Abel"/>
                <a:cs typeface="Abel"/>
                <a:sym typeface="Abel"/>
              </a:rPr>
              <a:t>(Paragraph Vector-Distributed Memory)</a:t>
            </a:r>
            <a:r>
              <a:rPr lang="ko">
                <a:solidFill>
                  <a:srgbClr val="686868"/>
                </a:solidFill>
                <a:latin typeface="Abel"/>
                <a:ea typeface="Abel"/>
                <a:cs typeface="Abel"/>
                <a:sym typeface="Abel"/>
              </a:rPr>
              <a:t> : </a:t>
            </a:r>
            <a:r>
              <a:rPr lang="ko">
                <a:solidFill>
                  <a:srgbClr val="191919"/>
                </a:solidFill>
                <a:latin typeface="Abel"/>
                <a:ea typeface="Abel"/>
                <a:cs typeface="Abel"/>
                <a:sym typeface="Abel"/>
              </a:rPr>
              <a:t>preserves</a:t>
            </a:r>
            <a:r>
              <a:rPr lang="ko">
                <a:solidFill>
                  <a:srgbClr val="686868"/>
                </a:solidFill>
                <a:latin typeface="Abel"/>
                <a:ea typeface="Abel"/>
                <a:cs typeface="Abel"/>
                <a:sym typeface="Abel"/>
              </a:rPr>
              <a:t> word order</a:t>
            </a:r>
            <a:endParaRPr>
              <a:solidFill>
                <a:srgbClr val="686868"/>
              </a:solidFill>
              <a:latin typeface="Abel"/>
              <a:ea typeface="Abel"/>
              <a:cs typeface="Abel"/>
              <a:sym typeface="Abel"/>
            </a:endParaRPr>
          </a:p>
          <a:p>
            <a:pPr marL="457200" lvl="0" indent="0" algn="l" rtl="0">
              <a:spcBef>
                <a:spcPts val="1200"/>
              </a:spcBef>
              <a:spcAft>
                <a:spcPts val="0"/>
              </a:spcAft>
              <a:buNone/>
            </a:pPr>
            <a:r>
              <a:rPr lang="ko">
                <a:solidFill>
                  <a:srgbClr val="686868"/>
                </a:solidFill>
                <a:latin typeface="Abel"/>
                <a:ea typeface="Abel"/>
                <a:cs typeface="Abel"/>
                <a:sym typeface="Abel"/>
              </a:rPr>
              <a:t>PV-DBOW (Paragraph Vector-Distributed Bag of Words) : </a:t>
            </a:r>
            <a:r>
              <a:rPr lang="ko">
                <a:solidFill>
                  <a:srgbClr val="191919"/>
                </a:solidFill>
                <a:latin typeface="Abel"/>
                <a:ea typeface="Abel"/>
                <a:cs typeface="Abel"/>
                <a:sym typeface="Abel"/>
              </a:rPr>
              <a:t>ignores</a:t>
            </a:r>
            <a:r>
              <a:rPr lang="ko">
                <a:solidFill>
                  <a:srgbClr val="686868"/>
                </a:solidFill>
                <a:latin typeface="Abel"/>
                <a:ea typeface="Abel"/>
                <a:cs typeface="Abel"/>
                <a:sym typeface="Abel"/>
              </a:rPr>
              <a:t> word order</a:t>
            </a:r>
            <a:endParaRPr>
              <a:solidFill>
                <a:srgbClr val="686868"/>
              </a:solidFill>
              <a:latin typeface="Abel"/>
              <a:ea typeface="Abel"/>
              <a:cs typeface="Abel"/>
              <a:sym typeface="Abel"/>
            </a:endParaRPr>
          </a:p>
          <a:p>
            <a:pPr marL="0" lvl="0" indent="0" algn="l" rtl="0">
              <a:spcBef>
                <a:spcPts val="1200"/>
              </a:spcBef>
              <a:spcAft>
                <a:spcPts val="1200"/>
              </a:spcAft>
              <a:buNone/>
            </a:pPr>
            <a:endParaRPr>
              <a:solidFill>
                <a:srgbClr val="686868"/>
              </a:solidFill>
              <a:latin typeface="Abel"/>
              <a:ea typeface="Abel"/>
              <a:cs typeface="Abel"/>
              <a:sym typeface="Abel"/>
            </a:endParaRPr>
          </a:p>
        </p:txBody>
      </p:sp>
      <p:pic>
        <p:nvPicPr>
          <p:cNvPr id="180" name="Google Shape;180;p26"/>
          <p:cNvPicPr preferRelativeResize="0"/>
          <p:nvPr/>
        </p:nvPicPr>
        <p:blipFill rotWithShape="1">
          <a:blip r:embed="rId3">
            <a:alphaModFix/>
          </a:blip>
          <a:srcRect l="11236" r="13603"/>
          <a:stretch/>
        </p:blipFill>
        <p:spPr>
          <a:xfrm>
            <a:off x="4948550" y="1262650"/>
            <a:ext cx="4122225" cy="36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p:nvPr/>
        </p:nvSpPr>
        <p:spPr>
          <a:xfrm>
            <a:off x="3649675" y="685975"/>
            <a:ext cx="1822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DOC2VEC</a:t>
            </a:r>
            <a:endParaRPr sz="3000">
              <a:solidFill>
                <a:srgbClr val="000000"/>
              </a:solidFill>
              <a:latin typeface="Questrial"/>
              <a:ea typeface="Questrial"/>
              <a:cs typeface="Questrial"/>
              <a:sym typeface="Questrial"/>
            </a:endParaRPr>
          </a:p>
        </p:txBody>
      </p:sp>
      <p:sp>
        <p:nvSpPr>
          <p:cNvPr id="187" name="Google Shape;187;p27"/>
          <p:cNvSpPr txBox="1">
            <a:spLocks noGrp="1"/>
          </p:cNvSpPr>
          <p:nvPr>
            <p:ph type="body" idx="1"/>
          </p:nvPr>
        </p:nvSpPr>
        <p:spPr>
          <a:xfrm>
            <a:off x="311700" y="1152475"/>
            <a:ext cx="58488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b="1">
                <a:solidFill>
                  <a:srgbClr val="686868"/>
                </a:solidFill>
                <a:latin typeface="Abel"/>
                <a:ea typeface="Abel"/>
                <a:cs typeface="Abel"/>
                <a:sym typeface="Abel"/>
              </a:rPr>
              <a:t>Doc2Vec Model</a:t>
            </a:r>
            <a:endParaRPr>
              <a:solidFill>
                <a:srgbClr val="686868"/>
              </a:solidFill>
              <a:latin typeface="Abel"/>
              <a:ea typeface="Abel"/>
              <a:cs typeface="Abel"/>
              <a:sym typeface="Abel"/>
            </a:endParaRPr>
          </a:p>
          <a:p>
            <a:pPr marL="457200" lvl="0" indent="-342900" algn="l" rtl="0">
              <a:spcBef>
                <a:spcPts val="1200"/>
              </a:spcBef>
              <a:spcAft>
                <a:spcPts val="0"/>
              </a:spcAft>
              <a:buClr>
                <a:srgbClr val="686868"/>
              </a:buClr>
              <a:buSzPts val="1800"/>
              <a:buFont typeface="Abel"/>
              <a:buAutoNum type="arabicPeriod"/>
            </a:pPr>
            <a:r>
              <a:rPr lang="ko">
                <a:solidFill>
                  <a:srgbClr val="191919"/>
                </a:solidFill>
                <a:latin typeface="Abel"/>
                <a:ea typeface="Abel"/>
                <a:cs typeface="Abel"/>
                <a:sym typeface="Abel"/>
              </a:rPr>
              <a:t>Train</a:t>
            </a:r>
            <a:r>
              <a:rPr lang="ko">
                <a:solidFill>
                  <a:srgbClr val="686868"/>
                </a:solidFill>
                <a:latin typeface="Abel"/>
                <a:ea typeface="Abel"/>
                <a:cs typeface="Abel"/>
                <a:sym typeface="Abel"/>
              </a:rPr>
              <a:t> Doc2Vec Model</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191919"/>
                </a:solidFill>
                <a:latin typeface="Abel"/>
                <a:ea typeface="Abel"/>
                <a:cs typeface="Abel"/>
                <a:sym typeface="Abel"/>
              </a:rPr>
              <a:t>Infer</a:t>
            </a:r>
            <a:r>
              <a:rPr lang="ko">
                <a:solidFill>
                  <a:srgbClr val="686868"/>
                </a:solidFill>
                <a:latin typeface="Abel"/>
                <a:ea typeface="Abel"/>
                <a:cs typeface="Abel"/>
                <a:sym typeface="Abel"/>
              </a:rPr>
              <a:t> the vector from the given abstract</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Get the </a:t>
            </a:r>
            <a:r>
              <a:rPr lang="ko">
                <a:solidFill>
                  <a:srgbClr val="191919"/>
                </a:solidFill>
                <a:latin typeface="Abel"/>
                <a:ea typeface="Abel"/>
                <a:cs typeface="Abel"/>
                <a:sym typeface="Abel"/>
              </a:rPr>
              <a:t>most similar</a:t>
            </a:r>
            <a:r>
              <a:rPr lang="ko">
                <a:solidFill>
                  <a:srgbClr val="686868"/>
                </a:solidFill>
                <a:latin typeface="Abel"/>
                <a:ea typeface="Abel"/>
                <a:cs typeface="Abel"/>
                <a:sym typeface="Abel"/>
              </a:rPr>
              <a:t> abstract</a:t>
            </a:r>
            <a:endParaRPr>
              <a:solidFill>
                <a:srgbClr val="686868"/>
              </a:solidFill>
              <a:latin typeface="Abel"/>
              <a:ea typeface="Abel"/>
              <a:cs typeface="Abel"/>
              <a:sym typeface="Abel"/>
            </a:endParaRPr>
          </a:p>
          <a:p>
            <a:pPr marL="0" lvl="0" indent="0" algn="l" rtl="0">
              <a:lnSpc>
                <a:spcPct val="135714"/>
              </a:lnSpc>
              <a:spcBef>
                <a:spcPts val="1200"/>
              </a:spcBef>
              <a:spcAft>
                <a:spcPts val="0"/>
              </a:spcAft>
              <a:buNone/>
            </a:pPr>
            <a:endParaRPr sz="1400">
              <a:solidFill>
                <a:srgbClr val="008000"/>
              </a:solidFill>
              <a:latin typeface="Consolas"/>
              <a:ea typeface="Consolas"/>
              <a:cs typeface="Consolas"/>
              <a:sym typeface="Consolas"/>
            </a:endParaRPr>
          </a:p>
          <a:p>
            <a:pPr marL="0" lvl="0" indent="0" algn="l" rtl="0">
              <a:spcBef>
                <a:spcPts val="0"/>
              </a:spcBef>
              <a:spcAft>
                <a:spcPts val="1200"/>
              </a:spcAft>
              <a:buNone/>
            </a:pPr>
            <a:endParaRPr>
              <a:solidFill>
                <a:srgbClr val="686868"/>
              </a:solidFill>
              <a:latin typeface="Abel"/>
              <a:ea typeface="Abel"/>
              <a:cs typeface="Abel"/>
              <a:sym typeface="Abe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p:nvPr/>
        </p:nvSpPr>
        <p:spPr>
          <a:xfrm>
            <a:off x="3760925" y="685975"/>
            <a:ext cx="15576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OUTPUT</a:t>
            </a:r>
            <a:endParaRPr sz="3000">
              <a:solidFill>
                <a:srgbClr val="000000"/>
              </a:solidFill>
              <a:latin typeface="Questrial"/>
              <a:ea typeface="Questrial"/>
              <a:cs typeface="Questrial"/>
              <a:sym typeface="Questrial"/>
            </a:endParaRPr>
          </a:p>
        </p:txBody>
      </p:sp>
      <p:pic>
        <p:nvPicPr>
          <p:cNvPr id="194" name="Google Shape;194;p28"/>
          <p:cNvPicPr preferRelativeResize="0"/>
          <p:nvPr/>
        </p:nvPicPr>
        <p:blipFill>
          <a:blip r:embed="rId3">
            <a:alphaModFix/>
          </a:blip>
          <a:stretch>
            <a:fillRect/>
          </a:stretch>
        </p:blipFill>
        <p:spPr>
          <a:xfrm>
            <a:off x="2833650" y="1742550"/>
            <a:ext cx="3476699" cy="1309700"/>
          </a:xfrm>
          <a:prstGeom prst="rect">
            <a:avLst/>
          </a:prstGeom>
          <a:noFill/>
          <a:ln>
            <a:noFill/>
          </a:ln>
        </p:spPr>
      </p:pic>
      <p:pic>
        <p:nvPicPr>
          <p:cNvPr id="195" name="Google Shape;195;p28"/>
          <p:cNvPicPr preferRelativeResize="0"/>
          <p:nvPr/>
        </p:nvPicPr>
        <p:blipFill>
          <a:blip r:embed="rId4">
            <a:alphaModFix/>
          </a:blip>
          <a:stretch>
            <a:fillRect/>
          </a:stretch>
        </p:blipFill>
        <p:spPr>
          <a:xfrm>
            <a:off x="1582901" y="3129800"/>
            <a:ext cx="5978198" cy="1589225"/>
          </a:xfrm>
          <a:prstGeom prst="rect">
            <a:avLst/>
          </a:prstGeom>
          <a:noFill/>
          <a:ln>
            <a:noFill/>
          </a:ln>
        </p:spPr>
      </p:pic>
      <p:sp>
        <p:nvSpPr>
          <p:cNvPr id="196" name="Google Shape;196;p28"/>
          <p:cNvSpPr txBox="1">
            <a:spLocks noGrp="1"/>
          </p:cNvSpPr>
          <p:nvPr>
            <p:ph type="body" idx="1"/>
          </p:nvPr>
        </p:nvSpPr>
        <p:spPr>
          <a:xfrm>
            <a:off x="311700" y="1152475"/>
            <a:ext cx="8343900" cy="8595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ko" u="sng">
                <a:solidFill>
                  <a:schemeClr val="accent5"/>
                </a:solidFill>
                <a:latin typeface="Abel"/>
                <a:ea typeface="Abel"/>
                <a:cs typeface="Abel"/>
                <a:sym typeface="Abel"/>
                <a:hlinkClick r:id="rId5">
                  <a:extLst>
                    <a:ext uri="{A12FA001-AC4F-418D-AE19-62706E023703}">
                      <ahyp:hlinkClr xmlns:ahyp="http://schemas.microsoft.com/office/drawing/2018/hyperlinkcolor" val="tx"/>
                    </a:ext>
                  </a:extLst>
                </a:hlinkClick>
              </a:rPr>
              <a:t>https://ddiddu-simsearch.hf.space/</a:t>
            </a:r>
            <a:r>
              <a:rPr lang="ko">
                <a:solidFill>
                  <a:srgbClr val="686868"/>
                </a:solidFill>
                <a:latin typeface="Abel"/>
                <a:ea typeface="Abel"/>
                <a:cs typeface="Abel"/>
                <a:sym typeface="Abel"/>
              </a:rPr>
              <a:t> </a:t>
            </a:r>
            <a:endParaRPr b="1">
              <a:solidFill>
                <a:srgbClr val="686868"/>
              </a:solidFill>
              <a:latin typeface="Abel"/>
              <a:ea typeface="Abel"/>
              <a:cs typeface="Abel"/>
              <a:sym typeface="Ab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3" name="video2002114763.mp4">
            <a:hlinkClick r:id="" action="ppaction://media"/>
            <a:extLst>
              <a:ext uri="{FF2B5EF4-FFF2-40B4-BE49-F238E27FC236}">
                <a16:creationId xmlns:a16="http://schemas.microsoft.com/office/drawing/2014/main" id="{2271E737-209D-7D2D-2A31-5C6DC56CAA3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0"/>
            <a:ext cx="914400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90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p:nvPr/>
        </p:nvSpPr>
        <p:spPr>
          <a:xfrm>
            <a:off x="2580650" y="685975"/>
            <a:ext cx="39219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EXPECTED OUTCOME</a:t>
            </a:r>
            <a:endParaRPr sz="3000">
              <a:solidFill>
                <a:srgbClr val="000000"/>
              </a:solidFill>
              <a:latin typeface="Questrial"/>
              <a:ea typeface="Questrial"/>
              <a:cs typeface="Questrial"/>
              <a:sym typeface="Questrial"/>
            </a:endParaRPr>
          </a:p>
        </p:txBody>
      </p:sp>
      <p:sp>
        <p:nvSpPr>
          <p:cNvPr id="208" name="Google Shape;208;p30"/>
          <p:cNvSpPr txBox="1">
            <a:spLocks noGrp="1"/>
          </p:cNvSpPr>
          <p:nvPr>
            <p:ph type="body" idx="1"/>
          </p:nvPr>
        </p:nvSpPr>
        <p:spPr>
          <a:xfrm>
            <a:off x="311700" y="1603650"/>
            <a:ext cx="8520600" cy="19362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ko">
                <a:solidFill>
                  <a:srgbClr val="686868"/>
                </a:solidFill>
                <a:latin typeface="Abel"/>
                <a:ea typeface="Abel"/>
                <a:cs typeface="Abel"/>
                <a:sym typeface="Abel"/>
              </a:rPr>
              <a:t>Improved efficiency and effectiveness in locating relevant research papers</a:t>
            </a:r>
            <a:endParaRPr>
              <a:solidFill>
                <a:srgbClr val="686868"/>
              </a:solidFill>
              <a:latin typeface="Abel"/>
              <a:ea typeface="Abel"/>
              <a:cs typeface="Abel"/>
              <a:sym typeface="Abel"/>
            </a:endParaRPr>
          </a:p>
          <a:p>
            <a:pPr marL="0" lvl="0" indent="0" algn="ctr" rtl="0">
              <a:spcBef>
                <a:spcPts val="1200"/>
              </a:spcBef>
              <a:spcAft>
                <a:spcPts val="0"/>
              </a:spcAft>
              <a:buNone/>
            </a:pPr>
            <a:r>
              <a:rPr lang="ko">
                <a:solidFill>
                  <a:srgbClr val="686868"/>
                </a:solidFill>
                <a:latin typeface="Abel"/>
                <a:ea typeface="Abel"/>
                <a:cs typeface="Abel"/>
                <a:sym typeface="Abel"/>
              </a:rPr>
              <a:t>Increased accuracy in identifying similar papers based on abstracts</a:t>
            </a:r>
            <a:endParaRPr>
              <a:solidFill>
                <a:srgbClr val="686868"/>
              </a:solidFill>
              <a:latin typeface="Abel"/>
              <a:ea typeface="Abel"/>
              <a:cs typeface="Abel"/>
              <a:sym typeface="Abel"/>
            </a:endParaRPr>
          </a:p>
          <a:p>
            <a:pPr marL="0" lvl="0" indent="0" algn="ctr" rtl="0">
              <a:spcBef>
                <a:spcPts val="1200"/>
              </a:spcBef>
              <a:spcAft>
                <a:spcPts val="0"/>
              </a:spcAft>
              <a:buNone/>
            </a:pPr>
            <a:r>
              <a:rPr lang="ko">
                <a:solidFill>
                  <a:srgbClr val="686868"/>
                </a:solidFill>
                <a:latin typeface="Abel"/>
                <a:ea typeface="Abel"/>
                <a:cs typeface="Abel"/>
                <a:sym typeface="Abel"/>
              </a:rPr>
              <a:t>Reduction of time and effort required to conduct literature reviews</a:t>
            </a:r>
            <a:endParaRPr>
              <a:solidFill>
                <a:srgbClr val="686868"/>
              </a:solidFill>
              <a:latin typeface="Abel"/>
              <a:ea typeface="Abel"/>
              <a:cs typeface="Abel"/>
              <a:sym typeface="Abel"/>
            </a:endParaRPr>
          </a:p>
          <a:p>
            <a:pPr marL="0" lvl="0" indent="0" algn="ctr" rtl="0">
              <a:spcBef>
                <a:spcPts val="1200"/>
              </a:spcBef>
              <a:spcAft>
                <a:spcPts val="1200"/>
              </a:spcAft>
              <a:buNone/>
            </a:pPr>
            <a:r>
              <a:rPr lang="ko">
                <a:solidFill>
                  <a:srgbClr val="686868"/>
                </a:solidFill>
                <a:latin typeface="Abel"/>
                <a:ea typeface="Abel"/>
                <a:cs typeface="Abel"/>
                <a:sym typeface="Abel"/>
              </a:rPr>
              <a:t>Potential for greater knowledge dissemination and collaboration in the research community </a:t>
            </a:r>
            <a:endParaRPr>
              <a:solidFill>
                <a:srgbClr val="686868"/>
              </a:solidFill>
              <a:latin typeface="Abel"/>
              <a:ea typeface="Abel"/>
              <a:cs typeface="Abel"/>
              <a:sym typeface="A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p:nvPr/>
        </p:nvSpPr>
        <p:spPr>
          <a:xfrm>
            <a:off x="3421075" y="685975"/>
            <a:ext cx="23169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LIMITATIONS</a:t>
            </a:r>
            <a:endParaRPr sz="3000">
              <a:solidFill>
                <a:srgbClr val="000000"/>
              </a:solidFill>
              <a:latin typeface="Questrial"/>
              <a:ea typeface="Questrial"/>
              <a:cs typeface="Questrial"/>
              <a:sym typeface="Questrial"/>
            </a:endParaRPr>
          </a:p>
        </p:txBody>
      </p:sp>
      <p:sp>
        <p:nvSpPr>
          <p:cNvPr id="215" name="Google Shape;215;p31"/>
          <p:cNvSpPr txBox="1">
            <a:spLocks noGrp="1"/>
          </p:cNvSpPr>
          <p:nvPr>
            <p:ph type="body" idx="1"/>
          </p:nvPr>
        </p:nvSpPr>
        <p:spPr>
          <a:xfrm>
            <a:off x="311700" y="1603650"/>
            <a:ext cx="8520600" cy="2581800"/>
          </a:xfrm>
          <a:prstGeom prst="rect">
            <a:avLst/>
          </a:prstGeom>
        </p:spPr>
        <p:txBody>
          <a:bodyPr spcFirstLastPara="1" wrap="square" lIns="91425" tIns="91425" rIns="91425" bIns="91425" anchor="t" anchorCtr="0">
            <a:normAutofit/>
          </a:bodyPr>
          <a:lstStyle/>
          <a:p>
            <a:pPr marL="457200" lvl="0" indent="-342900" algn="ctr"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Limited to papers in the dataset: Accuracy of recommendations may be lower for papers belonging to categories not covered by the dataset</a:t>
            </a:r>
            <a:endParaRPr>
              <a:solidFill>
                <a:srgbClr val="686868"/>
              </a:solidFill>
              <a:latin typeface="Abel"/>
              <a:ea typeface="Abel"/>
              <a:cs typeface="Abel"/>
              <a:sym typeface="Abel"/>
            </a:endParaRPr>
          </a:p>
          <a:p>
            <a:pPr marL="457200" lvl="0" indent="0" algn="ctr" rtl="0">
              <a:spcBef>
                <a:spcPts val="1200"/>
              </a:spcBef>
              <a:spcAft>
                <a:spcPts val="0"/>
              </a:spcAft>
              <a:buNone/>
            </a:pPr>
            <a:endParaRPr>
              <a:solidFill>
                <a:srgbClr val="686868"/>
              </a:solidFill>
              <a:latin typeface="Abel"/>
              <a:ea typeface="Abel"/>
              <a:cs typeface="Abel"/>
              <a:sym typeface="Abel"/>
            </a:endParaRPr>
          </a:p>
          <a:p>
            <a:pPr marL="457200" lvl="0" indent="-342900" algn="ctr" rtl="0">
              <a:spcBef>
                <a:spcPts val="1200"/>
              </a:spcBef>
              <a:spcAft>
                <a:spcPts val="0"/>
              </a:spcAft>
              <a:buClr>
                <a:srgbClr val="686868"/>
              </a:buClr>
              <a:buSzPts val="1800"/>
              <a:buFont typeface="Abel"/>
              <a:buAutoNum type="arabicPeriod"/>
            </a:pPr>
            <a:r>
              <a:rPr lang="ko">
                <a:solidFill>
                  <a:srgbClr val="686868"/>
                </a:solidFill>
                <a:latin typeface="Abel"/>
                <a:ea typeface="Abel"/>
                <a:cs typeface="Abel"/>
                <a:sym typeface="Abel"/>
              </a:rPr>
              <a:t>Potential improvement with additional datasets: Incorporating additional dataset into the recommendation system could lead to improved accuracy and coverage across a wider range of categories</a:t>
            </a:r>
            <a:endParaRPr>
              <a:solidFill>
                <a:srgbClr val="686868"/>
              </a:solidFill>
              <a:latin typeface="Abel"/>
              <a:ea typeface="Abel"/>
              <a:cs typeface="Abel"/>
              <a:sym typeface="A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rot="10800000" flipH="1">
            <a:off x="1849126" y="2077575"/>
            <a:ext cx="1625700" cy="112500"/>
          </a:xfrm>
          <a:prstGeom prst="rect">
            <a:avLst/>
          </a:prstGeom>
          <a:solidFill>
            <a:srgbClr val="EBB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2" name="Google Shape;62;p14"/>
          <p:cNvSpPr txBox="1"/>
          <p:nvPr/>
        </p:nvSpPr>
        <p:spPr>
          <a:xfrm>
            <a:off x="1007975" y="1934788"/>
            <a:ext cx="3271500"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2200">
                <a:latin typeface="Questrial"/>
                <a:ea typeface="Questrial"/>
                <a:cs typeface="Questrial"/>
                <a:sym typeface="Questrial"/>
              </a:rPr>
              <a:t>CHALLENGE</a:t>
            </a:r>
            <a:endParaRPr sz="2200">
              <a:solidFill>
                <a:srgbClr val="000000"/>
              </a:solidFill>
              <a:latin typeface="Questrial"/>
              <a:ea typeface="Questrial"/>
              <a:cs typeface="Questrial"/>
              <a:sym typeface="Questrial"/>
            </a:endParaRPr>
          </a:p>
        </p:txBody>
      </p:sp>
      <p:sp>
        <p:nvSpPr>
          <p:cNvPr id="63" name="Google Shape;63;p14"/>
          <p:cNvSpPr/>
          <p:nvPr/>
        </p:nvSpPr>
        <p:spPr>
          <a:xfrm>
            <a:off x="3129900" y="685975"/>
            <a:ext cx="28644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INTRODUCTION</a:t>
            </a:r>
            <a:endParaRPr sz="3000">
              <a:solidFill>
                <a:srgbClr val="000000"/>
              </a:solidFill>
              <a:latin typeface="Questrial"/>
              <a:ea typeface="Questrial"/>
              <a:cs typeface="Questrial"/>
              <a:sym typeface="Questrial"/>
            </a:endParaRPr>
          </a:p>
        </p:txBody>
      </p:sp>
      <p:sp>
        <p:nvSpPr>
          <p:cNvPr id="65" name="Google Shape;65;p14"/>
          <p:cNvSpPr/>
          <p:nvPr/>
        </p:nvSpPr>
        <p:spPr>
          <a:xfrm rot="10800000" flipH="1">
            <a:off x="6112487" y="2077563"/>
            <a:ext cx="778500" cy="1125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14"/>
          <p:cNvSpPr txBox="1"/>
          <p:nvPr/>
        </p:nvSpPr>
        <p:spPr>
          <a:xfrm>
            <a:off x="4864506" y="1934788"/>
            <a:ext cx="3271500"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2200">
                <a:latin typeface="Questrial"/>
                <a:ea typeface="Questrial"/>
                <a:cs typeface="Questrial"/>
                <a:sym typeface="Questrial"/>
              </a:rPr>
              <a:t>GOAL</a:t>
            </a:r>
            <a:endParaRPr sz="2200">
              <a:solidFill>
                <a:srgbClr val="000000"/>
              </a:solidFill>
              <a:latin typeface="Questrial"/>
              <a:ea typeface="Questrial"/>
              <a:cs typeface="Questrial"/>
              <a:sym typeface="Questrial"/>
            </a:endParaRPr>
          </a:p>
        </p:txBody>
      </p:sp>
      <p:sp>
        <p:nvSpPr>
          <p:cNvPr id="67" name="Google Shape;67;p14"/>
          <p:cNvSpPr txBox="1"/>
          <p:nvPr/>
        </p:nvSpPr>
        <p:spPr>
          <a:xfrm>
            <a:off x="1007975" y="2495313"/>
            <a:ext cx="32715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solidFill>
                  <a:srgbClr val="686868"/>
                </a:solidFill>
                <a:latin typeface="Abel"/>
                <a:ea typeface="Abel"/>
                <a:cs typeface="Abel"/>
                <a:sym typeface="Abel"/>
              </a:rPr>
              <a:t>With the rise in research in various domains, locating relevant papers quickly and efficiently is difficult.</a:t>
            </a:r>
            <a:endParaRPr sz="1800">
              <a:solidFill>
                <a:srgbClr val="686868"/>
              </a:solidFill>
              <a:latin typeface="Abel"/>
              <a:ea typeface="Abel"/>
              <a:cs typeface="Abel"/>
              <a:sym typeface="Abel"/>
            </a:endParaRPr>
          </a:p>
        </p:txBody>
      </p:sp>
      <p:sp>
        <p:nvSpPr>
          <p:cNvPr id="68" name="Google Shape;68;p14"/>
          <p:cNvSpPr txBox="1"/>
          <p:nvPr/>
        </p:nvSpPr>
        <p:spPr>
          <a:xfrm>
            <a:off x="4864506" y="2495313"/>
            <a:ext cx="3271500" cy="71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1800">
                <a:solidFill>
                  <a:srgbClr val="686868"/>
                </a:solidFill>
                <a:latin typeface="Abel"/>
                <a:ea typeface="Abel"/>
                <a:cs typeface="Abel"/>
                <a:sym typeface="Abel"/>
              </a:rPr>
              <a:t>Develop a tool that uses NLP to assist researchers in finding similar papers based on their abstracts.</a:t>
            </a:r>
            <a:endParaRPr sz="1800">
              <a:solidFill>
                <a:srgbClr val="686868"/>
              </a:solidFill>
              <a:latin typeface="Abel"/>
              <a:ea typeface="Abel"/>
              <a:cs typeface="Abel"/>
              <a:sym typeface="A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p:nvPr/>
        </p:nvSpPr>
        <p:spPr>
          <a:xfrm>
            <a:off x="3291850" y="685975"/>
            <a:ext cx="24993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REFERENCES</a:t>
            </a:r>
            <a:endParaRPr sz="3000">
              <a:solidFill>
                <a:srgbClr val="000000"/>
              </a:solidFill>
              <a:latin typeface="Questrial"/>
              <a:ea typeface="Questrial"/>
              <a:cs typeface="Questrial"/>
              <a:sym typeface="Questrial"/>
            </a:endParaRPr>
          </a:p>
        </p:txBody>
      </p:sp>
      <p:sp>
        <p:nvSpPr>
          <p:cNvPr id="222" name="Google Shape;222;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a:solidFill>
                  <a:srgbClr val="686868"/>
                </a:solidFill>
                <a:latin typeface="Abel"/>
                <a:ea typeface="Abel"/>
                <a:cs typeface="Abel"/>
                <a:sym typeface="Abel"/>
              </a:rPr>
              <a:t>[1] University, Cornell. “ArXiv Dataset.” Kaggle, 1 Apr. 2023, </a:t>
            </a:r>
            <a:r>
              <a:rPr lang="ko" u="sng">
                <a:solidFill>
                  <a:schemeClr val="hlink"/>
                </a:solidFill>
                <a:latin typeface="Abel"/>
                <a:ea typeface="Abel"/>
                <a:cs typeface="Abel"/>
                <a:sym typeface="Abel"/>
                <a:hlinkClick r:id="rId3"/>
              </a:rPr>
              <a:t>https://www.kaggle.com/datasets/Cornell-University/arxiv</a:t>
            </a:r>
            <a:r>
              <a:rPr lang="ko">
                <a:solidFill>
                  <a:srgbClr val="686868"/>
                </a:solidFill>
                <a:latin typeface="Abel"/>
                <a:ea typeface="Abel"/>
                <a:cs typeface="Abel"/>
                <a:sym typeface="Abel"/>
              </a:rPr>
              <a:t>  </a:t>
            </a:r>
            <a:endParaRPr>
              <a:solidFill>
                <a:srgbClr val="686868"/>
              </a:solidFill>
              <a:latin typeface="Abel"/>
              <a:ea typeface="Abel"/>
              <a:cs typeface="Abel"/>
              <a:sym typeface="Abel"/>
            </a:endParaRPr>
          </a:p>
          <a:p>
            <a:pPr marL="0" lvl="0" indent="0" algn="l" rtl="0">
              <a:spcBef>
                <a:spcPts val="1200"/>
              </a:spcBef>
              <a:spcAft>
                <a:spcPts val="0"/>
              </a:spcAft>
              <a:buNone/>
            </a:pPr>
            <a:r>
              <a:rPr lang="ko">
                <a:solidFill>
                  <a:srgbClr val="686868"/>
                </a:solidFill>
                <a:latin typeface="Abel"/>
                <a:ea typeface="Abel"/>
                <a:cs typeface="Abel"/>
                <a:sym typeface="Abel"/>
              </a:rPr>
              <a:t>[2] Silvan. “Using NLP to Find Similar Movies Based on Plot Summaries.” Medium, Towards Data Science, 28 Jan. 2021, </a:t>
            </a:r>
            <a:r>
              <a:rPr lang="ko" u="sng">
                <a:solidFill>
                  <a:schemeClr val="hlink"/>
                </a:solidFill>
                <a:latin typeface="Abel"/>
                <a:ea typeface="Abel"/>
                <a:cs typeface="Abel"/>
                <a:sym typeface="Abel"/>
                <a:hlinkClick r:id="rId4"/>
              </a:rPr>
              <a:t>https://towardsdatascience.com/using-nlp-to-find-similar-movies-based-on-plot-summaries-b1481a2ba49b</a:t>
            </a:r>
            <a:r>
              <a:rPr lang="ko">
                <a:solidFill>
                  <a:srgbClr val="686868"/>
                </a:solidFill>
                <a:latin typeface="Abel"/>
                <a:ea typeface="Abel"/>
                <a:cs typeface="Abel"/>
                <a:sym typeface="Abel"/>
              </a:rPr>
              <a:t> </a:t>
            </a:r>
            <a:endParaRPr>
              <a:solidFill>
                <a:srgbClr val="686868"/>
              </a:solidFill>
              <a:latin typeface="Abel"/>
              <a:ea typeface="Abel"/>
              <a:cs typeface="Abel"/>
              <a:sym typeface="Abel"/>
            </a:endParaRPr>
          </a:p>
          <a:p>
            <a:pPr marL="0" lvl="0" indent="0" algn="l" rtl="0">
              <a:spcBef>
                <a:spcPts val="1200"/>
              </a:spcBef>
              <a:spcAft>
                <a:spcPts val="1200"/>
              </a:spcAft>
              <a:buNone/>
            </a:pPr>
            <a:r>
              <a:rPr lang="ko">
                <a:solidFill>
                  <a:srgbClr val="686868"/>
                </a:solidFill>
                <a:latin typeface="Abel"/>
                <a:ea typeface="Abel"/>
                <a:cs typeface="Abel"/>
                <a:sym typeface="Abel"/>
              </a:rPr>
              <a:t>[3] Johntrygier. (2023, February 27). Scientific article recommendation. Kaggle. </a:t>
            </a:r>
            <a:r>
              <a:rPr lang="ko" u="sng">
                <a:solidFill>
                  <a:schemeClr val="hlink"/>
                </a:solidFill>
                <a:latin typeface="Abel"/>
                <a:ea typeface="Abel"/>
                <a:cs typeface="Abel"/>
                <a:sym typeface="Abel"/>
                <a:hlinkClick r:id="rId5"/>
              </a:rPr>
              <a:t>https://www.kaggle.com/code/johntrygier/scientific-article-recommendation</a:t>
            </a:r>
            <a:r>
              <a:rPr lang="ko">
                <a:solidFill>
                  <a:srgbClr val="686868"/>
                </a:solidFill>
                <a:latin typeface="Abel"/>
                <a:ea typeface="Abel"/>
                <a:cs typeface="Abel"/>
                <a:sym typeface="Abel"/>
              </a:rPr>
              <a:t> </a:t>
            </a:r>
            <a:endParaRPr>
              <a:solidFill>
                <a:srgbClr val="686868"/>
              </a:solidFill>
              <a:latin typeface="Abel"/>
              <a:ea typeface="Abel"/>
              <a:cs typeface="Abel"/>
              <a:sym typeface="Ab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p:nvPr/>
        </p:nvSpPr>
        <p:spPr>
          <a:xfrm flipH="1">
            <a:off x="2700050" y="2569175"/>
            <a:ext cx="3678000" cy="3186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txBox="1"/>
          <p:nvPr/>
        </p:nvSpPr>
        <p:spPr>
          <a:xfrm>
            <a:off x="1388092" y="1388300"/>
            <a:ext cx="6367800" cy="1707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ko" sz="5000">
                <a:latin typeface="Questrial"/>
                <a:ea typeface="Questrial"/>
                <a:cs typeface="Questrial"/>
                <a:sym typeface="Questrial"/>
              </a:rPr>
              <a:t>THANK YOU</a:t>
            </a:r>
            <a:endParaRPr sz="5000">
              <a:solidFill>
                <a:srgbClr val="212121"/>
              </a:solidFill>
              <a:latin typeface="Questrial"/>
              <a:ea typeface="Questrial"/>
              <a:cs typeface="Questrial"/>
              <a:sym typeface="Questrial"/>
            </a:endParaRPr>
          </a:p>
        </p:txBody>
      </p:sp>
      <p:sp>
        <p:nvSpPr>
          <p:cNvPr id="229" name="Google Shape;229;p33"/>
          <p:cNvSpPr txBox="1">
            <a:spLocks noGrp="1"/>
          </p:cNvSpPr>
          <p:nvPr>
            <p:ph type="body" idx="1"/>
          </p:nvPr>
        </p:nvSpPr>
        <p:spPr>
          <a:xfrm>
            <a:off x="329825" y="2887775"/>
            <a:ext cx="8343900" cy="8595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ko" u="sng">
                <a:solidFill>
                  <a:schemeClr val="accent5"/>
                </a:solidFill>
                <a:latin typeface="Abel"/>
                <a:ea typeface="Abel"/>
                <a:cs typeface="Abel"/>
                <a:sym typeface="Abel"/>
                <a:hlinkClick r:id="rId3">
                  <a:extLst>
                    <a:ext uri="{A12FA001-AC4F-418D-AE19-62706E023703}">
                      <ahyp:hlinkClr xmlns:ahyp="http://schemas.microsoft.com/office/drawing/2018/hyperlinkcolor" val="tx"/>
                    </a:ext>
                  </a:extLst>
                </a:hlinkClick>
              </a:rPr>
              <a:t>https://ddiddu-simsearch.hf.space/</a:t>
            </a:r>
            <a:r>
              <a:rPr lang="ko">
                <a:solidFill>
                  <a:srgbClr val="686868"/>
                </a:solidFill>
                <a:latin typeface="Abel"/>
                <a:ea typeface="Abel"/>
                <a:cs typeface="Abel"/>
                <a:sym typeface="Abel"/>
              </a:rPr>
              <a:t> </a:t>
            </a:r>
            <a:endParaRPr b="1">
              <a:solidFill>
                <a:srgbClr val="686868"/>
              </a:solidFill>
              <a:latin typeface="Abel"/>
              <a:ea typeface="Abel"/>
              <a:cs typeface="Abel"/>
              <a:sym typeface="A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p:nvPr/>
        </p:nvSpPr>
        <p:spPr>
          <a:xfrm>
            <a:off x="3413750" y="685975"/>
            <a:ext cx="23166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MOTIVATION</a:t>
            </a:r>
            <a:endParaRPr sz="3000">
              <a:solidFill>
                <a:srgbClr val="000000"/>
              </a:solidFill>
              <a:latin typeface="Questrial"/>
              <a:ea typeface="Questrial"/>
              <a:cs typeface="Questrial"/>
              <a:sym typeface="Questrial"/>
            </a:endParaRPr>
          </a:p>
        </p:txBody>
      </p:sp>
      <p:sp>
        <p:nvSpPr>
          <p:cNvPr id="75" name="Google Shape;75;p15"/>
          <p:cNvSpPr txBox="1">
            <a:spLocks noGrp="1"/>
          </p:cNvSpPr>
          <p:nvPr>
            <p:ph type="body" idx="1"/>
          </p:nvPr>
        </p:nvSpPr>
        <p:spPr>
          <a:xfrm>
            <a:off x="311750" y="1380150"/>
            <a:ext cx="8520600" cy="23832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ko">
                <a:solidFill>
                  <a:srgbClr val="686868"/>
                </a:solidFill>
                <a:latin typeface="Abel"/>
                <a:ea typeface="Abel"/>
                <a:cs typeface="Abel"/>
                <a:sym typeface="Abel"/>
              </a:rPr>
              <a:t>The field of research is expanding rapidly, making it difficult to stay up-to-date with the latest findings.</a:t>
            </a:r>
            <a:endParaRPr>
              <a:solidFill>
                <a:srgbClr val="686868"/>
              </a:solidFill>
              <a:latin typeface="Abel"/>
              <a:ea typeface="Abel"/>
              <a:cs typeface="Abel"/>
              <a:sym typeface="Abel"/>
            </a:endParaRPr>
          </a:p>
          <a:p>
            <a:pPr marL="0" lvl="0" indent="0" algn="ctr" rtl="0">
              <a:spcBef>
                <a:spcPts val="1200"/>
              </a:spcBef>
              <a:spcAft>
                <a:spcPts val="0"/>
              </a:spcAft>
              <a:buNone/>
            </a:pPr>
            <a:r>
              <a:rPr lang="ko">
                <a:solidFill>
                  <a:srgbClr val="686868"/>
                </a:solidFill>
                <a:latin typeface="Abel"/>
                <a:ea typeface="Abel"/>
                <a:cs typeface="Abel"/>
                <a:sym typeface="Abel"/>
              </a:rPr>
              <a:t>ML research is growing too fast to keep up, and many researchers struggle with information overload when searching for relevant papers.</a:t>
            </a:r>
            <a:endParaRPr>
              <a:solidFill>
                <a:srgbClr val="686868"/>
              </a:solidFill>
              <a:latin typeface="Abel"/>
              <a:ea typeface="Abel"/>
              <a:cs typeface="Abel"/>
              <a:sym typeface="Abel"/>
            </a:endParaRPr>
          </a:p>
          <a:p>
            <a:pPr marL="0" lvl="0" indent="0" algn="ctr" rtl="0">
              <a:spcBef>
                <a:spcPts val="1200"/>
              </a:spcBef>
              <a:spcAft>
                <a:spcPts val="1200"/>
              </a:spcAft>
              <a:buNone/>
            </a:pPr>
            <a:r>
              <a:rPr lang="ko">
                <a:solidFill>
                  <a:srgbClr val="686868"/>
                </a:solidFill>
                <a:latin typeface="Abel"/>
                <a:ea typeface="Abel"/>
                <a:cs typeface="Abel"/>
                <a:sym typeface="Abel"/>
              </a:rPr>
              <a:t>With numerous papers published each year, identifying the most relevant and significant ones can be challenging.</a:t>
            </a:r>
            <a:endParaRPr>
              <a:solidFill>
                <a:srgbClr val="686868"/>
              </a:solidFill>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p:nvPr/>
        </p:nvSpPr>
        <p:spPr>
          <a:xfrm>
            <a:off x="4003050" y="685975"/>
            <a:ext cx="1117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GOAL</a:t>
            </a:r>
            <a:endParaRPr sz="3000">
              <a:solidFill>
                <a:srgbClr val="000000"/>
              </a:solidFill>
              <a:latin typeface="Questrial"/>
              <a:ea typeface="Questrial"/>
              <a:cs typeface="Questrial"/>
              <a:sym typeface="Questrial"/>
            </a:endParaRPr>
          </a:p>
        </p:txBody>
      </p:sp>
      <p:sp>
        <p:nvSpPr>
          <p:cNvPr id="82" name="Google Shape;82;p16"/>
          <p:cNvSpPr txBox="1">
            <a:spLocks noGrp="1"/>
          </p:cNvSpPr>
          <p:nvPr>
            <p:ph type="body" idx="1"/>
          </p:nvPr>
        </p:nvSpPr>
        <p:spPr>
          <a:xfrm>
            <a:off x="331975" y="2182800"/>
            <a:ext cx="8520600" cy="7779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1200"/>
              </a:spcAft>
              <a:buNone/>
            </a:pPr>
            <a:r>
              <a:rPr lang="ko">
                <a:solidFill>
                  <a:srgbClr val="686868"/>
                </a:solidFill>
                <a:latin typeface="Abel"/>
                <a:ea typeface="Abel"/>
                <a:cs typeface="Abel"/>
                <a:sym typeface="Abel"/>
              </a:rPr>
              <a:t>Develop a tool to assist researchers in finding similar papers based on abstracts,                               saving them time and effort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sp>
        <p:nvSpPr>
          <p:cNvPr id="87" name="Google Shape;87;p17"/>
          <p:cNvSpPr/>
          <p:nvPr/>
        </p:nvSpPr>
        <p:spPr>
          <a:xfrm rot="10800000" flipH="1">
            <a:off x="5476205" y="2458575"/>
            <a:ext cx="2050200" cy="1125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8" name="Google Shape;88;p17"/>
          <p:cNvSpPr txBox="1"/>
          <p:nvPr/>
        </p:nvSpPr>
        <p:spPr>
          <a:xfrm>
            <a:off x="4864506" y="2315788"/>
            <a:ext cx="3271500"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2200">
                <a:latin typeface="Questrial"/>
                <a:ea typeface="Questrial"/>
                <a:cs typeface="Questrial"/>
                <a:sym typeface="Questrial"/>
              </a:rPr>
              <a:t>Cosine Similarity</a:t>
            </a:r>
            <a:endParaRPr sz="2200">
              <a:solidFill>
                <a:srgbClr val="000000"/>
              </a:solidFill>
              <a:latin typeface="Questrial"/>
              <a:ea typeface="Questrial"/>
              <a:cs typeface="Questrial"/>
              <a:sym typeface="Questrial"/>
            </a:endParaRPr>
          </a:p>
        </p:txBody>
      </p:sp>
      <p:sp>
        <p:nvSpPr>
          <p:cNvPr id="89" name="Google Shape;89;p17"/>
          <p:cNvSpPr/>
          <p:nvPr/>
        </p:nvSpPr>
        <p:spPr>
          <a:xfrm rot="10800000" flipH="1">
            <a:off x="1447725" y="2458575"/>
            <a:ext cx="2364900" cy="112500"/>
          </a:xfrm>
          <a:prstGeom prst="rect">
            <a:avLst/>
          </a:prstGeom>
          <a:solidFill>
            <a:srgbClr val="EBB7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17"/>
          <p:cNvSpPr txBox="1"/>
          <p:nvPr/>
        </p:nvSpPr>
        <p:spPr>
          <a:xfrm>
            <a:off x="1007975" y="2315788"/>
            <a:ext cx="3271500" cy="34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2200">
                <a:latin typeface="Questrial"/>
                <a:ea typeface="Questrial"/>
                <a:cs typeface="Questrial"/>
                <a:sym typeface="Questrial"/>
              </a:rPr>
              <a:t>Word Embeddings</a:t>
            </a:r>
            <a:endParaRPr sz="2200">
              <a:solidFill>
                <a:srgbClr val="000000"/>
              </a:solidFill>
              <a:latin typeface="Questrial"/>
              <a:ea typeface="Questrial"/>
              <a:cs typeface="Questrial"/>
              <a:sym typeface="Questrial"/>
            </a:endParaRPr>
          </a:p>
        </p:txBody>
      </p:sp>
      <p:sp>
        <p:nvSpPr>
          <p:cNvPr id="91" name="Google Shape;91;p17"/>
          <p:cNvSpPr/>
          <p:nvPr/>
        </p:nvSpPr>
        <p:spPr>
          <a:xfrm>
            <a:off x="2702550" y="685975"/>
            <a:ext cx="37593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PROJECT OVERVIEW</a:t>
            </a:r>
            <a:endParaRPr sz="3000">
              <a:solidFill>
                <a:srgbClr val="000000"/>
              </a:solidFill>
              <a:latin typeface="Questrial"/>
              <a:ea typeface="Questrial"/>
              <a:cs typeface="Questrial"/>
              <a:sym typeface="Questrial"/>
            </a:endParaRPr>
          </a:p>
        </p:txBody>
      </p:sp>
      <p:sp>
        <p:nvSpPr>
          <p:cNvPr id="93" name="Google Shape;93;p17"/>
          <p:cNvSpPr txBox="1">
            <a:spLocks noGrp="1"/>
          </p:cNvSpPr>
          <p:nvPr>
            <p:ph type="body" idx="1"/>
          </p:nvPr>
        </p:nvSpPr>
        <p:spPr>
          <a:xfrm>
            <a:off x="311700" y="1152475"/>
            <a:ext cx="8520600" cy="9252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ko">
                <a:solidFill>
                  <a:srgbClr val="686868"/>
                </a:solidFill>
                <a:latin typeface="Abel"/>
                <a:ea typeface="Abel"/>
                <a:cs typeface="Abel"/>
                <a:sym typeface="Abel"/>
              </a:rPr>
              <a:t>Word embeddings and cosine similarity will be utilized to compare research paper abstracts and determine their level of similarity</a:t>
            </a:r>
            <a:endParaRPr/>
          </a:p>
        </p:txBody>
      </p:sp>
      <p:pic>
        <p:nvPicPr>
          <p:cNvPr id="94" name="Google Shape;94;p17"/>
          <p:cNvPicPr preferRelativeResize="0"/>
          <p:nvPr/>
        </p:nvPicPr>
        <p:blipFill rotWithShape="1">
          <a:blip r:embed="rId3">
            <a:alphaModFix/>
          </a:blip>
          <a:srcRect t="31881" b="20476"/>
          <a:stretch/>
        </p:blipFill>
        <p:spPr>
          <a:xfrm>
            <a:off x="367400" y="3051400"/>
            <a:ext cx="4204599" cy="1517475"/>
          </a:xfrm>
          <a:prstGeom prst="rect">
            <a:avLst/>
          </a:prstGeom>
          <a:noFill/>
          <a:ln>
            <a:noFill/>
          </a:ln>
        </p:spPr>
      </p:pic>
      <p:pic>
        <p:nvPicPr>
          <p:cNvPr id="95" name="Google Shape;95;p17"/>
          <p:cNvPicPr preferRelativeResize="0"/>
          <p:nvPr/>
        </p:nvPicPr>
        <p:blipFill rotWithShape="1">
          <a:blip r:embed="rId4">
            <a:alphaModFix/>
          </a:blip>
          <a:srcRect l="2951" t="21787" r="3642" b="12048"/>
          <a:stretch/>
        </p:blipFill>
        <p:spPr>
          <a:xfrm>
            <a:off x="4999575" y="2699612"/>
            <a:ext cx="3120275" cy="2221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p:nvPr/>
        </p:nvSpPr>
        <p:spPr>
          <a:xfrm rot="10800000" flipH="1">
            <a:off x="7679400" y="2768500"/>
            <a:ext cx="924300" cy="112500"/>
          </a:xfrm>
          <a:prstGeom prst="rect">
            <a:avLst/>
          </a:prstGeom>
          <a:solidFill>
            <a:srgbClr val="EBB7B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 name="Google Shape;101;p18"/>
          <p:cNvSpPr txBox="1"/>
          <p:nvPr/>
        </p:nvSpPr>
        <p:spPr>
          <a:xfrm>
            <a:off x="7084150" y="2571750"/>
            <a:ext cx="2103600" cy="3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800">
                <a:latin typeface="Questrial"/>
                <a:ea typeface="Questrial"/>
                <a:cs typeface="Questrial"/>
                <a:sym typeface="Questrial"/>
              </a:rPr>
              <a:t>OUTPUT</a:t>
            </a:r>
            <a:endParaRPr sz="1800">
              <a:solidFill>
                <a:srgbClr val="000000"/>
              </a:solidFill>
              <a:latin typeface="Questrial"/>
              <a:ea typeface="Questrial"/>
              <a:cs typeface="Questrial"/>
              <a:sym typeface="Questrial"/>
            </a:endParaRPr>
          </a:p>
        </p:txBody>
      </p:sp>
      <p:sp>
        <p:nvSpPr>
          <p:cNvPr id="102" name="Google Shape;102;p18"/>
          <p:cNvSpPr/>
          <p:nvPr/>
        </p:nvSpPr>
        <p:spPr>
          <a:xfrm rot="10800000" flipH="1">
            <a:off x="5326067" y="3576825"/>
            <a:ext cx="890400" cy="112500"/>
          </a:xfrm>
          <a:prstGeom prst="rect">
            <a:avLst/>
          </a:prstGeom>
          <a:solidFill>
            <a:srgbClr val="D7E7E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8"/>
          <p:cNvSpPr txBox="1"/>
          <p:nvPr/>
        </p:nvSpPr>
        <p:spPr>
          <a:xfrm>
            <a:off x="4969294" y="3366532"/>
            <a:ext cx="1608000" cy="3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800">
                <a:latin typeface="Questrial"/>
                <a:ea typeface="Questrial"/>
                <a:cs typeface="Questrial"/>
                <a:sym typeface="Questrial"/>
              </a:rPr>
              <a:t>DOC2VEC</a:t>
            </a:r>
            <a:endParaRPr sz="1800">
              <a:solidFill>
                <a:srgbClr val="000000"/>
              </a:solidFill>
              <a:latin typeface="Questrial"/>
              <a:ea typeface="Questrial"/>
              <a:cs typeface="Questrial"/>
              <a:sym typeface="Questrial"/>
            </a:endParaRPr>
          </a:p>
        </p:txBody>
      </p:sp>
      <p:sp>
        <p:nvSpPr>
          <p:cNvPr id="104" name="Google Shape;104;p18"/>
          <p:cNvSpPr/>
          <p:nvPr/>
        </p:nvSpPr>
        <p:spPr>
          <a:xfrm rot="10800000" flipH="1">
            <a:off x="5476748" y="2398693"/>
            <a:ext cx="595800" cy="112500"/>
          </a:xfrm>
          <a:prstGeom prst="rect">
            <a:avLst/>
          </a:prstGeom>
          <a:solidFill>
            <a:srgbClr val="EFE4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8"/>
          <p:cNvSpPr txBox="1"/>
          <p:nvPr/>
        </p:nvSpPr>
        <p:spPr>
          <a:xfrm>
            <a:off x="4969300" y="2188400"/>
            <a:ext cx="1608000" cy="3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800">
                <a:latin typeface="Questrial"/>
                <a:ea typeface="Questrial"/>
                <a:cs typeface="Questrial"/>
                <a:sym typeface="Questrial"/>
              </a:rPr>
              <a:t>TF-IDF</a:t>
            </a:r>
            <a:endParaRPr sz="1800">
              <a:solidFill>
                <a:srgbClr val="000000"/>
              </a:solidFill>
              <a:latin typeface="Questrial"/>
              <a:ea typeface="Questrial"/>
              <a:cs typeface="Questrial"/>
              <a:sym typeface="Questrial"/>
            </a:endParaRPr>
          </a:p>
        </p:txBody>
      </p:sp>
      <p:sp>
        <p:nvSpPr>
          <p:cNvPr id="106" name="Google Shape;106;p18"/>
          <p:cNvSpPr/>
          <p:nvPr/>
        </p:nvSpPr>
        <p:spPr>
          <a:xfrm rot="10800000" flipH="1">
            <a:off x="2152800" y="2780325"/>
            <a:ext cx="1908600" cy="112500"/>
          </a:xfrm>
          <a:prstGeom prst="rect">
            <a:avLst/>
          </a:prstGeom>
          <a:solidFill>
            <a:srgbClr val="EBB7B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8"/>
          <p:cNvSpPr txBox="1"/>
          <p:nvPr/>
        </p:nvSpPr>
        <p:spPr>
          <a:xfrm>
            <a:off x="2050750" y="2583575"/>
            <a:ext cx="2103600" cy="3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800">
                <a:latin typeface="Questrial"/>
                <a:ea typeface="Questrial"/>
                <a:cs typeface="Questrial"/>
                <a:sym typeface="Questrial"/>
              </a:rPr>
              <a:t>PREPROCESSING</a:t>
            </a:r>
            <a:endParaRPr sz="1800">
              <a:solidFill>
                <a:srgbClr val="000000"/>
              </a:solidFill>
              <a:latin typeface="Questrial"/>
              <a:ea typeface="Questrial"/>
              <a:cs typeface="Questrial"/>
              <a:sym typeface="Questrial"/>
            </a:endParaRPr>
          </a:p>
        </p:txBody>
      </p:sp>
      <p:sp>
        <p:nvSpPr>
          <p:cNvPr id="108" name="Google Shape;108;p18"/>
          <p:cNvSpPr/>
          <p:nvPr/>
        </p:nvSpPr>
        <p:spPr>
          <a:xfrm>
            <a:off x="2702550" y="685975"/>
            <a:ext cx="37593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PROJECT OVERVIEW</a:t>
            </a:r>
            <a:endParaRPr sz="3000">
              <a:solidFill>
                <a:srgbClr val="000000"/>
              </a:solidFill>
              <a:latin typeface="Questrial"/>
              <a:ea typeface="Questrial"/>
              <a:cs typeface="Questrial"/>
              <a:sym typeface="Questrial"/>
            </a:endParaRPr>
          </a:p>
        </p:txBody>
      </p:sp>
      <p:cxnSp>
        <p:nvCxnSpPr>
          <p:cNvPr id="110" name="Google Shape;110;p18"/>
          <p:cNvCxnSpPr/>
          <p:nvPr/>
        </p:nvCxnSpPr>
        <p:spPr>
          <a:xfrm rot="10800000" flipH="1">
            <a:off x="4154350" y="2418335"/>
            <a:ext cx="1081800" cy="612300"/>
          </a:xfrm>
          <a:prstGeom prst="bentConnector3">
            <a:avLst>
              <a:gd name="adj1" fmla="val 50000"/>
            </a:avLst>
          </a:prstGeom>
          <a:noFill/>
          <a:ln w="19050" cap="flat" cmpd="sng">
            <a:solidFill>
              <a:srgbClr val="EFE4C8"/>
            </a:solidFill>
            <a:prstDash val="solid"/>
            <a:round/>
            <a:headEnd type="none" w="med" len="med"/>
            <a:tailEnd type="none" w="med" len="med"/>
          </a:ln>
        </p:spPr>
      </p:cxnSp>
      <p:cxnSp>
        <p:nvCxnSpPr>
          <p:cNvPr id="111" name="Google Shape;111;p18"/>
          <p:cNvCxnSpPr/>
          <p:nvPr/>
        </p:nvCxnSpPr>
        <p:spPr>
          <a:xfrm>
            <a:off x="4154356" y="3030697"/>
            <a:ext cx="1083000" cy="563100"/>
          </a:xfrm>
          <a:prstGeom prst="bentConnector3">
            <a:avLst>
              <a:gd name="adj1" fmla="val 50000"/>
            </a:avLst>
          </a:prstGeom>
          <a:noFill/>
          <a:ln w="19050" cap="flat" cmpd="sng">
            <a:solidFill>
              <a:srgbClr val="D7E7E7"/>
            </a:solidFill>
            <a:prstDash val="solid"/>
            <a:round/>
            <a:headEnd type="none" w="med" len="med"/>
            <a:tailEnd type="none" w="med" len="med"/>
          </a:ln>
        </p:spPr>
      </p:cxnSp>
      <p:sp>
        <p:nvSpPr>
          <p:cNvPr id="112" name="Google Shape;112;p18"/>
          <p:cNvSpPr txBox="1"/>
          <p:nvPr/>
        </p:nvSpPr>
        <p:spPr>
          <a:xfrm>
            <a:off x="2082250" y="2923250"/>
            <a:ext cx="2072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a:solidFill>
                  <a:srgbClr val="686868"/>
                </a:solidFill>
                <a:latin typeface="Abel"/>
                <a:ea typeface="Abel"/>
                <a:cs typeface="Abel"/>
                <a:sym typeface="Abel"/>
              </a:rPr>
              <a:t>Remove unnecessary words</a:t>
            </a:r>
            <a:endParaRPr>
              <a:solidFill>
                <a:srgbClr val="686868"/>
              </a:solidFill>
              <a:latin typeface="Abel"/>
              <a:ea typeface="Abel"/>
              <a:cs typeface="Abel"/>
              <a:sym typeface="Abel"/>
            </a:endParaRPr>
          </a:p>
        </p:txBody>
      </p:sp>
      <p:cxnSp>
        <p:nvCxnSpPr>
          <p:cNvPr id="113" name="Google Shape;113;p18"/>
          <p:cNvCxnSpPr/>
          <p:nvPr/>
        </p:nvCxnSpPr>
        <p:spPr>
          <a:xfrm flipH="1">
            <a:off x="6306625" y="2981497"/>
            <a:ext cx="1081800" cy="612300"/>
          </a:xfrm>
          <a:prstGeom prst="bentConnector3">
            <a:avLst>
              <a:gd name="adj1" fmla="val 50000"/>
            </a:avLst>
          </a:prstGeom>
          <a:noFill/>
          <a:ln w="19050" cap="flat" cmpd="sng">
            <a:solidFill>
              <a:srgbClr val="EFE4C8"/>
            </a:solidFill>
            <a:prstDash val="solid"/>
            <a:round/>
            <a:headEnd type="none" w="med" len="med"/>
            <a:tailEnd type="none" w="med" len="med"/>
          </a:ln>
        </p:spPr>
      </p:cxnSp>
      <p:cxnSp>
        <p:nvCxnSpPr>
          <p:cNvPr id="114" name="Google Shape;114;p18"/>
          <p:cNvCxnSpPr/>
          <p:nvPr/>
        </p:nvCxnSpPr>
        <p:spPr>
          <a:xfrm rot="10800000">
            <a:off x="6305419" y="2418335"/>
            <a:ext cx="1083000" cy="563100"/>
          </a:xfrm>
          <a:prstGeom prst="bentConnector3">
            <a:avLst>
              <a:gd name="adj1" fmla="val 50000"/>
            </a:avLst>
          </a:prstGeom>
          <a:noFill/>
          <a:ln w="19050" cap="flat" cmpd="sng">
            <a:solidFill>
              <a:srgbClr val="D7E7E7"/>
            </a:solidFill>
            <a:prstDash val="solid"/>
            <a:round/>
            <a:headEnd type="none" w="med" len="med"/>
            <a:tailEnd type="none" w="med" len="med"/>
          </a:ln>
        </p:spPr>
      </p:cxnSp>
      <p:sp>
        <p:nvSpPr>
          <p:cNvPr id="115" name="Google Shape;115;p18"/>
          <p:cNvSpPr txBox="1"/>
          <p:nvPr/>
        </p:nvSpPr>
        <p:spPr>
          <a:xfrm>
            <a:off x="7115650" y="2911425"/>
            <a:ext cx="2072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a:solidFill>
                  <a:srgbClr val="686868"/>
                </a:solidFill>
                <a:latin typeface="Abel"/>
                <a:ea typeface="Abel"/>
                <a:cs typeface="Abel"/>
                <a:sym typeface="Abel"/>
              </a:rPr>
              <a:t>Most similar paper </a:t>
            </a:r>
            <a:endParaRPr>
              <a:solidFill>
                <a:srgbClr val="686868"/>
              </a:solidFill>
              <a:latin typeface="Abel"/>
              <a:ea typeface="Abel"/>
              <a:cs typeface="Abel"/>
              <a:sym typeface="Abel"/>
            </a:endParaRPr>
          </a:p>
          <a:p>
            <a:pPr marL="0" lvl="0" indent="0" algn="ctr" rtl="0">
              <a:spcBef>
                <a:spcPts val="0"/>
              </a:spcBef>
              <a:spcAft>
                <a:spcPts val="0"/>
              </a:spcAft>
              <a:buNone/>
            </a:pPr>
            <a:r>
              <a:rPr lang="ko">
                <a:solidFill>
                  <a:srgbClr val="686868"/>
                </a:solidFill>
                <a:latin typeface="Abel"/>
                <a:ea typeface="Abel"/>
                <a:cs typeface="Abel"/>
                <a:sym typeface="Abel"/>
              </a:rPr>
              <a:t>based on abstract</a:t>
            </a:r>
            <a:endParaRPr>
              <a:solidFill>
                <a:srgbClr val="686868"/>
              </a:solidFill>
              <a:latin typeface="Abel"/>
              <a:ea typeface="Abel"/>
              <a:cs typeface="Abel"/>
              <a:sym typeface="Abel"/>
            </a:endParaRPr>
          </a:p>
        </p:txBody>
      </p:sp>
      <p:sp>
        <p:nvSpPr>
          <p:cNvPr id="116" name="Google Shape;116;p18"/>
          <p:cNvSpPr/>
          <p:nvPr/>
        </p:nvSpPr>
        <p:spPr>
          <a:xfrm rot="10800000" flipH="1">
            <a:off x="551500" y="2780325"/>
            <a:ext cx="924300" cy="112500"/>
          </a:xfrm>
          <a:prstGeom prst="rect">
            <a:avLst/>
          </a:prstGeom>
          <a:solidFill>
            <a:srgbClr val="EBB7B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117;p18"/>
          <p:cNvSpPr txBox="1"/>
          <p:nvPr/>
        </p:nvSpPr>
        <p:spPr>
          <a:xfrm>
            <a:off x="-43750" y="2583575"/>
            <a:ext cx="2103600" cy="3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sz="1800">
                <a:latin typeface="Questrial"/>
                <a:ea typeface="Questrial"/>
                <a:cs typeface="Questrial"/>
                <a:sym typeface="Questrial"/>
              </a:rPr>
              <a:t>INPUT</a:t>
            </a:r>
            <a:endParaRPr sz="1800">
              <a:solidFill>
                <a:srgbClr val="000000"/>
              </a:solidFill>
              <a:latin typeface="Questrial"/>
              <a:ea typeface="Questrial"/>
              <a:cs typeface="Questrial"/>
              <a:sym typeface="Questrial"/>
            </a:endParaRPr>
          </a:p>
        </p:txBody>
      </p:sp>
      <p:sp>
        <p:nvSpPr>
          <p:cNvPr id="118" name="Google Shape;118;p18"/>
          <p:cNvSpPr txBox="1"/>
          <p:nvPr/>
        </p:nvSpPr>
        <p:spPr>
          <a:xfrm>
            <a:off x="-12250" y="2923250"/>
            <a:ext cx="2072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ko">
                <a:solidFill>
                  <a:srgbClr val="686868"/>
                </a:solidFill>
                <a:latin typeface="Abel"/>
                <a:ea typeface="Abel"/>
                <a:cs typeface="Abel"/>
                <a:sym typeface="Abel"/>
              </a:rPr>
              <a:t>Abstract of paper</a:t>
            </a:r>
            <a:endParaRPr>
              <a:solidFill>
                <a:srgbClr val="686868"/>
              </a:solidFill>
              <a:latin typeface="Abel"/>
              <a:ea typeface="Abel"/>
              <a:cs typeface="Abel"/>
              <a:sym typeface="Abel"/>
            </a:endParaRPr>
          </a:p>
        </p:txBody>
      </p:sp>
      <p:cxnSp>
        <p:nvCxnSpPr>
          <p:cNvPr id="119" name="Google Shape;119;p18"/>
          <p:cNvCxnSpPr/>
          <p:nvPr/>
        </p:nvCxnSpPr>
        <p:spPr>
          <a:xfrm rot="10800000">
            <a:off x="1601950" y="3030625"/>
            <a:ext cx="506400" cy="0"/>
          </a:xfrm>
          <a:prstGeom prst="straightConnector1">
            <a:avLst/>
          </a:prstGeom>
          <a:noFill/>
          <a:ln w="19050" cap="flat" cmpd="sng">
            <a:solidFill>
              <a:srgbClr val="EBB7B0"/>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b="1">
                <a:solidFill>
                  <a:srgbClr val="686868"/>
                </a:solidFill>
                <a:latin typeface="Abel"/>
                <a:ea typeface="Abel"/>
                <a:cs typeface="Abel"/>
                <a:sym typeface="Abel"/>
              </a:rPr>
              <a:t>Kaggle arXiv Dataset</a:t>
            </a:r>
            <a:endParaRPr b="1">
              <a:solidFill>
                <a:srgbClr val="686868"/>
              </a:solidFill>
              <a:latin typeface="Abel"/>
              <a:ea typeface="Abel"/>
              <a:cs typeface="Abel"/>
              <a:sym typeface="Abel"/>
            </a:endParaRPr>
          </a:p>
          <a:p>
            <a:pPr marL="0" lvl="0" indent="0" algn="l" rtl="0">
              <a:spcBef>
                <a:spcPts val="1200"/>
              </a:spcBef>
              <a:spcAft>
                <a:spcPts val="1200"/>
              </a:spcAft>
              <a:buNone/>
            </a:pPr>
            <a:r>
              <a:rPr lang="ko">
                <a:solidFill>
                  <a:srgbClr val="686868"/>
                </a:solidFill>
                <a:latin typeface="Abel"/>
                <a:ea typeface="Abel"/>
                <a:cs typeface="Abel"/>
                <a:sym typeface="Abel"/>
              </a:rPr>
              <a:t>arXiv dataset and metadata of 1.7M+ scholary papers across STEM</a:t>
            </a:r>
            <a:endParaRPr>
              <a:solidFill>
                <a:srgbClr val="686868"/>
              </a:solidFill>
              <a:latin typeface="Abel"/>
              <a:ea typeface="Abel"/>
              <a:cs typeface="Abel"/>
              <a:sym typeface="Abel"/>
            </a:endParaRPr>
          </a:p>
        </p:txBody>
      </p:sp>
      <p:pic>
        <p:nvPicPr>
          <p:cNvPr id="125" name="Google Shape;125;p19"/>
          <p:cNvPicPr preferRelativeResize="0"/>
          <p:nvPr/>
        </p:nvPicPr>
        <p:blipFill rotWithShape="1">
          <a:blip r:embed="rId3">
            <a:alphaModFix/>
          </a:blip>
          <a:srcRect t="10273"/>
          <a:stretch/>
        </p:blipFill>
        <p:spPr>
          <a:xfrm>
            <a:off x="598800" y="2093000"/>
            <a:ext cx="7966802" cy="4467795"/>
          </a:xfrm>
          <a:prstGeom prst="rect">
            <a:avLst/>
          </a:prstGeom>
          <a:noFill/>
          <a:ln>
            <a:noFill/>
          </a:ln>
        </p:spPr>
      </p:pic>
      <p:sp>
        <p:nvSpPr>
          <p:cNvPr id="126" name="Google Shape;126;p19"/>
          <p:cNvSpPr/>
          <p:nvPr/>
        </p:nvSpPr>
        <p:spPr>
          <a:xfrm>
            <a:off x="2975475" y="685975"/>
            <a:ext cx="3181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PREPROCESSING</a:t>
            </a:r>
            <a:endParaRPr sz="3000">
              <a:solidFill>
                <a:srgbClr val="000000"/>
              </a:solidFill>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p:nvPr/>
        </p:nvSpPr>
        <p:spPr>
          <a:xfrm>
            <a:off x="2975475" y="685975"/>
            <a:ext cx="3181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PREPROCESSING</a:t>
            </a:r>
            <a:endParaRPr sz="3000">
              <a:solidFill>
                <a:srgbClr val="000000"/>
              </a:solidFill>
              <a:latin typeface="Questrial"/>
              <a:ea typeface="Questrial"/>
              <a:cs typeface="Questrial"/>
              <a:sym typeface="Questrial"/>
            </a:endParaRPr>
          </a:p>
        </p:txBody>
      </p:sp>
      <p:sp>
        <p:nvSpPr>
          <p:cNvPr id="134" name="Google Shape;134;p20"/>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b="1">
                <a:solidFill>
                  <a:srgbClr val="686868"/>
                </a:solidFill>
                <a:latin typeface="Abel"/>
                <a:ea typeface="Abel"/>
                <a:cs typeface="Abel"/>
                <a:sym typeface="Abel"/>
              </a:rPr>
              <a:t>Generate dataframe and filter out selected features:</a:t>
            </a:r>
            <a:endParaRPr>
              <a:solidFill>
                <a:srgbClr val="686868"/>
              </a:solidFill>
              <a:latin typeface="Abel"/>
              <a:ea typeface="Abel"/>
              <a:cs typeface="Abel"/>
              <a:sym typeface="Abel"/>
            </a:endParaRPr>
          </a:p>
          <a:p>
            <a:pPr marL="457200" lvl="0" indent="0" algn="l" rtl="0">
              <a:spcBef>
                <a:spcPts val="1200"/>
              </a:spcBef>
              <a:spcAft>
                <a:spcPts val="1200"/>
              </a:spcAft>
              <a:buNone/>
            </a:pPr>
            <a:endParaRPr>
              <a:solidFill>
                <a:srgbClr val="686868"/>
              </a:solidFill>
              <a:latin typeface="Abel"/>
              <a:ea typeface="Abel"/>
              <a:cs typeface="Abel"/>
              <a:sym typeface="Abel"/>
            </a:endParaRPr>
          </a:p>
        </p:txBody>
      </p:sp>
      <p:pic>
        <p:nvPicPr>
          <p:cNvPr id="135" name="Google Shape;135;p20"/>
          <p:cNvPicPr preferRelativeResize="0"/>
          <p:nvPr/>
        </p:nvPicPr>
        <p:blipFill>
          <a:blip r:embed="rId3">
            <a:alphaModFix/>
          </a:blip>
          <a:stretch>
            <a:fillRect/>
          </a:stretch>
        </p:blipFill>
        <p:spPr>
          <a:xfrm>
            <a:off x="-5775" y="2170463"/>
            <a:ext cx="9144000" cy="1954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p:nvPr/>
        </p:nvSpPr>
        <p:spPr>
          <a:xfrm>
            <a:off x="2975475" y="685975"/>
            <a:ext cx="3181500" cy="229800"/>
          </a:xfrm>
          <a:prstGeom prst="rect">
            <a:avLst/>
          </a:prstGeom>
          <a:solidFill>
            <a:srgbClr val="EFE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txBox="1"/>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 sz="3000">
                <a:solidFill>
                  <a:srgbClr val="191919"/>
                </a:solidFill>
                <a:latin typeface="Questrial"/>
                <a:ea typeface="Questrial"/>
                <a:cs typeface="Questrial"/>
                <a:sym typeface="Questrial"/>
              </a:rPr>
              <a:t>PREPROCESSING</a:t>
            </a:r>
            <a:endParaRPr sz="3000">
              <a:solidFill>
                <a:srgbClr val="000000"/>
              </a:solidFill>
              <a:latin typeface="Questrial"/>
              <a:ea typeface="Questrial"/>
              <a:cs typeface="Questrial"/>
              <a:sym typeface="Questrial"/>
            </a:endParaRPr>
          </a:p>
        </p:txBody>
      </p:sp>
      <p:sp>
        <p:nvSpPr>
          <p:cNvPr id="142" name="Google Shape;142;p21"/>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b="1">
                <a:solidFill>
                  <a:srgbClr val="686868"/>
                </a:solidFill>
                <a:latin typeface="Abel"/>
                <a:ea typeface="Abel"/>
                <a:cs typeface="Abel"/>
                <a:sym typeface="Abel"/>
              </a:rPr>
              <a:t>Remove unnecessary words using POS tags:</a:t>
            </a:r>
            <a:endParaRPr>
              <a:solidFill>
                <a:srgbClr val="686868"/>
              </a:solidFill>
              <a:latin typeface="Abel"/>
              <a:ea typeface="Abel"/>
              <a:cs typeface="Abel"/>
              <a:sym typeface="Abel"/>
            </a:endParaRPr>
          </a:p>
          <a:p>
            <a:pPr marL="457200" lvl="0" indent="-342900" algn="l" rtl="0">
              <a:spcBef>
                <a:spcPts val="1200"/>
              </a:spcBef>
              <a:spcAft>
                <a:spcPts val="0"/>
              </a:spcAft>
              <a:buClr>
                <a:srgbClr val="686868"/>
              </a:buClr>
              <a:buSzPts val="1800"/>
              <a:buFont typeface="Abel"/>
              <a:buAutoNum type="arabicPeriod"/>
            </a:pPr>
            <a:r>
              <a:rPr lang="ko">
                <a:solidFill>
                  <a:srgbClr val="686868"/>
                </a:solidFill>
                <a:latin typeface="Abel"/>
                <a:ea typeface="Abel"/>
                <a:cs typeface="Abel"/>
                <a:sym typeface="Abel"/>
              </a:rPr>
              <a:t>CC: coordinating conjunction (and, but, or)</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DT: determiner (the, a, an)</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IN: preposition or subordinating conjunction (in, on, with)</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TO: to (to go, to see)</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PRP: personal pronoun (I, you, he, she)</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PRP$: possessive pronoun (my, you, his, her)</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MD: modal verb (can, may, should)</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WP: wh-pronoun (who, what, which)</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WP$: possessive wh-pronoun (whose)</a:t>
            </a:r>
            <a:endParaRPr>
              <a:solidFill>
                <a:srgbClr val="686868"/>
              </a:solidFill>
              <a:latin typeface="Abel"/>
              <a:ea typeface="Abel"/>
              <a:cs typeface="Abel"/>
              <a:sym typeface="Abel"/>
            </a:endParaRPr>
          </a:p>
          <a:p>
            <a:pPr marL="457200" lvl="0" indent="-342900" algn="l" rtl="0">
              <a:spcBef>
                <a:spcPts val="0"/>
              </a:spcBef>
              <a:spcAft>
                <a:spcPts val="0"/>
              </a:spcAft>
              <a:buClr>
                <a:srgbClr val="686868"/>
              </a:buClr>
              <a:buSzPts val="1800"/>
              <a:buFont typeface="Abel"/>
              <a:buAutoNum type="arabicPeriod"/>
            </a:pPr>
            <a:r>
              <a:rPr lang="ko">
                <a:solidFill>
                  <a:srgbClr val="686868"/>
                </a:solidFill>
                <a:latin typeface="Abel"/>
                <a:ea typeface="Abel"/>
                <a:cs typeface="Abel"/>
                <a:sym typeface="Abel"/>
              </a:rPr>
              <a:t>WRB: wh-adverb (when, where, why)</a:t>
            </a:r>
            <a:endParaRPr>
              <a:solidFill>
                <a:srgbClr val="686868"/>
              </a:solidFill>
              <a:latin typeface="Abel"/>
              <a:ea typeface="Abel"/>
              <a:cs typeface="Abel"/>
              <a:sym typeface="Abe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1638</Words>
  <Application>Microsoft Macintosh PowerPoint</Application>
  <PresentationFormat>화면 슬라이드 쇼(16:9)</PresentationFormat>
  <Paragraphs>100</Paragraphs>
  <Slides>21</Slides>
  <Notes>21</Notes>
  <HiddenSlides>1</HiddenSlides>
  <MMClips>1</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21</vt:i4>
      </vt:variant>
    </vt:vector>
  </HeadingPairs>
  <TitlesOfParts>
    <vt:vector size="26" baseType="lpstr">
      <vt:lpstr>Arial</vt:lpstr>
      <vt:lpstr>Consolas</vt:lpstr>
      <vt:lpstr>Questrial</vt:lpstr>
      <vt:lpstr>Abel</vt:lpstr>
      <vt:lpstr>Simple Light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Microsoft Office User</cp:lastModifiedBy>
  <cp:revision>1</cp:revision>
  <dcterms:modified xsi:type="dcterms:W3CDTF">2023-06-15T12:08:19Z</dcterms:modified>
</cp:coreProperties>
</file>