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7559675" cy="10691800"/>
  <p:embeddedFontLst>
    <p:embeddedFont>
      <p:font typeface="Ubuntu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929FC5-5C86-4E68-A92B-5A226140641D}">
  <a:tblStyle styleId="{42929FC5-5C86-4E68-A92B-5A2261406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Ubuntu-italic.fntdata"/><Relationship Id="rId12" Type="http://schemas.openxmlformats.org/officeDocument/2006/relationships/slide" Target="slides/slide7.xml"/><Relationship Id="rId34" Type="http://schemas.openxmlformats.org/officeDocument/2006/relationships/font" Target="fonts/Ubuntu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Ubuntu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938ca3735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938ca3735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d9362d649_1_5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d9362d649_1_5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9362d649_1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9362d649_1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d9362d649_1_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d9362d649_1_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d9362d649_1_7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d9362d649_1_7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d9362d649_1_1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d9362d649_1_1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9362d649_1_14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9362d649_1_14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d9362d649_1_2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d9362d649_1_2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d9362d649_1_3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d9362d649_1_3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9362d649_2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9362d649_2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d9362d649_1_3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d9362d649_1_3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38ca3735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938ca3735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9362d649_1_39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9362d649_1_39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d9362d649_1_40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d9362d649_1_40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d9362d649_1_4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d9362d649_1_4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d9362d649_1_47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d9362d649_1_47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d9362d649_1_4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d9362d649_1_4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d9362d649_1_5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d9362d649_1_5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d9362d649_1_48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d9362d649_1_48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d9362d649_1_49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d9362d649_1_49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2e61964b_0_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2e61964b_0_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d9362d649_1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d9362d649_1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9362d649_1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9362d649_1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d9362d649_1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d9362d649_1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d9362d649_1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d9362d649_1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9362d649_1_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d9362d649_1_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d9362d649_1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d9362d649_1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1998" cy="69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415661" y="-8"/>
            <a:ext cx="11360700" cy="273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3000"/>
              <a:buNone/>
              <a:defRPr sz="3000">
                <a:solidFill>
                  <a:srgbClr val="FFFFFE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5650" y="2737125"/>
            <a:ext cx="5548500" cy="348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2000"/>
              <a:buNone/>
              <a:defRPr sz="2000">
                <a:solidFill>
                  <a:srgbClr val="FFFFF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None/>
              <a:defRPr sz="2200">
                <a:solidFill>
                  <a:srgbClr val="99999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0900275" y="132008"/>
            <a:ext cx="876013" cy="46136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15661" y="-8"/>
            <a:ext cx="11360700" cy="273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Sentiment Analysis Using BERT and Multi-Instance Learning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15650" y="2737125"/>
            <a:ext cx="5548500" cy="348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Iryna Burak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Pablo Restrepo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July 20, 2020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en-US"/>
              <a:t>Monolingual 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Plots and first results</a:t>
            </a:r>
            <a:endParaRPr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2.1 Embeddings used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We used BERT base uncased (monolingual) to generate initial embeddings for our data.</a:t>
            </a:r>
            <a:endParaRPr sz="2400"/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Pooling layer:</a:t>
            </a:r>
            <a:r>
              <a:rPr lang="en-US" sz="2400"/>
              <a:t> -2</a:t>
            </a:r>
            <a:endParaRPr sz="2400"/>
          </a:p>
          <a:p>
            <a:pPr indent="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Pooling strategy:</a:t>
            </a:r>
            <a:r>
              <a:rPr lang="en-US" sz="2400"/>
              <a:t> reduce mean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2.2</a:t>
            </a:r>
            <a:r>
              <a:rPr b="1" lang="en-US">
                <a:solidFill>
                  <a:srgbClr val="38761D"/>
                </a:solidFill>
              </a:rPr>
              <a:t> To fine-tune</a:t>
            </a:r>
            <a:r>
              <a:rPr lang="en-US"/>
              <a:t>, or </a:t>
            </a:r>
            <a:r>
              <a:rPr b="1" lang="en-US">
                <a:solidFill>
                  <a:srgbClr val="0B5394"/>
                </a:solidFill>
              </a:rPr>
              <a:t>not to fine-tune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29" name="Google Shape;129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99" y="1356874"/>
            <a:ext cx="7674024" cy="474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415600" y="6101975"/>
            <a:ext cx="7674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trained on: </a:t>
            </a:r>
            <a:r>
              <a:rPr b="1" lang="en-US">
                <a:solidFill>
                  <a:srgbClr val="999999"/>
                </a:solidFill>
              </a:rPr>
              <a:t>amazon EN</a:t>
            </a:r>
            <a:r>
              <a:rPr lang="en-US">
                <a:solidFill>
                  <a:srgbClr val="999999"/>
                </a:solidFill>
              </a:rPr>
              <a:t>, embeddings: </a:t>
            </a:r>
            <a:r>
              <a:rPr b="1" lang="en-US">
                <a:solidFill>
                  <a:srgbClr val="999999"/>
                </a:solidFill>
              </a:rPr>
              <a:t>BERT base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8016850" y="1356875"/>
            <a:ext cx="3759300" cy="5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Training on </a:t>
            </a:r>
            <a:r>
              <a:rPr b="1" lang="en-US" sz="22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2200"/>
              <a:t> only leads to poor results for </a:t>
            </a:r>
            <a:r>
              <a:rPr b="1" lang="en-US" sz="2200">
                <a:latin typeface="Ubuntu"/>
                <a:ea typeface="Ubuntu"/>
                <a:cs typeface="Ubuntu"/>
                <a:sym typeface="Ubuntu"/>
              </a:rPr>
              <a:t>organic</a:t>
            </a:r>
            <a:r>
              <a:rPr lang="en-US" sz="2200">
                <a:latin typeface="Ubuntu"/>
                <a:ea typeface="Ubuntu"/>
                <a:cs typeface="Ubuntu"/>
                <a:sym typeface="Ubuntu"/>
              </a:rPr>
              <a:t>.</a:t>
            </a:r>
            <a:endParaRPr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Fine-tuning on </a:t>
            </a:r>
            <a:r>
              <a:rPr b="1" lang="en-US" sz="2200">
                <a:latin typeface="Ubuntu"/>
                <a:ea typeface="Ubuntu"/>
                <a:cs typeface="Ubuntu"/>
                <a:sym typeface="Ubuntu"/>
              </a:rPr>
              <a:t>organic</a:t>
            </a:r>
            <a:r>
              <a:rPr lang="en-US" sz="2200"/>
              <a:t> makes results for </a:t>
            </a:r>
            <a:r>
              <a:rPr b="1" lang="en-US" sz="22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2200"/>
              <a:t> significantly worse.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2200"/>
              <a:t> and </a:t>
            </a:r>
            <a:r>
              <a:rPr b="1" lang="en-US" sz="2200">
                <a:latin typeface="Ubuntu"/>
                <a:ea typeface="Ubuntu"/>
                <a:cs typeface="Ubuntu"/>
                <a:sym typeface="Ubuntu"/>
              </a:rPr>
              <a:t>organic</a:t>
            </a:r>
            <a:r>
              <a:rPr lang="en-US" sz="2200"/>
              <a:t> contain different types of comments and/or annotated in different ways.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4596038" y="6001675"/>
            <a:ext cx="234900" cy="23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6162863" y="6006700"/>
            <a:ext cx="234900" cy="234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2.3 </a:t>
            </a:r>
            <a:r>
              <a:rPr b="1" lang="en-US">
                <a:solidFill>
                  <a:srgbClr val="38761D"/>
                </a:solidFill>
              </a:rPr>
              <a:t>MilNet</a:t>
            </a:r>
            <a:r>
              <a:rPr lang="en-US"/>
              <a:t> vs </a:t>
            </a:r>
            <a:r>
              <a:rPr b="1" lang="en-US">
                <a:solidFill>
                  <a:srgbClr val="0B5394"/>
                </a:solidFill>
              </a:rPr>
              <a:t>baselines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39" name="Google Shape;139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463" y="1914950"/>
            <a:ext cx="3685701" cy="404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1175" y="1914950"/>
            <a:ext cx="3660678" cy="40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75" y="1914950"/>
            <a:ext cx="3685701" cy="40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29725" y="1511450"/>
            <a:ext cx="368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1800"/>
              <a:t> to </a:t>
            </a:r>
            <a:r>
              <a:rPr b="1" lang="en-US" sz="1800">
                <a:latin typeface="Ubuntu"/>
                <a:ea typeface="Ubuntu"/>
                <a:cs typeface="Ubuntu"/>
                <a:sym typeface="Ubuntu"/>
              </a:rPr>
              <a:t>amazon EN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215425" y="1511450"/>
            <a:ext cx="368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1800"/>
              <a:t> to </a:t>
            </a:r>
            <a:r>
              <a:rPr b="1" lang="en-US" sz="1800">
                <a:latin typeface="Ubuntu"/>
                <a:ea typeface="Ubuntu"/>
                <a:cs typeface="Ubuntu"/>
                <a:sym typeface="Ubuntu"/>
              </a:rPr>
              <a:t>organic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7888613" y="1511438"/>
            <a:ext cx="368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Ubuntu"/>
                <a:ea typeface="Ubuntu"/>
                <a:cs typeface="Ubuntu"/>
                <a:sym typeface="Ubuntu"/>
              </a:rPr>
              <a:t>organic</a:t>
            </a:r>
            <a:r>
              <a:rPr lang="en-US" sz="1800"/>
              <a:t> to </a:t>
            </a:r>
            <a:r>
              <a:rPr b="1" lang="en-US" sz="1800">
                <a:latin typeface="Ubuntu"/>
                <a:ea typeface="Ubuntu"/>
                <a:cs typeface="Ubuntu"/>
                <a:sym typeface="Ubuntu"/>
              </a:rPr>
              <a:t>organic</a:t>
            </a:r>
            <a:endParaRPr b="1"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397763" y="5963050"/>
            <a:ext cx="1198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F1 (macro)</a:t>
            </a:r>
            <a:endParaRPr sz="1600"/>
          </a:p>
        </p:txBody>
      </p:sp>
      <p:sp>
        <p:nvSpPr>
          <p:cNvPr id="146" name="Google Shape;146;p25"/>
          <p:cNvSpPr txBox="1"/>
          <p:nvPr/>
        </p:nvSpPr>
        <p:spPr>
          <a:xfrm>
            <a:off x="4830938" y="5963050"/>
            <a:ext cx="1198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F1 (micro)</a:t>
            </a:r>
            <a:endParaRPr sz="1600"/>
          </a:p>
        </p:txBody>
      </p:sp>
      <p:sp>
        <p:nvSpPr>
          <p:cNvPr id="147" name="Google Shape;147;p25"/>
          <p:cNvSpPr txBox="1"/>
          <p:nvPr/>
        </p:nvSpPr>
        <p:spPr>
          <a:xfrm>
            <a:off x="4621500" y="6285250"/>
            <a:ext cx="2949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SWN = Sentiwordnet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</a:t>
            </a:r>
            <a:r>
              <a:rPr lang="en-US"/>
              <a:t>Cross-lingual</a:t>
            </a:r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embeddings and new results</a:t>
            </a:r>
            <a:endParaRPr/>
          </a:p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/>
              <a:t>3</a:t>
            </a:r>
            <a:r>
              <a:rPr lang="en-US" sz="2400"/>
              <a:t>.1 Embeddings used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used different multilingual embeddings:</a:t>
            </a:r>
            <a:endParaRPr/>
          </a:p>
          <a:p>
            <a:pPr indent="-368300" lvl="0" marL="457200" rtl="0" algn="l">
              <a:spcBef>
                <a:spcPts val="21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BERT base multilingual cased.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RoBERTa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XLING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BERT and RoBERTa: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/>
              <a:t>Pooling layer</a:t>
            </a:r>
            <a:r>
              <a:rPr lang="en-US"/>
              <a:t>: -2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Pooling strategy</a:t>
            </a:r>
            <a:r>
              <a:rPr lang="en-US"/>
              <a:t>: reduce mean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/>
          <p:nvPr/>
        </p:nvSpPr>
        <p:spPr>
          <a:xfrm>
            <a:off x="4596038" y="6001675"/>
            <a:ext cx="234900" cy="23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6162863" y="6006700"/>
            <a:ext cx="234900" cy="234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.2 </a:t>
            </a:r>
            <a:r>
              <a:rPr b="1" lang="en-US">
                <a:solidFill>
                  <a:srgbClr val="38761D"/>
                </a:solidFill>
              </a:rPr>
              <a:t>MilNet </a:t>
            </a:r>
            <a:r>
              <a:rPr lang="en-US"/>
              <a:t>vs</a:t>
            </a:r>
            <a:r>
              <a:rPr b="1" lang="en-US">
                <a:solidFill>
                  <a:srgbClr val="B45F06"/>
                </a:solidFill>
              </a:rPr>
              <a:t> </a:t>
            </a:r>
            <a:r>
              <a:rPr b="1" lang="en-US">
                <a:solidFill>
                  <a:srgbClr val="0B5394"/>
                </a:solidFill>
              </a:rPr>
              <a:t>baselines</a:t>
            </a:r>
            <a:r>
              <a:rPr b="1" lang="en-US">
                <a:solidFill>
                  <a:srgbClr val="B45F06"/>
                </a:solidFill>
              </a:rPr>
              <a:t> 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529725" y="1511450"/>
            <a:ext cx="368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1600"/>
              <a:t> to </a:t>
            </a: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amazon EN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215425" y="1511450"/>
            <a:ext cx="368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1600"/>
              <a:t> to </a:t>
            </a: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organic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7888613" y="1511438"/>
            <a:ext cx="368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1600"/>
              <a:t> to </a:t>
            </a: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amazon DE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6397763" y="5963050"/>
            <a:ext cx="1198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F1 (macro)</a:t>
            </a:r>
            <a:endParaRPr sz="1600"/>
          </a:p>
        </p:txBody>
      </p:sp>
      <p:sp>
        <p:nvSpPr>
          <p:cNvPr id="172" name="Google Shape;172;p28"/>
          <p:cNvSpPr txBox="1"/>
          <p:nvPr/>
        </p:nvSpPr>
        <p:spPr>
          <a:xfrm>
            <a:off x="4830938" y="5963050"/>
            <a:ext cx="11982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F1 (micro)</a:t>
            </a:r>
            <a:endParaRPr sz="1600"/>
          </a:p>
        </p:txBody>
      </p:sp>
      <p:pic>
        <p:nvPicPr>
          <p:cNvPr id="173" name="Google Shape;173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25" y="1914950"/>
            <a:ext cx="3685800" cy="40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425" y="1914950"/>
            <a:ext cx="3685800" cy="40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1225" y="1914950"/>
            <a:ext cx="3685800" cy="40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r>
              <a:rPr lang="en-US"/>
              <a:t>.3 Sentence-level context vs comment-level context embeddings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generated embeddings for each token of the comment using the entire comment as context.</a:t>
            </a:r>
            <a:endParaRPr/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Example:</a:t>
            </a:r>
            <a:endParaRPr b="1"/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/>
              <a:t>[[CLS],'</a:t>
            </a:r>
            <a:r>
              <a:rPr i="1" lang="en-US">
                <a:solidFill>
                  <a:srgbClr val="3C78D8"/>
                </a:solidFill>
              </a:rPr>
              <a:t>I', 'really', 'love', 'the', 'product', '.'</a:t>
            </a:r>
            <a:r>
              <a:rPr i="1" lang="en-US"/>
              <a:t>, </a:t>
            </a:r>
            <a:r>
              <a:rPr i="1" lang="en-US">
                <a:solidFill>
                  <a:srgbClr val="CC0000"/>
                </a:solidFill>
              </a:rPr>
              <a:t>'It', 'is', 'really', 'tas', '##ty',</a:t>
            </a:r>
            <a:r>
              <a:rPr i="1" lang="en-US"/>
              <a:t>[SEP]]</a:t>
            </a:r>
            <a:endParaRPr i="1"/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rgbClr val="3C78D8"/>
              </a:solidFill>
            </a:endParaRPr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Sentence 1 embeddings: mean of the tokens:</a:t>
            </a:r>
            <a:r>
              <a:rPr i="1" lang="en-US">
                <a:solidFill>
                  <a:srgbClr val="3C78D8"/>
                </a:solidFill>
              </a:rPr>
              <a:t> </a:t>
            </a:r>
            <a:r>
              <a:rPr i="1" lang="en-US"/>
              <a:t>'</a:t>
            </a:r>
            <a:r>
              <a:rPr i="1" lang="en-US">
                <a:solidFill>
                  <a:srgbClr val="3C78D8"/>
                </a:solidFill>
              </a:rPr>
              <a:t>I'</a:t>
            </a:r>
            <a:r>
              <a:rPr i="1" lang="en-US">
                <a:solidFill>
                  <a:srgbClr val="000000"/>
                </a:solidFill>
              </a:rPr>
              <a:t>,</a:t>
            </a:r>
            <a:r>
              <a:rPr i="1" lang="en-US">
                <a:solidFill>
                  <a:srgbClr val="3C78D8"/>
                </a:solidFill>
              </a:rPr>
              <a:t> 'really'</a:t>
            </a:r>
            <a:r>
              <a:rPr lang="en-US">
                <a:solidFill>
                  <a:srgbClr val="000000"/>
                </a:solidFill>
              </a:rPr>
              <a:t>,</a:t>
            </a:r>
            <a:r>
              <a:rPr i="1" lang="en-US">
                <a:solidFill>
                  <a:srgbClr val="3C78D8"/>
                </a:solidFill>
              </a:rPr>
              <a:t> 'love', 'the', 'product',</a:t>
            </a:r>
            <a:endParaRPr i="1">
              <a:solidFill>
                <a:srgbClr val="3C78D8"/>
              </a:solidFill>
            </a:endParaRPr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Sentence 2 embeddings: mean of the tokens:</a:t>
            </a:r>
            <a:r>
              <a:rPr i="1" lang="en-US">
                <a:solidFill>
                  <a:srgbClr val="3C78D8"/>
                </a:solidFill>
              </a:rPr>
              <a:t> </a:t>
            </a:r>
            <a:r>
              <a:rPr i="1" lang="en-US">
                <a:solidFill>
                  <a:srgbClr val="CC0000"/>
                </a:solidFill>
              </a:rPr>
              <a:t>'It', 'is', 'really', 'tas', '##ty'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Sentence-level context vs comment-level context embeddings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BERT can only handle sentences with a maximum of </a:t>
            </a:r>
            <a:r>
              <a:rPr b="1" lang="en-US"/>
              <a:t>510</a:t>
            </a:r>
            <a:r>
              <a:rPr lang="en-US"/>
              <a:t> tokens + [CLS] and [SEP].</a:t>
            </a:r>
            <a:endParaRPr/>
          </a:p>
          <a:p>
            <a:pPr indent="0" lvl="0" marL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Percentage of comments with more than 510 tokens: </a:t>
            </a:r>
            <a:r>
              <a:rPr b="1" lang="en-US"/>
              <a:t>9.3%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Number of sentences lost after removing comments with more than 510 tokens: </a:t>
            </a:r>
            <a:r>
              <a:rPr b="1" lang="en-US"/>
              <a:t>(</a:t>
            </a:r>
            <a:r>
              <a:rPr b="1" lang="en-US">
                <a:solidFill>
                  <a:srgbClr val="FF0000"/>
                </a:solidFill>
              </a:rPr>
              <a:t>34%</a:t>
            </a:r>
            <a:r>
              <a:rPr b="1" lang="en-US"/>
              <a:t>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8" y="1356887"/>
            <a:ext cx="7674033" cy="474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3.4</a:t>
            </a:r>
            <a:r>
              <a:rPr b="1" lang="en-US">
                <a:solidFill>
                  <a:srgbClr val="38761D"/>
                </a:solidFill>
              </a:rPr>
              <a:t> Comment-level</a:t>
            </a:r>
            <a:r>
              <a:rPr lang="en-US"/>
              <a:t> vs </a:t>
            </a:r>
            <a:r>
              <a:rPr b="1" lang="en-US">
                <a:solidFill>
                  <a:srgbClr val="0B5394"/>
                </a:solidFill>
              </a:rPr>
              <a:t>sentence-level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342838" y="6101975"/>
            <a:ext cx="7674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trained on: </a:t>
            </a:r>
            <a:r>
              <a:rPr b="1" lang="en-US">
                <a:solidFill>
                  <a:srgbClr val="999999"/>
                </a:solidFill>
              </a:rPr>
              <a:t>amazon EN</a:t>
            </a:r>
            <a:r>
              <a:rPr lang="en-US">
                <a:solidFill>
                  <a:srgbClr val="999999"/>
                </a:solidFill>
              </a:rPr>
              <a:t>, embeddings: </a:t>
            </a:r>
            <a:r>
              <a:rPr b="1" lang="en-US">
                <a:solidFill>
                  <a:srgbClr val="999999"/>
                </a:solidFill>
              </a:rPr>
              <a:t>BERT multilingual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8016850" y="1356875"/>
            <a:ext cx="3759300" cy="5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To use comment-level context, we need to throw away large part of the data.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But comment-level context helps a little bit with the classification.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Presentation Overview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Project Overview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Monolingual Sentiment Analysis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Cross Lingual</a:t>
            </a:r>
            <a:r>
              <a:rPr lang="en-US"/>
              <a:t> </a:t>
            </a:r>
            <a:r>
              <a:rPr lang="en-US"/>
              <a:t>Sentiment Analysis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Two-class Sentiment Analysis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Conclusions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Two-class analysis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plots and even better results</a:t>
            </a:r>
            <a:endParaRPr/>
          </a:p>
        </p:txBody>
      </p:sp>
      <p:sp>
        <p:nvSpPr>
          <p:cNvPr id="202" name="Google Shape;202;p32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3.1 Motivation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8089625" y="1536625"/>
            <a:ext cx="3686700" cy="455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Neutral sentiment confuses the model.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21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If the model is unsure about the decision, it predicts neutral sentiment.</a:t>
            </a:r>
            <a:endParaRPr/>
          </a:p>
        </p:txBody>
      </p:sp>
      <p:graphicFrame>
        <p:nvGraphicFramePr>
          <p:cNvPr id="209" name="Google Shape;209;p33"/>
          <p:cNvGraphicFramePr/>
          <p:nvPr/>
        </p:nvGraphicFramePr>
        <p:xfrm>
          <a:off x="1849825" y="274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{42929FC5-5C86-4E68-A92B-5A226140641D}</a:tableStyleId>
              </a:tblPr>
              <a:tblGrid>
                <a:gridCol w="1204100"/>
                <a:gridCol w="1204100"/>
                <a:gridCol w="1204100"/>
                <a:gridCol w="1204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True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70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44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0" name="Google Shape;210;p33"/>
          <p:cNvSpPr txBox="1"/>
          <p:nvPr/>
        </p:nvSpPr>
        <p:spPr>
          <a:xfrm>
            <a:off x="1839025" y="2279550"/>
            <a:ext cx="48165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Confusion matrix</a:t>
            </a:r>
            <a:endParaRPr sz="1800"/>
          </a:p>
        </p:txBody>
      </p:sp>
      <p:sp>
        <p:nvSpPr>
          <p:cNvPr id="211" name="Google Shape;211;p33"/>
          <p:cNvSpPr txBox="1"/>
          <p:nvPr/>
        </p:nvSpPr>
        <p:spPr>
          <a:xfrm>
            <a:off x="421013" y="4578450"/>
            <a:ext cx="7674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experiment: </a:t>
            </a:r>
            <a:r>
              <a:rPr b="1" lang="en-US">
                <a:solidFill>
                  <a:srgbClr val="999999"/>
                </a:solidFill>
              </a:rPr>
              <a:t>amazon EN </a:t>
            </a:r>
            <a:r>
              <a:rPr lang="en-US">
                <a:solidFill>
                  <a:srgbClr val="999999"/>
                </a:solidFill>
              </a:rPr>
              <a:t>to</a:t>
            </a:r>
            <a:r>
              <a:rPr b="1" lang="en-US">
                <a:solidFill>
                  <a:srgbClr val="999999"/>
                </a:solidFill>
              </a:rPr>
              <a:t> organic</a:t>
            </a:r>
            <a:r>
              <a:rPr lang="en-US">
                <a:solidFill>
                  <a:srgbClr val="999999"/>
                </a:solidFill>
              </a:rPr>
              <a:t>, embeddings: </a:t>
            </a:r>
            <a:r>
              <a:rPr b="1" lang="en-US">
                <a:solidFill>
                  <a:srgbClr val="999999"/>
                </a:solidFill>
              </a:rPr>
              <a:t>BERT base</a:t>
            </a:r>
            <a:endParaRPr b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3.2 </a:t>
            </a:r>
            <a:r>
              <a:rPr b="1" lang="en-US">
                <a:solidFill>
                  <a:srgbClr val="38761D"/>
                </a:solidFill>
              </a:rPr>
              <a:t>MilNet </a:t>
            </a:r>
            <a:r>
              <a:rPr lang="en-US"/>
              <a:t>vs</a:t>
            </a:r>
            <a:r>
              <a:rPr b="1" lang="en-US">
                <a:solidFill>
                  <a:srgbClr val="B45F06"/>
                </a:solidFill>
              </a:rPr>
              <a:t> </a:t>
            </a:r>
            <a:r>
              <a:rPr b="1" lang="en-US">
                <a:solidFill>
                  <a:srgbClr val="0B5394"/>
                </a:solidFill>
              </a:rPr>
              <a:t>baselines</a:t>
            </a:r>
            <a:r>
              <a:rPr b="1" lang="en-US">
                <a:solidFill>
                  <a:srgbClr val="B45F06"/>
                </a:solidFill>
              </a:rPr>
              <a:t> </a:t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3604600" y="6006700"/>
            <a:ext cx="234900" cy="234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6162775" y="6006700"/>
            <a:ext cx="234900" cy="23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529725" y="1511450"/>
            <a:ext cx="368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1600"/>
              <a:t> to </a:t>
            </a: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amazon EN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4215425" y="1511450"/>
            <a:ext cx="368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1600"/>
              <a:t> to </a:t>
            </a: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organic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7888613" y="1511438"/>
            <a:ext cx="3685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 sz="1600"/>
              <a:t> to </a:t>
            </a:r>
            <a:r>
              <a:rPr b="1" lang="en-US" sz="1600">
                <a:latin typeface="Ubuntu"/>
                <a:ea typeface="Ubuntu"/>
                <a:cs typeface="Ubuntu"/>
                <a:sym typeface="Ubuntu"/>
              </a:rPr>
              <a:t>amazon DE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839512" y="5963050"/>
            <a:ext cx="2189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3 classes: F1 (macro)</a:t>
            </a:r>
            <a:endParaRPr sz="1600"/>
          </a:p>
        </p:txBody>
      </p:sp>
      <p:pic>
        <p:nvPicPr>
          <p:cNvPr id="223" name="Google Shape;223;p3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25" y="1914950"/>
            <a:ext cx="3685800" cy="40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6397687" y="5963050"/>
            <a:ext cx="2189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2 classes: F1 (macro)</a:t>
            </a:r>
            <a:endParaRPr sz="1600"/>
          </a:p>
        </p:txBody>
      </p:sp>
      <p:pic>
        <p:nvPicPr>
          <p:cNvPr id="225" name="Google Shape;225;p3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425" y="1914950"/>
            <a:ext cx="3685800" cy="40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1225" y="1914950"/>
            <a:ext cx="3685800" cy="40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Conclusions</a:t>
            </a:r>
            <a:endParaRPr/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233" name="Google Shape;233;p3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5.1 Conclusions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MilNet works!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The results for German data are better (possibly, Germans are just more explicit in their writing).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In our setting, using the entire comment as context did not help a lot, but that result is not </a:t>
            </a:r>
            <a:r>
              <a:rPr lang="en-US"/>
              <a:t>necessarily</a:t>
            </a:r>
            <a:r>
              <a:rPr lang="en-US"/>
              <a:t> generalizable.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In our setting, XLING was the best best choice for embeddings, </a:t>
            </a:r>
            <a:r>
              <a:rPr lang="en-US"/>
              <a:t>but that result is not necessarily generalizable as well.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5.2 Conclusions</a:t>
            </a:r>
            <a:endParaRPr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Neutral sentiment was difficult for our models, but also for baselines!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Models choose neutral when unsure, but people also do this.</a:t>
            </a:r>
            <a:endParaRPr/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21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A</a:t>
            </a:r>
            <a:r>
              <a:rPr lang="en-US"/>
              <a:t>mazon</a:t>
            </a:r>
            <a:r>
              <a:rPr lang="en-US"/>
              <a:t> data doesn’t use all the power of MilNet.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We don’t have sentence-level labels, only comment-level labels.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That is probably why </a:t>
            </a:r>
            <a:r>
              <a:rPr b="1" lang="en-US">
                <a:latin typeface="Ubuntu"/>
                <a:ea typeface="Ubuntu"/>
                <a:cs typeface="Ubuntu"/>
                <a:sym typeface="Ubuntu"/>
              </a:rPr>
              <a:t>organic</a:t>
            </a:r>
            <a:r>
              <a:rPr lang="en-US"/>
              <a:t> gave better results than </a:t>
            </a:r>
            <a:r>
              <a:rPr b="1" lang="en-US">
                <a:latin typeface="Ubuntu"/>
                <a:ea typeface="Ubuntu"/>
                <a:cs typeface="Ubuntu"/>
                <a:sym typeface="Ubuntu"/>
              </a:rPr>
              <a:t>amazon</a:t>
            </a:r>
            <a:r>
              <a:rPr lang="en-US"/>
              <a:t>.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21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Amazon and organic datasets are different.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Even though datasets come from the same domain, they don’t help with analysis of each other. 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References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</a:t>
            </a:r>
            <a:r>
              <a:rPr lang="en-US"/>
              <a:t>Angelidis S. &amp; Lapata M, Multiple Instance Learning Networks for Fine-Grained Sentiment Analysis, Institute for Language, Cognition and Computation School of Informatics, University of Edinburgh.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1. Project Overview</a:t>
            </a:r>
            <a:endParaRPr sz="420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99999"/>
                </a:solidFill>
              </a:rPr>
              <a:t>Data, methods and experiments</a:t>
            </a:r>
            <a:endParaRPr sz="2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 Project Goal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-US"/>
              <a:t>Develop a domain specific sentiment analysis model to predict </a:t>
            </a:r>
            <a:r>
              <a:rPr b="1" lang="en-US"/>
              <a:t>sentence-level</a:t>
            </a:r>
            <a:r>
              <a:rPr lang="en-US"/>
              <a:t> sentiment on social media comments on organic food products.</a:t>
            </a:r>
            <a:endParaRPr/>
          </a:p>
        </p:txBody>
      </p:sp>
      <p:pic>
        <p:nvPicPr>
          <p:cNvPr descr="A close up of a logo&#10;&#10;Description automatically generated"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2599" y="2879138"/>
            <a:ext cx="3366825" cy="33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 Project Goal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Example:</a:t>
            </a:r>
            <a:endParaRPr b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C78D8"/>
                </a:solidFill>
              </a:rPr>
              <a:t>I really love the product. It is really tasty and healthy.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The only downside is that it is expensive.</a:t>
            </a:r>
            <a:r>
              <a:rPr lang="en-US"/>
              <a:t> </a:t>
            </a:r>
            <a:r>
              <a:rPr lang="en-US">
                <a:solidFill>
                  <a:srgbClr val="3C78D8"/>
                </a:solidFill>
              </a:rPr>
              <a:t>I would definitely buy it again.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21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Overall sentiment of the comment: </a:t>
            </a:r>
            <a:r>
              <a:rPr lang="en-US">
                <a:solidFill>
                  <a:srgbClr val="3C78D8"/>
                </a:solidFill>
              </a:rPr>
              <a:t>positive.</a:t>
            </a:r>
            <a:endParaRPr>
              <a:solidFill>
                <a:srgbClr val="3C78D8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But there are still some sentences with </a:t>
            </a:r>
            <a:r>
              <a:rPr lang="en-US">
                <a:solidFill>
                  <a:srgbClr val="CC0000"/>
                </a:solidFill>
              </a:rPr>
              <a:t>negative</a:t>
            </a:r>
            <a:r>
              <a:rPr lang="en-US"/>
              <a:t> sentiment.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1.2 Data used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>
                <a:latin typeface="Ubuntu"/>
                <a:ea typeface="Ubuntu"/>
                <a:cs typeface="Ubuntu"/>
                <a:sym typeface="Ubuntu"/>
              </a:rPr>
              <a:t>Amazon EN</a:t>
            </a:r>
            <a:r>
              <a:rPr lang="en-US"/>
              <a:t>, contains reviews in the categories: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Grocery and Gourmet Food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Health and Personal Care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Beauty</a:t>
            </a:r>
            <a:endParaRPr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We filtered the reviews that contained the word “organic”.</a:t>
            </a:r>
            <a:endParaRPr/>
          </a:p>
          <a:p>
            <a:pPr indent="-368300" lvl="0" marL="457200" rtl="0" algn="l">
              <a:spcBef>
                <a:spcPts val="21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Annotated </a:t>
            </a:r>
            <a:r>
              <a:rPr b="1" lang="en-US">
                <a:latin typeface="Ubuntu"/>
                <a:ea typeface="Ubuntu"/>
                <a:cs typeface="Ubuntu"/>
                <a:sym typeface="Ubuntu"/>
              </a:rPr>
              <a:t>Organic</a:t>
            </a:r>
            <a:r>
              <a:rPr lang="en-US"/>
              <a:t> data: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Sentences about organic products annotated by domain experts.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>
                <a:latin typeface="Ubuntu"/>
                <a:ea typeface="Ubuntu"/>
                <a:cs typeface="Ubuntu"/>
                <a:sym typeface="Ubuntu"/>
              </a:rPr>
              <a:t>Amazon DE</a:t>
            </a:r>
            <a:r>
              <a:rPr lang="en-US"/>
              <a:t>: contains reviews in the categories: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Beauty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Grocer</a:t>
            </a:r>
            <a:r>
              <a:rPr lang="en-US"/>
              <a:t>y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1.3 Tools and methods used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Multi Instance Learning Networks:</a:t>
            </a:r>
            <a:endParaRPr/>
          </a:p>
          <a:p>
            <a:pPr indent="-349250" lvl="1" marL="914400" rtl="0" algn="l"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Predict segment sentiments</a:t>
            </a:r>
            <a:endParaRPr/>
          </a:p>
          <a:p>
            <a:pPr indent="-349250" lvl="1" marL="914400" rtl="0" algn="l"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Get a document sentiment via attention</a:t>
            </a:r>
            <a:endParaRPr/>
          </a:p>
          <a:p>
            <a:pPr indent="-349250" lvl="1" marL="914400" rtl="0" algn="l"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Compute the loss with respect to </a:t>
            </a:r>
            <a:r>
              <a:rPr b="1" lang="en-US"/>
              <a:t>document</a:t>
            </a:r>
            <a:r>
              <a:rPr lang="en-US"/>
              <a:t>-level labels only</a:t>
            </a:r>
            <a:endParaRPr sz="19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2100"/>
              </a:spcBef>
              <a:spcAft>
                <a:spcPts val="1000"/>
              </a:spcAft>
              <a:buSzPts val="2200"/>
              <a:buChar char="●"/>
            </a:pPr>
            <a:r>
              <a:rPr lang="en-US"/>
              <a:t>Different embeddings as initial embeddings for our sentences and comments (BERT, RoBERTa, XLING).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7766" l="0" r="0" t="0"/>
          <a:stretch/>
        </p:blipFill>
        <p:spPr>
          <a:xfrm>
            <a:off x="8701325" y="1356875"/>
            <a:ext cx="3125775" cy="33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50" y="6441800"/>
            <a:ext cx="12192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C9195"/>
                </a:solidFill>
              </a:rPr>
              <a:t>Angelidis S. &amp; Lapata M, Multiple Instance Learning Networks for Fine-Grained Sentiment Analysis, University of Edinburgh</a:t>
            </a:r>
            <a:endParaRPr sz="1200">
              <a:solidFill>
                <a:srgbClr val="8C9195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8803725" y="1092900"/>
            <a:ext cx="90186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15600" y="4750149"/>
            <a:ext cx="11360700" cy="1341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/>
              <a:t>Metrics: F1 scores (micro and macro)</a:t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1.4 Experiments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415600" y="15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{42929FC5-5C86-4E68-A92B-5A226140641D}</a:tableStyleId>
              </a:tblPr>
              <a:tblGrid>
                <a:gridCol w="3802225"/>
                <a:gridCol w="3802225"/>
                <a:gridCol w="3756250"/>
              </a:tblGrid>
              <a:tr h="4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Train on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Fine-tune on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Test on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4183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amazon EN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organic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organic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amazon EN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organic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>
                        <a:alpha val="22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>
                        <a:alpha val="22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organic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>
                        <a:alpha val="22470"/>
                      </a:srgbClr>
                    </a:solidFill>
                  </a:tcPr>
                </a:tc>
              </a:tr>
              <a:tr h="4183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amazon EN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-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amazon EN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organic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Ubuntu"/>
                          <a:ea typeface="Ubuntu"/>
                          <a:cs typeface="Ubuntu"/>
                          <a:sym typeface="Ubuntu"/>
                        </a:rPr>
                        <a:t>amazon DE</a:t>
                      </a:r>
                      <a:endParaRPr sz="18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1.5 Baselines</a:t>
            </a:r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733250" y="239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{42929FC5-5C86-4E68-A92B-5A226140641D}</a:tableStyleId>
              </a:tblPr>
              <a:tblGrid>
                <a:gridCol w="4454400"/>
                <a:gridCol w="3135550"/>
                <a:gridCol w="3135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Baseline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</a:t>
                      </a:r>
                      <a:r>
                        <a:rPr b="1" lang="en-US" sz="1800"/>
                        <a:t>nglish data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G</a:t>
                      </a:r>
                      <a:r>
                        <a:rPr b="1" lang="en-US" sz="1800"/>
                        <a:t>erman data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Sentiwordnet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VADER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>
                        <a:alpha val="22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>
                        <a:alpha val="22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>
                        <a:alpha val="22470"/>
                      </a:srgbClr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Textblob DE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NLTK Sentiment Analyzer (Naive Bayes)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>
                        <a:alpha val="22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train and test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>
                        <a:alpha val="224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>
                        <a:alpha val="2247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Scikit-learn SVM model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train and test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