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25520" y="994320"/>
            <a:ext cx="113450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25520" y="1762200"/>
            <a:ext cx="1134504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25520" y="4217040"/>
            <a:ext cx="1134504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25520" y="994320"/>
            <a:ext cx="113450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25520" y="1762200"/>
            <a:ext cx="553608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8800" y="1762200"/>
            <a:ext cx="553608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25520" y="4217040"/>
            <a:ext cx="553608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8800" y="4217040"/>
            <a:ext cx="553608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25520" y="994320"/>
            <a:ext cx="113450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25520" y="1762200"/>
            <a:ext cx="365292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261320" y="1762200"/>
            <a:ext cx="365292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97480" y="1762200"/>
            <a:ext cx="365292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25520" y="4217040"/>
            <a:ext cx="365292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261320" y="4217040"/>
            <a:ext cx="365292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97480" y="4217040"/>
            <a:ext cx="365292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25520" y="994320"/>
            <a:ext cx="113450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25520" y="1762200"/>
            <a:ext cx="11345040" cy="4699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be-BY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25520" y="994320"/>
            <a:ext cx="113450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25520" y="1762200"/>
            <a:ext cx="11345040" cy="469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25520" y="994320"/>
            <a:ext cx="113450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25520" y="1762200"/>
            <a:ext cx="5536080" cy="469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8800" y="1762200"/>
            <a:ext cx="5536080" cy="469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25520" y="994320"/>
            <a:ext cx="113450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25520" y="994320"/>
            <a:ext cx="113450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be-BY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25520" y="994320"/>
            <a:ext cx="113450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25520" y="1762200"/>
            <a:ext cx="553608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8800" y="1762200"/>
            <a:ext cx="5536080" cy="469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25520" y="4217040"/>
            <a:ext cx="553608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25520" y="994320"/>
            <a:ext cx="113450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25520" y="1762200"/>
            <a:ext cx="11345040" cy="4699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be-BY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25520" y="994320"/>
            <a:ext cx="113450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25520" y="1762200"/>
            <a:ext cx="5536080" cy="469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8800" y="1762200"/>
            <a:ext cx="553608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8800" y="4217040"/>
            <a:ext cx="553608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25520" y="994320"/>
            <a:ext cx="113450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25520" y="1762200"/>
            <a:ext cx="553608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8800" y="1762200"/>
            <a:ext cx="553608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25520" y="4217040"/>
            <a:ext cx="1134504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25520" y="994320"/>
            <a:ext cx="113450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25520" y="1762200"/>
            <a:ext cx="1134504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520" y="4217040"/>
            <a:ext cx="1134504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25520" y="994320"/>
            <a:ext cx="113450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25520" y="1762200"/>
            <a:ext cx="553608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8800" y="1762200"/>
            <a:ext cx="553608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25520" y="4217040"/>
            <a:ext cx="553608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8800" y="4217040"/>
            <a:ext cx="553608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25520" y="994320"/>
            <a:ext cx="113450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25520" y="1762200"/>
            <a:ext cx="365292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261320" y="1762200"/>
            <a:ext cx="365292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97480" y="1762200"/>
            <a:ext cx="365292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25520" y="4217040"/>
            <a:ext cx="365292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261320" y="4217040"/>
            <a:ext cx="365292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97480" y="4217040"/>
            <a:ext cx="365292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25520" y="994320"/>
            <a:ext cx="113450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25520" y="1762200"/>
            <a:ext cx="11345040" cy="469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25520" y="994320"/>
            <a:ext cx="113450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25520" y="1762200"/>
            <a:ext cx="5536080" cy="469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8800" y="1762200"/>
            <a:ext cx="5536080" cy="469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25520" y="994320"/>
            <a:ext cx="113450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25520" y="994320"/>
            <a:ext cx="113450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be-BY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25520" y="994320"/>
            <a:ext cx="113450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25520" y="1762200"/>
            <a:ext cx="553608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8800" y="1762200"/>
            <a:ext cx="5536080" cy="469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25520" y="4217040"/>
            <a:ext cx="553608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25520" y="994320"/>
            <a:ext cx="113450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25520" y="1762200"/>
            <a:ext cx="5536080" cy="469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8800" y="1762200"/>
            <a:ext cx="553608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8800" y="4217040"/>
            <a:ext cx="553608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25520" y="994320"/>
            <a:ext cx="113450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25520" y="1762200"/>
            <a:ext cx="553608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8800" y="1762200"/>
            <a:ext cx="553608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25520" y="4217040"/>
            <a:ext cx="11345040" cy="2241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10284480" y="6548400"/>
            <a:ext cx="1486800" cy="20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algn="r">
              <a:lnSpc>
                <a:spcPct val="114000"/>
              </a:lnSpc>
            </a:pPr>
            <a:fld id="{B42C1F00-4062-4693-83C0-BCA9947536C1}" type="slidenum">
              <a:rPr lang="de-DE" sz="12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be-BY" sz="1200" b="0" strike="noStrike" spc="-1">
              <a:latin typeface="Arial"/>
            </a:endParaRPr>
          </a:p>
        </p:txBody>
      </p:sp>
      <p:pic>
        <p:nvPicPr>
          <p:cNvPr id="8" name="Bild 4" descr="Fahnen_HG.jpg"/>
          <p:cNvPicPr/>
          <p:nvPr/>
        </p:nvPicPr>
        <p:blipFill>
          <a:blip r:embed="rId14"/>
          <a:stretch/>
        </p:blipFill>
        <p:spPr>
          <a:xfrm>
            <a:off x="-56880" y="0"/>
            <a:ext cx="12246480" cy="6857640"/>
          </a:xfrm>
          <a:prstGeom prst="rect">
            <a:avLst/>
          </a:prstGeom>
          <a:ln>
            <a:noFill/>
          </a:ln>
        </p:spPr>
      </p:pic>
      <p:pic>
        <p:nvPicPr>
          <p:cNvPr id="2" name="Bild 6" descr="20150416 tum logo blau png final.png"/>
          <p:cNvPicPr/>
          <p:nvPr/>
        </p:nvPicPr>
        <p:blipFill>
          <a:blip r:embed="rId15"/>
          <a:stretch/>
        </p:blipFill>
        <p:spPr>
          <a:xfrm>
            <a:off x="10963440" y="324720"/>
            <a:ext cx="799200" cy="3200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25520" y="994320"/>
            <a:ext cx="11345040" cy="501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200"/>
              </a:lnSpc>
            </a:pPr>
            <a:r>
              <a:rPr lang="de-DE" sz="3000" b="0" strike="noStrike" spc="-1">
                <a:solidFill>
                  <a:srgbClr val="FFFFFF"/>
                </a:solidFill>
                <a:latin typeface="Arial"/>
              </a:rPr>
              <a:t>Titel der Präsentation durch Klicken bearbeiten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25520" y="1978560"/>
            <a:ext cx="11345040" cy="1273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</a:pPr>
            <a:r>
              <a:rPr lang="de-DE" sz="1600" b="0" strike="noStrike" spc="-1">
                <a:solidFill>
                  <a:srgbClr val="FFFFFF"/>
                </a:solidFill>
                <a:latin typeface="Arial"/>
              </a:rPr>
              <a:t>Referent</a:t>
            </a:r>
            <a:br/>
            <a:r>
              <a:rPr lang="de-DE" sz="1600" b="0" strike="noStrike" spc="-1">
                <a:solidFill>
                  <a:srgbClr val="FFFFFF"/>
                </a:solidFill>
                <a:latin typeface="Arial"/>
              </a:rPr>
              <a:t>Ort, Datum (Schreibweise: 00. Januar 2015)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9033120" y="6473160"/>
            <a:ext cx="2735640" cy="364680"/>
          </a:xfrm>
          <a:prstGeom prst="rect">
            <a:avLst/>
          </a:prstGeom>
        </p:spPr>
        <p:txBody>
          <a:bodyPr lIns="0" rIns="0" anchor="ctr">
            <a:noAutofit/>
          </a:bodyPr>
          <a:lstStyle/>
          <a:p>
            <a:pPr algn="r">
              <a:lnSpc>
                <a:spcPct val="100000"/>
              </a:lnSpc>
            </a:pPr>
            <a:fld id="{46176A2A-4870-4E60-AF54-FC216243683D}" type="slidenum">
              <a:rPr lang="de-DE" sz="12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be-BY" sz="1200" b="0" strike="noStrike" spc="-1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/>
          </p:nvPr>
        </p:nvSpPr>
        <p:spPr>
          <a:xfrm>
            <a:off x="414720" y="6473160"/>
            <a:ext cx="8618760" cy="364680"/>
          </a:xfrm>
          <a:prstGeom prst="rect">
            <a:avLst/>
          </a:prstGeom>
        </p:spPr>
        <p:txBody>
          <a:bodyPr lIns="0" r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Dr. rer. nat. Erika Mustermann (TUM) | kann beliebig erweitert werden | Infos mit Strich trennen</a:t>
            </a:r>
            <a:endParaRPr lang="be-BY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Bild 2" descr="20150416 tum logo blau png final.png"/>
          <p:cNvPicPr/>
          <p:nvPr/>
        </p:nvPicPr>
        <p:blipFill>
          <a:blip r:embed="rId14"/>
          <a:stretch/>
        </p:blipFill>
        <p:spPr>
          <a:xfrm>
            <a:off x="10958040" y="324720"/>
            <a:ext cx="810720" cy="32004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body"/>
          </p:nvPr>
        </p:nvSpPr>
        <p:spPr>
          <a:xfrm>
            <a:off x="425520" y="1762200"/>
            <a:ext cx="11345040" cy="4699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14000"/>
              </a:lnSpc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Inhalt durch Klicken bearbeiten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176040" lvl="1" indent="-175680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Zweite Ebene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360360" lvl="2" indent="-183960">
              <a:lnSpc>
                <a:spcPct val="125000"/>
              </a:lnSpc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Dritte Ebene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/>
          </p:nvPr>
        </p:nvSpPr>
        <p:spPr>
          <a:xfrm>
            <a:off x="9033120" y="6473160"/>
            <a:ext cx="2735640" cy="364680"/>
          </a:xfrm>
          <a:prstGeom prst="rect">
            <a:avLst/>
          </a:prstGeom>
        </p:spPr>
        <p:txBody>
          <a:bodyPr lIns="0" rIns="0" anchor="ctr">
            <a:noAutofit/>
          </a:bodyPr>
          <a:lstStyle/>
          <a:p>
            <a:pPr algn="r">
              <a:lnSpc>
                <a:spcPct val="100000"/>
              </a:lnSpc>
            </a:pPr>
            <a:fld id="{C03B4DF2-DBA2-4A0E-AFFE-AEC7547C8F41}" type="slidenum">
              <a:rPr lang="de-DE" sz="12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be-BY" sz="1200" b="0" strike="noStrike" spc="-1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414720" y="6473160"/>
            <a:ext cx="8618760" cy="364680"/>
          </a:xfrm>
          <a:prstGeom prst="rect">
            <a:avLst/>
          </a:prstGeom>
        </p:spPr>
        <p:txBody>
          <a:bodyPr lIns="0" r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Dr. rer. nat. Erika Mustermann (TUM) | kann beliebig erweitert werden | Infos mit Strich trennen</a:t>
            </a:r>
            <a:endParaRPr lang="be-BY" sz="12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25520" y="994320"/>
            <a:ext cx="11345040" cy="1145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200"/>
              </a:lnSpc>
            </a:pPr>
            <a:r>
              <a:rPr lang="de-DE" sz="3000" b="0" strike="noStrike" spc="-1">
                <a:solidFill>
                  <a:srgbClr val="000000"/>
                </a:solidFill>
                <a:latin typeface="Arial"/>
              </a:rPr>
              <a:t>Titel durch Klicken bearbeiten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ert-explained-state-of-the-art-language-model-for-nlp-f8b21a9b6270" TargetMode="External"/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nlpforhackers.io/sentiment-analysis-intr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oogle" TargetMode="External"/><Relationship Id="rId2" Type="http://schemas.openxmlformats.org/officeDocument/2006/relationships/hyperlink" Target="https://en.wikipedia.org/wiki/Natural_Language_Processing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25520" y="994320"/>
            <a:ext cx="11345040" cy="5011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2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</a:rPr>
              <a:t>Sentiment Analysis Using BERT and Multi-Instance Learning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25520" y="1978560"/>
            <a:ext cx="11345040" cy="12736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</a:pPr>
            <a:r>
              <a:rPr lang="de-DE" sz="2000" b="0" strike="noStrike" spc="-1">
                <a:solidFill>
                  <a:srgbClr val="FFFFFF"/>
                </a:solidFill>
                <a:latin typeface="Arial"/>
              </a:rPr>
              <a:t>Pablo Restrepo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Iryna Burak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de-DE" sz="2000" b="0" strike="noStrike" spc="-1">
                <a:solidFill>
                  <a:srgbClr val="FFFFFF"/>
                </a:solidFill>
                <a:latin typeface="Arial"/>
              </a:rPr>
              <a:t>April 27, 2020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9033120" y="6473160"/>
            <a:ext cx="2735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 algn="r">
              <a:lnSpc>
                <a:spcPct val="100000"/>
              </a:lnSpc>
            </a:pPr>
            <a:fld id="{0C86FB29-D058-4363-B75C-6C57807BAD1D}" type="slidenum">
              <a:rPr lang="de-DE" sz="1200" b="0" strike="noStrike" spc="-1">
                <a:solidFill>
                  <a:srgbClr val="000000"/>
                </a:solidFill>
                <a:latin typeface="Arial"/>
              </a:rPr>
              <a:t>10</a:t>
            </a:fld>
            <a:endParaRPr lang="be-BY" sz="1200" b="0" strike="noStrike" spc="-1">
              <a:latin typeface="Times New Roman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25520" y="1762200"/>
            <a:ext cx="1134504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14000"/>
              </a:lnSpc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Picture 1"/>
          <p:cNvPicPr/>
          <p:nvPr/>
        </p:nvPicPr>
        <p:blipFill>
          <a:blip r:embed="rId2"/>
          <a:stretch/>
        </p:blipFill>
        <p:spPr>
          <a:xfrm>
            <a:off x="1710360" y="1977480"/>
            <a:ext cx="7637760" cy="3785400"/>
          </a:xfrm>
          <a:prstGeom prst="rect">
            <a:avLst/>
          </a:prstGeom>
          <a:ln>
            <a:noFill/>
          </a:ln>
        </p:spPr>
      </p:pic>
      <p:sp>
        <p:nvSpPr>
          <p:cNvPr id="119" name="TextShape 3"/>
          <p:cNvSpPr txBox="1"/>
          <p:nvPr/>
        </p:nvSpPr>
        <p:spPr>
          <a:xfrm>
            <a:off x="425520" y="994680"/>
            <a:ext cx="11345040" cy="8204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200"/>
              </a:lnSpc>
            </a:pPr>
            <a:r>
              <a:rPr lang="de-DE" sz="3000" b="1" strike="noStrike" spc="-1">
                <a:solidFill>
                  <a:srgbClr val="000000"/>
                </a:solidFill>
                <a:latin typeface="Arial"/>
              </a:rPr>
              <a:t>4. </a:t>
            </a:r>
            <a:r>
              <a:rPr lang="en-US" sz="3000" b="1" strike="noStrike" spc="-1">
                <a:solidFill>
                  <a:srgbClr val="000000"/>
                </a:solidFill>
                <a:latin typeface="Arial"/>
              </a:rPr>
              <a:t>Methodology: </a:t>
            </a: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How are we going to do it?</a:t>
            </a:r>
            <a:br/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9033120" y="6473160"/>
            <a:ext cx="2735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 algn="r">
              <a:lnSpc>
                <a:spcPct val="100000"/>
              </a:lnSpc>
            </a:pPr>
            <a:fld id="{D406C920-F9B1-45DE-869F-433E82A0F6AD}" type="slidenum">
              <a:rPr lang="de-DE" sz="1200" b="0" strike="noStrike" spc="-1">
                <a:solidFill>
                  <a:srgbClr val="000000"/>
                </a:solidFill>
                <a:latin typeface="Arial"/>
              </a:rPr>
              <a:t>11</a:t>
            </a:fld>
            <a:endParaRPr lang="be-BY" sz="1200" b="0" strike="noStrike" spc="-1">
              <a:latin typeface="Times New Roman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25520" y="994320"/>
            <a:ext cx="11345040" cy="1230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200"/>
              </a:lnSpc>
            </a:pPr>
            <a:r>
              <a:rPr lang="de-DE" sz="3000" b="1" strike="noStrike" spc="-1">
                <a:solidFill>
                  <a:srgbClr val="000000"/>
                </a:solidFill>
                <a:latin typeface="Arial"/>
              </a:rPr>
              <a:t>5.</a:t>
            </a:r>
            <a:r>
              <a:rPr lang="de-DE" sz="30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de-DE" sz="3000" b="1" strike="noStrike" spc="-1">
                <a:solidFill>
                  <a:srgbClr val="000000"/>
                </a:solidFill>
                <a:latin typeface="Arial"/>
              </a:rPr>
              <a:t>Evaluation: </a:t>
            </a:r>
            <a:r>
              <a:rPr lang="de-DE" sz="3000" b="0" strike="noStrike" spc="-1">
                <a:solidFill>
                  <a:srgbClr val="000000"/>
                </a:solidFill>
                <a:latin typeface="Arial"/>
              </a:rPr>
              <a:t>How are we going to measure our results?</a:t>
            </a:r>
            <a:br/>
            <a:br/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425520" y="1762200"/>
            <a:ext cx="1134504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1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Performance metrics: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Accuracy.</a:t>
            </a:r>
          </a:p>
          <a:p>
            <a:pPr marL="285840" indent="-285480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Micro and Macro F1 scores per category and data split.</a:t>
            </a:r>
          </a:p>
          <a:p>
            <a:pPr>
              <a:lnSpc>
                <a:spcPct val="114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Baseline: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SentiWordnet: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Lexical resource for opinion mining.</a:t>
            </a:r>
          </a:p>
          <a:p>
            <a:pPr marL="285840" indent="-285480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NLTK (Natural Language Toolkit) SentimentAnalyzer: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NLTK utility for doing sentiment analysis.</a:t>
            </a:r>
          </a:p>
          <a:p>
            <a:pPr marL="285840" indent="-285480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sv-SE" sz="2000" b="1" strike="noStrike" spc="-1">
                <a:solidFill>
                  <a:srgbClr val="000000"/>
                </a:solidFill>
                <a:latin typeface="Arial"/>
              </a:rPr>
              <a:t>NLTK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(Natural Language Toolkit) </a:t>
            </a:r>
            <a:r>
              <a:rPr lang="sv-SE" sz="2000" b="1" strike="noStrike" spc="-1">
                <a:solidFill>
                  <a:srgbClr val="000000"/>
                </a:solidFill>
                <a:latin typeface="Arial"/>
              </a:rPr>
              <a:t>VADER Sentiment Intensity Analyzer: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Lexicon and rule-based sentiment analysis tool.</a:t>
            </a:r>
          </a:p>
          <a:p>
            <a:pPr marL="285840" indent="-285480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Unigram and Bigram Classifier using scikit-learn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033120" y="6473160"/>
            <a:ext cx="2735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 algn="r">
              <a:lnSpc>
                <a:spcPct val="100000"/>
              </a:lnSpc>
            </a:pPr>
            <a:fld id="{BD9F8D6E-11B9-4255-9CCC-F07953EB90F3}" type="slidenum">
              <a:rPr lang="de-DE" sz="1200" b="0" strike="noStrike" spc="-1">
                <a:solidFill>
                  <a:srgbClr val="000000"/>
                </a:solidFill>
                <a:latin typeface="Arial"/>
              </a:rPr>
              <a:t>12</a:t>
            </a:fld>
            <a:endParaRPr lang="be-BY" sz="1200" b="0" strike="noStrike" spc="-1">
              <a:latin typeface="Times New Roman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23720" y="1774080"/>
            <a:ext cx="1134504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 marL="285840" indent="-285480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Set Colab environment.</a:t>
            </a:r>
          </a:p>
          <a:p>
            <a:pPr marL="285840" indent="-285480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Prepare the data from Amazon.</a:t>
            </a:r>
          </a:p>
          <a:p>
            <a:pPr marL="285840" indent="-285480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Get Bert running with our data.</a:t>
            </a:r>
          </a:p>
          <a:p>
            <a:pPr marL="285840" indent="-285480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Create the baseline for our data using SentiWordnet, NLTK SentimentAnalyzer, </a:t>
            </a:r>
            <a:r>
              <a:rPr lang="sv-SE" sz="2000" b="0" strike="noStrike" spc="-1">
                <a:solidFill>
                  <a:srgbClr val="000000"/>
                </a:solidFill>
                <a:latin typeface="Arial"/>
              </a:rPr>
              <a:t>NLTK VADER Sentiment Intensity Analyzer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, Unigram and Bigram Classifier using scikit-learn.</a:t>
            </a:r>
          </a:p>
          <a:p>
            <a:pPr>
              <a:lnSpc>
                <a:spcPct val="114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425520" y="994680"/>
            <a:ext cx="11345040" cy="1230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200"/>
              </a:lnSpc>
            </a:pPr>
            <a:r>
              <a:rPr lang="de-DE" sz="3000" b="1" strike="noStrike" spc="-1">
                <a:solidFill>
                  <a:srgbClr val="000000"/>
                </a:solidFill>
                <a:latin typeface="Arial"/>
              </a:rPr>
              <a:t>6.</a:t>
            </a:r>
            <a:r>
              <a:rPr lang="de-DE" sz="30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de-DE" sz="3000" b="1" strike="noStrike" spc="-1">
                <a:solidFill>
                  <a:srgbClr val="000000"/>
                </a:solidFill>
                <a:latin typeface="Arial"/>
              </a:rPr>
              <a:t>Plan for the next two weeks:</a:t>
            </a:r>
            <a:br/>
            <a:br/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23360" y="1773720"/>
            <a:ext cx="1134504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 marL="343260" indent="-342900" algn="just">
              <a:lnSpc>
                <a:spcPct val="114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de-DE" sz="2000" b="0" u="sng" strike="noStrike" spc="-1" dirty="0">
                <a:solidFill>
                  <a:srgbClr val="0000FF"/>
                </a:solidFill>
                <a:uFillTx/>
                <a:latin typeface="Arial"/>
                <a:hlinkClick r:id="rId2"/>
              </a:rPr>
              <a:t>https://en.wikipedia.org/wiki/BERT_(language_model)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2900" indent="-34290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 algn="just">
              <a:lnSpc>
                <a:spcPct val="114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de-DE" sz="2000" b="0" u="sng" strike="noStrike" spc="-1" dirty="0">
                <a:solidFill>
                  <a:srgbClr val="0000FF"/>
                </a:solidFill>
                <a:uFillTx/>
                <a:latin typeface="Arial"/>
                <a:hlinkClick r:id="rId3"/>
              </a:rPr>
              <a:t>https://towardsdatascience.com/bert-explained-state-of-the-art-language-model-for-nlp-f8b21a9b6270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2900" indent="-34290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 algn="just">
              <a:lnSpc>
                <a:spcPct val="114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de-DE" sz="2000" b="0" u="sng" strike="noStrike" spc="-1" dirty="0">
                <a:solidFill>
                  <a:srgbClr val="0000FF"/>
                </a:solidFill>
                <a:uFillTx/>
                <a:latin typeface="Arial"/>
                <a:hlinkClick r:id="rId4"/>
              </a:rPr>
              <a:t>https://nlpforhackers.io/sentiment-analysis-intro/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2900" indent="-34290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 algn="just">
              <a:lnSpc>
                <a:spcPct val="114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Angelidis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S. &amp;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Lapata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M, Multiple Instance Learning Networks for Fine-Grained Sentiment Analysis, Institute for Language, Cognition and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ComputationSchool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of Informatics, University of Edinburgh.</a:t>
            </a:r>
          </a:p>
        </p:txBody>
      </p:sp>
      <p:sp>
        <p:nvSpPr>
          <p:cNvPr id="127" name="TextShape 2"/>
          <p:cNvSpPr txBox="1"/>
          <p:nvPr/>
        </p:nvSpPr>
        <p:spPr>
          <a:xfrm>
            <a:off x="9033120" y="6473160"/>
            <a:ext cx="2735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 algn="r">
              <a:lnSpc>
                <a:spcPct val="100000"/>
              </a:lnSpc>
            </a:pPr>
            <a:fld id="{CFE0B84E-9D9C-4540-B6AA-5C592A80670B}" type="slidenum">
              <a:rPr lang="de-DE" sz="1200" b="0" strike="noStrike" spc="-1">
                <a:solidFill>
                  <a:srgbClr val="000000"/>
                </a:solidFill>
                <a:latin typeface="Arial"/>
              </a:rPr>
              <a:t>13</a:t>
            </a:fld>
            <a:endParaRPr lang="be-BY" sz="1200" b="0" strike="noStrike" spc="-1">
              <a:latin typeface="Times New Roman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425520" y="995040"/>
            <a:ext cx="11345040" cy="1230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200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Arial"/>
              </a:rPr>
              <a:t>7. References</a:t>
            </a:r>
            <a:br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23360" y="1773720"/>
            <a:ext cx="1134504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 marL="457200" indent="-456840">
              <a:lnSpc>
                <a:spcPct val="114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000" b="1" strike="noStrike" spc="-1">
                <a:solidFill>
                  <a:srgbClr val="000000"/>
                </a:solidFill>
                <a:latin typeface="Arial"/>
              </a:rPr>
              <a:t>Project Goal: </a:t>
            </a: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What are we going to do?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14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000" b="1" strike="noStrike" spc="-1">
                <a:solidFill>
                  <a:srgbClr val="000000"/>
                </a:solidFill>
                <a:latin typeface="Arial"/>
              </a:rPr>
              <a:t>Motivation: </a:t>
            </a: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Why is the project important?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14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000" b="1" strike="noStrike" spc="-1">
                <a:solidFill>
                  <a:srgbClr val="000000"/>
                </a:solidFill>
                <a:latin typeface="Arial"/>
              </a:rPr>
              <a:t>Tools</a:t>
            </a: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: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Which tools and techniques are we going to use?</a:t>
            </a:r>
          </a:p>
          <a:p>
            <a:pPr marL="457200" indent="-456840">
              <a:lnSpc>
                <a:spcPct val="114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Methodology: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How are we going to do it?</a:t>
            </a:r>
          </a:p>
          <a:p>
            <a:pPr marL="457200" indent="-456840">
              <a:lnSpc>
                <a:spcPct val="114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000" b="1" strike="noStrike" spc="-1">
                <a:solidFill>
                  <a:srgbClr val="000000"/>
                </a:solidFill>
                <a:latin typeface="Arial"/>
              </a:rPr>
              <a:t>Evaluation: </a:t>
            </a: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How are we going to measure our results?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14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000" b="1" strike="noStrike" spc="-1">
                <a:solidFill>
                  <a:srgbClr val="000000"/>
                </a:solidFill>
                <a:latin typeface="Arial"/>
              </a:rPr>
              <a:t>Plan for the next two weeks.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9033120" y="6473160"/>
            <a:ext cx="2735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 algn="r">
              <a:lnSpc>
                <a:spcPct val="100000"/>
              </a:lnSpc>
            </a:pPr>
            <a:fld id="{263F6C7B-E966-4827-9EF4-0A3422BD848C}" type="slidenum">
              <a:rPr lang="de-DE" sz="1200" b="0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be-BY" sz="1200" b="0" strike="noStrike" spc="-1">
              <a:latin typeface="Times New Roman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425520" y="994320"/>
            <a:ext cx="1134504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200"/>
              </a:lnSpc>
            </a:pPr>
            <a:r>
              <a:rPr lang="de-DE" sz="3000" b="0" strike="noStrike" spc="-1">
                <a:solidFill>
                  <a:srgbClr val="000000"/>
                </a:solidFill>
                <a:latin typeface="Arial"/>
              </a:rPr>
              <a:t>Presentation Overview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23360" y="1773720"/>
            <a:ext cx="1134504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 algn="just">
              <a:lnSpc>
                <a:spcPct val="114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Develop a domain specific sentiment analysis model to predict </a:t>
            </a:r>
            <a:r>
              <a:rPr lang="en-US" sz="2400" b="0" strike="noStrike" spc="-1">
                <a:solidFill>
                  <a:srgbClr val="FF0000"/>
                </a:solidFill>
                <a:latin typeface="Arial"/>
              </a:rPr>
              <a:t>sentence-level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sentiment on social media comments on organic food products.</a:t>
            </a:r>
          </a:p>
          <a:p>
            <a:pPr algn="just">
              <a:lnSpc>
                <a:spcPct val="114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9033120" y="6473160"/>
            <a:ext cx="2735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 algn="r">
              <a:lnSpc>
                <a:spcPct val="100000"/>
              </a:lnSpc>
            </a:pPr>
            <a:fld id="{B5E3687C-C0BE-47E5-9A3D-7B397D80B129}" type="slidenum">
              <a:rPr lang="de-DE" sz="1200" b="0" strike="noStrike" spc="-1">
                <a:solidFill>
                  <a:srgbClr val="000000"/>
                </a:solidFill>
                <a:latin typeface="Arial"/>
              </a:rPr>
              <a:t>3</a:t>
            </a:fld>
            <a:endParaRPr lang="be-BY" sz="1200" b="0" strike="noStrike" spc="-1">
              <a:latin typeface="Times New Roman"/>
            </a:endParaRPr>
          </a:p>
        </p:txBody>
      </p:sp>
      <p:pic>
        <p:nvPicPr>
          <p:cNvPr id="91" name="Picture 7" descr="A close up of a logo&#10;&#10;Description automatically generated"/>
          <p:cNvPicPr/>
          <p:nvPr/>
        </p:nvPicPr>
        <p:blipFill>
          <a:blip r:embed="rId2"/>
          <a:stretch/>
        </p:blipFill>
        <p:spPr>
          <a:xfrm>
            <a:off x="4223520" y="2728080"/>
            <a:ext cx="3744720" cy="3744720"/>
          </a:xfrm>
          <a:prstGeom prst="rect">
            <a:avLst/>
          </a:prstGeom>
          <a:ln>
            <a:noFill/>
          </a:ln>
        </p:spPr>
      </p:pic>
      <p:sp>
        <p:nvSpPr>
          <p:cNvPr id="92" name="TextShape 3"/>
          <p:cNvSpPr txBox="1"/>
          <p:nvPr/>
        </p:nvSpPr>
        <p:spPr>
          <a:xfrm>
            <a:off x="425520" y="994680"/>
            <a:ext cx="1134504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200"/>
              </a:lnSpc>
            </a:pPr>
            <a:r>
              <a:rPr lang="de-DE" sz="3000" b="1" strike="noStrike" spc="-1">
                <a:solidFill>
                  <a:srgbClr val="000000"/>
                </a:solidFill>
                <a:latin typeface="Arial"/>
              </a:rPr>
              <a:t>1. Project Goal: </a:t>
            </a:r>
            <a:r>
              <a:rPr lang="de-DE" sz="3000" b="0" strike="noStrike" spc="-1">
                <a:solidFill>
                  <a:srgbClr val="000000"/>
                </a:solidFill>
                <a:latin typeface="Arial"/>
              </a:rPr>
              <a:t>What are we going to do?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23360" y="1773720"/>
            <a:ext cx="525348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 marL="285840" indent="-28548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Example: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4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9033120" y="6473160"/>
            <a:ext cx="2735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 algn="r">
              <a:lnSpc>
                <a:spcPct val="100000"/>
              </a:lnSpc>
            </a:pPr>
            <a:fld id="{A6DD7757-C749-46C6-81DF-18A502F3FD7D}" type="slidenum">
              <a:rPr lang="de-DE" sz="1200" b="0" strike="noStrike" spc="-1">
                <a:solidFill>
                  <a:srgbClr val="000000"/>
                </a:solidFill>
                <a:latin typeface="Arial"/>
              </a:rPr>
              <a:t>4</a:t>
            </a:fld>
            <a:endParaRPr lang="be-BY" sz="1200" b="0" strike="noStrike" spc="-1">
              <a:latin typeface="Times New Roman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425520" y="994320"/>
            <a:ext cx="1134504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200"/>
              </a:lnSpc>
            </a:pPr>
            <a:r>
              <a:rPr lang="de-DE" sz="3000" b="1" strike="noStrike" spc="-1">
                <a:solidFill>
                  <a:srgbClr val="000000"/>
                </a:solidFill>
                <a:latin typeface="Arial"/>
              </a:rPr>
              <a:t>1. Project Goal: </a:t>
            </a:r>
            <a:r>
              <a:rPr lang="de-DE" sz="3000" b="0" strike="noStrike" spc="-1">
                <a:solidFill>
                  <a:srgbClr val="000000"/>
                </a:solidFill>
                <a:latin typeface="Arial"/>
              </a:rPr>
              <a:t>What are we going to do?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Picture 4"/>
          <p:cNvPicPr/>
          <p:nvPr/>
        </p:nvPicPr>
        <p:blipFill>
          <a:blip r:embed="rId2"/>
          <a:stretch/>
        </p:blipFill>
        <p:spPr>
          <a:xfrm>
            <a:off x="423360" y="2284200"/>
            <a:ext cx="5063400" cy="3871800"/>
          </a:xfrm>
          <a:prstGeom prst="rect">
            <a:avLst/>
          </a:prstGeom>
          <a:ln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5677200" y="2284200"/>
            <a:ext cx="5253480" cy="469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85840" indent="-28548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As a whole, the review conveys negative sentiment, but aspects of the reviewer’s experience were clearly positive.</a:t>
            </a:r>
            <a:endParaRPr lang="be-BY" sz="2000" b="0" strike="noStrike" spc="-1">
              <a:latin typeface="Arial"/>
            </a:endParaRPr>
          </a:p>
          <a:p>
            <a:pPr algn="just">
              <a:lnSpc>
                <a:spcPct val="114000"/>
              </a:lnSpc>
            </a:pPr>
            <a:endParaRPr lang="be-BY" sz="2000" b="0" strike="noStrike" spc="-1">
              <a:latin typeface="Arial"/>
            </a:endParaRPr>
          </a:p>
          <a:p>
            <a:pPr marL="285840" indent="-28548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This goes largely unnoticed when focusing solely on the review’s overall rating.</a:t>
            </a:r>
            <a:endParaRPr lang="be-BY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23360" y="1773720"/>
            <a:ext cx="1134504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 marL="285840" indent="-285480" algn="just">
              <a:lnSpc>
                <a:spcPct val="114000"/>
              </a:lnSpc>
              <a:buClr>
                <a:srgbClr val="005293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5293"/>
                </a:solidFill>
                <a:latin typeface="Arial"/>
              </a:rPr>
              <a:t>Coarse-grained document-level annotations are relatively easy to obtain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due to the widespread use of opinion grading interfaces (e.g., star ratings ac-companying reviews), but the acquisition of sentence- or phrase-level sentiment labels remains laborious and expensive.</a:t>
            </a:r>
          </a:p>
          <a:p>
            <a:pPr algn="just">
              <a:lnSpc>
                <a:spcPct val="114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Sentence- or phrase-level sentiment labels are relevant to opinion mining applications: detecting or summarizing consumer opinions in online product reviews.</a:t>
            </a:r>
          </a:p>
          <a:p>
            <a:pPr algn="just">
              <a:lnSpc>
                <a:spcPct val="114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For sentiment analysis in the organic food domain, it is useful to have the sentiment labels on a sentence or phrase level.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9033120" y="6473160"/>
            <a:ext cx="2735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 algn="r">
              <a:lnSpc>
                <a:spcPct val="100000"/>
              </a:lnSpc>
            </a:pPr>
            <a:fld id="{18F94C9D-73DC-404C-82B7-056588083C12}" type="slidenum">
              <a:rPr lang="de-DE" sz="1200" b="0" strike="noStrike" spc="-1">
                <a:solidFill>
                  <a:srgbClr val="000000"/>
                </a:solidFill>
                <a:latin typeface="Arial"/>
              </a:rPr>
              <a:t>5</a:t>
            </a:fld>
            <a:endParaRPr lang="be-BY" sz="1200" b="0" strike="noStrike" spc="-1">
              <a:latin typeface="Times New Roman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425520" y="994320"/>
            <a:ext cx="1134504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200"/>
              </a:lnSpc>
            </a:pPr>
            <a:r>
              <a:rPr lang="de-DE" sz="3000" b="1" strike="noStrike" spc="-1">
                <a:solidFill>
                  <a:srgbClr val="000000"/>
                </a:solidFill>
                <a:latin typeface="Arial"/>
              </a:rPr>
              <a:t>2.</a:t>
            </a:r>
            <a:r>
              <a:rPr lang="de-DE" sz="30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de-DE" sz="3000" b="1" strike="noStrike" spc="-1">
                <a:solidFill>
                  <a:srgbClr val="000000"/>
                </a:solidFill>
                <a:latin typeface="Arial"/>
              </a:rPr>
              <a:t>Motivation: </a:t>
            </a:r>
            <a:r>
              <a:rPr lang="de-DE" sz="3000" b="0" strike="noStrike" spc="-1">
                <a:solidFill>
                  <a:srgbClr val="000000"/>
                </a:solidFill>
                <a:latin typeface="Arial"/>
              </a:rPr>
              <a:t>Why is the project important?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23360" y="1773720"/>
            <a:ext cx="1134504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 marL="285840" indent="-28548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BERT: Bidirectional Encoder Representations from Transformers.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MILNET: Multiple Instance Learning Networks.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9033120" y="6473160"/>
            <a:ext cx="2735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 algn="r">
              <a:lnSpc>
                <a:spcPct val="100000"/>
              </a:lnSpc>
            </a:pPr>
            <a:fld id="{CA9ADD4E-1B13-457C-91E2-0CAC09BFE67B}" type="slidenum">
              <a:rPr lang="de-DE" sz="1200" b="0" strike="noStrike" spc="-1">
                <a:solidFill>
                  <a:srgbClr val="000000"/>
                </a:solidFill>
                <a:latin typeface="Arial"/>
              </a:rPr>
              <a:t>6</a:t>
            </a:fld>
            <a:endParaRPr lang="be-BY" sz="1200" b="0" strike="noStrike" spc="-1"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425520" y="994320"/>
            <a:ext cx="11345040" cy="8204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200"/>
              </a:lnSpc>
            </a:pPr>
            <a:r>
              <a:rPr lang="de-DE" sz="3000" b="1" strike="noStrike" spc="-1">
                <a:solidFill>
                  <a:srgbClr val="000000"/>
                </a:solidFill>
                <a:latin typeface="Arial"/>
              </a:rPr>
              <a:t>3. Tools</a:t>
            </a:r>
            <a:r>
              <a:rPr lang="de-DE" sz="3000" b="0" strike="noStrike" spc="-1">
                <a:solidFill>
                  <a:srgbClr val="000000"/>
                </a:solidFill>
                <a:latin typeface="Arial"/>
              </a:rPr>
              <a:t>: </a:t>
            </a: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Which tools and techniques are we going to use?</a:t>
            </a:r>
            <a:br/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Picture 7" descr="A picture containing text, map&#10;&#10;Description automatically generated"/>
          <p:cNvPicPr/>
          <p:nvPr/>
        </p:nvPicPr>
        <p:blipFill>
          <a:blip r:embed="rId2"/>
          <a:stretch/>
        </p:blipFill>
        <p:spPr>
          <a:xfrm>
            <a:off x="1320840" y="3090600"/>
            <a:ext cx="4111920" cy="2306520"/>
          </a:xfrm>
          <a:prstGeom prst="rect">
            <a:avLst/>
          </a:prstGeom>
          <a:ln>
            <a:noFill/>
          </a:ln>
        </p:spPr>
      </p:pic>
      <p:pic>
        <p:nvPicPr>
          <p:cNvPr id="105" name="Picture 8"/>
          <p:cNvPicPr/>
          <p:nvPr/>
        </p:nvPicPr>
        <p:blipFill>
          <a:blip r:embed="rId3"/>
          <a:stretch/>
        </p:blipFill>
        <p:spPr>
          <a:xfrm>
            <a:off x="6881040" y="2884320"/>
            <a:ext cx="3106080" cy="247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23360" y="1773720"/>
            <a:ext cx="1134504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 algn="just">
              <a:lnSpc>
                <a:spcPct val="11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Bidirectional Encoder Representations from Transformers (BERT):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4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Technique for NLP (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Arial"/>
                <a:hlinkClick r:id="rId2"/>
              </a:rPr>
              <a:t>Natural Language Processing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) pre-training developed by 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Arial"/>
                <a:hlinkClick r:id="rId3"/>
              </a:rPr>
              <a:t>Google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07" name="TextShape 2"/>
          <p:cNvSpPr txBox="1"/>
          <p:nvPr/>
        </p:nvSpPr>
        <p:spPr>
          <a:xfrm>
            <a:off x="9033120" y="6473160"/>
            <a:ext cx="2735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 algn="r">
              <a:lnSpc>
                <a:spcPct val="100000"/>
              </a:lnSpc>
            </a:pPr>
            <a:fld id="{46A37690-F12E-4CE0-A28B-9D73B9F65458}" type="slidenum">
              <a:rPr lang="de-DE" sz="1200" b="0" strike="noStrike" spc="-1">
                <a:solidFill>
                  <a:srgbClr val="000000"/>
                </a:solidFill>
                <a:latin typeface="Arial"/>
              </a:rPr>
              <a:t>7</a:t>
            </a:fld>
            <a:endParaRPr lang="be-BY" sz="1200" b="0" strike="noStrike" spc="-1">
              <a:latin typeface="Times New Roman"/>
            </a:endParaRPr>
          </a:p>
        </p:txBody>
      </p:sp>
      <p:pic>
        <p:nvPicPr>
          <p:cNvPr id="108" name="Picture 11" descr="A picture containing computer&#10;&#10;Description automatically generated"/>
          <p:cNvPicPr/>
          <p:nvPr/>
        </p:nvPicPr>
        <p:blipFill>
          <a:blip r:embed="rId4"/>
          <a:stretch/>
        </p:blipFill>
        <p:spPr>
          <a:xfrm>
            <a:off x="3533400" y="3586680"/>
            <a:ext cx="4571640" cy="2571480"/>
          </a:xfrm>
          <a:prstGeom prst="rect">
            <a:avLst/>
          </a:prstGeom>
          <a:ln>
            <a:noFill/>
          </a:ln>
        </p:spPr>
      </p:pic>
      <p:sp>
        <p:nvSpPr>
          <p:cNvPr id="109" name="TextShape 3"/>
          <p:cNvSpPr txBox="1"/>
          <p:nvPr/>
        </p:nvSpPr>
        <p:spPr>
          <a:xfrm>
            <a:off x="425520" y="994680"/>
            <a:ext cx="11345040" cy="8204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200"/>
              </a:lnSpc>
            </a:pPr>
            <a:r>
              <a:rPr lang="de-DE" sz="3000" b="1" strike="noStrike" spc="-1">
                <a:solidFill>
                  <a:srgbClr val="000000"/>
                </a:solidFill>
                <a:latin typeface="Arial"/>
              </a:rPr>
              <a:t>3. Tools</a:t>
            </a:r>
            <a:r>
              <a:rPr lang="de-DE" sz="3000" b="0" strike="noStrike" spc="-1">
                <a:solidFill>
                  <a:srgbClr val="000000"/>
                </a:solidFill>
                <a:latin typeface="Arial"/>
              </a:rPr>
              <a:t>: </a:t>
            </a: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Which tools and techniques are we going to use?</a:t>
            </a:r>
            <a:br/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23360" y="1773720"/>
            <a:ext cx="1134504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 algn="just">
              <a:lnSpc>
                <a:spcPct val="114000"/>
              </a:lnSpc>
            </a:pPr>
            <a:r>
              <a:rPr lang="de-DE" sz="2000" b="1" strike="noStrike" spc="-1">
                <a:solidFill>
                  <a:srgbClr val="000000"/>
                </a:solidFill>
                <a:latin typeface="Arial"/>
              </a:rPr>
              <a:t>MILNET: Multiple Instance Learning Networks: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4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Deals with problems where labels are associated with groups of instances or bags (documents in our case), </a:t>
            </a:r>
            <a:r>
              <a:rPr lang="en-US" sz="2000" b="0" strike="noStrike" spc="-1">
                <a:solidFill>
                  <a:srgbClr val="005293"/>
                </a:solidFill>
                <a:latin typeface="Arial"/>
              </a:rPr>
              <a:t>while instance labels (segment-level polarities) are unobserved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  <a:p>
            <a:pPr algn="just">
              <a:lnSpc>
                <a:spcPct val="114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An aggregation function is used to combine instance predictions and assign labels on the bag level or to simultaneously infer bag and instance labels.</a:t>
            </a:r>
          </a:p>
          <a:p>
            <a:pPr algn="just">
              <a:lnSpc>
                <a:spcPct val="114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We will do segment-level sentiment analysis as an instantiation of the latter variant</a:t>
            </a:r>
          </a:p>
          <a:p>
            <a:pPr algn="just">
              <a:lnSpc>
                <a:spcPct val="114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9033120" y="6473160"/>
            <a:ext cx="2735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 algn="r">
              <a:lnSpc>
                <a:spcPct val="100000"/>
              </a:lnSpc>
            </a:pPr>
            <a:fld id="{2F549978-E3A7-4A54-A81E-0B90E1E92682}" type="slidenum">
              <a:rPr lang="de-DE" sz="1200" b="0" strike="noStrike" spc="-1">
                <a:solidFill>
                  <a:srgbClr val="000000"/>
                </a:solidFill>
                <a:latin typeface="Arial"/>
              </a:rPr>
              <a:t>8</a:t>
            </a:fld>
            <a:endParaRPr lang="be-BY" sz="1200" b="0" strike="noStrike" spc="-1">
              <a:latin typeface="Times New Roman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425520" y="994680"/>
            <a:ext cx="11345040" cy="8204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200"/>
              </a:lnSpc>
            </a:pPr>
            <a:r>
              <a:rPr lang="de-DE" sz="3000" b="1" strike="noStrike" spc="-1">
                <a:solidFill>
                  <a:srgbClr val="000000"/>
                </a:solidFill>
                <a:latin typeface="Arial"/>
              </a:rPr>
              <a:t>3. Tools</a:t>
            </a:r>
            <a:r>
              <a:rPr lang="de-DE" sz="3000" b="0" strike="noStrike" spc="-1">
                <a:solidFill>
                  <a:srgbClr val="000000"/>
                </a:solidFill>
                <a:latin typeface="Arial"/>
              </a:rPr>
              <a:t>: </a:t>
            </a: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Which tools and techniques are we going to use?</a:t>
            </a:r>
            <a:br/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9033120" y="6473160"/>
            <a:ext cx="2735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 algn="r">
              <a:lnSpc>
                <a:spcPct val="100000"/>
              </a:lnSpc>
            </a:pPr>
            <a:fld id="{A739E06A-552A-4001-A03D-1B101ED4667D}" type="slidenum">
              <a:rPr lang="de-DE" sz="1200" b="0" strike="noStrike" spc="-1">
                <a:solidFill>
                  <a:srgbClr val="000000"/>
                </a:solidFill>
                <a:latin typeface="Arial"/>
              </a:rPr>
              <a:t>9</a:t>
            </a:fld>
            <a:endParaRPr lang="be-BY" sz="1200" b="0" strike="noStrike" spc="-1">
              <a:latin typeface="Times New Roman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25520" y="994320"/>
            <a:ext cx="11345040" cy="8204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200"/>
              </a:lnSpc>
            </a:pPr>
            <a:r>
              <a:rPr lang="de-DE" sz="3000" b="1" strike="noStrike" spc="-1">
                <a:solidFill>
                  <a:srgbClr val="000000"/>
                </a:solidFill>
                <a:latin typeface="Arial"/>
              </a:rPr>
              <a:t>4. </a:t>
            </a:r>
            <a:r>
              <a:rPr lang="en-US" sz="3000" b="1" strike="noStrike" spc="-1">
                <a:solidFill>
                  <a:srgbClr val="000000"/>
                </a:solidFill>
                <a:latin typeface="Arial"/>
              </a:rPr>
              <a:t>Methodology: </a:t>
            </a: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How are we going to do it?</a:t>
            </a:r>
            <a:br/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425520" y="1762200"/>
            <a:ext cx="1134504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1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Classifier: </a:t>
            </a: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Multiple Instance Learning Network.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Data: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Amazon product reviews containing the keyword "organic" from the categories:</a:t>
            </a:r>
          </a:p>
          <a:p>
            <a:pPr marL="285840" indent="-285480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Grocery and Gourmet Food</a:t>
            </a:r>
          </a:p>
          <a:p>
            <a:pPr marL="285840" indent="-285480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Health and Personal Care</a:t>
            </a:r>
          </a:p>
          <a:p>
            <a:pPr marL="285840" indent="-285480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Beauty</a:t>
            </a:r>
          </a:p>
          <a:p>
            <a:pPr>
              <a:lnSpc>
                <a:spcPct val="114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Features: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BERT CLS embeddings on sentences.</a:t>
            </a:r>
          </a:p>
          <a:p>
            <a:pPr>
              <a:lnSpc>
                <a:spcPct val="114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Fine-tune the model on the Annotated Organic Dataset.</a:t>
            </a:r>
          </a:p>
          <a:p>
            <a:pPr>
              <a:lnSpc>
                <a:spcPct val="114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691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StarSymbol</vt:lpstr>
      <vt:lpstr>Symbol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Multi-Lingual Aspect Extraction – Presentation 1</dc:title>
  <dc:subject/>
  <dc:creator>Marisa Ripoll Domíguez</dc:creator>
  <dc:description/>
  <cp:lastModifiedBy>Pablo Restrepo</cp:lastModifiedBy>
  <cp:revision>29</cp:revision>
  <dcterms:created xsi:type="dcterms:W3CDTF">2020-04-22T19:27:52Z</dcterms:created>
  <dcterms:modified xsi:type="dcterms:W3CDTF">2020-04-27T06:58:01Z</dcterms:modified>
  <dc:language>be-BY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