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C65F970-A216-49D4-8E49-B068E021B05C}">
  <a:tblStyle styleId="{0C65F970-A216-49D4-8E49-B068E021B0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710cdf0f0_0_4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8710cdf0f0_0_4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0764ee389_0_4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80764ee389_0_4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710cdf0f0_0_6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8710cdf0f0_0_6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5c4466ecf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85c4466ecf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5c4466ecf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85c4466ecf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764ee389_1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80764ee389_1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799d69f71_0_8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7799d69f71_0_8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710cdf0f0_0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8710cdf0f0_0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0764ee389_0_5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80764ee389_0_5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0764ee389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80764ee389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710cdf0f0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8710cdf0f0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0764ee389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80764ee389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0764ee389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80764ee389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0764ee389_0_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80764ee389_0_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425520" y="1762200"/>
            <a:ext cx="113451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425520" y="4217040"/>
            <a:ext cx="113451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42552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623880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42552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623880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25520" y="176220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261320" y="176220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8097480" y="176220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425520" y="421704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4261320" y="421704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8097480" y="421704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425520" y="176220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25520" y="176220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42552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623880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425520" y="994320"/>
            <a:ext cx="11345100" cy="53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42552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623880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3" type="body"/>
          </p:nvPr>
        </p:nvSpPr>
        <p:spPr>
          <a:xfrm>
            <a:off x="42552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425520" y="176220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42552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623880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623880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42552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623880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425520" y="4217040"/>
            <a:ext cx="113451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425520" y="1762200"/>
            <a:ext cx="113451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425520" y="4217040"/>
            <a:ext cx="113451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42552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623880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3" type="body"/>
          </p:nvPr>
        </p:nvSpPr>
        <p:spPr>
          <a:xfrm>
            <a:off x="42552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4" type="body"/>
          </p:nvPr>
        </p:nvSpPr>
        <p:spPr>
          <a:xfrm>
            <a:off x="623880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425520" y="176220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4261320" y="176220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3" type="body"/>
          </p:nvPr>
        </p:nvSpPr>
        <p:spPr>
          <a:xfrm>
            <a:off x="8097480" y="176220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4" type="body"/>
          </p:nvPr>
        </p:nvSpPr>
        <p:spPr>
          <a:xfrm>
            <a:off x="425520" y="421704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5" type="body"/>
          </p:nvPr>
        </p:nvSpPr>
        <p:spPr>
          <a:xfrm>
            <a:off x="4261320" y="421704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6" type="body"/>
          </p:nvPr>
        </p:nvSpPr>
        <p:spPr>
          <a:xfrm>
            <a:off x="8097480" y="4217040"/>
            <a:ext cx="36528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25520" y="176220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2552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23880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425520" y="994320"/>
            <a:ext cx="11345100" cy="53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42552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23880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42552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25520" y="1762200"/>
            <a:ext cx="5536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23880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6238800" y="421704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2552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6238800" y="1762200"/>
            <a:ext cx="55362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425520" y="4217040"/>
            <a:ext cx="113451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0284480" y="6548400"/>
            <a:ext cx="1486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hnen_HG.jpg"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56880" y="0"/>
            <a:ext cx="1224648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50416 tum logo blau png final.png"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63440" y="324720"/>
            <a:ext cx="799199" cy="320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type="title"/>
          </p:nvPr>
        </p:nvSpPr>
        <p:spPr>
          <a:xfrm>
            <a:off x="425520" y="994320"/>
            <a:ext cx="113451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25520" y="1978560"/>
            <a:ext cx="113451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14720" y="6473160"/>
            <a:ext cx="8618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62" name="Google Shape;6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58040" y="324720"/>
            <a:ext cx="810722" cy="32004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25520" y="176220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414720" y="6473160"/>
            <a:ext cx="8618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425520" y="994320"/>
            <a:ext cx="113451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nlpforhackers.io/sentiment-analysis-intro/" TargetMode="External"/><Relationship Id="rId4" Type="http://schemas.openxmlformats.org/officeDocument/2006/relationships/hyperlink" Target="https://www.nltk.org/howto/sentimen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/>
        </p:nvSpPr>
        <p:spPr>
          <a:xfrm>
            <a:off x="425520" y="994320"/>
            <a:ext cx="11345040" cy="50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Sentiment Analysis Using BERT and Multi-Instance Learning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425520" y="1978560"/>
            <a:ext cx="11345040" cy="12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Iryna Burak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Pablo Restrepo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May 25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2020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36"/>
          <p:cNvSpPr txBox="1"/>
          <p:nvPr/>
        </p:nvSpPr>
        <p:spPr>
          <a:xfrm>
            <a:off x="425525" y="994626"/>
            <a:ext cx="11345100" cy="44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1.4 </a:t>
            </a:r>
            <a:r>
              <a:rPr b="1" lang="en-US" sz="3000">
                <a:solidFill>
                  <a:schemeClr val="dk1"/>
                </a:solidFill>
              </a:rPr>
              <a:t>Building a binary classifier with scikit-learn</a:t>
            </a:r>
            <a:r>
              <a:rPr b="1" lang="en-US" sz="3000">
                <a:solidFill>
                  <a:schemeClr val="dk1"/>
                </a:solidFill>
              </a:rPr>
              <a:t>: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SVM model from Scikit-Learn: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Unigram classifier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Bigram classifier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Unigram and bigram classifier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Training Data: </a:t>
            </a:r>
            <a:r>
              <a:rPr lang="en-US" sz="2400">
                <a:solidFill>
                  <a:schemeClr val="dk1"/>
                </a:solidFill>
              </a:rPr>
              <a:t>Amazon Data.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Test Data:</a:t>
            </a:r>
            <a:r>
              <a:rPr lang="en-US" sz="2400">
                <a:solidFill>
                  <a:schemeClr val="dk1"/>
                </a:solidFill>
              </a:rPr>
              <a:t> Annotated Organic Dataset, (validation)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7"/>
          <p:cNvSpPr txBox="1"/>
          <p:nvPr/>
        </p:nvSpPr>
        <p:spPr>
          <a:xfrm>
            <a:off x="425525" y="994626"/>
            <a:ext cx="113451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1.4 Building a binary classifier with scikit-learn: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93" name="Google Shape;193;p37"/>
          <p:cNvSpPr txBox="1"/>
          <p:nvPr/>
        </p:nvSpPr>
        <p:spPr>
          <a:xfrm>
            <a:off x="425525" y="1773950"/>
            <a:ext cx="63507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Binary classification (removing neutral sentences):</a:t>
            </a:r>
            <a:endParaRPr b="1"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Unigram:</a:t>
            </a:r>
            <a:r>
              <a:rPr lang="en-US" sz="2000"/>
              <a:t> </a:t>
            </a:r>
            <a:r>
              <a:rPr lang="en-US" sz="2000"/>
              <a:t>accuracy: </a:t>
            </a:r>
            <a:r>
              <a:rPr lang="en-US" sz="2000"/>
              <a:t>0.52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Bigram:</a:t>
            </a:r>
            <a:r>
              <a:rPr lang="en-US" sz="2000"/>
              <a:t> </a:t>
            </a:r>
            <a:r>
              <a:rPr lang="en-US" sz="2000">
                <a:solidFill>
                  <a:schemeClr val="dk1"/>
                </a:solidFill>
              </a:rPr>
              <a:t>accuracy: </a:t>
            </a:r>
            <a:r>
              <a:rPr lang="en-US" sz="2000"/>
              <a:t>0.52</a:t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4" name="Google Shape;194;p37"/>
          <p:cNvSpPr txBox="1"/>
          <p:nvPr/>
        </p:nvSpPr>
        <p:spPr>
          <a:xfrm>
            <a:off x="425525" y="4024575"/>
            <a:ext cx="90969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Multiclass </a:t>
            </a:r>
            <a:r>
              <a:rPr b="1" lang="en-US" sz="2000"/>
              <a:t>classification:</a:t>
            </a:r>
            <a:endParaRPr b="1"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Unigram:</a:t>
            </a:r>
            <a:r>
              <a:rPr lang="en-US" sz="2000"/>
              <a:t> accuracy:0.31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Bigram:</a:t>
            </a:r>
            <a:r>
              <a:rPr lang="en-US" sz="2000"/>
              <a:t> </a:t>
            </a:r>
            <a:r>
              <a:rPr lang="en-US" sz="2000">
                <a:solidFill>
                  <a:schemeClr val="dk1"/>
                </a:solidFill>
              </a:rPr>
              <a:t>accuracy: </a:t>
            </a:r>
            <a:r>
              <a:rPr lang="en-US" sz="2000"/>
              <a:t>0.323</a:t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8"/>
          <p:cNvSpPr txBox="1"/>
          <p:nvPr/>
        </p:nvSpPr>
        <p:spPr>
          <a:xfrm>
            <a:off x="425525" y="994626"/>
            <a:ext cx="11345100" cy="44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2.</a:t>
            </a:r>
            <a:r>
              <a:rPr b="1" lang="en-US" sz="3000">
                <a:solidFill>
                  <a:schemeClr val="dk1"/>
                </a:solidFill>
              </a:rPr>
              <a:t> </a:t>
            </a:r>
            <a:r>
              <a:rPr b="1" lang="en-US" sz="3000">
                <a:solidFill>
                  <a:schemeClr val="dk1"/>
                </a:solidFill>
              </a:rPr>
              <a:t>Feeding BERT embeddings to our Milnet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Imbalanced data: used weights when computing the loss.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Training for: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ratings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sentiments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9"/>
          <p:cNvSpPr txBox="1"/>
          <p:nvPr/>
        </p:nvSpPr>
        <p:spPr>
          <a:xfrm>
            <a:off x="425525" y="994626"/>
            <a:ext cx="11345100" cy="44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2. Feeding BERT embeddings to our Milnet: on ratings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graphicFrame>
        <p:nvGraphicFramePr>
          <p:cNvPr id="207" name="Google Shape;207;p39"/>
          <p:cNvGraphicFramePr/>
          <p:nvPr/>
        </p:nvGraphicFramePr>
        <p:xfrm>
          <a:off x="642315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{0C65F970-A216-49D4-8E49-B068E021B05C}</a:tableStyleId>
              </a:tblPr>
              <a:tblGrid>
                <a:gridCol w="802725"/>
                <a:gridCol w="802725"/>
                <a:gridCol w="802725"/>
                <a:gridCol w="802725"/>
                <a:gridCol w="802725"/>
                <a:gridCol w="802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True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2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3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4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2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3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4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5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" name="Google Shape;208;p39"/>
          <p:cNvGraphicFramePr/>
          <p:nvPr/>
        </p:nvGraphicFramePr>
        <p:xfrm>
          <a:off x="7650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{0C65F970-A216-49D4-8E49-B068E021B05C}</a:tableStyleId>
              </a:tblPr>
              <a:tblGrid>
                <a:gridCol w="1204100"/>
                <a:gridCol w="1204100"/>
                <a:gridCol w="1204100"/>
                <a:gridCol w="12041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metric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amazon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organic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rating</a:t>
                      </a:r>
                      <a:endParaRPr b="1"/>
                    </a:p>
                  </a:txBody>
                  <a:tcPr marT="91425" marB="91425" marR="91425" marL="91425" anchor="ctr"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F1 (micro)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F1 (macro)</a:t>
                      </a:r>
                      <a:endParaRPr b="1"/>
                    </a:p>
                  </a:txBody>
                  <a:tcPr marT="91425" marB="91425" marR="91425" marL="91425"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0.448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sentiment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F1 (micro)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0.453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F1 (macro)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0.455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39"/>
          <p:cNvSpPr txBox="1"/>
          <p:nvPr/>
        </p:nvSpPr>
        <p:spPr>
          <a:xfrm>
            <a:off x="6436800" y="1857175"/>
            <a:ext cx="4802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Amazon</a:t>
            </a:r>
            <a:endParaRPr/>
          </a:p>
        </p:txBody>
      </p:sp>
      <p:graphicFrame>
        <p:nvGraphicFramePr>
          <p:cNvPr id="210" name="Google Shape;210;p39"/>
          <p:cNvGraphicFramePr/>
          <p:nvPr/>
        </p:nvGraphicFramePr>
        <p:xfrm>
          <a:off x="6429950" y="517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{0C65F970-A216-49D4-8E49-B068E021B05C}</a:tableStyleId>
              </a:tblPr>
              <a:tblGrid>
                <a:gridCol w="1204100"/>
                <a:gridCol w="1204100"/>
                <a:gridCol w="1204100"/>
                <a:gridCol w="120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True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-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+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-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r>
                        <a:rPr lang="en-US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+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1" name="Google Shape;211;p39"/>
          <p:cNvSpPr txBox="1"/>
          <p:nvPr/>
        </p:nvSpPr>
        <p:spPr>
          <a:xfrm>
            <a:off x="6443600" y="4747250"/>
            <a:ext cx="4802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Organic dataset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/>
        </p:nvSpPr>
        <p:spPr>
          <a:xfrm>
            <a:off x="425525" y="994626"/>
            <a:ext cx="11345100" cy="44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2. Feeding BERT embeddings to our Milnet: on sentiments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217" name="Google Shape;217;p40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8" name="Google Shape;218;p40"/>
          <p:cNvGraphicFramePr/>
          <p:nvPr/>
        </p:nvGraphicFramePr>
        <p:xfrm>
          <a:off x="642315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{0C65F970-A216-49D4-8E49-B068E021B05C}</a:tableStyleId>
              </a:tblPr>
              <a:tblGrid>
                <a:gridCol w="1204100"/>
                <a:gridCol w="1204100"/>
                <a:gridCol w="1204100"/>
                <a:gridCol w="120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True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-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+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-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+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9" name="Google Shape;219;p40"/>
          <p:cNvGraphicFramePr/>
          <p:nvPr/>
        </p:nvGraphicFramePr>
        <p:xfrm>
          <a:off x="7650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{0C65F970-A216-49D4-8E49-B068E021B05C}</a:tableStyleId>
              </a:tblPr>
              <a:tblGrid>
                <a:gridCol w="1605450"/>
                <a:gridCol w="1605450"/>
                <a:gridCol w="1605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metric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amazon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organic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F1 (micro)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F1 (macro)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0.447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0" name="Google Shape;220;p40"/>
          <p:cNvGraphicFramePr/>
          <p:nvPr/>
        </p:nvGraphicFramePr>
        <p:xfrm>
          <a:off x="6429950" y="459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{0C65F970-A216-49D4-8E49-B068E021B05C}</a:tableStyleId>
              </a:tblPr>
              <a:tblGrid>
                <a:gridCol w="1204100"/>
                <a:gridCol w="1204100"/>
                <a:gridCol w="1204100"/>
                <a:gridCol w="120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True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-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+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-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+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" name="Google Shape;221;p40"/>
          <p:cNvSpPr txBox="1"/>
          <p:nvPr/>
        </p:nvSpPr>
        <p:spPr>
          <a:xfrm>
            <a:off x="6436800" y="1857175"/>
            <a:ext cx="4802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Amazon</a:t>
            </a:r>
            <a:endParaRPr/>
          </a:p>
        </p:txBody>
      </p:sp>
      <p:sp>
        <p:nvSpPr>
          <p:cNvPr id="222" name="Google Shape;222;p40"/>
          <p:cNvSpPr txBox="1"/>
          <p:nvPr/>
        </p:nvSpPr>
        <p:spPr>
          <a:xfrm>
            <a:off x="6443600" y="4165225"/>
            <a:ext cx="4802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Organic dataset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41"/>
          <p:cNvSpPr txBox="1"/>
          <p:nvPr/>
        </p:nvSpPr>
        <p:spPr>
          <a:xfrm>
            <a:off x="425525" y="994626"/>
            <a:ext cx="11345100" cy="44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2. Feeding BERT embeddings to our Milnet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Try less aggressive weights, downsampling/upsampling.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Fine-tune on the organic dataset.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Make the network wider.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42"/>
          <p:cNvSpPr txBox="1"/>
          <p:nvPr/>
        </p:nvSpPr>
        <p:spPr>
          <a:xfrm>
            <a:off x="425520" y="99432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3. Plan for the next two weeks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235" name="Google Shape;235;p42"/>
          <p:cNvSpPr txBox="1"/>
          <p:nvPr/>
        </p:nvSpPr>
        <p:spPr>
          <a:xfrm>
            <a:off x="423360" y="177372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Try to improve our model a lot.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Try to improve our baselines a little bit.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Run our network on word embeddings.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43"/>
          <p:cNvSpPr txBox="1"/>
          <p:nvPr/>
        </p:nvSpPr>
        <p:spPr>
          <a:xfrm>
            <a:off x="423450" y="995077"/>
            <a:ext cx="11345100" cy="4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4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References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Baccianella S., Esuli A, &amp; Sebastiani F, SENTIWORDNET3.0: An Enhanced Lexical Resourcefor Sentiment Analysis and Opinion Mining,Istituto di Scienza e Tecnologie dell’InformazioneConsiglio Nazionale delle Ricerche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George-Bogdan Ivanov, Getting Started with Sentiment Analysis,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https://nlpforhackers.io/sentiment-analysis-intro/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How to Sentiment analysis NLTK,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https://www.nltk.org/howto/sentiment.html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423360" y="177372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Creating baselines four our task: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1.1 Sentiwordnet.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1.2. NLTK SentimentAnalyzer.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1.3. NLTK VADER Sentiment Intensity Analyzer.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1.4 Building a binary classifier with scikit-learn.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1.5 Score to beat: numbers obtained by our baselines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Feeding BERT embeddings to our Milnet.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Plan for the next two weeks.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References.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9033120" y="6473160"/>
            <a:ext cx="27356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425520" y="994320"/>
            <a:ext cx="113450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Presentation Overview: </a:t>
            </a:r>
            <a:r>
              <a:rPr lang="en-US" sz="3000"/>
              <a:t>W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hat did we do on the las</a:t>
            </a:r>
            <a:r>
              <a:rPr lang="en-US" sz="3000"/>
              <a:t>t 2 weeks?</a:t>
            </a:r>
            <a:endParaRPr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425520" y="99468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1. </a:t>
            </a:r>
            <a:r>
              <a:rPr b="1" lang="en-US" sz="3000">
                <a:solidFill>
                  <a:schemeClr val="dk1"/>
                </a:solidFill>
              </a:rPr>
              <a:t>Creating baselines four our task</a:t>
            </a:r>
            <a:r>
              <a:rPr b="1" lang="en-US" sz="3000">
                <a:solidFill>
                  <a:schemeClr val="dk1"/>
                </a:solidFill>
              </a:rPr>
              <a:t>: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423350" y="1773725"/>
            <a:ext cx="10817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Difficult task for our baselines, since they are learning from comment sentiments and not sentence sentiment.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Better results for binary classification</a:t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30"/>
          <p:cNvSpPr txBox="1"/>
          <p:nvPr/>
        </p:nvSpPr>
        <p:spPr>
          <a:xfrm>
            <a:off x="425520" y="99468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1.1 Sentiwordnet: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423360" y="1773720"/>
            <a:ext cx="113451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Lexical resource explicitly devised for supporting sentiment classification  and  opinion  mining  applications.</a:t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Procedure: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get post tagging (we only work with nouns, adjectives and adverbs).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get synset and obtain position [0] (the most common synonym).</a:t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Determining sentiment:</a:t>
            </a:r>
            <a:endParaRPr b="1" sz="2000"/>
          </a:p>
          <a:p>
            <a:pPr indent="-3873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sentiment += swn_synset.pos_score() - swn_synset.neg_score()</a:t>
            </a:r>
            <a:endParaRPr sz="25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sum greater than 0 =&gt; positive sentiment</a:t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425520" y="99468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1.1 Sentiwordnet: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425525" y="1773950"/>
            <a:ext cx="63507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Binary classification (removing neutral sentences):</a:t>
            </a:r>
            <a:endParaRPr b="1"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accuracy:0.612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f1_micro:0.612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f1_macro:0.6114</a:t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9" name="Google Shape;149;p31"/>
          <p:cNvSpPr txBox="1"/>
          <p:nvPr/>
        </p:nvSpPr>
        <p:spPr>
          <a:xfrm>
            <a:off x="425525" y="4024575"/>
            <a:ext cx="90969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Multiclass </a:t>
            </a:r>
            <a:r>
              <a:rPr b="1" lang="en-US" sz="2000"/>
              <a:t>classification:</a:t>
            </a:r>
            <a:endParaRPr b="1"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accuracy:0.4371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f1_micro:0.4371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f1_macro:0.4197</a:t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0" name="Google Shape;150;p31"/>
          <p:cNvSpPr txBox="1"/>
          <p:nvPr/>
        </p:nvSpPr>
        <p:spPr>
          <a:xfrm>
            <a:off x="5435700" y="4024575"/>
            <a:ext cx="43476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alpha = </a:t>
            </a:r>
            <a:r>
              <a:rPr lang="en-US" sz="15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endParaRPr sz="1550">
              <a:solidFill>
                <a:srgbClr val="AF00D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-alpha &lt;= sentiment &lt;= alpha: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result = </a:t>
            </a:r>
            <a:r>
              <a:rPr lang="en-US" sz="15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endParaRPr sz="15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sentiment &gt;= </a:t>
            </a:r>
            <a:r>
              <a:rPr lang="en-US" sz="15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result = </a:t>
            </a:r>
            <a:r>
              <a:rPr lang="en-US" sz="15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endParaRPr sz="15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result = </a:t>
            </a:r>
            <a:r>
              <a:rPr lang="en-US" sz="15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"n"</a:t>
            </a:r>
            <a:endParaRPr sz="15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425525" y="994625"/>
            <a:ext cx="11345100" cy="55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1.3 NLTK VADER: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VADER (</a:t>
            </a:r>
            <a:r>
              <a:rPr b="1" lang="en-US" sz="2000">
                <a:solidFill>
                  <a:schemeClr val="dk1"/>
                </a:solidFill>
              </a:rPr>
              <a:t>V</a:t>
            </a:r>
            <a:r>
              <a:rPr lang="en-US" sz="2000">
                <a:solidFill>
                  <a:schemeClr val="dk1"/>
                </a:solidFill>
              </a:rPr>
              <a:t>alence </a:t>
            </a:r>
            <a:r>
              <a:rPr b="1" lang="en-US" sz="2000">
                <a:solidFill>
                  <a:schemeClr val="dk1"/>
                </a:solidFill>
              </a:rPr>
              <a:t>A</a:t>
            </a:r>
            <a:r>
              <a:rPr lang="en-US" sz="2000">
                <a:solidFill>
                  <a:schemeClr val="dk1"/>
                </a:solidFill>
              </a:rPr>
              <a:t>ware </a:t>
            </a:r>
            <a:r>
              <a:rPr b="1" lang="en-US" sz="2000">
                <a:solidFill>
                  <a:schemeClr val="dk1"/>
                </a:solidFill>
              </a:rPr>
              <a:t>D</a:t>
            </a:r>
            <a:r>
              <a:rPr lang="en-US" sz="2000">
                <a:solidFill>
                  <a:schemeClr val="dk1"/>
                </a:solidFill>
              </a:rPr>
              <a:t>ictionary and s</a:t>
            </a:r>
            <a:r>
              <a:rPr b="1" lang="en-US" sz="2000">
                <a:solidFill>
                  <a:schemeClr val="dk1"/>
                </a:solidFill>
              </a:rPr>
              <a:t>E</a:t>
            </a:r>
            <a:r>
              <a:rPr lang="en-US" sz="2000">
                <a:solidFill>
                  <a:schemeClr val="dk1"/>
                </a:solidFill>
              </a:rPr>
              <a:t>ntiment </a:t>
            </a:r>
            <a:r>
              <a:rPr b="1" lang="en-US" sz="2000">
                <a:solidFill>
                  <a:schemeClr val="dk1"/>
                </a:solidFill>
              </a:rPr>
              <a:t>R</a:t>
            </a:r>
            <a:r>
              <a:rPr lang="en-US" sz="2000">
                <a:solidFill>
                  <a:schemeClr val="dk1"/>
                </a:solidFill>
              </a:rPr>
              <a:t>easoner)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Lexicon and rule-based sentiment analysis tool specifically created for working with messy social media texts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dictionary: {'neg': 0.0, 'neu': 0.889, 'pos': 0.111, 'compound': 0.3612}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FFFFE"/>
                </a:highlight>
              </a:rPr>
              <a:t>Compound: metric that calculates the sum of all the lexicon ratings which have been normalized between -1(most extreme negative) and +1 (most extreme positive).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E"/>
                </a:highlight>
              </a:rPr>
              <a:t>positive sentiment : (compound score &gt;= 0.05)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E"/>
                </a:highlight>
              </a:rPr>
              <a:t>neutral sentiment : (compound score &gt; -0.05) and (compound score &lt; 0.05)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E"/>
                </a:highlight>
              </a:rPr>
              <a:t>negative sentiment : (compound score &lt;= -0.05)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3"/>
          <p:cNvSpPr txBox="1"/>
          <p:nvPr/>
        </p:nvSpPr>
        <p:spPr>
          <a:xfrm>
            <a:off x="425525" y="994625"/>
            <a:ext cx="11345100" cy="55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1.3 NLTK VADER: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63" name="Google Shape;163;p33"/>
          <p:cNvSpPr txBox="1"/>
          <p:nvPr/>
        </p:nvSpPr>
        <p:spPr>
          <a:xfrm>
            <a:off x="425525" y="1773950"/>
            <a:ext cx="63507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Binary classification (removing neutral sentences):</a:t>
            </a:r>
            <a:endParaRPr b="1"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accuracy:0.652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f1_micro:0.652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f1_macro:0.6515</a:t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4" name="Google Shape;164;p33"/>
          <p:cNvSpPr txBox="1"/>
          <p:nvPr/>
        </p:nvSpPr>
        <p:spPr>
          <a:xfrm>
            <a:off x="425525" y="4024575"/>
            <a:ext cx="90969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Multiclass </a:t>
            </a:r>
            <a:r>
              <a:rPr b="1" lang="en-US" sz="2000"/>
              <a:t>classification:</a:t>
            </a:r>
            <a:endParaRPr b="1"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accuracy:0.456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f1_micro:0.456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f1_macro:0.454</a:t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4"/>
          <p:cNvSpPr txBox="1"/>
          <p:nvPr/>
        </p:nvSpPr>
        <p:spPr>
          <a:xfrm>
            <a:off x="425520" y="99468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1.2 NLTK SentimentAnalyzer: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71" name="Google Shape;171;p34"/>
          <p:cNvSpPr txBox="1"/>
          <p:nvPr/>
        </p:nvSpPr>
        <p:spPr>
          <a:xfrm>
            <a:off x="425525" y="2069675"/>
            <a:ext cx="98151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Training Data: </a:t>
            </a:r>
            <a:r>
              <a:rPr lang="en-US" sz="2400">
                <a:solidFill>
                  <a:schemeClr val="dk1"/>
                </a:solidFill>
              </a:rPr>
              <a:t>Amazon Data.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Test Data:</a:t>
            </a:r>
            <a:r>
              <a:rPr lang="en-US" sz="2400">
                <a:solidFill>
                  <a:schemeClr val="dk1"/>
                </a:solidFill>
              </a:rPr>
              <a:t> Annotated Organic Dataset, (validation)</a:t>
            </a:r>
            <a:endParaRPr b="1"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2" name="Google Shape;172;p34"/>
          <p:cNvSpPr txBox="1"/>
          <p:nvPr/>
        </p:nvSpPr>
        <p:spPr>
          <a:xfrm>
            <a:off x="425525" y="4024575"/>
            <a:ext cx="90969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/>
        </p:nvSpPr>
        <p:spPr>
          <a:xfrm>
            <a:off x="9033120" y="6473160"/>
            <a:ext cx="2735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35"/>
          <p:cNvSpPr txBox="1"/>
          <p:nvPr/>
        </p:nvSpPr>
        <p:spPr>
          <a:xfrm>
            <a:off x="425520" y="994680"/>
            <a:ext cx="11345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1.2 NLTK SentimentAnalyzer: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79" name="Google Shape;179;p35"/>
          <p:cNvSpPr txBox="1"/>
          <p:nvPr/>
        </p:nvSpPr>
        <p:spPr>
          <a:xfrm>
            <a:off x="425525" y="1773950"/>
            <a:ext cx="63507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Binary classification (removing neutral sentences):</a:t>
            </a:r>
            <a:endParaRPr b="1"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accuracy: </a:t>
            </a:r>
            <a:r>
              <a:rPr lang="en-US" sz="2000"/>
              <a:t>0.632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F-measure [p]: 0.673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F-measure [n]: 0.577</a:t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0" name="Google Shape;180;p35"/>
          <p:cNvSpPr txBox="1"/>
          <p:nvPr/>
        </p:nvSpPr>
        <p:spPr>
          <a:xfrm>
            <a:off x="425525" y="4024575"/>
            <a:ext cx="90969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Multiclass </a:t>
            </a:r>
            <a:r>
              <a:rPr b="1" lang="en-US" sz="2000"/>
              <a:t>classification:</a:t>
            </a:r>
            <a:endParaRPr b="1"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accuracy:</a:t>
            </a:r>
            <a:r>
              <a:rPr lang="en-US" sz="2000"/>
              <a:t>0.446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F-measure [p]: 0.4717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F-measure [0]: 0.470</a:t>
            </a:r>
            <a:endParaRPr sz="2000"/>
          </a:p>
          <a:p>
            <a:pPr indent="-3556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F-measure [n]: 0.382</a:t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