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0951B7-F95C-4202-99C0-9E22747EB765}">
  <a:tblStyle styleId="{390951B7-F95C-4202-99C0-9E22747EB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62b5898a_1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8862b5898a_1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62b5898a_1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8862b5898a_1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62b5898a_1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862b5898a_1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652c21cc8_0_1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652c21cc8_0_1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52c21cc8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652c21cc8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10cdf0f0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710cdf0f0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52c21cc8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652c21cc8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52c21cc8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652c21cc8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52c21cc8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652c21cc8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52c21cc8_0_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652c21cc8_0_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52c21cc8_0_10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652c21cc8_0_10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25520" y="176220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255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2613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809748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255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42613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809748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25520" y="994320"/>
            <a:ext cx="113451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25520" y="176220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255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2613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809748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4255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42613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809748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25520" y="994320"/>
            <a:ext cx="113451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0284480" y="6548400"/>
            <a:ext cx="1486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hnen_HG.jpg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48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0416 tum logo blau png final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9199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425520" y="994320"/>
            <a:ext cx="11345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25520" y="1978560"/>
            <a:ext cx="11345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4720" y="6473160"/>
            <a:ext cx="861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722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14720" y="6473160"/>
            <a:ext cx="861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uggingface.co/transformers/multilingu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425520" y="994320"/>
            <a:ext cx="11345040" cy="50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 Using BERT and Multi-Instance Learning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425520" y="1978560"/>
            <a:ext cx="1134504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Iryna Burak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Pablo Restrepo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June 8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2. Trying to fine-tune the model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2.1</a:t>
            </a:r>
            <a:r>
              <a:rPr b="1" lang="en-US" sz="2000">
                <a:solidFill>
                  <a:schemeClr val="dk1"/>
                </a:solidFill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Running our MilNet with BERT base embeddings.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Added one additional linear layer to convert 768-dim embeddings to 300-dim embeddings.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Dropout makes the training process unstable.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Downsampling factor: 0.15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3606675" y="41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605450"/>
                <a:gridCol w="1605450"/>
                <a:gridCol w="1605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sentiment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before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after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negative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neutral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positive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12605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2.1 Running our MilNet with BERT base embeddings.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9" name="Google Shape;199;p37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Trying to fine-tune the model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graphicFrame>
        <p:nvGraphicFramePr>
          <p:cNvPr id="201" name="Google Shape;201;p37"/>
          <p:cNvGraphicFramePr/>
          <p:nvPr/>
        </p:nvGraphicFramePr>
        <p:xfrm>
          <a:off x="638700" y="258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605450"/>
                <a:gridCol w="1605450"/>
                <a:gridCol w="1605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37"/>
          <p:cNvGraphicFramePr/>
          <p:nvPr/>
        </p:nvGraphicFramePr>
        <p:xfrm>
          <a:off x="6486300" y="258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37"/>
          <p:cNvGraphicFramePr/>
          <p:nvPr/>
        </p:nvGraphicFramePr>
        <p:xfrm>
          <a:off x="6493100" y="48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37"/>
          <p:cNvSpPr txBox="1"/>
          <p:nvPr/>
        </p:nvSpPr>
        <p:spPr>
          <a:xfrm>
            <a:off x="6499950" y="2155400"/>
            <a:ext cx="480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6506750" y="4463450"/>
            <a:ext cx="480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Organic dataset</a:t>
            </a:r>
            <a:endParaRPr/>
          </a:p>
        </p:txBody>
      </p:sp>
      <p:graphicFrame>
        <p:nvGraphicFramePr>
          <p:cNvPr id="206" name="Google Shape;206;p37"/>
          <p:cNvGraphicFramePr/>
          <p:nvPr/>
        </p:nvGraphicFramePr>
        <p:xfrm>
          <a:off x="638700" y="48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605450"/>
                <a:gridCol w="1605450"/>
                <a:gridCol w="1605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37"/>
          <p:cNvSpPr txBox="1"/>
          <p:nvPr/>
        </p:nvSpPr>
        <p:spPr>
          <a:xfrm>
            <a:off x="645525" y="4463450"/>
            <a:ext cx="480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Trying to fine-tune the model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2.2</a:t>
            </a:r>
            <a:r>
              <a:rPr b="1" lang="en-US" sz="2000">
                <a:solidFill>
                  <a:schemeClr val="dk1"/>
                </a:solidFill>
              </a:rPr>
              <a:t> Running our MilNet with BERT multilingual embeddings.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15" name="Google Shape;215;p38"/>
          <p:cNvGraphicFramePr/>
          <p:nvPr/>
        </p:nvGraphicFramePr>
        <p:xfrm>
          <a:off x="2007100" y="312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463475"/>
                <a:gridCol w="2238100"/>
                <a:gridCol w="2238100"/>
                <a:gridCol w="223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amazon-german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amazon-english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16" name="Google Shape;216;p38"/>
          <p:cNvGraphicFramePr/>
          <p:nvPr/>
        </p:nvGraphicFramePr>
        <p:xfrm>
          <a:off x="2007113" y="503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463475"/>
                <a:gridCol w="2238100"/>
                <a:gridCol w="2238100"/>
                <a:gridCol w="223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amazon-german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amazon-english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4A0C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38"/>
          <p:cNvSpPr txBox="1"/>
          <p:nvPr/>
        </p:nvSpPr>
        <p:spPr>
          <a:xfrm>
            <a:off x="2007138" y="2717000"/>
            <a:ext cx="817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BERT</a:t>
            </a: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2007125" y="4624925"/>
            <a:ext cx="817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Multilingual</a:t>
            </a:r>
            <a:r>
              <a:rPr lang="en-US"/>
              <a:t> BERT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3</a:t>
            </a:r>
            <a:r>
              <a:rPr b="1" lang="en-US" sz="3000">
                <a:solidFill>
                  <a:schemeClr val="dk1"/>
                </a:solidFill>
              </a:rPr>
              <a:t>. Plan for the next two weeks: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423350" y="1773725"/>
            <a:ext cx="111126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Update our baselines to work with data in German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Generate embeddings for our data using different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techniques (</a:t>
            </a:r>
            <a:r>
              <a:rPr lang="en-US" sz="2000">
                <a:solidFill>
                  <a:schemeClr val="dk1"/>
                </a:solidFill>
              </a:rPr>
              <a:t>XLM-RoBERTa,XLING,XLNet</a:t>
            </a:r>
            <a:r>
              <a:rPr lang="en-US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Train our MilNet using different embeddings and compare results.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Try to improve our numbers as much as possible.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423450" y="995077"/>
            <a:ext cx="113451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4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References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Jacob Devlin, Ming-Wei Chang, Kenton Lee, Kristina Toutanova: “BERT: Pre-training of Deep Bidirectional Transformers for Language Understanding”, 2018; [http://arxiv.org/abs/1810.04805 arXiv:1810.04805].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Multi-lingual models, Huggingface,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https://huggingface.co/transformers/multilingual.html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Alexis Conneau, Kartikay Khandelwal, Naman Goyal, Vishrav Chaudhary, Guillaume Wenzek, Francisco Guzmán, Edouard Grave, Myle Ott, Luke Zettlemoyer, Veselin Stoyanov: “Unsupervised Cross-lingual Representation Learning at Scale”, 2019; [http://arxiv.org/abs/1911.02116 arXiv:1911.02116].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Andreas Rücklé, Steffen Eger, Maxime Peyrard, Iryna Gurevych: “Concatenated Power Mean Word Embeddings as Universal Cross-Lingual Sentence Representations”, 2018; [http://arxiv.org/abs/1803.01400 arXiv:1803.01400].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Zhilin Yang, Zihang Dai, Yiming Yang, Jaime Carbonell, Ruslan Salakhutdinov, Quoc V. Le: “XLNet: Generalized Autoregressive Pretraining for Language Understanding”, 2019; [http://arxiv.org/abs/1906.08237 arXiv:1906.08237].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Cross-lingual zero shot learning: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1.1 Exploring our Amazon reviews dataset in German.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1.2 Generating multilingual BERT embeddings for our data.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1.3 Exploring other multilingual embedding options.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Trying to fine-tune our network.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Running our MilNet with BERT base embeddings.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Running our MilNet with BERT multilingual embeddings.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Plan for the next two weeks.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References.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425520" y="994320"/>
            <a:ext cx="113450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Presentation Overview: </a:t>
            </a:r>
            <a:r>
              <a:rPr lang="en-US" sz="3000"/>
              <a:t>W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hat did we do on the las</a:t>
            </a:r>
            <a:r>
              <a:rPr lang="en-US" sz="3000"/>
              <a:t>t 2 weeks?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1. </a:t>
            </a:r>
            <a:r>
              <a:rPr b="1" lang="en-US" sz="3000">
                <a:solidFill>
                  <a:schemeClr val="dk1"/>
                </a:solidFill>
              </a:rPr>
              <a:t>Cross-lingual zero shot learning: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25" y="1661700"/>
            <a:ext cx="8539101" cy="45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1. </a:t>
            </a:r>
            <a:r>
              <a:rPr b="1" lang="en-US" sz="3000">
                <a:solidFill>
                  <a:schemeClr val="dk1"/>
                </a:solidFill>
              </a:rPr>
              <a:t>Cross-lingual zero shot learning: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1.1 </a:t>
            </a:r>
            <a:r>
              <a:rPr b="1" lang="en-US" sz="2000">
                <a:solidFill>
                  <a:schemeClr val="dk1"/>
                </a:solidFill>
              </a:rPr>
              <a:t>Exploring our Amazon reviews dataset in German: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Amazon reviews dataset in German.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678.993 reviews.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34 categories including: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Home Improvement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Books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Digital_Video_Download,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Watches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Mobile_Apps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...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</a:t>
            </a:r>
            <a:r>
              <a:rPr b="1" lang="en-US" sz="3000">
                <a:solidFill>
                  <a:schemeClr val="dk1"/>
                </a:solidFill>
              </a:rPr>
              <a:t>. Cross-lingual zero shot learning: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1</a:t>
            </a:r>
            <a:r>
              <a:rPr b="1" lang="en-US" sz="2000"/>
              <a:t>.1 </a:t>
            </a:r>
            <a:r>
              <a:rPr b="1" lang="en-US" sz="2000">
                <a:solidFill>
                  <a:schemeClr val="dk1"/>
                </a:solidFill>
              </a:rPr>
              <a:t>Exploring our Amazon reviews dataset in German: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As training data, we are using amazon reviews in English from the following categories:</a:t>
            </a:r>
            <a:endParaRPr sz="19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Grocery and Gourmet Food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Health and Personal Care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Beauty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From the 34 categories in our dataset in German, the most relevant for us are:</a:t>
            </a:r>
            <a:endParaRPr sz="19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Health &amp; Personal Care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Personal_Care_Appliances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Beauty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Grocery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</a:t>
            </a:r>
            <a:r>
              <a:rPr b="1" lang="en-US" sz="3000">
                <a:solidFill>
                  <a:schemeClr val="dk1"/>
                </a:solidFill>
              </a:rPr>
              <a:t>. Cross-lingual zero shot learning: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1</a:t>
            </a:r>
            <a:r>
              <a:rPr b="1" lang="en-US" sz="2000"/>
              <a:t>.1 </a:t>
            </a:r>
            <a:r>
              <a:rPr b="1" lang="en-US" sz="2000">
                <a:solidFill>
                  <a:schemeClr val="dk1"/>
                </a:solidFill>
              </a:rPr>
              <a:t>Exploring our Amazon reviews dataset in German: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Number of instances per selected category: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Personal_Care_Appliances    411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Health &amp; Personal Care       37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Grocery                       2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Beauty                        1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Total number of instances: 451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Total number of instances after splitting the comments in sentences (using NLTK): 1.762 (1.35% of our total data)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-US" sz="2000">
                <a:solidFill>
                  <a:schemeClr val="dk1"/>
                </a:solidFill>
              </a:rPr>
              <a:t>Number of sentences in our dataset in English: 129.867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56" name="Google Shape;156;p32"/>
          <p:cNvGraphicFramePr/>
          <p:nvPr/>
        </p:nvGraphicFramePr>
        <p:xfrm>
          <a:off x="6599450" y="30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{390951B7-F95C-4202-99C0-9E22747EB765}</a:tableStyleId>
              </a:tblPr>
              <a:tblGrid>
                <a:gridCol w="1609600"/>
                <a:gridCol w="1609600"/>
                <a:gridCol w="160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Sentiment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Instances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Percentage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9033120" y="65493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</a:t>
            </a:r>
            <a:r>
              <a:rPr b="1" lang="en-US" sz="3000">
                <a:solidFill>
                  <a:schemeClr val="dk1"/>
                </a:solidFill>
              </a:rPr>
              <a:t>. Cross-lingual zero shot learning: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423350" y="1773725"/>
            <a:ext cx="10817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1</a:t>
            </a:r>
            <a:r>
              <a:rPr b="1" lang="en-US" sz="2000"/>
              <a:t>.1 </a:t>
            </a:r>
            <a:r>
              <a:rPr b="1" lang="en-US" sz="2000">
                <a:solidFill>
                  <a:schemeClr val="dk1"/>
                </a:solidFill>
              </a:rPr>
              <a:t>Exploring our Amazon reviews dataset in German:</a:t>
            </a:r>
            <a:endParaRPr b="1" sz="20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33"/>
          <p:cNvSpPr txBox="1"/>
          <p:nvPr/>
        </p:nvSpPr>
        <p:spPr>
          <a:xfrm>
            <a:off x="9033120" y="65493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75" y="2846775"/>
            <a:ext cx="2735700" cy="183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675" y="2770575"/>
            <a:ext cx="2560025" cy="1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1075" y="4734226"/>
            <a:ext cx="3393440" cy="19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949" y="4812126"/>
            <a:ext cx="3058800" cy="1969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 txBox="1"/>
          <p:nvPr/>
        </p:nvSpPr>
        <p:spPr>
          <a:xfrm>
            <a:off x="581100" y="2211913"/>
            <a:ext cx="2464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Dataset in German: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0" name="Google Shape;170;p33"/>
          <p:cNvSpPr txBox="1"/>
          <p:nvPr/>
        </p:nvSpPr>
        <p:spPr>
          <a:xfrm>
            <a:off x="7177500" y="2211913"/>
            <a:ext cx="4433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Dataset in English (training data):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</a:t>
            </a:r>
            <a:r>
              <a:rPr b="1" lang="en-US" sz="3000">
                <a:solidFill>
                  <a:schemeClr val="dk1"/>
                </a:solidFill>
              </a:rPr>
              <a:t>. Cross-lingual zero shot learning: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1</a:t>
            </a:r>
            <a:r>
              <a:rPr b="1" lang="en-US" sz="2000">
                <a:solidFill>
                  <a:schemeClr val="dk1"/>
                </a:solidFill>
              </a:rPr>
              <a:t>.2 Generating multilingual BERT embeddings for our data.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Number of instances per selected category: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Model: “BERT-Base, Multilingual Cased” (recommended model for multilingual models)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Pooling Strategy: Reduce Mean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Pooling Layer = -2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767 values per sentence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file size: 2.1 gb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25" y="3591350"/>
            <a:ext cx="5506626" cy="28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</a:t>
            </a:r>
            <a:r>
              <a:rPr b="1" lang="en-US" sz="3000">
                <a:solidFill>
                  <a:schemeClr val="dk1"/>
                </a:solidFill>
              </a:rPr>
              <a:t>. Cross-lingual zero shot learning: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1</a:t>
            </a:r>
            <a:r>
              <a:rPr b="1" lang="en-US" sz="2000">
                <a:solidFill>
                  <a:schemeClr val="dk1"/>
                </a:solidFill>
              </a:rPr>
              <a:t>.3 Exploring other multilingual embedding options.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Bert Multilingual.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XLM:</a:t>
            </a:r>
            <a:r>
              <a:rPr lang="en-US" sz="2000">
                <a:solidFill>
                  <a:schemeClr val="dk1"/>
                </a:solidFill>
              </a:rPr>
              <a:t> improved version of BERT to achieve state-of-the-art results in classification and translation tasks.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XLM-RoBERTa (Facebook AI):</a:t>
            </a:r>
            <a:r>
              <a:rPr lang="en-US" sz="2000">
                <a:solidFill>
                  <a:schemeClr val="dk1"/>
                </a:solidFill>
              </a:rPr>
              <a:t> provides strong gains over previously released multi-lingual models like mBERT or XLM on downstream tasks like classification, sequence labeling and question answering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XLING: </a:t>
            </a:r>
            <a:r>
              <a:rPr lang="en-US" sz="2000">
                <a:solidFill>
                  <a:schemeClr val="dk1"/>
                </a:solidFill>
              </a:rPr>
              <a:t>Concatenated Power Mean Embeddings as Universal Cross-Lingual Sentence Representations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XLNet: </a:t>
            </a:r>
            <a:r>
              <a:rPr lang="en-US" sz="2000">
                <a:solidFill>
                  <a:schemeClr val="dk1"/>
                </a:solidFill>
              </a:rPr>
              <a:t>Generalized Autoregressive Pretraining for Language Understanding.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