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7F0522F-C0FB-43E4-A5AB-98EB5323623A}">
  <a:tblStyle styleId="{77F0522F-C0FB-43E4-A5AB-98EB532362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938ca3735_0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938ca3735_0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938cb6a7c_1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938cb6a7c_1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38cb6a7c_1_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938cb6a7c_1_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938cb6a7c_1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938cb6a7c_1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938cb6a7c_1_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938cb6a7c_1_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938cb6a7c_1_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938cb6a7c_1_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938ca3735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938ca3735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938ca3735_0_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938ca3735_0_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38ca3735_0_15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38ca3735_0_15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938ca3735_0_16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938ca3735_0_16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938ca3735_0_19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938ca3735_0_19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938ca3735_0_2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938ca3735_0_2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938cb6a7c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938cb6a7c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38cb6a7c_1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38cb6a7c_1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1998" cy="692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415661" y="-8"/>
            <a:ext cx="11360700" cy="273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3000"/>
              <a:buNone/>
              <a:defRPr sz="3000">
                <a:solidFill>
                  <a:srgbClr val="FFFFFE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5650" y="2737125"/>
            <a:ext cx="5548500" cy="348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2000"/>
              <a:buNone/>
              <a:defRPr sz="2000">
                <a:solidFill>
                  <a:srgbClr val="FFFFF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0900275" y="132008"/>
            <a:ext cx="876013" cy="46136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UKPLab/arxiv2018-xling-sentence-embedding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415661" y="-8"/>
            <a:ext cx="11360700" cy="273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Sentiment Analysis Using BERT and Multi-Instance Learning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15650" y="2737125"/>
            <a:ext cx="5548500" cy="348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Iryna Burak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Pablo Restrepo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June 22, 2020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4. </a:t>
            </a:r>
            <a:r>
              <a:rPr b="1" lang="en-US"/>
              <a:t>Training the network: XLING</a:t>
            </a:r>
            <a:endParaRPr/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415600" y="201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{77F0522F-C0FB-43E4-A5AB-98EB5323623A}</a:tableStyleId>
              </a:tblPr>
              <a:tblGrid>
                <a:gridCol w="1204100"/>
                <a:gridCol w="1204100"/>
                <a:gridCol w="1204100"/>
                <a:gridCol w="120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True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8" name="Google Shape;138;p22"/>
          <p:cNvGraphicFramePr/>
          <p:nvPr/>
        </p:nvGraphicFramePr>
        <p:xfrm>
          <a:off x="415600" y="438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{77F0522F-C0FB-43E4-A5AB-98EB5323623A}</a:tableStyleId>
              </a:tblPr>
              <a:tblGrid>
                <a:gridCol w="1204100"/>
                <a:gridCol w="1204100"/>
                <a:gridCol w="1204100"/>
                <a:gridCol w="120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True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9" name="Google Shape;139;p22"/>
          <p:cNvGraphicFramePr/>
          <p:nvPr/>
        </p:nvGraphicFramePr>
        <p:xfrm>
          <a:off x="5671700" y="462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{77F0522F-C0FB-43E4-A5AB-98EB5323623A}</a:tableStyleId>
              </a:tblPr>
              <a:tblGrid>
                <a:gridCol w="1526150"/>
                <a:gridCol w="1526150"/>
                <a:gridCol w="1526150"/>
                <a:gridCol w="152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metric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amazon EN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amazon DE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organic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(micro)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0.514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0.530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0.571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(macro)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0.490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0.506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0.546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0" name="Google Shape;140;p22"/>
          <p:cNvGraphicFramePr/>
          <p:nvPr/>
        </p:nvGraphicFramePr>
        <p:xfrm>
          <a:off x="6315800" y="201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{77F0522F-C0FB-43E4-A5AB-98EB5323623A}</a:tableStyleId>
              </a:tblPr>
              <a:tblGrid>
                <a:gridCol w="1204100"/>
                <a:gridCol w="1204100"/>
                <a:gridCol w="1204100"/>
                <a:gridCol w="120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True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1889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1639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769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671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274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2578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1" name="Google Shape;141;p22"/>
          <p:cNvSpPr txBox="1"/>
          <p:nvPr/>
        </p:nvSpPr>
        <p:spPr>
          <a:xfrm>
            <a:off x="415499" y="1537375"/>
            <a:ext cx="4816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Amazon EN</a:t>
            </a:r>
            <a:endParaRPr sz="2000"/>
          </a:p>
        </p:txBody>
      </p:sp>
      <p:sp>
        <p:nvSpPr>
          <p:cNvPr id="142" name="Google Shape;142;p22"/>
          <p:cNvSpPr txBox="1"/>
          <p:nvPr/>
        </p:nvSpPr>
        <p:spPr>
          <a:xfrm>
            <a:off x="6315749" y="1537375"/>
            <a:ext cx="4816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Amazon DE</a:t>
            </a:r>
            <a:endParaRPr sz="2000"/>
          </a:p>
        </p:txBody>
      </p:sp>
      <p:sp>
        <p:nvSpPr>
          <p:cNvPr id="143" name="Google Shape;143;p22"/>
          <p:cNvSpPr txBox="1"/>
          <p:nvPr/>
        </p:nvSpPr>
        <p:spPr>
          <a:xfrm>
            <a:off x="415549" y="3908225"/>
            <a:ext cx="4816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Organic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4. </a:t>
            </a:r>
            <a:r>
              <a:rPr b="1" lang="en-US"/>
              <a:t>Training the network: XLM-RoBERTa</a:t>
            </a:r>
            <a:endParaRPr/>
          </a:p>
        </p:txBody>
      </p:sp>
      <p:graphicFrame>
        <p:nvGraphicFramePr>
          <p:cNvPr id="149" name="Google Shape;149;p23"/>
          <p:cNvGraphicFramePr/>
          <p:nvPr/>
        </p:nvGraphicFramePr>
        <p:xfrm>
          <a:off x="415600" y="201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{77F0522F-C0FB-43E4-A5AB-98EB5323623A}</a:tableStyleId>
              </a:tblPr>
              <a:tblGrid>
                <a:gridCol w="1204100"/>
                <a:gridCol w="1204100"/>
                <a:gridCol w="1204100"/>
                <a:gridCol w="120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True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0" name="Google Shape;150;p23"/>
          <p:cNvGraphicFramePr/>
          <p:nvPr/>
        </p:nvGraphicFramePr>
        <p:xfrm>
          <a:off x="415600" y="438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{77F0522F-C0FB-43E4-A5AB-98EB5323623A}</a:tableStyleId>
              </a:tblPr>
              <a:tblGrid>
                <a:gridCol w="1204100"/>
                <a:gridCol w="1204100"/>
                <a:gridCol w="1204100"/>
                <a:gridCol w="120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True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1" name="Google Shape;151;p23"/>
          <p:cNvGraphicFramePr/>
          <p:nvPr/>
        </p:nvGraphicFramePr>
        <p:xfrm>
          <a:off x="5671700" y="462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{77F0522F-C0FB-43E4-A5AB-98EB5323623A}</a:tableStyleId>
              </a:tblPr>
              <a:tblGrid>
                <a:gridCol w="1526150"/>
                <a:gridCol w="1526150"/>
                <a:gridCol w="1526150"/>
                <a:gridCol w="152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metric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amazon EN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amazon DE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organic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(micro)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0.405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0.359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0.531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(macro)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0.354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0.367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0.494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2" name="Google Shape;152;p23"/>
          <p:cNvGraphicFramePr/>
          <p:nvPr/>
        </p:nvGraphicFramePr>
        <p:xfrm>
          <a:off x="6315800" y="201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{77F0522F-C0FB-43E4-A5AB-98EB5323623A}</a:tableStyleId>
              </a:tblPr>
              <a:tblGrid>
                <a:gridCol w="1204100"/>
                <a:gridCol w="1204100"/>
                <a:gridCol w="1204100"/>
                <a:gridCol w="120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True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1270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2834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1352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2467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927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Google Shape;153;p23"/>
          <p:cNvSpPr txBox="1"/>
          <p:nvPr/>
        </p:nvSpPr>
        <p:spPr>
          <a:xfrm>
            <a:off x="415499" y="1537375"/>
            <a:ext cx="4816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Amazon EN</a:t>
            </a:r>
            <a:endParaRPr sz="2000"/>
          </a:p>
        </p:txBody>
      </p:sp>
      <p:sp>
        <p:nvSpPr>
          <p:cNvPr id="154" name="Google Shape;154;p23"/>
          <p:cNvSpPr txBox="1"/>
          <p:nvPr/>
        </p:nvSpPr>
        <p:spPr>
          <a:xfrm>
            <a:off x="6315749" y="1537375"/>
            <a:ext cx="4816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Amazon DE</a:t>
            </a:r>
            <a:endParaRPr sz="2000"/>
          </a:p>
        </p:txBody>
      </p:sp>
      <p:sp>
        <p:nvSpPr>
          <p:cNvPr id="155" name="Google Shape;155;p23"/>
          <p:cNvSpPr txBox="1"/>
          <p:nvPr/>
        </p:nvSpPr>
        <p:spPr>
          <a:xfrm>
            <a:off x="415549" y="3908225"/>
            <a:ext cx="4816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Organic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Something is totally wrong!</a:t>
            </a:r>
            <a:endParaRPr/>
          </a:p>
        </p:txBody>
      </p:sp>
      <p:graphicFrame>
        <p:nvGraphicFramePr>
          <p:cNvPr id="161" name="Google Shape;161;p24"/>
          <p:cNvGraphicFramePr/>
          <p:nvPr/>
        </p:nvGraphicFramePr>
        <p:xfrm>
          <a:off x="415600" y="313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{77F0522F-C0FB-43E4-A5AB-98EB5323623A}</a:tableStyleId>
              </a:tblPr>
              <a:tblGrid>
                <a:gridCol w="1204100"/>
                <a:gridCol w="1204100"/>
                <a:gridCol w="1204100"/>
                <a:gridCol w="120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True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2" name="Google Shape;162;p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4. </a:t>
            </a:r>
            <a:r>
              <a:rPr b="1" lang="en-US"/>
              <a:t>Training the network: XLM</a:t>
            </a:r>
            <a:endParaRPr/>
          </a:p>
        </p:txBody>
      </p:sp>
      <p:graphicFrame>
        <p:nvGraphicFramePr>
          <p:cNvPr id="163" name="Google Shape;163;p24"/>
          <p:cNvGraphicFramePr/>
          <p:nvPr/>
        </p:nvGraphicFramePr>
        <p:xfrm>
          <a:off x="6315850" y="313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{77F0522F-C0FB-43E4-A5AB-98EB5323623A}</a:tableStyleId>
              </a:tblPr>
              <a:tblGrid>
                <a:gridCol w="1204100"/>
                <a:gridCol w="1204100"/>
                <a:gridCol w="1204100"/>
                <a:gridCol w="120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True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4" name="Google Shape;164;p24"/>
          <p:cNvSpPr txBox="1"/>
          <p:nvPr/>
        </p:nvSpPr>
        <p:spPr>
          <a:xfrm>
            <a:off x="415600" y="2371725"/>
            <a:ext cx="4816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Amazon EN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</a:t>
            </a:r>
            <a:r>
              <a:rPr lang="en-US" sz="2000"/>
              <a:t>ithout fine-tuning on </a:t>
            </a:r>
            <a:r>
              <a:rPr b="1" lang="en-US" sz="2000"/>
              <a:t>organic</a:t>
            </a:r>
            <a:endParaRPr b="1" sz="2000"/>
          </a:p>
        </p:txBody>
      </p:sp>
      <p:sp>
        <p:nvSpPr>
          <p:cNvPr id="165" name="Google Shape;165;p24"/>
          <p:cNvSpPr txBox="1"/>
          <p:nvPr/>
        </p:nvSpPr>
        <p:spPr>
          <a:xfrm>
            <a:off x="6315800" y="2371725"/>
            <a:ext cx="4816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Amazon EN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with fine-tuning on </a:t>
            </a:r>
            <a:r>
              <a:rPr b="1" lang="en-US" sz="2000"/>
              <a:t>organic</a:t>
            </a:r>
            <a:endParaRPr b="1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5. Plan for the next two weeks</a:t>
            </a:r>
            <a:endParaRPr b="1"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Investigate the issue with XLM embeddings.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Fine-tune our models.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Improve the baselines.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6. References</a:t>
            </a:r>
            <a:endParaRPr b="1"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M. Chidambaram, Y. Yang, D. Cer, S. Yuan, Y.-H. Sung, B. Strope, and R. Kurzweil. Learning Cross-Lingual Sentence Representations via a Multi-task Dual-Encoder Model. ArXiv e-prints, October 2018.</a:t>
            </a:r>
            <a:endParaRPr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universal-sentence-encoder-xling-many, Google,https://tfhub.dev/google/universal-sentence-encoder-xling-many/1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arxiv2018-xling-sentence-embeddings, UKPLab, </a:t>
            </a:r>
            <a:r>
              <a:rPr lang="en-US" u="sng">
                <a:solidFill>
                  <a:schemeClr val="accent5"/>
                </a:solidFill>
                <a:hlinkClick r:id="rId3"/>
              </a:rPr>
              <a:t>https://github.com/UKPLab/arxiv2018-xling-sentence-embeddings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Multi-lingual models, Huggingface, https://huggingface.co/transformers/multilingual.html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Presentation Overview</a:t>
            </a:r>
            <a:r>
              <a:rPr lang="en-US"/>
              <a:t>: What did we do on the last 2 weeks?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Dataset hunting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Exploring our new Amazon reviews dataset in German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Generating embeddings for our new dataset using XLING, XLM and XLM-RoBERTa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Training the network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Plan for the next two weeks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1" lang="en-US"/>
              <a:t>Dataset Hunting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German dataset we were using did not have many reviews in our relevant categories: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 found a new dataset that contains many more reviews in our relevant categories: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3146600" y="236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{77F0522F-C0FB-43E4-A5AB-98EB5323623A}</a:tableStyleId>
              </a:tblPr>
              <a:tblGrid>
                <a:gridCol w="4827125"/>
                <a:gridCol w="1071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Health &amp; Personal Care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Grocery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Beauty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1" name="Google Shape;71;p15"/>
          <p:cNvGraphicFramePr/>
          <p:nvPr/>
        </p:nvGraphicFramePr>
        <p:xfrm>
          <a:off x="3206425" y="483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{77F0522F-C0FB-43E4-A5AB-98EB5323623A}</a:tableStyleId>
              </a:tblPr>
              <a:tblGrid>
                <a:gridCol w="4827125"/>
                <a:gridCol w="1071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Grocery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2737 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Beauty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7162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2. </a:t>
            </a:r>
            <a:r>
              <a:rPr b="1" lang="en-US"/>
              <a:t>Exploring our new Amazon reviews dataset in German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Amazon reviews dataset in German:</a:t>
            </a:r>
            <a:endParaRPr/>
          </a:p>
          <a:p>
            <a:pPr indent="-368300" lvl="0" marL="457200" rtl="0" algn="l">
              <a:spcBef>
                <a:spcPts val="210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200.000 reviews;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31 categories.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Total number of reviews in our relevant categories (Beauty and Grocery): </a:t>
            </a:r>
            <a:r>
              <a:rPr b="1" lang="en-US"/>
              <a:t>9.899.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Number of sentences after splitting the comments (using NLTK sent tokenizer): </a:t>
            </a:r>
            <a:r>
              <a:rPr b="1" lang="en-US"/>
              <a:t>28.994.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2. </a:t>
            </a:r>
            <a:r>
              <a:rPr b="1" lang="en-US"/>
              <a:t>Exploring our new Amazon reviews dataset in German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The dataset is balanced:</a:t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3277050" y="2351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{77F0522F-C0FB-43E4-A5AB-98EB5323623A}</a:tableStyleId>
              </a:tblPr>
              <a:tblGrid>
                <a:gridCol w="1333150"/>
                <a:gridCol w="4304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stars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r>
                        <a:rPr lang="en-US" sz="1800"/>
                        <a:t>umber of instances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40000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40000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40000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40000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40000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2. </a:t>
            </a:r>
            <a:r>
              <a:rPr b="1" lang="en-US"/>
              <a:t>Exploring our new Amazon reviews dataset in German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1864"/>
          <a:stretch/>
        </p:blipFill>
        <p:spPr>
          <a:xfrm>
            <a:off x="8451126" y="1817325"/>
            <a:ext cx="2955955" cy="21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b="0" l="0" r="0" t="2200"/>
          <a:stretch/>
        </p:blipFill>
        <p:spPr>
          <a:xfrm>
            <a:off x="8243850" y="4056539"/>
            <a:ext cx="3532462" cy="21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5">
            <a:alphaModFix/>
          </a:blip>
          <a:srcRect b="0" l="0" r="0" t="4534"/>
          <a:stretch/>
        </p:blipFill>
        <p:spPr>
          <a:xfrm>
            <a:off x="529325" y="1817313"/>
            <a:ext cx="3089569" cy="207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6">
            <a:alphaModFix/>
          </a:blip>
          <a:srcRect b="0" l="0" r="0" t="3679"/>
          <a:stretch/>
        </p:blipFill>
        <p:spPr>
          <a:xfrm>
            <a:off x="415612" y="4056526"/>
            <a:ext cx="3196746" cy="207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7">
            <a:alphaModFix/>
          </a:blip>
          <a:srcRect b="0" l="0" r="0" t="1205"/>
          <a:stretch/>
        </p:blipFill>
        <p:spPr>
          <a:xfrm>
            <a:off x="4510204" y="1817321"/>
            <a:ext cx="2993389" cy="210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8">
            <a:alphaModFix/>
          </a:blip>
          <a:srcRect b="0" l="0" r="0" t="2742"/>
          <a:stretch/>
        </p:blipFill>
        <p:spPr>
          <a:xfrm>
            <a:off x="4510204" y="4068401"/>
            <a:ext cx="3043051" cy="20799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8"/>
          <p:cNvCxnSpPr/>
          <p:nvPr/>
        </p:nvCxnSpPr>
        <p:spPr>
          <a:xfrm flipH="1">
            <a:off x="4050450" y="1817325"/>
            <a:ext cx="28200" cy="405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8"/>
          <p:cNvCxnSpPr/>
          <p:nvPr/>
        </p:nvCxnSpPr>
        <p:spPr>
          <a:xfrm flipH="1">
            <a:off x="7988088" y="1817325"/>
            <a:ext cx="28200" cy="405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8"/>
          <p:cNvSpPr txBox="1"/>
          <p:nvPr/>
        </p:nvSpPr>
        <p:spPr>
          <a:xfrm>
            <a:off x="600213" y="6211500"/>
            <a:ext cx="29478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“Old” German Dataset</a:t>
            </a:r>
            <a:endParaRPr b="1" sz="2000"/>
          </a:p>
        </p:txBody>
      </p:sp>
      <p:sp>
        <p:nvSpPr>
          <p:cNvPr id="99" name="Google Shape;99;p18"/>
          <p:cNvSpPr txBox="1"/>
          <p:nvPr/>
        </p:nvSpPr>
        <p:spPr>
          <a:xfrm>
            <a:off x="4599250" y="6211500"/>
            <a:ext cx="2993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“New” German Dataset</a:t>
            </a:r>
            <a:endParaRPr b="1" sz="2000"/>
          </a:p>
        </p:txBody>
      </p:sp>
      <p:sp>
        <p:nvSpPr>
          <p:cNvPr id="100" name="Google Shape;100;p18"/>
          <p:cNvSpPr txBox="1"/>
          <p:nvPr/>
        </p:nvSpPr>
        <p:spPr>
          <a:xfrm>
            <a:off x="8455188" y="6211500"/>
            <a:ext cx="29478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English Dataset</a:t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3. Generating embeddings using XLING, XLM and XLM-RoBERTa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XLING:</a:t>
            </a:r>
            <a:endParaRPr b="1"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Model:</a:t>
            </a:r>
            <a:r>
              <a:rPr lang="en-US" sz="1800"/>
              <a:t> universal-sentence-encoder-xling-many (from tfhub)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Embeddings dimensionality:</a:t>
            </a:r>
            <a:r>
              <a:rPr lang="en-US" sz="1800"/>
              <a:t> 512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XLM:</a:t>
            </a:r>
            <a:endParaRPr b="1"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Model</a:t>
            </a:r>
            <a:r>
              <a:rPr b="1" lang="en-US" sz="1800"/>
              <a:t>:</a:t>
            </a:r>
            <a:r>
              <a:rPr lang="en-US" sz="1800"/>
              <a:t> xlm-mlm-ende-1024 (XLM Masked language modeling, English-German)(from</a:t>
            </a:r>
            <a:r>
              <a:rPr lang="en-US" sz="1800"/>
              <a:t> </a:t>
            </a:r>
            <a:r>
              <a:rPr lang="en-US" sz="1800"/>
              <a:t>Huggingface)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Pooling strategy:</a:t>
            </a:r>
            <a:r>
              <a:rPr lang="en-US" sz="1800"/>
              <a:t> mean_tokens (not using CLS)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Embeddings dimensionality:</a:t>
            </a:r>
            <a:r>
              <a:rPr lang="en-US" sz="1800"/>
              <a:t> 1024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XLM-RoBERTa:</a:t>
            </a:r>
            <a:endParaRPr b="1"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Model:</a:t>
            </a:r>
            <a:r>
              <a:rPr lang="en-US" sz="1800"/>
              <a:t> xlm-roberta-base (100 languages)(from Huggingface)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Pooling strategy:</a:t>
            </a:r>
            <a:r>
              <a:rPr lang="en-US" sz="1800"/>
              <a:t> mean_tokens (not using CLS)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Embeddings dimensionality:</a:t>
            </a:r>
            <a:r>
              <a:rPr lang="en-US" sz="1800"/>
              <a:t> 768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4. Training the network: base BERT </a:t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415600" y="201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{77F0522F-C0FB-43E4-A5AB-98EB5323623A}</a:tableStyleId>
              </a:tblPr>
              <a:tblGrid>
                <a:gridCol w="1204100"/>
                <a:gridCol w="1204100"/>
                <a:gridCol w="1204100"/>
                <a:gridCol w="120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True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99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3" name="Google Shape;113;p20"/>
          <p:cNvGraphicFramePr/>
          <p:nvPr/>
        </p:nvGraphicFramePr>
        <p:xfrm>
          <a:off x="415600" y="438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{77F0522F-C0FB-43E4-A5AB-98EB5323623A}</a:tableStyleId>
              </a:tblPr>
              <a:tblGrid>
                <a:gridCol w="1204100"/>
                <a:gridCol w="1204100"/>
                <a:gridCol w="1204100"/>
                <a:gridCol w="120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True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4" name="Google Shape;114;p20"/>
          <p:cNvGraphicFramePr/>
          <p:nvPr/>
        </p:nvGraphicFramePr>
        <p:xfrm>
          <a:off x="7197850" y="461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{77F0522F-C0FB-43E4-A5AB-98EB5323623A}</a:tableStyleId>
              </a:tblPr>
              <a:tblGrid>
                <a:gridCol w="1526150"/>
                <a:gridCol w="1526150"/>
                <a:gridCol w="152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metric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amazon EN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organic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(micro)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0.514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0.594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(macro)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0.429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0.595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" name="Google Shape;115;p20"/>
          <p:cNvSpPr txBox="1"/>
          <p:nvPr/>
        </p:nvSpPr>
        <p:spPr>
          <a:xfrm>
            <a:off x="415499" y="1537375"/>
            <a:ext cx="4816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Amazon EN</a:t>
            </a:r>
            <a:endParaRPr sz="2000"/>
          </a:p>
        </p:txBody>
      </p:sp>
      <p:sp>
        <p:nvSpPr>
          <p:cNvPr id="116" name="Google Shape;116;p20"/>
          <p:cNvSpPr txBox="1"/>
          <p:nvPr/>
        </p:nvSpPr>
        <p:spPr>
          <a:xfrm>
            <a:off x="415549" y="3908225"/>
            <a:ext cx="4816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Organic</a:t>
            </a:r>
            <a:endParaRPr sz="2000"/>
          </a:p>
        </p:txBody>
      </p:sp>
      <p:graphicFrame>
        <p:nvGraphicFramePr>
          <p:cNvPr id="117" name="Google Shape;117;p20"/>
          <p:cNvGraphicFramePr/>
          <p:nvPr/>
        </p:nvGraphicFramePr>
        <p:xfrm>
          <a:off x="7197850" y="22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{77F0522F-C0FB-43E4-A5AB-98EB5323623A}</a:tableStyleId>
              </a:tblPr>
              <a:tblGrid>
                <a:gridCol w="1526150"/>
                <a:gridCol w="1526150"/>
                <a:gridCol w="152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metric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amazon EN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organic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(micro)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0.674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0.498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(macro)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0.664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0.494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" name="Google Shape;118;p20"/>
          <p:cNvSpPr txBox="1"/>
          <p:nvPr/>
        </p:nvSpPr>
        <p:spPr>
          <a:xfrm>
            <a:off x="7197850" y="1819450"/>
            <a:ext cx="4578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Without fine-tuning on </a:t>
            </a:r>
            <a:r>
              <a:rPr b="1" lang="en-US" sz="2000"/>
              <a:t>organic</a:t>
            </a:r>
            <a:endParaRPr b="1" sz="2000"/>
          </a:p>
        </p:txBody>
      </p:sp>
      <p:sp>
        <p:nvSpPr>
          <p:cNvPr id="119" name="Google Shape;119;p20"/>
          <p:cNvSpPr txBox="1"/>
          <p:nvPr/>
        </p:nvSpPr>
        <p:spPr>
          <a:xfrm>
            <a:off x="7197775" y="4137750"/>
            <a:ext cx="4578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With fine-tuning on </a:t>
            </a:r>
            <a:r>
              <a:rPr b="1" lang="en-US" sz="2000">
                <a:solidFill>
                  <a:schemeClr val="dk1"/>
                </a:solidFill>
              </a:rPr>
              <a:t>organic</a:t>
            </a:r>
            <a:r>
              <a:rPr lang="en-US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4. </a:t>
            </a:r>
            <a:r>
              <a:rPr b="1" lang="en-US"/>
              <a:t>Training the network: multilingual BERT </a:t>
            </a:r>
            <a:endParaRPr/>
          </a:p>
        </p:txBody>
      </p:sp>
      <p:graphicFrame>
        <p:nvGraphicFramePr>
          <p:cNvPr id="125" name="Google Shape;125;p21"/>
          <p:cNvGraphicFramePr/>
          <p:nvPr/>
        </p:nvGraphicFramePr>
        <p:xfrm>
          <a:off x="415600" y="201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{77F0522F-C0FB-43E4-A5AB-98EB5323623A}</a:tableStyleId>
              </a:tblPr>
              <a:tblGrid>
                <a:gridCol w="1204100"/>
                <a:gridCol w="1204100"/>
                <a:gridCol w="1204100"/>
                <a:gridCol w="120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True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6" name="Google Shape;126;p21"/>
          <p:cNvGraphicFramePr/>
          <p:nvPr/>
        </p:nvGraphicFramePr>
        <p:xfrm>
          <a:off x="415600" y="438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{77F0522F-C0FB-43E4-A5AB-98EB5323623A}</a:tableStyleId>
              </a:tblPr>
              <a:tblGrid>
                <a:gridCol w="1204100"/>
                <a:gridCol w="1204100"/>
                <a:gridCol w="1204100"/>
                <a:gridCol w="120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True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7" name="Google Shape;127;p21"/>
          <p:cNvGraphicFramePr/>
          <p:nvPr/>
        </p:nvGraphicFramePr>
        <p:xfrm>
          <a:off x="5671700" y="462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{77F0522F-C0FB-43E4-A5AB-98EB5323623A}</a:tableStyleId>
              </a:tblPr>
              <a:tblGrid>
                <a:gridCol w="1526150"/>
                <a:gridCol w="1526150"/>
                <a:gridCol w="1526150"/>
                <a:gridCol w="152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metric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amazon EN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amazon DE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organic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(micro)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0.377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0.366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0.539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(macro)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0.345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0.322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0.518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8" name="Google Shape;128;p21"/>
          <p:cNvGraphicFramePr/>
          <p:nvPr/>
        </p:nvGraphicFramePr>
        <p:xfrm>
          <a:off x="6315800" y="201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{77F0522F-C0FB-43E4-A5AB-98EB5323623A}</a:tableStyleId>
              </a:tblPr>
              <a:tblGrid>
                <a:gridCol w="1204100"/>
                <a:gridCol w="1204100"/>
                <a:gridCol w="1204100"/>
                <a:gridCol w="120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True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2343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1758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960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1367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2032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Google Shape;129;p21"/>
          <p:cNvSpPr txBox="1"/>
          <p:nvPr/>
        </p:nvSpPr>
        <p:spPr>
          <a:xfrm>
            <a:off x="415499" y="1537375"/>
            <a:ext cx="4816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Amazon EN</a:t>
            </a:r>
            <a:endParaRPr sz="2000"/>
          </a:p>
        </p:txBody>
      </p:sp>
      <p:sp>
        <p:nvSpPr>
          <p:cNvPr id="130" name="Google Shape;130;p21"/>
          <p:cNvSpPr txBox="1"/>
          <p:nvPr/>
        </p:nvSpPr>
        <p:spPr>
          <a:xfrm>
            <a:off x="6315749" y="1537375"/>
            <a:ext cx="4816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Amazon DE</a:t>
            </a:r>
            <a:endParaRPr sz="2000"/>
          </a:p>
        </p:txBody>
      </p:sp>
      <p:sp>
        <p:nvSpPr>
          <p:cNvPr id="131" name="Google Shape;131;p21"/>
          <p:cNvSpPr txBox="1"/>
          <p:nvPr/>
        </p:nvSpPr>
        <p:spPr>
          <a:xfrm>
            <a:off x="415549" y="3908225"/>
            <a:ext cx="4816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Organic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