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453F10C-607B-43E6-A91B-1E7BD3C122CD}">
  <a:tblStyle styleId="{8453F10C-607B-43E6-A91B-1E7BD3C122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938ca3735_0_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938ca3735_0_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b1998422b_0_7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b1998422b_0_7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ba7814455_0_8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ba7814455_0_8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ba7814455_0_1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ba7814455_0_1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ba7814455_0_6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ba7814455_0_6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ba7814455_0_2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ba7814455_0_2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b1998422b_1_3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b1998422b_1_3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938cb6a7c_1_2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938cb6a7c_1_2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938ca3735_0_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938ca3735_0_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a7814455_0_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a7814455_0_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b1998422b_0_13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b1998422b_0_13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b1998422b_0_13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b1998422b_0_13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b1998422b_0_15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b1998422b_0_15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ba7814455_0_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ba7814455_0_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b1998422b_0_2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b1998422b_0_2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b1998422b_0_6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b1998422b_0_6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1998" cy="692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415661" y="-8"/>
            <a:ext cx="11360700" cy="273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E"/>
              </a:buClr>
              <a:buSzPts val="3000"/>
              <a:buNone/>
              <a:defRPr sz="3000">
                <a:solidFill>
                  <a:srgbClr val="FFFFFE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5650" y="2737125"/>
            <a:ext cx="5548500" cy="348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E"/>
              </a:buClr>
              <a:buSzPts val="2000"/>
              <a:buNone/>
              <a:defRPr sz="2000">
                <a:solidFill>
                  <a:srgbClr val="FFFFF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0900275" y="132008"/>
            <a:ext cx="876013" cy="46136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415661" y="-8"/>
            <a:ext cx="11360700" cy="273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Sentiment Analysis Using BERT and Multi-Instance Learning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415650" y="2737125"/>
            <a:ext cx="5548500" cy="348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Iryna Burak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Pablo Restrepo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July 6, 2020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415600" y="593375"/>
            <a:ext cx="8177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2. Updating and running our simple baselines</a:t>
            </a:r>
            <a:endParaRPr b="1"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415650" y="1184025"/>
            <a:ext cx="5205900" cy="47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2.2 Baselines with neutral class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	</a:t>
            </a:r>
            <a:endParaRPr/>
          </a:p>
        </p:txBody>
      </p:sp>
      <p:graphicFrame>
        <p:nvGraphicFramePr>
          <p:cNvPr id="133" name="Google Shape;133;p22"/>
          <p:cNvGraphicFramePr/>
          <p:nvPr/>
        </p:nvGraphicFramePr>
        <p:xfrm>
          <a:off x="3112625" y="1892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{8453F10C-607B-43E6-A91B-1E7BD3C122CD}</a:tableStyleId>
              </a:tblPr>
              <a:tblGrid>
                <a:gridCol w="2844625"/>
                <a:gridCol w="2844625"/>
                <a:gridCol w="2844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F1 (micro)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F1 (macro)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amazon EN -&gt; amazon EN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0.370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organic -&gt; organic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0.437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amazon EN -&gt; organic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amazon DE -&gt; amazon DE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0.399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4" name="Google Shape;134;p22"/>
          <p:cNvGraphicFramePr/>
          <p:nvPr/>
        </p:nvGraphicFramePr>
        <p:xfrm>
          <a:off x="3112600" y="4483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{8453F10C-607B-43E6-A91B-1E7BD3C122CD}</a:tableStyleId>
              </a:tblPr>
              <a:tblGrid>
                <a:gridCol w="2844625"/>
                <a:gridCol w="2844650"/>
                <a:gridCol w="2844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F1 (micro)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F1 (macro)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amazon EN -&gt; amazon EN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0.474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organic -&gt; organic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amazon EN -&gt; organic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0.282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amazon DE -&gt; amazon DE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0.479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5" name="Google Shape;135;p22"/>
          <p:cNvSpPr txBox="1"/>
          <p:nvPr/>
        </p:nvSpPr>
        <p:spPr>
          <a:xfrm>
            <a:off x="340800" y="2636200"/>
            <a:ext cx="2771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NLTK sentiment analyzer</a:t>
            </a:r>
            <a:endParaRPr b="1" sz="2000"/>
          </a:p>
        </p:txBody>
      </p:sp>
      <p:sp>
        <p:nvSpPr>
          <p:cNvPr id="136" name="Google Shape;136;p22"/>
          <p:cNvSpPr txBox="1"/>
          <p:nvPr/>
        </p:nvSpPr>
        <p:spPr>
          <a:xfrm>
            <a:off x="381727" y="5227450"/>
            <a:ext cx="2502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Scikit-learn SVM model</a:t>
            </a:r>
            <a:endParaRPr b="1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3"/>
            </a:pPr>
            <a:r>
              <a:rPr b="1" lang="en-US"/>
              <a:t>Training out MilNet ignoring ‘neutral’ class</a:t>
            </a:r>
            <a:endParaRPr b="1"/>
          </a:p>
        </p:txBody>
      </p:sp>
      <p:graphicFrame>
        <p:nvGraphicFramePr>
          <p:cNvPr id="142" name="Google Shape;142;p23"/>
          <p:cNvGraphicFramePr/>
          <p:nvPr/>
        </p:nvGraphicFramePr>
        <p:xfrm>
          <a:off x="3043650" y="223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{8453F10C-607B-43E6-A91B-1E7BD3C122CD}</a:tableStyleId>
              </a:tblPr>
              <a:tblGrid>
                <a:gridCol w="1526150"/>
                <a:gridCol w="1526150"/>
                <a:gridCol w="1526150"/>
                <a:gridCol w="1526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metric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amazon EN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amazon DE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organic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F1 (micro)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0.813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0.820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0.643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F1 (macro)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0.804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0.820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0.640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43" name="Google Shape;143;p23"/>
          <p:cNvGraphicFramePr/>
          <p:nvPr/>
        </p:nvGraphicFramePr>
        <p:xfrm>
          <a:off x="3043600" y="470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{8453F10C-607B-43E6-A91B-1E7BD3C122CD}</a:tableStyleId>
              </a:tblPr>
              <a:tblGrid>
                <a:gridCol w="1526150"/>
                <a:gridCol w="1526150"/>
                <a:gridCol w="1526150"/>
                <a:gridCol w="1526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metric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amazon EN</a:t>
                      </a:r>
                      <a:endParaRPr b="1"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amazon DE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organic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F1 (micro)</a:t>
                      </a:r>
                      <a:endParaRPr b="1" sz="1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0.583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0.619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0.376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F1 (macro)</a:t>
                      </a:r>
                      <a:endParaRPr b="1" sz="1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0.563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0.549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0.369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44" name="Google Shape;144;p23"/>
          <p:cNvSpPr txBox="1"/>
          <p:nvPr/>
        </p:nvSpPr>
        <p:spPr>
          <a:xfrm>
            <a:off x="3043604" y="4223800"/>
            <a:ext cx="6104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XLING without fine-tuning: 3 classes</a:t>
            </a:r>
            <a:endParaRPr b="1" sz="2000"/>
          </a:p>
        </p:txBody>
      </p:sp>
      <p:sp>
        <p:nvSpPr>
          <p:cNvPr id="145" name="Google Shape;145;p23"/>
          <p:cNvSpPr txBox="1"/>
          <p:nvPr/>
        </p:nvSpPr>
        <p:spPr>
          <a:xfrm>
            <a:off x="3043604" y="1760150"/>
            <a:ext cx="6104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XLING without fine-tuning: 2 classes</a:t>
            </a:r>
            <a:endParaRPr b="1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4"/>
            </a:pPr>
            <a:r>
              <a:rPr b="1" lang="en-US"/>
              <a:t>Simple NN as baseline for our organic data</a:t>
            </a:r>
            <a:endParaRPr b="1"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88" y="1909487"/>
            <a:ext cx="3796300" cy="436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/>
          <p:nvPr/>
        </p:nvSpPr>
        <p:spPr>
          <a:xfrm>
            <a:off x="642075" y="4244200"/>
            <a:ext cx="2787600" cy="1503000"/>
          </a:xfrm>
          <a:prstGeom prst="roundRect">
            <a:avLst>
              <a:gd fmla="val 16667" name="adj"/>
            </a:avLst>
          </a:prstGeom>
          <a:solidFill>
            <a:srgbClr val="CFE2F3">
              <a:alpha val="92160"/>
            </a:srgbClr>
          </a:solidFill>
          <a:ln cap="flat" cmpd="sng" w="9525">
            <a:solidFill>
              <a:srgbClr val="0033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1370175" y="4790650"/>
            <a:ext cx="1331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BERT</a:t>
            </a:r>
            <a:endParaRPr sz="2300"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9988" y="1909487"/>
            <a:ext cx="3796300" cy="436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/>
          <p:nvPr/>
        </p:nvSpPr>
        <p:spPr>
          <a:xfrm>
            <a:off x="8206475" y="4244200"/>
            <a:ext cx="2787600" cy="1503000"/>
          </a:xfrm>
          <a:prstGeom prst="roundRect">
            <a:avLst>
              <a:gd fmla="val 16667" name="adj"/>
            </a:avLst>
          </a:prstGeom>
          <a:solidFill>
            <a:srgbClr val="CFE2F3">
              <a:alpha val="92160"/>
            </a:srgbClr>
          </a:solidFill>
          <a:ln cap="flat" cmpd="sng" w="9525">
            <a:solidFill>
              <a:srgbClr val="0033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/>
        </p:nvSpPr>
        <p:spPr>
          <a:xfrm>
            <a:off x="8934575" y="4790650"/>
            <a:ext cx="1331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BERT</a:t>
            </a:r>
            <a:endParaRPr sz="2300"/>
          </a:p>
        </p:txBody>
      </p:sp>
      <p:sp>
        <p:nvSpPr>
          <p:cNvPr id="157" name="Google Shape;157;p24"/>
          <p:cNvSpPr/>
          <p:nvPr/>
        </p:nvSpPr>
        <p:spPr>
          <a:xfrm>
            <a:off x="8206475" y="1985250"/>
            <a:ext cx="2787600" cy="1503000"/>
          </a:xfrm>
          <a:prstGeom prst="roundRect">
            <a:avLst>
              <a:gd fmla="val 16667" name="adj"/>
            </a:avLst>
          </a:prstGeom>
          <a:solidFill>
            <a:srgbClr val="CFE2F3">
              <a:alpha val="92160"/>
            </a:srgbClr>
          </a:solidFill>
          <a:ln cap="flat" cmpd="sng" w="9525">
            <a:solidFill>
              <a:srgbClr val="0033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 txBox="1"/>
          <p:nvPr/>
        </p:nvSpPr>
        <p:spPr>
          <a:xfrm>
            <a:off x="8482625" y="2595475"/>
            <a:ext cx="22353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GRU + linear</a:t>
            </a:r>
            <a:endParaRPr sz="2300"/>
          </a:p>
        </p:txBody>
      </p:sp>
      <p:sp>
        <p:nvSpPr>
          <p:cNvPr id="159" name="Google Shape;159;p24"/>
          <p:cNvSpPr/>
          <p:nvPr/>
        </p:nvSpPr>
        <p:spPr>
          <a:xfrm>
            <a:off x="4731375" y="3284200"/>
            <a:ext cx="2955600" cy="96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 txBox="1"/>
          <p:nvPr/>
        </p:nvSpPr>
        <p:spPr>
          <a:xfrm>
            <a:off x="4731375" y="3559150"/>
            <a:ext cx="25389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single segment</a:t>
            </a:r>
            <a:endParaRPr sz="2300"/>
          </a:p>
        </p:txBody>
      </p:sp>
      <p:sp>
        <p:nvSpPr>
          <p:cNvPr id="161" name="Google Shape;161;p24"/>
          <p:cNvSpPr txBox="1"/>
          <p:nvPr/>
        </p:nvSpPr>
        <p:spPr>
          <a:xfrm>
            <a:off x="150" y="6441800"/>
            <a:ext cx="121920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C9195"/>
                </a:solidFill>
              </a:rPr>
              <a:t>Angelidis S. &amp; Lapata M, Multiple Instance Learning Networks for Fine-Grained Sentiment Analysis, University of Edinburgh</a:t>
            </a:r>
            <a:endParaRPr sz="1200">
              <a:solidFill>
                <a:srgbClr val="8C9195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4"/>
            </a:pPr>
            <a:r>
              <a:rPr b="1" lang="en-US"/>
              <a:t>Simple NN as baseline for our organic data</a:t>
            </a:r>
            <a:endParaRPr b="1"/>
          </a:p>
        </p:txBody>
      </p:sp>
      <p:graphicFrame>
        <p:nvGraphicFramePr>
          <p:cNvPr id="167" name="Google Shape;167;p25"/>
          <p:cNvGraphicFramePr/>
          <p:nvPr/>
        </p:nvGraphicFramePr>
        <p:xfrm>
          <a:off x="5671650" y="225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{8453F10C-607B-43E6-A91B-1E7BD3C122CD}</a:tableStyleId>
              </a:tblPr>
              <a:tblGrid>
                <a:gridCol w="1526150"/>
                <a:gridCol w="1526150"/>
                <a:gridCol w="1526150"/>
                <a:gridCol w="1526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metric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amazon EN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amazon DE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organic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F1 (micro)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0.725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0.775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0.704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F1 (macro)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0.705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0.774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0.703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68" name="Google Shape;168;p25"/>
          <p:cNvGraphicFramePr/>
          <p:nvPr/>
        </p:nvGraphicFramePr>
        <p:xfrm>
          <a:off x="5671600" y="471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{8453F10C-607B-43E6-A91B-1E7BD3C122CD}</a:tableStyleId>
              </a:tblPr>
              <a:tblGrid>
                <a:gridCol w="1526150"/>
                <a:gridCol w="1526150"/>
                <a:gridCol w="1526150"/>
                <a:gridCol w="1526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metric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amazon EN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amazon DE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organic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F1 (micro)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0.467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0.551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0.543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F1 (macro)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0.440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0.505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0.530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69" name="Google Shape;169;p25"/>
          <p:cNvSpPr txBox="1"/>
          <p:nvPr/>
        </p:nvSpPr>
        <p:spPr>
          <a:xfrm>
            <a:off x="5671604" y="4236425"/>
            <a:ext cx="6104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XLING with fine-tuning</a:t>
            </a:r>
            <a:r>
              <a:rPr lang="en-US" sz="2000"/>
              <a:t>: 3 classes</a:t>
            </a:r>
            <a:endParaRPr b="1" sz="2000"/>
          </a:p>
        </p:txBody>
      </p:sp>
      <p:sp>
        <p:nvSpPr>
          <p:cNvPr id="170" name="Google Shape;170;p25"/>
          <p:cNvSpPr txBox="1"/>
          <p:nvPr/>
        </p:nvSpPr>
        <p:spPr>
          <a:xfrm>
            <a:off x="5671604" y="1772775"/>
            <a:ext cx="6104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XLING with fine-tuning: 2 classes</a:t>
            </a:r>
            <a:endParaRPr b="1" sz="2000"/>
          </a:p>
        </p:txBody>
      </p:sp>
      <p:graphicFrame>
        <p:nvGraphicFramePr>
          <p:cNvPr id="171" name="Google Shape;171;p25"/>
          <p:cNvGraphicFramePr/>
          <p:nvPr/>
        </p:nvGraphicFramePr>
        <p:xfrm>
          <a:off x="415650" y="225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{8453F10C-607B-43E6-A91B-1E7BD3C122CD}</a:tableStyleId>
              </a:tblPr>
              <a:tblGrid>
                <a:gridCol w="1526150"/>
                <a:gridCol w="1526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metric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organic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F1 (micro)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0.714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F1 (macro)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0.713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72" name="Google Shape;172;p25"/>
          <p:cNvGraphicFramePr/>
          <p:nvPr/>
        </p:nvGraphicFramePr>
        <p:xfrm>
          <a:off x="415650" y="471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{8453F10C-607B-43E6-A91B-1E7BD3C122CD}</a:tableStyleId>
              </a:tblPr>
              <a:tblGrid>
                <a:gridCol w="1526150"/>
                <a:gridCol w="1526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metric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organic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F1 (micro)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0.612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F1 (macro)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0.612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73" name="Google Shape;173;p25"/>
          <p:cNvSpPr txBox="1"/>
          <p:nvPr/>
        </p:nvSpPr>
        <p:spPr>
          <a:xfrm>
            <a:off x="415652" y="4236425"/>
            <a:ext cx="3052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baseline</a:t>
            </a:r>
            <a:r>
              <a:rPr lang="en-US" sz="2000"/>
              <a:t>: 3 classes</a:t>
            </a:r>
            <a:endParaRPr b="1" sz="2000"/>
          </a:p>
        </p:txBody>
      </p:sp>
      <p:sp>
        <p:nvSpPr>
          <p:cNvPr id="174" name="Google Shape;174;p25"/>
          <p:cNvSpPr txBox="1"/>
          <p:nvPr/>
        </p:nvSpPr>
        <p:spPr>
          <a:xfrm>
            <a:off x="415602" y="1772775"/>
            <a:ext cx="3052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baseline</a:t>
            </a:r>
            <a:r>
              <a:rPr lang="en-US" sz="2000"/>
              <a:t>: 2 classes</a:t>
            </a:r>
            <a:endParaRPr b="1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5"/>
            </a:pPr>
            <a:r>
              <a:rPr b="1" lang="en-US"/>
              <a:t>Training our MILNET using the new contextual embeddings</a:t>
            </a:r>
            <a:endParaRPr b="1"/>
          </a:p>
        </p:txBody>
      </p:sp>
      <p:graphicFrame>
        <p:nvGraphicFramePr>
          <p:cNvPr id="180" name="Google Shape;180;p26"/>
          <p:cNvGraphicFramePr/>
          <p:nvPr/>
        </p:nvGraphicFramePr>
        <p:xfrm>
          <a:off x="6278800" y="2045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{8453F10C-607B-43E6-A91B-1E7BD3C122CD}</a:tableStyleId>
              </a:tblPr>
              <a:tblGrid>
                <a:gridCol w="1832500"/>
                <a:gridCol w="1832500"/>
                <a:gridCol w="1832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metric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F1 (micro)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F1 (macro)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amazon EN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0.630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0.629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amazon DE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0.584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0.499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nc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organic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0.704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0.701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81" name="Google Shape;181;p26"/>
          <p:cNvGraphicFramePr/>
          <p:nvPr/>
        </p:nvGraphicFramePr>
        <p:xfrm>
          <a:off x="6278800" y="4803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{8453F10C-607B-43E6-A91B-1E7BD3C122CD}</a:tableStyleId>
              </a:tblPr>
              <a:tblGrid>
                <a:gridCol w="1832500"/>
                <a:gridCol w="1832500"/>
                <a:gridCol w="1832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metric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F1 (micro)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F1 (macro)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amazon EN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0.429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0.377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amazon DE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0.444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0.316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nc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organic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0.555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0.543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82" name="Google Shape;182;p26"/>
          <p:cNvSpPr txBox="1"/>
          <p:nvPr/>
        </p:nvSpPr>
        <p:spPr>
          <a:xfrm>
            <a:off x="6278800" y="1356875"/>
            <a:ext cx="54975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with fine-tuning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contextualized: 2 classes</a:t>
            </a:r>
            <a:endParaRPr sz="2000"/>
          </a:p>
        </p:txBody>
      </p:sp>
      <p:sp>
        <p:nvSpPr>
          <p:cNvPr id="183" name="Google Shape;183;p26"/>
          <p:cNvSpPr txBox="1"/>
          <p:nvPr/>
        </p:nvSpPr>
        <p:spPr>
          <a:xfrm>
            <a:off x="6278800" y="4115250"/>
            <a:ext cx="54975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with fine-tuning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contextualized: 3 classes</a:t>
            </a:r>
            <a:endParaRPr sz="2000"/>
          </a:p>
        </p:txBody>
      </p:sp>
      <p:graphicFrame>
        <p:nvGraphicFramePr>
          <p:cNvPr id="184" name="Google Shape;184;p26"/>
          <p:cNvGraphicFramePr/>
          <p:nvPr/>
        </p:nvGraphicFramePr>
        <p:xfrm>
          <a:off x="415600" y="285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{8453F10C-607B-43E6-A91B-1E7BD3C122CD}</a:tableStyleId>
              </a:tblPr>
              <a:tblGrid>
                <a:gridCol w="1893325"/>
                <a:gridCol w="1710200"/>
                <a:gridCol w="1621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metric</a:t>
                      </a:r>
                      <a:endParaRPr b="1" sz="1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F1 (micro)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F1 (macro)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amazon EN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0.317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0.281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amazon DE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0.334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0.301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organic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0.539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0.519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85" name="Google Shape;185;p26"/>
          <p:cNvSpPr txBox="1"/>
          <p:nvPr/>
        </p:nvSpPr>
        <p:spPr>
          <a:xfrm>
            <a:off x="415600" y="2166550"/>
            <a:ext cx="52254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with fine-tuning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non-contextualized: 3 classes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5"/>
            </a:pPr>
            <a:r>
              <a:rPr b="1" lang="en-US"/>
              <a:t>Training our MILNET using the new contextual embeddings</a:t>
            </a:r>
            <a:endParaRPr b="1"/>
          </a:p>
        </p:txBody>
      </p:sp>
      <p:graphicFrame>
        <p:nvGraphicFramePr>
          <p:cNvPr id="191" name="Google Shape;191;p27"/>
          <p:cNvGraphicFramePr/>
          <p:nvPr/>
        </p:nvGraphicFramePr>
        <p:xfrm>
          <a:off x="6278800" y="2045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{8453F10C-607B-43E6-A91B-1E7BD3C122CD}</a:tableStyleId>
              </a:tblPr>
              <a:tblGrid>
                <a:gridCol w="1832500"/>
                <a:gridCol w="1832500"/>
                <a:gridCol w="1832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metric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F1 (micro)</a:t>
                      </a:r>
                      <a:endParaRPr b="1"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F1 (macro)</a:t>
                      </a:r>
                      <a:endParaRPr b="1"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amazon EN</a:t>
                      </a:r>
                      <a:endParaRPr b="1" sz="1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0.793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0.776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amazon DE</a:t>
                      </a:r>
                      <a:endParaRPr b="1" sz="1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0.688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0.684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nc amazon DE</a:t>
                      </a:r>
                      <a:endParaRPr b="1" sz="1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0.676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0.673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2" name="Google Shape;192;p27"/>
          <p:cNvGraphicFramePr/>
          <p:nvPr/>
        </p:nvGraphicFramePr>
        <p:xfrm>
          <a:off x="6278800" y="4803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{8453F10C-607B-43E6-A91B-1E7BD3C122CD}</a:tableStyleId>
              </a:tblPr>
              <a:tblGrid>
                <a:gridCol w="1832500"/>
                <a:gridCol w="1832500"/>
                <a:gridCol w="1832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metric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F1 (micro)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F1 (macro)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amazon EN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0.564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0.545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amazon DE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0.519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0.482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nc amazon DE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0.516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0.494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93" name="Google Shape;193;p27"/>
          <p:cNvSpPr txBox="1"/>
          <p:nvPr/>
        </p:nvSpPr>
        <p:spPr>
          <a:xfrm>
            <a:off x="6278800" y="1356875"/>
            <a:ext cx="54975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without fine-tuning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contextualized: 2 classes</a:t>
            </a:r>
            <a:endParaRPr sz="2000"/>
          </a:p>
        </p:txBody>
      </p:sp>
      <p:sp>
        <p:nvSpPr>
          <p:cNvPr id="194" name="Google Shape;194;p27"/>
          <p:cNvSpPr txBox="1"/>
          <p:nvPr/>
        </p:nvSpPr>
        <p:spPr>
          <a:xfrm>
            <a:off x="6278800" y="4115250"/>
            <a:ext cx="54975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without fine-tuning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contextualized: 3 classes</a:t>
            </a:r>
            <a:endParaRPr sz="2000"/>
          </a:p>
        </p:txBody>
      </p:sp>
      <p:graphicFrame>
        <p:nvGraphicFramePr>
          <p:cNvPr id="195" name="Google Shape;195;p27"/>
          <p:cNvGraphicFramePr/>
          <p:nvPr/>
        </p:nvGraphicFramePr>
        <p:xfrm>
          <a:off x="415600" y="285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{8453F10C-607B-43E6-A91B-1E7BD3C122CD}</a:tableStyleId>
              </a:tblPr>
              <a:tblGrid>
                <a:gridCol w="1893325"/>
                <a:gridCol w="1710200"/>
                <a:gridCol w="1621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metric</a:t>
                      </a:r>
                      <a:endParaRPr b="1" sz="1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F1 (micro)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F1 (macro)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amazon EN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0.573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0.556</a:t>
                      </a:r>
                      <a:endParaRPr sz="1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amazon DE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0.503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0.415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96" name="Google Shape;196;p27"/>
          <p:cNvSpPr txBox="1"/>
          <p:nvPr/>
        </p:nvSpPr>
        <p:spPr>
          <a:xfrm>
            <a:off x="415600" y="2166550"/>
            <a:ext cx="52254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without fine-tuning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non-contextualized: 3 classes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 startAt="6"/>
            </a:pPr>
            <a:r>
              <a:rPr b="1" lang="en-US"/>
              <a:t>References</a:t>
            </a:r>
            <a:endParaRPr b="1"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400"/>
              </a:spcAft>
              <a:buSzPts val="2200"/>
              <a:buChar char="●"/>
            </a:pPr>
            <a:r>
              <a:rPr lang="en-US"/>
              <a:t>Angelidis S. &amp; Lapata M, Multiple Instance Learning Networks for Fine-Grained Sentiment Analysis, Institute for Language, Cognition and Computation School of Informatics, University of Edinburgh.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Presentation Overview</a:t>
            </a:r>
            <a:r>
              <a:rPr lang="en-US"/>
              <a:t>: What did we do on the last 2 weeks?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Generating BERT multilingual contextual embeddings for our sentences using the entire comment as context.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Updating and running our simple baselines.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Training out MilNet ignoring ‘neutral’ class</a:t>
            </a:r>
            <a:r>
              <a:rPr lang="en-US"/>
              <a:t>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Simple NN as baseline for our organic data.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Training our MilNet using the new contextual embeddings.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References.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b="1" lang="en-US"/>
              <a:t>Generating BERT multilingual contextual embeddings</a:t>
            </a:r>
            <a:endParaRPr b="1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US"/>
              <a:t>Model used:</a:t>
            </a:r>
            <a:r>
              <a:rPr lang="en-US"/>
              <a:t> BERT multilingual cased.</a:t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US"/>
              <a:t>Method used to extract the embeddings: </a:t>
            </a:r>
            <a:endParaRPr b="1"/>
          </a:p>
          <a:p>
            <a:pPr indent="-368300" lvl="0" marL="914400" rtl="0" algn="l">
              <a:spcBef>
                <a:spcPts val="210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Generate contextual </a:t>
            </a:r>
            <a:r>
              <a:rPr lang="en-US"/>
              <a:t>embeddings </a:t>
            </a:r>
            <a:r>
              <a:rPr lang="en-US"/>
              <a:t>for each token, using the entire comment as context.</a:t>
            </a:r>
            <a:endParaRPr/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For each sentence, use the mean of its tokens as embedding.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b="1" lang="en-US"/>
              <a:t>Generating BERT multilingual contextual embeddings</a:t>
            </a:r>
            <a:endParaRPr b="1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BERT can not handle sentences with more than 512 tokens, including [CLS] and [SEP].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US"/>
              <a:t>For Amazon EN:</a:t>
            </a:r>
            <a:endParaRPr b="1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788" y="3412838"/>
            <a:ext cx="4524375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5800" y="3412838"/>
            <a:ext cx="440055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b="1" lang="en-US"/>
              <a:t>Generating BERT multilingual contextual embeddings</a:t>
            </a:r>
            <a:endParaRPr b="1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15600" y="1536625"/>
            <a:ext cx="11360700" cy="120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BERT can not handle sentences with more than 512 tokens, including [CLS] and [SEP].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US"/>
              <a:t>For Amazon EN:</a:t>
            </a:r>
            <a:endParaRPr b="1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415600" y="2985400"/>
            <a:ext cx="4797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Number of comments with more than </a:t>
            </a:r>
            <a:r>
              <a:rPr b="1" lang="en-US" sz="2200">
                <a:solidFill>
                  <a:schemeClr val="dk1"/>
                </a:solidFill>
              </a:rPr>
              <a:t>510</a:t>
            </a:r>
            <a:r>
              <a:rPr lang="en-US" sz="2200">
                <a:solidFill>
                  <a:schemeClr val="dk1"/>
                </a:solidFill>
              </a:rPr>
              <a:t> tokens: </a:t>
            </a:r>
            <a:r>
              <a:rPr b="1" lang="en-US" sz="2200">
                <a:solidFill>
                  <a:schemeClr val="dk1"/>
                </a:solidFill>
              </a:rPr>
              <a:t>1455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Total number of comments: </a:t>
            </a:r>
            <a:r>
              <a:rPr b="1" lang="en-US" sz="2200">
                <a:solidFill>
                  <a:schemeClr val="dk1"/>
                </a:solidFill>
              </a:rPr>
              <a:t>15561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Percentage</a:t>
            </a:r>
            <a:r>
              <a:rPr lang="en-US" sz="2200">
                <a:solidFill>
                  <a:schemeClr val="dk1"/>
                </a:solidFill>
              </a:rPr>
              <a:t> of comments with more than 512 tokens: </a:t>
            </a:r>
            <a:r>
              <a:rPr b="1" lang="en-US" sz="2200">
                <a:solidFill>
                  <a:schemeClr val="dk1"/>
                </a:solidFill>
              </a:rPr>
              <a:t>9.3%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887925" y="2985400"/>
            <a:ext cx="4797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Total number of sentences: </a:t>
            </a:r>
            <a:r>
              <a:rPr b="1" lang="en-US" sz="2200">
                <a:solidFill>
                  <a:schemeClr val="dk1"/>
                </a:solidFill>
              </a:rPr>
              <a:t>131349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Number of sentences lost after removing </a:t>
            </a:r>
            <a:r>
              <a:rPr lang="en-US" sz="2200">
                <a:solidFill>
                  <a:schemeClr val="dk1"/>
                </a:solidFill>
              </a:rPr>
              <a:t>comments with more than 510 tokens: </a:t>
            </a:r>
            <a:r>
              <a:rPr b="1" lang="en-US" sz="2200">
                <a:solidFill>
                  <a:schemeClr val="dk1"/>
                </a:solidFill>
              </a:rPr>
              <a:t>37817 (</a:t>
            </a:r>
            <a:r>
              <a:rPr b="1" lang="en-US" sz="2200">
                <a:solidFill>
                  <a:srgbClr val="FF0000"/>
                </a:solidFill>
              </a:rPr>
              <a:t>34%</a:t>
            </a:r>
            <a:r>
              <a:rPr b="1" lang="en-US" sz="2200">
                <a:solidFill>
                  <a:schemeClr val="dk1"/>
                </a:solidFill>
              </a:rPr>
              <a:t>)</a:t>
            </a:r>
            <a:endParaRPr b="1"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b="1" lang="en-US"/>
              <a:t>Generating BERT multilingual contextual embeddings</a:t>
            </a:r>
            <a:endParaRPr b="1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415600" y="1536625"/>
            <a:ext cx="11360700" cy="120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BERT can not handle sentences with more than 512 tokens, including [CLS] and [SEP].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US"/>
              <a:t>For Amazon DE:</a:t>
            </a:r>
            <a:endParaRPr b="1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415600" y="2985400"/>
            <a:ext cx="9839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Only 2 comments had more than 510 tokens.</a:t>
            </a:r>
            <a:endParaRPr b="1"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415600" y="593375"/>
            <a:ext cx="8177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2. Updating and running our simple baselines</a:t>
            </a:r>
            <a:endParaRPr b="1"/>
          </a:p>
        </p:txBody>
      </p:sp>
      <p:graphicFrame>
        <p:nvGraphicFramePr>
          <p:cNvPr id="98" name="Google Shape;98;p19"/>
          <p:cNvGraphicFramePr/>
          <p:nvPr/>
        </p:nvGraphicFramePr>
        <p:xfrm>
          <a:off x="866325" y="2542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{8453F10C-607B-43E6-A91B-1E7BD3C122CD}</a:tableStyleId>
              </a:tblPr>
              <a:tblGrid>
                <a:gridCol w="1526150"/>
                <a:gridCol w="1526150"/>
                <a:gridCol w="1526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metric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amazon EN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organic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F1 (micro)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0.617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0.585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F1 (macro)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0.482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0.562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99" name="Google Shape;99;p19"/>
          <p:cNvSpPr txBox="1"/>
          <p:nvPr/>
        </p:nvSpPr>
        <p:spPr>
          <a:xfrm>
            <a:off x="866277" y="2063825"/>
            <a:ext cx="2502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Sentiwordnet </a:t>
            </a:r>
            <a:endParaRPr b="1" sz="2000"/>
          </a:p>
        </p:txBody>
      </p:sp>
      <p:graphicFrame>
        <p:nvGraphicFramePr>
          <p:cNvPr id="100" name="Google Shape;100;p19"/>
          <p:cNvGraphicFramePr/>
          <p:nvPr/>
        </p:nvGraphicFramePr>
        <p:xfrm>
          <a:off x="6556525" y="2542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{8453F10C-607B-43E6-A91B-1E7BD3C122CD}</a:tableStyleId>
              </a:tblPr>
              <a:tblGrid>
                <a:gridCol w="1526150"/>
                <a:gridCol w="1526150"/>
                <a:gridCol w="1526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metric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amazon EN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organic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F1 (micro)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0.592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0.655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F1 (macro)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0.485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0.649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01" name="Google Shape;101;p19"/>
          <p:cNvSpPr txBox="1"/>
          <p:nvPr/>
        </p:nvSpPr>
        <p:spPr>
          <a:xfrm>
            <a:off x="6556478" y="2063825"/>
            <a:ext cx="13194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VADER</a:t>
            </a:r>
            <a:endParaRPr b="1" sz="2000"/>
          </a:p>
        </p:txBody>
      </p:sp>
      <p:graphicFrame>
        <p:nvGraphicFramePr>
          <p:cNvPr id="102" name="Google Shape;102;p19"/>
          <p:cNvGraphicFramePr/>
          <p:nvPr/>
        </p:nvGraphicFramePr>
        <p:xfrm>
          <a:off x="4364900" y="483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{8453F10C-607B-43E6-A91B-1E7BD3C122CD}</a:tableStyleId>
              </a:tblPr>
              <a:tblGrid>
                <a:gridCol w="1526150"/>
                <a:gridCol w="1526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metric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amazon DE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F1 (micro)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0.549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F1 (macro)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0.496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03" name="Google Shape;103;p19"/>
          <p:cNvSpPr txBox="1"/>
          <p:nvPr/>
        </p:nvSpPr>
        <p:spPr>
          <a:xfrm>
            <a:off x="4364852" y="4360500"/>
            <a:ext cx="3462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Textblob DE</a:t>
            </a:r>
            <a:endParaRPr b="1" sz="2000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15650" y="1184025"/>
            <a:ext cx="5205900" cy="47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2.1 Baselines ignoring neutral class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	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15600" y="593375"/>
            <a:ext cx="8177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2. Updating and running our simple baselines</a:t>
            </a:r>
            <a:endParaRPr b="1"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15650" y="1184025"/>
            <a:ext cx="5205900" cy="47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2.1 Baselines ignoring neutral class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	</a:t>
            </a:r>
            <a:endParaRPr/>
          </a:p>
        </p:txBody>
      </p:sp>
      <p:graphicFrame>
        <p:nvGraphicFramePr>
          <p:cNvPr id="111" name="Google Shape;111;p20"/>
          <p:cNvGraphicFramePr/>
          <p:nvPr/>
        </p:nvGraphicFramePr>
        <p:xfrm>
          <a:off x="3112625" y="1892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{8453F10C-607B-43E6-A91B-1E7BD3C122CD}</a:tableStyleId>
              </a:tblPr>
              <a:tblGrid>
                <a:gridCol w="2844625"/>
                <a:gridCol w="2844625"/>
                <a:gridCol w="2844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F1 (micro)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F1 (macro)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amazon EN -&gt; amazon EN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organic -&gt; organic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0.578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amazon EN -&gt; organic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0.394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amazon DE -&gt; amazon DE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0.578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2" name="Google Shape;112;p20"/>
          <p:cNvGraphicFramePr/>
          <p:nvPr/>
        </p:nvGraphicFramePr>
        <p:xfrm>
          <a:off x="3112600" y="4483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{8453F10C-607B-43E6-A91B-1E7BD3C122CD}</a:tableStyleId>
              </a:tblPr>
              <a:tblGrid>
                <a:gridCol w="2844625"/>
                <a:gridCol w="2844650"/>
                <a:gridCol w="2844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F1 (micro)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F1 (macro)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amazon EN -&gt; amazon EN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0.658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organic -&gt; organic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amazon EN -&gt; organic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0.473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amazon DE -&gt; amazon DE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0.690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3" name="Google Shape;113;p20"/>
          <p:cNvSpPr txBox="1"/>
          <p:nvPr/>
        </p:nvSpPr>
        <p:spPr>
          <a:xfrm>
            <a:off x="340800" y="2636200"/>
            <a:ext cx="2771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NLTK sentiment analyzer</a:t>
            </a:r>
            <a:endParaRPr b="1" sz="2000"/>
          </a:p>
        </p:txBody>
      </p:sp>
      <p:sp>
        <p:nvSpPr>
          <p:cNvPr id="114" name="Google Shape;114;p20"/>
          <p:cNvSpPr txBox="1"/>
          <p:nvPr/>
        </p:nvSpPr>
        <p:spPr>
          <a:xfrm>
            <a:off x="381727" y="5227450"/>
            <a:ext cx="2502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Scikit-learn SVM model</a:t>
            </a:r>
            <a:endParaRPr b="1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15600" y="593375"/>
            <a:ext cx="8177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2. Updating and running our simple baselines</a:t>
            </a:r>
            <a:endParaRPr b="1"/>
          </a:p>
        </p:txBody>
      </p:sp>
      <p:graphicFrame>
        <p:nvGraphicFramePr>
          <p:cNvPr id="120" name="Google Shape;120;p21"/>
          <p:cNvGraphicFramePr/>
          <p:nvPr/>
        </p:nvGraphicFramePr>
        <p:xfrm>
          <a:off x="866325" y="2542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{8453F10C-607B-43E6-A91B-1E7BD3C122CD}</a:tableStyleId>
              </a:tblPr>
              <a:tblGrid>
                <a:gridCol w="1526150"/>
                <a:gridCol w="1526150"/>
                <a:gridCol w="1526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metric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amazon EN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organic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F1 (micro)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0.329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0.384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F1 (macro)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0.273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0.376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21" name="Google Shape;121;p21"/>
          <p:cNvSpPr txBox="1"/>
          <p:nvPr/>
        </p:nvSpPr>
        <p:spPr>
          <a:xfrm>
            <a:off x="866277" y="2063825"/>
            <a:ext cx="2502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Sentiwordnet </a:t>
            </a:r>
            <a:endParaRPr b="1" sz="2000"/>
          </a:p>
        </p:txBody>
      </p:sp>
      <p:graphicFrame>
        <p:nvGraphicFramePr>
          <p:cNvPr id="122" name="Google Shape;122;p21"/>
          <p:cNvGraphicFramePr/>
          <p:nvPr/>
        </p:nvGraphicFramePr>
        <p:xfrm>
          <a:off x="6556525" y="2542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{8453F10C-607B-43E6-A91B-1E7BD3C122CD}</a:tableStyleId>
              </a:tblPr>
              <a:tblGrid>
                <a:gridCol w="1526150"/>
                <a:gridCol w="1526150"/>
                <a:gridCol w="1526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metric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amazon EN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organic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F1 (micro)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0.473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0.480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F1 (macro)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0.340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0.442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23" name="Google Shape;123;p21"/>
          <p:cNvSpPr txBox="1"/>
          <p:nvPr/>
        </p:nvSpPr>
        <p:spPr>
          <a:xfrm>
            <a:off x="6556478" y="2063825"/>
            <a:ext cx="13194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VADER</a:t>
            </a:r>
            <a:endParaRPr b="1" sz="2000"/>
          </a:p>
        </p:txBody>
      </p:sp>
      <p:graphicFrame>
        <p:nvGraphicFramePr>
          <p:cNvPr id="124" name="Google Shape;124;p21"/>
          <p:cNvGraphicFramePr/>
          <p:nvPr/>
        </p:nvGraphicFramePr>
        <p:xfrm>
          <a:off x="4364900" y="483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{8453F10C-607B-43E6-A91B-1E7BD3C122CD}</a:tableStyleId>
              </a:tblPr>
              <a:tblGrid>
                <a:gridCol w="1526150"/>
                <a:gridCol w="1526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metric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amazon DE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F1 (micro)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0.371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F1 (macro)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0.366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5" name="Google Shape;125;p21"/>
          <p:cNvSpPr txBox="1"/>
          <p:nvPr/>
        </p:nvSpPr>
        <p:spPr>
          <a:xfrm>
            <a:off x="4364852" y="4360500"/>
            <a:ext cx="3462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Textblob DE</a:t>
            </a:r>
            <a:endParaRPr b="1" sz="2000"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15650" y="1184025"/>
            <a:ext cx="5205900" cy="47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2.2 Baselines with neutral class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