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3" r:id="rId1"/>
  </p:sldMasterIdLst>
  <p:notesMasterIdLst>
    <p:notesMasterId r:id="rId39"/>
  </p:notesMasterIdLst>
  <p:sldIdLst>
    <p:sldId id="256" r:id="rId2"/>
    <p:sldId id="304" r:id="rId3"/>
    <p:sldId id="305" r:id="rId4"/>
    <p:sldId id="306" r:id="rId5"/>
    <p:sldId id="308" r:id="rId6"/>
    <p:sldId id="307" r:id="rId7"/>
    <p:sldId id="264" r:id="rId8"/>
    <p:sldId id="267" r:id="rId9"/>
    <p:sldId id="309" r:id="rId10"/>
    <p:sldId id="263" r:id="rId11"/>
    <p:sldId id="266" r:id="rId12"/>
    <p:sldId id="269" r:id="rId13"/>
    <p:sldId id="271" r:id="rId14"/>
    <p:sldId id="272" r:id="rId15"/>
    <p:sldId id="274" r:id="rId16"/>
    <p:sldId id="275" r:id="rId17"/>
    <p:sldId id="277" r:id="rId18"/>
    <p:sldId id="279" r:id="rId19"/>
    <p:sldId id="281" r:id="rId20"/>
    <p:sldId id="282" r:id="rId21"/>
    <p:sldId id="283" r:id="rId22"/>
    <p:sldId id="301" r:id="rId23"/>
    <p:sldId id="284" r:id="rId24"/>
    <p:sldId id="285" r:id="rId25"/>
    <p:sldId id="286" r:id="rId26"/>
    <p:sldId id="287" r:id="rId27"/>
    <p:sldId id="288" r:id="rId28"/>
    <p:sldId id="303" r:id="rId29"/>
    <p:sldId id="293" r:id="rId30"/>
    <p:sldId id="294" r:id="rId31"/>
    <p:sldId id="295" r:id="rId32"/>
    <p:sldId id="296" r:id="rId33"/>
    <p:sldId id="297" r:id="rId34"/>
    <p:sldId id="298" r:id="rId35"/>
    <p:sldId id="299" r:id="rId36"/>
    <p:sldId id="300" r:id="rId37"/>
    <p:sldId id="302" r:id="rId38"/>
  </p:sldIdLst>
  <p:sldSz cx="9144000" cy="5143500" type="screen16x9"/>
  <p:notesSz cx="9144000" cy="51435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000000"/>
          </p15:clr>
        </p15:guide>
        <p15:guide id="2" pos="216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85" autoAdjust="0"/>
    <p:restoredTop sz="94660"/>
  </p:normalViewPr>
  <p:slideViewPr>
    <p:cSldViewPr snapToGrid="0">
      <p:cViewPr varScale="1">
        <p:scale>
          <a:sx n="100" d="100"/>
          <a:sy n="100" d="100"/>
        </p:scale>
        <p:origin x="728" y="74"/>
      </p:cViewPr>
      <p:guideLst>
        <p:guide orient="horz" pos="2880"/>
        <p:guide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524300" y="385750"/>
            <a:ext cx="6096300" cy="19288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914400" y="2443150"/>
            <a:ext cx="7315200" cy="2314575"/>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
        <p:cNvGrpSpPr/>
        <p:nvPr/>
      </p:nvGrpSpPr>
      <p:grpSpPr>
        <a:xfrm>
          <a:off x="0" y="0"/>
          <a:ext cx="0" cy="0"/>
          <a:chOff x="0" y="0"/>
          <a:chExt cx="0" cy="0"/>
        </a:xfrm>
      </p:grpSpPr>
      <p:sp>
        <p:nvSpPr>
          <p:cNvPr id="40" name="Google Shape;40;p1: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1" name="Google Shape;41;p1: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15e8f11a729_0_32: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 name="Google Shape;272;g15e8f11a729_0_32: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15e8f11a729_0_65: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 name="Google Shape;278;g15e8f11a729_0_65: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15e8f11a729_0_83: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0" name="Google Shape;290;g15e8f11a729_0_83: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g15e8f11a729_0_15: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2" name="Google Shape;302;g15e8f11a729_0_15: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g15e8f11a729_0_23: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 name="Google Shape;314;g15e8f11a729_0_23: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g15e8f11a729_0_99: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0" name="Google Shape;320;g15e8f11a729_0_99: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g15e8f11a729_0_109: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5" name="Google Shape;325;g15e8f11a729_0_109: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g15e8f11a729_0_109: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5" name="Google Shape;325;g15e8f11a729_0_109: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321605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g15e8f11a729_0_103: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1" name="Google Shape;331;g15e8f11a729_0_103: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g15e8f11a729_0_115: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7" name="Google Shape;337;g15e8f11a729_0_115: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22: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22: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g15e8f11a729_0_138: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3" name="Google Shape;343;g15e8f11a729_0_138: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g15e8f11a729_0_5: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9" name="Google Shape;349;g15e8f11a729_0_5: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15d8d45833f_0_5: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g15d8d45833f_0_5: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g15e8f11a729_0_121: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5" name="Google Shape;395;g15e8f11a729_0_121: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5222300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Google Shape;389;g15e8f11a729_0_145: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0" name="Google Shape;390;g15e8f11a729_0_145: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g15e8f11a729_0_121: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5" name="Google Shape;395;g15e8f11a729_0_121: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8"/>
        <p:cNvGrpSpPr/>
        <p:nvPr/>
      </p:nvGrpSpPr>
      <p:grpSpPr>
        <a:xfrm>
          <a:off x="0" y="0"/>
          <a:ext cx="0" cy="0"/>
          <a:chOff x="0" y="0"/>
          <a:chExt cx="0" cy="0"/>
        </a:xfrm>
      </p:grpSpPr>
      <p:sp>
        <p:nvSpPr>
          <p:cNvPr id="399" name="Google Shape;399;g15e8f11a729_0_125: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0" name="Google Shape;400;g15e8f11a729_0_125: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g15e8f11a729_0_132: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6" name="Google Shape;406;g15e8f11a729_0_132: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9"/>
        <p:cNvGrpSpPr/>
        <p:nvPr/>
      </p:nvGrpSpPr>
      <p:grpSpPr>
        <a:xfrm>
          <a:off x="0" y="0"/>
          <a:ext cx="0" cy="0"/>
          <a:chOff x="0" y="0"/>
          <a:chExt cx="0" cy="0"/>
        </a:xfrm>
      </p:grpSpPr>
      <p:sp>
        <p:nvSpPr>
          <p:cNvPr id="410" name="Google Shape;410;g15e8f11a729_0_157: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1" name="Google Shape;411;g15e8f11a729_0_157: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
        <p:cNvGrpSpPr/>
        <p:nvPr/>
      </p:nvGrpSpPr>
      <p:grpSpPr>
        <a:xfrm>
          <a:off x="0" y="0"/>
          <a:ext cx="0" cy="0"/>
          <a:chOff x="0" y="0"/>
          <a:chExt cx="0" cy="0"/>
        </a:xfrm>
      </p:grpSpPr>
      <p:sp>
        <p:nvSpPr>
          <p:cNvPr id="415" name="Google Shape;415;g15e8f11a729_0_151: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6" name="Google Shape;416;g15e8f11a729_0_151: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26: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7" name="Google Shape;147;p26: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g15e8f11a729_0_161: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2" name="Google Shape;422;g15e8f11a729_0_161: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6"/>
        <p:cNvGrpSpPr/>
        <p:nvPr/>
      </p:nvGrpSpPr>
      <p:grpSpPr>
        <a:xfrm>
          <a:off x="0" y="0"/>
          <a:ext cx="0" cy="0"/>
          <a:chOff x="0" y="0"/>
          <a:chExt cx="0" cy="0"/>
        </a:xfrm>
      </p:grpSpPr>
      <p:sp>
        <p:nvSpPr>
          <p:cNvPr id="427" name="Google Shape;427;g15e8f11a729_0_168: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8" name="Google Shape;428;g15e8f11a729_0_168: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21: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7" name="Google Shape;107;p21: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055122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21: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7" name="Google Shape;107;p21: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24: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3" name="Google Shape;133;p24: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15e8f11a729_0_93: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g15e8f11a729_0_93: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15e8f11a729_0_9: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 name="Google Shape;255;g15e8f11a729_0_9: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15e8f11a729_0_40: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 name="Google Shape;261;g15e8f11a729_0_40: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obj">
  <p:cSld name="OBJECT">
    <p:spTree>
      <p:nvGrpSpPr>
        <p:cNvPr id="1" name="Shape 11"/>
        <p:cNvGrpSpPr/>
        <p:nvPr/>
      </p:nvGrpSpPr>
      <p:grpSpPr>
        <a:xfrm>
          <a:off x="0" y="0"/>
          <a:ext cx="0" cy="0"/>
          <a:chOff x="0" y="0"/>
          <a:chExt cx="0" cy="0"/>
        </a:xfrm>
      </p:grpSpPr>
      <p:sp>
        <p:nvSpPr>
          <p:cNvPr id="12" name="Google Shape;12;p2"/>
          <p:cNvSpPr txBox="1">
            <a:spLocks noGrp="1"/>
          </p:cNvSpPr>
          <p:nvPr>
            <p:ph type="title"/>
          </p:nvPr>
        </p:nvSpPr>
        <p:spPr>
          <a:xfrm>
            <a:off x="695045" y="1197305"/>
            <a:ext cx="7753908" cy="1764030"/>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sz="6000" b="0" i="0">
                <a:solidFill>
                  <a:srgbClr val="1AAAF8"/>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2"/>
          <p:cNvSpPr txBox="1">
            <a:spLocks noGrp="1"/>
          </p:cNvSpPr>
          <p:nvPr>
            <p:ph type="ftr" idx="11"/>
          </p:nvPr>
        </p:nvSpPr>
        <p:spPr>
          <a:xfrm>
            <a:off x="3108960" y="4783455"/>
            <a:ext cx="2926080" cy="257175"/>
          </a:xfrm>
          <a:prstGeom prst="rect">
            <a:avLst/>
          </a:prstGeom>
          <a:noFill/>
          <a:ln>
            <a:noFill/>
          </a:ln>
        </p:spPr>
        <p:txBody>
          <a:bodyPr spcFirstLastPara="1" wrap="square" lIns="0" tIns="0" rIns="0" bIns="0" anchor="t" anchorCtr="0">
            <a:no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 name="Google Shape;14;p2"/>
          <p:cNvSpPr txBox="1">
            <a:spLocks noGrp="1"/>
          </p:cNvSpPr>
          <p:nvPr>
            <p:ph type="dt" idx="10"/>
          </p:nvPr>
        </p:nvSpPr>
        <p:spPr>
          <a:xfrm>
            <a:off x="457200" y="4783455"/>
            <a:ext cx="2103120" cy="257175"/>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2"/>
          <p:cNvSpPr txBox="1">
            <a:spLocks noGrp="1"/>
          </p:cNvSpPr>
          <p:nvPr>
            <p:ph type="sldNum" idx="12"/>
          </p:nvPr>
        </p:nvSpPr>
        <p:spPr>
          <a:xfrm>
            <a:off x="6583680" y="4783455"/>
            <a:ext cx="2103120" cy="257175"/>
          </a:xfrm>
          <a:prstGeom prst="rect">
            <a:avLst/>
          </a:prstGeom>
          <a:noFill/>
          <a:ln>
            <a:noFill/>
          </a:ln>
        </p:spPr>
        <p:txBody>
          <a:bodyPr spcFirstLastPara="1" wrap="square" lIns="0" tIns="0" rIns="0" bIns="0" anchor="t" anchorCtr="0">
            <a:no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16"/>
        <p:cNvGrpSpPr/>
        <p:nvPr/>
      </p:nvGrpSpPr>
      <p:grpSpPr>
        <a:xfrm>
          <a:off x="0" y="0"/>
          <a:ext cx="0" cy="0"/>
          <a:chOff x="0" y="0"/>
          <a:chExt cx="0" cy="0"/>
        </a:xfrm>
      </p:grpSpPr>
      <p:sp>
        <p:nvSpPr>
          <p:cNvPr id="17" name="Google Shape;17;p3"/>
          <p:cNvSpPr txBox="1">
            <a:spLocks noGrp="1"/>
          </p:cNvSpPr>
          <p:nvPr>
            <p:ph type="title"/>
          </p:nvPr>
        </p:nvSpPr>
        <p:spPr>
          <a:xfrm>
            <a:off x="695045" y="1197305"/>
            <a:ext cx="7753908" cy="1764030"/>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sz="6000" b="0" i="0">
                <a:solidFill>
                  <a:srgbClr val="1AAAF8"/>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 name="Google Shape;18;p3"/>
          <p:cNvSpPr txBox="1">
            <a:spLocks noGrp="1"/>
          </p:cNvSpPr>
          <p:nvPr>
            <p:ph type="body" idx="1"/>
          </p:nvPr>
        </p:nvSpPr>
        <p:spPr>
          <a:xfrm>
            <a:off x="93091" y="1444193"/>
            <a:ext cx="8957817" cy="287020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sz="1600" b="0" i="0">
                <a:solidFill>
                  <a:srgbClr val="6F8491"/>
                </a:solidFill>
                <a:latin typeface="Arial"/>
                <a:ea typeface="Arial"/>
                <a:cs typeface="Arial"/>
                <a:sym typeface="Arial"/>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9" name="Google Shape;19;p3"/>
          <p:cNvSpPr txBox="1">
            <a:spLocks noGrp="1"/>
          </p:cNvSpPr>
          <p:nvPr>
            <p:ph type="ftr" idx="11"/>
          </p:nvPr>
        </p:nvSpPr>
        <p:spPr>
          <a:xfrm>
            <a:off x="3108960" y="4783455"/>
            <a:ext cx="2926080" cy="257175"/>
          </a:xfrm>
          <a:prstGeom prst="rect">
            <a:avLst/>
          </a:prstGeom>
          <a:noFill/>
          <a:ln>
            <a:noFill/>
          </a:ln>
        </p:spPr>
        <p:txBody>
          <a:bodyPr spcFirstLastPara="1" wrap="square" lIns="0" tIns="0" rIns="0" bIns="0" anchor="t" anchorCtr="0">
            <a:no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3"/>
          <p:cNvSpPr txBox="1">
            <a:spLocks noGrp="1"/>
          </p:cNvSpPr>
          <p:nvPr>
            <p:ph type="dt" idx="10"/>
          </p:nvPr>
        </p:nvSpPr>
        <p:spPr>
          <a:xfrm>
            <a:off x="457200" y="4783455"/>
            <a:ext cx="2103120" cy="257175"/>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3"/>
          <p:cNvSpPr txBox="1">
            <a:spLocks noGrp="1"/>
          </p:cNvSpPr>
          <p:nvPr>
            <p:ph type="sldNum" idx="12"/>
          </p:nvPr>
        </p:nvSpPr>
        <p:spPr>
          <a:xfrm>
            <a:off x="6583680" y="4783455"/>
            <a:ext cx="2103120" cy="257175"/>
          </a:xfrm>
          <a:prstGeom prst="rect">
            <a:avLst/>
          </a:prstGeom>
          <a:noFill/>
          <a:ln>
            <a:noFill/>
          </a:ln>
        </p:spPr>
        <p:txBody>
          <a:bodyPr spcFirstLastPara="1" wrap="square" lIns="0" tIns="0" rIns="0" bIns="0" anchor="t" anchorCtr="0">
            <a:no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22"/>
        <p:cNvGrpSpPr/>
        <p:nvPr/>
      </p:nvGrpSpPr>
      <p:grpSpPr>
        <a:xfrm>
          <a:off x="0" y="0"/>
          <a:ext cx="0" cy="0"/>
          <a:chOff x="0" y="0"/>
          <a:chExt cx="0" cy="0"/>
        </a:xfrm>
      </p:grpSpPr>
      <p:sp>
        <p:nvSpPr>
          <p:cNvPr id="23" name="Google Shape;23;p4"/>
          <p:cNvSpPr txBox="1">
            <a:spLocks noGrp="1"/>
          </p:cNvSpPr>
          <p:nvPr>
            <p:ph type="title"/>
          </p:nvPr>
        </p:nvSpPr>
        <p:spPr>
          <a:xfrm>
            <a:off x="695045" y="1197305"/>
            <a:ext cx="7753908" cy="1764030"/>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sz="6000" b="0" i="0">
                <a:solidFill>
                  <a:srgbClr val="1AAAF8"/>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 name="Google Shape;24;p4"/>
          <p:cNvSpPr txBox="1">
            <a:spLocks noGrp="1"/>
          </p:cNvSpPr>
          <p:nvPr>
            <p:ph type="body" idx="1"/>
          </p:nvPr>
        </p:nvSpPr>
        <p:spPr>
          <a:xfrm>
            <a:off x="457200" y="1183005"/>
            <a:ext cx="3977640" cy="339471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5" name="Google Shape;25;p4"/>
          <p:cNvSpPr txBox="1">
            <a:spLocks noGrp="1"/>
          </p:cNvSpPr>
          <p:nvPr>
            <p:ph type="body" idx="2"/>
          </p:nvPr>
        </p:nvSpPr>
        <p:spPr>
          <a:xfrm>
            <a:off x="4709160" y="1183005"/>
            <a:ext cx="3977640" cy="339471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6" name="Google Shape;26;p4"/>
          <p:cNvSpPr txBox="1">
            <a:spLocks noGrp="1"/>
          </p:cNvSpPr>
          <p:nvPr>
            <p:ph type="ftr" idx="11"/>
          </p:nvPr>
        </p:nvSpPr>
        <p:spPr>
          <a:xfrm>
            <a:off x="3108960" y="4783455"/>
            <a:ext cx="2926080" cy="257175"/>
          </a:xfrm>
          <a:prstGeom prst="rect">
            <a:avLst/>
          </a:prstGeom>
          <a:noFill/>
          <a:ln>
            <a:noFill/>
          </a:ln>
        </p:spPr>
        <p:txBody>
          <a:bodyPr spcFirstLastPara="1" wrap="square" lIns="0" tIns="0" rIns="0" bIns="0" anchor="t" anchorCtr="0">
            <a:no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4"/>
          <p:cNvSpPr txBox="1">
            <a:spLocks noGrp="1"/>
          </p:cNvSpPr>
          <p:nvPr>
            <p:ph type="dt" idx="10"/>
          </p:nvPr>
        </p:nvSpPr>
        <p:spPr>
          <a:xfrm>
            <a:off x="457200" y="4783455"/>
            <a:ext cx="2103120" cy="257175"/>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4"/>
          <p:cNvSpPr txBox="1">
            <a:spLocks noGrp="1"/>
          </p:cNvSpPr>
          <p:nvPr>
            <p:ph type="sldNum" idx="12"/>
          </p:nvPr>
        </p:nvSpPr>
        <p:spPr>
          <a:xfrm>
            <a:off x="6583680" y="4783455"/>
            <a:ext cx="2103120" cy="257175"/>
          </a:xfrm>
          <a:prstGeom prst="rect">
            <a:avLst/>
          </a:prstGeom>
          <a:noFill/>
          <a:ln>
            <a:noFill/>
          </a:ln>
        </p:spPr>
        <p:txBody>
          <a:bodyPr spcFirstLastPara="1" wrap="square" lIns="0" tIns="0" rIns="0" bIns="0" anchor="t" anchorCtr="0">
            <a:no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29"/>
        <p:cNvGrpSpPr/>
        <p:nvPr/>
      </p:nvGrpSpPr>
      <p:grpSpPr>
        <a:xfrm>
          <a:off x="0" y="0"/>
          <a:ext cx="0" cy="0"/>
          <a:chOff x="0" y="0"/>
          <a:chExt cx="0" cy="0"/>
        </a:xfrm>
      </p:grpSpPr>
      <p:sp>
        <p:nvSpPr>
          <p:cNvPr id="30" name="Google Shape;30;p5"/>
          <p:cNvSpPr txBox="1">
            <a:spLocks noGrp="1"/>
          </p:cNvSpPr>
          <p:nvPr>
            <p:ph type="ftr" idx="11"/>
          </p:nvPr>
        </p:nvSpPr>
        <p:spPr>
          <a:xfrm>
            <a:off x="3108960" y="4783455"/>
            <a:ext cx="2926080" cy="257175"/>
          </a:xfrm>
          <a:prstGeom prst="rect">
            <a:avLst/>
          </a:prstGeom>
          <a:noFill/>
          <a:ln>
            <a:noFill/>
          </a:ln>
        </p:spPr>
        <p:txBody>
          <a:bodyPr spcFirstLastPara="1" wrap="square" lIns="0" tIns="0" rIns="0" bIns="0" anchor="t" anchorCtr="0">
            <a:no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5"/>
          <p:cNvSpPr txBox="1">
            <a:spLocks noGrp="1"/>
          </p:cNvSpPr>
          <p:nvPr>
            <p:ph type="dt" idx="10"/>
          </p:nvPr>
        </p:nvSpPr>
        <p:spPr>
          <a:xfrm>
            <a:off x="457200" y="4783455"/>
            <a:ext cx="2103120" cy="257175"/>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5"/>
          <p:cNvSpPr txBox="1">
            <a:spLocks noGrp="1"/>
          </p:cNvSpPr>
          <p:nvPr>
            <p:ph type="sldNum" idx="12"/>
          </p:nvPr>
        </p:nvSpPr>
        <p:spPr>
          <a:xfrm>
            <a:off x="6583680" y="4783455"/>
            <a:ext cx="2103120" cy="257175"/>
          </a:xfrm>
          <a:prstGeom prst="rect">
            <a:avLst/>
          </a:prstGeom>
          <a:noFill/>
          <a:ln>
            <a:noFill/>
          </a:ln>
        </p:spPr>
        <p:txBody>
          <a:bodyPr spcFirstLastPara="1" wrap="square" lIns="0" tIns="0" rIns="0" bIns="0" anchor="t" anchorCtr="0">
            <a:no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33"/>
        <p:cNvGrpSpPr/>
        <p:nvPr/>
      </p:nvGrpSpPr>
      <p:grpSpPr>
        <a:xfrm>
          <a:off x="0" y="0"/>
          <a:ext cx="0" cy="0"/>
          <a:chOff x="0" y="0"/>
          <a:chExt cx="0" cy="0"/>
        </a:xfrm>
      </p:grpSpPr>
      <p:sp>
        <p:nvSpPr>
          <p:cNvPr id="34" name="Google Shape;34;p6"/>
          <p:cNvSpPr txBox="1">
            <a:spLocks noGrp="1"/>
          </p:cNvSpPr>
          <p:nvPr>
            <p:ph type="ctrTitle"/>
          </p:nvPr>
        </p:nvSpPr>
        <p:spPr>
          <a:xfrm>
            <a:off x="685800" y="1594485"/>
            <a:ext cx="7772400" cy="1080135"/>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6"/>
          <p:cNvSpPr txBox="1">
            <a:spLocks noGrp="1"/>
          </p:cNvSpPr>
          <p:nvPr>
            <p:ph type="subTitle" idx="1"/>
          </p:nvPr>
        </p:nvSpPr>
        <p:spPr>
          <a:xfrm>
            <a:off x="1371600" y="2880360"/>
            <a:ext cx="6400800" cy="1285875"/>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6"/>
          <p:cNvSpPr txBox="1">
            <a:spLocks noGrp="1"/>
          </p:cNvSpPr>
          <p:nvPr>
            <p:ph type="ftr" idx="11"/>
          </p:nvPr>
        </p:nvSpPr>
        <p:spPr>
          <a:xfrm>
            <a:off x="3108960" y="4783455"/>
            <a:ext cx="2926080" cy="257175"/>
          </a:xfrm>
          <a:prstGeom prst="rect">
            <a:avLst/>
          </a:prstGeom>
          <a:noFill/>
          <a:ln>
            <a:noFill/>
          </a:ln>
        </p:spPr>
        <p:txBody>
          <a:bodyPr spcFirstLastPara="1" wrap="square" lIns="0" tIns="0" rIns="0" bIns="0" anchor="t" anchorCtr="0">
            <a:no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6"/>
          <p:cNvSpPr txBox="1">
            <a:spLocks noGrp="1"/>
          </p:cNvSpPr>
          <p:nvPr>
            <p:ph type="dt" idx="10"/>
          </p:nvPr>
        </p:nvSpPr>
        <p:spPr>
          <a:xfrm>
            <a:off x="457200" y="4783455"/>
            <a:ext cx="2103120" cy="257175"/>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6"/>
          <p:cNvSpPr txBox="1">
            <a:spLocks noGrp="1"/>
          </p:cNvSpPr>
          <p:nvPr>
            <p:ph type="sldNum" idx="12"/>
          </p:nvPr>
        </p:nvSpPr>
        <p:spPr>
          <a:xfrm>
            <a:off x="6583680" y="4783455"/>
            <a:ext cx="2103120" cy="257175"/>
          </a:xfrm>
          <a:prstGeom prst="rect">
            <a:avLst/>
          </a:prstGeom>
          <a:noFill/>
          <a:ln>
            <a:noFill/>
          </a:ln>
        </p:spPr>
        <p:txBody>
          <a:bodyPr spcFirstLastPara="1" wrap="square" lIns="0" tIns="0" rIns="0" bIns="0" anchor="t" anchorCtr="0">
            <a:no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95045" y="1197305"/>
            <a:ext cx="7753908" cy="1764030"/>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SzPts val="1400"/>
              <a:buNone/>
              <a:defRPr sz="6000" b="0" i="0" u="none" strike="noStrike" cap="none">
                <a:solidFill>
                  <a:srgbClr val="1AAAF8"/>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93091" y="1444193"/>
            <a:ext cx="8957817" cy="2870200"/>
          </a:xfrm>
          <a:prstGeom prst="rect">
            <a:avLst/>
          </a:prstGeom>
          <a:noFill/>
          <a:ln>
            <a:noFill/>
          </a:ln>
        </p:spPr>
        <p:txBody>
          <a:bodyPr spcFirstLastPara="1" wrap="square" lIns="0" tIns="0" rIns="0" bIns="0" anchor="t" anchorCtr="0">
            <a:noAutofit/>
          </a:bodyPr>
          <a:lstStyle>
            <a:lvl1pPr marL="457200" marR="0" lvl="0" indent="-228600" algn="l" rtl="0">
              <a:spcBef>
                <a:spcPts val="0"/>
              </a:spcBef>
              <a:spcAft>
                <a:spcPts val="0"/>
              </a:spcAft>
              <a:buSzPts val="1400"/>
              <a:buNone/>
              <a:defRPr sz="1600" b="0" i="0" u="none" strike="noStrike" cap="none">
                <a:solidFill>
                  <a:srgbClr val="6F8491"/>
                </a:solidFill>
                <a:latin typeface="Arial"/>
                <a:ea typeface="Arial"/>
                <a:cs typeface="Arial"/>
                <a:sym typeface="Arial"/>
              </a:defRPr>
            </a:lvl1pPr>
            <a:lvl2pPr marL="914400" marR="0" lvl="1" indent="-228600" algn="l" rtl="0">
              <a:spcBef>
                <a:spcPts val="0"/>
              </a:spcBef>
              <a:spcAft>
                <a:spcPts val="0"/>
              </a:spcAft>
              <a:buSzPts val="1400"/>
              <a:buNone/>
              <a:defRPr sz="18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8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8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8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8" name="Google Shape;8;p1"/>
          <p:cNvSpPr txBox="1">
            <a:spLocks noGrp="1"/>
          </p:cNvSpPr>
          <p:nvPr>
            <p:ph type="ftr" idx="11"/>
          </p:nvPr>
        </p:nvSpPr>
        <p:spPr>
          <a:xfrm>
            <a:off x="3108960" y="4783455"/>
            <a:ext cx="2926080" cy="257175"/>
          </a:xfrm>
          <a:prstGeom prst="rect">
            <a:avLst/>
          </a:prstGeom>
          <a:noFill/>
          <a:ln>
            <a:noFill/>
          </a:ln>
        </p:spPr>
        <p:txBody>
          <a:bodyPr spcFirstLastPara="1" wrap="square" lIns="0" tIns="0" rIns="0" bIns="0" anchor="t" anchorCtr="0">
            <a:noAutofit/>
          </a:bodyPr>
          <a:lstStyle>
            <a:lvl1pPr marR="0" lvl="0" algn="ctr" rtl="0">
              <a:spcBef>
                <a:spcPts val="0"/>
              </a:spcBef>
              <a:spcAft>
                <a:spcPts val="0"/>
              </a:spcAft>
              <a:buSzPts val="1400"/>
              <a:buNone/>
              <a:defRPr sz="1800" b="0" i="0" u="none" strike="noStrike" cap="none">
                <a:solidFill>
                  <a:srgbClr val="888888"/>
                </a:solidFill>
              </a:defRPr>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9" name="Google Shape;9;p1"/>
          <p:cNvSpPr txBox="1">
            <a:spLocks noGrp="1"/>
          </p:cNvSpPr>
          <p:nvPr>
            <p:ph type="dt" idx="10"/>
          </p:nvPr>
        </p:nvSpPr>
        <p:spPr>
          <a:xfrm>
            <a:off x="457200" y="4783455"/>
            <a:ext cx="2103120" cy="257175"/>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SzPts val="1400"/>
              <a:buNone/>
              <a:defRPr sz="1800" b="0" i="0" u="none" strike="noStrike" cap="none">
                <a:solidFill>
                  <a:srgbClr val="888888"/>
                </a:solidFill>
              </a:defRPr>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10" name="Google Shape;10;p1"/>
          <p:cNvSpPr txBox="1">
            <a:spLocks noGrp="1"/>
          </p:cNvSpPr>
          <p:nvPr>
            <p:ph type="sldNum" idx="12"/>
          </p:nvPr>
        </p:nvSpPr>
        <p:spPr>
          <a:xfrm>
            <a:off x="6583680" y="4783455"/>
            <a:ext cx="2103120" cy="257175"/>
          </a:xfrm>
          <a:prstGeom prst="rect">
            <a:avLst/>
          </a:prstGeom>
          <a:noFill/>
          <a:ln>
            <a:noFill/>
          </a:ln>
        </p:spPr>
        <p:txBody>
          <a:bodyPr spcFirstLastPara="1" wrap="square" lIns="0" tIns="0" rIns="0" bIns="0" anchor="t" anchorCtr="0">
            <a:noAutofit/>
          </a:bodyPr>
          <a:lstStyle>
            <a:lvl1pPr marL="0" marR="0" lvl="0" indent="0" algn="r" rtl="0">
              <a:spcBef>
                <a:spcPts val="0"/>
              </a:spcBef>
              <a:buNone/>
              <a:defRPr sz="1800" b="0" i="0" u="none" strike="noStrike" cap="none">
                <a:solidFill>
                  <a:srgbClr val="888888"/>
                </a:solidFill>
              </a:defRPr>
            </a:lvl1pPr>
            <a:lvl2pPr marL="0" marR="0" lvl="1" indent="0" algn="r" rtl="0">
              <a:spcBef>
                <a:spcPts val="0"/>
              </a:spcBef>
              <a:buNone/>
              <a:defRPr sz="1800" b="0" i="0" u="none" strike="noStrike" cap="none">
                <a:solidFill>
                  <a:srgbClr val="888888"/>
                </a:solidFill>
              </a:defRPr>
            </a:lvl2pPr>
            <a:lvl3pPr marL="0" marR="0" lvl="2" indent="0" algn="r" rtl="0">
              <a:spcBef>
                <a:spcPts val="0"/>
              </a:spcBef>
              <a:buNone/>
              <a:defRPr sz="1800" b="0" i="0" u="none" strike="noStrike" cap="none">
                <a:solidFill>
                  <a:srgbClr val="888888"/>
                </a:solidFill>
              </a:defRPr>
            </a:lvl3pPr>
            <a:lvl4pPr marL="0" marR="0" lvl="3" indent="0" algn="r" rtl="0">
              <a:spcBef>
                <a:spcPts val="0"/>
              </a:spcBef>
              <a:buNone/>
              <a:defRPr sz="1800" b="0" i="0" u="none" strike="noStrike" cap="none">
                <a:solidFill>
                  <a:srgbClr val="888888"/>
                </a:solidFill>
              </a:defRPr>
            </a:lvl4pPr>
            <a:lvl5pPr marL="0" marR="0" lvl="4" indent="0" algn="r" rtl="0">
              <a:spcBef>
                <a:spcPts val="0"/>
              </a:spcBef>
              <a:buNone/>
              <a:defRPr sz="1800" b="0" i="0" u="none" strike="noStrike" cap="none">
                <a:solidFill>
                  <a:srgbClr val="888888"/>
                </a:solidFill>
              </a:defRPr>
            </a:lvl5pPr>
            <a:lvl6pPr marL="0" marR="0" lvl="5" indent="0" algn="r" rtl="0">
              <a:spcBef>
                <a:spcPts val="0"/>
              </a:spcBef>
              <a:buNone/>
              <a:defRPr sz="1800" b="0" i="0" u="none" strike="noStrike" cap="none">
                <a:solidFill>
                  <a:srgbClr val="888888"/>
                </a:solidFill>
              </a:defRPr>
            </a:lvl6pPr>
            <a:lvl7pPr marL="0" marR="0" lvl="6" indent="0" algn="r" rtl="0">
              <a:spcBef>
                <a:spcPts val="0"/>
              </a:spcBef>
              <a:buNone/>
              <a:defRPr sz="1800" b="0" i="0" u="none" strike="noStrike" cap="none">
                <a:solidFill>
                  <a:srgbClr val="888888"/>
                </a:solidFill>
              </a:defRPr>
            </a:lvl7pPr>
            <a:lvl8pPr marL="0" marR="0" lvl="7" indent="0" algn="r" rtl="0">
              <a:spcBef>
                <a:spcPts val="0"/>
              </a:spcBef>
              <a:buNone/>
              <a:defRPr sz="1800" b="0" i="0" u="none" strike="noStrike" cap="none">
                <a:solidFill>
                  <a:srgbClr val="888888"/>
                </a:solidFill>
              </a:defRPr>
            </a:lvl8pPr>
            <a:lvl9pPr marL="0" marR="0" lvl="8" indent="0" algn="r" rtl="0">
              <a:spcBef>
                <a:spcPts val="0"/>
              </a:spcBef>
              <a:buNone/>
              <a:defRPr sz="1800" b="0" i="0" u="none" strike="noStrike" cap="none">
                <a:solidFill>
                  <a:srgbClr val="888888"/>
                </a:solidFill>
              </a:defRPr>
            </a:lvl9pPr>
          </a:lstStyle>
          <a:p>
            <a:pPr marL="0" lvl="0" indent="0" algn="r" rtl="0">
              <a:spcBef>
                <a:spcPts val="0"/>
              </a:spcBef>
              <a:spcAft>
                <a:spcPts val="0"/>
              </a:spcAft>
              <a:buNone/>
            </a:pPr>
            <a:fld id="{00000000-1234-1234-1234-123412341234}" type="slidenum">
              <a:rPr lang="en-US"/>
              <a:t>‹#›</a:t>
            </a:fld>
            <a:endParaRPr sz="1400">
              <a:solidFill>
                <a:srgbClr val="000000"/>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docs.docker.com/engine/reference/builder/"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hyperlink" Target="https://docs.docker.com/engine/reference/builder/#from" TargetMode="Externa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Shape 42"/>
        <p:cNvGrpSpPr/>
        <p:nvPr/>
      </p:nvGrpSpPr>
      <p:grpSpPr>
        <a:xfrm>
          <a:off x="0" y="0"/>
          <a:ext cx="0" cy="0"/>
          <a:chOff x="0" y="0"/>
          <a:chExt cx="0" cy="0"/>
        </a:xfrm>
      </p:grpSpPr>
      <p:sp>
        <p:nvSpPr>
          <p:cNvPr id="43" name="Google Shape;43;p7"/>
          <p:cNvSpPr txBox="1">
            <a:spLocks noGrp="1"/>
          </p:cNvSpPr>
          <p:nvPr>
            <p:ph type="title"/>
          </p:nvPr>
        </p:nvSpPr>
        <p:spPr>
          <a:xfrm>
            <a:off x="653897" y="1197305"/>
            <a:ext cx="7482840" cy="940435"/>
          </a:xfrm>
          <a:prstGeom prst="rect">
            <a:avLst/>
          </a:prstGeom>
          <a:noFill/>
          <a:ln>
            <a:noFill/>
          </a:ln>
        </p:spPr>
        <p:txBody>
          <a:bodyPr spcFirstLastPara="1" wrap="square" lIns="0" tIns="12700" rIns="0" bIns="0" anchor="t" anchorCtr="0">
            <a:noAutofit/>
          </a:bodyPr>
          <a:lstStyle/>
          <a:p>
            <a:pPr marL="12700" lvl="0" indent="0" algn="ctr" rtl="0">
              <a:lnSpc>
                <a:spcPct val="100000"/>
              </a:lnSpc>
              <a:spcBef>
                <a:spcPts val="0"/>
              </a:spcBef>
              <a:spcAft>
                <a:spcPts val="0"/>
              </a:spcAft>
              <a:buNone/>
            </a:pPr>
            <a:r>
              <a:rPr lang="en-US" dirty="0"/>
              <a:t>Introduction</a:t>
            </a:r>
            <a:endParaRPr dirty="0"/>
          </a:p>
        </p:txBody>
      </p:sp>
      <p:sp>
        <p:nvSpPr>
          <p:cNvPr id="44" name="Google Shape;44;p7"/>
          <p:cNvSpPr/>
          <p:nvPr/>
        </p:nvSpPr>
        <p:spPr>
          <a:xfrm>
            <a:off x="2642508" y="3091949"/>
            <a:ext cx="3378304" cy="1089871"/>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Shape 108"/>
        <p:cNvGrpSpPr/>
        <p:nvPr/>
      </p:nvGrpSpPr>
      <p:grpSpPr>
        <a:xfrm>
          <a:off x="0" y="0"/>
          <a:ext cx="0" cy="0"/>
          <a:chOff x="0" y="0"/>
          <a:chExt cx="0" cy="0"/>
        </a:xfrm>
      </p:grpSpPr>
      <p:sp>
        <p:nvSpPr>
          <p:cNvPr id="109" name="Google Shape;109;p14"/>
          <p:cNvSpPr txBox="1"/>
          <p:nvPr/>
        </p:nvSpPr>
        <p:spPr>
          <a:xfrm>
            <a:off x="4651374" y="840485"/>
            <a:ext cx="3962399" cy="3980231"/>
          </a:xfrm>
          <a:prstGeom prst="rect">
            <a:avLst/>
          </a:prstGeom>
          <a:noFill/>
          <a:ln>
            <a:noFill/>
          </a:ln>
        </p:spPr>
        <p:txBody>
          <a:bodyPr spcFirstLastPara="1" wrap="square" lIns="0" tIns="47625" rIns="0" bIns="0" anchor="t" anchorCtr="0">
            <a:noAutofit/>
          </a:bodyPr>
          <a:lstStyle/>
          <a:p>
            <a:pPr marL="184785" marR="339090" lvl="0" indent="-172085" algn="l" rtl="0">
              <a:lnSpc>
                <a:spcPct val="108000"/>
              </a:lnSpc>
              <a:spcBef>
                <a:spcPts val="0"/>
              </a:spcBef>
              <a:spcAft>
                <a:spcPts val="0"/>
              </a:spcAft>
              <a:buClr>
                <a:srgbClr val="1AAAF8"/>
              </a:buClr>
              <a:buSzPts val="2000"/>
              <a:buFont typeface="Arial"/>
              <a:buChar char="•"/>
            </a:pPr>
            <a:endParaRPr lang="en-US" sz="2000" dirty="0">
              <a:solidFill>
                <a:srgbClr val="6F8491"/>
              </a:solidFill>
              <a:latin typeface="Arial"/>
              <a:ea typeface="Arial"/>
              <a:cs typeface="Arial"/>
              <a:sym typeface="Arial"/>
            </a:endParaRPr>
          </a:p>
          <a:p>
            <a:pPr marL="184785" marR="339090" lvl="0" indent="-172085" algn="l" rtl="0">
              <a:lnSpc>
                <a:spcPct val="108000"/>
              </a:lnSpc>
              <a:spcBef>
                <a:spcPts val="0"/>
              </a:spcBef>
              <a:spcAft>
                <a:spcPts val="0"/>
              </a:spcAft>
              <a:buClr>
                <a:srgbClr val="1AAAF8"/>
              </a:buClr>
              <a:buSzPts val="2000"/>
              <a:buFont typeface="Arial"/>
              <a:buChar char="•"/>
            </a:pPr>
            <a:r>
              <a:rPr lang="en-US" sz="2000" dirty="0">
                <a:solidFill>
                  <a:srgbClr val="6F8491"/>
                </a:solidFill>
                <a:latin typeface="Arial"/>
                <a:ea typeface="Arial"/>
                <a:cs typeface="Arial"/>
                <a:sym typeface="Arial"/>
              </a:rPr>
              <a:t>The image when it is ‘running’ or in action.</a:t>
            </a:r>
          </a:p>
          <a:p>
            <a:pPr marL="184785" marR="339090" indent="-172085">
              <a:lnSpc>
                <a:spcPct val="108000"/>
              </a:lnSpc>
              <a:buClr>
                <a:srgbClr val="1AAAF8"/>
              </a:buClr>
              <a:buSzPts val="2000"/>
              <a:buFont typeface="Arial"/>
              <a:buChar char="•"/>
            </a:pPr>
            <a:r>
              <a:rPr lang="en-US" sz="2000" dirty="0">
                <a:solidFill>
                  <a:srgbClr val="6F8491"/>
                </a:solidFill>
                <a:latin typeface="Arial"/>
                <a:ea typeface="Arial"/>
                <a:cs typeface="Arial"/>
                <a:sym typeface="Arial"/>
              </a:rPr>
              <a:t>Standardized packaging for  software and dependencies</a:t>
            </a:r>
            <a:endParaRPr sz="2000" dirty="0">
              <a:latin typeface="Arial"/>
              <a:ea typeface="Arial"/>
              <a:cs typeface="Arial"/>
              <a:sym typeface="Arial"/>
            </a:endParaRPr>
          </a:p>
          <a:p>
            <a:pPr marL="184785" marR="0" lvl="0" indent="-172085" algn="l" rtl="0">
              <a:lnSpc>
                <a:spcPct val="100000"/>
              </a:lnSpc>
              <a:spcBef>
                <a:spcPts val="930"/>
              </a:spcBef>
              <a:spcAft>
                <a:spcPts val="0"/>
              </a:spcAft>
              <a:buClr>
                <a:srgbClr val="1AAAF8"/>
              </a:buClr>
              <a:buSzPts val="2000"/>
              <a:buFont typeface="Arial"/>
              <a:buChar char="•"/>
            </a:pPr>
            <a:r>
              <a:rPr lang="en-US" sz="2000" dirty="0">
                <a:solidFill>
                  <a:srgbClr val="6F8491"/>
                </a:solidFill>
                <a:latin typeface="Arial"/>
                <a:ea typeface="Arial"/>
                <a:cs typeface="Arial"/>
                <a:sym typeface="Arial"/>
              </a:rPr>
              <a:t>Isolate apps from each other</a:t>
            </a:r>
            <a:endParaRPr sz="2000" dirty="0">
              <a:latin typeface="Arial"/>
              <a:ea typeface="Arial"/>
              <a:cs typeface="Arial"/>
              <a:sym typeface="Arial"/>
            </a:endParaRPr>
          </a:p>
          <a:p>
            <a:pPr marL="184785" marR="0" lvl="0" indent="-172085" algn="l" rtl="0">
              <a:lnSpc>
                <a:spcPct val="100000"/>
              </a:lnSpc>
              <a:spcBef>
                <a:spcPts val="960"/>
              </a:spcBef>
              <a:spcAft>
                <a:spcPts val="0"/>
              </a:spcAft>
              <a:buClr>
                <a:srgbClr val="1AAAF8"/>
              </a:buClr>
              <a:buSzPts val="2000"/>
              <a:buFont typeface="Arial"/>
              <a:buChar char="•"/>
            </a:pPr>
            <a:r>
              <a:rPr lang="en-US" sz="2000" dirty="0">
                <a:solidFill>
                  <a:srgbClr val="6F8491"/>
                </a:solidFill>
                <a:latin typeface="Arial"/>
                <a:ea typeface="Arial"/>
                <a:cs typeface="Arial"/>
                <a:sym typeface="Arial"/>
              </a:rPr>
              <a:t>Share the same OS kernel</a:t>
            </a:r>
            <a:endParaRPr sz="2000" dirty="0">
              <a:latin typeface="Arial"/>
              <a:ea typeface="Arial"/>
              <a:cs typeface="Arial"/>
              <a:sym typeface="Arial"/>
            </a:endParaRPr>
          </a:p>
          <a:p>
            <a:pPr marL="184785" marR="5080" lvl="0" indent="-172085" algn="l" rtl="0">
              <a:lnSpc>
                <a:spcPct val="108000"/>
              </a:lnSpc>
              <a:spcBef>
                <a:spcPts val="1230"/>
              </a:spcBef>
              <a:spcAft>
                <a:spcPts val="0"/>
              </a:spcAft>
              <a:buClr>
                <a:srgbClr val="1AAAF8"/>
              </a:buClr>
              <a:buSzPts val="2000"/>
              <a:buFont typeface="Arial"/>
              <a:buChar char="•"/>
            </a:pPr>
            <a:r>
              <a:rPr lang="en-US" sz="2000" dirty="0">
                <a:solidFill>
                  <a:srgbClr val="6F8491"/>
                </a:solidFill>
                <a:latin typeface="Arial"/>
                <a:ea typeface="Arial"/>
                <a:cs typeface="Arial"/>
                <a:sym typeface="Arial"/>
              </a:rPr>
              <a:t>Works with all major Linux and  Windows Server</a:t>
            </a:r>
            <a:endParaRPr sz="2000" dirty="0">
              <a:latin typeface="Arial"/>
              <a:ea typeface="Arial"/>
              <a:cs typeface="Arial"/>
              <a:sym typeface="Arial"/>
            </a:endParaRPr>
          </a:p>
        </p:txBody>
      </p:sp>
      <p:sp>
        <p:nvSpPr>
          <p:cNvPr id="110" name="Google Shape;110;p14"/>
          <p:cNvSpPr txBox="1">
            <a:spLocks noGrp="1"/>
          </p:cNvSpPr>
          <p:nvPr>
            <p:ph type="title"/>
          </p:nvPr>
        </p:nvSpPr>
        <p:spPr>
          <a:xfrm>
            <a:off x="307340" y="253745"/>
            <a:ext cx="3355340" cy="464820"/>
          </a:xfrm>
          <a:prstGeom prst="rect">
            <a:avLst/>
          </a:prstGeom>
          <a:noFill/>
          <a:ln>
            <a:noFill/>
          </a:ln>
        </p:spPr>
        <p:txBody>
          <a:bodyPr spcFirstLastPara="1" wrap="square" lIns="0" tIns="16500" rIns="0" bIns="0" anchor="t" anchorCtr="0">
            <a:noAutofit/>
          </a:bodyPr>
          <a:lstStyle/>
          <a:p>
            <a:pPr marL="12700" lvl="0" indent="0" algn="l" rtl="0">
              <a:lnSpc>
                <a:spcPct val="100000"/>
              </a:lnSpc>
              <a:spcBef>
                <a:spcPts val="0"/>
              </a:spcBef>
              <a:spcAft>
                <a:spcPts val="0"/>
              </a:spcAft>
              <a:buNone/>
            </a:pPr>
            <a:r>
              <a:rPr lang="en-US" sz="2850"/>
              <a:t>What is a container?</a:t>
            </a:r>
            <a:endParaRPr sz="2850"/>
          </a:p>
        </p:txBody>
      </p:sp>
      <p:sp>
        <p:nvSpPr>
          <p:cNvPr id="111" name="Google Shape;111;p14"/>
          <p:cNvSpPr/>
          <p:nvPr/>
        </p:nvSpPr>
        <p:spPr>
          <a:xfrm>
            <a:off x="303275" y="1193291"/>
            <a:ext cx="3962400" cy="3232404"/>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12" name="Google Shape;112;p14"/>
          <p:cNvSpPr/>
          <p:nvPr/>
        </p:nvSpPr>
        <p:spPr>
          <a:xfrm>
            <a:off x="1534667" y="3268979"/>
            <a:ext cx="451484" cy="387350"/>
          </a:xfrm>
          <a:custGeom>
            <a:avLst/>
            <a:gdLst/>
            <a:ahLst/>
            <a:cxnLst/>
            <a:rect l="l" t="t" r="r" b="b"/>
            <a:pathLst>
              <a:path w="451485" h="387350" extrusionOk="0">
                <a:moveTo>
                  <a:pt x="451104" y="193548"/>
                </a:moveTo>
                <a:lnTo>
                  <a:pt x="0" y="193548"/>
                </a:lnTo>
                <a:lnTo>
                  <a:pt x="225551" y="387096"/>
                </a:lnTo>
                <a:lnTo>
                  <a:pt x="451104" y="193548"/>
                </a:lnTo>
                <a:close/>
              </a:path>
              <a:path w="451485" h="387350" extrusionOk="0">
                <a:moveTo>
                  <a:pt x="338327" y="0"/>
                </a:moveTo>
                <a:lnTo>
                  <a:pt x="112775" y="0"/>
                </a:lnTo>
                <a:lnTo>
                  <a:pt x="112775" y="193548"/>
                </a:lnTo>
                <a:lnTo>
                  <a:pt x="338327" y="193548"/>
                </a:lnTo>
                <a:lnTo>
                  <a:pt x="338327" y="0"/>
                </a:lnTo>
                <a:close/>
              </a:path>
            </a:pathLst>
          </a:custGeom>
          <a:solidFill>
            <a:srgbClr val="4985E8"/>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Shape 134"/>
        <p:cNvGrpSpPr/>
        <p:nvPr/>
      </p:nvGrpSpPr>
      <p:grpSpPr>
        <a:xfrm>
          <a:off x="0" y="0"/>
          <a:ext cx="0" cy="0"/>
          <a:chOff x="0" y="0"/>
          <a:chExt cx="0" cy="0"/>
        </a:xfrm>
      </p:grpSpPr>
      <p:sp>
        <p:nvSpPr>
          <p:cNvPr id="135" name="Google Shape;135;p17"/>
          <p:cNvSpPr txBox="1">
            <a:spLocks noGrp="1"/>
          </p:cNvSpPr>
          <p:nvPr>
            <p:ph type="title"/>
          </p:nvPr>
        </p:nvSpPr>
        <p:spPr>
          <a:xfrm>
            <a:off x="307340" y="291845"/>
            <a:ext cx="6231255" cy="513715"/>
          </a:xfrm>
          <a:prstGeom prst="rect">
            <a:avLst/>
          </a:prstGeom>
          <a:noFill/>
          <a:ln>
            <a:noFill/>
          </a:ln>
        </p:spPr>
        <p:txBody>
          <a:bodyPr spcFirstLastPara="1" wrap="square" lIns="0" tIns="13325" rIns="0" bIns="0" anchor="t" anchorCtr="0">
            <a:noAutofit/>
          </a:bodyPr>
          <a:lstStyle/>
          <a:p>
            <a:pPr marL="12700" lvl="0" indent="0" algn="l" rtl="0">
              <a:lnSpc>
                <a:spcPct val="100000"/>
              </a:lnSpc>
              <a:spcBef>
                <a:spcPts val="0"/>
              </a:spcBef>
              <a:spcAft>
                <a:spcPts val="0"/>
              </a:spcAft>
              <a:buNone/>
            </a:pPr>
            <a:r>
              <a:rPr lang="en-US" sz="3200"/>
              <a:t>Key Benefits of Docker Containers</a:t>
            </a:r>
            <a:endParaRPr sz="3200"/>
          </a:p>
        </p:txBody>
      </p:sp>
      <p:sp>
        <p:nvSpPr>
          <p:cNvPr id="136" name="Google Shape;136;p17"/>
          <p:cNvSpPr/>
          <p:nvPr/>
        </p:nvSpPr>
        <p:spPr>
          <a:xfrm>
            <a:off x="230886" y="1119377"/>
            <a:ext cx="2708275" cy="3502660"/>
          </a:xfrm>
          <a:custGeom>
            <a:avLst/>
            <a:gdLst/>
            <a:ahLst/>
            <a:cxnLst/>
            <a:rect l="l" t="t" r="r" b="b"/>
            <a:pathLst>
              <a:path w="2708275" h="3502660" extrusionOk="0">
                <a:moveTo>
                  <a:pt x="0" y="0"/>
                </a:moveTo>
                <a:lnTo>
                  <a:pt x="0" y="3502152"/>
                </a:lnTo>
                <a:lnTo>
                  <a:pt x="2708147" y="2801721"/>
                </a:lnTo>
                <a:lnTo>
                  <a:pt x="2708147" y="700405"/>
                </a:lnTo>
                <a:lnTo>
                  <a:pt x="0" y="0"/>
                </a:lnTo>
                <a:close/>
              </a:path>
            </a:pathLst>
          </a:custGeom>
          <a:solidFill>
            <a:srgbClr val="1187C5">
              <a:alpha val="89411"/>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37" name="Google Shape;137;p17"/>
          <p:cNvSpPr/>
          <p:nvPr/>
        </p:nvSpPr>
        <p:spPr>
          <a:xfrm>
            <a:off x="230886" y="1119377"/>
            <a:ext cx="2708275" cy="3502660"/>
          </a:xfrm>
          <a:custGeom>
            <a:avLst/>
            <a:gdLst/>
            <a:ahLst/>
            <a:cxnLst/>
            <a:rect l="l" t="t" r="r" b="b"/>
            <a:pathLst>
              <a:path w="2708275" h="3502660" extrusionOk="0">
                <a:moveTo>
                  <a:pt x="0" y="3502152"/>
                </a:moveTo>
                <a:lnTo>
                  <a:pt x="0" y="0"/>
                </a:lnTo>
                <a:lnTo>
                  <a:pt x="2708147" y="700405"/>
                </a:lnTo>
                <a:lnTo>
                  <a:pt x="2708147" y="2801721"/>
                </a:lnTo>
                <a:lnTo>
                  <a:pt x="0" y="3502152"/>
                </a:lnTo>
                <a:close/>
              </a:path>
            </a:pathLst>
          </a:custGeom>
          <a:noFill/>
          <a:ln w="25900" cap="flat" cmpd="sng">
            <a:solidFill>
              <a:srgbClr val="FFFF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38" name="Google Shape;138;p17"/>
          <p:cNvSpPr txBox="1"/>
          <p:nvPr/>
        </p:nvSpPr>
        <p:spPr>
          <a:xfrm>
            <a:off x="420116" y="1563821"/>
            <a:ext cx="2223770" cy="1664335"/>
          </a:xfrm>
          <a:prstGeom prst="rect">
            <a:avLst/>
          </a:prstGeom>
          <a:noFill/>
          <a:ln>
            <a:noFill/>
          </a:ln>
        </p:spPr>
        <p:txBody>
          <a:bodyPr spcFirstLastPara="1" wrap="square" lIns="0" tIns="194925" rIns="0" bIns="0" anchor="t" anchorCtr="0">
            <a:noAutofit/>
          </a:bodyPr>
          <a:lstStyle/>
          <a:p>
            <a:pPr marL="12700" marR="0" lvl="0" indent="0" algn="l" rtl="0">
              <a:lnSpc>
                <a:spcPct val="100000"/>
              </a:lnSpc>
              <a:spcBef>
                <a:spcPts val="0"/>
              </a:spcBef>
              <a:spcAft>
                <a:spcPts val="0"/>
              </a:spcAft>
              <a:buNone/>
            </a:pPr>
            <a:r>
              <a:rPr lang="en-US" sz="3200">
                <a:solidFill>
                  <a:srgbClr val="FFFFFF"/>
                </a:solidFill>
                <a:latin typeface="Arial"/>
                <a:ea typeface="Arial"/>
                <a:cs typeface="Arial"/>
                <a:sym typeface="Arial"/>
              </a:rPr>
              <a:t>Speed</a:t>
            </a:r>
            <a:endParaRPr sz="3200">
              <a:latin typeface="Arial"/>
              <a:ea typeface="Arial"/>
              <a:cs typeface="Arial"/>
              <a:sym typeface="Arial"/>
            </a:endParaRPr>
          </a:p>
          <a:p>
            <a:pPr marL="241300" marR="5080" lvl="0" indent="-228600" algn="l" rtl="0">
              <a:lnSpc>
                <a:spcPct val="108000"/>
              </a:lnSpc>
              <a:spcBef>
                <a:spcPts val="1175"/>
              </a:spcBef>
              <a:spcAft>
                <a:spcPts val="0"/>
              </a:spcAft>
              <a:buClr>
                <a:srgbClr val="FFFFFF"/>
              </a:buClr>
              <a:buSzPts val="2000"/>
              <a:buFont typeface="Arial"/>
              <a:buChar char="•"/>
            </a:pPr>
            <a:r>
              <a:rPr lang="en-US" sz="2000">
                <a:solidFill>
                  <a:srgbClr val="FFFFFF"/>
                </a:solidFill>
                <a:latin typeface="Arial"/>
                <a:ea typeface="Arial"/>
                <a:cs typeface="Arial"/>
                <a:sym typeface="Arial"/>
              </a:rPr>
              <a:t>No OS to boot =  applications  online in seconds</a:t>
            </a:r>
            <a:endParaRPr sz="2000">
              <a:latin typeface="Arial"/>
              <a:ea typeface="Arial"/>
              <a:cs typeface="Arial"/>
              <a:sym typeface="Arial"/>
            </a:endParaRPr>
          </a:p>
        </p:txBody>
      </p:sp>
      <p:sp>
        <p:nvSpPr>
          <p:cNvPr id="139" name="Google Shape;139;p17"/>
          <p:cNvSpPr/>
          <p:nvPr/>
        </p:nvSpPr>
        <p:spPr>
          <a:xfrm>
            <a:off x="3143250" y="1119377"/>
            <a:ext cx="2708275" cy="3502660"/>
          </a:xfrm>
          <a:custGeom>
            <a:avLst/>
            <a:gdLst/>
            <a:ahLst/>
            <a:cxnLst/>
            <a:rect l="l" t="t" r="r" b="b"/>
            <a:pathLst>
              <a:path w="2708275" h="3502660" extrusionOk="0">
                <a:moveTo>
                  <a:pt x="0" y="0"/>
                </a:moveTo>
                <a:lnTo>
                  <a:pt x="0" y="3502152"/>
                </a:lnTo>
                <a:lnTo>
                  <a:pt x="2708148" y="2801721"/>
                </a:lnTo>
                <a:lnTo>
                  <a:pt x="2708148" y="700405"/>
                </a:lnTo>
                <a:lnTo>
                  <a:pt x="0" y="0"/>
                </a:lnTo>
                <a:close/>
              </a:path>
            </a:pathLst>
          </a:custGeom>
          <a:solidFill>
            <a:schemeClr val="accent6">
              <a:alpha val="69411"/>
            </a:scheme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40" name="Google Shape;140;p17"/>
          <p:cNvSpPr/>
          <p:nvPr/>
        </p:nvSpPr>
        <p:spPr>
          <a:xfrm>
            <a:off x="3143250" y="1119377"/>
            <a:ext cx="2708275" cy="3502660"/>
          </a:xfrm>
          <a:custGeom>
            <a:avLst/>
            <a:gdLst/>
            <a:ahLst/>
            <a:cxnLst/>
            <a:rect l="l" t="t" r="r" b="b"/>
            <a:pathLst>
              <a:path w="2708275" h="3502660" extrusionOk="0">
                <a:moveTo>
                  <a:pt x="0" y="3502152"/>
                </a:moveTo>
                <a:lnTo>
                  <a:pt x="0" y="0"/>
                </a:lnTo>
                <a:lnTo>
                  <a:pt x="2708148" y="700405"/>
                </a:lnTo>
                <a:lnTo>
                  <a:pt x="2708148" y="2801721"/>
                </a:lnTo>
                <a:lnTo>
                  <a:pt x="0" y="3502152"/>
                </a:lnTo>
                <a:close/>
              </a:path>
            </a:pathLst>
          </a:custGeom>
          <a:noFill/>
          <a:ln w="25900" cap="flat" cmpd="sng">
            <a:solidFill>
              <a:srgbClr val="FFFF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41" name="Google Shape;141;p17"/>
          <p:cNvSpPr txBox="1"/>
          <p:nvPr/>
        </p:nvSpPr>
        <p:spPr>
          <a:xfrm>
            <a:off x="3333115" y="1563821"/>
            <a:ext cx="2177415" cy="2487295"/>
          </a:xfrm>
          <a:prstGeom prst="rect">
            <a:avLst/>
          </a:prstGeom>
          <a:noFill/>
          <a:ln>
            <a:noFill/>
          </a:ln>
        </p:spPr>
        <p:txBody>
          <a:bodyPr spcFirstLastPara="1" wrap="square" lIns="0" tIns="194925" rIns="0" bIns="0" anchor="t" anchorCtr="0">
            <a:noAutofit/>
          </a:bodyPr>
          <a:lstStyle/>
          <a:p>
            <a:pPr marL="12700" marR="0" lvl="0" indent="0" algn="l" rtl="0">
              <a:lnSpc>
                <a:spcPct val="100000"/>
              </a:lnSpc>
              <a:spcBef>
                <a:spcPts val="0"/>
              </a:spcBef>
              <a:spcAft>
                <a:spcPts val="0"/>
              </a:spcAft>
              <a:buNone/>
            </a:pPr>
            <a:r>
              <a:rPr lang="en-US" sz="3200" dirty="0">
                <a:solidFill>
                  <a:srgbClr val="FFFFFF"/>
                </a:solidFill>
                <a:latin typeface="Arial"/>
                <a:ea typeface="Arial"/>
                <a:cs typeface="Arial"/>
                <a:sym typeface="Arial"/>
              </a:rPr>
              <a:t>Portability</a:t>
            </a:r>
            <a:endParaRPr sz="3200" dirty="0">
              <a:latin typeface="Arial"/>
              <a:ea typeface="Arial"/>
              <a:cs typeface="Arial"/>
              <a:sym typeface="Arial"/>
            </a:endParaRPr>
          </a:p>
          <a:p>
            <a:pPr marL="241300" marR="5080" lvl="0" indent="-228600" algn="l" rtl="0">
              <a:lnSpc>
                <a:spcPct val="90000"/>
              </a:lnSpc>
              <a:spcBef>
                <a:spcPts val="1145"/>
              </a:spcBef>
              <a:spcAft>
                <a:spcPts val="0"/>
              </a:spcAft>
              <a:buClr>
                <a:srgbClr val="FFFFFF"/>
              </a:buClr>
              <a:buSzPts val="2000"/>
              <a:buFont typeface="Arial"/>
              <a:buChar char="•"/>
            </a:pPr>
            <a:r>
              <a:rPr lang="en-US" sz="2000" dirty="0">
                <a:solidFill>
                  <a:srgbClr val="FFFFFF"/>
                </a:solidFill>
                <a:latin typeface="Arial"/>
                <a:ea typeface="Arial"/>
                <a:cs typeface="Arial"/>
                <a:sym typeface="Arial"/>
              </a:rPr>
              <a:t>Less  dependencies  between process  layers = ability to  move between  infrastructure</a:t>
            </a:r>
            <a:endParaRPr sz="2000" dirty="0">
              <a:latin typeface="Arial"/>
              <a:ea typeface="Arial"/>
              <a:cs typeface="Arial"/>
              <a:sym typeface="Arial"/>
            </a:endParaRPr>
          </a:p>
        </p:txBody>
      </p:sp>
      <p:sp>
        <p:nvSpPr>
          <p:cNvPr id="142" name="Google Shape;142;p17"/>
          <p:cNvSpPr/>
          <p:nvPr/>
        </p:nvSpPr>
        <p:spPr>
          <a:xfrm>
            <a:off x="6055614" y="1119377"/>
            <a:ext cx="2708275" cy="3502660"/>
          </a:xfrm>
          <a:custGeom>
            <a:avLst/>
            <a:gdLst/>
            <a:ahLst/>
            <a:cxnLst/>
            <a:rect l="l" t="t" r="r" b="b"/>
            <a:pathLst>
              <a:path w="2708275" h="3502660" extrusionOk="0">
                <a:moveTo>
                  <a:pt x="0" y="0"/>
                </a:moveTo>
                <a:lnTo>
                  <a:pt x="0" y="3502152"/>
                </a:lnTo>
                <a:lnTo>
                  <a:pt x="2708147" y="2801721"/>
                </a:lnTo>
                <a:lnTo>
                  <a:pt x="2708147" y="700405"/>
                </a:lnTo>
                <a:lnTo>
                  <a:pt x="0" y="0"/>
                </a:lnTo>
                <a:close/>
              </a:path>
            </a:pathLst>
          </a:custGeom>
          <a:solidFill>
            <a:srgbClr val="00B050">
              <a:alpha val="49411"/>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43" name="Google Shape;143;p17"/>
          <p:cNvSpPr/>
          <p:nvPr/>
        </p:nvSpPr>
        <p:spPr>
          <a:xfrm>
            <a:off x="6055614" y="1119377"/>
            <a:ext cx="2708275" cy="3502660"/>
          </a:xfrm>
          <a:custGeom>
            <a:avLst/>
            <a:gdLst/>
            <a:ahLst/>
            <a:cxnLst/>
            <a:rect l="l" t="t" r="r" b="b"/>
            <a:pathLst>
              <a:path w="2708275" h="3502660" extrusionOk="0">
                <a:moveTo>
                  <a:pt x="0" y="3502152"/>
                </a:moveTo>
                <a:lnTo>
                  <a:pt x="0" y="0"/>
                </a:lnTo>
                <a:lnTo>
                  <a:pt x="2708147" y="700405"/>
                </a:lnTo>
                <a:lnTo>
                  <a:pt x="2708147" y="2801721"/>
                </a:lnTo>
                <a:lnTo>
                  <a:pt x="0" y="3502152"/>
                </a:lnTo>
                <a:close/>
              </a:path>
            </a:pathLst>
          </a:custGeom>
          <a:noFill/>
          <a:ln w="25900" cap="flat" cmpd="sng">
            <a:solidFill>
              <a:srgbClr val="FFFF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44" name="Google Shape;144;p17"/>
          <p:cNvSpPr txBox="1"/>
          <p:nvPr/>
        </p:nvSpPr>
        <p:spPr>
          <a:xfrm>
            <a:off x="6245733" y="1563821"/>
            <a:ext cx="1765935" cy="1976755"/>
          </a:xfrm>
          <a:prstGeom prst="rect">
            <a:avLst/>
          </a:prstGeom>
          <a:noFill/>
          <a:ln>
            <a:noFill/>
          </a:ln>
        </p:spPr>
        <p:txBody>
          <a:bodyPr spcFirstLastPara="1" wrap="square" lIns="0" tIns="194925" rIns="0" bIns="0" anchor="t" anchorCtr="0">
            <a:noAutofit/>
          </a:bodyPr>
          <a:lstStyle/>
          <a:p>
            <a:pPr marL="12700" marR="0" lvl="0" indent="0" algn="l" rtl="0">
              <a:lnSpc>
                <a:spcPct val="100000"/>
              </a:lnSpc>
              <a:spcBef>
                <a:spcPts val="0"/>
              </a:spcBef>
              <a:spcAft>
                <a:spcPts val="0"/>
              </a:spcAft>
              <a:buNone/>
            </a:pPr>
            <a:r>
              <a:rPr lang="en-US" sz="3200">
                <a:solidFill>
                  <a:srgbClr val="FFFFFF"/>
                </a:solidFill>
                <a:latin typeface="Arial"/>
                <a:ea typeface="Arial"/>
                <a:cs typeface="Arial"/>
                <a:sym typeface="Arial"/>
              </a:rPr>
              <a:t>Efficiency</a:t>
            </a:r>
            <a:endParaRPr sz="3200">
              <a:latin typeface="Arial"/>
              <a:ea typeface="Arial"/>
              <a:cs typeface="Arial"/>
              <a:sym typeface="Arial"/>
            </a:endParaRPr>
          </a:p>
          <a:p>
            <a:pPr marL="241300" marR="454025" lvl="0" indent="-228600" algn="l" rtl="0">
              <a:lnSpc>
                <a:spcPct val="108000"/>
              </a:lnSpc>
              <a:spcBef>
                <a:spcPts val="1175"/>
              </a:spcBef>
              <a:spcAft>
                <a:spcPts val="0"/>
              </a:spcAft>
              <a:buClr>
                <a:srgbClr val="FFFFFF"/>
              </a:buClr>
              <a:buSzPts val="2000"/>
              <a:buFont typeface="Arial"/>
              <a:buChar char="•"/>
            </a:pPr>
            <a:r>
              <a:rPr lang="en-US" sz="2000">
                <a:solidFill>
                  <a:srgbClr val="FFFFFF"/>
                </a:solidFill>
                <a:latin typeface="Arial"/>
                <a:ea typeface="Arial"/>
                <a:cs typeface="Arial"/>
                <a:sym typeface="Arial"/>
              </a:rPr>
              <a:t>Less OS  overhead</a:t>
            </a:r>
            <a:endParaRPr sz="2000">
              <a:latin typeface="Arial"/>
              <a:ea typeface="Arial"/>
              <a:cs typeface="Arial"/>
              <a:sym typeface="Arial"/>
            </a:endParaRPr>
          </a:p>
          <a:p>
            <a:pPr marL="241300" marR="0" lvl="0" indent="-228600" algn="l" rtl="0">
              <a:lnSpc>
                <a:spcPct val="114000"/>
              </a:lnSpc>
              <a:spcBef>
                <a:spcPts val="30"/>
              </a:spcBef>
              <a:spcAft>
                <a:spcPts val="0"/>
              </a:spcAft>
              <a:buClr>
                <a:srgbClr val="FFFFFF"/>
              </a:buClr>
              <a:buSzPts val="2000"/>
              <a:buFont typeface="Arial"/>
              <a:buChar char="•"/>
            </a:pPr>
            <a:r>
              <a:rPr lang="en-US" sz="2000">
                <a:solidFill>
                  <a:srgbClr val="FFFFFF"/>
                </a:solidFill>
                <a:latin typeface="Arial"/>
                <a:ea typeface="Arial"/>
                <a:cs typeface="Arial"/>
                <a:sym typeface="Arial"/>
              </a:rPr>
              <a:t>Improved VM</a:t>
            </a:r>
            <a:endParaRPr sz="2000">
              <a:latin typeface="Arial"/>
              <a:ea typeface="Arial"/>
              <a:cs typeface="Arial"/>
              <a:sym typeface="Arial"/>
            </a:endParaRPr>
          </a:p>
          <a:p>
            <a:pPr marL="241300" marR="0" lvl="0" indent="0" algn="l" rtl="0">
              <a:lnSpc>
                <a:spcPct val="114000"/>
              </a:lnSpc>
              <a:spcBef>
                <a:spcPts val="0"/>
              </a:spcBef>
              <a:spcAft>
                <a:spcPts val="0"/>
              </a:spcAft>
              <a:buNone/>
            </a:pPr>
            <a:r>
              <a:rPr lang="en-US" sz="2000">
                <a:solidFill>
                  <a:srgbClr val="FFFFFF"/>
                </a:solidFill>
                <a:latin typeface="Arial"/>
                <a:ea typeface="Arial"/>
                <a:cs typeface="Arial"/>
                <a:sym typeface="Arial"/>
              </a:rPr>
              <a:t>density</a:t>
            </a:r>
            <a:endParaRPr sz="2000">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20"/>
          <p:cNvSpPr txBox="1">
            <a:spLocks noGrp="1"/>
          </p:cNvSpPr>
          <p:nvPr>
            <p:ph type="title"/>
          </p:nvPr>
        </p:nvSpPr>
        <p:spPr>
          <a:xfrm>
            <a:off x="839274" y="368103"/>
            <a:ext cx="6671700" cy="7737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US" sz="4200"/>
              <a:t>Docker registry</a:t>
            </a:r>
            <a:endParaRPr sz="4200"/>
          </a:p>
        </p:txBody>
      </p:sp>
      <p:sp>
        <p:nvSpPr>
          <p:cNvPr id="247" name="Google Shape;247;p20"/>
          <p:cNvSpPr txBox="1">
            <a:spLocks noGrp="1"/>
          </p:cNvSpPr>
          <p:nvPr>
            <p:ph type="body" idx="1"/>
          </p:nvPr>
        </p:nvSpPr>
        <p:spPr>
          <a:xfrm>
            <a:off x="425100" y="1339950"/>
            <a:ext cx="8293800" cy="3638700"/>
          </a:xfrm>
          <a:prstGeom prst="rect">
            <a:avLst/>
          </a:prstGeom>
        </p:spPr>
        <p:txBody>
          <a:bodyPr spcFirstLastPara="1" wrap="square" lIns="0" tIns="0" rIns="0" bIns="0" anchor="t" anchorCtr="0">
            <a:noAutofit/>
          </a:bodyPr>
          <a:lstStyle/>
          <a:p>
            <a:pPr marL="0" lvl="0" indent="0" algn="l" rtl="0">
              <a:spcBef>
                <a:spcPts val="0"/>
              </a:spcBef>
              <a:spcAft>
                <a:spcPts val="0"/>
              </a:spcAft>
              <a:buClr>
                <a:schemeClr val="dk1"/>
              </a:buClr>
              <a:buSzPts val="1100"/>
              <a:buFont typeface="Arial"/>
              <a:buNone/>
            </a:pPr>
            <a:r>
              <a:rPr lang="en-US" b="1" dirty="0">
                <a:solidFill>
                  <a:srgbClr val="666666"/>
                </a:solidFill>
              </a:rPr>
              <a:t>A Docker registry</a:t>
            </a:r>
            <a:r>
              <a:rPr lang="en-US" dirty="0">
                <a:solidFill>
                  <a:srgbClr val="666666"/>
                </a:solidFill>
              </a:rPr>
              <a:t> is a storage and distribution system for named Docker images. The same image might have multiple different versions, identified by their tags.</a:t>
            </a:r>
            <a:endParaRPr dirty="0">
              <a:solidFill>
                <a:srgbClr val="666666"/>
              </a:solidFill>
            </a:endParaRPr>
          </a:p>
          <a:p>
            <a:pPr marL="0" lvl="0" indent="0" algn="l" rtl="0">
              <a:spcBef>
                <a:spcPts val="0"/>
              </a:spcBef>
              <a:spcAft>
                <a:spcPts val="0"/>
              </a:spcAft>
              <a:buClr>
                <a:schemeClr val="dk1"/>
              </a:buClr>
              <a:buSzPts val="1100"/>
              <a:buFont typeface="Arial"/>
              <a:buNone/>
            </a:pPr>
            <a:endParaRPr dirty="0">
              <a:solidFill>
                <a:srgbClr val="666666"/>
              </a:solidFill>
            </a:endParaRPr>
          </a:p>
          <a:p>
            <a:pPr marL="0" lvl="0" indent="0" algn="l" rtl="0">
              <a:spcBef>
                <a:spcPts val="0"/>
              </a:spcBef>
              <a:spcAft>
                <a:spcPts val="0"/>
              </a:spcAft>
              <a:buClr>
                <a:schemeClr val="dk1"/>
              </a:buClr>
              <a:buSzPts val="1100"/>
              <a:buFont typeface="Arial"/>
              <a:buNone/>
            </a:pPr>
            <a:r>
              <a:rPr lang="en-US" dirty="0">
                <a:solidFill>
                  <a:srgbClr val="666666"/>
                </a:solidFill>
              </a:rPr>
              <a:t>A Docker registry is organized into Docker repositories , where a repository holds all the versions of a specific image. </a:t>
            </a:r>
            <a:br>
              <a:rPr lang="en-US" dirty="0">
                <a:solidFill>
                  <a:srgbClr val="666666"/>
                </a:solidFill>
              </a:rPr>
            </a:br>
            <a:r>
              <a:rPr lang="en-US" dirty="0">
                <a:solidFill>
                  <a:srgbClr val="666666"/>
                </a:solidFill>
              </a:rPr>
              <a:t>The registry allows Docker users to pull images locally, as well as push new images to the registry (given adequate access permissions when applicable).</a:t>
            </a:r>
            <a:endParaRPr dirty="0">
              <a:solidFill>
                <a:srgbClr val="666666"/>
              </a:solidFill>
            </a:endParaRPr>
          </a:p>
          <a:p>
            <a:pPr marL="0" lvl="0" indent="0" algn="l" rtl="0">
              <a:spcBef>
                <a:spcPts val="0"/>
              </a:spcBef>
              <a:spcAft>
                <a:spcPts val="0"/>
              </a:spcAft>
              <a:buClr>
                <a:schemeClr val="dk1"/>
              </a:buClr>
              <a:buSzPts val="1100"/>
              <a:buFont typeface="Arial"/>
              <a:buNone/>
            </a:pPr>
            <a:endParaRPr dirty="0">
              <a:solidFill>
                <a:srgbClr val="666666"/>
              </a:solidFill>
            </a:endParaRPr>
          </a:p>
          <a:p>
            <a:pPr marL="0" lvl="0" indent="0" algn="l" rtl="0">
              <a:spcBef>
                <a:spcPts val="0"/>
              </a:spcBef>
              <a:spcAft>
                <a:spcPts val="0"/>
              </a:spcAft>
              <a:buNone/>
            </a:pPr>
            <a:r>
              <a:rPr lang="en-US" dirty="0">
                <a:solidFill>
                  <a:srgbClr val="666666"/>
                </a:solidFill>
              </a:rPr>
              <a:t>By default, the Docker engine interacts with </a:t>
            </a:r>
            <a:r>
              <a:rPr lang="en-US" dirty="0" err="1">
                <a:solidFill>
                  <a:srgbClr val="666666"/>
                </a:solidFill>
              </a:rPr>
              <a:t>DockerHub</a:t>
            </a:r>
            <a:r>
              <a:rPr lang="en-US" dirty="0">
                <a:solidFill>
                  <a:srgbClr val="666666"/>
                </a:solidFill>
              </a:rPr>
              <a:t> , Docker’s public registry instance.</a:t>
            </a:r>
            <a:br>
              <a:rPr lang="en-US" dirty="0">
                <a:solidFill>
                  <a:srgbClr val="666666"/>
                </a:solidFill>
              </a:rPr>
            </a:br>
            <a:br>
              <a:rPr lang="en-US" dirty="0">
                <a:solidFill>
                  <a:srgbClr val="666666"/>
                </a:solidFill>
              </a:rPr>
            </a:br>
            <a:r>
              <a:rPr lang="en-US" dirty="0">
                <a:solidFill>
                  <a:srgbClr val="666666"/>
                </a:solidFill>
              </a:rPr>
              <a:t>However, it is possible to run on-premise the open-source Docker registry/distribution, as well as a commercially supported version called Docker Trusted Registry . </a:t>
            </a:r>
            <a:br>
              <a:rPr lang="en-US" dirty="0">
                <a:solidFill>
                  <a:srgbClr val="666666"/>
                </a:solidFill>
              </a:rPr>
            </a:br>
            <a:br>
              <a:rPr lang="en-US" dirty="0">
                <a:solidFill>
                  <a:srgbClr val="666666"/>
                </a:solidFill>
              </a:rPr>
            </a:br>
            <a:endParaRPr dirty="0">
              <a:solidFill>
                <a:srgbClr val="666666"/>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22"/>
          <p:cNvSpPr txBox="1">
            <a:spLocks noGrp="1"/>
          </p:cNvSpPr>
          <p:nvPr>
            <p:ph type="title"/>
          </p:nvPr>
        </p:nvSpPr>
        <p:spPr>
          <a:xfrm>
            <a:off x="839274" y="368103"/>
            <a:ext cx="6671700" cy="7737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US" sz="4200"/>
              <a:t>Docker run</a:t>
            </a:r>
            <a:endParaRPr sz="4200"/>
          </a:p>
        </p:txBody>
      </p:sp>
      <p:sp>
        <p:nvSpPr>
          <p:cNvPr id="258" name="Google Shape;258;p22"/>
          <p:cNvSpPr txBox="1">
            <a:spLocks noGrp="1"/>
          </p:cNvSpPr>
          <p:nvPr>
            <p:ph type="body" idx="1"/>
          </p:nvPr>
        </p:nvSpPr>
        <p:spPr>
          <a:xfrm>
            <a:off x="425100" y="1339950"/>
            <a:ext cx="8293800" cy="3232200"/>
          </a:xfrm>
          <a:prstGeom prst="rect">
            <a:avLst/>
          </a:prstGeom>
        </p:spPr>
        <p:txBody>
          <a:bodyPr spcFirstLastPara="1" wrap="square" lIns="0" tIns="0" rIns="0" bIns="0" anchor="t" anchorCtr="0">
            <a:noAutofit/>
          </a:bodyPr>
          <a:lstStyle/>
          <a:p>
            <a:pPr marL="0" lvl="0" indent="0" algn="l" rtl="0">
              <a:lnSpc>
                <a:spcPct val="115000"/>
              </a:lnSpc>
              <a:spcBef>
                <a:spcPts val="0"/>
              </a:spcBef>
              <a:spcAft>
                <a:spcPts val="0"/>
              </a:spcAft>
              <a:buClr>
                <a:schemeClr val="dk1"/>
              </a:buClr>
              <a:buSzPts val="1100"/>
              <a:buFont typeface="Arial"/>
              <a:buNone/>
            </a:pPr>
            <a:r>
              <a:rPr lang="en-US">
                <a:solidFill>
                  <a:srgbClr val="666666"/>
                </a:solidFill>
              </a:rPr>
              <a:t>One of the first and most important commands Docker users learn is the </a:t>
            </a:r>
            <a:r>
              <a:rPr lang="en-US">
                <a:solidFill>
                  <a:srgbClr val="666666"/>
                </a:solidFill>
                <a:highlight>
                  <a:srgbClr val="F7F7F7"/>
                </a:highlight>
              </a:rPr>
              <a:t>docker run</a:t>
            </a:r>
            <a:r>
              <a:rPr lang="en-US">
                <a:solidFill>
                  <a:srgbClr val="666666"/>
                </a:solidFill>
              </a:rPr>
              <a:t> command. This comes as no surprise since its primary function is to build and run containers.</a:t>
            </a:r>
            <a:endParaRPr>
              <a:solidFill>
                <a:srgbClr val="666666"/>
              </a:solidFill>
            </a:endParaRPr>
          </a:p>
          <a:p>
            <a:pPr marL="0" lvl="0" indent="0" algn="l" rtl="0">
              <a:lnSpc>
                <a:spcPct val="115000"/>
              </a:lnSpc>
              <a:spcBef>
                <a:spcPts val="1200"/>
              </a:spcBef>
              <a:spcAft>
                <a:spcPts val="0"/>
              </a:spcAft>
              <a:buNone/>
            </a:pPr>
            <a:r>
              <a:rPr lang="en-US">
                <a:solidFill>
                  <a:srgbClr val="666666"/>
                </a:solidFill>
              </a:rPr>
              <a:t>There are many different ways to run a container. By adding attributes to the basic syntax, you can configure a container to run in detached mode, set a container name, mount a volume, and perform many more tasks.</a:t>
            </a:r>
            <a:endParaRPr>
              <a:solidFill>
                <a:srgbClr val="666666"/>
              </a:solidFill>
            </a:endParaRPr>
          </a:p>
          <a:p>
            <a:pPr marL="0" lvl="0" indent="0" algn="l" rtl="0">
              <a:lnSpc>
                <a:spcPct val="115000"/>
              </a:lnSpc>
              <a:spcBef>
                <a:spcPts val="1200"/>
              </a:spcBef>
              <a:spcAft>
                <a:spcPts val="0"/>
              </a:spcAft>
              <a:buNone/>
            </a:pPr>
            <a:endParaRPr>
              <a:solidFill>
                <a:srgbClr val="666666"/>
              </a:solidFill>
            </a:endParaRPr>
          </a:p>
          <a:p>
            <a:pPr marL="0" lvl="0" indent="0" algn="l" rtl="0">
              <a:lnSpc>
                <a:spcPct val="115000"/>
              </a:lnSpc>
              <a:spcBef>
                <a:spcPts val="1200"/>
              </a:spcBef>
              <a:spcAft>
                <a:spcPts val="0"/>
              </a:spcAft>
              <a:buNone/>
            </a:pPr>
            <a:r>
              <a:rPr lang="en-US" i="1">
                <a:solidFill>
                  <a:srgbClr val="666666"/>
                </a:solidFill>
              </a:rPr>
              <a:t>docker run [OPTIONS] IMAGE [COMMAND] [ARG...]</a:t>
            </a:r>
            <a:endParaRPr i="1">
              <a:solidFill>
                <a:srgbClr val="666666"/>
              </a:solidFill>
            </a:endParaRPr>
          </a:p>
          <a:p>
            <a:pPr marL="0" lvl="0" indent="0" algn="l" rtl="0">
              <a:lnSpc>
                <a:spcPct val="115000"/>
              </a:lnSpc>
              <a:spcBef>
                <a:spcPts val="1200"/>
              </a:spcBef>
              <a:spcAft>
                <a:spcPts val="0"/>
              </a:spcAft>
              <a:buNone/>
            </a:pPr>
            <a:endParaRPr>
              <a:solidFill>
                <a:srgbClr val="666666"/>
              </a:solidFill>
            </a:endParaRPr>
          </a:p>
          <a:p>
            <a:pPr marL="0" lvl="0" indent="0" algn="l" rtl="0">
              <a:lnSpc>
                <a:spcPct val="115000"/>
              </a:lnSpc>
              <a:spcBef>
                <a:spcPts val="1200"/>
              </a:spcBef>
              <a:spcAft>
                <a:spcPts val="0"/>
              </a:spcAft>
              <a:buNone/>
            </a:pPr>
            <a:endParaRPr>
              <a:solidFill>
                <a:srgbClr val="666666"/>
              </a:solidFill>
            </a:endParaRPr>
          </a:p>
          <a:p>
            <a:pPr marL="0" lvl="0" indent="0" algn="l" rtl="0">
              <a:lnSpc>
                <a:spcPct val="115000"/>
              </a:lnSpc>
              <a:spcBef>
                <a:spcPts val="1200"/>
              </a:spcBef>
              <a:spcAft>
                <a:spcPts val="0"/>
              </a:spcAft>
              <a:buNone/>
            </a:pPr>
            <a:endParaRPr>
              <a:solidFill>
                <a:srgbClr val="666666"/>
              </a:solidFill>
            </a:endParaRPr>
          </a:p>
          <a:p>
            <a:pPr marL="0" lvl="0" indent="0" algn="l" rtl="0">
              <a:lnSpc>
                <a:spcPct val="115000"/>
              </a:lnSpc>
              <a:spcBef>
                <a:spcPts val="1200"/>
              </a:spcBef>
              <a:spcAft>
                <a:spcPts val="0"/>
              </a:spcAft>
              <a:buClr>
                <a:schemeClr val="dk1"/>
              </a:buClr>
              <a:buSzPts val="1100"/>
              <a:buFont typeface="Arial"/>
              <a:buNone/>
            </a:pPr>
            <a:endParaRPr>
              <a:solidFill>
                <a:srgbClr val="666666"/>
              </a:solidFill>
            </a:endParaRPr>
          </a:p>
          <a:p>
            <a:pPr marL="0" lvl="0" indent="0" algn="l" rtl="0">
              <a:spcBef>
                <a:spcPts val="1200"/>
              </a:spcBef>
              <a:spcAft>
                <a:spcPts val="0"/>
              </a:spcAft>
              <a:buNone/>
            </a:pPr>
            <a:endParaRPr>
              <a:solidFill>
                <a:srgbClr val="666666"/>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23"/>
          <p:cNvSpPr txBox="1">
            <a:spLocks noGrp="1"/>
          </p:cNvSpPr>
          <p:nvPr>
            <p:ph type="title"/>
          </p:nvPr>
        </p:nvSpPr>
        <p:spPr>
          <a:xfrm>
            <a:off x="839274" y="368103"/>
            <a:ext cx="6671700" cy="7737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US" sz="4200"/>
              <a:t>Docker run</a:t>
            </a:r>
            <a:endParaRPr sz="4200"/>
          </a:p>
        </p:txBody>
      </p:sp>
      <p:sp>
        <p:nvSpPr>
          <p:cNvPr id="264" name="Google Shape;264;p23"/>
          <p:cNvSpPr txBox="1">
            <a:spLocks noGrp="1"/>
          </p:cNvSpPr>
          <p:nvPr>
            <p:ph type="body" idx="1"/>
          </p:nvPr>
        </p:nvSpPr>
        <p:spPr>
          <a:xfrm>
            <a:off x="425100" y="1339950"/>
            <a:ext cx="8293800" cy="3232200"/>
          </a:xfrm>
          <a:prstGeom prst="rect">
            <a:avLst/>
          </a:prstGeom>
        </p:spPr>
        <p:txBody>
          <a:bodyPr spcFirstLastPara="1" wrap="square" lIns="0" tIns="0" rIns="0" bIns="0" anchor="t" anchorCtr="0">
            <a:noAutofit/>
          </a:bodyPr>
          <a:lstStyle/>
          <a:p>
            <a:pPr marL="0" lvl="0" indent="0" algn="l" rtl="0">
              <a:lnSpc>
                <a:spcPct val="100000"/>
              </a:lnSpc>
              <a:spcBef>
                <a:spcPts val="0"/>
              </a:spcBef>
              <a:spcAft>
                <a:spcPts val="0"/>
              </a:spcAft>
              <a:buNone/>
            </a:pPr>
            <a:r>
              <a:rPr lang="en-US" sz="1400" i="1">
                <a:solidFill>
                  <a:srgbClr val="666666"/>
                </a:solidFill>
              </a:rPr>
              <a:t>&gt; </a:t>
            </a:r>
            <a:r>
              <a:rPr lang="en-US" sz="1400">
                <a:solidFill>
                  <a:srgbClr val="666666"/>
                </a:solidFill>
              </a:rPr>
              <a:t>docker run hello-world</a:t>
            </a:r>
            <a:endParaRPr sz="1400">
              <a:solidFill>
                <a:srgbClr val="666666"/>
              </a:solidFill>
            </a:endParaRPr>
          </a:p>
          <a:p>
            <a:pPr marL="0" lvl="0" indent="0" algn="l" rtl="0">
              <a:lnSpc>
                <a:spcPct val="100000"/>
              </a:lnSpc>
              <a:spcBef>
                <a:spcPts val="1200"/>
              </a:spcBef>
              <a:spcAft>
                <a:spcPts val="0"/>
              </a:spcAft>
              <a:buNone/>
            </a:pPr>
            <a:r>
              <a:rPr lang="en-US" sz="1400">
                <a:solidFill>
                  <a:srgbClr val="666666"/>
                </a:solidFill>
              </a:rPr>
              <a:t>Unable to find image 'hello-world:latest' locally</a:t>
            </a:r>
            <a:endParaRPr sz="1400">
              <a:solidFill>
                <a:srgbClr val="666666"/>
              </a:solidFill>
            </a:endParaRPr>
          </a:p>
          <a:p>
            <a:pPr marL="0" lvl="0" indent="0" algn="l" rtl="0">
              <a:lnSpc>
                <a:spcPct val="100000"/>
              </a:lnSpc>
              <a:spcBef>
                <a:spcPts val="1200"/>
              </a:spcBef>
              <a:spcAft>
                <a:spcPts val="0"/>
              </a:spcAft>
              <a:buNone/>
            </a:pPr>
            <a:r>
              <a:rPr lang="en-US" sz="1400">
                <a:solidFill>
                  <a:srgbClr val="666666"/>
                </a:solidFill>
              </a:rPr>
              <a:t>latest: Pulling from library/hello-world</a:t>
            </a:r>
            <a:endParaRPr sz="1400">
              <a:solidFill>
                <a:srgbClr val="666666"/>
              </a:solidFill>
            </a:endParaRPr>
          </a:p>
          <a:p>
            <a:pPr marL="0" lvl="0" indent="0" algn="l" rtl="0">
              <a:lnSpc>
                <a:spcPct val="100000"/>
              </a:lnSpc>
              <a:spcBef>
                <a:spcPts val="1200"/>
              </a:spcBef>
              <a:spcAft>
                <a:spcPts val="0"/>
              </a:spcAft>
              <a:buNone/>
            </a:pPr>
            <a:r>
              <a:rPr lang="en-US" sz="1400">
                <a:solidFill>
                  <a:srgbClr val="666666"/>
                </a:solidFill>
              </a:rPr>
              <a:t>[...]</a:t>
            </a:r>
            <a:endParaRPr sz="1400">
              <a:solidFill>
                <a:srgbClr val="666666"/>
              </a:solidFill>
            </a:endParaRPr>
          </a:p>
          <a:p>
            <a:pPr marL="0" lvl="0" indent="0" algn="l" rtl="0">
              <a:lnSpc>
                <a:spcPct val="100000"/>
              </a:lnSpc>
              <a:spcBef>
                <a:spcPts val="1200"/>
              </a:spcBef>
              <a:spcAft>
                <a:spcPts val="0"/>
              </a:spcAft>
              <a:buNone/>
            </a:pPr>
            <a:r>
              <a:rPr lang="en-US" sz="1400">
                <a:solidFill>
                  <a:srgbClr val="666666"/>
                </a:solidFill>
              </a:rPr>
              <a:t>Status: Downloaded newer image for hello-world:latest</a:t>
            </a:r>
            <a:endParaRPr sz="1400">
              <a:solidFill>
                <a:srgbClr val="666666"/>
              </a:solidFill>
            </a:endParaRPr>
          </a:p>
          <a:p>
            <a:pPr marL="0" lvl="0" indent="0" algn="l" rtl="0">
              <a:lnSpc>
                <a:spcPct val="100000"/>
              </a:lnSpc>
              <a:spcBef>
                <a:spcPts val="1200"/>
              </a:spcBef>
              <a:spcAft>
                <a:spcPts val="0"/>
              </a:spcAft>
              <a:buNone/>
            </a:pPr>
            <a:endParaRPr sz="1400">
              <a:solidFill>
                <a:srgbClr val="666666"/>
              </a:solidFill>
            </a:endParaRPr>
          </a:p>
          <a:p>
            <a:pPr marL="0" lvl="0" indent="0" algn="l" rtl="0">
              <a:lnSpc>
                <a:spcPct val="100000"/>
              </a:lnSpc>
              <a:spcBef>
                <a:spcPts val="1200"/>
              </a:spcBef>
              <a:spcAft>
                <a:spcPts val="0"/>
              </a:spcAft>
              <a:buNone/>
            </a:pPr>
            <a:r>
              <a:rPr lang="en-US" sz="1400">
                <a:solidFill>
                  <a:srgbClr val="666666"/>
                </a:solidFill>
              </a:rPr>
              <a:t>Hello from Docker!</a:t>
            </a:r>
            <a:endParaRPr sz="1400">
              <a:solidFill>
                <a:srgbClr val="666666"/>
              </a:solidFill>
            </a:endParaRPr>
          </a:p>
          <a:p>
            <a:pPr marL="0" lvl="0" indent="0" algn="l" rtl="0">
              <a:lnSpc>
                <a:spcPct val="100000"/>
              </a:lnSpc>
              <a:spcBef>
                <a:spcPts val="1200"/>
              </a:spcBef>
              <a:spcAft>
                <a:spcPts val="0"/>
              </a:spcAft>
              <a:buNone/>
            </a:pPr>
            <a:r>
              <a:rPr lang="en-US" sz="1400">
                <a:solidFill>
                  <a:srgbClr val="666666"/>
                </a:solidFill>
              </a:rPr>
              <a:t>This message shows that your installation appears to be working correctly.</a:t>
            </a:r>
            <a:endParaRPr sz="1400">
              <a:solidFill>
                <a:srgbClr val="666666"/>
              </a:solidFill>
            </a:endParaRPr>
          </a:p>
          <a:p>
            <a:pPr marL="0" lvl="0" indent="0" algn="l" rtl="0">
              <a:lnSpc>
                <a:spcPct val="100000"/>
              </a:lnSpc>
              <a:spcBef>
                <a:spcPts val="1200"/>
              </a:spcBef>
              <a:spcAft>
                <a:spcPts val="0"/>
              </a:spcAft>
              <a:buNone/>
            </a:pPr>
            <a:r>
              <a:rPr lang="en-US" sz="1400">
                <a:solidFill>
                  <a:srgbClr val="666666"/>
                </a:solidFill>
              </a:rPr>
              <a:t>[...]</a:t>
            </a:r>
            <a:endParaRPr sz="1400">
              <a:solidFill>
                <a:srgbClr val="666666"/>
              </a:solidFill>
            </a:endParaRPr>
          </a:p>
          <a:p>
            <a:pPr marL="0" lvl="0" indent="0" algn="l" rtl="0">
              <a:lnSpc>
                <a:spcPct val="100000"/>
              </a:lnSpc>
              <a:spcBef>
                <a:spcPts val="1200"/>
              </a:spcBef>
              <a:spcAft>
                <a:spcPts val="0"/>
              </a:spcAft>
              <a:buNone/>
            </a:pPr>
            <a:endParaRPr sz="1400">
              <a:solidFill>
                <a:srgbClr val="666666"/>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25"/>
          <p:cNvSpPr txBox="1">
            <a:spLocks noGrp="1"/>
          </p:cNvSpPr>
          <p:nvPr>
            <p:ph type="title"/>
          </p:nvPr>
        </p:nvSpPr>
        <p:spPr>
          <a:xfrm>
            <a:off x="839274" y="368103"/>
            <a:ext cx="6671700" cy="7737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US" sz="4200" dirty="0"/>
              <a:t>Docker file</a:t>
            </a:r>
            <a:endParaRPr sz="4200" dirty="0"/>
          </a:p>
        </p:txBody>
      </p:sp>
      <p:sp>
        <p:nvSpPr>
          <p:cNvPr id="275" name="Google Shape;275;p25"/>
          <p:cNvSpPr txBox="1">
            <a:spLocks noGrp="1"/>
          </p:cNvSpPr>
          <p:nvPr>
            <p:ph type="body" idx="1"/>
          </p:nvPr>
        </p:nvSpPr>
        <p:spPr>
          <a:xfrm>
            <a:off x="425099" y="1856724"/>
            <a:ext cx="8293800" cy="24636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b="0" i="0" dirty="0">
                <a:solidFill>
                  <a:srgbClr val="000000"/>
                </a:solidFill>
                <a:effectLst/>
                <a:latin typeface="Roboto" panose="02000000000000000000" pitchFamily="2" charset="0"/>
              </a:rPr>
              <a:t>A </a:t>
            </a:r>
            <a:r>
              <a:rPr lang="en-US" b="0" i="0" dirty="0" err="1">
                <a:solidFill>
                  <a:srgbClr val="000000"/>
                </a:solidFill>
                <a:effectLst/>
                <a:latin typeface="Roboto" panose="02000000000000000000" pitchFamily="2" charset="0"/>
              </a:rPr>
              <a:t>Dockerfile</a:t>
            </a:r>
            <a:r>
              <a:rPr lang="en-US" b="0" i="0" dirty="0">
                <a:solidFill>
                  <a:srgbClr val="000000"/>
                </a:solidFill>
                <a:effectLst/>
                <a:latin typeface="Roboto" panose="02000000000000000000" pitchFamily="2" charset="0"/>
              </a:rPr>
              <a:t> is simply a text-based file with no file extension that contains a script of instructions. Docker uses this script to build a container image.</a:t>
            </a:r>
          </a:p>
          <a:p>
            <a:pPr marL="0" lvl="0" indent="0" algn="l" rtl="0">
              <a:spcBef>
                <a:spcPts val="0"/>
              </a:spcBef>
              <a:spcAft>
                <a:spcPts val="0"/>
              </a:spcAft>
              <a:buNone/>
            </a:pPr>
            <a:endParaRPr lang="en-US" dirty="0">
              <a:solidFill>
                <a:srgbClr val="666666"/>
              </a:solidFill>
            </a:endParaRPr>
          </a:p>
          <a:p>
            <a:pPr marL="0" lvl="0" indent="0" algn="l" rtl="0">
              <a:spcBef>
                <a:spcPts val="0"/>
              </a:spcBef>
              <a:spcAft>
                <a:spcPts val="0"/>
              </a:spcAft>
              <a:buNone/>
            </a:pPr>
            <a:r>
              <a:rPr lang="en-US" dirty="0">
                <a:solidFill>
                  <a:srgbClr val="666666"/>
                </a:solidFill>
              </a:rPr>
              <a:t>A </a:t>
            </a:r>
            <a:r>
              <a:rPr lang="en-US" dirty="0" err="1">
                <a:solidFill>
                  <a:srgbClr val="666666"/>
                </a:solidFill>
                <a:uFill>
                  <a:noFill/>
                </a:uFill>
                <a:hlinkClick r:id="rId3">
                  <a:extLst>
                    <a:ext uri="{A12FA001-AC4F-418D-AE19-62706E023703}">
                      <ahyp:hlinkClr xmlns:ahyp="http://schemas.microsoft.com/office/drawing/2018/hyperlinkcolor" val="tx"/>
                    </a:ext>
                  </a:extLst>
                </a:hlinkClick>
              </a:rPr>
              <a:t>Dockerfile</a:t>
            </a:r>
            <a:r>
              <a:rPr lang="en-US" dirty="0">
                <a:solidFill>
                  <a:srgbClr val="666666"/>
                </a:solidFill>
              </a:rPr>
              <a:t> is a simple text file that contains a list of commands that the Docker client calls while creating an image</a:t>
            </a:r>
            <a:r>
              <a:rPr lang="en-US">
                <a:solidFill>
                  <a:srgbClr val="666666"/>
                </a:solidFill>
              </a:rPr>
              <a:t>. It's </a:t>
            </a:r>
            <a:r>
              <a:rPr lang="en-US" dirty="0">
                <a:solidFill>
                  <a:srgbClr val="666666"/>
                </a:solidFill>
              </a:rPr>
              <a:t>a simple way to automate the image creation process. </a:t>
            </a:r>
            <a:br>
              <a:rPr lang="en-US" dirty="0">
                <a:solidFill>
                  <a:srgbClr val="666666"/>
                </a:solidFill>
              </a:rPr>
            </a:br>
            <a:br>
              <a:rPr lang="en-US" dirty="0">
                <a:solidFill>
                  <a:srgbClr val="666666"/>
                </a:solidFill>
              </a:rPr>
            </a:br>
            <a:r>
              <a:rPr lang="en-US" dirty="0">
                <a:solidFill>
                  <a:srgbClr val="666666"/>
                </a:solidFill>
              </a:rPr>
              <a:t>The </a:t>
            </a:r>
            <a:r>
              <a:rPr lang="en-US" dirty="0">
                <a:solidFill>
                  <a:srgbClr val="666666"/>
                </a:solidFill>
                <a:uFill>
                  <a:noFill/>
                </a:uFill>
                <a:hlinkClick r:id="rId4">
                  <a:extLst>
                    <a:ext uri="{A12FA001-AC4F-418D-AE19-62706E023703}">
                      <ahyp:hlinkClr xmlns:ahyp="http://schemas.microsoft.com/office/drawing/2018/hyperlinkcolor" val="tx"/>
                    </a:ext>
                  </a:extLst>
                </a:hlinkClick>
              </a:rPr>
              <a:t>commands</a:t>
            </a:r>
            <a:r>
              <a:rPr lang="en-US" dirty="0">
                <a:solidFill>
                  <a:srgbClr val="666666"/>
                </a:solidFill>
              </a:rPr>
              <a:t> you write in a </a:t>
            </a:r>
            <a:r>
              <a:rPr lang="en-US" dirty="0" err="1">
                <a:solidFill>
                  <a:srgbClr val="666666"/>
                </a:solidFill>
              </a:rPr>
              <a:t>Dockerfile</a:t>
            </a:r>
            <a:r>
              <a:rPr lang="en-US" dirty="0">
                <a:solidFill>
                  <a:srgbClr val="666666"/>
                </a:solidFill>
              </a:rPr>
              <a:t> are </a:t>
            </a:r>
            <a:r>
              <a:rPr lang="en-US" i="1" dirty="0">
                <a:solidFill>
                  <a:srgbClr val="666666"/>
                </a:solidFill>
              </a:rPr>
              <a:t>almost</a:t>
            </a:r>
            <a:r>
              <a:rPr lang="en-US" dirty="0">
                <a:solidFill>
                  <a:srgbClr val="666666"/>
                </a:solidFill>
              </a:rPr>
              <a:t> identical to their equivalent Linux commands: this means you don't really have to learn new syntax to create your own </a:t>
            </a:r>
            <a:r>
              <a:rPr lang="en-US" dirty="0" err="1">
                <a:solidFill>
                  <a:srgbClr val="666666"/>
                </a:solidFill>
              </a:rPr>
              <a:t>dockerfiles</a:t>
            </a:r>
            <a:r>
              <a:rPr lang="en-US" dirty="0">
                <a:solidFill>
                  <a:srgbClr val="666666"/>
                </a:solidFill>
              </a:rPr>
              <a:t>.</a:t>
            </a:r>
            <a:endParaRPr dirty="0">
              <a:solidFill>
                <a:srgbClr val="666666"/>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26"/>
          <p:cNvSpPr txBox="1">
            <a:spLocks noGrp="1"/>
          </p:cNvSpPr>
          <p:nvPr>
            <p:ph type="title"/>
          </p:nvPr>
        </p:nvSpPr>
        <p:spPr>
          <a:xfrm>
            <a:off x="839274" y="368103"/>
            <a:ext cx="6671700" cy="7737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US" sz="4200"/>
              <a:t>Docker file directives</a:t>
            </a:r>
            <a:endParaRPr sz="4200"/>
          </a:p>
        </p:txBody>
      </p:sp>
      <p:sp>
        <p:nvSpPr>
          <p:cNvPr id="281" name="Google Shape;281;p26"/>
          <p:cNvSpPr txBox="1">
            <a:spLocks noGrp="1"/>
          </p:cNvSpPr>
          <p:nvPr>
            <p:ph type="body" idx="1"/>
          </p:nvPr>
        </p:nvSpPr>
        <p:spPr>
          <a:xfrm>
            <a:off x="425100" y="1141800"/>
            <a:ext cx="8293800" cy="3715500"/>
          </a:xfrm>
          <a:prstGeom prst="rect">
            <a:avLst/>
          </a:prstGeom>
        </p:spPr>
        <p:txBody>
          <a:bodyPr spcFirstLastPara="1" wrap="square" lIns="0" tIns="0" rIns="0" bIns="0" anchor="t" anchorCtr="0">
            <a:noAutofit/>
          </a:bodyPr>
          <a:lstStyle/>
          <a:p>
            <a:pPr marL="0" lvl="0" indent="0" algn="l" rtl="0">
              <a:spcBef>
                <a:spcPts val="0"/>
              </a:spcBef>
              <a:spcAft>
                <a:spcPts val="0"/>
              </a:spcAft>
              <a:buClr>
                <a:schemeClr val="dk1"/>
              </a:buClr>
              <a:buSzPts val="1100"/>
              <a:buFont typeface="Arial"/>
              <a:buNone/>
            </a:pPr>
            <a:r>
              <a:rPr lang="en-US" sz="1050" b="1" dirty="0">
                <a:solidFill>
                  <a:srgbClr val="666666"/>
                </a:solidFill>
              </a:rPr>
              <a:t>FROM</a:t>
            </a:r>
            <a:endParaRPr sz="1050" b="1" dirty="0">
              <a:solidFill>
                <a:srgbClr val="666666"/>
              </a:solidFill>
            </a:endParaRPr>
          </a:p>
          <a:p>
            <a:pPr marL="0" lvl="0" indent="0" algn="l" rtl="0">
              <a:spcBef>
                <a:spcPts val="0"/>
              </a:spcBef>
              <a:spcAft>
                <a:spcPts val="0"/>
              </a:spcAft>
              <a:buNone/>
            </a:pPr>
            <a:r>
              <a:rPr lang="en-US" sz="1050" dirty="0">
                <a:solidFill>
                  <a:srgbClr val="666666"/>
                </a:solidFill>
              </a:rPr>
              <a:t>The from directive is used to set base image for the subsequent instructions. A </a:t>
            </a:r>
            <a:r>
              <a:rPr lang="en-US" sz="1050" dirty="0" err="1">
                <a:solidFill>
                  <a:srgbClr val="666666"/>
                </a:solidFill>
              </a:rPr>
              <a:t>Dockerfile</a:t>
            </a:r>
            <a:r>
              <a:rPr lang="en-US" sz="1050" dirty="0">
                <a:solidFill>
                  <a:srgbClr val="666666"/>
                </a:solidFill>
              </a:rPr>
              <a:t> must have FROM directive with valid image name as the first instruction.</a:t>
            </a:r>
            <a:endParaRPr sz="1050" dirty="0">
              <a:solidFill>
                <a:srgbClr val="666666"/>
              </a:solidFill>
            </a:endParaRPr>
          </a:p>
          <a:p>
            <a:pPr marL="0" lvl="0" indent="0" algn="l" rtl="0">
              <a:spcBef>
                <a:spcPts val="0"/>
              </a:spcBef>
              <a:spcAft>
                <a:spcPts val="0"/>
              </a:spcAft>
              <a:buNone/>
            </a:pPr>
            <a:endParaRPr sz="1050" dirty="0">
              <a:solidFill>
                <a:srgbClr val="666666"/>
              </a:solidFill>
            </a:endParaRPr>
          </a:p>
          <a:p>
            <a:pPr marL="0" lvl="0" indent="0" algn="l" rtl="0">
              <a:spcBef>
                <a:spcPts val="0"/>
              </a:spcBef>
              <a:spcAft>
                <a:spcPts val="0"/>
              </a:spcAft>
              <a:buClr>
                <a:schemeClr val="dk1"/>
              </a:buClr>
              <a:buSzPts val="1100"/>
              <a:buFont typeface="Arial"/>
              <a:buNone/>
            </a:pPr>
            <a:r>
              <a:rPr lang="en-US" sz="1050" i="1" dirty="0">
                <a:solidFill>
                  <a:srgbClr val="666666"/>
                </a:solidFill>
              </a:rPr>
              <a:t>FROM ubuntu:20.04</a:t>
            </a:r>
            <a:endParaRPr sz="1050" i="1" dirty="0">
              <a:solidFill>
                <a:srgbClr val="666666"/>
              </a:solidFill>
            </a:endParaRPr>
          </a:p>
          <a:p>
            <a:pPr marL="0" lvl="0" indent="0" algn="l" rtl="0">
              <a:spcBef>
                <a:spcPts val="0"/>
              </a:spcBef>
              <a:spcAft>
                <a:spcPts val="0"/>
              </a:spcAft>
              <a:buClr>
                <a:schemeClr val="dk1"/>
              </a:buClr>
              <a:buSzPts val="1100"/>
              <a:buFont typeface="Arial"/>
              <a:buNone/>
            </a:pPr>
            <a:endParaRPr sz="1050" dirty="0">
              <a:solidFill>
                <a:srgbClr val="666666"/>
              </a:solidFill>
            </a:endParaRPr>
          </a:p>
          <a:p>
            <a:pPr marL="0" lvl="0" indent="0" algn="l" rtl="0">
              <a:spcBef>
                <a:spcPts val="0"/>
              </a:spcBef>
              <a:spcAft>
                <a:spcPts val="0"/>
              </a:spcAft>
              <a:buNone/>
            </a:pPr>
            <a:r>
              <a:rPr lang="en-US" sz="1050" b="1" dirty="0">
                <a:solidFill>
                  <a:srgbClr val="666666"/>
                </a:solidFill>
              </a:rPr>
              <a:t>RUN</a:t>
            </a:r>
            <a:endParaRPr sz="1050" b="1" dirty="0">
              <a:solidFill>
                <a:srgbClr val="666666"/>
              </a:solidFill>
            </a:endParaRPr>
          </a:p>
          <a:p>
            <a:pPr marL="0" lvl="0" indent="0" algn="l" rtl="0">
              <a:spcBef>
                <a:spcPts val="0"/>
              </a:spcBef>
              <a:spcAft>
                <a:spcPts val="0"/>
              </a:spcAft>
              <a:buClr>
                <a:schemeClr val="dk1"/>
              </a:buClr>
              <a:buSzPts val="1100"/>
              <a:buFont typeface="Arial"/>
              <a:buNone/>
            </a:pPr>
            <a:r>
              <a:rPr lang="en-US" sz="1050" dirty="0">
                <a:solidFill>
                  <a:srgbClr val="666666"/>
                </a:solidFill>
              </a:rPr>
              <a:t>Using RUN directing ,you can run any command to image during build time. For example you can install required packages during the build of image.</a:t>
            </a:r>
            <a:endParaRPr sz="1050" dirty="0">
              <a:solidFill>
                <a:srgbClr val="666666"/>
              </a:solidFill>
            </a:endParaRPr>
          </a:p>
          <a:p>
            <a:pPr marL="0" lvl="0" indent="0" algn="l" rtl="0">
              <a:spcBef>
                <a:spcPts val="0"/>
              </a:spcBef>
              <a:spcAft>
                <a:spcPts val="0"/>
              </a:spcAft>
              <a:buClr>
                <a:schemeClr val="dk1"/>
              </a:buClr>
              <a:buSzPts val="1100"/>
              <a:buFont typeface="Arial"/>
              <a:buNone/>
            </a:pPr>
            <a:endParaRPr sz="1050" dirty="0">
              <a:solidFill>
                <a:srgbClr val="666666"/>
              </a:solidFill>
            </a:endParaRPr>
          </a:p>
          <a:p>
            <a:pPr marL="0" lvl="0" indent="0" algn="l" rtl="0">
              <a:spcBef>
                <a:spcPts val="0"/>
              </a:spcBef>
              <a:spcAft>
                <a:spcPts val="0"/>
              </a:spcAft>
              <a:buClr>
                <a:schemeClr val="dk1"/>
              </a:buClr>
              <a:buSzPts val="1100"/>
              <a:buFont typeface="Arial"/>
              <a:buNone/>
            </a:pPr>
            <a:r>
              <a:rPr lang="en-US" sz="1050" i="1" dirty="0">
                <a:solidFill>
                  <a:srgbClr val="666666"/>
                </a:solidFill>
              </a:rPr>
              <a:t>RUN apt-get update </a:t>
            </a:r>
            <a:endParaRPr sz="1050" i="1" dirty="0">
              <a:solidFill>
                <a:srgbClr val="666666"/>
              </a:solidFill>
            </a:endParaRPr>
          </a:p>
          <a:p>
            <a:pPr marL="0" lvl="0" indent="0" algn="l" rtl="0">
              <a:spcBef>
                <a:spcPts val="0"/>
              </a:spcBef>
              <a:spcAft>
                <a:spcPts val="0"/>
              </a:spcAft>
              <a:buClr>
                <a:schemeClr val="dk1"/>
              </a:buClr>
              <a:buSzPts val="1100"/>
              <a:buFont typeface="Arial"/>
              <a:buNone/>
            </a:pPr>
            <a:r>
              <a:rPr lang="en-US" sz="1050" i="1" dirty="0">
                <a:solidFill>
                  <a:srgbClr val="666666"/>
                </a:solidFill>
              </a:rPr>
              <a:t>RUN apt-get install -y apache2 </a:t>
            </a:r>
            <a:r>
              <a:rPr lang="en-US" sz="1050" i="1" dirty="0" err="1">
                <a:solidFill>
                  <a:srgbClr val="666666"/>
                </a:solidFill>
              </a:rPr>
              <a:t>automake</a:t>
            </a:r>
            <a:r>
              <a:rPr lang="en-US" sz="1050" i="1" dirty="0">
                <a:solidFill>
                  <a:srgbClr val="666666"/>
                </a:solidFill>
              </a:rPr>
              <a:t> build-essential curl</a:t>
            </a:r>
          </a:p>
          <a:p>
            <a:pPr marL="0" lvl="0" indent="0" algn="l" rtl="0">
              <a:spcBef>
                <a:spcPts val="0"/>
              </a:spcBef>
              <a:spcAft>
                <a:spcPts val="0"/>
              </a:spcAft>
              <a:buClr>
                <a:schemeClr val="dk1"/>
              </a:buClr>
              <a:buSzPts val="1100"/>
              <a:buFont typeface="Arial"/>
              <a:buNone/>
            </a:pPr>
            <a:endParaRPr lang="en-US" sz="1050" i="1" dirty="0">
              <a:solidFill>
                <a:srgbClr val="666666"/>
              </a:solidFill>
            </a:endParaRPr>
          </a:p>
          <a:p>
            <a:pPr marL="0" lvl="0" indent="0" algn="l" rtl="0">
              <a:spcBef>
                <a:spcPts val="0"/>
              </a:spcBef>
              <a:spcAft>
                <a:spcPts val="0"/>
              </a:spcAft>
              <a:buNone/>
            </a:pPr>
            <a:r>
              <a:rPr lang="en-US" sz="1050" b="1" dirty="0">
                <a:solidFill>
                  <a:srgbClr val="666666"/>
                </a:solidFill>
              </a:rPr>
              <a:t>COPY</a:t>
            </a:r>
          </a:p>
          <a:p>
            <a:pPr marL="0" lvl="0" indent="0" algn="l" rtl="0">
              <a:spcBef>
                <a:spcPts val="0"/>
              </a:spcBef>
              <a:spcAft>
                <a:spcPts val="0"/>
              </a:spcAft>
              <a:buNone/>
            </a:pPr>
            <a:r>
              <a:rPr lang="en-US" sz="1050" dirty="0">
                <a:solidFill>
                  <a:srgbClr val="666666"/>
                </a:solidFill>
              </a:rPr>
              <a:t>The COPY directive used for copying files and directories from host system to the image during build. </a:t>
            </a:r>
            <a:br>
              <a:rPr lang="en-US" sz="1050" dirty="0">
                <a:solidFill>
                  <a:srgbClr val="666666"/>
                </a:solidFill>
              </a:rPr>
            </a:br>
            <a:r>
              <a:rPr lang="en-US" sz="1050" dirty="0">
                <a:solidFill>
                  <a:srgbClr val="666666"/>
                </a:solidFill>
              </a:rPr>
              <a:t>For example the first commands will copy all the files from hosts html/ directory /var/www/html image directory.</a:t>
            </a:r>
          </a:p>
          <a:p>
            <a:pPr marL="0" lvl="0" indent="0" algn="l" rtl="0">
              <a:spcBef>
                <a:spcPts val="0"/>
              </a:spcBef>
              <a:spcAft>
                <a:spcPts val="0"/>
              </a:spcAft>
              <a:buNone/>
            </a:pPr>
            <a:endParaRPr lang="en-US" sz="1050" dirty="0">
              <a:solidFill>
                <a:srgbClr val="666666"/>
              </a:solidFill>
            </a:endParaRPr>
          </a:p>
          <a:p>
            <a:pPr marL="0" lvl="0" indent="0" algn="l" rtl="0">
              <a:spcBef>
                <a:spcPts val="0"/>
              </a:spcBef>
              <a:spcAft>
                <a:spcPts val="0"/>
              </a:spcAft>
              <a:buNone/>
            </a:pPr>
            <a:r>
              <a:rPr lang="en-US" sz="1050" i="1" dirty="0">
                <a:solidFill>
                  <a:srgbClr val="666666"/>
                </a:solidFill>
              </a:rPr>
              <a:t>COPY html/* /var/www/html/</a:t>
            </a:r>
            <a:br>
              <a:rPr lang="en-US" sz="1050" dirty="0">
                <a:solidFill>
                  <a:srgbClr val="666666"/>
                </a:solidFill>
              </a:rPr>
            </a:br>
            <a:endParaRPr lang="en-US" sz="1050" dirty="0">
              <a:solidFill>
                <a:srgbClr val="666666"/>
              </a:solidFill>
            </a:endParaRPr>
          </a:p>
          <a:p>
            <a:pPr marL="0" lvl="0" indent="0" algn="l" rtl="0">
              <a:spcBef>
                <a:spcPts val="0"/>
              </a:spcBef>
              <a:spcAft>
                <a:spcPts val="0"/>
              </a:spcAft>
              <a:buNone/>
            </a:pPr>
            <a:r>
              <a:rPr lang="en-US" sz="1050" b="1" dirty="0">
                <a:solidFill>
                  <a:srgbClr val="666666"/>
                </a:solidFill>
              </a:rPr>
              <a:t>WORKDIR</a:t>
            </a:r>
          </a:p>
          <a:p>
            <a:pPr marL="0" lvl="0" indent="0" algn="l" rtl="0">
              <a:spcBef>
                <a:spcPts val="0"/>
              </a:spcBef>
              <a:spcAft>
                <a:spcPts val="0"/>
              </a:spcAft>
              <a:buNone/>
            </a:pPr>
            <a:r>
              <a:rPr lang="en-US" sz="1050" dirty="0">
                <a:solidFill>
                  <a:srgbClr val="666666"/>
                </a:solidFill>
              </a:rPr>
              <a:t>The WORKDIR directive used to sets the working directory for any RUN, CMD, ENTRYPOINT, COPY and ADD commands during build.</a:t>
            </a:r>
          </a:p>
          <a:p>
            <a:pPr marL="0" lvl="0" indent="0" algn="l" rtl="0">
              <a:spcBef>
                <a:spcPts val="0"/>
              </a:spcBef>
              <a:spcAft>
                <a:spcPts val="0"/>
              </a:spcAft>
              <a:buNone/>
            </a:pPr>
            <a:endParaRPr lang="en-US" sz="1050" dirty="0">
              <a:solidFill>
                <a:srgbClr val="666666"/>
              </a:solidFill>
            </a:endParaRPr>
          </a:p>
          <a:p>
            <a:pPr marL="0" lvl="0" indent="0" algn="l" rtl="0">
              <a:spcBef>
                <a:spcPts val="0"/>
              </a:spcBef>
              <a:spcAft>
                <a:spcPts val="0"/>
              </a:spcAft>
              <a:buNone/>
            </a:pPr>
            <a:r>
              <a:rPr lang="en-US" sz="1050" i="1" dirty="0">
                <a:solidFill>
                  <a:srgbClr val="666666"/>
                </a:solidFill>
              </a:rPr>
              <a:t>WORKDIR /opt</a:t>
            </a:r>
          </a:p>
          <a:p>
            <a:pPr marL="0" lvl="0" indent="0" algn="l" rtl="0">
              <a:spcBef>
                <a:spcPts val="0"/>
              </a:spcBef>
              <a:spcAft>
                <a:spcPts val="0"/>
              </a:spcAft>
              <a:buClr>
                <a:schemeClr val="dk1"/>
              </a:buClr>
              <a:buSzPts val="1100"/>
              <a:buFont typeface="Arial"/>
              <a:buNone/>
            </a:pPr>
            <a:endParaRPr sz="1200" i="1" dirty="0">
              <a:solidFill>
                <a:srgbClr val="666666"/>
              </a:solidFill>
            </a:endParaRPr>
          </a:p>
          <a:p>
            <a:pPr marL="0" lvl="0" indent="0" algn="l" rtl="0">
              <a:spcBef>
                <a:spcPts val="0"/>
              </a:spcBef>
              <a:spcAft>
                <a:spcPts val="0"/>
              </a:spcAft>
              <a:buNone/>
            </a:pPr>
            <a:endParaRPr sz="1400" dirty="0">
              <a:solidFill>
                <a:srgbClr val="666666"/>
              </a:solidFill>
            </a:endParaRPr>
          </a:p>
          <a:p>
            <a:pPr marL="0" lvl="0" indent="0" algn="l" rtl="0">
              <a:spcBef>
                <a:spcPts val="0"/>
              </a:spcBef>
              <a:spcAft>
                <a:spcPts val="0"/>
              </a:spcAft>
              <a:buNone/>
            </a:pPr>
            <a:endParaRPr sz="1400" dirty="0">
              <a:solidFill>
                <a:srgbClr val="666666"/>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28"/>
          <p:cNvSpPr txBox="1">
            <a:spLocks noGrp="1"/>
          </p:cNvSpPr>
          <p:nvPr>
            <p:ph type="title"/>
          </p:nvPr>
        </p:nvSpPr>
        <p:spPr>
          <a:xfrm>
            <a:off x="839274" y="368103"/>
            <a:ext cx="6671700" cy="7737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US" sz="4200"/>
              <a:t>Docker file directives</a:t>
            </a:r>
            <a:endParaRPr sz="4200"/>
          </a:p>
        </p:txBody>
      </p:sp>
      <p:sp>
        <p:nvSpPr>
          <p:cNvPr id="293" name="Google Shape;293;p28"/>
          <p:cNvSpPr txBox="1">
            <a:spLocks noGrp="1"/>
          </p:cNvSpPr>
          <p:nvPr>
            <p:ph type="body" idx="1"/>
          </p:nvPr>
        </p:nvSpPr>
        <p:spPr>
          <a:xfrm>
            <a:off x="425100" y="1141800"/>
            <a:ext cx="8293800" cy="38694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sz="1050" b="1" dirty="0">
                <a:solidFill>
                  <a:srgbClr val="666666"/>
                </a:solidFill>
              </a:rPr>
              <a:t>CMD</a:t>
            </a:r>
            <a:endParaRPr sz="1050" b="1" dirty="0">
              <a:solidFill>
                <a:srgbClr val="666666"/>
              </a:solidFill>
            </a:endParaRPr>
          </a:p>
          <a:p>
            <a:pPr marL="0" lvl="0" indent="0" algn="l" rtl="0">
              <a:spcBef>
                <a:spcPts val="0"/>
              </a:spcBef>
              <a:spcAft>
                <a:spcPts val="0"/>
              </a:spcAft>
              <a:buNone/>
            </a:pPr>
            <a:r>
              <a:rPr lang="en-US" sz="1050" dirty="0">
                <a:solidFill>
                  <a:srgbClr val="666666"/>
                </a:solidFill>
              </a:rPr>
              <a:t>The CMD directive is used to run the service or software contained by your image, along with any arguments during the launching the container. CMD uses following basic syntax :  </a:t>
            </a:r>
          </a:p>
          <a:p>
            <a:pPr marL="0" lvl="0" indent="0" algn="l" rtl="0">
              <a:spcBef>
                <a:spcPts val="0"/>
              </a:spcBef>
              <a:spcAft>
                <a:spcPts val="0"/>
              </a:spcAft>
              <a:buNone/>
            </a:pPr>
            <a:r>
              <a:rPr lang="en-US" sz="1050" i="1" dirty="0">
                <a:solidFill>
                  <a:srgbClr val="666666"/>
                </a:solidFill>
              </a:rPr>
              <a:t>CMD ["executable","param1","param2"]</a:t>
            </a:r>
            <a:br>
              <a:rPr lang="en-US" sz="1050" dirty="0">
                <a:solidFill>
                  <a:srgbClr val="666666"/>
                </a:solidFill>
              </a:rPr>
            </a:br>
            <a:r>
              <a:rPr lang="en-US" sz="1050" dirty="0">
                <a:solidFill>
                  <a:srgbClr val="666666"/>
                </a:solidFill>
              </a:rPr>
              <a:t>For example, to start Apache service during launch of container, Use the following command : </a:t>
            </a:r>
            <a:r>
              <a:rPr lang="en-US" sz="1050" i="1" dirty="0">
                <a:solidFill>
                  <a:srgbClr val="666666"/>
                </a:solidFill>
              </a:rPr>
              <a:t>CMD ["</a:t>
            </a:r>
            <a:r>
              <a:rPr lang="en-US" sz="1050" i="1" dirty="0" err="1">
                <a:solidFill>
                  <a:srgbClr val="666666"/>
                </a:solidFill>
              </a:rPr>
              <a:t>apachectl</a:t>
            </a:r>
            <a:r>
              <a:rPr lang="en-US" sz="1050" i="1" dirty="0">
                <a:solidFill>
                  <a:srgbClr val="666666"/>
                </a:solidFill>
              </a:rPr>
              <a:t>", "-D", "FOREGROUND"]</a:t>
            </a:r>
            <a:br>
              <a:rPr lang="en-US" sz="1050" dirty="0">
                <a:solidFill>
                  <a:srgbClr val="666666"/>
                </a:solidFill>
              </a:rPr>
            </a:br>
            <a:endParaRPr sz="1050" dirty="0">
              <a:solidFill>
                <a:srgbClr val="666666"/>
              </a:solidFill>
            </a:endParaRPr>
          </a:p>
          <a:p>
            <a:pPr marL="0" lvl="0" indent="0" algn="l" rtl="0">
              <a:spcBef>
                <a:spcPts val="0"/>
              </a:spcBef>
              <a:spcAft>
                <a:spcPts val="0"/>
              </a:spcAft>
              <a:buNone/>
            </a:pPr>
            <a:r>
              <a:rPr lang="en-US" sz="1050" b="1" dirty="0">
                <a:solidFill>
                  <a:srgbClr val="666666"/>
                </a:solidFill>
              </a:rPr>
              <a:t>EXPOSE</a:t>
            </a:r>
            <a:endParaRPr sz="1050" b="1" dirty="0">
              <a:solidFill>
                <a:srgbClr val="666666"/>
              </a:solidFill>
            </a:endParaRPr>
          </a:p>
          <a:p>
            <a:pPr marL="0" lvl="0" indent="0" algn="l" rtl="0">
              <a:spcBef>
                <a:spcPts val="0"/>
              </a:spcBef>
              <a:spcAft>
                <a:spcPts val="0"/>
              </a:spcAft>
              <a:buNone/>
            </a:pPr>
            <a:r>
              <a:rPr lang="en-US" sz="1050" dirty="0">
                <a:solidFill>
                  <a:srgbClr val="666666"/>
                </a:solidFill>
              </a:rPr>
              <a:t>The EXPOSE directive indicates the ports on which a container will listen for the connections. After that you can bind host system port with container and use them.</a:t>
            </a:r>
            <a:endParaRPr sz="1050" dirty="0">
              <a:solidFill>
                <a:srgbClr val="666666"/>
              </a:solidFill>
            </a:endParaRPr>
          </a:p>
          <a:p>
            <a:pPr marL="0" lvl="0" indent="0" algn="l" rtl="0">
              <a:spcBef>
                <a:spcPts val="0"/>
              </a:spcBef>
              <a:spcAft>
                <a:spcPts val="0"/>
              </a:spcAft>
              <a:buNone/>
            </a:pPr>
            <a:endParaRPr sz="1050" dirty="0">
              <a:solidFill>
                <a:srgbClr val="666666"/>
              </a:solidFill>
            </a:endParaRPr>
          </a:p>
          <a:p>
            <a:pPr marL="0" lvl="0" indent="0" algn="l" rtl="0">
              <a:spcBef>
                <a:spcPts val="0"/>
              </a:spcBef>
              <a:spcAft>
                <a:spcPts val="0"/>
              </a:spcAft>
              <a:buNone/>
            </a:pPr>
            <a:r>
              <a:rPr lang="en-US" sz="1050" dirty="0">
                <a:solidFill>
                  <a:srgbClr val="666666"/>
                </a:solidFill>
              </a:rPr>
              <a:t>EXPOSE 80 or EXPOSE 443</a:t>
            </a:r>
          </a:p>
          <a:p>
            <a:pPr marL="0" lvl="0" indent="0" algn="l" rtl="0">
              <a:spcBef>
                <a:spcPts val="0"/>
              </a:spcBef>
              <a:spcAft>
                <a:spcPts val="0"/>
              </a:spcAft>
              <a:buNone/>
            </a:pPr>
            <a:endParaRPr lang="en-US" sz="1050" dirty="0">
              <a:solidFill>
                <a:srgbClr val="666666"/>
              </a:solidFill>
            </a:endParaRPr>
          </a:p>
          <a:p>
            <a:pPr marL="0" lvl="0" indent="0" algn="l" rtl="0">
              <a:spcBef>
                <a:spcPts val="0"/>
              </a:spcBef>
              <a:spcAft>
                <a:spcPts val="0"/>
              </a:spcAft>
              <a:buNone/>
            </a:pPr>
            <a:r>
              <a:rPr lang="en-US" sz="1050" b="1" dirty="0">
                <a:solidFill>
                  <a:srgbClr val="666666"/>
                </a:solidFill>
              </a:rPr>
              <a:t>ENV</a:t>
            </a:r>
          </a:p>
          <a:p>
            <a:pPr marL="0" lvl="0" indent="0" algn="l" rtl="0">
              <a:spcBef>
                <a:spcPts val="0"/>
              </a:spcBef>
              <a:spcAft>
                <a:spcPts val="0"/>
              </a:spcAft>
              <a:buNone/>
            </a:pPr>
            <a:r>
              <a:rPr lang="en-US" sz="1050" dirty="0">
                <a:solidFill>
                  <a:srgbClr val="666666"/>
                </a:solidFill>
              </a:rPr>
              <a:t>The ENV directive is used to set environment variable for specific service of container.</a:t>
            </a:r>
          </a:p>
          <a:p>
            <a:pPr marL="0" lvl="0" indent="0" algn="l" rtl="0">
              <a:spcBef>
                <a:spcPts val="0"/>
              </a:spcBef>
              <a:spcAft>
                <a:spcPts val="0"/>
              </a:spcAft>
              <a:buNone/>
            </a:pPr>
            <a:endParaRPr lang="en-US" sz="1050" dirty="0">
              <a:solidFill>
                <a:srgbClr val="666666"/>
              </a:solidFill>
            </a:endParaRPr>
          </a:p>
          <a:p>
            <a:pPr marL="0" lvl="0" indent="0" algn="l" rtl="0">
              <a:spcBef>
                <a:spcPts val="0"/>
              </a:spcBef>
              <a:spcAft>
                <a:spcPts val="0"/>
              </a:spcAft>
              <a:buNone/>
            </a:pPr>
            <a:r>
              <a:rPr lang="en-US" sz="1050" i="1" dirty="0">
                <a:solidFill>
                  <a:srgbClr val="666666"/>
                </a:solidFill>
              </a:rPr>
              <a:t>ENV PATH=$PATH:/</a:t>
            </a:r>
            <a:r>
              <a:rPr lang="en-US" sz="1050" i="1" dirty="0" err="1">
                <a:solidFill>
                  <a:srgbClr val="666666"/>
                </a:solidFill>
              </a:rPr>
              <a:t>usr</a:t>
            </a:r>
            <a:r>
              <a:rPr lang="en-US" sz="1050" i="1" dirty="0">
                <a:solidFill>
                  <a:srgbClr val="666666"/>
                </a:solidFill>
              </a:rPr>
              <a:t>/local/</a:t>
            </a:r>
            <a:r>
              <a:rPr lang="en-US" sz="1050" i="1" dirty="0" err="1">
                <a:solidFill>
                  <a:srgbClr val="666666"/>
                </a:solidFill>
              </a:rPr>
              <a:t>pgsql</a:t>
            </a:r>
            <a:r>
              <a:rPr lang="en-US" sz="1050" i="1" dirty="0">
                <a:solidFill>
                  <a:srgbClr val="666666"/>
                </a:solidFill>
              </a:rPr>
              <a:t>/bin/</a:t>
            </a:r>
          </a:p>
          <a:p>
            <a:pPr marL="0" lvl="0" indent="0" algn="l" rtl="0">
              <a:spcBef>
                <a:spcPts val="0"/>
              </a:spcBef>
              <a:spcAft>
                <a:spcPts val="0"/>
              </a:spcAft>
              <a:buNone/>
            </a:pPr>
            <a:r>
              <a:rPr lang="en-US" sz="1050" i="1" dirty="0">
                <a:solidFill>
                  <a:srgbClr val="666666"/>
                </a:solidFill>
              </a:rPr>
              <a:t>ENV PG_MAJOR=9.6.0</a:t>
            </a:r>
          </a:p>
          <a:p>
            <a:pPr marL="0" lvl="0" indent="0" algn="l" rtl="0">
              <a:spcBef>
                <a:spcPts val="0"/>
              </a:spcBef>
              <a:spcAft>
                <a:spcPts val="0"/>
              </a:spcAft>
              <a:buNone/>
            </a:pPr>
            <a:endParaRPr lang="en-US" sz="1050" dirty="0">
              <a:solidFill>
                <a:srgbClr val="666666"/>
              </a:solidFill>
            </a:endParaRPr>
          </a:p>
          <a:p>
            <a:pPr marL="0" lvl="0" indent="0" algn="l" rtl="0">
              <a:spcBef>
                <a:spcPts val="0"/>
              </a:spcBef>
              <a:spcAft>
                <a:spcPts val="0"/>
              </a:spcAft>
              <a:buNone/>
            </a:pPr>
            <a:endParaRPr lang="en-US" sz="1050" dirty="0">
              <a:solidFill>
                <a:srgbClr val="666666"/>
              </a:solidFill>
            </a:endParaRPr>
          </a:p>
          <a:p>
            <a:pPr marL="0" lvl="0" indent="0" algn="l" rtl="0">
              <a:spcBef>
                <a:spcPts val="0"/>
              </a:spcBef>
              <a:spcAft>
                <a:spcPts val="0"/>
              </a:spcAft>
              <a:buNone/>
            </a:pPr>
            <a:r>
              <a:rPr lang="en-US" sz="1050" b="1" dirty="0">
                <a:solidFill>
                  <a:srgbClr val="666666"/>
                </a:solidFill>
              </a:rPr>
              <a:t>VOLUME</a:t>
            </a:r>
            <a:endParaRPr lang="en-US" sz="1050" dirty="0">
              <a:solidFill>
                <a:srgbClr val="666666"/>
              </a:solidFill>
            </a:endParaRPr>
          </a:p>
          <a:p>
            <a:pPr marL="0" lvl="0" indent="0" algn="l" rtl="0">
              <a:spcBef>
                <a:spcPts val="0"/>
              </a:spcBef>
              <a:spcAft>
                <a:spcPts val="0"/>
              </a:spcAft>
              <a:buNone/>
            </a:pPr>
            <a:r>
              <a:rPr lang="en-US" sz="1050" dirty="0">
                <a:solidFill>
                  <a:srgbClr val="666666"/>
                </a:solidFill>
              </a:rPr>
              <a:t>The VOLUME directive creates a mount point with the specified name and marks it as holding externally mounted volumes from native host or other containers.</a:t>
            </a:r>
          </a:p>
          <a:p>
            <a:pPr marL="0" lvl="0" indent="0" algn="l" rtl="0">
              <a:spcBef>
                <a:spcPts val="0"/>
              </a:spcBef>
              <a:spcAft>
                <a:spcPts val="0"/>
              </a:spcAft>
              <a:buNone/>
            </a:pPr>
            <a:endParaRPr lang="en-US" sz="1050" dirty="0">
              <a:solidFill>
                <a:srgbClr val="666666"/>
              </a:solidFill>
            </a:endParaRPr>
          </a:p>
          <a:p>
            <a:pPr marL="0" lvl="0" indent="0" algn="l" rtl="0">
              <a:spcBef>
                <a:spcPts val="0"/>
              </a:spcBef>
              <a:spcAft>
                <a:spcPts val="0"/>
              </a:spcAft>
              <a:buNone/>
            </a:pPr>
            <a:r>
              <a:rPr lang="en-US" sz="1050" i="1" dirty="0">
                <a:solidFill>
                  <a:srgbClr val="666666"/>
                </a:solidFill>
              </a:rPr>
              <a:t>VOLUME ["/data"]</a:t>
            </a:r>
          </a:p>
          <a:p>
            <a:pPr marL="0" lvl="0" indent="0" algn="l" rtl="0">
              <a:spcBef>
                <a:spcPts val="0"/>
              </a:spcBef>
              <a:spcAft>
                <a:spcPts val="0"/>
              </a:spcAft>
              <a:buNone/>
            </a:pPr>
            <a:endParaRPr sz="1050" dirty="0">
              <a:solidFill>
                <a:srgbClr val="666666"/>
              </a:solidFill>
            </a:endParaRPr>
          </a:p>
          <a:p>
            <a:pPr marL="0" lvl="0" indent="0" algn="l" rtl="0">
              <a:spcBef>
                <a:spcPts val="0"/>
              </a:spcBef>
              <a:spcAft>
                <a:spcPts val="0"/>
              </a:spcAft>
              <a:buNone/>
            </a:pPr>
            <a:endParaRPr sz="1050" dirty="0">
              <a:solidFill>
                <a:srgbClr val="666666"/>
              </a:solidFill>
            </a:endParaRPr>
          </a:p>
          <a:p>
            <a:pPr marL="0" lvl="0" indent="0" algn="l" rtl="0">
              <a:spcBef>
                <a:spcPts val="0"/>
              </a:spcBef>
              <a:spcAft>
                <a:spcPts val="0"/>
              </a:spcAft>
              <a:buNone/>
            </a:pPr>
            <a:endParaRPr sz="1050" dirty="0">
              <a:solidFill>
                <a:srgbClr val="666666"/>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p30"/>
          <p:cNvSpPr txBox="1">
            <a:spLocks noGrp="1"/>
          </p:cNvSpPr>
          <p:nvPr>
            <p:ph type="title"/>
          </p:nvPr>
        </p:nvSpPr>
        <p:spPr>
          <a:xfrm>
            <a:off x="839274" y="368103"/>
            <a:ext cx="6671700" cy="7737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US" sz="4200"/>
              <a:t>Sample docker file</a:t>
            </a:r>
            <a:endParaRPr sz="4200"/>
          </a:p>
        </p:txBody>
      </p:sp>
      <p:sp>
        <p:nvSpPr>
          <p:cNvPr id="305" name="Google Shape;305;p30"/>
          <p:cNvSpPr txBox="1">
            <a:spLocks noGrp="1"/>
          </p:cNvSpPr>
          <p:nvPr>
            <p:ph type="body" idx="1"/>
          </p:nvPr>
        </p:nvSpPr>
        <p:spPr>
          <a:xfrm>
            <a:off x="425100" y="1321675"/>
            <a:ext cx="8293800" cy="34914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dirty="0">
                <a:solidFill>
                  <a:srgbClr val="666666"/>
                </a:solidFill>
              </a:rPr>
              <a:t>Given this </a:t>
            </a:r>
            <a:r>
              <a:rPr lang="en-US" dirty="0" err="1">
                <a:solidFill>
                  <a:srgbClr val="666666"/>
                </a:solidFill>
              </a:rPr>
              <a:t>Dockerfile</a:t>
            </a:r>
            <a:r>
              <a:rPr lang="en-US" dirty="0">
                <a:solidFill>
                  <a:srgbClr val="666666"/>
                </a:solidFill>
              </a:rPr>
              <a:t>:</a:t>
            </a:r>
            <a:endParaRPr dirty="0">
              <a:solidFill>
                <a:srgbClr val="666666"/>
              </a:solidFill>
            </a:endParaRPr>
          </a:p>
          <a:p>
            <a:pPr marL="0" lvl="0" indent="0" algn="l" rtl="0">
              <a:spcBef>
                <a:spcPts val="0"/>
              </a:spcBef>
              <a:spcAft>
                <a:spcPts val="0"/>
              </a:spcAft>
              <a:buNone/>
            </a:pPr>
            <a:endParaRPr dirty="0">
              <a:solidFill>
                <a:srgbClr val="666666"/>
              </a:solidFill>
            </a:endParaRPr>
          </a:p>
          <a:p>
            <a:r>
              <a:rPr lang="en-US" b="0" dirty="0">
                <a:solidFill>
                  <a:srgbClr val="6272A4"/>
                </a:solidFill>
                <a:effectLst/>
                <a:latin typeface="Consolas" panose="020B0609020204030204" pitchFamily="49" charset="0"/>
              </a:rPr>
              <a:t>  # </a:t>
            </a:r>
            <a:r>
              <a:rPr lang="en-US" b="0" dirty="0">
                <a:solidFill>
                  <a:schemeClr val="bg2"/>
                </a:solidFill>
                <a:effectLst/>
                <a:latin typeface="Consolas" panose="020B0609020204030204" pitchFamily="49" charset="0"/>
              </a:rPr>
              <a:t>syntax</a:t>
            </a:r>
            <a:r>
              <a:rPr lang="en-US" b="0" dirty="0">
                <a:solidFill>
                  <a:srgbClr val="FF79C6"/>
                </a:solidFill>
                <a:effectLst/>
                <a:latin typeface="Consolas" panose="020B0609020204030204" pitchFamily="49" charset="0"/>
              </a:rPr>
              <a:t>=</a:t>
            </a:r>
            <a:r>
              <a:rPr lang="en-US" b="0" i="1" dirty="0">
                <a:solidFill>
                  <a:srgbClr val="FFB86C"/>
                </a:solidFill>
                <a:effectLst/>
                <a:latin typeface="Consolas" panose="020B0609020204030204" pitchFamily="49" charset="0"/>
              </a:rPr>
              <a:t>docker/dockerfile:1</a:t>
            </a:r>
            <a:endParaRPr lang="en-US" b="0" dirty="0">
              <a:solidFill>
                <a:srgbClr val="F8F8F2"/>
              </a:solidFill>
              <a:effectLst/>
              <a:latin typeface="Consolas" panose="020B0609020204030204" pitchFamily="49" charset="0"/>
            </a:endParaRPr>
          </a:p>
          <a:p>
            <a:br>
              <a:rPr lang="en-US" b="0" dirty="0">
                <a:solidFill>
                  <a:srgbClr val="F8F8F2"/>
                </a:solidFill>
                <a:effectLst/>
                <a:latin typeface="Consolas" panose="020B0609020204030204" pitchFamily="49" charset="0"/>
              </a:rPr>
            </a:br>
            <a:r>
              <a:rPr lang="en-US" b="0" dirty="0">
                <a:solidFill>
                  <a:srgbClr val="FF79C6"/>
                </a:solidFill>
                <a:effectLst/>
                <a:latin typeface="Consolas" panose="020B0609020204030204" pitchFamily="49" charset="0"/>
              </a:rPr>
              <a:t>FROM</a:t>
            </a:r>
            <a:r>
              <a:rPr lang="en-US" b="0" dirty="0">
                <a:solidFill>
                  <a:srgbClr val="F8F8F2"/>
                </a:solidFill>
                <a:effectLst/>
                <a:latin typeface="Consolas" panose="020B0609020204030204" pitchFamily="49" charset="0"/>
              </a:rPr>
              <a:t> </a:t>
            </a:r>
            <a:r>
              <a:rPr lang="en-US" b="0" dirty="0">
                <a:solidFill>
                  <a:schemeClr val="bg2"/>
                </a:solidFill>
                <a:effectLst/>
                <a:latin typeface="Consolas" panose="020B0609020204030204" pitchFamily="49" charset="0"/>
              </a:rPr>
              <a:t>python:3.8-slim-buster</a:t>
            </a:r>
            <a:br>
              <a:rPr lang="en-US" b="0" dirty="0">
                <a:solidFill>
                  <a:srgbClr val="F8F8F2"/>
                </a:solidFill>
                <a:effectLst/>
                <a:latin typeface="Consolas" panose="020B0609020204030204" pitchFamily="49" charset="0"/>
              </a:rPr>
            </a:br>
            <a:r>
              <a:rPr lang="en-US" b="0" dirty="0">
                <a:solidFill>
                  <a:srgbClr val="FF79C6"/>
                </a:solidFill>
                <a:effectLst/>
                <a:latin typeface="Consolas" panose="020B0609020204030204" pitchFamily="49" charset="0"/>
              </a:rPr>
              <a:t>WORKDIR</a:t>
            </a:r>
            <a:r>
              <a:rPr lang="en-US" b="0" dirty="0">
                <a:solidFill>
                  <a:srgbClr val="F8F8F2"/>
                </a:solidFill>
                <a:effectLst/>
                <a:latin typeface="Consolas" panose="020B0609020204030204" pitchFamily="49" charset="0"/>
              </a:rPr>
              <a:t> </a:t>
            </a:r>
            <a:r>
              <a:rPr lang="en-US" b="0" i="1" dirty="0">
                <a:solidFill>
                  <a:srgbClr val="FFB86C"/>
                </a:solidFill>
                <a:effectLst/>
                <a:latin typeface="Consolas" panose="020B0609020204030204" pitchFamily="49" charset="0"/>
              </a:rPr>
              <a:t>/python-docker</a:t>
            </a:r>
            <a:br>
              <a:rPr lang="en-US" b="0" dirty="0">
                <a:solidFill>
                  <a:srgbClr val="F8F8F2"/>
                </a:solidFill>
                <a:effectLst/>
                <a:latin typeface="Consolas" panose="020B0609020204030204" pitchFamily="49" charset="0"/>
              </a:rPr>
            </a:br>
            <a:r>
              <a:rPr lang="en-US" b="0" dirty="0">
                <a:solidFill>
                  <a:srgbClr val="FF79C6"/>
                </a:solidFill>
                <a:effectLst/>
                <a:latin typeface="Consolas" panose="020B0609020204030204" pitchFamily="49" charset="0"/>
              </a:rPr>
              <a:t>COPY</a:t>
            </a:r>
            <a:r>
              <a:rPr lang="en-US" b="0" dirty="0">
                <a:solidFill>
                  <a:srgbClr val="F8F8F2"/>
                </a:solidFill>
                <a:effectLst/>
                <a:latin typeface="Consolas" panose="020B0609020204030204" pitchFamily="49" charset="0"/>
              </a:rPr>
              <a:t> </a:t>
            </a:r>
            <a:r>
              <a:rPr lang="en-US" b="0" i="1" dirty="0">
                <a:solidFill>
                  <a:srgbClr val="FFB86C"/>
                </a:solidFill>
                <a:effectLst/>
                <a:latin typeface="Consolas" panose="020B0609020204030204" pitchFamily="49" charset="0"/>
              </a:rPr>
              <a:t>requirements.txt</a:t>
            </a:r>
            <a:r>
              <a:rPr lang="en-US" b="0" dirty="0">
                <a:solidFill>
                  <a:srgbClr val="F8F8F2"/>
                </a:solidFill>
                <a:effectLst/>
                <a:latin typeface="Consolas" panose="020B0609020204030204" pitchFamily="49" charset="0"/>
              </a:rPr>
              <a:t> </a:t>
            </a:r>
            <a:r>
              <a:rPr lang="en-US" b="0" i="1" dirty="0">
                <a:solidFill>
                  <a:srgbClr val="FFB86C"/>
                </a:solidFill>
                <a:effectLst/>
                <a:latin typeface="Consolas" panose="020B0609020204030204" pitchFamily="49" charset="0"/>
              </a:rPr>
              <a:t>requirements.txt</a:t>
            </a:r>
            <a:endParaRPr lang="en-US" b="0" dirty="0">
              <a:solidFill>
                <a:srgbClr val="F8F8F2"/>
              </a:solidFill>
              <a:effectLst/>
              <a:latin typeface="Consolas" panose="020B0609020204030204" pitchFamily="49" charset="0"/>
            </a:endParaRPr>
          </a:p>
          <a:p>
            <a:r>
              <a:rPr lang="en-US" b="0" dirty="0">
                <a:solidFill>
                  <a:srgbClr val="FF79C6"/>
                </a:solidFill>
                <a:effectLst/>
                <a:latin typeface="Consolas" panose="020B0609020204030204" pitchFamily="49" charset="0"/>
              </a:rPr>
              <a:t>  RUN</a:t>
            </a:r>
            <a:r>
              <a:rPr lang="en-US" b="0" dirty="0">
                <a:solidFill>
                  <a:srgbClr val="F8F8F2"/>
                </a:solidFill>
                <a:effectLst/>
                <a:latin typeface="Consolas" panose="020B0609020204030204" pitchFamily="49" charset="0"/>
              </a:rPr>
              <a:t> </a:t>
            </a:r>
            <a:r>
              <a:rPr lang="en-US" b="0" i="1" dirty="0">
                <a:solidFill>
                  <a:srgbClr val="FFB86C"/>
                </a:solidFill>
                <a:effectLst/>
                <a:latin typeface="Consolas" panose="020B0609020204030204" pitchFamily="49" charset="0"/>
              </a:rPr>
              <a:t>pip3</a:t>
            </a:r>
            <a:r>
              <a:rPr lang="en-US" b="0" dirty="0">
                <a:solidFill>
                  <a:srgbClr val="F8F8F2"/>
                </a:solidFill>
                <a:effectLst/>
                <a:latin typeface="Consolas" panose="020B0609020204030204" pitchFamily="49" charset="0"/>
              </a:rPr>
              <a:t> </a:t>
            </a:r>
            <a:r>
              <a:rPr lang="en-US" b="0" i="1" dirty="0">
                <a:solidFill>
                  <a:srgbClr val="FFB86C"/>
                </a:solidFill>
                <a:effectLst/>
                <a:latin typeface="Consolas" panose="020B0609020204030204" pitchFamily="49" charset="0"/>
              </a:rPr>
              <a:t>install</a:t>
            </a:r>
            <a:r>
              <a:rPr lang="en-US" b="0" dirty="0">
                <a:solidFill>
                  <a:srgbClr val="F8F8F2"/>
                </a:solidFill>
                <a:effectLst/>
                <a:latin typeface="Consolas" panose="020B0609020204030204" pitchFamily="49" charset="0"/>
              </a:rPr>
              <a:t> </a:t>
            </a:r>
            <a:r>
              <a:rPr lang="en-US" b="0" i="1" dirty="0">
                <a:solidFill>
                  <a:srgbClr val="FFB86C"/>
                </a:solidFill>
                <a:effectLst/>
                <a:latin typeface="Consolas" panose="020B0609020204030204" pitchFamily="49" charset="0"/>
              </a:rPr>
              <a:t>-r</a:t>
            </a:r>
            <a:r>
              <a:rPr lang="en-US" b="0" dirty="0">
                <a:solidFill>
                  <a:srgbClr val="F8F8F2"/>
                </a:solidFill>
                <a:effectLst/>
                <a:latin typeface="Consolas" panose="020B0609020204030204" pitchFamily="49" charset="0"/>
              </a:rPr>
              <a:t> </a:t>
            </a:r>
            <a:r>
              <a:rPr lang="en-US" b="0" i="1" dirty="0">
                <a:solidFill>
                  <a:srgbClr val="FFB86C"/>
                </a:solidFill>
                <a:effectLst/>
                <a:latin typeface="Consolas" panose="020B0609020204030204" pitchFamily="49" charset="0"/>
              </a:rPr>
              <a:t>requirements.txt</a:t>
            </a:r>
            <a:br>
              <a:rPr lang="en-US" b="0" dirty="0">
                <a:solidFill>
                  <a:srgbClr val="F8F8F2"/>
                </a:solidFill>
                <a:effectLst/>
                <a:latin typeface="Consolas" panose="020B0609020204030204" pitchFamily="49" charset="0"/>
              </a:rPr>
            </a:br>
            <a:r>
              <a:rPr lang="en-US" b="0" dirty="0">
                <a:solidFill>
                  <a:srgbClr val="FF79C6"/>
                </a:solidFill>
                <a:effectLst/>
                <a:latin typeface="Consolas" panose="020B0609020204030204" pitchFamily="49" charset="0"/>
              </a:rPr>
              <a:t>COPY</a:t>
            </a:r>
            <a:r>
              <a:rPr lang="en-US" b="0" dirty="0">
                <a:solidFill>
                  <a:srgbClr val="F8F8F2"/>
                </a:solidFill>
                <a:effectLst/>
                <a:latin typeface="Consolas" panose="020B0609020204030204" pitchFamily="49" charset="0"/>
              </a:rPr>
              <a:t> </a:t>
            </a:r>
            <a:r>
              <a:rPr lang="en-US" b="0" i="1" dirty="0">
                <a:solidFill>
                  <a:srgbClr val="FFB86C"/>
                </a:solidFill>
                <a:effectLst/>
                <a:latin typeface="Consolas" panose="020B0609020204030204" pitchFamily="49" charset="0"/>
              </a:rPr>
              <a:t>.</a:t>
            </a:r>
            <a:r>
              <a:rPr lang="en-US" b="0" dirty="0">
                <a:solidFill>
                  <a:srgbClr val="F8F8F2"/>
                </a:solidFill>
                <a:effectLst/>
                <a:latin typeface="Consolas" panose="020B0609020204030204" pitchFamily="49" charset="0"/>
              </a:rPr>
              <a:t> </a:t>
            </a:r>
            <a:r>
              <a:rPr lang="en-US" b="0" i="1" dirty="0">
                <a:solidFill>
                  <a:srgbClr val="FFB86C"/>
                </a:solidFill>
                <a:effectLst/>
                <a:latin typeface="Consolas" panose="020B0609020204030204" pitchFamily="49" charset="0"/>
              </a:rPr>
              <a:t>.</a:t>
            </a:r>
            <a:br>
              <a:rPr lang="en-US" b="0" dirty="0">
                <a:solidFill>
                  <a:srgbClr val="F8F8F2"/>
                </a:solidFill>
                <a:effectLst/>
                <a:latin typeface="Consolas" panose="020B0609020204030204" pitchFamily="49" charset="0"/>
              </a:rPr>
            </a:br>
            <a:r>
              <a:rPr lang="en-US" b="0" dirty="0">
                <a:solidFill>
                  <a:srgbClr val="FF79C6"/>
                </a:solidFill>
                <a:effectLst/>
                <a:latin typeface="Consolas" panose="020B0609020204030204" pitchFamily="49" charset="0"/>
              </a:rPr>
              <a:t>CMD</a:t>
            </a:r>
            <a:r>
              <a:rPr lang="en-US" b="0" dirty="0">
                <a:solidFill>
                  <a:srgbClr val="F8F8F2"/>
                </a:solidFill>
                <a:effectLst/>
                <a:latin typeface="Consolas" panose="020B0609020204030204" pitchFamily="49" charset="0"/>
              </a:rPr>
              <a:t> </a:t>
            </a:r>
            <a:r>
              <a:rPr lang="en-US" b="0" i="1" dirty="0">
                <a:solidFill>
                  <a:schemeClr val="bg2"/>
                </a:solidFill>
                <a:effectLst/>
                <a:latin typeface="Consolas" panose="020B0609020204030204" pitchFamily="49" charset="0"/>
              </a:rPr>
              <a:t>[</a:t>
            </a:r>
            <a:r>
              <a:rPr lang="en-US" b="0" dirty="0">
                <a:solidFill>
                  <a:schemeClr val="bg2"/>
                </a:solidFill>
                <a:effectLst/>
                <a:latin typeface="Consolas" panose="020B0609020204030204" pitchFamily="49" charset="0"/>
              </a:rPr>
              <a:t> "python3"</a:t>
            </a:r>
            <a:r>
              <a:rPr lang="en-US" b="0" i="1" dirty="0">
                <a:solidFill>
                  <a:schemeClr val="bg2"/>
                </a:solidFill>
                <a:effectLst/>
                <a:latin typeface="Consolas" panose="020B0609020204030204" pitchFamily="49" charset="0"/>
              </a:rPr>
              <a:t>,</a:t>
            </a:r>
            <a:r>
              <a:rPr lang="en-US" b="0" dirty="0">
                <a:solidFill>
                  <a:schemeClr val="bg2"/>
                </a:solidFill>
                <a:effectLst/>
                <a:latin typeface="Consolas" panose="020B0609020204030204" pitchFamily="49" charset="0"/>
              </a:rPr>
              <a:t> "-m" </a:t>
            </a:r>
            <a:r>
              <a:rPr lang="en-US" b="0" i="1" dirty="0">
                <a:solidFill>
                  <a:schemeClr val="bg2"/>
                </a:solidFill>
                <a:effectLst/>
                <a:latin typeface="Consolas" panose="020B0609020204030204" pitchFamily="49" charset="0"/>
              </a:rPr>
              <a:t>,</a:t>
            </a:r>
            <a:r>
              <a:rPr lang="en-US" b="0" dirty="0">
                <a:solidFill>
                  <a:schemeClr val="bg2"/>
                </a:solidFill>
                <a:effectLst/>
                <a:latin typeface="Consolas" panose="020B0609020204030204" pitchFamily="49" charset="0"/>
              </a:rPr>
              <a:t> "flask"</a:t>
            </a:r>
            <a:r>
              <a:rPr lang="en-US" b="0" i="1" dirty="0">
                <a:solidFill>
                  <a:schemeClr val="bg2"/>
                </a:solidFill>
                <a:effectLst/>
                <a:latin typeface="Consolas" panose="020B0609020204030204" pitchFamily="49" charset="0"/>
              </a:rPr>
              <a:t>,</a:t>
            </a:r>
            <a:r>
              <a:rPr lang="en-US" b="0" dirty="0">
                <a:solidFill>
                  <a:schemeClr val="bg2"/>
                </a:solidFill>
                <a:effectLst/>
                <a:latin typeface="Consolas" panose="020B0609020204030204" pitchFamily="49" charset="0"/>
              </a:rPr>
              <a:t> "run"</a:t>
            </a:r>
            <a:r>
              <a:rPr lang="en-US" b="0" i="1" dirty="0">
                <a:solidFill>
                  <a:schemeClr val="bg2"/>
                </a:solidFill>
                <a:effectLst/>
                <a:latin typeface="Consolas" panose="020B0609020204030204" pitchFamily="49" charset="0"/>
              </a:rPr>
              <a:t>,</a:t>
            </a:r>
            <a:r>
              <a:rPr lang="en-US" b="0" dirty="0">
                <a:solidFill>
                  <a:schemeClr val="bg2"/>
                </a:solidFill>
                <a:effectLst/>
                <a:latin typeface="Consolas" panose="020B0609020204030204" pitchFamily="49" charset="0"/>
              </a:rPr>
              <a:t> "--host=0.0.0.0"</a:t>
            </a:r>
            <a:r>
              <a:rPr lang="en-US" b="0" i="1" dirty="0">
                <a:solidFill>
                  <a:schemeClr val="bg2"/>
                </a:solidFill>
                <a:effectLst/>
                <a:latin typeface="Consolas" panose="020B0609020204030204" pitchFamily="49" charset="0"/>
              </a:rPr>
              <a:t>]</a:t>
            </a:r>
            <a:endParaRPr lang="en-US" b="0" dirty="0">
              <a:solidFill>
                <a:schemeClr val="bg2"/>
              </a:solidFill>
              <a:effectLst/>
              <a:latin typeface="Consolas" panose="020B0609020204030204" pitchFamily="49" charset="0"/>
            </a:endParaRPr>
          </a:p>
          <a:p>
            <a:pPr marL="0" lvl="0" indent="0" algn="l" rtl="0">
              <a:spcBef>
                <a:spcPts val="0"/>
              </a:spcBef>
              <a:spcAft>
                <a:spcPts val="0"/>
              </a:spcAft>
              <a:buNone/>
            </a:pPr>
            <a:endParaRPr dirty="0">
              <a:solidFill>
                <a:srgbClr val="666666"/>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p32"/>
          <p:cNvSpPr txBox="1">
            <a:spLocks noGrp="1"/>
          </p:cNvSpPr>
          <p:nvPr>
            <p:ph type="title"/>
          </p:nvPr>
        </p:nvSpPr>
        <p:spPr>
          <a:xfrm>
            <a:off x="839274" y="368103"/>
            <a:ext cx="6671700" cy="7737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US" sz="4200"/>
              <a:t>Docker build / push</a:t>
            </a:r>
            <a:endParaRPr sz="4200"/>
          </a:p>
        </p:txBody>
      </p:sp>
      <p:sp>
        <p:nvSpPr>
          <p:cNvPr id="317" name="Google Shape;317;p32"/>
          <p:cNvSpPr txBox="1">
            <a:spLocks noGrp="1"/>
          </p:cNvSpPr>
          <p:nvPr>
            <p:ph type="body" idx="1"/>
          </p:nvPr>
        </p:nvSpPr>
        <p:spPr>
          <a:xfrm>
            <a:off x="425099" y="1856724"/>
            <a:ext cx="8293800" cy="24636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b="1" dirty="0">
                <a:solidFill>
                  <a:srgbClr val="666666"/>
                </a:solidFill>
              </a:rPr>
              <a:t>Use Docker build to build your image locally</a:t>
            </a:r>
            <a:endParaRPr b="1" dirty="0">
              <a:solidFill>
                <a:srgbClr val="666666"/>
              </a:solidFill>
            </a:endParaRPr>
          </a:p>
          <a:p>
            <a:pPr marL="0" lvl="0" indent="0" algn="l" rtl="0">
              <a:spcBef>
                <a:spcPts val="0"/>
              </a:spcBef>
              <a:spcAft>
                <a:spcPts val="0"/>
              </a:spcAft>
              <a:buNone/>
            </a:pPr>
            <a:endParaRPr dirty="0">
              <a:solidFill>
                <a:srgbClr val="666666"/>
              </a:solidFill>
            </a:endParaRPr>
          </a:p>
          <a:p>
            <a:pPr marL="0" lvl="0" indent="0" algn="l" rtl="0">
              <a:spcBef>
                <a:spcPts val="0"/>
              </a:spcBef>
              <a:spcAft>
                <a:spcPts val="0"/>
              </a:spcAft>
              <a:buNone/>
            </a:pPr>
            <a:r>
              <a:rPr lang="en-US" i="1" dirty="0">
                <a:solidFill>
                  <a:srgbClr val="666666"/>
                </a:solidFill>
              </a:rPr>
              <a:t>docker build -t &lt;registry&gt;/&lt;image name&gt;:&lt;tag&gt; .</a:t>
            </a:r>
            <a:endParaRPr i="1" dirty="0">
              <a:solidFill>
                <a:srgbClr val="666666"/>
              </a:solidFill>
            </a:endParaRPr>
          </a:p>
          <a:p>
            <a:pPr marL="0" lvl="0" indent="0" algn="l" rtl="0">
              <a:spcBef>
                <a:spcPts val="0"/>
              </a:spcBef>
              <a:spcAft>
                <a:spcPts val="0"/>
              </a:spcAft>
              <a:buNone/>
            </a:pPr>
            <a:endParaRPr dirty="0">
              <a:solidFill>
                <a:srgbClr val="666666"/>
              </a:solidFill>
            </a:endParaRPr>
          </a:p>
          <a:p>
            <a:pPr marL="0" lvl="0" indent="0" algn="l" rtl="0">
              <a:spcBef>
                <a:spcPts val="0"/>
              </a:spcBef>
              <a:spcAft>
                <a:spcPts val="0"/>
              </a:spcAft>
              <a:buNone/>
            </a:pPr>
            <a:endParaRPr dirty="0">
              <a:solidFill>
                <a:srgbClr val="666666"/>
              </a:solidFill>
            </a:endParaRPr>
          </a:p>
          <a:p>
            <a:pPr marL="0" lvl="0" indent="0" algn="l" rtl="0">
              <a:spcBef>
                <a:spcPts val="0"/>
              </a:spcBef>
              <a:spcAft>
                <a:spcPts val="0"/>
              </a:spcAft>
              <a:buNone/>
            </a:pPr>
            <a:r>
              <a:rPr lang="en-US" b="1" dirty="0">
                <a:solidFill>
                  <a:srgbClr val="666666"/>
                </a:solidFill>
              </a:rPr>
              <a:t>And Docker push to publish your image on registry</a:t>
            </a:r>
            <a:endParaRPr b="1" dirty="0">
              <a:solidFill>
                <a:srgbClr val="666666"/>
              </a:solidFill>
            </a:endParaRPr>
          </a:p>
          <a:p>
            <a:pPr marL="0" lvl="0" indent="0" algn="l" rtl="0">
              <a:spcBef>
                <a:spcPts val="0"/>
              </a:spcBef>
              <a:spcAft>
                <a:spcPts val="0"/>
              </a:spcAft>
              <a:buNone/>
            </a:pPr>
            <a:endParaRPr dirty="0">
              <a:solidFill>
                <a:srgbClr val="666666"/>
              </a:solidFill>
            </a:endParaRPr>
          </a:p>
          <a:p>
            <a:pPr marL="0" lvl="0" indent="0" algn="l" rtl="0">
              <a:spcBef>
                <a:spcPts val="0"/>
              </a:spcBef>
              <a:spcAft>
                <a:spcPts val="0"/>
              </a:spcAft>
              <a:buNone/>
            </a:pPr>
            <a:r>
              <a:rPr lang="en-US" i="1" dirty="0">
                <a:solidFill>
                  <a:srgbClr val="666666"/>
                </a:solidFill>
              </a:rPr>
              <a:t>docker push &lt;registry&gt;/&lt;image name&gt;:&lt;tag&gt;</a:t>
            </a:r>
            <a:endParaRPr i="1" dirty="0">
              <a:solidFill>
                <a:srgbClr val="666666"/>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55F81-69BA-EB6D-1683-1FA6218B8603}"/>
              </a:ext>
            </a:extLst>
          </p:cNvPr>
          <p:cNvSpPr>
            <a:spLocks noGrp="1"/>
          </p:cNvSpPr>
          <p:nvPr>
            <p:ph type="title"/>
          </p:nvPr>
        </p:nvSpPr>
        <p:spPr>
          <a:xfrm>
            <a:off x="379387" y="519379"/>
            <a:ext cx="7689176" cy="526695"/>
          </a:xfrm>
        </p:spPr>
        <p:txBody>
          <a:bodyPr/>
          <a:lstStyle/>
          <a:p>
            <a:r>
              <a:rPr lang="en-US" sz="3200" dirty="0"/>
              <a:t>What is Docker ?</a:t>
            </a:r>
          </a:p>
        </p:txBody>
      </p:sp>
      <p:sp>
        <p:nvSpPr>
          <p:cNvPr id="3" name="Text Placeholder 2">
            <a:extLst>
              <a:ext uri="{FF2B5EF4-FFF2-40B4-BE49-F238E27FC236}">
                <a16:creationId xmlns:a16="http://schemas.microsoft.com/office/drawing/2014/main" id="{AC49B8BB-468C-AF16-16E6-16B9727B16F0}"/>
              </a:ext>
            </a:extLst>
          </p:cNvPr>
          <p:cNvSpPr>
            <a:spLocks noGrp="1"/>
          </p:cNvSpPr>
          <p:nvPr>
            <p:ph type="body" idx="1"/>
          </p:nvPr>
        </p:nvSpPr>
        <p:spPr>
          <a:xfrm>
            <a:off x="379387" y="1246682"/>
            <a:ext cx="8385226" cy="2870200"/>
          </a:xfrm>
        </p:spPr>
        <p:txBody>
          <a:bodyPr/>
          <a:lstStyle/>
          <a:p>
            <a:pPr marL="514350" indent="-285750" algn="just">
              <a:buFont typeface="Arial" panose="020B0604020202020204" pitchFamily="34" charset="0"/>
              <a:buChar char="•"/>
            </a:pPr>
            <a:endParaRPr lang="en-US" sz="2000" b="0" i="0" dirty="0">
              <a:solidFill>
                <a:srgbClr val="000000"/>
              </a:solidFill>
              <a:effectLst/>
              <a:latin typeface="Roboto" panose="02000000000000000000" pitchFamily="2" charset="0"/>
            </a:endParaRPr>
          </a:p>
          <a:p>
            <a:pPr marL="514350" indent="-285750" algn="just">
              <a:buFont typeface="Arial" panose="020B0604020202020204" pitchFamily="34" charset="0"/>
              <a:buChar char="•"/>
            </a:pPr>
            <a:r>
              <a:rPr lang="en-US" sz="2000" b="0" i="0" dirty="0">
                <a:solidFill>
                  <a:srgbClr val="000000"/>
                </a:solidFill>
                <a:effectLst/>
                <a:latin typeface="Roboto" panose="02000000000000000000" pitchFamily="2" charset="0"/>
              </a:rPr>
              <a:t>Docker is an open platform for developing, shipping, and running applications. </a:t>
            </a:r>
          </a:p>
          <a:p>
            <a:pPr marL="228600" indent="0" algn="just"/>
            <a:endParaRPr lang="en-US" sz="2000" b="0" i="0" dirty="0">
              <a:solidFill>
                <a:srgbClr val="000000"/>
              </a:solidFill>
              <a:effectLst/>
              <a:latin typeface="Roboto" panose="02000000000000000000" pitchFamily="2" charset="0"/>
            </a:endParaRPr>
          </a:p>
          <a:p>
            <a:pPr marL="514350" indent="-285750" algn="just">
              <a:buFont typeface="Arial" panose="020B0604020202020204" pitchFamily="34" charset="0"/>
              <a:buChar char="•"/>
            </a:pPr>
            <a:r>
              <a:rPr lang="en-US" sz="2000" b="0" i="0" dirty="0">
                <a:solidFill>
                  <a:srgbClr val="000000"/>
                </a:solidFill>
                <a:effectLst/>
                <a:latin typeface="Roboto" panose="02000000000000000000" pitchFamily="2" charset="0"/>
              </a:rPr>
              <a:t>Docker enables us to separate your applications from your infrastructure so we can deliver software quickly.</a:t>
            </a:r>
            <a:endParaRPr lang="en-US" sz="2000" dirty="0"/>
          </a:p>
        </p:txBody>
      </p:sp>
    </p:spTree>
    <p:extLst>
      <p:ext uri="{BB962C8B-B14F-4D97-AF65-F5344CB8AC3E}">
        <p14:creationId xmlns:p14="http://schemas.microsoft.com/office/powerpoint/2010/main" val="23617301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p33"/>
          <p:cNvSpPr txBox="1">
            <a:spLocks noGrp="1"/>
          </p:cNvSpPr>
          <p:nvPr>
            <p:ph type="title"/>
          </p:nvPr>
        </p:nvSpPr>
        <p:spPr>
          <a:xfrm>
            <a:off x="695095" y="722630"/>
            <a:ext cx="7753800" cy="17640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US"/>
              <a:t>Data persistence</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p34"/>
          <p:cNvSpPr txBox="1">
            <a:spLocks noGrp="1"/>
          </p:cNvSpPr>
          <p:nvPr>
            <p:ph type="title"/>
          </p:nvPr>
        </p:nvSpPr>
        <p:spPr>
          <a:xfrm>
            <a:off x="856592" y="-1352"/>
            <a:ext cx="6671700" cy="773700"/>
          </a:xfrm>
          <a:prstGeom prst="rect">
            <a:avLst/>
          </a:prstGeom>
        </p:spPr>
        <p:txBody>
          <a:bodyPr spcFirstLastPara="1" wrap="square" lIns="0" tIns="0" rIns="0" bIns="0" anchor="t" anchorCtr="0">
            <a:noAutofit/>
          </a:bodyPr>
          <a:lstStyle/>
          <a:p>
            <a:pPr algn="ctr"/>
            <a:r>
              <a:rPr lang="en-US" sz="4200" dirty="0"/>
              <a:t>Data persistence</a:t>
            </a:r>
            <a:endParaRPr lang="it-IT" dirty="0"/>
          </a:p>
        </p:txBody>
      </p:sp>
      <p:sp>
        <p:nvSpPr>
          <p:cNvPr id="328" name="Google Shape;328;p34"/>
          <p:cNvSpPr txBox="1">
            <a:spLocks noGrp="1"/>
          </p:cNvSpPr>
          <p:nvPr>
            <p:ph type="body" idx="1"/>
          </p:nvPr>
        </p:nvSpPr>
        <p:spPr>
          <a:xfrm>
            <a:off x="144300" y="737709"/>
            <a:ext cx="8771700" cy="3878100"/>
          </a:xfrm>
          <a:prstGeom prst="rect">
            <a:avLst/>
          </a:prstGeom>
        </p:spPr>
        <p:txBody>
          <a:bodyPr spcFirstLastPara="1" wrap="square" lIns="0" tIns="0" rIns="0" bIns="0" anchor="t" anchorCtr="0">
            <a:noAutofit/>
          </a:bodyPr>
          <a:lstStyle/>
          <a:p>
            <a:r>
              <a:rPr lang="en-US" sz="1400" dirty="0"/>
              <a:t>    Docker containers provide you with a writable layer on top to make changes to your running container.</a:t>
            </a:r>
            <a:br>
              <a:rPr lang="en-US" sz="1400" dirty="0"/>
            </a:br>
            <a:br>
              <a:rPr lang="en-US" sz="1400" dirty="0"/>
            </a:br>
            <a:r>
              <a:rPr lang="en-US" sz="1400" b="1" dirty="0"/>
              <a:t>But these changes are bound to the container’s lifecycle:</a:t>
            </a:r>
            <a:r>
              <a:rPr lang="en-US" sz="1400" dirty="0"/>
              <a:t> If the container is deleted (not stopped), you lose your changes.</a:t>
            </a:r>
            <a:endParaRPr lang="it-IT" sz="1400"/>
          </a:p>
          <a:p>
            <a:endParaRPr lang="en-US" sz="1400" dirty="0"/>
          </a:p>
          <a:p>
            <a:r>
              <a:rPr lang="en-US" sz="1400" dirty="0"/>
              <a:t>     Let’s take a hypothetical scenario where you are running a database in a container without any data persistence configured. </a:t>
            </a:r>
            <a:br>
              <a:rPr lang="en-US" sz="1400" dirty="0"/>
            </a:br>
            <a:br>
              <a:rPr lang="en-US" sz="1400" dirty="0"/>
            </a:br>
            <a:r>
              <a:rPr lang="en-US" sz="1400" dirty="0"/>
              <a:t>You create some tables and add some rows to them: but, if some reason, you need to delete this container, as soon as the container is deleted all your tables and their corresponding data get lost.</a:t>
            </a:r>
            <a:endParaRPr sz="1400"/>
          </a:p>
          <a:p>
            <a:endParaRPr lang="en-US" sz="1400" dirty="0"/>
          </a:p>
          <a:p>
            <a:r>
              <a:rPr lang="en-US" sz="1400" dirty="0"/>
              <a:t>    Docker provides us with a couple of solutions to persist your data even if the container is deleted. </a:t>
            </a:r>
            <a:br>
              <a:rPr lang="en-US" sz="1400" dirty="0"/>
            </a:br>
            <a:br>
              <a:rPr lang="en-US" sz="1400" dirty="0"/>
            </a:br>
            <a:r>
              <a:rPr lang="en-US" sz="1400" dirty="0"/>
              <a:t>The two possible ways to persist your data are:</a:t>
            </a:r>
          </a:p>
          <a:p>
            <a:endParaRPr lang="en-US" sz="1400" dirty="0"/>
          </a:p>
          <a:p>
            <a:pPr marL="514350" indent="-285750">
              <a:buChar char="•"/>
            </a:pPr>
            <a:r>
              <a:rPr lang="en-US" sz="1400" b="1" dirty="0"/>
              <a:t>Bind Mounts</a:t>
            </a:r>
          </a:p>
          <a:p>
            <a:pPr marL="514350" indent="-285750">
              <a:buChar char="•"/>
            </a:pPr>
            <a:r>
              <a:rPr lang="en-US" sz="1400" b="1" dirty="0"/>
              <a:t>Volumes</a:t>
            </a:r>
            <a:endParaRPr sz="1400" b="1"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p34"/>
          <p:cNvSpPr txBox="1">
            <a:spLocks noGrp="1"/>
          </p:cNvSpPr>
          <p:nvPr>
            <p:ph type="title"/>
          </p:nvPr>
        </p:nvSpPr>
        <p:spPr>
          <a:xfrm>
            <a:off x="839274" y="368103"/>
            <a:ext cx="6671700" cy="7737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US" sz="4200"/>
              <a:t>Bind mounts</a:t>
            </a:r>
            <a:endParaRPr sz="4200"/>
          </a:p>
        </p:txBody>
      </p:sp>
      <p:sp>
        <p:nvSpPr>
          <p:cNvPr id="328" name="Google Shape;328;p34"/>
          <p:cNvSpPr txBox="1">
            <a:spLocks noGrp="1"/>
          </p:cNvSpPr>
          <p:nvPr>
            <p:ph type="body" idx="1"/>
          </p:nvPr>
        </p:nvSpPr>
        <p:spPr>
          <a:xfrm>
            <a:off x="144300" y="1141800"/>
            <a:ext cx="8771700" cy="38781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b="1"/>
              <a:t>Bind mounts</a:t>
            </a:r>
            <a:r>
              <a:rPr lang="en-US"/>
              <a:t> have been around since the early days of Docker. </a:t>
            </a:r>
            <a:br>
              <a:rPr lang="en-US"/>
            </a:br>
            <a:br>
              <a:rPr lang="en-US"/>
            </a:br>
            <a:r>
              <a:rPr lang="en-US"/>
              <a:t>When you use a bind mount,</a:t>
            </a:r>
            <a:r>
              <a:rPr lang="en-US" b="1"/>
              <a:t> a file or directory on the host machine is mounted into a container.</a:t>
            </a:r>
            <a:r>
              <a:rPr lang="en-US"/>
              <a:t> </a:t>
            </a:r>
            <a:br>
              <a:rPr lang="en-US"/>
            </a:br>
            <a:br>
              <a:rPr lang="en-US"/>
            </a:br>
            <a:r>
              <a:rPr lang="en-US"/>
              <a:t>The file or directory is referenced by its absolute path on the host machine. </a:t>
            </a:r>
            <a:endParaRPr/>
          </a:p>
          <a:p>
            <a:pPr marL="0" lvl="0" indent="0" algn="l" rtl="0">
              <a:spcBef>
                <a:spcPts val="0"/>
              </a:spcBef>
              <a:spcAft>
                <a:spcPts val="0"/>
              </a:spcAft>
              <a:buClr>
                <a:schemeClr val="dk1"/>
              </a:buClr>
              <a:buSzPts val="1100"/>
              <a:buFont typeface="Arial"/>
              <a:buNone/>
            </a:pPr>
            <a:br>
              <a:rPr lang="en-US"/>
            </a:br>
            <a:r>
              <a:rPr lang="en-US"/>
              <a:t>By contrast, when you use a volume, a new directory is created within Docker’s storage directory on the host machine, and Docker manages that directory’s contents.</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US"/>
              <a:t>The file or directory does not need to exist on the Docker host already. </a:t>
            </a:r>
            <a:br>
              <a:rPr lang="en-US"/>
            </a:br>
            <a:r>
              <a:rPr lang="en-US"/>
              <a:t>It is created on demand if it does not yet exist. </a:t>
            </a:r>
            <a:br>
              <a:rPr lang="en-US"/>
            </a:br>
            <a:r>
              <a:rPr lang="en-US"/>
              <a:t>Bind mounts are very performant, but they rely on the host machine’s filesystem having a specific directory structure available. </a:t>
            </a:r>
            <a:br>
              <a:rPr lang="en-US"/>
            </a:br>
            <a:r>
              <a:rPr lang="en-US"/>
              <a:t>If you are developing new Docker applications, consider using named volumes instead. </a:t>
            </a:r>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38971129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p35"/>
          <p:cNvSpPr txBox="1">
            <a:spLocks noGrp="1"/>
          </p:cNvSpPr>
          <p:nvPr>
            <p:ph type="title"/>
          </p:nvPr>
        </p:nvSpPr>
        <p:spPr>
          <a:xfrm>
            <a:off x="839274" y="368103"/>
            <a:ext cx="6671700" cy="7737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US" sz="4200"/>
              <a:t>Docker volumes</a:t>
            </a:r>
            <a:endParaRPr sz="4200"/>
          </a:p>
        </p:txBody>
      </p:sp>
      <p:sp>
        <p:nvSpPr>
          <p:cNvPr id="334" name="Google Shape;334;p35"/>
          <p:cNvSpPr txBox="1">
            <a:spLocks noGrp="1"/>
          </p:cNvSpPr>
          <p:nvPr>
            <p:ph type="body" idx="1"/>
          </p:nvPr>
        </p:nvSpPr>
        <p:spPr>
          <a:xfrm>
            <a:off x="144300" y="1141800"/>
            <a:ext cx="8771700" cy="3878100"/>
          </a:xfrm>
          <a:prstGeom prst="rect">
            <a:avLst/>
          </a:prstGeom>
        </p:spPr>
        <p:txBody>
          <a:bodyPr spcFirstLastPara="1" wrap="square" lIns="0" tIns="0" rIns="0" bIns="0" anchor="t" anchorCtr="0">
            <a:noAutofit/>
          </a:bodyPr>
          <a:lstStyle/>
          <a:p>
            <a:pPr marL="0" lvl="0" indent="0" algn="l" rtl="0">
              <a:spcBef>
                <a:spcPts val="0"/>
              </a:spcBef>
              <a:spcAft>
                <a:spcPts val="0"/>
              </a:spcAft>
              <a:buClr>
                <a:schemeClr val="dk1"/>
              </a:buClr>
              <a:buSzPts val="1100"/>
              <a:buFont typeface="Arial"/>
              <a:buNone/>
            </a:pPr>
            <a:r>
              <a:rPr lang="en-US"/>
              <a:t>Volumes are the preferred mechanism for persisting data generated by and used by Docker containers. </a:t>
            </a:r>
            <a:br>
              <a:rPr lang="en-US"/>
            </a:br>
            <a:br>
              <a:rPr lang="en-US"/>
            </a:br>
            <a:r>
              <a:rPr lang="en-US"/>
              <a:t>While bind mounts are dependent on the directory structure and OS of the host machine, volumes are completely managed by Docker. </a:t>
            </a:r>
            <a:br>
              <a:rPr lang="en-US"/>
            </a:br>
            <a:br>
              <a:rPr lang="en-US"/>
            </a:br>
            <a:r>
              <a:rPr lang="en-US"/>
              <a:t>Volumes have several advantages over bind mounts:</a:t>
            </a:r>
            <a:endParaRPr/>
          </a:p>
          <a:p>
            <a:pPr marL="0" lvl="0" indent="0" algn="l" rtl="0">
              <a:spcBef>
                <a:spcPts val="0"/>
              </a:spcBef>
              <a:spcAft>
                <a:spcPts val="0"/>
              </a:spcAft>
              <a:buClr>
                <a:schemeClr val="dk1"/>
              </a:buClr>
              <a:buSzPts val="1100"/>
              <a:buFont typeface="Arial"/>
              <a:buNone/>
            </a:pPr>
            <a:endParaRPr/>
          </a:p>
          <a:p>
            <a:pPr marL="457200" lvl="0" indent="-317500" algn="l" rtl="0">
              <a:spcBef>
                <a:spcPts val="0"/>
              </a:spcBef>
              <a:spcAft>
                <a:spcPts val="0"/>
              </a:spcAft>
              <a:buSzPts val="1400"/>
              <a:buChar char="●"/>
            </a:pPr>
            <a:r>
              <a:rPr lang="en-US"/>
              <a:t>Volumes are easier to back up or migrate than bind mounts.</a:t>
            </a:r>
            <a:endParaRPr/>
          </a:p>
          <a:p>
            <a:pPr marL="457200" lvl="0" indent="-317500" algn="l" rtl="0">
              <a:spcBef>
                <a:spcPts val="0"/>
              </a:spcBef>
              <a:spcAft>
                <a:spcPts val="0"/>
              </a:spcAft>
              <a:buSzPts val="1400"/>
              <a:buChar char="●"/>
            </a:pPr>
            <a:r>
              <a:rPr lang="en-US"/>
              <a:t>You can manage volumes using Docker CLI commands or the Docker API.</a:t>
            </a:r>
            <a:endParaRPr/>
          </a:p>
          <a:p>
            <a:pPr marL="457200" lvl="0" indent="-317500" algn="l" rtl="0">
              <a:spcBef>
                <a:spcPts val="0"/>
              </a:spcBef>
              <a:spcAft>
                <a:spcPts val="0"/>
              </a:spcAft>
              <a:buSzPts val="1400"/>
              <a:buChar char="●"/>
            </a:pPr>
            <a:r>
              <a:rPr lang="en-US"/>
              <a:t>Volumes work on both Linux and Windows containers.</a:t>
            </a:r>
            <a:endParaRPr/>
          </a:p>
          <a:p>
            <a:pPr marL="457200" lvl="0" indent="-317500" algn="l" rtl="0">
              <a:spcBef>
                <a:spcPts val="0"/>
              </a:spcBef>
              <a:spcAft>
                <a:spcPts val="0"/>
              </a:spcAft>
              <a:buSzPts val="1400"/>
              <a:buChar char="●"/>
            </a:pPr>
            <a:r>
              <a:rPr lang="en-US"/>
              <a:t>Volumes can be more safely shared among multiple containers.</a:t>
            </a:r>
            <a:endParaRPr/>
          </a:p>
          <a:p>
            <a:pPr marL="457200" lvl="0" indent="-317500" algn="l" rtl="0">
              <a:spcBef>
                <a:spcPts val="0"/>
              </a:spcBef>
              <a:spcAft>
                <a:spcPts val="0"/>
              </a:spcAft>
              <a:buSzPts val="1400"/>
              <a:buChar char="●"/>
            </a:pPr>
            <a:r>
              <a:rPr lang="en-US"/>
              <a:t>Volume drivers let you store volumes on remote hosts or cloud providers, to encrypt the contents of volumes, or to add other functionality.</a:t>
            </a:r>
            <a:endParaRPr/>
          </a:p>
          <a:p>
            <a:pPr marL="457200" lvl="0" indent="-317500" algn="l" rtl="0">
              <a:spcBef>
                <a:spcPts val="0"/>
              </a:spcBef>
              <a:spcAft>
                <a:spcPts val="0"/>
              </a:spcAft>
              <a:buSzPts val="1400"/>
              <a:buChar char="●"/>
            </a:pPr>
            <a:r>
              <a:rPr lang="en-US"/>
              <a:t>New volumes can have their content pre-populated by a container.</a:t>
            </a:r>
            <a:endParaRPr/>
          </a:p>
          <a:p>
            <a:pPr marL="0" lvl="0" indent="0" algn="l" rtl="0">
              <a:spcBef>
                <a:spcPts val="0"/>
              </a:spcBef>
              <a:spcAft>
                <a:spcPts val="0"/>
              </a:spcAft>
              <a:buNone/>
            </a:pP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sp>
        <p:nvSpPr>
          <p:cNvPr id="339" name="Google Shape;339;p36"/>
          <p:cNvSpPr txBox="1">
            <a:spLocks noGrp="1"/>
          </p:cNvSpPr>
          <p:nvPr>
            <p:ph type="title"/>
          </p:nvPr>
        </p:nvSpPr>
        <p:spPr>
          <a:xfrm>
            <a:off x="1059474" y="368103"/>
            <a:ext cx="6671700" cy="7737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US" sz="4200"/>
              <a:t>Bind mounts vs volumes</a:t>
            </a:r>
            <a:endParaRPr sz="4200"/>
          </a:p>
        </p:txBody>
      </p:sp>
      <p:pic>
        <p:nvPicPr>
          <p:cNvPr id="340" name="Google Shape;340;p36"/>
          <p:cNvPicPr preferRelativeResize="0"/>
          <p:nvPr/>
        </p:nvPicPr>
        <p:blipFill>
          <a:blip r:embed="rId3">
            <a:alphaModFix/>
          </a:blip>
          <a:stretch>
            <a:fillRect/>
          </a:stretch>
        </p:blipFill>
        <p:spPr>
          <a:xfrm>
            <a:off x="1059475" y="1283899"/>
            <a:ext cx="6671700" cy="3402301"/>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Google Shape;345;p37"/>
          <p:cNvSpPr txBox="1">
            <a:spLocks noGrp="1"/>
          </p:cNvSpPr>
          <p:nvPr>
            <p:ph type="title"/>
          </p:nvPr>
        </p:nvSpPr>
        <p:spPr>
          <a:xfrm>
            <a:off x="839274" y="368103"/>
            <a:ext cx="6671700" cy="7737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US" sz="4200"/>
              <a:t>Docker volumes</a:t>
            </a:r>
            <a:endParaRPr sz="4200"/>
          </a:p>
        </p:txBody>
      </p:sp>
      <p:sp>
        <p:nvSpPr>
          <p:cNvPr id="346" name="Google Shape;346;p37"/>
          <p:cNvSpPr txBox="1">
            <a:spLocks noGrp="1"/>
          </p:cNvSpPr>
          <p:nvPr>
            <p:ph type="body" idx="1"/>
          </p:nvPr>
        </p:nvSpPr>
        <p:spPr>
          <a:xfrm>
            <a:off x="144300" y="1141800"/>
            <a:ext cx="8771700" cy="38781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sz="1700"/>
              <a:t> </a:t>
            </a:r>
            <a:endParaRPr sz="1700"/>
          </a:p>
          <a:p>
            <a:pPr marL="0" lvl="0" indent="0" algn="l" rtl="0">
              <a:spcBef>
                <a:spcPts val="0"/>
              </a:spcBef>
              <a:spcAft>
                <a:spcPts val="0"/>
              </a:spcAft>
              <a:buNone/>
            </a:pPr>
            <a:endParaRPr sz="1700" i="1"/>
          </a:p>
          <a:p>
            <a:pPr marL="0" lvl="0" indent="0" algn="l" rtl="0">
              <a:spcBef>
                <a:spcPts val="0"/>
              </a:spcBef>
              <a:spcAft>
                <a:spcPts val="0"/>
              </a:spcAft>
              <a:buNone/>
            </a:pPr>
            <a:endParaRPr sz="1700" i="1"/>
          </a:p>
          <a:p>
            <a:pPr marL="0" lvl="0" indent="0" algn="l" rtl="0">
              <a:spcBef>
                <a:spcPts val="0"/>
              </a:spcBef>
              <a:spcAft>
                <a:spcPts val="0"/>
              </a:spcAft>
              <a:buNone/>
            </a:pPr>
            <a:r>
              <a:rPr lang="en-US" sz="1700" i="1"/>
              <a:t>&gt; docker volume create my-volume</a:t>
            </a:r>
            <a:br>
              <a:rPr lang="en-US" sz="1700" i="1"/>
            </a:br>
            <a:endParaRPr sz="1700" i="1"/>
          </a:p>
          <a:p>
            <a:pPr marL="0" lvl="0" indent="0" algn="l" rtl="0">
              <a:spcBef>
                <a:spcPts val="0"/>
              </a:spcBef>
              <a:spcAft>
                <a:spcPts val="0"/>
              </a:spcAft>
              <a:buNone/>
            </a:pPr>
            <a:endParaRPr sz="1700" i="1"/>
          </a:p>
          <a:p>
            <a:pPr marL="0" lvl="0" indent="0" algn="l" rtl="0">
              <a:spcBef>
                <a:spcPts val="0"/>
              </a:spcBef>
              <a:spcAft>
                <a:spcPts val="0"/>
              </a:spcAft>
              <a:buNone/>
            </a:pPr>
            <a:br>
              <a:rPr lang="en-US" sz="1700" i="1"/>
            </a:br>
            <a:r>
              <a:rPr lang="en-US" sz="1700" i="1"/>
              <a:t>&gt;  docker run -d --name test -v my-volume:/app nginx:latest</a:t>
            </a:r>
            <a:endParaRPr sz="1700" i="1"/>
          </a:p>
          <a:p>
            <a:pPr marL="0" lvl="0" indent="0" algn="l" rtl="0">
              <a:spcBef>
                <a:spcPts val="0"/>
              </a:spcBef>
              <a:spcAft>
                <a:spcPts val="0"/>
              </a:spcAft>
              <a:buNone/>
            </a:pPr>
            <a:endParaRPr sz="17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1" name="Google Shape;351;p38"/>
          <p:cNvSpPr txBox="1">
            <a:spLocks noGrp="1"/>
          </p:cNvSpPr>
          <p:nvPr>
            <p:ph type="title"/>
          </p:nvPr>
        </p:nvSpPr>
        <p:spPr>
          <a:xfrm>
            <a:off x="695095" y="722630"/>
            <a:ext cx="7753800" cy="17640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US"/>
              <a:t>Docker networking</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Google Shape;356;p39"/>
          <p:cNvSpPr txBox="1">
            <a:spLocks noGrp="1"/>
          </p:cNvSpPr>
          <p:nvPr>
            <p:ph type="title"/>
          </p:nvPr>
        </p:nvSpPr>
        <p:spPr>
          <a:xfrm>
            <a:off x="839274" y="368103"/>
            <a:ext cx="6671700" cy="7737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US" sz="4200"/>
              <a:t>Docker network basics</a:t>
            </a:r>
            <a:endParaRPr sz="4200"/>
          </a:p>
        </p:txBody>
      </p:sp>
      <p:sp>
        <p:nvSpPr>
          <p:cNvPr id="357" name="Google Shape;357;p39"/>
          <p:cNvSpPr txBox="1">
            <a:spLocks noGrp="1"/>
          </p:cNvSpPr>
          <p:nvPr>
            <p:ph type="body" idx="1"/>
          </p:nvPr>
        </p:nvSpPr>
        <p:spPr>
          <a:xfrm>
            <a:off x="425099" y="1856724"/>
            <a:ext cx="8293800" cy="2463600"/>
          </a:xfrm>
          <a:prstGeom prst="rect">
            <a:avLst/>
          </a:prstGeom>
        </p:spPr>
        <p:txBody>
          <a:bodyPr spcFirstLastPara="1" wrap="square" lIns="0" tIns="0" rIns="0" bIns="0" anchor="t" anchorCtr="0">
            <a:noAutofit/>
          </a:bodyPr>
          <a:lstStyle/>
          <a:p>
            <a:pPr marL="0" indent="0"/>
            <a:r>
              <a:rPr lang="en-US" b="1" dirty="0"/>
              <a:t>Docker Networking</a:t>
            </a:r>
            <a:r>
              <a:rPr lang="en-US" dirty="0"/>
              <a:t> is used to connect docker container with each other and with the outside world. </a:t>
            </a:r>
            <a:endParaRPr dirty="0"/>
          </a:p>
          <a:p>
            <a:pPr marL="0" lvl="0" indent="0" algn="l" rtl="0">
              <a:spcBef>
                <a:spcPts val="0"/>
              </a:spcBef>
              <a:spcAft>
                <a:spcPts val="0"/>
              </a:spcAft>
              <a:buNone/>
            </a:pPr>
            <a:endParaRPr lang="en-US"/>
          </a:p>
          <a:p>
            <a:pPr marL="0" lvl="0" indent="0" algn="l" rtl="0">
              <a:spcBef>
                <a:spcPts val="0"/>
              </a:spcBef>
              <a:spcAft>
                <a:spcPts val="0"/>
              </a:spcAft>
              <a:buNone/>
            </a:pPr>
            <a:r>
              <a:rPr lang="en-US" dirty="0"/>
              <a:t>Docker uses </a:t>
            </a:r>
            <a:r>
              <a:rPr lang="en-US" b="1" dirty="0"/>
              <a:t>CNM (Container Network Model)</a:t>
            </a:r>
            <a:r>
              <a:rPr lang="en-US" dirty="0"/>
              <a:t> for networking. </a:t>
            </a:r>
            <a:endParaRPr/>
          </a:p>
          <a:p>
            <a:pPr marL="0" lvl="0" indent="0" algn="l" rtl="0">
              <a:spcBef>
                <a:spcPts val="0"/>
              </a:spcBef>
              <a:spcAft>
                <a:spcPts val="0"/>
              </a:spcAft>
              <a:buNone/>
            </a:pPr>
            <a:endParaRPr/>
          </a:p>
          <a:p>
            <a:pPr marL="0" lvl="0" indent="0" algn="l" rtl="0">
              <a:spcBef>
                <a:spcPts val="0"/>
              </a:spcBef>
              <a:spcAft>
                <a:spcPts val="0"/>
              </a:spcAft>
              <a:buNone/>
            </a:pPr>
            <a:r>
              <a:rPr lang="en-US" dirty="0"/>
              <a:t>This model standardizes the steps required to provide networking for containers using multiple network drivers.</a:t>
            </a:r>
            <a:endParaRPr dirty="0"/>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sp>
        <p:nvSpPr>
          <p:cNvPr id="397" name="Google Shape;397;p45"/>
          <p:cNvSpPr txBox="1">
            <a:spLocks noGrp="1"/>
          </p:cNvSpPr>
          <p:nvPr>
            <p:ph type="title"/>
          </p:nvPr>
        </p:nvSpPr>
        <p:spPr>
          <a:xfrm>
            <a:off x="695095" y="722630"/>
            <a:ext cx="7753800" cy="17640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US" dirty="0"/>
              <a:t>Docker </a:t>
            </a:r>
            <a:r>
              <a:rPr lang="en-US" dirty="0" err="1"/>
              <a:t>cheatsheet</a:t>
            </a:r>
            <a:endParaRPr dirty="0" err="1"/>
          </a:p>
        </p:txBody>
      </p:sp>
    </p:spTree>
    <p:extLst>
      <p:ext uri="{BB962C8B-B14F-4D97-AF65-F5344CB8AC3E}">
        <p14:creationId xmlns:p14="http://schemas.microsoft.com/office/powerpoint/2010/main" val="4430687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91"/>
        <p:cNvGrpSpPr/>
        <p:nvPr/>
      </p:nvGrpSpPr>
      <p:grpSpPr>
        <a:xfrm>
          <a:off x="0" y="0"/>
          <a:ext cx="0" cy="0"/>
          <a:chOff x="0" y="0"/>
          <a:chExt cx="0" cy="0"/>
        </a:xfrm>
      </p:grpSpPr>
      <p:pic>
        <p:nvPicPr>
          <p:cNvPr id="392" name="Google Shape;392;p44"/>
          <p:cNvPicPr preferRelativeResize="0"/>
          <p:nvPr/>
        </p:nvPicPr>
        <p:blipFill>
          <a:blip r:embed="rId3">
            <a:alphaModFix/>
          </a:blip>
          <a:stretch>
            <a:fillRect/>
          </a:stretch>
        </p:blipFill>
        <p:spPr>
          <a:xfrm>
            <a:off x="680363" y="0"/>
            <a:ext cx="7783264" cy="514350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55F81-69BA-EB6D-1683-1FA6218B8603}"/>
              </a:ext>
            </a:extLst>
          </p:cNvPr>
          <p:cNvSpPr>
            <a:spLocks noGrp="1"/>
          </p:cNvSpPr>
          <p:nvPr>
            <p:ph type="title"/>
          </p:nvPr>
        </p:nvSpPr>
        <p:spPr>
          <a:xfrm>
            <a:off x="379387" y="519379"/>
            <a:ext cx="7689176" cy="526695"/>
          </a:xfrm>
        </p:spPr>
        <p:txBody>
          <a:bodyPr/>
          <a:lstStyle/>
          <a:p>
            <a:r>
              <a:rPr lang="en-US" sz="3200" dirty="0"/>
              <a:t>What can I use Docker for?</a:t>
            </a:r>
          </a:p>
        </p:txBody>
      </p:sp>
      <p:sp>
        <p:nvSpPr>
          <p:cNvPr id="3" name="Text Placeholder 2">
            <a:extLst>
              <a:ext uri="{FF2B5EF4-FFF2-40B4-BE49-F238E27FC236}">
                <a16:creationId xmlns:a16="http://schemas.microsoft.com/office/drawing/2014/main" id="{AC49B8BB-468C-AF16-16E6-16B9727B16F0}"/>
              </a:ext>
            </a:extLst>
          </p:cNvPr>
          <p:cNvSpPr>
            <a:spLocks noGrp="1"/>
          </p:cNvSpPr>
          <p:nvPr>
            <p:ph type="body" idx="1"/>
          </p:nvPr>
        </p:nvSpPr>
        <p:spPr>
          <a:xfrm>
            <a:off x="379387" y="1246682"/>
            <a:ext cx="8385226" cy="2870200"/>
          </a:xfrm>
        </p:spPr>
        <p:txBody>
          <a:bodyPr/>
          <a:lstStyle/>
          <a:p>
            <a:pPr marL="514350" indent="-285750" algn="just">
              <a:lnSpc>
                <a:spcPct val="150000"/>
              </a:lnSpc>
              <a:buFont typeface="Arial" panose="020B0604020202020204" pitchFamily="34" charset="0"/>
              <a:buChar char="•"/>
            </a:pPr>
            <a:endParaRPr lang="en-US" sz="2000" i="0" dirty="0">
              <a:solidFill>
                <a:srgbClr val="000000"/>
              </a:solidFill>
              <a:effectLst/>
              <a:latin typeface="Roboto" panose="02000000000000000000" pitchFamily="2" charset="0"/>
            </a:endParaRPr>
          </a:p>
          <a:p>
            <a:pPr marL="514350" indent="-285750" algn="just">
              <a:lnSpc>
                <a:spcPct val="150000"/>
              </a:lnSpc>
              <a:buFont typeface="Arial" panose="020B0604020202020204" pitchFamily="34" charset="0"/>
              <a:buChar char="•"/>
            </a:pPr>
            <a:r>
              <a:rPr lang="en-US" sz="2000" i="0" dirty="0">
                <a:solidFill>
                  <a:srgbClr val="000000"/>
                </a:solidFill>
                <a:effectLst/>
                <a:latin typeface="Roboto" panose="02000000000000000000" pitchFamily="2" charset="0"/>
              </a:rPr>
              <a:t>Fast, consistent delivery of your applications</a:t>
            </a:r>
          </a:p>
          <a:p>
            <a:pPr marL="514350" indent="-285750" algn="just">
              <a:lnSpc>
                <a:spcPct val="150000"/>
              </a:lnSpc>
              <a:buFont typeface="Arial" panose="020B0604020202020204" pitchFamily="34" charset="0"/>
              <a:buChar char="•"/>
            </a:pPr>
            <a:endParaRPr lang="en-US" sz="2000" dirty="0">
              <a:solidFill>
                <a:srgbClr val="000000"/>
              </a:solidFill>
              <a:latin typeface="Roboto" panose="02000000000000000000" pitchFamily="2" charset="0"/>
            </a:endParaRPr>
          </a:p>
          <a:p>
            <a:pPr marL="514350" indent="-285750" algn="just">
              <a:lnSpc>
                <a:spcPct val="150000"/>
              </a:lnSpc>
              <a:buFont typeface="Arial" panose="020B0604020202020204" pitchFamily="34" charset="0"/>
              <a:buChar char="•"/>
            </a:pPr>
            <a:r>
              <a:rPr lang="en-US" sz="2000" i="0" dirty="0">
                <a:solidFill>
                  <a:srgbClr val="000000"/>
                </a:solidFill>
                <a:effectLst/>
                <a:latin typeface="Roboto" panose="02000000000000000000" pitchFamily="2" charset="0"/>
              </a:rPr>
              <a:t>Responsive deployment and scaling</a:t>
            </a:r>
          </a:p>
          <a:p>
            <a:pPr marL="514350" indent="-285750" algn="just">
              <a:lnSpc>
                <a:spcPct val="150000"/>
              </a:lnSpc>
              <a:buFont typeface="Arial" panose="020B0604020202020204" pitchFamily="34" charset="0"/>
              <a:buChar char="•"/>
            </a:pPr>
            <a:endParaRPr lang="en-US" sz="2000" i="0" dirty="0">
              <a:solidFill>
                <a:srgbClr val="000000"/>
              </a:solidFill>
              <a:effectLst/>
              <a:latin typeface="Roboto" panose="02000000000000000000" pitchFamily="2" charset="0"/>
            </a:endParaRPr>
          </a:p>
          <a:p>
            <a:pPr marL="514350" indent="-285750" algn="just">
              <a:lnSpc>
                <a:spcPct val="150000"/>
              </a:lnSpc>
              <a:buFont typeface="Arial" panose="020B0604020202020204" pitchFamily="34" charset="0"/>
              <a:buChar char="•"/>
            </a:pPr>
            <a:r>
              <a:rPr lang="en-US" sz="2000" i="0" dirty="0">
                <a:solidFill>
                  <a:srgbClr val="000000"/>
                </a:solidFill>
                <a:effectLst/>
                <a:latin typeface="Roboto" panose="02000000000000000000" pitchFamily="2" charset="0"/>
              </a:rPr>
              <a:t>Running more workloads on the same hardware</a:t>
            </a:r>
            <a:endParaRPr lang="en-US" sz="2000" dirty="0"/>
          </a:p>
        </p:txBody>
      </p:sp>
    </p:spTree>
    <p:extLst>
      <p:ext uri="{BB962C8B-B14F-4D97-AF65-F5344CB8AC3E}">
        <p14:creationId xmlns:p14="http://schemas.microsoft.com/office/powerpoint/2010/main" val="326659956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sp>
        <p:nvSpPr>
          <p:cNvPr id="397" name="Google Shape;397;p45"/>
          <p:cNvSpPr txBox="1">
            <a:spLocks noGrp="1"/>
          </p:cNvSpPr>
          <p:nvPr>
            <p:ph type="title"/>
          </p:nvPr>
        </p:nvSpPr>
        <p:spPr>
          <a:xfrm>
            <a:off x="695095" y="722630"/>
            <a:ext cx="7753800" cy="17640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US" dirty="0"/>
              <a:t>Docker </a:t>
            </a:r>
            <a:r>
              <a:rPr lang="en-US" dirty="0" err="1"/>
              <a:t>ecosytems</a:t>
            </a:r>
            <a:endParaRPr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01"/>
        <p:cNvGrpSpPr/>
        <p:nvPr/>
      </p:nvGrpSpPr>
      <p:grpSpPr>
        <a:xfrm>
          <a:off x="0" y="0"/>
          <a:ext cx="0" cy="0"/>
          <a:chOff x="0" y="0"/>
          <a:chExt cx="0" cy="0"/>
        </a:xfrm>
      </p:grpSpPr>
      <p:sp>
        <p:nvSpPr>
          <p:cNvPr id="402" name="Google Shape;402;p46"/>
          <p:cNvSpPr txBox="1">
            <a:spLocks noGrp="1"/>
          </p:cNvSpPr>
          <p:nvPr>
            <p:ph type="title"/>
          </p:nvPr>
        </p:nvSpPr>
        <p:spPr>
          <a:xfrm>
            <a:off x="839274" y="368103"/>
            <a:ext cx="6671700" cy="7737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US" sz="4200"/>
              <a:t>Docker compose</a:t>
            </a:r>
            <a:endParaRPr sz="4200"/>
          </a:p>
        </p:txBody>
      </p:sp>
      <p:sp>
        <p:nvSpPr>
          <p:cNvPr id="403" name="Google Shape;403;p46"/>
          <p:cNvSpPr txBox="1">
            <a:spLocks noGrp="1"/>
          </p:cNvSpPr>
          <p:nvPr>
            <p:ph type="body" idx="1"/>
          </p:nvPr>
        </p:nvSpPr>
        <p:spPr>
          <a:xfrm>
            <a:off x="425100" y="1141800"/>
            <a:ext cx="8293800" cy="36924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a:p>
            <a:pPr marL="0" lvl="0" indent="0" algn="l" rtl="0">
              <a:spcBef>
                <a:spcPts val="0"/>
              </a:spcBef>
              <a:spcAft>
                <a:spcPts val="0"/>
              </a:spcAft>
              <a:buClr>
                <a:schemeClr val="dk1"/>
              </a:buClr>
              <a:buSzPts val="1100"/>
              <a:buFont typeface="Arial"/>
              <a:buNone/>
            </a:pPr>
            <a:r>
              <a:rPr lang="en-US"/>
              <a:t>Docker Compose is a tool that was developed to help define and share multi-container applications. </a:t>
            </a:r>
            <a:br>
              <a:rPr lang="en-US"/>
            </a:br>
            <a:br>
              <a:rPr lang="en-US"/>
            </a:br>
            <a:r>
              <a:rPr lang="en-US"/>
              <a:t>With Compose, we can create a YAML file to define the services and with a single command, can spin everything up or tear it all down.</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r>
              <a:rPr lang="en-US"/>
              <a:t>Each of the containers here run in isolation but can interact with each other when required.</a:t>
            </a:r>
            <a:br>
              <a:rPr lang="en-US"/>
            </a:br>
            <a:endParaRPr/>
          </a:p>
          <a:p>
            <a:pPr marL="0" lvl="0" indent="0" algn="l" rtl="0">
              <a:spcBef>
                <a:spcPts val="0"/>
              </a:spcBef>
              <a:spcAft>
                <a:spcPts val="0"/>
              </a:spcAft>
              <a:buNone/>
            </a:pPr>
            <a:r>
              <a:rPr lang="en-US"/>
              <a:t>Docker Compose files are very easy to write in a scripting language called YAML, which is an XML-based language that stands for Yet Another Markup Language. </a:t>
            </a:r>
            <a:br>
              <a:rPr lang="en-US"/>
            </a:br>
            <a:br>
              <a:rPr lang="en-US"/>
            </a:b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408" name="Google Shape;408;p47"/>
          <p:cNvSpPr txBox="1">
            <a:spLocks noGrp="1"/>
          </p:cNvSpPr>
          <p:nvPr>
            <p:ph type="body" idx="1"/>
          </p:nvPr>
        </p:nvSpPr>
        <p:spPr>
          <a:xfrm>
            <a:off x="425100" y="154625"/>
            <a:ext cx="8293800" cy="49890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sz="1200"/>
              <a:t>version: "3.7"</a:t>
            </a:r>
            <a:endParaRPr sz="1200"/>
          </a:p>
          <a:p>
            <a:pPr marL="0" lvl="0" indent="0" algn="l" rtl="0">
              <a:spcBef>
                <a:spcPts val="0"/>
              </a:spcBef>
              <a:spcAft>
                <a:spcPts val="0"/>
              </a:spcAft>
              <a:buNone/>
            </a:pPr>
            <a:endParaRPr sz="1200"/>
          </a:p>
          <a:p>
            <a:pPr marL="0" lvl="0" indent="0" algn="l" rtl="0">
              <a:spcBef>
                <a:spcPts val="0"/>
              </a:spcBef>
              <a:spcAft>
                <a:spcPts val="0"/>
              </a:spcAft>
              <a:buNone/>
            </a:pPr>
            <a:r>
              <a:rPr lang="en-US" sz="1200"/>
              <a:t>services:</a:t>
            </a:r>
            <a:endParaRPr sz="1200"/>
          </a:p>
          <a:p>
            <a:pPr marL="0" lvl="0" indent="0" algn="l" rtl="0">
              <a:spcBef>
                <a:spcPts val="0"/>
              </a:spcBef>
              <a:spcAft>
                <a:spcPts val="0"/>
              </a:spcAft>
              <a:buNone/>
            </a:pPr>
            <a:r>
              <a:rPr lang="en-US" sz="1200"/>
              <a:t>  app:</a:t>
            </a:r>
            <a:endParaRPr sz="1200"/>
          </a:p>
          <a:p>
            <a:pPr marL="0" lvl="0" indent="0" algn="l" rtl="0">
              <a:spcBef>
                <a:spcPts val="0"/>
              </a:spcBef>
              <a:spcAft>
                <a:spcPts val="0"/>
              </a:spcAft>
              <a:buNone/>
            </a:pPr>
            <a:r>
              <a:rPr lang="en-US" sz="1200"/>
              <a:t>    image: node:12-alpine</a:t>
            </a:r>
            <a:endParaRPr sz="1200"/>
          </a:p>
          <a:p>
            <a:pPr marL="0" lvl="0" indent="0" algn="l" rtl="0">
              <a:spcBef>
                <a:spcPts val="0"/>
              </a:spcBef>
              <a:spcAft>
                <a:spcPts val="0"/>
              </a:spcAft>
              <a:buNone/>
            </a:pPr>
            <a:r>
              <a:rPr lang="en-US" sz="1200"/>
              <a:t>    command: sh -c "yarn install &amp;&amp; yarn run dev"</a:t>
            </a:r>
            <a:endParaRPr sz="1200"/>
          </a:p>
          <a:p>
            <a:pPr marL="0" lvl="0" indent="0" algn="l" rtl="0">
              <a:spcBef>
                <a:spcPts val="0"/>
              </a:spcBef>
              <a:spcAft>
                <a:spcPts val="0"/>
              </a:spcAft>
              <a:buNone/>
            </a:pPr>
            <a:r>
              <a:rPr lang="en-US" sz="1200"/>
              <a:t>    ports:</a:t>
            </a:r>
            <a:endParaRPr sz="1200"/>
          </a:p>
          <a:p>
            <a:pPr marL="0" lvl="0" indent="0" algn="l" rtl="0">
              <a:spcBef>
                <a:spcPts val="0"/>
              </a:spcBef>
              <a:spcAft>
                <a:spcPts val="0"/>
              </a:spcAft>
              <a:buNone/>
            </a:pPr>
            <a:r>
              <a:rPr lang="en-US" sz="1200"/>
              <a:t>      - 3000:3000</a:t>
            </a:r>
            <a:endParaRPr sz="1200"/>
          </a:p>
          <a:p>
            <a:pPr marL="0" lvl="0" indent="0" algn="l" rtl="0">
              <a:spcBef>
                <a:spcPts val="0"/>
              </a:spcBef>
              <a:spcAft>
                <a:spcPts val="0"/>
              </a:spcAft>
              <a:buNone/>
            </a:pPr>
            <a:r>
              <a:rPr lang="en-US" sz="1200"/>
              <a:t>    working_dir: /app</a:t>
            </a:r>
            <a:endParaRPr sz="1200"/>
          </a:p>
          <a:p>
            <a:pPr marL="0" lvl="0" indent="0" algn="l" rtl="0">
              <a:spcBef>
                <a:spcPts val="0"/>
              </a:spcBef>
              <a:spcAft>
                <a:spcPts val="0"/>
              </a:spcAft>
              <a:buNone/>
            </a:pPr>
            <a:r>
              <a:rPr lang="en-US" sz="1200"/>
              <a:t>    volumes:</a:t>
            </a:r>
            <a:endParaRPr sz="1200"/>
          </a:p>
          <a:p>
            <a:pPr marL="0" lvl="0" indent="0" algn="l" rtl="0">
              <a:spcBef>
                <a:spcPts val="0"/>
              </a:spcBef>
              <a:spcAft>
                <a:spcPts val="0"/>
              </a:spcAft>
              <a:buNone/>
            </a:pPr>
            <a:r>
              <a:rPr lang="en-US" sz="1200"/>
              <a:t>      - ./:/app</a:t>
            </a:r>
            <a:endParaRPr sz="1200"/>
          </a:p>
          <a:p>
            <a:pPr marL="0" lvl="0" indent="0" algn="l" rtl="0">
              <a:spcBef>
                <a:spcPts val="0"/>
              </a:spcBef>
              <a:spcAft>
                <a:spcPts val="0"/>
              </a:spcAft>
              <a:buNone/>
            </a:pPr>
            <a:r>
              <a:rPr lang="en-US" sz="1200"/>
              <a:t>    environment:</a:t>
            </a:r>
            <a:endParaRPr sz="1200"/>
          </a:p>
          <a:p>
            <a:pPr marL="0" lvl="0" indent="0" algn="l" rtl="0">
              <a:spcBef>
                <a:spcPts val="0"/>
              </a:spcBef>
              <a:spcAft>
                <a:spcPts val="0"/>
              </a:spcAft>
              <a:buNone/>
            </a:pPr>
            <a:r>
              <a:rPr lang="en-US" sz="1200"/>
              <a:t>      MYSQL_HOST: mysql</a:t>
            </a:r>
            <a:endParaRPr sz="1200"/>
          </a:p>
          <a:p>
            <a:pPr marL="0" lvl="0" indent="0" algn="l" rtl="0">
              <a:spcBef>
                <a:spcPts val="0"/>
              </a:spcBef>
              <a:spcAft>
                <a:spcPts val="0"/>
              </a:spcAft>
              <a:buNone/>
            </a:pPr>
            <a:r>
              <a:rPr lang="en-US" sz="1200"/>
              <a:t>      MYSQL_USER: root</a:t>
            </a:r>
            <a:endParaRPr sz="1200"/>
          </a:p>
          <a:p>
            <a:pPr marL="0" lvl="0" indent="0" algn="l" rtl="0">
              <a:spcBef>
                <a:spcPts val="0"/>
              </a:spcBef>
              <a:spcAft>
                <a:spcPts val="0"/>
              </a:spcAft>
              <a:buNone/>
            </a:pPr>
            <a:r>
              <a:rPr lang="en-US" sz="1200"/>
              <a:t>      MYSQL_PASSWORD: secret</a:t>
            </a:r>
            <a:endParaRPr sz="1200"/>
          </a:p>
          <a:p>
            <a:pPr marL="0" lvl="0" indent="0" algn="l" rtl="0">
              <a:spcBef>
                <a:spcPts val="0"/>
              </a:spcBef>
              <a:spcAft>
                <a:spcPts val="0"/>
              </a:spcAft>
              <a:buNone/>
            </a:pPr>
            <a:r>
              <a:rPr lang="en-US" sz="1200"/>
              <a:t>      MYSQL_DB: todos</a:t>
            </a:r>
            <a:endParaRPr sz="1200"/>
          </a:p>
          <a:p>
            <a:pPr marL="0" lvl="0" indent="0" algn="l" rtl="0">
              <a:spcBef>
                <a:spcPts val="0"/>
              </a:spcBef>
              <a:spcAft>
                <a:spcPts val="0"/>
              </a:spcAft>
              <a:buNone/>
            </a:pPr>
            <a:endParaRPr sz="1200"/>
          </a:p>
          <a:p>
            <a:pPr marL="0" lvl="0" indent="0" algn="l" rtl="0">
              <a:spcBef>
                <a:spcPts val="0"/>
              </a:spcBef>
              <a:spcAft>
                <a:spcPts val="0"/>
              </a:spcAft>
              <a:buNone/>
            </a:pPr>
            <a:r>
              <a:rPr lang="en-US" sz="1200"/>
              <a:t>  mysql:</a:t>
            </a:r>
            <a:endParaRPr sz="1200"/>
          </a:p>
          <a:p>
            <a:pPr marL="0" lvl="0" indent="0" algn="l" rtl="0">
              <a:spcBef>
                <a:spcPts val="0"/>
              </a:spcBef>
              <a:spcAft>
                <a:spcPts val="0"/>
              </a:spcAft>
              <a:buNone/>
            </a:pPr>
            <a:r>
              <a:rPr lang="en-US" sz="1200"/>
              <a:t>    image: mysql:5.7</a:t>
            </a:r>
            <a:endParaRPr sz="1200"/>
          </a:p>
          <a:p>
            <a:pPr marL="0" lvl="0" indent="0" algn="l" rtl="0">
              <a:spcBef>
                <a:spcPts val="0"/>
              </a:spcBef>
              <a:spcAft>
                <a:spcPts val="0"/>
              </a:spcAft>
              <a:buNone/>
            </a:pPr>
            <a:r>
              <a:rPr lang="en-US" sz="1200"/>
              <a:t>    volumes:</a:t>
            </a:r>
            <a:endParaRPr sz="1200"/>
          </a:p>
          <a:p>
            <a:pPr marL="0" lvl="0" indent="0" algn="l" rtl="0">
              <a:spcBef>
                <a:spcPts val="0"/>
              </a:spcBef>
              <a:spcAft>
                <a:spcPts val="0"/>
              </a:spcAft>
              <a:buNone/>
            </a:pPr>
            <a:r>
              <a:rPr lang="en-US" sz="1200"/>
              <a:t>      - mysql-data:/var/lib/mysql</a:t>
            </a:r>
            <a:endParaRPr sz="1200"/>
          </a:p>
          <a:p>
            <a:pPr marL="0" lvl="0" indent="0" algn="l" rtl="0">
              <a:spcBef>
                <a:spcPts val="0"/>
              </a:spcBef>
              <a:spcAft>
                <a:spcPts val="0"/>
              </a:spcAft>
              <a:buNone/>
            </a:pPr>
            <a:r>
              <a:rPr lang="en-US" sz="1200"/>
              <a:t>    environment:</a:t>
            </a:r>
            <a:endParaRPr sz="1200"/>
          </a:p>
          <a:p>
            <a:pPr marL="0" lvl="0" indent="0" algn="l" rtl="0">
              <a:spcBef>
                <a:spcPts val="0"/>
              </a:spcBef>
              <a:spcAft>
                <a:spcPts val="0"/>
              </a:spcAft>
              <a:buNone/>
            </a:pPr>
            <a:r>
              <a:rPr lang="en-US" sz="1200"/>
              <a:t>      MYSQL_ROOT_PASSWORD: secret</a:t>
            </a:r>
            <a:endParaRPr sz="1200"/>
          </a:p>
          <a:p>
            <a:pPr marL="0" lvl="0" indent="0" algn="l" rtl="0">
              <a:spcBef>
                <a:spcPts val="0"/>
              </a:spcBef>
              <a:spcAft>
                <a:spcPts val="0"/>
              </a:spcAft>
              <a:buNone/>
            </a:pPr>
            <a:r>
              <a:rPr lang="en-US" sz="1200"/>
              <a:t>      MYSQL_DATABASE: todos</a:t>
            </a:r>
            <a:endParaRPr sz="1200"/>
          </a:p>
          <a:p>
            <a:pPr marL="0" lvl="0" indent="0" algn="l" rtl="0">
              <a:spcBef>
                <a:spcPts val="0"/>
              </a:spcBef>
              <a:spcAft>
                <a:spcPts val="0"/>
              </a:spcAft>
              <a:buNone/>
            </a:pPr>
            <a:endParaRPr sz="1200"/>
          </a:p>
          <a:p>
            <a:pPr marL="0" lvl="0" indent="0" algn="l" rtl="0">
              <a:spcBef>
                <a:spcPts val="0"/>
              </a:spcBef>
              <a:spcAft>
                <a:spcPts val="0"/>
              </a:spcAft>
              <a:buNone/>
            </a:pPr>
            <a:r>
              <a:rPr lang="en-US" sz="1200"/>
              <a:t>volumes:</a:t>
            </a:r>
            <a:endParaRPr sz="1200"/>
          </a:p>
          <a:p>
            <a:pPr marL="0" lvl="0" indent="0" algn="l" rtl="0">
              <a:spcBef>
                <a:spcPts val="0"/>
              </a:spcBef>
              <a:spcAft>
                <a:spcPts val="0"/>
              </a:spcAft>
              <a:buNone/>
            </a:pPr>
            <a:r>
              <a:rPr lang="en-US" sz="1200"/>
              <a:t>  mysql-data:</a:t>
            </a:r>
            <a:endParaRPr sz="1200"/>
          </a:p>
          <a:p>
            <a:pPr marL="0" lvl="0" indent="0" algn="l" rtl="0">
              <a:spcBef>
                <a:spcPts val="0"/>
              </a:spcBef>
              <a:spcAft>
                <a:spcPts val="0"/>
              </a:spcAft>
              <a:buNone/>
            </a:pPr>
            <a:endParaRPr sz="120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12"/>
        <p:cNvGrpSpPr/>
        <p:nvPr/>
      </p:nvGrpSpPr>
      <p:grpSpPr>
        <a:xfrm>
          <a:off x="0" y="0"/>
          <a:ext cx="0" cy="0"/>
          <a:chOff x="0" y="0"/>
          <a:chExt cx="0" cy="0"/>
        </a:xfrm>
      </p:grpSpPr>
      <p:sp>
        <p:nvSpPr>
          <p:cNvPr id="413" name="Google Shape;413;p48"/>
          <p:cNvSpPr txBox="1">
            <a:spLocks noGrp="1"/>
          </p:cNvSpPr>
          <p:nvPr>
            <p:ph type="title"/>
          </p:nvPr>
        </p:nvSpPr>
        <p:spPr>
          <a:xfrm>
            <a:off x="695095" y="722630"/>
            <a:ext cx="7753800" cy="17640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US"/>
              <a:t>Docker orchestration</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17"/>
        <p:cNvGrpSpPr/>
        <p:nvPr/>
      </p:nvGrpSpPr>
      <p:grpSpPr>
        <a:xfrm>
          <a:off x="0" y="0"/>
          <a:ext cx="0" cy="0"/>
          <a:chOff x="0" y="0"/>
          <a:chExt cx="0" cy="0"/>
        </a:xfrm>
      </p:grpSpPr>
      <p:sp>
        <p:nvSpPr>
          <p:cNvPr id="418" name="Google Shape;418;p49"/>
          <p:cNvSpPr txBox="1">
            <a:spLocks noGrp="1"/>
          </p:cNvSpPr>
          <p:nvPr>
            <p:ph type="title"/>
          </p:nvPr>
        </p:nvSpPr>
        <p:spPr>
          <a:xfrm>
            <a:off x="839274" y="368103"/>
            <a:ext cx="6671700" cy="7737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US" sz="4200"/>
              <a:t>Docker swarm</a:t>
            </a:r>
            <a:endParaRPr sz="4200"/>
          </a:p>
        </p:txBody>
      </p:sp>
      <p:sp>
        <p:nvSpPr>
          <p:cNvPr id="419" name="Google Shape;419;p49"/>
          <p:cNvSpPr txBox="1">
            <a:spLocks noGrp="1"/>
          </p:cNvSpPr>
          <p:nvPr>
            <p:ph type="body" idx="1"/>
          </p:nvPr>
        </p:nvSpPr>
        <p:spPr>
          <a:xfrm>
            <a:off x="425100" y="1141800"/>
            <a:ext cx="8293800" cy="36924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a:p>
            <a:pPr marL="0" lvl="0" indent="0" algn="l" rtl="0">
              <a:spcBef>
                <a:spcPts val="0"/>
              </a:spcBef>
              <a:spcAft>
                <a:spcPts val="0"/>
              </a:spcAft>
              <a:buNone/>
            </a:pPr>
            <a:r>
              <a:rPr lang="en-US"/>
              <a:t>Docker swarm is a container orchestration tool, meaning that it allows the user to manage multiple containers deployed across multiple host machines.</a:t>
            </a:r>
            <a:endParaRPr/>
          </a:p>
          <a:p>
            <a:pPr marL="0" lvl="0" indent="0" algn="l" rtl="0">
              <a:spcBef>
                <a:spcPts val="0"/>
              </a:spcBef>
              <a:spcAft>
                <a:spcPts val="0"/>
              </a:spcAft>
              <a:buNone/>
            </a:pPr>
            <a:endParaRPr/>
          </a:p>
          <a:p>
            <a:pPr marL="0" lvl="0" indent="0" algn="l" rtl="0">
              <a:spcBef>
                <a:spcPts val="0"/>
              </a:spcBef>
              <a:spcAft>
                <a:spcPts val="0"/>
              </a:spcAft>
              <a:buNone/>
            </a:pPr>
            <a:r>
              <a:rPr lang="en-US"/>
              <a:t>A Docker Swarm is a group of either physical or virtual machines that are running the Docker application and that have been configured to join together in a cluster. </a:t>
            </a:r>
            <a:br>
              <a:rPr lang="en-US"/>
            </a:br>
            <a:br>
              <a:rPr lang="en-US"/>
            </a:br>
            <a:r>
              <a:rPr lang="en-US"/>
              <a:t>Once a group of machines have been clustered together, you can still run the Docker commands that you're used to, but they will now be carried out by the machines in your cluster. </a:t>
            </a:r>
            <a:br>
              <a:rPr lang="en-US"/>
            </a:br>
            <a:br>
              <a:rPr lang="en-US"/>
            </a:br>
            <a:r>
              <a:rPr lang="en-US"/>
              <a:t>The activities of the cluster are controlled by a swarm manager, and machines that have joined the cluster are referred to as nodes.</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sp>
        <p:nvSpPr>
          <p:cNvPr id="424" name="Google Shape;424;p50"/>
          <p:cNvSpPr txBox="1">
            <a:spLocks noGrp="1"/>
          </p:cNvSpPr>
          <p:nvPr>
            <p:ph type="title"/>
          </p:nvPr>
        </p:nvSpPr>
        <p:spPr>
          <a:xfrm>
            <a:off x="839274" y="368103"/>
            <a:ext cx="6671700" cy="7737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US" sz="4200"/>
              <a:t>Kubernetes</a:t>
            </a:r>
            <a:endParaRPr sz="4200"/>
          </a:p>
        </p:txBody>
      </p:sp>
      <p:sp>
        <p:nvSpPr>
          <p:cNvPr id="425" name="Google Shape;425;p50"/>
          <p:cNvSpPr txBox="1">
            <a:spLocks noGrp="1"/>
          </p:cNvSpPr>
          <p:nvPr>
            <p:ph type="body" idx="1"/>
          </p:nvPr>
        </p:nvSpPr>
        <p:spPr>
          <a:xfrm>
            <a:off x="425100" y="1141800"/>
            <a:ext cx="8293800" cy="36924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a:t>Kubernetes is an open source system to deploy, scale, and manage containerized applications.</a:t>
            </a:r>
            <a:endParaRPr/>
          </a:p>
          <a:p>
            <a:pPr marL="0" lvl="0" indent="0" algn="l" rtl="0">
              <a:spcBef>
                <a:spcPts val="0"/>
              </a:spcBef>
              <a:spcAft>
                <a:spcPts val="0"/>
              </a:spcAft>
              <a:buNone/>
            </a:pPr>
            <a:endParaRPr/>
          </a:p>
          <a:p>
            <a:pPr marL="0" lvl="0" indent="0" algn="l" rtl="0">
              <a:spcBef>
                <a:spcPts val="0"/>
              </a:spcBef>
              <a:spcAft>
                <a:spcPts val="0"/>
              </a:spcAft>
              <a:buNone/>
            </a:pPr>
            <a:r>
              <a:rPr lang="en-US"/>
              <a:t>It automates operational tasks of container management and includes built-in commands for deploying applications, rolling out changes to your applications, scaling your applications up and down to fit changing needs, monitoring your applications, and more.</a:t>
            </a:r>
            <a:br>
              <a:rPr lang="en-US"/>
            </a:br>
            <a:endParaRPr/>
          </a:p>
          <a:p>
            <a:pPr marL="0" lvl="0" indent="0" algn="l" rtl="0">
              <a:spcBef>
                <a:spcPts val="0"/>
              </a:spcBef>
              <a:spcAft>
                <a:spcPts val="0"/>
              </a:spcAft>
              <a:buNone/>
            </a:pPr>
            <a:r>
              <a:rPr lang="en-US"/>
              <a:t>Application developers, IT system administrators and DevOps engineers use Kubernetes to automatically deploy, scale, maintain, schedule and operate multiple application containers across clusters of nodes. </a:t>
            </a:r>
            <a:endParaRPr/>
          </a:p>
          <a:p>
            <a:pPr marL="0" lvl="0" indent="0" algn="l" rtl="0">
              <a:spcBef>
                <a:spcPts val="0"/>
              </a:spcBef>
              <a:spcAft>
                <a:spcPts val="0"/>
              </a:spcAft>
              <a:buNone/>
            </a:pPr>
            <a:endParaRPr/>
          </a:p>
          <a:p>
            <a:pPr marL="0" lvl="0" indent="0" algn="l" rtl="0">
              <a:spcBef>
                <a:spcPts val="0"/>
              </a:spcBef>
              <a:spcAft>
                <a:spcPts val="0"/>
              </a:spcAft>
              <a:buNone/>
            </a:pPr>
            <a:r>
              <a:rPr lang="en-US"/>
              <a:t>Containers run on top of a common shared operating system (OS) on host machines but are isolated from each other unless a user chooses to connect them.</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29"/>
        <p:cNvGrpSpPr/>
        <p:nvPr/>
      </p:nvGrpSpPr>
      <p:grpSpPr>
        <a:xfrm>
          <a:off x="0" y="0"/>
          <a:ext cx="0" cy="0"/>
          <a:chOff x="0" y="0"/>
          <a:chExt cx="0" cy="0"/>
        </a:xfrm>
      </p:grpSpPr>
      <p:pic>
        <p:nvPicPr>
          <p:cNvPr id="430" name="Google Shape;430;p51"/>
          <p:cNvPicPr preferRelativeResize="0"/>
          <p:nvPr/>
        </p:nvPicPr>
        <p:blipFill>
          <a:blip r:embed="rId3">
            <a:alphaModFix/>
          </a:blip>
          <a:stretch>
            <a:fillRect/>
          </a:stretch>
        </p:blipFill>
        <p:spPr>
          <a:xfrm>
            <a:off x="100850" y="276100"/>
            <a:ext cx="8839204" cy="4695827"/>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BBD3A46-9A92-F44B-00FB-C6C25202A07C}"/>
              </a:ext>
            </a:extLst>
          </p:cNvPr>
          <p:cNvSpPr>
            <a:spLocks noGrp="1"/>
          </p:cNvSpPr>
          <p:nvPr>
            <p:ph type="title"/>
          </p:nvPr>
        </p:nvSpPr>
        <p:spPr>
          <a:xfrm>
            <a:off x="758545" y="192850"/>
            <a:ext cx="7753908" cy="955849"/>
          </a:xfrm>
        </p:spPr>
        <p:txBody>
          <a:bodyPr/>
          <a:lstStyle/>
          <a:p>
            <a:pPr algn="ctr"/>
            <a:r>
              <a:rPr lang="it-IT" sz="4800" dirty="0"/>
              <a:t>Docker playground</a:t>
            </a:r>
            <a:endParaRPr lang="it-IT"/>
          </a:p>
        </p:txBody>
      </p:sp>
      <p:sp>
        <p:nvSpPr>
          <p:cNvPr id="3" name="Segnaposto testo 2">
            <a:extLst>
              <a:ext uri="{FF2B5EF4-FFF2-40B4-BE49-F238E27FC236}">
                <a16:creationId xmlns:a16="http://schemas.microsoft.com/office/drawing/2014/main" id="{CEA90F01-A06A-D627-668A-AC9D1E5D5263}"/>
              </a:ext>
            </a:extLst>
          </p:cNvPr>
          <p:cNvSpPr>
            <a:spLocks noGrp="1"/>
          </p:cNvSpPr>
          <p:nvPr>
            <p:ph type="body" idx="1"/>
          </p:nvPr>
        </p:nvSpPr>
        <p:spPr>
          <a:xfrm>
            <a:off x="93091" y="4428501"/>
            <a:ext cx="8957817" cy="526474"/>
          </a:xfrm>
        </p:spPr>
        <p:txBody>
          <a:bodyPr/>
          <a:lstStyle/>
          <a:p>
            <a:pPr algn="ctr"/>
            <a:r>
              <a:rPr lang="it-IT" sz="2000" dirty="0"/>
              <a:t>https://www.docker.com/play-with-docker/</a:t>
            </a:r>
          </a:p>
        </p:txBody>
      </p:sp>
      <p:pic>
        <p:nvPicPr>
          <p:cNvPr id="4" name="Immagine 4">
            <a:extLst>
              <a:ext uri="{FF2B5EF4-FFF2-40B4-BE49-F238E27FC236}">
                <a16:creationId xmlns:a16="http://schemas.microsoft.com/office/drawing/2014/main" id="{13D01E17-BA4A-5B84-6F85-78A5480B9C32}"/>
              </a:ext>
            </a:extLst>
          </p:cNvPr>
          <p:cNvPicPr>
            <a:picLocks noChangeAspect="1"/>
          </p:cNvPicPr>
          <p:nvPr/>
        </p:nvPicPr>
        <p:blipFill rotWithShape="1">
          <a:blip r:embed="rId2"/>
          <a:srcRect t="200" r="147" b="24950"/>
          <a:stretch/>
        </p:blipFill>
        <p:spPr>
          <a:xfrm>
            <a:off x="2032279" y="1134451"/>
            <a:ext cx="5205049" cy="2875039"/>
          </a:xfrm>
          <a:prstGeom prst="rect">
            <a:avLst/>
          </a:prstGeom>
        </p:spPr>
      </p:pic>
    </p:spTree>
    <p:extLst>
      <p:ext uri="{BB962C8B-B14F-4D97-AF65-F5344CB8AC3E}">
        <p14:creationId xmlns:p14="http://schemas.microsoft.com/office/powerpoint/2010/main" val="17696679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55F81-69BA-EB6D-1683-1FA6218B8603}"/>
              </a:ext>
            </a:extLst>
          </p:cNvPr>
          <p:cNvSpPr>
            <a:spLocks noGrp="1"/>
          </p:cNvSpPr>
          <p:nvPr>
            <p:ph type="title"/>
          </p:nvPr>
        </p:nvSpPr>
        <p:spPr>
          <a:xfrm>
            <a:off x="379387" y="519379"/>
            <a:ext cx="7689176" cy="526695"/>
          </a:xfrm>
        </p:spPr>
        <p:txBody>
          <a:bodyPr/>
          <a:lstStyle/>
          <a:p>
            <a:r>
              <a:rPr lang="en-US" sz="3200" dirty="0"/>
              <a:t>Docker architecture</a:t>
            </a:r>
          </a:p>
        </p:txBody>
      </p:sp>
      <p:sp>
        <p:nvSpPr>
          <p:cNvPr id="3" name="Text Placeholder 2">
            <a:extLst>
              <a:ext uri="{FF2B5EF4-FFF2-40B4-BE49-F238E27FC236}">
                <a16:creationId xmlns:a16="http://schemas.microsoft.com/office/drawing/2014/main" id="{AC49B8BB-468C-AF16-16E6-16B9727B16F0}"/>
              </a:ext>
            </a:extLst>
          </p:cNvPr>
          <p:cNvSpPr>
            <a:spLocks noGrp="1"/>
          </p:cNvSpPr>
          <p:nvPr>
            <p:ph type="body" idx="1"/>
          </p:nvPr>
        </p:nvSpPr>
        <p:spPr>
          <a:xfrm>
            <a:off x="379387" y="1246681"/>
            <a:ext cx="8385226" cy="3661817"/>
          </a:xfrm>
        </p:spPr>
        <p:txBody>
          <a:bodyPr/>
          <a:lstStyle/>
          <a:p>
            <a:pPr marL="685800" indent="-457200" algn="just">
              <a:buFont typeface="Arial" panose="020B0604020202020204" pitchFamily="34" charset="0"/>
              <a:buChar char="•"/>
            </a:pPr>
            <a:r>
              <a:rPr lang="en-US" sz="1800" b="0" i="0" dirty="0">
                <a:solidFill>
                  <a:srgbClr val="000000"/>
                </a:solidFill>
                <a:effectLst/>
                <a:latin typeface="Roboto" panose="02000000000000000000" pitchFamily="2" charset="0"/>
              </a:rPr>
              <a:t>Docker uses a client-server architecture. </a:t>
            </a:r>
          </a:p>
          <a:p>
            <a:pPr marL="685800" indent="-457200" algn="just">
              <a:buFont typeface="Arial" panose="020B0604020202020204" pitchFamily="34" charset="0"/>
              <a:buChar char="•"/>
            </a:pPr>
            <a:r>
              <a:rPr lang="en-US" sz="1800" b="0" i="0" dirty="0">
                <a:solidFill>
                  <a:srgbClr val="000000"/>
                </a:solidFill>
                <a:effectLst/>
                <a:latin typeface="Roboto" panose="02000000000000000000" pitchFamily="2" charset="0"/>
              </a:rPr>
              <a:t>The Docker </a:t>
            </a:r>
            <a:r>
              <a:rPr lang="en-US" sz="1800" b="0" i="1" dirty="0">
                <a:solidFill>
                  <a:srgbClr val="000000"/>
                </a:solidFill>
                <a:effectLst/>
                <a:latin typeface="Roboto" panose="02000000000000000000" pitchFamily="2" charset="0"/>
              </a:rPr>
              <a:t>client</a:t>
            </a:r>
            <a:r>
              <a:rPr lang="en-US" sz="1800" b="0" i="0" dirty="0">
                <a:solidFill>
                  <a:srgbClr val="000000"/>
                </a:solidFill>
                <a:effectLst/>
                <a:latin typeface="Roboto" panose="02000000000000000000" pitchFamily="2" charset="0"/>
              </a:rPr>
              <a:t> talks to the Docker </a:t>
            </a:r>
            <a:r>
              <a:rPr lang="en-US" sz="1800" b="0" i="1" dirty="0">
                <a:solidFill>
                  <a:srgbClr val="000000"/>
                </a:solidFill>
                <a:effectLst/>
                <a:latin typeface="Roboto" panose="02000000000000000000" pitchFamily="2" charset="0"/>
              </a:rPr>
              <a:t>daemon</a:t>
            </a:r>
            <a:r>
              <a:rPr lang="en-US" sz="1800" b="0" i="0" dirty="0">
                <a:solidFill>
                  <a:srgbClr val="000000"/>
                </a:solidFill>
                <a:effectLst/>
                <a:latin typeface="Roboto" panose="02000000000000000000" pitchFamily="2" charset="0"/>
              </a:rPr>
              <a:t>, which does the heavy lifting of building, running, and distributing your Docker containers. </a:t>
            </a:r>
          </a:p>
          <a:p>
            <a:pPr marL="228600" indent="0" algn="just"/>
            <a:endParaRPr lang="en-US" sz="1800" b="0" i="0" dirty="0">
              <a:solidFill>
                <a:srgbClr val="000000"/>
              </a:solidFill>
              <a:effectLst/>
              <a:latin typeface="Roboto" panose="02000000000000000000" pitchFamily="2" charset="0"/>
            </a:endParaRPr>
          </a:p>
          <a:p>
            <a:pPr marL="685800" indent="-457200" algn="just">
              <a:buFont typeface="Arial" panose="020B0604020202020204" pitchFamily="34" charset="0"/>
              <a:buChar char="•"/>
            </a:pPr>
            <a:endParaRPr lang="en-US" b="0" i="0" dirty="0">
              <a:solidFill>
                <a:srgbClr val="000000"/>
              </a:solidFill>
              <a:effectLst/>
              <a:latin typeface="Roboto" panose="02000000000000000000" pitchFamily="2" charset="0"/>
            </a:endParaRPr>
          </a:p>
        </p:txBody>
      </p:sp>
      <p:pic>
        <p:nvPicPr>
          <p:cNvPr id="5" name="Picture 4">
            <a:extLst>
              <a:ext uri="{FF2B5EF4-FFF2-40B4-BE49-F238E27FC236}">
                <a16:creationId xmlns:a16="http://schemas.microsoft.com/office/drawing/2014/main" id="{128809BD-820D-FC1C-50EC-CF2DAE5EED12}"/>
              </a:ext>
            </a:extLst>
          </p:cNvPr>
          <p:cNvPicPr>
            <a:picLocks noChangeAspect="1"/>
          </p:cNvPicPr>
          <p:nvPr/>
        </p:nvPicPr>
        <p:blipFill>
          <a:blip r:embed="rId2"/>
          <a:stretch>
            <a:fillRect/>
          </a:stretch>
        </p:blipFill>
        <p:spPr>
          <a:xfrm>
            <a:off x="1802658" y="2116473"/>
            <a:ext cx="5538684" cy="2895354"/>
          </a:xfrm>
          <a:prstGeom prst="rect">
            <a:avLst/>
          </a:prstGeom>
        </p:spPr>
      </p:pic>
    </p:spTree>
    <p:extLst>
      <p:ext uri="{BB962C8B-B14F-4D97-AF65-F5344CB8AC3E}">
        <p14:creationId xmlns:p14="http://schemas.microsoft.com/office/powerpoint/2010/main" val="4867869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55F81-69BA-EB6D-1683-1FA6218B8603}"/>
              </a:ext>
            </a:extLst>
          </p:cNvPr>
          <p:cNvSpPr>
            <a:spLocks noGrp="1"/>
          </p:cNvSpPr>
          <p:nvPr>
            <p:ph type="title"/>
          </p:nvPr>
        </p:nvSpPr>
        <p:spPr>
          <a:xfrm>
            <a:off x="379387" y="519379"/>
            <a:ext cx="7689176" cy="526695"/>
          </a:xfrm>
        </p:spPr>
        <p:txBody>
          <a:bodyPr/>
          <a:lstStyle/>
          <a:p>
            <a:r>
              <a:rPr lang="en-US" sz="3200" dirty="0"/>
              <a:t>What is Docker ?</a:t>
            </a:r>
          </a:p>
        </p:txBody>
      </p:sp>
      <p:sp>
        <p:nvSpPr>
          <p:cNvPr id="3" name="Text Placeholder 2">
            <a:extLst>
              <a:ext uri="{FF2B5EF4-FFF2-40B4-BE49-F238E27FC236}">
                <a16:creationId xmlns:a16="http://schemas.microsoft.com/office/drawing/2014/main" id="{AC49B8BB-468C-AF16-16E6-16B9727B16F0}"/>
              </a:ext>
            </a:extLst>
          </p:cNvPr>
          <p:cNvSpPr>
            <a:spLocks noGrp="1"/>
          </p:cNvSpPr>
          <p:nvPr>
            <p:ph type="body" idx="1"/>
          </p:nvPr>
        </p:nvSpPr>
        <p:spPr>
          <a:xfrm>
            <a:off x="379387" y="1246682"/>
            <a:ext cx="8385226" cy="2870200"/>
          </a:xfrm>
        </p:spPr>
        <p:txBody>
          <a:bodyPr/>
          <a:lstStyle/>
          <a:p>
            <a:pPr marL="514350" indent="-285750" algn="just">
              <a:buFont typeface="Arial" panose="020B0604020202020204" pitchFamily="34" charset="0"/>
              <a:buChar char="•"/>
            </a:pPr>
            <a:r>
              <a:rPr lang="en-US" sz="2000" b="0" i="0" dirty="0">
                <a:solidFill>
                  <a:srgbClr val="000000"/>
                </a:solidFill>
                <a:effectLst/>
                <a:latin typeface="Roboto" panose="02000000000000000000" pitchFamily="2" charset="0"/>
              </a:rPr>
              <a:t>Docker is an open platform for developing, shipping, and running applications. </a:t>
            </a:r>
          </a:p>
          <a:p>
            <a:pPr marL="514350" indent="-285750" algn="just">
              <a:buFont typeface="Arial" panose="020B0604020202020204" pitchFamily="34" charset="0"/>
              <a:buChar char="•"/>
            </a:pPr>
            <a:r>
              <a:rPr lang="en-US" sz="2000" b="0" i="0" dirty="0">
                <a:solidFill>
                  <a:srgbClr val="000000"/>
                </a:solidFill>
                <a:effectLst/>
                <a:latin typeface="Roboto" panose="02000000000000000000" pitchFamily="2" charset="0"/>
              </a:rPr>
              <a:t>Docker enables us to separate your applications from your infrastructure so we can deliver software quickly.</a:t>
            </a:r>
            <a:endParaRPr lang="en-US" sz="2000" dirty="0"/>
          </a:p>
        </p:txBody>
      </p:sp>
    </p:spTree>
    <p:extLst>
      <p:ext uri="{BB962C8B-B14F-4D97-AF65-F5344CB8AC3E}">
        <p14:creationId xmlns:p14="http://schemas.microsoft.com/office/powerpoint/2010/main" val="9703143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55F81-69BA-EB6D-1683-1FA6218B8603}"/>
              </a:ext>
            </a:extLst>
          </p:cNvPr>
          <p:cNvSpPr>
            <a:spLocks noGrp="1"/>
          </p:cNvSpPr>
          <p:nvPr>
            <p:ph type="title"/>
          </p:nvPr>
        </p:nvSpPr>
        <p:spPr>
          <a:xfrm>
            <a:off x="379387" y="519379"/>
            <a:ext cx="7689176" cy="526695"/>
          </a:xfrm>
        </p:spPr>
        <p:txBody>
          <a:bodyPr/>
          <a:lstStyle/>
          <a:p>
            <a:r>
              <a:rPr lang="en-US" sz="3200" dirty="0"/>
              <a:t>What is Docker ?</a:t>
            </a:r>
          </a:p>
        </p:txBody>
      </p:sp>
      <p:sp>
        <p:nvSpPr>
          <p:cNvPr id="3" name="Text Placeholder 2">
            <a:extLst>
              <a:ext uri="{FF2B5EF4-FFF2-40B4-BE49-F238E27FC236}">
                <a16:creationId xmlns:a16="http://schemas.microsoft.com/office/drawing/2014/main" id="{AC49B8BB-468C-AF16-16E6-16B9727B16F0}"/>
              </a:ext>
            </a:extLst>
          </p:cNvPr>
          <p:cNvSpPr>
            <a:spLocks noGrp="1"/>
          </p:cNvSpPr>
          <p:nvPr>
            <p:ph type="body" idx="1"/>
          </p:nvPr>
        </p:nvSpPr>
        <p:spPr>
          <a:xfrm>
            <a:off x="379387" y="1246682"/>
            <a:ext cx="8385226" cy="2870200"/>
          </a:xfrm>
        </p:spPr>
        <p:txBody>
          <a:bodyPr/>
          <a:lstStyle/>
          <a:p>
            <a:pPr marL="514350" indent="-285750" algn="just">
              <a:buFont typeface="Arial" panose="020B0604020202020204" pitchFamily="34" charset="0"/>
              <a:buChar char="•"/>
            </a:pPr>
            <a:r>
              <a:rPr lang="en-US" sz="2000" b="0" i="0" dirty="0">
                <a:solidFill>
                  <a:srgbClr val="000000"/>
                </a:solidFill>
                <a:effectLst/>
                <a:latin typeface="Roboto" panose="02000000000000000000" pitchFamily="2" charset="0"/>
              </a:rPr>
              <a:t>Docker is an open platform for developing, shipping, and running applications. </a:t>
            </a:r>
          </a:p>
          <a:p>
            <a:pPr marL="228600" indent="0" algn="just"/>
            <a:endParaRPr lang="en-US" sz="2000" b="0" i="0" dirty="0">
              <a:solidFill>
                <a:srgbClr val="000000"/>
              </a:solidFill>
              <a:effectLst/>
              <a:latin typeface="Roboto" panose="02000000000000000000" pitchFamily="2" charset="0"/>
            </a:endParaRPr>
          </a:p>
          <a:p>
            <a:pPr marL="514350" indent="-285750" algn="just">
              <a:buFont typeface="Arial" panose="020B0604020202020204" pitchFamily="34" charset="0"/>
              <a:buChar char="•"/>
            </a:pPr>
            <a:r>
              <a:rPr lang="en-US" sz="2000" b="0" i="0" dirty="0">
                <a:solidFill>
                  <a:srgbClr val="000000"/>
                </a:solidFill>
                <a:effectLst/>
                <a:latin typeface="Roboto" panose="02000000000000000000" pitchFamily="2" charset="0"/>
              </a:rPr>
              <a:t>Docker enables us to separate your applications from your infrastructure so we can deliver software quickly.</a:t>
            </a:r>
            <a:endParaRPr lang="en-US" sz="2000" dirty="0"/>
          </a:p>
        </p:txBody>
      </p:sp>
    </p:spTree>
    <p:extLst>
      <p:ext uri="{BB962C8B-B14F-4D97-AF65-F5344CB8AC3E}">
        <p14:creationId xmlns:p14="http://schemas.microsoft.com/office/powerpoint/2010/main" val="4442976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Shape 116"/>
        <p:cNvGrpSpPr/>
        <p:nvPr/>
      </p:nvGrpSpPr>
      <p:grpSpPr>
        <a:xfrm>
          <a:off x="0" y="0"/>
          <a:ext cx="0" cy="0"/>
          <a:chOff x="0" y="0"/>
          <a:chExt cx="0" cy="0"/>
        </a:xfrm>
      </p:grpSpPr>
      <p:sp>
        <p:nvSpPr>
          <p:cNvPr id="117" name="Google Shape;117;p15"/>
          <p:cNvSpPr txBox="1">
            <a:spLocks noGrp="1"/>
          </p:cNvSpPr>
          <p:nvPr>
            <p:ph type="title"/>
          </p:nvPr>
        </p:nvSpPr>
        <p:spPr>
          <a:xfrm>
            <a:off x="307340" y="253745"/>
            <a:ext cx="5224780" cy="464820"/>
          </a:xfrm>
          <a:prstGeom prst="rect">
            <a:avLst/>
          </a:prstGeom>
          <a:noFill/>
          <a:ln>
            <a:noFill/>
          </a:ln>
        </p:spPr>
        <p:txBody>
          <a:bodyPr spcFirstLastPara="1" wrap="square" lIns="0" tIns="16500" rIns="0" bIns="0" anchor="t" anchorCtr="0">
            <a:noAutofit/>
          </a:bodyPr>
          <a:lstStyle/>
          <a:p>
            <a:pPr marL="12700" lvl="0" indent="0" algn="l" rtl="0">
              <a:lnSpc>
                <a:spcPct val="100000"/>
              </a:lnSpc>
              <a:spcBef>
                <a:spcPts val="0"/>
              </a:spcBef>
              <a:spcAft>
                <a:spcPts val="0"/>
              </a:spcAft>
              <a:buNone/>
            </a:pPr>
            <a:r>
              <a:rPr lang="en-US" sz="2850"/>
              <a:t>Comparing Containers and VMs</a:t>
            </a:r>
            <a:endParaRPr sz="2850"/>
          </a:p>
        </p:txBody>
      </p:sp>
      <p:sp>
        <p:nvSpPr>
          <p:cNvPr id="118" name="Google Shape;118;p15"/>
          <p:cNvSpPr/>
          <p:nvPr/>
        </p:nvSpPr>
        <p:spPr>
          <a:xfrm>
            <a:off x="856488" y="978408"/>
            <a:ext cx="3014472" cy="2702052"/>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19" name="Google Shape;119;p15"/>
          <p:cNvSpPr/>
          <p:nvPr/>
        </p:nvSpPr>
        <p:spPr>
          <a:xfrm>
            <a:off x="4956047" y="978408"/>
            <a:ext cx="3006852" cy="2702052"/>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20" name="Google Shape;120;p15"/>
          <p:cNvSpPr txBox="1"/>
          <p:nvPr/>
        </p:nvSpPr>
        <p:spPr>
          <a:xfrm>
            <a:off x="1234541" y="4099661"/>
            <a:ext cx="2284730" cy="574040"/>
          </a:xfrm>
          <a:prstGeom prst="rect">
            <a:avLst/>
          </a:prstGeom>
          <a:noFill/>
          <a:ln>
            <a:noFill/>
          </a:ln>
        </p:spPr>
        <p:txBody>
          <a:bodyPr spcFirstLastPara="1" wrap="square" lIns="0" tIns="12700" rIns="0" bIns="0" anchor="t" anchorCtr="0">
            <a:noAutofit/>
          </a:bodyPr>
          <a:lstStyle/>
          <a:p>
            <a:pPr marL="411480" marR="5080" lvl="0" indent="-399415" algn="l" rtl="0">
              <a:lnSpc>
                <a:spcPct val="100000"/>
              </a:lnSpc>
              <a:spcBef>
                <a:spcPts val="0"/>
              </a:spcBef>
              <a:spcAft>
                <a:spcPts val="0"/>
              </a:spcAft>
              <a:buNone/>
            </a:pPr>
            <a:r>
              <a:rPr lang="en-US" sz="1800">
                <a:solidFill>
                  <a:srgbClr val="244355"/>
                </a:solidFill>
                <a:latin typeface="Arial"/>
                <a:ea typeface="Arial"/>
                <a:cs typeface="Arial"/>
                <a:sym typeface="Arial"/>
              </a:rPr>
              <a:t>Containers are an app  level construct</a:t>
            </a:r>
            <a:endParaRPr sz="1800">
              <a:latin typeface="Arial"/>
              <a:ea typeface="Arial"/>
              <a:cs typeface="Arial"/>
              <a:sym typeface="Arial"/>
            </a:endParaRPr>
          </a:p>
        </p:txBody>
      </p:sp>
      <p:sp>
        <p:nvSpPr>
          <p:cNvPr id="121" name="Google Shape;121;p15"/>
          <p:cNvSpPr txBox="1"/>
          <p:nvPr/>
        </p:nvSpPr>
        <p:spPr>
          <a:xfrm>
            <a:off x="4956428" y="4061256"/>
            <a:ext cx="3123565" cy="848360"/>
          </a:xfrm>
          <a:prstGeom prst="rect">
            <a:avLst/>
          </a:prstGeom>
          <a:noFill/>
          <a:ln>
            <a:noFill/>
          </a:ln>
        </p:spPr>
        <p:txBody>
          <a:bodyPr spcFirstLastPara="1" wrap="square" lIns="0" tIns="12700" rIns="0" bIns="0" anchor="t" anchorCtr="0">
            <a:noAutofit/>
          </a:bodyPr>
          <a:lstStyle/>
          <a:p>
            <a:pPr marL="12700" marR="5080" lvl="0" indent="0" algn="ctr" rtl="0">
              <a:lnSpc>
                <a:spcPct val="100000"/>
              </a:lnSpc>
              <a:spcBef>
                <a:spcPts val="0"/>
              </a:spcBef>
              <a:spcAft>
                <a:spcPts val="0"/>
              </a:spcAft>
              <a:buNone/>
            </a:pPr>
            <a:r>
              <a:rPr lang="en-US" sz="1800">
                <a:solidFill>
                  <a:srgbClr val="244355"/>
                </a:solidFill>
                <a:latin typeface="Arial"/>
                <a:ea typeface="Arial"/>
                <a:cs typeface="Arial"/>
                <a:sym typeface="Arial"/>
              </a:rPr>
              <a:t>VMs are an infrastructure level  construct to turn one machine  into many servers</a:t>
            </a:r>
            <a:endParaRPr sz="1800">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Shape 148"/>
        <p:cNvGrpSpPr/>
        <p:nvPr/>
      </p:nvGrpSpPr>
      <p:grpSpPr>
        <a:xfrm>
          <a:off x="0" y="0"/>
          <a:ext cx="0" cy="0"/>
          <a:chOff x="0" y="0"/>
          <a:chExt cx="0" cy="0"/>
        </a:xfrm>
      </p:grpSpPr>
      <p:sp>
        <p:nvSpPr>
          <p:cNvPr id="149" name="Google Shape;149;p18"/>
          <p:cNvSpPr txBox="1">
            <a:spLocks noGrp="1"/>
          </p:cNvSpPr>
          <p:nvPr>
            <p:ph type="title"/>
          </p:nvPr>
        </p:nvSpPr>
        <p:spPr>
          <a:xfrm>
            <a:off x="321665" y="246126"/>
            <a:ext cx="2623185" cy="513715"/>
          </a:xfrm>
          <a:prstGeom prst="rect">
            <a:avLst/>
          </a:prstGeom>
          <a:noFill/>
          <a:ln>
            <a:noFill/>
          </a:ln>
        </p:spPr>
        <p:txBody>
          <a:bodyPr spcFirstLastPara="1" wrap="square" lIns="0" tIns="13325" rIns="0" bIns="0" anchor="t" anchorCtr="0">
            <a:noAutofit/>
          </a:bodyPr>
          <a:lstStyle/>
          <a:p>
            <a:pPr marL="12700" lvl="0" indent="0" algn="l" rtl="0">
              <a:lnSpc>
                <a:spcPct val="100000"/>
              </a:lnSpc>
              <a:spcBef>
                <a:spcPts val="0"/>
              </a:spcBef>
              <a:spcAft>
                <a:spcPts val="0"/>
              </a:spcAft>
              <a:buNone/>
            </a:pPr>
            <a:r>
              <a:rPr lang="en-US" sz="3200">
                <a:solidFill>
                  <a:srgbClr val="6F8491"/>
                </a:solidFill>
              </a:rPr>
              <a:t>Docker Basics</a:t>
            </a:r>
            <a:endParaRPr sz="3200"/>
          </a:p>
        </p:txBody>
      </p:sp>
      <p:sp>
        <p:nvSpPr>
          <p:cNvPr id="150" name="Google Shape;150;p18"/>
          <p:cNvSpPr txBox="1"/>
          <p:nvPr/>
        </p:nvSpPr>
        <p:spPr>
          <a:xfrm>
            <a:off x="1162608" y="940409"/>
            <a:ext cx="7134225" cy="3940175"/>
          </a:xfrm>
          <a:prstGeom prst="rect">
            <a:avLst/>
          </a:prstGeom>
          <a:noFill/>
          <a:ln>
            <a:noFill/>
          </a:ln>
        </p:spPr>
        <p:txBody>
          <a:bodyPr spcFirstLastPara="1" wrap="square" lIns="0" tIns="64125" rIns="0" bIns="0" anchor="t" anchorCtr="0">
            <a:noAutofit/>
          </a:bodyPr>
          <a:lstStyle/>
          <a:p>
            <a:pPr marL="12700" marR="0" lvl="0" indent="0" algn="l" rtl="0">
              <a:lnSpc>
                <a:spcPct val="100000"/>
              </a:lnSpc>
              <a:spcBef>
                <a:spcPts val="0"/>
              </a:spcBef>
              <a:spcAft>
                <a:spcPts val="0"/>
              </a:spcAft>
              <a:buNone/>
            </a:pPr>
            <a:r>
              <a:rPr lang="en-US" sz="1400" b="1" dirty="0">
                <a:latin typeface="Arial"/>
                <a:ea typeface="Arial"/>
                <a:cs typeface="Arial"/>
                <a:sym typeface="Arial"/>
              </a:rPr>
              <a:t>Image</a:t>
            </a:r>
            <a:endParaRPr sz="1400" dirty="0">
              <a:latin typeface="Arial"/>
              <a:ea typeface="Arial"/>
              <a:cs typeface="Arial"/>
              <a:sym typeface="Arial"/>
            </a:endParaRPr>
          </a:p>
          <a:p>
            <a:pPr marL="12700" marR="0" lvl="0" indent="0" algn="l" rtl="0">
              <a:lnSpc>
                <a:spcPct val="100000"/>
              </a:lnSpc>
              <a:spcBef>
                <a:spcPts val="409"/>
              </a:spcBef>
              <a:spcAft>
                <a:spcPts val="0"/>
              </a:spcAft>
              <a:buNone/>
            </a:pPr>
            <a:r>
              <a:rPr lang="en-US" sz="1400" dirty="0">
                <a:latin typeface="Arial"/>
                <a:ea typeface="Arial"/>
                <a:cs typeface="Arial"/>
                <a:sym typeface="Arial"/>
              </a:rPr>
              <a:t>The basis of a Docker container. The content at rest.</a:t>
            </a:r>
            <a:endParaRPr sz="1400" dirty="0">
              <a:latin typeface="Arial"/>
              <a:ea typeface="Arial"/>
              <a:cs typeface="Arial"/>
              <a:sym typeface="Arial"/>
            </a:endParaRPr>
          </a:p>
          <a:p>
            <a:pPr marL="0" marR="0" lvl="0" indent="0" algn="l" rtl="0">
              <a:lnSpc>
                <a:spcPct val="100000"/>
              </a:lnSpc>
              <a:spcBef>
                <a:spcPts val="0"/>
              </a:spcBef>
              <a:spcAft>
                <a:spcPts val="0"/>
              </a:spcAft>
              <a:buNone/>
            </a:pPr>
            <a:endParaRPr sz="2150" dirty="0">
              <a:latin typeface="Times New Roman"/>
              <a:ea typeface="Times New Roman"/>
              <a:cs typeface="Times New Roman"/>
              <a:sym typeface="Times New Roman"/>
            </a:endParaRPr>
          </a:p>
          <a:p>
            <a:pPr marL="12700" marR="0" lvl="0" indent="0" algn="l" rtl="0">
              <a:lnSpc>
                <a:spcPct val="100000"/>
              </a:lnSpc>
              <a:spcBef>
                <a:spcPts val="0"/>
              </a:spcBef>
              <a:spcAft>
                <a:spcPts val="0"/>
              </a:spcAft>
              <a:buNone/>
            </a:pPr>
            <a:r>
              <a:rPr lang="en-US" sz="1400" b="1" dirty="0">
                <a:latin typeface="Arial"/>
                <a:ea typeface="Arial"/>
                <a:cs typeface="Arial"/>
                <a:sym typeface="Arial"/>
              </a:rPr>
              <a:t>Container</a:t>
            </a:r>
            <a:endParaRPr sz="1400" dirty="0">
              <a:latin typeface="Arial"/>
              <a:ea typeface="Arial"/>
              <a:cs typeface="Arial"/>
              <a:sym typeface="Arial"/>
            </a:endParaRPr>
          </a:p>
          <a:p>
            <a:pPr marL="12700" marR="0" lvl="0" indent="0" algn="l" rtl="0">
              <a:lnSpc>
                <a:spcPct val="100000"/>
              </a:lnSpc>
              <a:spcBef>
                <a:spcPts val="409"/>
              </a:spcBef>
              <a:spcAft>
                <a:spcPts val="0"/>
              </a:spcAft>
              <a:buNone/>
            </a:pPr>
            <a:r>
              <a:rPr lang="en-US" sz="1400" dirty="0">
                <a:latin typeface="Arial"/>
                <a:ea typeface="Arial"/>
                <a:cs typeface="Arial"/>
                <a:sym typeface="Arial"/>
              </a:rPr>
              <a:t>The image when it is ‘running.’ The standard unit for app service</a:t>
            </a:r>
            <a:endParaRPr sz="1400" dirty="0">
              <a:latin typeface="Arial"/>
              <a:ea typeface="Arial"/>
              <a:cs typeface="Arial"/>
              <a:sym typeface="Arial"/>
            </a:endParaRPr>
          </a:p>
          <a:p>
            <a:pPr marL="0" marR="0" lvl="0" indent="0" algn="l" rtl="0">
              <a:lnSpc>
                <a:spcPct val="100000"/>
              </a:lnSpc>
              <a:spcBef>
                <a:spcPts val="55"/>
              </a:spcBef>
              <a:spcAft>
                <a:spcPts val="0"/>
              </a:spcAft>
              <a:buNone/>
            </a:pPr>
            <a:endParaRPr sz="2100" dirty="0">
              <a:latin typeface="Times New Roman"/>
              <a:ea typeface="Times New Roman"/>
              <a:cs typeface="Times New Roman"/>
              <a:sym typeface="Times New Roman"/>
            </a:endParaRPr>
          </a:p>
          <a:p>
            <a:pPr marL="12700" marR="0" lvl="0" indent="0" algn="l" rtl="0">
              <a:lnSpc>
                <a:spcPct val="100000"/>
              </a:lnSpc>
              <a:spcBef>
                <a:spcPts val="0"/>
              </a:spcBef>
              <a:spcAft>
                <a:spcPts val="0"/>
              </a:spcAft>
              <a:buNone/>
            </a:pPr>
            <a:r>
              <a:rPr lang="en-US" sz="1400" b="1" dirty="0">
                <a:latin typeface="Arial"/>
                <a:ea typeface="Arial"/>
                <a:cs typeface="Arial"/>
                <a:sym typeface="Arial"/>
              </a:rPr>
              <a:t>Engine</a:t>
            </a:r>
            <a:endParaRPr sz="1400" dirty="0">
              <a:latin typeface="Arial"/>
              <a:ea typeface="Arial"/>
              <a:cs typeface="Arial"/>
              <a:sym typeface="Arial"/>
            </a:endParaRPr>
          </a:p>
          <a:p>
            <a:pPr marL="12700" marR="5080" lvl="0" indent="0" algn="l" rtl="0">
              <a:lnSpc>
                <a:spcPct val="100000"/>
              </a:lnSpc>
              <a:spcBef>
                <a:spcPts val="409"/>
              </a:spcBef>
              <a:spcAft>
                <a:spcPts val="0"/>
              </a:spcAft>
              <a:buNone/>
            </a:pPr>
            <a:r>
              <a:rPr lang="en-US" sz="1400" dirty="0">
                <a:latin typeface="Arial"/>
                <a:ea typeface="Arial"/>
                <a:cs typeface="Arial"/>
                <a:sym typeface="Arial"/>
              </a:rPr>
              <a:t>The software that executes commands for containers. Networking and volumes are part of  Engine. Can be clustered together.</a:t>
            </a:r>
            <a:endParaRPr sz="1400" dirty="0">
              <a:latin typeface="Arial"/>
              <a:ea typeface="Arial"/>
              <a:cs typeface="Arial"/>
              <a:sym typeface="Arial"/>
            </a:endParaRPr>
          </a:p>
          <a:p>
            <a:pPr marL="0" marR="0" lvl="0" indent="0" algn="l" rtl="0">
              <a:lnSpc>
                <a:spcPct val="100000"/>
              </a:lnSpc>
              <a:spcBef>
                <a:spcPts val="0"/>
              </a:spcBef>
              <a:spcAft>
                <a:spcPts val="0"/>
              </a:spcAft>
              <a:buNone/>
            </a:pPr>
            <a:endParaRPr sz="2150" dirty="0">
              <a:latin typeface="Times New Roman"/>
              <a:ea typeface="Times New Roman"/>
              <a:cs typeface="Times New Roman"/>
              <a:sym typeface="Times New Roman"/>
            </a:endParaRPr>
          </a:p>
          <a:p>
            <a:pPr marL="12700" marR="0" lvl="0" indent="0" algn="l" rtl="0">
              <a:lnSpc>
                <a:spcPct val="100000"/>
              </a:lnSpc>
              <a:spcBef>
                <a:spcPts val="0"/>
              </a:spcBef>
              <a:spcAft>
                <a:spcPts val="0"/>
              </a:spcAft>
              <a:buNone/>
            </a:pPr>
            <a:r>
              <a:rPr lang="en-US" sz="1400" b="1" dirty="0">
                <a:latin typeface="Arial"/>
                <a:ea typeface="Arial"/>
                <a:cs typeface="Arial"/>
                <a:sym typeface="Arial"/>
              </a:rPr>
              <a:t>Registry</a:t>
            </a:r>
            <a:endParaRPr sz="1400" dirty="0">
              <a:latin typeface="Arial"/>
              <a:ea typeface="Arial"/>
              <a:cs typeface="Arial"/>
              <a:sym typeface="Arial"/>
            </a:endParaRPr>
          </a:p>
          <a:p>
            <a:pPr marL="12700" marR="0" lvl="0" indent="0" algn="l" rtl="0">
              <a:lnSpc>
                <a:spcPct val="100000"/>
              </a:lnSpc>
              <a:spcBef>
                <a:spcPts val="409"/>
              </a:spcBef>
              <a:spcAft>
                <a:spcPts val="0"/>
              </a:spcAft>
              <a:buNone/>
            </a:pPr>
            <a:r>
              <a:rPr lang="en-US" sz="1400" dirty="0">
                <a:latin typeface="Arial"/>
                <a:ea typeface="Arial"/>
                <a:cs typeface="Arial"/>
                <a:sym typeface="Arial"/>
              </a:rPr>
              <a:t>Stores, distributes and manages Docker images</a:t>
            </a:r>
            <a:endParaRPr sz="1400" dirty="0">
              <a:latin typeface="Arial"/>
              <a:ea typeface="Arial"/>
              <a:cs typeface="Arial"/>
              <a:sym typeface="Arial"/>
            </a:endParaRPr>
          </a:p>
          <a:p>
            <a:pPr marL="0" marR="0" lvl="0" indent="0" algn="l" rtl="0">
              <a:lnSpc>
                <a:spcPct val="100000"/>
              </a:lnSpc>
              <a:spcBef>
                <a:spcPts val="0"/>
              </a:spcBef>
              <a:spcAft>
                <a:spcPts val="0"/>
              </a:spcAft>
              <a:buNone/>
            </a:pPr>
            <a:endParaRPr sz="2150" dirty="0">
              <a:latin typeface="Times New Roman"/>
              <a:ea typeface="Times New Roman"/>
              <a:cs typeface="Times New Roman"/>
              <a:sym typeface="Times New Roman"/>
            </a:endParaRPr>
          </a:p>
          <a:p>
            <a:pPr marL="12700" marR="0" lvl="0" indent="0" algn="l" rtl="0">
              <a:lnSpc>
                <a:spcPct val="100000"/>
              </a:lnSpc>
              <a:spcBef>
                <a:spcPts val="0"/>
              </a:spcBef>
              <a:spcAft>
                <a:spcPts val="0"/>
              </a:spcAft>
              <a:buNone/>
            </a:pPr>
            <a:r>
              <a:rPr lang="en-US" sz="1400" b="1" dirty="0">
                <a:latin typeface="Arial"/>
                <a:ea typeface="Arial"/>
                <a:cs typeface="Arial"/>
                <a:sym typeface="Arial"/>
              </a:rPr>
              <a:t>Control Plane</a:t>
            </a:r>
            <a:endParaRPr sz="1400" dirty="0">
              <a:latin typeface="Arial"/>
              <a:ea typeface="Arial"/>
              <a:cs typeface="Arial"/>
              <a:sym typeface="Arial"/>
            </a:endParaRPr>
          </a:p>
          <a:p>
            <a:pPr marL="12700" marR="0" lvl="0" indent="0" algn="l" rtl="0">
              <a:lnSpc>
                <a:spcPct val="100000"/>
              </a:lnSpc>
              <a:spcBef>
                <a:spcPts val="409"/>
              </a:spcBef>
              <a:spcAft>
                <a:spcPts val="0"/>
              </a:spcAft>
              <a:buNone/>
            </a:pPr>
            <a:r>
              <a:rPr lang="en-US" sz="1400" dirty="0">
                <a:latin typeface="Arial"/>
                <a:ea typeface="Arial"/>
                <a:cs typeface="Arial"/>
                <a:sym typeface="Arial"/>
              </a:rPr>
              <a:t>Management plane for container and cluster orchestration</a:t>
            </a:r>
            <a:endParaRPr sz="1400" dirty="0">
              <a:latin typeface="Arial"/>
              <a:ea typeface="Arial"/>
              <a:cs typeface="Arial"/>
              <a:sym typeface="Arial"/>
            </a:endParaRPr>
          </a:p>
        </p:txBody>
      </p:sp>
      <p:sp>
        <p:nvSpPr>
          <p:cNvPr id="151" name="Google Shape;151;p18"/>
          <p:cNvSpPr/>
          <p:nvPr/>
        </p:nvSpPr>
        <p:spPr>
          <a:xfrm>
            <a:off x="400811" y="1784604"/>
            <a:ext cx="632460" cy="630936"/>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52" name="Google Shape;152;p18"/>
          <p:cNvSpPr/>
          <p:nvPr/>
        </p:nvSpPr>
        <p:spPr>
          <a:xfrm>
            <a:off x="381000" y="989075"/>
            <a:ext cx="632460" cy="630936"/>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53" name="Google Shape;153;p18"/>
          <p:cNvSpPr/>
          <p:nvPr/>
        </p:nvSpPr>
        <p:spPr>
          <a:xfrm>
            <a:off x="381000" y="2593848"/>
            <a:ext cx="691895" cy="690371"/>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54" name="Google Shape;154;p18"/>
          <p:cNvSpPr/>
          <p:nvPr/>
        </p:nvSpPr>
        <p:spPr>
          <a:xfrm>
            <a:off x="403859" y="3532632"/>
            <a:ext cx="630936" cy="630936"/>
          </a:xfrm>
          <a:prstGeom prst="rect">
            <a:avLst/>
          </a:prstGeom>
          <a:blipFill rotWithShape="1">
            <a:blip r:embed="rId6">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55" name="Google Shape;155;p18"/>
          <p:cNvSpPr/>
          <p:nvPr/>
        </p:nvSpPr>
        <p:spPr>
          <a:xfrm>
            <a:off x="519683" y="4433315"/>
            <a:ext cx="437388" cy="355092"/>
          </a:xfrm>
          <a:prstGeom prst="rect">
            <a:avLst/>
          </a:prstGeom>
          <a:blipFill rotWithShape="1">
            <a:blip r:embed="rId7">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Shape 108"/>
        <p:cNvGrpSpPr/>
        <p:nvPr/>
      </p:nvGrpSpPr>
      <p:grpSpPr>
        <a:xfrm>
          <a:off x="0" y="0"/>
          <a:ext cx="0" cy="0"/>
          <a:chOff x="0" y="0"/>
          <a:chExt cx="0" cy="0"/>
        </a:xfrm>
      </p:grpSpPr>
      <p:sp>
        <p:nvSpPr>
          <p:cNvPr id="109" name="Google Shape;109;p14"/>
          <p:cNvSpPr txBox="1"/>
          <p:nvPr/>
        </p:nvSpPr>
        <p:spPr>
          <a:xfrm>
            <a:off x="307340" y="840485"/>
            <a:ext cx="8306433" cy="3980231"/>
          </a:xfrm>
          <a:prstGeom prst="rect">
            <a:avLst/>
          </a:prstGeom>
          <a:noFill/>
          <a:ln>
            <a:noFill/>
          </a:ln>
        </p:spPr>
        <p:txBody>
          <a:bodyPr spcFirstLastPara="1" wrap="square" lIns="0" tIns="47625" rIns="0" bIns="0" anchor="t" anchorCtr="0">
            <a:noAutofit/>
          </a:bodyPr>
          <a:lstStyle/>
          <a:p>
            <a:pPr marL="184785" marR="0" lvl="0" indent="-172085" algn="l" rtl="0">
              <a:lnSpc>
                <a:spcPct val="100000"/>
              </a:lnSpc>
              <a:spcBef>
                <a:spcPts val="930"/>
              </a:spcBef>
              <a:spcAft>
                <a:spcPts val="0"/>
              </a:spcAft>
              <a:buClr>
                <a:srgbClr val="1AAAF8"/>
              </a:buClr>
              <a:buSzPts val="2000"/>
              <a:buFont typeface="Arial"/>
              <a:buChar char="•"/>
            </a:pPr>
            <a:r>
              <a:rPr lang="en-US" sz="2000" dirty="0">
                <a:latin typeface="Arial"/>
                <a:ea typeface="Arial"/>
                <a:cs typeface="Arial"/>
                <a:sym typeface="Arial"/>
              </a:rPr>
              <a:t>An image is a read-only template with instructions for creating a Docker container. </a:t>
            </a:r>
          </a:p>
          <a:p>
            <a:pPr marL="184785" marR="0" lvl="0" indent="-172085" algn="l" rtl="0">
              <a:lnSpc>
                <a:spcPct val="100000"/>
              </a:lnSpc>
              <a:spcBef>
                <a:spcPts val="930"/>
              </a:spcBef>
              <a:spcAft>
                <a:spcPts val="0"/>
              </a:spcAft>
              <a:buClr>
                <a:srgbClr val="1AAAF8"/>
              </a:buClr>
              <a:buSzPts val="2000"/>
              <a:buFont typeface="Arial"/>
              <a:buChar char="•"/>
            </a:pPr>
            <a:r>
              <a:rPr lang="en-US" sz="2000" dirty="0"/>
              <a:t>In simple words, consider it like an OS Image copy (</a:t>
            </a:r>
            <a:r>
              <a:rPr lang="en-US" sz="2000" dirty="0" err="1"/>
              <a:t>analogus</a:t>
            </a:r>
            <a:r>
              <a:rPr lang="en-US" sz="2000" dirty="0"/>
              <a:t> with Windows/Ubuntu DVD, CD etc.) with some customization.</a:t>
            </a:r>
            <a:endParaRPr lang="en-US" sz="2000" dirty="0">
              <a:latin typeface="Arial"/>
              <a:ea typeface="Arial"/>
              <a:cs typeface="Arial"/>
              <a:sym typeface="Arial"/>
            </a:endParaRPr>
          </a:p>
          <a:p>
            <a:pPr marL="184785" marR="0" lvl="0" indent="-172085" algn="l" rtl="0">
              <a:lnSpc>
                <a:spcPct val="100000"/>
              </a:lnSpc>
              <a:spcBef>
                <a:spcPts val="930"/>
              </a:spcBef>
              <a:spcAft>
                <a:spcPts val="0"/>
              </a:spcAft>
              <a:buClr>
                <a:srgbClr val="1AAAF8"/>
              </a:buClr>
              <a:buSzPts val="2000"/>
              <a:buFont typeface="Arial"/>
              <a:buChar char="•"/>
            </a:pPr>
            <a:r>
              <a:rPr lang="en-US" sz="2000" dirty="0">
                <a:latin typeface="Arial"/>
                <a:ea typeface="Arial"/>
                <a:cs typeface="Arial"/>
                <a:sym typeface="Arial"/>
              </a:rPr>
              <a:t>Often, an image is based on another image, with some additional customization. For example, you may build an image which is based on the ubuntu image, but installs the Apache web server and your application, as well as the configuration details needed to make your application run.</a:t>
            </a:r>
          </a:p>
          <a:p>
            <a:pPr marL="184785" marR="0" lvl="0" indent="-172085" algn="l" rtl="0">
              <a:lnSpc>
                <a:spcPct val="100000"/>
              </a:lnSpc>
              <a:spcBef>
                <a:spcPts val="930"/>
              </a:spcBef>
              <a:spcAft>
                <a:spcPts val="0"/>
              </a:spcAft>
              <a:buClr>
                <a:srgbClr val="1AAAF8"/>
              </a:buClr>
              <a:buSzPts val="2000"/>
              <a:buFont typeface="Arial"/>
              <a:buChar char="•"/>
            </a:pPr>
            <a:r>
              <a:rPr lang="en-US" sz="2000" dirty="0">
                <a:latin typeface="Arial"/>
                <a:ea typeface="Arial"/>
                <a:cs typeface="Arial"/>
                <a:sym typeface="Arial"/>
              </a:rPr>
              <a:t>You might create your own images also and publish for world.</a:t>
            </a:r>
            <a:endParaRPr sz="2000" dirty="0">
              <a:latin typeface="Arial"/>
              <a:ea typeface="Arial"/>
              <a:cs typeface="Arial"/>
              <a:sym typeface="Arial"/>
            </a:endParaRPr>
          </a:p>
        </p:txBody>
      </p:sp>
      <p:sp>
        <p:nvSpPr>
          <p:cNvPr id="110" name="Google Shape;110;p14"/>
          <p:cNvSpPr txBox="1">
            <a:spLocks noGrp="1"/>
          </p:cNvSpPr>
          <p:nvPr>
            <p:ph type="title"/>
          </p:nvPr>
        </p:nvSpPr>
        <p:spPr>
          <a:xfrm>
            <a:off x="307340" y="253745"/>
            <a:ext cx="3355340" cy="464820"/>
          </a:xfrm>
          <a:prstGeom prst="rect">
            <a:avLst/>
          </a:prstGeom>
          <a:noFill/>
          <a:ln>
            <a:noFill/>
          </a:ln>
        </p:spPr>
        <p:txBody>
          <a:bodyPr spcFirstLastPara="1" wrap="square" lIns="0" tIns="16500" rIns="0" bIns="0" anchor="t" anchorCtr="0">
            <a:noAutofit/>
          </a:bodyPr>
          <a:lstStyle/>
          <a:p>
            <a:pPr marL="12700" lvl="0" indent="0" algn="l" rtl="0">
              <a:lnSpc>
                <a:spcPct val="100000"/>
              </a:lnSpc>
              <a:spcBef>
                <a:spcPts val="0"/>
              </a:spcBef>
              <a:spcAft>
                <a:spcPts val="0"/>
              </a:spcAft>
              <a:buNone/>
            </a:pPr>
            <a:r>
              <a:rPr lang="en-US" sz="2850" dirty="0"/>
              <a:t>What is an image?</a:t>
            </a:r>
            <a:endParaRPr sz="2850" dirty="0"/>
          </a:p>
        </p:txBody>
      </p:sp>
    </p:spTree>
    <p:extLst>
      <p:ext uri="{BB962C8B-B14F-4D97-AF65-F5344CB8AC3E}">
        <p14:creationId xmlns:p14="http://schemas.microsoft.com/office/powerpoint/2010/main" val="3288656933"/>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491</TotalTime>
  <Words>2237</Words>
  <Application>Microsoft Office PowerPoint</Application>
  <PresentationFormat>On-screen Show (16:9)</PresentationFormat>
  <Paragraphs>236</Paragraphs>
  <Slides>37</Slides>
  <Notes>31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37</vt:i4>
      </vt:variant>
    </vt:vector>
  </HeadingPairs>
  <TitlesOfParts>
    <vt:vector size="43" baseType="lpstr">
      <vt:lpstr>Arial</vt:lpstr>
      <vt:lpstr>Calibri</vt:lpstr>
      <vt:lpstr>Consolas</vt:lpstr>
      <vt:lpstr>Roboto</vt:lpstr>
      <vt:lpstr>Times New Roman</vt:lpstr>
      <vt:lpstr>Office Theme</vt:lpstr>
      <vt:lpstr>Introduction</vt:lpstr>
      <vt:lpstr>What is Docker ?</vt:lpstr>
      <vt:lpstr>What can I use Docker for?</vt:lpstr>
      <vt:lpstr>Docker architecture</vt:lpstr>
      <vt:lpstr>What is Docker ?</vt:lpstr>
      <vt:lpstr>What is Docker ?</vt:lpstr>
      <vt:lpstr>Comparing Containers and VMs</vt:lpstr>
      <vt:lpstr>Docker Basics</vt:lpstr>
      <vt:lpstr>What is an image?</vt:lpstr>
      <vt:lpstr>What is a container?</vt:lpstr>
      <vt:lpstr>Key Benefits of Docker Containers</vt:lpstr>
      <vt:lpstr>Docker registry</vt:lpstr>
      <vt:lpstr>Docker run</vt:lpstr>
      <vt:lpstr>Docker run</vt:lpstr>
      <vt:lpstr>Docker file</vt:lpstr>
      <vt:lpstr>Docker file directives</vt:lpstr>
      <vt:lpstr>Docker file directives</vt:lpstr>
      <vt:lpstr>Sample docker file</vt:lpstr>
      <vt:lpstr>Docker build / push</vt:lpstr>
      <vt:lpstr>Data persistence</vt:lpstr>
      <vt:lpstr>Data persistence</vt:lpstr>
      <vt:lpstr>Bind mounts</vt:lpstr>
      <vt:lpstr>Docker volumes</vt:lpstr>
      <vt:lpstr>Bind mounts vs volumes</vt:lpstr>
      <vt:lpstr>Docker volumes</vt:lpstr>
      <vt:lpstr>Docker networking</vt:lpstr>
      <vt:lpstr>Docker network basics</vt:lpstr>
      <vt:lpstr>Docker cheatsheet</vt:lpstr>
      <vt:lpstr>PowerPoint Presentation</vt:lpstr>
      <vt:lpstr>Docker ecosytems</vt:lpstr>
      <vt:lpstr>Docker compose</vt:lpstr>
      <vt:lpstr>PowerPoint Presentation</vt:lpstr>
      <vt:lpstr>Docker orchestration</vt:lpstr>
      <vt:lpstr>Docker swarm</vt:lpstr>
      <vt:lpstr>Kubernetes</vt:lpstr>
      <vt:lpstr>PowerPoint Presentation</vt:lpstr>
      <vt:lpstr>Docker playground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Docker</dc:title>
  <dc:creator>Pretam Jayaswal</dc:creator>
  <cp:lastModifiedBy>Pretam Jayaswal</cp:lastModifiedBy>
  <cp:revision>61</cp:revision>
  <dcterms:modified xsi:type="dcterms:W3CDTF">2023-04-14T13:05:21Z</dcterms:modified>
</cp:coreProperties>
</file>