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95" r:id="rId6"/>
    <p:sldId id="296" r:id="rId7"/>
    <p:sldId id="260" r:id="rId8"/>
    <p:sldId id="261" r:id="rId9"/>
    <p:sldId id="262" r:id="rId10"/>
    <p:sldId id="263" r:id="rId11"/>
    <p:sldId id="264" r:id="rId12"/>
    <p:sldId id="265" r:id="rId13"/>
    <p:sldId id="266" r:id="rId14"/>
    <p:sldId id="267" r:id="rId15"/>
    <p:sldId id="268" r:id="rId16"/>
    <p:sldId id="269" r:id="rId17"/>
    <p:sldId id="294"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03" autoAdjust="0"/>
  </p:normalViewPr>
  <p:slideViewPr>
    <p:cSldViewPr snapToGrid="0">
      <p:cViewPr varScale="1">
        <p:scale>
          <a:sx n="122" d="100"/>
          <a:sy n="122"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1D065-42E6-460F-BA5F-17BB8C491894}" type="datetimeFigureOut">
              <a:rPr lang="en-DE" smtClean="0"/>
              <a:t>16/12/2021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4A7CF-CD1D-496F-9408-AEBBAF717325}" type="slidenum">
              <a:rPr lang="en-DE" smtClean="0"/>
              <a:t>‹#›</a:t>
            </a:fld>
            <a:endParaRPr lang="en-DE"/>
          </a:p>
        </p:txBody>
      </p:sp>
    </p:spTree>
    <p:extLst>
      <p:ext uri="{BB962C8B-B14F-4D97-AF65-F5344CB8AC3E}">
        <p14:creationId xmlns:p14="http://schemas.microsoft.com/office/powerpoint/2010/main" val="308585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morning, Thank you for giving me the opportunity to present my master’s thesis in titled “</a:t>
            </a:r>
            <a:r>
              <a:rPr lang="en-US" sz="1200" dirty="0"/>
              <a:t>Efficient Approaches for Data Augmentation by Using Generative Adversarial</a:t>
            </a:r>
            <a:br>
              <a:rPr lang="en-US" sz="1200" dirty="0"/>
            </a:br>
            <a:r>
              <a:rPr lang="en-US" sz="1200" dirty="0"/>
              <a:t>Network</a:t>
            </a:r>
            <a:r>
              <a:rPr lang="en-GB" dirty="0"/>
              <a:t>”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a:t>
            </a:fld>
            <a:endParaRPr lang="en-DE"/>
          </a:p>
        </p:txBody>
      </p:sp>
    </p:spTree>
    <p:extLst>
      <p:ext uri="{BB962C8B-B14F-4D97-AF65-F5344CB8AC3E}">
        <p14:creationId xmlns:p14="http://schemas.microsoft.com/office/powerpoint/2010/main" val="45408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Optimizing Neural Networks</a:t>
            </a:r>
            <a:endParaRPr lang="en-GB" dirty="0"/>
          </a:p>
          <a:p>
            <a:r>
              <a:rPr lang="en-GB" dirty="0"/>
              <a:t>Now we are looking for the mathematical parts.  From The first equation </a:t>
            </a:r>
          </a:p>
          <a:p>
            <a:r>
              <a:rPr lang="en-GB" dirty="0"/>
              <a:t>We see that</a:t>
            </a:r>
          </a:p>
          <a:p>
            <a:r>
              <a:rPr lang="en-GB" dirty="0"/>
              <a:t>Alfa is the output , x is the input . W represent weight and delta is the activation faction with bias b. </a:t>
            </a:r>
          </a:p>
          <a:p>
            <a:endParaRPr lang="en-GB" dirty="0"/>
          </a:p>
          <a:p>
            <a:r>
              <a:rPr lang="en-GB" dirty="0"/>
              <a:t>In output we will get the best result if we find the best weight for the neuron. And  </a:t>
            </a:r>
            <a:r>
              <a:rPr lang="en-US" dirty="0"/>
              <a:t>Depending on the expected output and input data, the values of the parameters will be changed. Different types of optimization procedure are used.</a:t>
            </a:r>
          </a:p>
          <a:p>
            <a:r>
              <a:rPr lang="en-US" dirty="0"/>
              <a:t>  </a:t>
            </a:r>
          </a:p>
          <a:p>
            <a:r>
              <a:rPr lang="en-US" dirty="0"/>
              <a:t>One of the powerful optimization algorithms is Gradient descent, and it is by far the most frequent method of optimizing neural networks. Gradient descent is a first-order iterative optimization algorithm for finding a local minimum of a differentiable function. The learning rate find out the size of the steps it takes to achieve a (local) minimum.</a:t>
            </a:r>
          </a:p>
          <a:p>
            <a:endParaRPr lang="en-US" dirty="0"/>
          </a:p>
          <a:p>
            <a:r>
              <a:rPr lang="en-US" dirty="0"/>
              <a:t>It is challenging to use learning rate schedules because their hyperparameters must be established in advance. be replaced with adaptive gradient descent algorithms like RMSprop, Adam, </a:t>
            </a:r>
            <a:r>
              <a:rPr lang="en-US" dirty="0" err="1"/>
              <a:t>Adagrad</a:t>
            </a:r>
            <a:r>
              <a:rPr lang="en-US" dirty="0"/>
              <a:t>, and </a:t>
            </a:r>
            <a:r>
              <a:rPr lang="en-US" dirty="0" err="1"/>
              <a:t>Adadelta</a:t>
            </a:r>
            <a:r>
              <a:rPr lang="en-US" dirty="0"/>
              <a:t> can solve this issue.</a:t>
            </a:r>
          </a:p>
          <a:p>
            <a:endParaRPr lang="en-US" dirty="0"/>
          </a:p>
          <a:p>
            <a:r>
              <a:rPr lang="en-US" dirty="0" err="1"/>
              <a:t>Adagrad</a:t>
            </a:r>
            <a:endParaRPr lang="en-US" dirty="0"/>
          </a:p>
          <a:p>
            <a:r>
              <a:rPr lang="en-US" dirty="0" err="1"/>
              <a:t>Adagrad</a:t>
            </a:r>
            <a:r>
              <a:rPr lang="en-US" dirty="0"/>
              <a:t> is a gradient-based optimization method. Thus, sparse data may be handled with ease because of its flexibility and adaptability.</a:t>
            </a:r>
          </a:p>
          <a:p>
            <a:endParaRPr lang="en-US" dirty="0"/>
          </a:p>
          <a:p>
            <a:r>
              <a:rPr lang="en-US" sz="1800" b="0" i="0" dirty="0" err="1">
                <a:solidFill>
                  <a:srgbClr val="000000"/>
                </a:solidFill>
                <a:effectLst/>
                <a:latin typeface="URWPalladioL-Roma"/>
              </a:rPr>
              <a:t>RMSProp</a:t>
            </a:r>
            <a:r>
              <a:rPr lang="en-US" sz="1800" b="0" i="0" dirty="0">
                <a:solidFill>
                  <a:srgbClr val="000000"/>
                </a:solidFill>
                <a:effectLst/>
                <a:latin typeface="URWPalladioL-Roma"/>
              </a:rPr>
              <a:t> changes the matrix G from the </a:t>
            </a:r>
            <a:r>
              <a:rPr lang="en-US" sz="1800" b="0" i="0" dirty="0" err="1">
                <a:solidFill>
                  <a:srgbClr val="000000"/>
                </a:solidFill>
                <a:effectLst/>
                <a:latin typeface="URWPalladioL-Roma"/>
              </a:rPr>
              <a:t>Adagrad</a:t>
            </a:r>
            <a:r>
              <a:rPr lang="en-US" sz="1800" b="0" i="0" dirty="0">
                <a:solidFill>
                  <a:srgbClr val="000000"/>
                </a:solidFill>
                <a:effectLst/>
                <a:latin typeface="URWPalladioL-Roma"/>
              </a:rPr>
              <a:t> update.</a:t>
            </a:r>
            <a:r>
              <a:rPr lang="en-US" dirty="0"/>
              <a:t> Lessen the aggressive, monotonically declining learning rates.</a:t>
            </a:r>
          </a:p>
          <a:p>
            <a:endParaRPr lang="en-US" dirty="0"/>
          </a:p>
          <a:p>
            <a:r>
              <a:rPr lang="en-US" dirty="0"/>
              <a:t>Adaptive Moment Estimation (Adam) .The method’s name is derived from estimations of the gradients’ first and second moments,</a:t>
            </a:r>
            <a:br>
              <a:rPr lang="en-US" dirty="0"/>
            </a:br>
            <a:endParaRPr lang="en-US" dirty="0"/>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10</a:t>
            </a:fld>
            <a:endParaRPr lang="en-DE"/>
          </a:p>
        </p:txBody>
      </p:sp>
    </p:spTree>
    <p:extLst>
      <p:ext uri="{BB962C8B-B14F-4D97-AF65-F5344CB8AC3E}">
        <p14:creationId xmlns:p14="http://schemas.microsoft.com/office/powerpoint/2010/main" val="87613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Batch Normalization</a:t>
            </a:r>
            <a:endParaRPr lang="en-US" dirty="0"/>
          </a:p>
          <a:p>
            <a:r>
              <a:rPr lang="en-US" dirty="0"/>
              <a:t>Normalization is a pre-processing procedure for numerical data to bring it to a similar scale without altering its form.</a:t>
            </a:r>
          </a:p>
          <a:p>
            <a:r>
              <a:rPr lang="en-US" dirty="0"/>
              <a:t>Batch normalization is a method for increasing the speed and stability of a deep neural network by adding more layers.</a:t>
            </a:r>
          </a:p>
          <a:p>
            <a:r>
              <a:rPr lang="en-US" dirty="0"/>
              <a:t>In batch normalization, the normalizing procedure also occurs in batches rather than as a single input.</a:t>
            </a:r>
          </a:p>
          <a:p>
            <a:endParaRPr lang="en-GB" dirty="0"/>
          </a:p>
          <a:p>
            <a:endParaRPr lang="en-GB" dirty="0"/>
          </a:p>
          <a:p>
            <a:r>
              <a:rPr lang="en-US" sz="1800" b="0" i="0" dirty="0">
                <a:solidFill>
                  <a:srgbClr val="000000"/>
                </a:solidFill>
                <a:effectLst/>
                <a:latin typeface="URWPalladioL-Roma"/>
              </a:rPr>
              <a:t>Layer h has a total of m neurons</a:t>
            </a:r>
            <a:r>
              <a:rPr lang="en-US" dirty="0"/>
              <a:t> </a:t>
            </a:r>
            <a:br>
              <a:rPr lang="en-US" dirty="0"/>
            </a:br>
            <a:endParaRPr lang="en-US" dirty="0"/>
          </a:p>
          <a:p>
            <a:r>
              <a:rPr lang="en-US" dirty="0"/>
              <a:t>Once the concealed activations have been calculated, the standard deviation will be determined.</a:t>
            </a:r>
          </a:p>
          <a:p>
            <a:endParaRPr lang="en-US" dirty="0"/>
          </a:p>
          <a:p>
            <a:r>
              <a:rPr lang="en-US" dirty="0"/>
              <a:t>To prevent division by zero, the smoothing term (e) ensures numerical stability inside the operation.</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11</a:t>
            </a:fld>
            <a:endParaRPr lang="en-DE"/>
          </a:p>
        </p:txBody>
      </p:sp>
    </p:spTree>
    <p:extLst>
      <p:ext uri="{BB962C8B-B14F-4D97-AF65-F5344CB8AC3E}">
        <p14:creationId xmlns:p14="http://schemas.microsoft.com/office/powerpoint/2010/main" val="145977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Activation Functions</a:t>
            </a:r>
            <a:endParaRPr lang="en-US" dirty="0"/>
          </a:p>
          <a:p>
            <a:r>
              <a:rPr lang="en-US" dirty="0"/>
              <a:t>An activation function is like a gate that checks whether an incoming value exceeds a critical threshold.</a:t>
            </a:r>
          </a:p>
          <a:p>
            <a:endParaRPr lang="en-US" dirty="0"/>
          </a:p>
          <a:p>
            <a:endParaRPr lang="en-US" dirty="0"/>
          </a:p>
          <a:p>
            <a:r>
              <a:rPr lang="en-GB" dirty="0"/>
              <a:t>Linear Activation create a linear form of graph. In figure 2.6</a:t>
            </a:r>
          </a:p>
          <a:p>
            <a:endParaRPr lang="en-GB" dirty="0"/>
          </a:p>
          <a:p>
            <a:endParaRPr lang="en-GB" dirty="0"/>
          </a:p>
          <a:p>
            <a:r>
              <a:rPr lang="en-US" dirty="0"/>
              <a:t>Sigmoid gives a value between [0, 1]. Figure 2.7</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tanh function’s parameter range is from (-1 to 1) Figure 2.8</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000000"/>
                </a:solidFill>
                <a:effectLst/>
                <a:latin typeface="URWPalladioL-Roma"/>
              </a:rPr>
              <a:t>ReLU</a:t>
            </a:r>
            <a:r>
              <a:rPr lang="en-US" dirty="0"/>
              <a:t> </a:t>
            </a:r>
            <a:br>
              <a:rPr lang="en-US" dirty="0"/>
            </a:br>
            <a:r>
              <a:rPr lang="en-US" dirty="0"/>
              <a:t>When y is less than zero, f(y) is zero, and when y is more than or equal to zero, f(y) is equal to y Figure 2.9</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000000"/>
                </a:solidFill>
                <a:effectLst/>
                <a:latin typeface="URWPalladioL-Roma"/>
              </a:rPr>
              <a:t>LReLU</a:t>
            </a:r>
            <a:r>
              <a:rPr lang="en-US" dirty="0"/>
              <a:t>  The leak contributes to the </a:t>
            </a:r>
            <a:r>
              <a:rPr lang="en-US" dirty="0" err="1"/>
              <a:t>ReLU</a:t>
            </a:r>
            <a:r>
              <a:rPr lang="en-US" dirty="0"/>
              <a:t> function’s increased range. The value of an is usually around 0.01 Figure 2.10</a:t>
            </a:r>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12</a:t>
            </a:fld>
            <a:endParaRPr lang="en-DE"/>
          </a:p>
        </p:txBody>
      </p:sp>
    </p:spTree>
    <p:extLst>
      <p:ext uri="{BB962C8B-B14F-4D97-AF65-F5344CB8AC3E}">
        <p14:creationId xmlns:p14="http://schemas.microsoft.com/office/powerpoint/2010/main" val="1596915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Convolutional Neural Networks</a:t>
            </a:r>
            <a:endParaRPr lang="en-GB" dirty="0"/>
          </a:p>
          <a:p>
            <a:r>
              <a:rPr lang="en-GB" dirty="0"/>
              <a:t>CNN is the most commonly </a:t>
            </a:r>
            <a:r>
              <a:rPr lang="en-US" dirty="0"/>
              <a:t>utilized ML techniques.</a:t>
            </a:r>
          </a:p>
          <a:p>
            <a:r>
              <a:rPr lang="en-US" dirty="0"/>
              <a:t>Its Utilized for feature creation and classification of data.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not need manual extraction of features. It can extract data values form any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share the weight values. Dimensionality decrease by </a:t>
            </a:r>
            <a:r>
              <a:rPr lang="en-US" dirty="0" err="1"/>
              <a:t>downsampling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neuron works as a kernel in the convolutional layer, which is made up of convolutional kernels. Convolution becomes a correlation operation when the kernel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Symmetric.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pooling layer </a:t>
            </a:r>
            <a:r>
              <a:rPr lang="en-US" dirty="0" err="1"/>
              <a:t>downsamples</a:t>
            </a:r>
            <a:r>
              <a:rPr lang="en-US" dirty="0"/>
              <a:t> the convolved features nonlinearly. a pooling process causes the input to be divided into several rectangular patches.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putting hidden units values to zero, dropout layers randomly exclude.</a:t>
            </a:r>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13</a:t>
            </a:fld>
            <a:endParaRPr lang="en-DE"/>
          </a:p>
        </p:txBody>
      </p:sp>
    </p:spTree>
    <p:extLst>
      <p:ext uri="{BB962C8B-B14F-4D97-AF65-F5344CB8AC3E}">
        <p14:creationId xmlns:p14="http://schemas.microsoft.com/office/powerpoint/2010/main" val="297820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Augmentation" (DA) refers to techniques for expanding the variety of training data without gathering any extra data. In normal version to create a bunch of new data similar like input data. </a:t>
            </a:r>
          </a:p>
          <a:p>
            <a:r>
              <a:rPr lang="en-US" dirty="0"/>
              <a:t>In the </a:t>
            </a:r>
            <a:r>
              <a:rPr lang="en-US" dirty="0" err="1"/>
              <a:t>fugure</a:t>
            </a:r>
            <a:r>
              <a:rPr lang="en-US" dirty="0"/>
              <a:t> we can see </a:t>
            </a:r>
          </a:p>
          <a:p>
            <a:r>
              <a:rPr lang="en-US" sz="1800" b="0" i="0" dirty="0">
                <a:solidFill>
                  <a:srgbClr val="000000"/>
                </a:solidFill>
                <a:effectLst/>
                <a:latin typeface="URWPalladioL-Roma"/>
              </a:rPr>
              <a:t>There are two types of Supervised data augmentation: single sample and multi-sample</a:t>
            </a:r>
            <a:r>
              <a:rPr lang="en-US" dirty="0"/>
              <a:t> .</a:t>
            </a:r>
          </a:p>
          <a:p>
            <a:r>
              <a:rPr lang="en-US" sz="1800" b="0" i="0" dirty="0">
                <a:solidFill>
                  <a:srgbClr val="000000"/>
                </a:solidFill>
                <a:effectLst/>
                <a:latin typeface="URWPalladioL-Roma"/>
              </a:rPr>
              <a:t>unsupervised data in two different ways. Data distribution may be learned by models.</a:t>
            </a:r>
            <a:r>
              <a:rPr lang="en-US" dirty="0"/>
              <a:t> </a:t>
            </a:r>
          </a:p>
          <a:p>
            <a:r>
              <a:rPr lang="en-US" sz="1800" b="0" i="0" dirty="0">
                <a:solidFill>
                  <a:srgbClr val="000000"/>
                </a:solidFill>
                <a:effectLst/>
                <a:latin typeface="URWPalladioL-Roma"/>
              </a:rPr>
              <a:t>Another option is to use the model to learn a data improvement strategy .</a:t>
            </a:r>
            <a:br>
              <a:rPr lang="en-US" dirty="0"/>
            </a:br>
            <a:br>
              <a:rPr lang="en-US" dirty="0"/>
            </a:br>
            <a:endParaRPr lang="en-US" dirty="0"/>
          </a:p>
          <a:p>
            <a:endParaRPr lang="en-US" dirty="0"/>
          </a:p>
          <a:p>
            <a:r>
              <a:rPr lang="en-US" dirty="0"/>
              <a:t>The most popular cases the data augmentation are using is</a:t>
            </a:r>
          </a:p>
          <a:p>
            <a:r>
              <a:rPr lang="en-US" dirty="0"/>
              <a:t> </a:t>
            </a:r>
            <a:r>
              <a:rPr lang="fr-FR" dirty="0"/>
              <a:t>Image Data Augmentation</a:t>
            </a:r>
          </a:p>
          <a:p>
            <a:r>
              <a:rPr lang="fr-FR" dirty="0" err="1"/>
              <a:t>Text</a:t>
            </a:r>
            <a:r>
              <a:rPr lang="fr-FR" dirty="0"/>
              <a:t> Data Augmentation </a:t>
            </a:r>
          </a:p>
          <a:p>
            <a:r>
              <a:rPr lang="fr-FR" dirty="0"/>
              <a:t>Speech Data Augmentation</a:t>
            </a:r>
          </a:p>
          <a:p>
            <a:r>
              <a:rPr lang="fr-FR" dirty="0" err="1"/>
              <a:t>Tabular</a:t>
            </a:r>
            <a:r>
              <a:rPr lang="fr-FR" dirty="0"/>
              <a:t> Data Augmentation</a:t>
            </a:r>
          </a:p>
          <a:p>
            <a:endParaRPr lang="fr-FR" dirty="0"/>
          </a:p>
          <a:p>
            <a:endParaRPr lang="fr-FR" dirty="0"/>
          </a:p>
          <a:p>
            <a:r>
              <a:rPr lang="en-US" dirty="0"/>
              <a:t>Image Data Augmentation Flipping, Rotation, Translation, Cropping, and Scaling, as well as color space are very common.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Text</a:t>
            </a:r>
            <a:r>
              <a:rPr lang="fr-FR" dirty="0"/>
              <a:t> Data Augmentation </a:t>
            </a:r>
            <a:r>
              <a:rPr lang="fr-FR" dirty="0" err="1"/>
              <a:t>Symbolic</a:t>
            </a:r>
            <a:r>
              <a:rPr lang="fr-FR" dirty="0"/>
              <a:t> augmentation, Rule </a:t>
            </a:r>
            <a:r>
              <a:rPr lang="fr-FR" dirty="0" err="1"/>
              <a:t>based</a:t>
            </a:r>
            <a:r>
              <a:rPr lang="fr-FR" dirty="0"/>
              <a:t> augmentation, </a:t>
            </a:r>
            <a:r>
              <a:rPr lang="fr-FR" dirty="0" err="1"/>
              <a:t>MixUp</a:t>
            </a:r>
            <a:r>
              <a:rPr lang="fr-FR" dirty="0"/>
              <a:t> augmentation  and </a:t>
            </a:r>
            <a:r>
              <a:rPr lang="fr-FR" dirty="0" err="1"/>
              <a:t>so</a:t>
            </a:r>
            <a:r>
              <a:rPr lang="fr-FR" dirty="0"/>
              <a:t>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Speech Data Augmentation </a:t>
            </a:r>
            <a:r>
              <a:rPr lang="en-US" dirty="0"/>
              <a:t>Time warping, frequency masking, and time masking are the three most used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Tabular</a:t>
            </a:r>
            <a:r>
              <a:rPr lang="fr-FR" dirty="0"/>
              <a:t> Data Augmentation has </a:t>
            </a:r>
            <a:r>
              <a:rPr lang="fr-FR" dirty="0" err="1"/>
              <a:t>some</a:t>
            </a:r>
            <a:r>
              <a:rPr lang="fr-FR" dirty="0"/>
              <a:t> smiller </a:t>
            </a:r>
            <a:r>
              <a:rPr lang="fr-FR" dirty="0" err="1"/>
              <a:t>way</a:t>
            </a:r>
            <a:r>
              <a:rPr lang="fr-FR" dirty="0"/>
              <a:t> of data augmentation   like </a:t>
            </a:r>
            <a:r>
              <a:rPr lang="en-US" sz="1800" b="1" i="0" dirty="0">
                <a:solidFill>
                  <a:srgbClr val="000000"/>
                </a:solidFill>
                <a:effectLst/>
                <a:latin typeface="URWPalladioL-Bold"/>
              </a:rPr>
              <a:t>Transformation</a:t>
            </a:r>
            <a:r>
              <a:rPr lang="en-US" dirty="0"/>
              <a:t> , Mapping, Extraction.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taking about machine learning way of DA. ´Which is called GAN.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Real-valued time-series data may be generated using RGAN and RCGAN.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medGAN</a:t>
            </a:r>
            <a:r>
              <a:rPr lang="en-US" dirty="0"/>
              <a:t> , </a:t>
            </a:r>
            <a:r>
              <a:rPr lang="en-US" dirty="0" err="1"/>
              <a:t>corrGAN</a:t>
            </a:r>
            <a:r>
              <a:rPr lang="en-US" dirty="0"/>
              <a:t> , and numerous enhanced models can create discrete medical records but not continuous.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ehrGAN</a:t>
            </a:r>
            <a:r>
              <a:rPr lang="en-US" dirty="0"/>
              <a:t> creates enhanced medical records but does not create synthetic data.</a:t>
            </a:r>
            <a:endParaRPr lang="fr-FR" dirty="0"/>
          </a:p>
        </p:txBody>
      </p:sp>
      <p:sp>
        <p:nvSpPr>
          <p:cNvPr id="4" name="Slide Number Placeholder 3"/>
          <p:cNvSpPr>
            <a:spLocks noGrp="1"/>
          </p:cNvSpPr>
          <p:nvPr>
            <p:ph type="sldNum" sz="quarter" idx="5"/>
          </p:nvPr>
        </p:nvSpPr>
        <p:spPr/>
        <p:txBody>
          <a:bodyPr/>
          <a:lstStyle/>
          <a:p>
            <a:fld id="{F934A7CF-CD1D-496F-9408-AEBBAF717325}" type="slidenum">
              <a:rPr lang="en-DE" smtClean="0"/>
              <a:t>14</a:t>
            </a:fld>
            <a:endParaRPr lang="en-DE"/>
          </a:p>
        </p:txBody>
      </p:sp>
    </p:spTree>
    <p:extLst>
      <p:ext uri="{BB962C8B-B14F-4D97-AF65-F5344CB8AC3E}">
        <p14:creationId xmlns:p14="http://schemas.microsoft.com/office/powerpoint/2010/main" val="958112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generative adversarial network (GAN) are made up of two ’adversarial’ models:</a:t>
            </a:r>
          </a:p>
          <a:p>
            <a:endParaRPr lang="en-US" dirty="0"/>
          </a:p>
          <a:p>
            <a:r>
              <a:rPr lang="en-US" dirty="0"/>
              <a:t>a generative model G that captures the data distribution</a:t>
            </a:r>
          </a:p>
          <a:p>
            <a:endParaRPr lang="en-US" dirty="0"/>
          </a:p>
          <a:p>
            <a:r>
              <a:rPr lang="en-US" dirty="0"/>
              <a:t>a discriminative model D that assesses the likelihood that a sample originated from the training data rather than G</a:t>
            </a:r>
          </a:p>
          <a:p>
            <a:endParaRPr lang="en-US" dirty="0"/>
          </a:p>
          <a:p>
            <a:r>
              <a:rPr lang="en-US" dirty="0"/>
              <a:t>The process of GANs is as a game. GANs have two parts, one is the generator, and the second is the discriminator. They play against each other to win the game.</a:t>
            </a:r>
          </a:p>
          <a:p>
            <a:endParaRPr lang="en-US" dirty="0"/>
          </a:p>
          <a:p>
            <a:r>
              <a:rPr lang="en-US" dirty="0"/>
              <a:t>The pictures shows one is the basic </a:t>
            </a:r>
            <a:r>
              <a:rPr lang="en-US" dirty="0" err="1"/>
              <a:t>gan</a:t>
            </a:r>
            <a:r>
              <a:rPr lang="en-US" dirty="0"/>
              <a:t> Architecture and other one is conditional </a:t>
            </a:r>
            <a:r>
              <a:rPr lang="en-US" dirty="0" err="1"/>
              <a:t>gan</a:t>
            </a:r>
            <a:r>
              <a:rPr lang="en-US" dirty="0"/>
              <a:t>.</a:t>
            </a:r>
          </a:p>
          <a:p>
            <a:endParaRPr lang="en-US" dirty="0"/>
          </a:p>
          <a:p>
            <a:r>
              <a:rPr lang="en-US" dirty="0"/>
              <a:t>When we put same noise in the generator its create the fake data. And the discriminator compare the fake data with the real data. The process continue until the generator can produce the fake data which is almost similar like real data.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15</a:t>
            </a:fld>
            <a:endParaRPr lang="en-DE"/>
          </a:p>
        </p:txBody>
      </p:sp>
    </p:spTree>
    <p:extLst>
      <p:ext uri="{BB962C8B-B14F-4D97-AF65-F5344CB8AC3E}">
        <p14:creationId xmlns:p14="http://schemas.microsoft.com/office/powerpoint/2010/main" val="375569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mathematical equation its A two-player min-max game. </a:t>
            </a:r>
          </a:p>
          <a:p>
            <a:endParaRPr lang="en-GB" dirty="0"/>
          </a:p>
          <a:p>
            <a:r>
              <a:rPr lang="en-GB" dirty="0"/>
              <a:t>In the equation first part represent Genuine sample and the second part represent the fake sample.</a:t>
            </a:r>
          </a:p>
          <a:p>
            <a:endParaRPr lang="en-GB" dirty="0"/>
          </a:p>
          <a:p>
            <a:endParaRPr lang="en-GB" dirty="0"/>
          </a:p>
          <a:p>
            <a:r>
              <a:rPr lang="en-GB" dirty="0"/>
              <a:t>If we introduce some condition y in GAN framework then the equation will be like .</a:t>
            </a:r>
          </a:p>
          <a:p>
            <a:r>
              <a:rPr lang="pl-PL" dirty="0"/>
              <a:t>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16</a:t>
            </a:fld>
            <a:endParaRPr lang="en-DE"/>
          </a:p>
        </p:txBody>
      </p:sp>
    </p:spTree>
    <p:extLst>
      <p:ext uri="{BB962C8B-B14F-4D97-AF65-F5344CB8AC3E}">
        <p14:creationId xmlns:p14="http://schemas.microsoft.com/office/powerpoint/2010/main" val="274509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GAN are successfully used and developed in such cases like </a:t>
            </a:r>
          </a:p>
          <a:p>
            <a:endParaRPr lang="en-GB" dirty="0"/>
          </a:p>
          <a:p>
            <a:endParaRPr lang="en-GB" dirty="0"/>
          </a:p>
          <a:p>
            <a:r>
              <a:rPr lang="en-US" dirty="0"/>
              <a:t>Generate Examples for Image Datasets</a:t>
            </a:r>
          </a:p>
          <a:p>
            <a:r>
              <a:rPr lang="en-US" dirty="0"/>
              <a:t>Generate Photographs of Human Faces</a:t>
            </a:r>
          </a:p>
          <a:p>
            <a:r>
              <a:rPr lang="en-US" dirty="0"/>
              <a:t>Generate Realistic Photographs</a:t>
            </a:r>
          </a:p>
          <a:p>
            <a:r>
              <a:rPr lang="en-US" dirty="0"/>
              <a:t>Generate Cartoon Characters</a:t>
            </a:r>
          </a:p>
          <a:p>
            <a:r>
              <a:rPr lang="en-US" dirty="0"/>
              <a:t>Image-to-Image Translation</a:t>
            </a:r>
          </a:p>
          <a:p>
            <a:r>
              <a:rPr lang="en-US" dirty="0"/>
              <a:t>Text-to-Image Translation</a:t>
            </a:r>
            <a:endParaRPr lang="en-GB" b="1" dirty="0"/>
          </a:p>
          <a:p>
            <a:r>
              <a:rPr lang="en-GB" dirty="0"/>
              <a:t>And so on. </a:t>
            </a:r>
          </a:p>
          <a:p>
            <a:endParaRPr lang="en-GB" dirty="0"/>
          </a:p>
          <a:p>
            <a:r>
              <a:rPr lang="en-GB" dirty="0"/>
              <a:t>Here is an example of output of </a:t>
            </a:r>
            <a:r>
              <a:rPr lang="en-GB" dirty="0" err="1"/>
              <a:t>gan</a:t>
            </a:r>
            <a:r>
              <a:rPr lang="en-GB" dirty="0"/>
              <a:t>. Year by year its get more and more accuracy in human face </a:t>
            </a:r>
            <a:r>
              <a:rPr lang="en-GB" dirty="0" err="1"/>
              <a:t>genarations</a:t>
            </a:r>
            <a:r>
              <a:rPr lang="en-GB" dirty="0"/>
              <a:t>.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17</a:t>
            </a:fld>
            <a:endParaRPr lang="en-DE"/>
          </a:p>
        </p:txBody>
      </p:sp>
    </p:spTree>
    <p:extLst>
      <p:ext uri="{BB962C8B-B14F-4D97-AF65-F5344CB8AC3E}">
        <p14:creationId xmlns:p14="http://schemas.microsoft.com/office/powerpoint/2010/main" val="1317209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dirty="0">
                <a:solidFill>
                  <a:srgbClr val="000000"/>
                </a:solidFill>
                <a:effectLst/>
                <a:latin typeface="URWPalladioL-Ital"/>
              </a:rPr>
              <a:t>Generator </a:t>
            </a:r>
            <a:r>
              <a:rPr lang="en-US" sz="1800" b="0" i="0" dirty="0">
                <a:solidFill>
                  <a:srgbClr val="000000"/>
                </a:solidFill>
                <a:effectLst/>
                <a:latin typeface="URWPalladioL-Roma"/>
              </a:rPr>
              <a:t>to minimize </a:t>
            </a:r>
            <a:r>
              <a:rPr lang="en-US" sz="1800" b="0" i="1" dirty="0">
                <a:solidFill>
                  <a:srgbClr val="000000"/>
                </a:solidFill>
                <a:effectLst/>
                <a:latin typeface="URWPalladioL-Ital"/>
              </a:rPr>
              <a:t>log</a:t>
            </a:r>
            <a:r>
              <a:rPr lang="en-US" sz="1800" b="0" i="0" dirty="0">
                <a:solidFill>
                  <a:srgbClr val="000000"/>
                </a:solidFill>
                <a:effectLst/>
                <a:latin typeface="CMR10"/>
              </a:rPr>
              <a:t>(</a:t>
            </a:r>
            <a:r>
              <a:rPr lang="en-US" sz="1800" b="0" i="0" dirty="0">
                <a:solidFill>
                  <a:srgbClr val="000000"/>
                </a:solidFill>
                <a:effectLst/>
                <a:latin typeface="URWPalladioL-Roma"/>
              </a:rPr>
              <a:t>1 </a:t>
            </a:r>
            <a:r>
              <a:rPr lang="en-US" sz="1800" b="0" i="1" dirty="0">
                <a:solidFill>
                  <a:srgbClr val="000000"/>
                </a:solidFill>
                <a:effectLst/>
                <a:latin typeface="CMSY10"/>
              </a:rPr>
              <a:t>- </a:t>
            </a:r>
            <a:r>
              <a:rPr lang="en-US" sz="1800" b="0" i="1" dirty="0">
                <a:solidFill>
                  <a:srgbClr val="000000"/>
                </a:solidFill>
                <a:effectLst/>
                <a:latin typeface="URWPalladioL-Ital"/>
              </a:rPr>
              <a:t>D</a:t>
            </a:r>
            <a:r>
              <a:rPr lang="en-US" sz="1800" b="0" i="0" dirty="0">
                <a:solidFill>
                  <a:srgbClr val="000000"/>
                </a:solidFill>
                <a:effectLst/>
                <a:latin typeface="CMR10"/>
              </a:rPr>
              <a:t>(</a:t>
            </a:r>
            <a:r>
              <a:rPr lang="en-US" sz="1800" b="0" i="1" dirty="0">
                <a:solidFill>
                  <a:srgbClr val="000000"/>
                </a:solidFill>
                <a:effectLst/>
                <a:latin typeface="URWPalladioL-Ital"/>
              </a:rPr>
              <a:t>G</a:t>
            </a:r>
            <a:r>
              <a:rPr lang="en-US" sz="1800" b="0" i="0" dirty="0">
                <a:solidFill>
                  <a:srgbClr val="000000"/>
                </a:solidFill>
                <a:effectLst/>
                <a:latin typeface="CMR10"/>
              </a:rPr>
              <a:t>(</a:t>
            </a:r>
            <a:r>
              <a:rPr lang="en-US" sz="1800" b="0" i="1" dirty="0">
                <a:solidFill>
                  <a:srgbClr val="000000"/>
                </a:solidFill>
                <a:effectLst/>
                <a:latin typeface="URWPalladioL-Ital"/>
              </a:rPr>
              <a:t>k</a:t>
            </a:r>
            <a:r>
              <a:rPr lang="en-US" sz="1800" b="0" i="0" dirty="0">
                <a:solidFill>
                  <a:srgbClr val="000000"/>
                </a:solidFill>
                <a:effectLst/>
                <a:latin typeface="CMR10"/>
              </a:rPr>
              <a:t>))  the fake </a:t>
            </a:r>
            <a:r>
              <a:rPr lang="en-US" sz="1800" b="0" i="0" dirty="0" err="1">
                <a:solidFill>
                  <a:srgbClr val="000000"/>
                </a:solidFill>
                <a:effectLst/>
                <a:latin typeface="CMR10"/>
              </a:rPr>
              <a:t>samole</a:t>
            </a:r>
            <a:endParaRPr lang="en-US" dirty="0"/>
          </a:p>
          <a:p>
            <a:r>
              <a:rPr lang="en-US" dirty="0"/>
              <a:t>There are many deconvolutional layers in the generator G, which makes it a neural network as well. The discriminator’s procedure is reversed when G is involved. The input z is transformed into a 2-dimensional</a:t>
            </a:r>
          </a:p>
          <a:p>
            <a:r>
              <a:rPr lang="en-US" dirty="0"/>
              <a:t>matrix, corresponding to a synthetic table row, using several de-convolutional layers. A convolution block is created by reshaping this representation (4*4*512) to an output (64*64*3).</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18</a:t>
            </a:fld>
            <a:endParaRPr lang="en-DE"/>
          </a:p>
        </p:txBody>
      </p:sp>
    </p:spTree>
    <p:extLst>
      <p:ext uri="{BB962C8B-B14F-4D97-AF65-F5344CB8AC3E}">
        <p14:creationId xmlns:p14="http://schemas.microsoft.com/office/powerpoint/2010/main" val="605588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Discriminator is maximized the  </a:t>
            </a:r>
            <a:r>
              <a:rPr lang="en-US" dirty="0" err="1"/>
              <a:t>logD</a:t>
            </a:r>
            <a:r>
              <a:rPr lang="en-US" dirty="0"/>
              <a:t>(data) genuine sample. </a:t>
            </a:r>
          </a:p>
          <a:p>
            <a:r>
              <a:rPr lang="en-US" dirty="0"/>
              <a:t>Discriminator is a convolutional neural network (CNN) with many layers. In each layer, the whole input matrix is subjected to a set of trainable filters. the records are transformed into square matrices[34]. As a result, the output layer</a:t>
            </a:r>
          </a:p>
          <a:p>
            <a:r>
              <a:rPr lang="en-US" dirty="0"/>
              <a:t>size is inversely proportional to the number of filters included inside it.</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19</a:t>
            </a:fld>
            <a:endParaRPr lang="en-DE"/>
          </a:p>
        </p:txBody>
      </p:sp>
    </p:spTree>
    <p:extLst>
      <p:ext uri="{BB962C8B-B14F-4D97-AF65-F5344CB8AC3E}">
        <p14:creationId xmlns:p14="http://schemas.microsoft.com/office/powerpoint/2010/main" val="51026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a:t>
            </a:r>
            <a:endParaRPr lang="en-GB" dirty="0"/>
          </a:p>
          <a:p>
            <a:r>
              <a:rPr lang="en-GB" dirty="0"/>
              <a:t>This are the quick overview of my thesis which I am going to present in details today. </a:t>
            </a:r>
          </a:p>
          <a:p>
            <a:endParaRPr lang="en-GB" dirty="0"/>
          </a:p>
          <a:p>
            <a:r>
              <a:rPr lang="en-GB" dirty="0"/>
              <a:t>In introduction I will explain the motive, problem statements and research question that’s are related to my thesis.</a:t>
            </a:r>
          </a:p>
          <a:p>
            <a:endParaRPr lang="en-GB" dirty="0"/>
          </a:p>
          <a:p>
            <a:r>
              <a:rPr lang="en-GB" dirty="0"/>
              <a:t>In literature overview section, I will try to represent all the basics related to GAN from scratch. Which are  </a:t>
            </a:r>
          </a:p>
          <a:p>
            <a:r>
              <a:rPr lang="en-US" sz="1200" dirty="0"/>
              <a:t>Neural Networks</a:t>
            </a:r>
          </a:p>
          <a:p>
            <a:r>
              <a:rPr lang="en-US" sz="1200" dirty="0"/>
              <a:t>Artificial Neurons</a:t>
            </a:r>
          </a:p>
          <a:p>
            <a:r>
              <a:rPr lang="en-US" sz="1200" dirty="0"/>
              <a:t>Feedforward Neural Networks</a:t>
            </a:r>
          </a:p>
          <a:p>
            <a:r>
              <a:rPr lang="en-US" sz="1200" dirty="0"/>
              <a:t>Optimizing Neural Networks</a:t>
            </a:r>
          </a:p>
          <a:p>
            <a:r>
              <a:rPr lang="en-US" sz="1200" dirty="0"/>
              <a:t>Batch Normalization</a:t>
            </a:r>
          </a:p>
          <a:p>
            <a:r>
              <a:rPr lang="en-US" sz="1200" dirty="0"/>
              <a:t>Activation Functions</a:t>
            </a:r>
          </a:p>
          <a:p>
            <a:r>
              <a:rPr lang="en-US" sz="1200" dirty="0"/>
              <a:t>Convolutional Neural Networks</a:t>
            </a:r>
          </a:p>
          <a:p>
            <a:endParaRPr lang="en-US" sz="1200" dirty="0"/>
          </a:p>
          <a:p>
            <a:r>
              <a:rPr lang="en-US" sz="1200" dirty="0"/>
              <a:t>The next section Data Augmentation will represent all the Augmented techniques which are available.</a:t>
            </a:r>
          </a:p>
          <a:p>
            <a:endParaRPr lang="en-US" sz="1200" dirty="0"/>
          </a:p>
          <a:p>
            <a:r>
              <a:rPr lang="en-US" sz="1200" dirty="0"/>
              <a:t>The most important parts is the GAN. I will give an overview about  </a:t>
            </a:r>
          </a:p>
          <a:p>
            <a:r>
              <a:rPr lang="en-US" sz="1200" dirty="0"/>
              <a:t>Uses of GAN</a:t>
            </a:r>
          </a:p>
          <a:p>
            <a:r>
              <a:rPr lang="en-US" sz="1200" dirty="0"/>
              <a:t>Generator</a:t>
            </a:r>
          </a:p>
          <a:p>
            <a:r>
              <a:rPr lang="en-US" sz="1200" dirty="0"/>
              <a:t>Discriminator</a:t>
            </a:r>
          </a:p>
          <a:p>
            <a:r>
              <a:rPr lang="en-US" sz="1200" dirty="0"/>
              <a:t>Loss Function </a:t>
            </a:r>
          </a:p>
          <a:p>
            <a:r>
              <a:rPr lang="en-US" sz="1200" dirty="0"/>
              <a:t>Training</a:t>
            </a:r>
          </a:p>
          <a:p>
            <a:endParaRPr lang="en-US" sz="1200" dirty="0"/>
          </a:p>
          <a:p>
            <a:r>
              <a:rPr lang="en-US" sz="1200" dirty="0"/>
              <a:t>The experiment I have performed in my thesis will be presented with performance result in Experiment and Result Evaluation.</a:t>
            </a:r>
          </a:p>
          <a:p>
            <a:endParaRPr lang="en-US" sz="1200" dirty="0"/>
          </a:p>
          <a:p>
            <a:r>
              <a:rPr lang="en-US" sz="1200" dirty="0"/>
              <a:t>At the End I will present the summary and some idea of work on which future works are possible in Conclusion and Future work parts.</a:t>
            </a:r>
          </a:p>
          <a:p>
            <a:r>
              <a:rPr lang="en-US" sz="1200" dirty="0"/>
              <a:t> </a:t>
            </a:r>
          </a:p>
          <a:p>
            <a:endParaRPr lang="en-GB" dirty="0"/>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a:t>
            </a:fld>
            <a:endParaRPr lang="en-DE"/>
          </a:p>
        </p:txBody>
      </p:sp>
    </p:spTree>
    <p:extLst>
      <p:ext uri="{BB962C8B-B14F-4D97-AF65-F5344CB8AC3E}">
        <p14:creationId xmlns:p14="http://schemas.microsoft.com/office/powerpoint/2010/main" val="53897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neural networks are based on the loss function. In general, neural networks are taught by minimizing a loss function. </a:t>
            </a:r>
            <a:r>
              <a:rPr lang="en-US" sz="1800" b="0" i="0" dirty="0">
                <a:solidFill>
                  <a:srgbClr val="000000"/>
                </a:solidFill>
                <a:effectLst/>
                <a:latin typeface="URWPalladioL-Roma"/>
              </a:rPr>
              <a:t>The choice of loss functions for training the three suggested neural networks is critical to</a:t>
            </a:r>
            <a:br>
              <a:rPr lang="en-US" sz="1800" b="0" i="0" dirty="0">
                <a:solidFill>
                  <a:srgbClr val="000000"/>
                </a:solidFill>
                <a:effectLst/>
                <a:latin typeface="URWPalladioL-Roma"/>
              </a:rPr>
            </a:br>
            <a:r>
              <a:rPr lang="en-US" sz="1800" b="0" i="0" dirty="0">
                <a:solidFill>
                  <a:srgbClr val="000000"/>
                </a:solidFill>
                <a:effectLst/>
                <a:latin typeface="URWPalladioL-Roma"/>
              </a:rPr>
              <a:t>the success of table syntheses.</a:t>
            </a:r>
          </a:p>
          <a:p>
            <a:r>
              <a:rPr lang="en-US" dirty="0"/>
              <a:t>To begin with the initial loss</a:t>
            </a:r>
            <a:br>
              <a:rPr lang="en-US" dirty="0"/>
            </a:br>
            <a:r>
              <a:rPr lang="en-US" dirty="0"/>
              <a:t>An information loss</a:t>
            </a:r>
          </a:p>
          <a:p>
            <a:r>
              <a:rPr lang="en-US" dirty="0"/>
              <a:t>Classification loss</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20</a:t>
            </a:fld>
            <a:endParaRPr lang="en-DE"/>
          </a:p>
        </p:txBody>
      </p:sp>
    </p:spTree>
    <p:extLst>
      <p:ext uri="{BB962C8B-B14F-4D97-AF65-F5344CB8AC3E}">
        <p14:creationId xmlns:p14="http://schemas.microsoft.com/office/powerpoint/2010/main" val="8538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a:latin typeface="Times New Roman" panose="02020603050405020304" pitchFamily="18" charset="0"/>
                    <a:cs typeface="Times New Roman" panose="02020603050405020304" pitchFamily="18" charset="0"/>
                  </a:rPr>
                  <a:t>Original Loss is </a:t>
                </a:r>
              </a:p>
              <a:p>
                <a:pPr lvl="1"/>
                <a:r>
                  <a:rPr lang="en-US" dirty="0">
                    <a:latin typeface="Times New Roman" panose="02020603050405020304" pitchFamily="18" charset="0"/>
                    <a:cs typeface="Times New Roman" panose="02020603050405020304" pitchFamily="18" charset="0"/>
                  </a:rPr>
                  <a:t>The initial GAN loss function means the difference between the input and output data.</a:t>
                </a:r>
              </a:p>
              <a:p>
                <a:pPr lvl="1"/>
                <a:r>
                  <a:rPr lang="en-US" dirty="0">
                    <a:latin typeface="Times New Roman" panose="02020603050405020304" pitchFamily="18" charset="0"/>
                    <a:cs typeface="Times New Roman" panose="02020603050405020304" pitchFamily="18" charset="0"/>
                  </a:rPr>
                  <a:t>Both the discriminator and the generator are taught to increase it and reduce it.</a:t>
                </a:r>
              </a:p>
              <a:p>
                <a:pPr lvl="1"/>
                <a14:m>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𝐿</m:t>
                        </m:r>
                      </m:e>
                      <m:sub>
                        <m:r>
                          <a:rPr lang="en-GB" b="0" i="1" smtClean="0">
                            <a:latin typeface="Cambria Math" panose="02040503050406030204" pitchFamily="18" charset="0"/>
                          </a:rPr>
                          <m:t>𝑜𝑟𝑖𝑔</m:t>
                        </m:r>
                      </m:sub>
                      <m:sup>
                        <m:r>
                          <a:rPr lang="en-GB" b="0" i="1" smtClean="0">
                            <a:latin typeface="Cambria Math" panose="02040503050406030204" pitchFamily="18" charset="0"/>
                          </a:rPr>
                          <m:t>𝐷</m:t>
                        </m:r>
                      </m:sup>
                    </m:sSubSup>
                  </m:oMath>
                </a14:m>
                <a:r>
                  <a:rPr lang="en-US" dirty="0">
                    <a:latin typeface="Times New Roman" panose="02020603050405020304" pitchFamily="18" charset="0"/>
                    <a:cs typeface="Times New Roman" panose="02020603050405020304" pitchFamily="18" charset="0"/>
                  </a:rPr>
                  <a:t> the original loss of discriminator and </a:t>
                </a:r>
                <a14:m>
                  <m:oMath xmlns:m="http://schemas.openxmlformats.org/officeDocument/2006/math">
                    <m:sSubSup>
                      <m:sSubSupPr>
                        <m:ctrlPr>
                          <a:rPr lang="en-US" i="1">
                            <a:latin typeface="Cambria Math" panose="02040503050406030204" pitchFamily="18" charset="0"/>
                          </a:rPr>
                        </m:ctrlPr>
                      </m:sSubSupPr>
                      <m:e>
                        <m:r>
                          <a:rPr lang="en-GB" i="1">
                            <a:latin typeface="Cambria Math" panose="02040503050406030204" pitchFamily="18" charset="0"/>
                          </a:rPr>
                          <m:t>𝐿</m:t>
                        </m:r>
                      </m:e>
                      <m:sub>
                        <m:r>
                          <a:rPr lang="en-GB" i="1">
                            <a:latin typeface="Cambria Math" panose="02040503050406030204" pitchFamily="18" charset="0"/>
                          </a:rPr>
                          <m:t>𝑜𝑟𝑖𝑔</m:t>
                        </m:r>
                      </m:sub>
                      <m:sup>
                        <m:r>
                          <a:rPr lang="en-GB" b="0" i="1" smtClean="0">
                            <a:latin typeface="Cambria Math" panose="02040503050406030204" pitchFamily="18" charset="0"/>
                          </a:rPr>
                          <m:t>𝐺</m:t>
                        </m:r>
                      </m:sup>
                    </m:sSubSup>
                  </m:oMath>
                </a14:m>
                <a:r>
                  <a:rPr lang="en-US" dirty="0">
                    <a:latin typeface="Times New Roman" panose="02020603050405020304" pitchFamily="18" charset="0"/>
                    <a:cs typeface="Times New Roman" panose="02020603050405020304" pitchFamily="18" charset="0"/>
                  </a:rPr>
                  <a:t> the original loss of generator.</a:t>
                </a:r>
              </a:p>
              <a:p>
                <a:pPr lvl="1"/>
                <a:endParaRPr lang="en-US" dirty="0">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Information Loss</a:t>
                </a:r>
              </a:p>
              <a:p>
                <a:pPr lvl="1"/>
                <a:r>
                  <a:rPr lang="en-US" dirty="0">
                    <a:latin typeface="Times New Roman" panose="02020603050405020304" pitchFamily="18" charset="0"/>
                    <a:cs typeface="Times New Roman" panose="02020603050405020304" pitchFamily="18" charset="0"/>
                  </a:rPr>
                  <a:t>The discriminator determines the authenticity of the inputs based on those features to measure information loss.</a:t>
                </a:r>
              </a:p>
              <a:p>
                <a:pPr lvl="1"/>
                <a:r>
                  <a:rPr lang="en-US" dirty="0">
                    <a:latin typeface="Times New Roman" panose="02020603050405020304" pitchFamily="18" charset="0"/>
                    <a:cs typeface="Times New Roman" panose="02020603050405020304" pitchFamily="18" charset="0"/>
                  </a:rPr>
                  <a:t>The following is the most basic example of information loss:</a:t>
                </a:r>
              </a:p>
              <a:p>
                <a:pPr lvl="1"/>
                <a:r>
                  <a:rPr lang="en-US" dirty="0">
                    <a:latin typeface="Times New Roman" panose="02020603050405020304" pitchFamily="18" charset="0"/>
                    <a:cs typeface="Times New Roman" panose="02020603050405020304" pitchFamily="18" charset="0"/>
                  </a:rPr>
                  <a:t> E [</a:t>
                </a:r>
                <a:r>
                  <a:rPr lang="en-US" dirty="0" err="1">
                    <a:latin typeface="Times New Roman" panose="02020603050405020304" pitchFamily="18" charset="0"/>
                    <a:cs typeface="Times New Roman" panose="02020603050405020304" pitchFamily="18" charset="0"/>
                  </a:rPr>
                  <a:t>fx</a:t>
                </a:r>
                <a:r>
                  <a:rPr lang="en-US" dirty="0">
                    <a:latin typeface="Times New Roman" panose="02020603050405020304" pitchFamily="18" charset="0"/>
                    <a:cs typeface="Times New Roman" panose="02020603050405020304" pitchFamily="18" charset="0"/>
                  </a:rPr>
                  <a:t>] represents the dataset’s average feature</a:t>
                </a:r>
              </a:p>
              <a:p>
                <a:pPr lvl="1"/>
                <a:r>
                  <a:rPr lang="en-US" dirty="0">
                    <a:latin typeface="Times New Roman" panose="02020603050405020304" pitchFamily="18" charset="0"/>
                    <a:cs typeface="Times New Roman" panose="02020603050405020304" pitchFamily="18" charset="0"/>
                  </a:rPr>
                  <a:t>Second-order statistics, such as the standard deviation </a:t>
                </a:r>
                <a:r>
                  <a:rPr lang="en-US" sz="1800" b="0" i="0" dirty="0">
                    <a:solidFill>
                      <a:srgbClr val="000000"/>
                    </a:solidFill>
                    <a:effectLst/>
                    <a:latin typeface="URWPalladioL-Roma"/>
                  </a:rPr>
                  <a:t>Standard deviation (SD) is defined </a:t>
                </a:r>
                <a:r>
                  <a:rPr lang="en-US" sz="1800" b="1" i="0" dirty="0">
                    <a:solidFill>
                      <a:srgbClr val="000000"/>
                    </a:solidFill>
                    <a:effectLst/>
                    <a:latin typeface="PazoMathBlackboardBold"/>
                  </a:rPr>
                  <a:t>SD</a:t>
                </a:r>
                <a:r>
                  <a:rPr lang="en-US" dirty="0"/>
                  <a:t> </a:t>
                </a:r>
                <a:br>
                  <a:rPr lang="en-US" dirty="0"/>
                </a:br>
                <a:endParaRPr lang="en-US" dirty="0">
                  <a:latin typeface="Times New Roman" panose="02020603050405020304" pitchFamily="18" charset="0"/>
                  <a:cs typeface="Times New Roman" panose="02020603050405020304" pitchFamily="18" charset="0"/>
                </a:endParaRPr>
              </a:p>
              <a:p>
                <a:endParaRPr lang="en-DE" dirty="0"/>
              </a:p>
            </p:txBody>
          </p:sp>
        </mc:Choice>
        <mc:Fallback xmlns="">
          <p:sp>
            <p:nvSpPr>
              <p:cNvPr id="3" name="Notes Placeholder 2"/>
              <p:cNvSpPr>
                <a:spLocks noGrp="1"/>
              </p:cNvSpPr>
              <p:nvPr>
                <p:ph type="body" idx="1"/>
              </p:nvPr>
            </p:nvSpPr>
            <p:spPr/>
            <p:txBody>
              <a:bodyPr/>
              <a:lstStyle/>
              <a:p>
                <a:pPr marL="0" indent="0">
                  <a:buNone/>
                </a:pPr>
                <a:r>
                  <a:rPr lang="en-US" dirty="0">
                    <a:latin typeface="Times New Roman" panose="02020603050405020304" pitchFamily="18" charset="0"/>
                    <a:cs typeface="Times New Roman" panose="02020603050405020304" pitchFamily="18" charset="0"/>
                  </a:rPr>
                  <a:t>Original Loss is </a:t>
                </a:r>
              </a:p>
              <a:p>
                <a:pPr lvl="1"/>
                <a:r>
                  <a:rPr lang="en-US" dirty="0">
                    <a:latin typeface="Times New Roman" panose="02020603050405020304" pitchFamily="18" charset="0"/>
                    <a:cs typeface="Times New Roman" panose="02020603050405020304" pitchFamily="18" charset="0"/>
                  </a:rPr>
                  <a:t>The initial GAN loss function means the difference between the input and output data.</a:t>
                </a:r>
              </a:p>
              <a:p>
                <a:pPr lvl="1"/>
                <a:r>
                  <a:rPr lang="en-US" dirty="0">
                    <a:latin typeface="Times New Roman" panose="02020603050405020304" pitchFamily="18" charset="0"/>
                    <a:cs typeface="Times New Roman" panose="02020603050405020304" pitchFamily="18" charset="0"/>
                  </a:rPr>
                  <a:t>Both the discriminator and the generator are taught to increase it and reduce it.</a:t>
                </a:r>
              </a:p>
              <a:p>
                <a:pPr lvl="1"/>
                <a:r>
                  <a:rPr lang="en-GB" b="0" i="0">
                    <a:latin typeface="Cambria Math" panose="02040503050406030204" pitchFamily="18" charset="0"/>
                  </a:rPr>
                  <a:t>𝐿</a:t>
                </a:r>
                <a:r>
                  <a:rPr lang="en-US" b="0" i="0">
                    <a:latin typeface="Cambria Math" panose="02040503050406030204" pitchFamily="18" charset="0"/>
                  </a:rPr>
                  <a:t>_</a:t>
                </a:r>
                <a:r>
                  <a:rPr lang="en-GB" b="0" i="0">
                    <a:latin typeface="Cambria Math" panose="02040503050406030204" pitchFamily="18" charset="0"/>
                  </a:rPr>
                  <a:t>𝑜𝑟𝑖𝑔^𝐷</a:t>
                </a:r>
                <a:r>
                  <a:rPr lang="en-US" dirty="0">
                    <a:latin typeface="Times New Roman" panose="02020603050405020304" pitchFamily="18" charset="0"/>
                    <a:cs typeface="Times New Roman" panose="02020603050405020304" pitchFamily="18" charset="0"/>
                  </a:rPr>
                  <a:t> the original loss of discriminator and </a:t>
                </a:r>
                <a:r>
                  <a:rPr lang="en-GB" i="0">
                    <a:latin typeface="Cambria Math" panose="02040503050406030204" pitchFamily="18" charset="0"/>
                  </a:rPr>
                  <a:t>𝐿</a:t>
                </a:r>
                <a:r>
                  <a:rPr lang="en-US" i="0">
                    <a:latin typeface="Cambria Math" panose="02040503050406030204" pitchFamily="18" charset="0"/>
                  </a:rPr>
                  <a:t>_</a:t>
                </a:r>
                <a:r>
                  <a:rPr lang="en-GB" i="0">
                    <a:latin typeface="Cambria Math" panose="02040503050406030204" pitchFamily="18" charset="0"/>
                  </a:rPr>
                  <a:t>𝑜𝑟𝑖𝑔^</a:t>
                </a:r>
                <a:r>
                  <a:rPr lang="en-GB" b="0" i="0">
                    <a:latin typeface="Cambria Math" panose="02040503050406030204" pitchFamily="18" charset="0"/>
                  </a:rPr>
                  <a:t>𝐺</a:t>
                </a:r>
                <a:r>
                  <a:rPr lang="en-US" dirty="0">
                    <a:latin typeface="Times New Roman" panose="02020603050405020304" pitchFamily="18" charset="0"/>
                    <a:cs typeface="Times New Roman" panose="02020603050405020304" pitchFamily="18" charset="0"/>
                  </a:rPr>
                  <a:t> the original loss of generator.</a:t>
                </a:r>
              </a:p>
              <a:p>
                <a:pPr lvl="1"/>
                <a:endParaRPr lang="en-US" dirty="0">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Information Loss</a:t>
                </a:r>
              </a:p>
              <a:p>
                <a:pPr lvl="1"/>
                <a:r>
                  <a:rPr lang="en-US" dirty="0">
                    <a:latin typeface="Times New Roman" panose="02020603050405020304" pitchFamily="18" charset="0"/>
                    <a:cs typeface="Times New Roman" panose="02020603050405020304" pitchFamily="18" charset="0"/>
                  </a:rPr>
                  <a:t>The discriminator determines the authenticity of the inputs based on those features to measure information loss.</a:t>
                </a:r>
              </a:p>
              <a:p>
                <a:pPr lvl="1"/>
                <a:r>
                  <a:rPr lang="en-US" dirty="0">
                    <a:latin typeface="Times New Roman" panose="02020603050405020304" pitchFamily="18" charset="0"/>
                    <a:cs typeface="Times New Roman" panose="02020603050405020304" pitchFamily="18" charset="0"/>
                  </a:rPr>
                  <a:t>The following is the most basic example of information loss:</a:t>
                </a:r>
              </a:p>
              <a:p>
                <a:pPr lvl="1"/>
                <a:r>
                  <a:rPr lang="en-US" dirty="0">
                    <a:latin typeface="Times New Roman" panose="02020603050405020304" pitchFamily="18" charset="0"/>
                    <a:cs typeface="Times New Roman" panose="02020603050405020304" pitchFamily="18" charset="0"/>
                  </a:rPr>
                  <a:t> E [</a:t>
                </a:r>
                <a:r>
                  <a:rPr lang="en-US" dirty="0" err="1">
                    <a:latin typeface="Times New Roman" panose="02020603050405020304" pitchFamily="18" charset="0"/>
                    <a:cs typeface="Times New Roman" panose="02020603050405020304" pitchFamily="18" charset="0"/>
                  </a:rPr>
                  <a:t>fx</a:t>
                </a:r>
                <a:r>
                  <a:rPr lang="en-US" dirty="0">
                    <a:latin typeface="Times New Roman" panose="02020603050405020304" pitchFamily="18" charset="0"/>
                    <a:cs typeface="Times New Roman" panose="02020603050405020304" pitchFamily="18" charset="0"/>
                  </a:rPr>
                  <a:t>] represents the dataset’s average feature</a:t>
                </a:r>
              </a:p>
              <a:p>
                <a:pPr lvl="1"/>
                <a:r>
                  <a:rPr lang="en-US" dirty="0">
                    <a:latin typeface="Times New Roman" panose="02020603050405020304" pitchFamily="18" charset="0"/>
                    <a:cs typeface="Times New Roman" panose="02020603050405020304" pitchFamily="18" charset="0"/>
                  </a:rPr>
                  <a:t>Second-order statistics, such as the standard deviation </a:t>
                </a:r>
                <a:r>
                  <a:rPr lang="en-US" sz="1800" b="0" i="0" dirty="0">
                    <a:solidFill>
                      <a:srgbClr val="000000"/>
                    </a:solidFill>
                    <a:effectLst/>
                    <a:latin typeface="URWPalladioL-Roma"/>
                  </a:rPr>
                  <a:t>Standard deviation (SD) is defined </a:t>
                </a:r>
                <a:r>
                  <a:rPr lang="en-US" sz="1800" b="1" i="0" dirty="0">
                    <a:solidFill>
                      <a:srgbClr val="000000"/>
                    </a:solidFill>
                    <a:effectLst/>
                    <a:latin typeface="PazoMathBlackboardBold"/>
                  </a:rPr>
                  <a:t>SD</a:t>
                </a:r>
                <a:r>
                  <a:rPr lang="en-US" dirty="0"/>
                  <a:t> </a:t>
                </a:r>
                <a:br>
                  <a:rPr lang="en-US" dirty="0"/>
                </a:br>
                <a:endParaRPr lang="en-US" dirty="0">
                  <a:latin typeface="Times New Roman" panose="02020603050405020304" pitchFamily="18" charset="0"/>
                  <a:cs typeface="Times New Roman" panose="02020603050405020304" pitchFamily="18" charset="0"/>
                </a:endParaRPr>
              </a:p>
              <a:p>
                <a:endParaRPr lang="en-DE" dirty="0"/>
              </a:p>
            </p:txBody>
          </p:sp>
        </mc:Fallback>
      </mc:AlternateContent>
      <p:sp>
        <p:nvSpPr>
          <p:cNvPr id="4" name="Slide Number Placeholder 3"/>
          <p:cNvSpPr>
            <a:spLocks noGrp="1"/>
          </p:cNvSpPr>
          <p:nvPr>
            <p:ph type="sldNum" sz="quarter" idx="5"/>
          </p:nvPr>
        </p:nvSpPr>
        <p:spPr/>
        <p:txBody>
          <a:bodyPr/>
          <a:lstStyle/>
          <a:p>
            <a:fld id="{F934A7CF-CD1D-496F-9408-AEBBAF717325}" type="slidenum">
              <a:rPr lang="en-DE" smtClean="0"/>
              <a:t>21</a:t>
            </a:fld>
            <a:endParaRPr lang="en-DE"/>
          </a:p>
        </p:txBody>
      </p:sp>
    </p:spTree>
    <p:extLst>
      <p:ext uri="{BB962C8B-B14F-4D97-AF65-F5344CB8AC3E}">
        <p14:creationId xmlns:p14="http://schemas.microsoft.com/office/powerpoint/2010/main" val="4220902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loss to train the generator which used both the average and standard deviation.</a:t>
            </a:r>
          </a:p>
          <a:p>
            <a:r>
              <a:rPr lang="en-US" sz="1200" dirty="0">
                <a:latin typeface="Times New Roman" panose="02020603050405020304" pitchFamily="18" charset="0"/>
                <a:cs typeface="Times New Roman" panose="02020603050405020304" pitchFamily="18" charset="0"/>
              </a:rPr>
              <a:t>Classification Loss</a:t>
            </a:r>
            <a:endParaRPr lang="en-US" dirty="0"/>
          </a:p>
          <a:p>
            <a:r>
              <a:rPr lang="en-US" dirty="0"/>
              <a:t>Values in synthetic records don’t always line up with labels. Classification loss as LC is another loss function to prevent this problem.</a:t>
            </a:r>
          </a:p>
          <a:p>
            <a:endParaRPr lang="en-US" dirty="0"/>
          </a:p>
          <a:p>
            <a:r>
              <a:rPr lang="en-US" dirty="0"/>
              <a:t>l() and </a:t>
            </a:r>
            <a:r>
              <a:rPr lang="en-US" dirty="0" err="1"/>
              <a:t>rmv</a:t>
            </a:r>
            <a:r>
              <a:rPr lang="en-US" dirty="0"/>
              <a:t>() are function that returns and removes the label attribute from an input record, where as C() is the label predicted by the classifier neural network. </a:t>
            </a:r>
          </a:p>
          <a:p>
            <a:endParaRPr lang="en-US" dirty="0"/>
          </a:p>
          <a:p>
            <a:r>
              <a:rPr lang="en-US" dirty="0">
                <a:latin typeface="Times New Roman" panose="02020603050405020304" pitchFamily="18" charset="0"/>
                <a:cs typeface="Times New Roman" panose="02020603050405020304" pitchFamily="18" charset="0"/>
              </a:rPr>
              <a:t>To train the classifier,</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Start with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discrimanator</a:t>
            </a:r>
            <a:r>
              <a:rPr lang="en-US" baseline="0" dirty="0">
                <a:latin typeface="Times New Roman" panose="02020603050405020304" pitchFamily="18" charset="0"/>
                <a:cs typeface="Times New Roman" panose="02020603050405020304" pitchFamily="18" charset="0"/>
              </a:rPr>
              <a:t> loss</a:t>
            </a:r>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Then go on to the </a:t>
            </a:r>
            <a:r>
              <a:rPr lang="en-US" dirty="0" err="1">
                <a:latin typeface="Times New Roman" panose="02020603050405020304" pitchFamily="18" charset="0"/>
                <a:cs typeface="Times New Roman" panose="02020603050405020304" pitchFamily="18" charset="0"/>
              </a:rPr>
              <a:t>ganarator</a:t>
            </a:r>
            <a:r>
              <a:rPr lang="en-US" dirty="0">
                <a:latin typeface="Times New Roman" panose="02020603050405020304" pitchFamily="18" charset="0"/>
                <a:cs typeface="Times New Roman" panose="02020603050405020304" pitchFamily="18" charset="0"/>
              </a:rPr>
              <a:t> loss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Finally to</a:t>
            </a:r>
            <a:r>
              <a:rPr lang="en-US" baseline="0" dirty="0">
                <a:latin typeface="Times New Roman" panose="02020603050405020304" pitchFamily="18" charset="0"/>
                <a:cs typeface="Times New Roman" panose="02020603050405020304" pitchFamily="18" charset="0"/>
              </a:rPr>
              <a:t> original </a:t>
            </a:r>
            <a:r>
              <a:rPr lang="en-US" baseline="0" dirty="0" err="1">
                <a:latin typeface="Times New Roman" panose="02020603050405020304" pitchFamily="18" charset="0"/>
                <a:cs typeface="Times New Roman" panose="02020603050405020304" pitchFamily="18" charset="0"/>
              </a:rPr>
              <a:t>genrarot</a:t>
            </a:r>
            <a:r>
              <a:rPr lang="en-US" baseline="0" dirty="0">
                <a:latin typeface="Times New Roman" panose="02020603050405020304" pitchFamily="18" charset="0"/>
                <a:cs typeface="Times New Roman" panose="02020603050405020304" pitchFamily="18" charset="0"/>
              </a:rPr>
              <a:t> loss + info loss + class loss for </a:t>
            </a:r>
            <a:r>
              <a:rPr lang="en-US" baseline="0" dirty="0" err="1">
                <a:latin typeface="Times New Roman" panose="02020603050405020304" pitchFamily="18" charset="0"/>
                <a:cs typeface="Times New Roman" panose="02020603050405020304" pitchFamily="18" charset="0"/>
              </a:rPr>
              <a:t>genrator</a:t>
            </a:r>
            <a:endParaRPr lang="en-US" dirty="0"/>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22</a:t>
            </a:fld>
            <a:endParaRPr lang="en-DE"/>
          </a:p>
        </p:txBody>
      </p:sp>
    </p:spTree>
    <p:extLst>
      <p:ext uri="{BB962C8B-B14F-4D97-AF65-F5344CB8AC3E}">
        <p14:creationId xmlns:p14="http://schemas.microsoft.com/office/powerpoint/2010/main" val="3329926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In the training section the Discriminator parts start with  </a:t>
                </a:r>
                <a:r>
                  <a:rPr lang="en-US" dirty="0"/>
                  <a:t> A mini-batch of real sample </a:t>
                </a:r>
                <a14:m>
                  <m:oMath xmlns:m="http://schemas.openxmlformats.org/officeDocument/2006/math">
                    <m:r>
                      <a:rPr lang="en-GB" b="0" i="1" smtClean="0">
                        <a:latin typeface="Cambria Math" panose="02040503050406030204" pitchFamily="18" charset="0"/>
                      </a:rPr>
                      <m:t>𝑑𝑎𝑡𝑎</m:t>
                    </m:r>
                  </m:oMath>
                </a14:m>
                <a:endParaRPr lang="en-GB" dirty="0"/>
              </a:p>
              <a:p>
                <a:r>
                  <a:rPr lang="en-GB" dirty="0"/>
                  <a:t>And </a:t>
                </a:r>
                <a:r>
                  <a:rPr lang="en-US" dirty="0"/>
                  <a:t> A set of latent vector inputs k </a:t>
                </a:r>
              </a:p>
              <a:p>
                <a:endParaRPr lang="en-US" dirty="0"/>
              </a:p>
              <a:p>
                <a:r>
                  <a:rPr lang="en-US" dirty="0"/>
                  <a:t>The following equation is used to update the D.</a:t>
                </a:r>
                <a:endParaRPr lang="en-DE" dirty="0"/>
              </a:p>
            </p:txBody>
          </p:sp>
        </mc:Choice>
        <mc:Fallback xmlns="">
          <p:sp>
            <p:nvSpPr>
              <p:cNvPr id="3" name="Notes Placeholder 2"/>
              <p:cNvSpPr>
                <a:spLocks noGrp="1"/>
              </p:cNvSpPr>
              <p:nvPr>
                <p:ph type="body" idx="1"/>
              </p:nvPr>
            </p:nvSpPr>
            <p:spPr/>
            <p:txBody>
              <a:bodyPr/>
              <a:lstStyle/>
              <a:p>
                <a:r>
                  <a:rPr lang="en-GB" dirty="0"/>
                  <a:t>In the training section the Discriminator parts start with  </a:t>
                </a:r>
                <a:r>
                  <a:rPr lang="en-US" dirty="0"/>
                  <a:t> A mini-batch of real sample </a:t>
                </a:r>
                <a:r>
                  <a:rPr lang="en-GB" b="0" i="0">
                    <a:latin typeface="Cambria Math" panose="02040503050406030204" pitchFamily="18" charset="0"/>
                  </a:rPr>
                  <a:t>𝑑𝑎𝑡𝑎</a:t>
                </a:r>
                <a:endParaRPr lang="en-GB" dirty="0"/>
              </a:p>
              <a:p>
                <a:r>
                  <a:rPr lang="en-GB" dirty="0"/>
                  <a:t>And </a:t>
                </a:r>
                <a:r>
                  <a:rPr lang="en-US" dirty="0"/>
                  <a:t> A set of latent vector inputs k </a:t>
                </a:r>
              </a:p>
              <a:p>
                <a:endParaRPr lang="en-US" dirty="0"/>
              </a:p>
              <a:p>
                <a:r>
                  <a:rPr lang="en-US" dirty="0"/>
                  <a:t>The following equation is used to update the D.</a:t>
                </a:r>
                <a:endParaRPr lang="en-DE" dirty="0"/>
              </a:p>
            </p:txBody>
          </p:sp>
        </mc:Fallback>
      </mc:AlternateContent>
      <p:sp>
        <p:nvSpPr>
          <p:cNvPr id="4" name="Slide Number Placeholder 3"/>
          <p:cNvSpPr>
            <a:spLocks noGrp="1"/>
          </p:cNvSpPr>
          <p:nvPr>
            <p:ph type="sldNum" sz="quarter" idx="5"/>
          </p:nvPr>
        </p:nvSpPr>
        <p:spPr/>
        <p:txBody>
          <a:bodyPr/>
          <a:lstStyle/>
          <a:p>
            <a:fld id="{F934A7CF-CD1D-496F-9408-AEBBAF717325}" type="slidenum">
              <a:rPr lang="en-DE" smtClean="0"/>
              <a:t>23</a:t>
            </a:fld>
            <a:endParaRPr lang="en-DE"/>
          </a:p>
        </p:txBody>
      </p:sp>
    </p:spTree>
    <p:extLst>
      <p:ext uri="{BB962C8B-B14F-4D97-AF65-F5344CB8AC3E}">
        <p14:creationId xmlns:p14="http://schemas.microsoft.com/office/powerpoint/2010/main" val="392277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other hand the </a:t>
            </a:r>
            <a:r>
              <a:rPr lang="en-GB" sz="1200" dirty="0"/>
              <a:t>Generator</a:t>
            </a:r>
            <a:r>
              <a:rPr lang="en-GB" dirty="0"/>
              <a:t> parts start with  </a:t>
            </a:r>
            <a:r>
              <a:rPr lang="en-US" dirty="0"/>
              <a:t>A set of latent vector inputs k </a:t>
            </a:r>
          </a:p>
          <a:p>
            <a:endParaRPr lang="en-US" dirty="0"/>
          </a:p>
          <a:p>
            <a:r>
              <a:rPr lang="en-US" dirty="0"/>
              <a:t>The following equation is used to update the G.</a:t>
            </a:r>
          </a:p>
          <a:p>
            <a:endParaRPr lang="en-US" dirty="0"/>
          </a:p>
          <a:p>
            <a:r>
              <a:rPr lang="en-US" dirty="0"/>
              <a:t>In special consideration </a:t>
            </a:r>
            <a:r>
              <a:rPr lang="en-US" dirty="0" err="1"/>
              <a:t>adam</a:t>
            </a:r>
            <a:r>
              <a:rPr lang="en-US" dirty="0"/>
              <a:t> is used as optimizer, an </a:t>
            </a:r>
            <a:r>
              <a:rPr lang="en-US" sz="1200" dirty="0"/>
              <a:t>Arbitrary number of epochs to train when  D is completely fooled by G.</a:t>
            </a:r>
          </a:p>
          <a:p>
            <a:endParaRPr lang="en-US" sz="1200" dirty="0"/>
          </a:p>
          <a:p>
            <a:r>
              <a:rPr lang="en-US" sz="1200" dirty="0"/>
              <a:t>And the goal is to reach a Nash Equilibrium when D can do the best random guessing.  </a:t>
            </a:r>
            <a:endParaRPr lang="en-DE" dirty="0"/>
          </a:p>
          <a:p>
            <a:endParaRPr lang="en-GB" dirty="0"/>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24</a:t>
            </a:fld>
            <a:endParaRPr lang="en-DE"/>
          </a:p>
        </p:txBody>
      </p:sp>
    </p:spTree>
    <p:extLst>
      <p:ext uri="{BB962C8B-B14F-4D97-AF65-F5344CB8AC3E}">
        <p14:creationId xmlns:p14="http://schemas.microsoft.com/office/powerpoint/2010/main" val="2247370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a:t>
            </a:r>
            <a:endParaRPr lang="en-GB" dirty="0"/>
          </a:p>
          <a:p>
            <a:r>
              <a:rPr lang="en-GB" dirty="0"/>
              <a:t>I tried to perform  The GAN model in two separate data set to understand the performance. As I am implementing both </a:t>
            </a:r>
            <a:r>
              <a:rPr lang="en-US" dirty="0"/>
              <a:t>Category and Numerical data</a:t>
            </a:r>
            <a:r>
              <a:rPr lang="en-GB" dirty="0"/>
              <a:t>. </a:t>
            </a:r>
          </a:p>
          <a:p>
            <a:r>
              <a:rPr lang="en-GB" dirty="0"/>
              <a:t>First table represent  </a:t>
            </a:r>
          </a:p>
          <a:p>
            <a:r>
              <a:rPr lang="en-US" dirty="0"/>
              <a:t>A dataset about the European automobile industry</a:t>
            </a:r>
          </a:p>
          <a:p>
            <a:endParaRPr lang="en-US" dirty="0"/>
          </a:p>
          <a:p>
            <a:r>
              <a:rPr lang="en-US" dirty="0"/>
              <a:t>And 2</a:t>
            </a:r>
            <a:r>
              <a:rPr lang="en-US" baseline="30000" dirty="0"/>
              <a:t>nd</a:t>
            </a:r>
            <a:r>
              <a:rPr lang="en-US" dirty="0"/>
              <a:t> one is </a:t>
            </a:r>
          </a:p>
          <a:p>
            <a:r>
              <a:rPr lang="en-US" dirty="0"/>
              <a:t> Student test scores</a:t>
            </a:r>
          </a:p>
          <a:p>
            <a:r>
              <a:rPr lang="en-US" dirty="0"/>
              <a:t>Both the data set I collected form Kaggle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25</a:t>
            </a:fld>
            <a:endParaRPr lang="en-DE"/>
          </a:p>
        </p:txBody>
      </p:sp>
    </p:spTree>
    <p:extLst>
      <p:ext uri="{BB962C8B-B14F-4D97-AF65-F5344CB8AC3E}">
        <p14:creationId xmlns:p14="http://schemas.microsoft.com/office/powerpoint/2010/main" val="1678723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important think as an initial stapes is Data analysis.  </a:t>
            </a:r>
          </a:p>
          <a:p>
            <a:pPr lvl="2"/>
            <a:r>
              <a:rPr lang="en-US" dirty="0"/>
              <a:t>Data Cleaning : clean and remove unnecessary data. </a:t>
            </a:r>
          </a:p>
          <a:p>
            <a:pPr lvl="2"/>
            <a:r>
              <a:rPr lang="en-US" dirty="0"/>
              <a:t>Data Inspection: Is the data set has some missing value or not. </a:t>
            </a:r>
          </a:p>
          <a:p>
            <a:pPr lvl="2"/>
            <a:r>
              <a:rPr lang="en-US" dirty="0"/>
              <a:t>Data Transforming: If there has some categorical data the convert them into numerical form using binary encoder.</a:t>
            </a:r>
          </a:p>
          <a:p>
            <a:pPr lvl="2"/>
            <a:r>
              <a:rPr lang="en-US" dirty="0"/>
              <a:t>Data Normalization: normalizing is on of the important part for calculation and to get best and qualified output.</a:t>
            </a:r>
          </a:p>
          <a:p>
            <a:pPr lvl="2"/>
            <a:endParaRPr lang="en-US" dirty="0"/>
          </a:p>
          <a:p>
            <a:pPr lvl="2"/>
            <a:r>
              <a:rPr lang="en-US" dirty="0"/>
              <a:t>The initial step in the model setup is to choose specific hyperparameters for the model. I fixed the hyperparameter as follows:</a:t>
            </a:r>
          </a:p>
          <a:p>
            <a:pPr lvl="2"/>
            <a:endParaRPr lang="en-US" dirty="0"/>
          </a:p>
          <a:p>
            <a:r>
              <a:rPr lang="en-US" dirty="0" err="1"/>
              <a:t>latentdim</a:t>
            </a:r>
            <a:r>
              <a:rPr lang="en-US" dirty="0"/>
              <a:t> = 100</a:t>
            </a:r>
          </a:p>
          <a:p>
            <a:r>
              <a:rPr lang="en-US" dirty="0"/>
              <a:t>epochs = 5000</a:t>
            </a:r>
          </a:p>
          <a:p>
            <a:r>
              <a:rPr lang="en-US" dirty="0"/>
              <a:t>batch = 8000</a:t>
            </a:r>
          </a:p>
          <a:p>
            <a:r>
              <a:rPr lang="en-US" dirty="0"/>
              <a:t>eval = 100.</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26</a:t>
            </a:fld>
            <a:endParaRPr lang="en-DE"/>
          </a:p>
        </p:txBody>
      </p:sp>
    </p:spTree>
    <p:extLst>
      <p:ext uri="{BB962C8B-B14F-4D97-AF65-F5344CB8AC3E}">
        <p14:creationId xmlns:p14="http://schemas.microsoft.com/office/powerpoint/2010/main" val="2919355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model start with building up the generator.  The first snap reparent the generator building  function.</a:t>
            </a:r>
          </a:p>
          <a:p>
            <a:endParaRPr lang="en-GB" dirty="0"/>
          </a:p>
          <a:p>
            <a:r>
              <a:rPr lang="en-GB" dirty="0"/>
              <a:t>Then initialize the optimizer. I previously mention that we are using </a:t>
            </a:r>
            <a:r>
              <a:rPr lang="en-GB" dirty="0" err="1"/>
              <a:t>adam</a:t>
            </a:r>
            <a:r>
              <a:rPr lang="en-GB" dirty="0"/>
              <a:t> optimiser. </a:t>
            </a:r>
          </a:p>
          <a:p>
            <a:endParaRPr lang="en-GB" dirty="0"/>
          </a:p>
          <a:p>
            <a:r>
              <a:rPr lang="en-GB" dirty="0"/>
              <a:t>The next is to build the </a:t>
            </a:r>
            <a:r>
              <a:rPr lang="en-GB" dirty="0" err="1"/>
              <a:t>Discrimanator</a:t>
            </a:r>
            <a:r>
              <a:rPr lang="en-GB" dirty="0"/>
              <a:t> model.  2</a:t>
            </a:r>
            <a:r>
              <a:rPr lang="en-GB" baseline="30000" dirty="0"/>
              <a:t>nd</a:t>
            </a:r>
            <a:r>
              <a:rPr lang="en-GB" dirty="0"/>
              <a:t> </a:t>
            </a:r>
            <a:r>
              <a:rPr lang="en-GB" dirty="0" err="1"/>
              <a:t>sanp</a:t>
            </a:r>
            <a:r>
              <a:rPr lang="en-GB" dirty="0"/>
              <a:t> represent the   discriminator building  function.</a:t>
            </a:r>
          </a:p>
          <a:p>
            <a:endParaRPr lang="en-GB" dirty="0"/>
          </a:p>
          <a:p>
            <a:r>
              <a:rPr lang="en-GB" dirty="0" err="1"/>
              <a:t>Finaly</a:t>
            </a:r>
            <a:r>
              <a:rPr lang="en-GB" dirty="0"/>
              <a:t> we need to </a:t>
            </a:r>
            <a:r>
              <a:rPr lang="en-GB" dirty="0" err="1"/>
              <a:t>builed</a:t>
            </a:r>
            <a:r>
              <a:rPr lang="en-GB" dirty="0"/>
              <a:t> the </a:t>
            </a:r>
            <a:r>
              <a:rPr lang="en-GB" dirty="0" err="1"/>
              <a:t>gan</a:t>
            </a:r>
            <a:r>
              <a:rPr lang="en-GB" dirty="0"/>
              <a:t> model . The last snap </a:t>
            </a:r>
            <a:r>
              <a:rPr lang="en-GB" dirty="0" err="1"/>
              <a:t>repesntion</a:t>
            </a:r>
            <a:r>
              <a:rPr lang="en-GB" dirty="0"/>
              <a:t> the GAN function. Now. If we train the </a:t>
            </a:r>
            <a:r>
              <a:rPr lang="en-GB" dirty="0" err="1"/>
              <a:t>gan</a:t>
            </a:r>
            <a:r>
              <a:rPr lang="en-GB" dirty="0"/>
              <a:t> using the selected </a:t>
            </a:r>
            <a:r>
              <a:rPr lang="en-US" dirty="0"/>
              <a:t>hyperparameter it will takes 30/40 min to generate synthesis data with accuracy. </a:t>
            </a:r>
            <a:r>
              <a:rPr lang="en-GB" dirty="0"/>
              <a:t>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27</a:t>
            </a:fld>
            <a:endParaRPr lang="en-DE"/>
          </a:p>
        </p:txBody>
      </p:sp>
    </p:spTree>
    <p:extLst>
      <p:ext uri="{BB962C8B-B14F-4D97-AF65-F5344CB8AC3E}">
        <p14:creationId xmlns:p14="http://schemas.microsoft.com/office/powerpoint/2010/main" val="3925524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flow diagram of the model.</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28</a:t>
            </a:fld>
            <a:endParaRPr lang="en-DE"/>
          </a:p>
        </p:txBody>
      </p:sp>
    </p:spTree>
    <p:extLst>
      <p:ext uri="{BB962C8B-B14F-4D97-AF65-F5344CB8AC3E}">
        <p14:creationId xmlns:p14="http://schemas.microsoft.com/office/powerpoint/2010/main" val="2923653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Analysis</a:t>
            </a:r>
          </a:p>
          <a:p>
            <a:r>
              <a:rPr lang="en-GB" dirty="0"/>
              <a:t>We separated our task in three different section . </a:t>
            </a:r>
          </a:p>
          <a:p>
            <a:r>
              <a:rPr lang="en-US" dirty="0"/>
              <a:t>Numerical data </a:t>
            </a:r>
            <a:r>
              <a:rPr lang="en-GB" dirty="0"/>
              <a:t> section</a:t>
            </a:r>
            <a:endParaRPr lang="en-US" dirty="0"/>
          </a:p>
          <a:p>
            <a:r>
              <a:rPr lang="en-US" dirty="0"/>
              <a:t>Categorical data </a:t>
            </a:r>
            <a:r>
              <a:rPr lang="en-GB" dirty="0"/>
              <a:t> section</a:t>
            </a:r>
            <a:endParaRPr lang="en-US" dirty="0"/>
          </a:p>
          <a:p>
            <a:r>
              <a:rPr lang="en-US" dirty="0"/>
              <a:t>Numerical and Categorical data </a:t>
            </a:r>
            <a:r>
              <a:rPr lang="en-GB" dirty="0"/>
              <a:t> section</a:t>
            </a:r>
            <a:endParaRPr lang="en-US" dirty="0"/>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29</a:t>
            </a:fld>
            <a:endParaRPr lang="en-DE"/>
          </a:p>
        </p:txBody>
      </p:sp>
    </p:spTree>
    <p:extLst>
      <p:ext uri="{BB962C8B-B14F-4D97-AF65-F5344CB8AC3E}">
        <p14:creationId xmlns:p14="http://schemas.microsoft.com/office/powerpoint/2010/main" val="390747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a:cs typeface="Times New Roman" pitchFamily="18"/>
              </a:rPr>
              <a:t>Introduction</a:t>
            </a:r>
            <a:endParaRPr lang="en-US" dirty="0"/>
          </a:p>
          <a:p>
            <a:r>
              <a:rPr lang="en-US" dirty="0"/>
              <a:t>Generative Adversarial Networks (GANs) are a class of machine learning frameworks introduced by Ian Goodfellow in 2014. </a:t>
            </a:r>
          </a:p>
          <a:p>
            <a:r>
              <a:rPr lang="en-US" dirty="0"/>
              <a:t>To introduce this GAN there has some basic idea behind this. In the world of data to aggregate a large amount of different fields data for implementing and testing applications.  </a:t>
            </a:r>
          </a:p>
          <a:p>
            <a:r>
              <a:rPr lang="en-US" dirty="0"/>
              <a:t>To collect this data , store them and do some analyses on them Highly cost-consuming in terms of money, time, staffing, and applications. </a:t>
            </a:r>
          </a:p>
          <a:p>
            <a:r>
              <a:rPr lang="en-US" dirty="0"/>
              <a:t>If we think on the way of data organizing like Structured, Semi-structured, and Unstructured have different characteristics and process of handling data which are different. </a:t>
            </a:r>
          </a:p>
          <a:p>
            <a:r>
              <a:rPr lang="en-US" dirty="0"/>
              <a:t>On the other hand, only on Data cleansing takes up to 60% of data scientist's work.</a:t>
            </a:r>
          </a:p>
          <a:p>
            <a:r>
              <a:rPr lang="en-US" dirty="0"/>
              <a:t>So the most suitable solution is Generate "fake" or synthesized data. And GAN is one of the suitable tool for Generating "fake“ data. </a:t>
            </a:r>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a:t>
            </a:fld>
            <a:endParaRPr lang="en-DE"/>
          </a:p>
        </p:txBody>
      </p:sp>
    </p:spTree>
    <p:extLst>
      <p:ext uri="{BB962C8B-B14F-4D97-AF65-F5344CB8AC3E}">
        <p14:creationId xmlns:p14="http://schemas.microsoft.com/office/powerpoint/2010/main" val="1937217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If we saw numerical value for automobile data set  we can see the output is not to close to the input table. Because of insufficient iteration.</a:t>
            </a:r>
          </a:p>
          <a:p>
            <a:endParaRPr lang="en-GB" i="1" dirty="0"/>
          </a:p>
          <a:p>
            <a:r>
              <a:rPr lang="en-GB" i="1" dirty="0"/>
              <a:t>But if we see the student score data set we can say that model successfully generated the fake data. The </a:t>
            </a:r>
            <a:r>
              <a:rPr lang="en-GB" i="1" dirty="0" err="1"/>
              <a:t>graps</a:t>
            </a:r>
            <a:r>
              <a:rPr lang="en-GB" i="1" dirty="0"/>
              <a:t> show the flow of </a:t>
            </a:r>
            <a:r>
              <a:rPr lang="en-GB" i="1" dirty="0" err="1"/>
              <a:t>generato</a:t>
            </a:r>
            <a:r>
              <a:rPr lang="en-GB" i="1" dirty="0"/>
              <a:t> and discriminator loss. At the end they both are coming into </a:t>
            </a:r>
            <a:r>
              <a:rPr lang="en-GB" i="1" dirty="0" err="1"/>
              <a:t>tha</a:t>
            </a:r>
            <a:r>
              <a:rPr lang="en-GB" i="1" dirty="0"/>
              <a:t> </a:t>
            </a:r>
            <a:r>
              <a:rPr lang="en-GB" i="1" dirty="0" err="1"/>
              <a:t>nash</a:t>
            </a:r>
            <a:r>
              <a:rPr lang="en-GB" i="1" dirty="0"/>
              <a:t> </a:t>
            </a:r>
            <a:r>
              <a:rPr lang="en-GB" i="1" dirty="0" err="1"/>
              <a:t>equlibariam</a:t>
            </a:r>
            <a:r>
              <a:rPr lang="en-GB" i="1" dirty="0"/>
              <a:t> points.</a:t>
            </a:r>
            <a:endParaRPr lang="en-DE" i="1" dirty="0"/>
          </a:p>
        </p:txBody>
      </p:sp>
      <p:sp>
        <p:nvSpPr>
          <p:cNvPr id="4" name="Slide Number Placeholder 3"/>
          <p:cNvSpPr>
            <a:spLocks noGrp="1"/>
          </p:cNvSpPr>
          <p:nvPr>
            <p:ph type="sldNum" sz="quarter" idx="5"/>
          </p:nvPr>
        </p:nvSpPr>
        <p:spPr/>
        <p:txBody>
          <a:bodyPr/>
          <a:lstStyle/>
          <a:p>
            <a:fld id="{F934A7CF-CD1D-496F-9408-AEBBAF717325}" type="slidenum">
              <a:rPr lang="en-DE" smtClean="0"/>
              <a:t>30</a:t>
            </a:fld>
            <a:endParaRPr lang="en-DE"/>
          </a:p>
        </p:txBody>
      </p:sp>
    </p:spTree>
    <p:extLst>
      <p:ext uri="{BB962C8B-B14F-4D97-AF65-F5344CB8AC3E}">
        <p14:creationId xmlns:p14="http://schemas.microsoft.com/office/powerpoint/2010/main" val="3687958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Samilerly</a:t>
            </a:r>
            <a:r>
              <a:rPr lang="en-GB" dirty="0"/>
              <a:t> if we look on the categorical data . As we transform the categorical data to binary encoding  its create features of data depending on the unique value with 0 and 1.</a:t>
            </a:r>
          </a:p>
          <a:p>
            <a:endParaRPr lang="en-GB" dirty="0"/>
          </a:p>
          <a:p>
            <a:r>
              <a:rPr lang="en-GB" dirty="0"/>
              <a:t>And we also get some successful result as we can see on the tables and graph. This is for the automobile dataset.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31</a:t>
            </a:fld>
            <a:endParaRPr lang="en-DE"/>
          </a:p>
        </p:txBody>
      </p:sp>
    </p:spTree>
    <p:extLst>
      <p:ext uri="{BB962C8B-B14F-4D97-AF65-F5344CB8AC3E}">
        <p14:creationId xmlns:p14="http://schemas.microsoft.com/office/powerpoint/2010/main" val="1790183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one for the student score points data set</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32</a:t>
            </a:fld>
            <a:endParaRPr lang="en-DE"/>
          </a:p>
        </p:txBody>
      </p:sp>
    </p:spTree>
    <p:extLst>
      <p:ext uri="{BB962C8B-B14F-4D97-AF65-F5344CB8AC3E}">
        <p14:creationId xmlns:p14="http://schemas.microsoft.com/office/powerpoint/2010/main" val="4178769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combine the both Numerical and Categorical data. When we select those categorical data has lot of unique vale we saw that that time model work very badly as you see on figure 5.10.</a:t>
            </a:r>
          </a:p>
          <a:p>
            <a:r>
              <a:rPr lang="en-GB" dirty="0"/>
              <a:t>Otherwise, with small number of </a:t>
            </a:r>
            <a:r>
              <a:rPr lang="en-GB" dirty="0" err="1"/>
              <a:t>catagorical</a:t>
            </a:r>
            <a:r>
              <a:rPr lang="en-GB" dirty="0"/>
              <a:t> date and </a:t>
            </a:r>
            <a:r>
              <a:rPr lang="en-GB" dirty="0" err="1"/>
              <a:t>neumarical</a:t>
            </a:r>
            <a:r>
              <a:rPr lang="en-GB" dirty="0"/>
              <a:t> data </a:t>
            </a:r>
            <a:r>
              <a:rPr lang="en-GB" dirty="0" err="1"/>
              <a:t>perfoming</a:t>
            </a:r>
            <a:r>
              <a:rPr lang="en-GB" dirty="0"/>
              <a:t> very well as you can see the outputs.</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33</a:t>
            </a:fld>
            <a:endParaRPr lang="en-DE"/>
          </a:p>
        </p:txBody>
      </p:sp>
    </p:spTree>
    <p:extLst>
      <p:ext uri="{BB962C8B-B14F-4D97-AF65-F5344CB8AC3E}">
        <p14:creationId xmlns:p14="http://schemas.microsoft.com/office/powerpoint/2010/main" val="2711803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a:t>
            </a:r>
          </a:p>
          <a:p>
            <a:r>
              <a:rPr lang="en-US" dirty="0"/>
              <a:t>We can say </a:t>
            </a:r>
            <a:r>
              <a:rPr lang="en-US" dirty="0" err="1"/>
              <a:t>thet</a:t>
            </a:r>
            <a:r>
              <a:rPr lang="en-US" dirty="0"/>
              <a:t> </a:t>
            </a:r>
            <a:r>
              <a:rPr lang="en-US" dirty="0" err="1"/>
              <a:t>gan</a:t>
            </a:r>
            <a:r>
              <a:rPr lang="en-US" dirty="0"/>
              <a:t> is a beneficial and potent technique.</a:t>
            </a:r>
          </a:p>
          <a:p>
            <a:r>
              <a:rPr lang="en-US" dirty="0"/>
              <a:t>As we know GANs are extensively employed in image data augmentation.</a:t>
            </a:r>
          </a:p>
          <a:p>
            <a:r>
              <a:rPr lang="en-US" dirty="0"/>
              <a:t>Image augmentation is more straightforward than tabular data augmentation.</a:t>
            </a:r>
          </a:p>
          <a:p>
            <a:r>
              <a:rPr lang="en-US" dirty="0"/>
              <a:t>Our model is capable of </a:t>
            </a:r>
          </a:p>
          <a:p>
            <a:r>
              <a:rPr lang="en-US" dirty="0"/>
              <a:t>Production of high-quality tabular data in real-time, based on specified characteristics</a:t>
            </a:r>
          </a:p>
          <a:p>
            <a:r>
              <a:rPr lang="en-US" dirty="0"/>
              <a:t>Collection and analysis of any size dataset</a:t>
            </a:r>
          </a:p>
          <a:p>
            <a:r>
              <a:rPr lang="en-US" dirty="0"/>
              <a:t>Numeric and categorical data processed successfully.</a:t>
            </a:r>
          </a:p>
          <a:p>
            <a:r>
              <a:rPr lang="en-US" dirty="0"/>
              <a:t>Model can supporting a single table with both numerical and categorical data elements</a:t>
            </a:r>
          </a:p>
          <a:p>
            <a:r>
              <a:rPr lang="en-US" dirty="0"/>
              <a:t>And </a:t>
            </a:r>
          </a:p>
          <a:p>
            <a:r>
              <a:rPr lang="en-US" dirty="0"/>
              <a:t>relational databases is widespread, yet modeling them was very challenging</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34</a:t>
            </a:fld>
            <a:endParaRPr lang="en-DE"/>
          </a:p>
        </p:txBody>
      </p:sp>
    </p:spTree>
    <p:extLst>
      <p:ext uri="{BB962C8B-B14F-4D97-AF65-F5344CB8AC3E}">
        <p14:creationId xmlns:p14="http://schemas.microsoft.com/office/powerpoint/2010/main" val="2327844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Future works are  </a:t>
            </a:r>
          </a:p>
          <a:p>
            <a:pPr lvl="1"/>
            <a:r>
              <a:rPr lang="en-US" dirty="0"/>
              <a:t>Choosing hyper-parameters model in GAN for any dataset</a:t>
            </a:r>
          </a:p>
          <a:p>
            <a:pPr lvl="1"/>
            <a:r>
              <a:rPr lang="en-US" dirty="0"/>
              <a:t> Introduce a new Table-GAN which can handle multiple table data</a:t>
            </a:r>
          </a:p>
          <a:p>
            <a:pPr lvl="1"/>
            <a:r>
              <a:rPr lang="en-US" dirty="0"/>
              <a:t>Training data so they are related to the model selection task</a:t>
            </a:r>
          </a:p>
          <a:p>
            <a:pPr lvl="1"/>
            <a:r>
              <a:rPr lang="en-US" dirty="0"/>
              <a:t>A considerable impact on the model’s performance, by finding optimal values</a:t>
            </a:r>
            <a:endParaRPr lang="en-DE" dirty="0"/>
          </a:p>
          <a:p>
            <a:endParaRPr lang="en-DE" b="1" dirty="0"/>
          </a:p>
        </p:txBody>
      </p:sp>
      <p:sp>
        <p:nvSpPr>
          <p:cNvPr id="4" name="Slide Number Placeholder 3"/>
          <p:cNvSpPr>
            <a:spLocks noGrp="1"/>
          </p:cNvSpPr>
          <p:nvPr>
            <p:ph type="sldNum" sz="quarter" idx="5"/>
          </p:nvPr>
        </p:nvSpPr>
        <p:spPr/>
        <p:txBody>
          <a:bodyPr/>
          <a:lstStyle/>
          <a:p>
            <a:fld id="{F934A7CF-CD1D-496F-9408-AEBBAF717325}" type="slidenum">
              <a:rPr lang="en-DE" smtClean="0"/>
              <a:t>35</a:t>
            </a:fld>
            <a:endParaRPr lang="en-DE"/>
          </a:p>
        </p:txBody>
      </p:sp>
    </p:spTree>
    <p:extLst>
      <p:ext uri="{BB962C8B-B14F-4D97-AF65-F5344CB8AC3E}">
        <p14:creationId xmlns:p14="http://schemas.microsoft.com/office/powerpoint/2010/main" val="3524542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37</a:t>
            </a:fld>
            <a:endParaRPr lang="en-DE"/>
          </a:p>
        </p:txBody>
      </p:sp>
    </p:spTree>
    <p:extLst>
      <p:ext uri="{BB962C8B-B14F-4D97-AF65-F5344CB8AC3E}">
        <p14:creationId xmlns:p14="http://schemas.microsoft.com/office/powerpoint/2010/main" val="2843426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38</a:t>
            </a:fld>
            <a:endParaRPr lang="en-DE"/>
          </a:p>
        </p:txBody>
      </p:sp>
    </p:spTree>
    <p:extLst>
      <p:ext uri="{BB962C8B-B14F-4D97-AF65-F5344CB8AC3E}">
        <p14:creationId xmlns:p14="http://schemas.microsoft.com/office/powerpoint/2010/main" val="462222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39</a:t>
            </a:fld>
            <a:endParaRPr lang="en-DE"/>
          </a:p>
        </p:txBody>
      </p:sp>
    </p:spTree>
    <p:extLst>
      <p:ext uri="{BB962C8B-B14F-4D97-AF65-F5344CB8AC3E}">
        <p14:creationId xmlns:p14="http://schemas.microsoft.com/office/powerpoint/2010/main" val="366137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has some essential motivation behind this GAN.</a:t>
            </a:r>
          </a:p>
          <a:p>
            <a:endParaRPr lang="en-GB" dirty="0"/>
          </a:p>
          <a:p>
            <a:r>
              <a:rPr lang="en-GB" dirty="0"/>
              <a:t> </a:t>
            </a:r>
            <a:r>
              <a:rPr lang="en-US" dirty="0"/>
              <a:t>More practical challenges and verify newly established techniques.</a:t>
            </a:r>
          </a:p>
          <a:p>
            <a:endParaRPr lang="en-US" dirty="0"/>
          </a:p>
          <a:p>
            <a:r>
              <a:rPr lang="en-US" dirty="0"/>
              <a:t> Data privacy .</a:t>
            </a:r>
          </a:p>
          <a:p>
            <a:endParaRPr lang="en-US" dirty="0"/>
          </a:p>
          <a:p>
            <a:r>
              <a:rPr lang="en-US" dirty="0"/>
              <a:t>Storage, processing, and analysis of data as layers of Big data. </a:t>
            </a:r>
          </a:p>
          <a:p>
            <a:endParaRPr lang="en-US" dirty="0"/>
          </a:p>
          <a:p>
            <a:r>
              <a:rPr lang="en-US" dirty="0"/>
              <a:t>Large data storage systems require adequate and trustworthy interfaces. </a:t>
            </a:r>
          </a:p>
          <a:p>
            <a:endParaRPr lang="en-US" dirty="0"/>
          </a:p>
          <a:p>
            <a:r>
              <a:rPr lang="en-US" dirty="0"/>
              <a:t>Reduce all of this issue GAN can be one of the effective solution.</a:t>
            </a:r>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4</a:t>
            </a:fld>
            <a:endParaRPr lang="en-DE"/>
          </a:p>
        </p:txBody>
      </p:sp>
    </p:spTree>
    <p:extLst>
      <p:ext uri="{BB962C8B-B14F-4D97-AF65-F5344CB8AC3E}">
        <p14:creationId xmlns:p14="http://schemas.microsoft.com/office/powerpoint/2010/main" val="4034541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thesis I have faced lot of difficulties. And I also work on those difficulties throw my thesis. Here The most important issues are presented.</a:t>
            </a:r>
          </a:p>
          <a:p>
            <a:pPr marL="514350" indent="-514350">
              <a:buFont typeface="+mj-lt"/>
              <a:buAutoNum type="arabicPeriod"/>
            </a:pPr>
            <a:r>
              <a:rPr lang="en-US" dirty="0"/>
              <a:t>Generate synthesized tabular form given Dataset. The selection of a suitable GAN model is one of the biggest challenges in the thesis.</a:t>
            </a:r>
          </a:p>
          <a:p>
            <a:pPr marL="514350" indent="-514350">
              <a:buFont typeface="+mj-lt"/>
              <a:buAutoNum type="arabicPeriod"/>
            </a:pPr>
            <a:r>
              <a:rPr lang="en-US" dirty="0"/>
              <a:t>Train a GAN model with generator and discriminator neuron. Find out suitable hyper-parameter values for the GAN model.</a:t>
            </a:r>
          </a:p>
          <a:p>
            <a:pPr marL="514350" indent="-514350">
              <a:buFont typeface="+mj-lt"/>
              <a:buAutoNum type="arabicPeriod"/>
            </a:pPr>
            <a:r>
              <a:rPr lang="en-US" dirty="0"/>
              <a:t>Select a more appreciated optimizer for the GAN model.</a:t>
            </a:r>
          </a:p>
          <a:p>
            <a:pPr marL="514350" indent="-514350">
              <a:buFont typeface="+mj-lt"/>
              <a:buAutoNum type="arabicPeriod"/>
            </a:pPr>
            <a:r>
              <a:rPr lang="en-US" dirty="0"/>
              <a:t>Visualized and analyzed the performance of the model.</a:t>
            </a:r>
            <a:endParaRPr lang="en-DE" dirty="0"/>
          </a:p>
          <a:p>
            <a:endParaRPr lang="en-GB" dirty="0"/>
          </a:p>
          <a:p>
            <a:r>
              <a:rPr lang="en-GB" dirty="0"/>
              <a:t>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5</a:t>
            </a:fld>
            <a:endParaRPr lang="en-DE"/>
          </a:p>
        </p:txBody>
      </p:sp>
    </p:spTree>
    <p:extLst>
      <p:ext uri="{BB962C8B-B14F-4D97-AF65-F5344CB8AC3E}">
        <p14:creationId xmlns:p14="http://schemas.microsoft.com/office/powerpoint/2010/main" val="303976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thesis work try to explain the answer of this question. </a:t>
            </a:r>
          </a:p>
          <a:p>
            <a:r>
              <a:rPr lang="en-US" dirty="0"/>
              <a:t>RQ_1: What is the basic structure of the GAN model with Generator and Discriminator neurons?</a:t>
            </a:r>
          </a:p>
          <a:p>
            <a:r>
              <a:rPr lang="en-US" dirty="0"/>
              <a:t>RQ_2: What is the importance of the Activation function, Batch normalization, optimizer, and CNN in GAN?</a:t>
            </a:r>
          </a:p>
          <a:p>
            <a:r>
              <a:rPr lang="en-US" dirty="0"/>
              <a:t>RQ_3: What is Data Augmentation, and what is the present situation of Data Augmentation in different data fields?</a:t>
            </a:r>
          </a:p>
          <a:p>
            <a:r>
              <a:rPr lang="en-US" dirty="0"/>
              <a:t>RQ_4: How does the model perform with different data sets and features, including the success of data generation compared with original data?</a:t>
            </a:r>
          </a:p>
          <a:p>
            <a:r>
              <a:rPr lang="en-US"/>
              <a:t>RQ_5: What are the limitations and future work can be for the GAN model with respect to tabular data?</a:t>
            </a:r>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6</a:t>
            </a:fld>
            <a:endParaRPr lang="en-DE"/>
          </a:p>
        </p:txBody>
      </p:sp>
    </p:spTree>
    <p:extLst>
      <p:ext uri="{BB962C8B-B14F-4D97-AF65-F5344CB8AC3E}">
        <p14:creationId xmlns:p14="http://schemas.microsoft.com/office/powerpoint/2010/main" val="1367954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Neural Networks</a:t>
            </a:r>
            <a:endParaRPr lang="en-GB" dirty="0"/>
          </a:p>
          <a:p>
            <a:r>
              <a:rPr lang="en-GB" dirty="0"/>
              <a:t>This is the core of everything. In simple form it’s a </a:t>
            </a:r>
            <a:r>
              <a:rPr lang="en-US" dirty="0">
                <a:latin typeface="Times New Roman" panose="02020603050405020304" pitchFamily="18" charset="0"/>
                <a:cs typeface="Times New Roman" panose="02020603050405020304" pitchFamily="18" charset="0"/>
              </a:rPr>
              <a:t>collection of nodes and collection of nodes connections. If there is two node and one connection then its called neural net and if there has more then one connection then it’s a network. This are the example of simple and complex network.</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7</a:t>
            </a:fld>
            <a:endParaRPr lang="en-DE"/>
          </a:p>
        </p:txBody>
      </p:sp>
    </p:spTree>
    <p:extLst>
      <p:ext uri="{BB962C8B-B14F-4D97-AF65-F5344CB8AC3E}">
        <p14:creationId xmlns:p14="http://schemas.microsoft.com/office/powerpoint/2010/main" val="276418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Artificial Neurons</a:t>
            </a:r>
            <a:endParaRPr lang="en-GB" dirty="0"/>
          </a:p>
          <a:p>
            <a:r>
              <a:rPr lang="en-GB" dirty="0"/>
              <a:t>If we update into the next level is artificial neurons. This is similar as the neural network . But the progress is that It can work like the neuron in human brain.  The inputs are like synapses and weights are like signal intensity. A mathematical function is used to  determines the neuron’s activity. </a:t>
            </a:r>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8</a:t>
            </a:fld>
            <a:endParaRPr lang="en-DE"/>
          </a:p>
        </p:txBody>
      </p:sp>
    </p:spTree>
    <p:extLst>
      <p:ext uri="{BB962C8B-B14F-4D97-AF65-F5344CB8AC3E}">
        <p14:creationId xmlns:p14="http://schemas.microsoft.com/office/powerpoint/2010/main" val="319521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Feedforward Neural Networks</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we are going to connect those artificial neurons in layer. Initially, there has two layer input and out put layer  its it’s a 2 layer network. If there has more then two layer then the middle layer is called hidden layer. There can be more then one hidden layer depend on the network.  If  </a:t>
            </a:r>
            <a:r>
              <a:rPr lang="en-US" sz="1200" dirty="0"/>
              <a:t>The input layer output signals are fed into the next layer and No "feedback" from the neurons’ outputs to the inputs then the network is called </a:t>
            </a:r>
            <a:r>
              <a:rPr lang="en-US" sz="1200" b="1" dirty="0">
                <a:latin typeface="Times New Roman" panose="02020603050405020304" pitchFamily="18" charset="0"/>
                <a:cs typeface="Times New Roman" panose="02020603050405020304" pitchFamily="18" charset="0"/>
              </a:rPr>
              <a:t>Feedforward Neural 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So its always in forward direction.</a:t>
            </a:r>
            <a:endParaRPr lang="en-DE"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DE" dirty="0"/>
          </a:p>
        </p:txBody>
      </p:sp>
      <p:sp>
        <p:nvSpPr>
          <p:cNvPr id="4" name="Slide Number Placeholder 3"/>
          <p:cNvSpPr>
            <a:spLocks noGrp="1"/>
          </p:cNvSpPr>
          <p:nvPr>
            <p:ph type="sldNum" sz="quarter" idx="5"/>
          </p:nvPr>
        </p:nvSpPr>
        <p:spPr/>
        <p:txBody>
          <a:bodyPr/>
          <a:lstStyle/>
          <a:p>
            <a:fld id="{F934A7CF-CD1D-496F-9408-AEBBAF717325}" type="slidenum">
              <a:rPr lang="en-DE" smtClean="0"/>
              <a:t>9</a:t>
            </a:fld>
            <a:endParaRPr lang="en-DE"/>
          </a:p>
        </p:txBody>
      </p:sp>
    </p:spTree>
    <p:extLst>
      <p:ext uri="{BB962C8B-B14F-4D97-AF65-F5344CB8AC3E}">
        <p14:creationId xmlns:p14="http://schemas.microsoft.com/office/powerpoint/2010/main" val="341387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BD8A-2E54-46A1-9466-2BB06661564E}"/>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DE"/>
          </a:p>
        </p:txBody>
      </p:sp>
      <p:sp>
        <p:nvSpPr>
          <p:cNvPr id="3" name="Subtitle 2">
            <a:extLst>
              <a:ext uri="{FF2B5EF4-FFF2-40B4-BE49-F238E27FC236}">
                <a16:creationId xmlns:a16="http://schemas.microsoft.com/office/drawing/2014/main" id="{5215E3EC-2CC2-4DD1-8C93-B469A11397D9}"/>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DE"/>
          </a:p>
        </p:txBody>
      </p:sp>
      <p:sp>
        <p:nvSpPr>
          <p:cNvPr id="4" name="Date Placeholder 3">
            <a:extLst>
              <a:ext uri="{FF2B5EF4-FFF2-40B4-BE49-F238E27FC236}">
                <a16:creationId xmlns:a16="http://schemas.microsoft.com/office/drawing/2014/main" id="{6E530D2C-E5B5-4D76-8A96-80444A484577}"/>
              </a:ext>
            </a:extLst>
          </p:cNvPr>
          <p:cNvSpPr txBox="1">
            <a:spLocks noGrp="1"/>
          </p:cNvSpPr>
          <p:nvPr>
            <p:ph type="dt" sz="half" idx="7"/>
          </p:nvPr>
        </p:nvSpPr>
        <p:spPr/>
        <p:txBody>
          <a:bodyPr/>
          <a:lstStyle>
            <a:lvl1pPr>
              <a:defRPr/>
            </a:lvl1pPr>
          </a:lstStyle>
          <a:p>
            <a:pPr lvl="0"/>
            <a:fld id="{6A737026-E913-44AE-87FD-24B60025DF2A}" type="datetime1">
              <a:rPr lang="en-DE"/>
              <a:pPr lvl="0"/>
              <a:t>16/12/2021</a:t>
            </a:fld>
            <a:endParaRPr lang="en-DE"/>
          </a:p>
        </p:txBody>
      </p:sp>
      <p:sp>
        <p:nvSpPr>
          <p:cNvPr id="5" name="Footer Placeholder 4">
            <a:extLst>
              <a:ext uri="{FF2B5EF4-FFF2-40B4-BE49-F238E27FC236}">
                <a16:creationId xmlns:a16="http://schemas.microsoft.com/office/drawing/2014/main" id="{266BA1C6-7739-47A0-8D35-312DB0101DE4}"/>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34F64750-BD89-48CA-A7CB-55D1E8E44477}"/>
              </a:ext>
            </a:extLst>
          </p:cNvPr>
          <p:cNvSpPr txBox="1">
            <a:spLocks noGrp="1"/>
          </p:cNvSpPr>
          <p:nvPr>
            <p:ph type="sldNum" sz="quarter" idx="8"/>
          </p:nvPr>
        </p:nvSpPr>
        <p:spPr/>
        <p:txBody>
          <a:bodyPr/>
          <a:lstStyle>
            <a:lvl1pPr>
              <a:defRPr/>
            </a:lvl1pPr>
          </a:lstStyle>
          <a:p>
            <a:pPr lvl="0"/>
            <a:fld id="{3D375809-8DEF-46D2-95FF-10D21A9E1DF0}" type="slidenum">
              <a:t>‹#›</a:t>
            </a:fld>
            <a:endParaRPr lang="en-DE"/>
          </a:p>
        </p:txBody>
      </p:sp>
    </p:spTree>
    <p:extLst>
      <p:ext uri="{BB962C8B-B14F-4D97-AF65-F5344CB8AC3E}">
        <p14:creationId xmlns:p14="http://schemas.microsoft.com/office/powerpoint/2010/main" val="27272859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1FFB-58E9-4004-8DEA-909290CBC475}"/>
              </a:ext>
            </a:extLst>
          </p:cNvPr>
          <p:cNvSpPr txBox="1">
            <a:spLocks noGrp="1"/>
          </p:cNvSpPr>
          <p:nvPr>
            <p:ph type="title"/>
          </p:nvPr>
        </p:nvSpPr>
        <p:spPr/>
        <p:txBody>
          <a:bodyPr/>
          <a:lstStyle>
            <a:lvl1pPr>
              <a:defRPr/>
            </a:lvl1pPr>
          </a:lstStyle>
          <a:p>
            <a:pPr lvl="0"/>
            <a:r>
              <a:rPr lang="en-US"/>
              <a:t>Click to edit Master title style</a:t>
            </a:r>
            <a:endParaRPr lang="en-DE"/>
          </a:p>
        </p:txBody>
      </p:sp>
      <p:sp>
        <p:nvSpPr>
          <p:cNvPr id="3" name="Vertical Text Placeholder 2">
            <a:extLst>
              <a:ext uri="{FF2B5EF4-FFF2-40B4-BE49-F238E27FC236}">
                <a16:creationId xmlns:a16="http://schemas.microsoft.com/office/drawing/2014/main" id="{F33FA270-9BDC-4935-A665-BFA08CEE69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7276EE7-7A8E-4E35-A355-D280D02D84E8}"/>
              </a:ext>
            </a:extLst>
          </p:cNvPr>
          <p:cNvSpPr txBox="1">
            <a:spLocks noGrp="1"/>
          </p:cNvSpPr>
          <p:nvPr>
            <p:ph type="dt" sz="half" idx="7"/>
          </p:nvPr>
        </p:nvSpPr>
        <p:spPr/>
        <p:txBody>
          <a:bodyPr/>
          <a:lstStyle>
            <a:lvl1pPr>
              <a:defRPr/>
            </a:lvl1pPr>
          </a:lstStyle>
          <a:p>
            <a:pPr lvl="0"/>
            <a:fld id="{93C21822-9E53-42BE-8E4F-1FDDF0001996}" type="datetime1">
              <a:rPr lang="en-DE"/>
              <a:pPr lvl="0"/>
              <a:t>16/12/2021</a:t>
            </a:fld>
            <a:endParaRPr lang="en-DE"/>
          </a:p>
        </p:txBody>
      </p:sp>
      <p:sp>
        <p:nvSpPr>
          <p:cNvPr id="5" name="Footer Placeholder 4">
            <a:extLst>
              <a:ext uri="{FF2B5EF4-FFF2-40B4-BE49-F238E27FC236}">
                <a16:creationId xmlns:a16="http://schemas.microsoft.com/office/drawing/2014/main" id="{9AD61AB0-7A58-4815-B3AB-080A5183A1EA}"/>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4D720D45-3523-4792-92DF-02123EC05740}"/>
              </a:ext>
            </a:extLst>
          </p:cNvPr>
          <p:cNvSpPr txBox="1">
            <a:spLocks noGrp="1"/>
          </p:cNvSpPr>
          <p:nvPr>
            <p:ph type="sldNum" sz="quarter" idx="8"/>
          </p:nvPr>
        </p:nvSpPr>
        <p:spPr/>
        <p:txBody>
          <a:bodyPr/>
          <a:lstStyle>
            <a:lvl1pPr>
              <a:defRPr/>
            </a:lvl1pPr>
          </a:lstStyle>
          <a:p>
            <a:pPr lvl="0"/>
            <a:fld id="{5F0AE118-6C92-4009-BC23-77758A73FA42}" type="slidenum">
              <a:t>‹#›</a:t>
            </a:fld>
            <a:endParaRPr lang="en-DE"/>
          </a:p>
        </p:txBody>
      </p:sp>
    </p:spTree>
    <p:extLst>
      <p:ext uri="{BB962C8B-B14F-4D97-AF65-F5344CB8AC3E}">
        <p14:creationId xmlns:p14="http://schemas.microsoft.com/office/powerpoint/2010/main" val="191330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02C34-765A-4AE5-B32E-FA7B85F6D26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DE"/>
          </a:p>
        </p:txBody>
      </p:sp>
      <p:sp>
        <p:nvSpPr>
          <p:cNvPr id="3" name="Vertical Text Placeholder 2">
            <a:extLst>
              <a:ext uri="{FF2B5EF4-FFF2-40B4-BE49-F238E27FC236}">
                <a16:creationId xmlns:a16="http://schemas.microsoft.com/office/drawing/2014/main" id="{B76E372B-9EF9-4D66-9FA2-C8364152D350}"/>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5E36A8C-681B-48DB-B356-16D884BEC4CC}"/>
              </a:ext>
            </a:extLst>
          </p:cNvPr>
          <p:cNvSpPr txBox="1">
            <a:spLocks noGrp="1"/>
          </p:cNvSpPr>
          <p:nvPr>
            <p:ph type="dt" sz="half" idx="7"/>
          </p:nvPr>
        </p:nvSpPr>
        <p:spPr/>
        <p:txBody>
          <a:bodyPr/>
          <a:lstStyle>
            <a:lvl1pPr>
              <a:defRPr/>
            </a:lvl1pPr>
          </a:lstStyle>
          <a:p>
            <a:pPr lvl="0"/>
            <a:fld id="{BB90444B-96FF-4714-89A4-5451781A9C71}" type="datetime1">
              <a:rPr lang="en-DE"/>
              <a:pPr lvl="0"/>
              <a:t>16/12/2021</a:t>
            </a:fld>
            <a:endParaRPr lang="en-DE"/>
          </a:p>
        </p:txBody>
      </p:sp>
      <p:sp>
        <p:nvSpPr>
          <p:cNvPr id="5" name="Footer Placeholder 4">
            <a:extLst>
              <a:ext uri="{FF2B5EF4-FFF2-40B4-BE49-F238E27FC236}">
                <a16:creationId xmlns:a16="http://schemas.microsoft.com/office/drawing/2014/main" id="{461CFA30-BD2B-4878-ABD9-85A748B3A3E1}"/>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3EA2EBF8-60DF-4919-AE80-222CD6DEEB93}"/>
              </a:ext>
            </a:extLst>
          </p:cNvPr>
          <p:cNvSpPr txBox="1">
            <a:spLocks noGrp="1"/>
          </p:cNvSpPr>
          <p:nvPr>
            <p:ph type="sldNum" sz="quarter" idx="8"/>
          </p:nvPr>
        </p:nvSpPr>
        <p:spPr/>
        <p:txBody>
          <a:bodyPr/>
          <a:lstStyle>
            <a:lvl1pPr>
              <a:defRPr/>
            </a:lvl1pPr>
          </a:lstStyle>
          <a:p>
            <a:pPr lvl="0"/>
            <a:fld id="{AB870ED3-E85C-4457-9006-26CBA2D681B9}" type="slidenum">
              <a:t>‹#›</a:t>
            </a:fld>
            <a:endParaRPr lang="en-DE"/>
          </a:p>
        </p:txBody>
      </p:sp>
    </p:spTree>
    <p:extLst>
      <p:ext uri="{BB962C8B-B14F-4D97-AF65-F5344CB8AC3E}">
        <p14:creationId xmlns:p14="http://schemas.microsoft.com/office/powerpoint/2010/main" val="257626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7DAF-4205-45E6-A13D-8A80C10C45F0}"/>
              </a:ext>
            </a:extLst>
          </p:cNvPr>
          <p:cNvSpPr txBox="1">
            <a:spLocks noGrp="1"/>
          </p:cNvSpPr>
          <p:nvPr>
            <p:ph type="title"/>
          </p:nvPr>
        </p:nvSpPr>
        <p:spPr/>
        <p:txBody>
          <a:bodyPr/>
          <a:lstStyle>
            <a:lvl1pPr>
              <a:defRPr/>
            </a:lvl1pPr>
          </a:lstStyle>
          <a:p>
            <a:pPr lvl="0"/>
            <a:r>
              <a:rPr lang="en-US"/>
              <a:t>Click to edit Master title style</a:t>
            </a:r>
            <a:endParaRPr lang="en-DE"/>
          </a:p>
        </p:txBody>
      </p:sp>
      <p:sp>
        <p:nvSpPr>
          <p:cNvPr id="3" name="Content Placeholder 2">
            <a:extLst>
              <a:ext uri="{FF2B5EF4-FFF2-40B4-BE49-F238E27FC236}">
                <a16:creationId xmlns:a16="http://schemas.microsoft.com/office/drawing/2014/main" id="{83778F16-46F3-4176-BCE2-8F15348A695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D63460C-4A9E-4637-AB8D-421E79EC3EB4}"/>
              </a:ext>
            </a:extLst>
          </p:cNvPr>
          <p:cNvSpPr txBox="1">
            <a:spLocks noGrp="1"/>
          </p:cNvSpPr>
          <p:nvPr>
            <p:ph type="dt" sz="half" idx="7"/>
          </p:nvPr>
        </p:nvSpPr>
        <p:spPr/>
        <p:txBody>
          <a:bodyPr/>
          <a:lstStyle>
            <a:lvl1pPr>
              <a:defRPr/>
            </a:lvl1pPr>
          </a:lstStyle>
          <a:p>
            <a:pPr lvl="0"/>
            <a:fld id="{E15C88E7-A55B-4B17-B6CA-1D38F8C681A5}" type="datetime1">
              <a:rPr lang="en-DE"/>
              <a:pPr lvl="0"/>
              <a:t>16/12/2021</a:t>
            </a:fld>
            <a:endParaRPr lang="en-DE"/>
          </a:p>
        </p:txBody>
      </p:sp>
      <p:sp>
        <p:nvSpPr>
          <p:cNvPr id="5" name="Footer Placeholder 4">
            <a:extLst>
              <a:ext uri="{FF2B5EF4-FFF2-40B4-BE49-F238E27FC236}">
                <a16:creationId xmlns:a16="http://schemas.microsoft.com/office/drawing/2014/main" id="{F641B790-68AD-40E3-BBE9-B866D7DE2A64}"/>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C04D0962-D6A6-4052-88DB-3316B722656F}"/>
              </a:ext>
            </a:extLst>
          </p:cNvPr>
          <p:cNvSpPr txBox="1">
            <a:spLocks noGrp="1"/>
          </p:cNvSpPr>
          <p:nvPr>
            <p:ph type="sldNum" sz="quarter" idx="8"/>
          </p:nvPr>
        </p:nvSpPr>
        <p:spPr/>
        <p:txBody>
          <a:bodyPr/>
          <a:lstStyle>
            <a:lvl1pPr>
              <a:defRPr/>
            </a:lvl1pPr>
          </a:lstStyle>
          <a:p>
            <a:pPr lvl="0"/>
            <a:fld id="{8E8EA6E9-1244-485C-A706-17FA735A6896}" type="slidenum">
              <a:t>‹#›</a:t>
            </a:fld>
            <a:endParaRPr lang="en-DE"/>
          </a:p>
        </p:txBody>
      </p:sp>
    </p:spTree>
    <p:extLst>
      <p:ext uri="{BB962C8B-B14F-4D97-AF65-F5344CB8AC3E}">
        <p14:creationId xmlns:p14="http://schemas.microsoft.com/office/powerpoint/2010/main" val="13227937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A59E-5744-4595-B5AB-363CA86516F7}"/>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DE"/>
          </a:p>
        </p:txBody>
      </p:sp>
      <p:sp>
        <p:nvSpPr>
          <p:cNvPr id="3" name="Text Placeholder 2">
            <a:extLst>
              <a:ext uri="{FF2B5EF4-FFF2-40B4-BE49-F238E27FC236}">
                <a16:creationId xmlns:a16="http://schemas.microsoft.com/office/drawing/2014/main" id="{FF48C015-1C07-47A4-961D-CC3643C844DA}"/>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E43C9AB8-AA55-40C4-A02E-BFAFC86FFA5A}"/>
              </a:ext>
            </a:extLst>
          </p:cNvPr>
          <p:cNvSpPr txBox="1">
            <a:spLocks noGrp="1"/>
          </p:cNvSpPr>
          <p:nvPr>
            <p:ph type="dt" sz="half" idx="7"/>
          </p:nvPr>
        </p:nvSpPr>
        <p:spPr/>
        <p:txBody>
          <a:bodyPr/>
          <a:lstStyle>
            <a:lvl1pPr>
              <a:defRPr/>
            </a:lvl1pPr>
          </a:lstStyle>
          <a:p>
            <a:pPr lvl="0"/>
            <a:fld id="{45A1CF20-EE23-4756-BA13-95CF2F7F5AE3}" type="datetime1">
              <a:rPr lang="en-DE"/>
              <a:pPr lvl="0"/>
              <a:t>16/12/2021</a:t>
            </a:fld>
            <a:endParaRPr lang="en-DE"/>
          </a:p>
        </p:txBody>
      </p:sp>
      <p:sp>
        <p:nvSpPr>
          <p:cNvPr id="5" name="Footer Placeholder 4">
            <a:extLst>
              <a:ext uri="{FF2B5EF4-FFF2-40B4-BE49-F238E27FC236}">
                <a16:creationId xmlns:a16="http://schemas.microsoft.com/office/drawing/2014/main" id="{90F88B8C-A49B-4E76-9CE1-C38BCC6D61F5}"/>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3A962CEB-90B8-4D1D-AEC0-94AF50A36F78}"/>
              </a:ext>
            </a:extLst>
          </p:cNvPr>
          <p:cNvSpPr txBox="1">
            <a:spLocks noGrp="1"/>
          </p:cNvSpPr>
          <p:nvPr>
            <p:ph type="sldNum" sz="quarter" idx="8"/>
          </p:nvPr>
        </p:nvSpPr>
        <p:spPr/>
        <p:txBody>
          <a:bodyPr/>
          <a:lstStyle>
            <a:lvl1pPr>
              <a:defRPr/>
            </a:lvl1pPr>
          </a:lstStyle>
          <a:p>
            <a:pPr lvl="0"/>
            <a:fld id="{25C7E3B0-1372-4026-9B3E-84C4CB882F53}" type="slidenum">
              <a:t>‹#›</a:t>
            </a:fld>
            <a:endParaRPr lang="en-DE"/>
          </a:p>
        </p:txBody>
      </p:sp>
    </p:spTree>
    <p:extLst>
      <p:ext uri="{BB962C8B-B14F-4D97-AF65-F5344CB8AC3E}">
        <p14:creationId xmlns:p14="http://schemas.microsoft.com/office/powerpoint/2010/main" val="101816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19D4-64B8-4571-A22A-E7C84F7E6881}"/>
              </a:ext>
            </a:extLst>
          </p:cNvPr>
          <p:cNvSpPr txBox="1">
            <a:spLocks noGrp="1"/>
          </p:cNvSpPr>
          <p:nvPr>
            <p:ph type="title"/>
          </p:nvPr>
        </p:nvSpPr>
        <p:spPr/>
        <p:txBody>
          <a:bodyPr/>
          <a:lstStyle>
            <a:lvl1pPr>
              <a:defRPr/>
            </a:lvl1pPr>
          </a:lstStyle>
          <a:p>
            <a:pPr lvl="0"/>
            <a:r>
              <a:rPr lang="en-US"/>
              <a:t>Click to edit Master title style</a:t>
            </a:r>
            <a:endParaRPr lang="en-DE"/>
          </a:p>
        </p:txBody>
      </p:sp>
      <p:sp>
        <p:nvSpPr>
          <p:cNvPr id="3" name="Content Placeholder 2">
            <a:extLst>
              <a:ext uri="{FF2B5EF4-FFF2-40B4-BE49-F238E27FC236}">
                <a16:creationId xmlns:a16="http://schemas.microsoft.com/office/drawing/2014/main" id="{BFA7F5A6-BF85-4AF7-ABB1-29A6BC4BE2A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6845E1A6-8349-4AA0-A876-8827F8D587FA}"/>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512CCE8A-9457-44A2-8E8C-BCF9D54E688D}"/>
              </a:ext>
            </a:extLst>
          </p:cNvPr>
          <p:cNvSpPr txBox="1">
            <a:spLocks noGrp="1"/>
          </p:cNvSpPr>
          <p:nvPr>
            <p:ph type="dt" sz="half" idx="7"/>
          </p:nvPr>
        </p:nvSpPr>
        <p:spPr/>
        <p:txBody>
          <a:bodyPr/>
          <a:lstStyle>
            <a:lvl1pPr>
              <a:defRPr/>
            </a:lvl1pPr>
          </a:lstStyle>
          <a:p>
            <a:pPr lvl="0"/>
            <a:fld id="{045A70C2-05B1-4263-9F6B-876CD621C9CC}" type="datetime1">
              <a:rPr lang="en-DE"/>
              <a:pPr lvl="0"/>
              <a:t>16/12/2021</a:t>
            </a:fld>
            <a:endParaRPr lang="en-DE"/>
          </a:p>
        </p:txBody>
      </p:sp>
      <p:sp>
        <p:nvSpPr>
          <p:cNvPr id="6" name="Footer Placeholder 5">
            <a:extLst>
              <a:ext uri="{FF2B5EF4-FFF2-40B4-BE49-F238E27FC236}">
                <a16:creationId xmlns:a16="http://schemas.microsoft.com/office/drawing/2014/main" id="{1A188589-4CBB-4941-A0C1-0DCAF2915B6D}"/>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3A1CB662-79B5-4ADD-856A-A0AAB365F356}"/>
              </a:ext>
            </a:extLst>
          </p:cNvPr>
          <p:cNvSpPr txBox="1">
            <a:spLocks noGrp="1"/>
          </p:cNvSpPr>
          <p:nvPr>
            <p:ph type="sldNum" sz="quarter" idx="8"/>
          </p:nvPr>
        </p:nvSpPr>
        <p:spPr/>
        <p:txBody>
          <a:bodyPr/>
          <a:lstStyle>
            <a:lvl1pPr>
              <a:defRPr/>
            </a:lvl1pPr>
          </a:lstStyle>
          <a:p>
            <a:pPr lvl="0"/>
            <a:fld id="{00129E44-E059-4CF8-86E4-8079BEC02DBB}" type="slidenum">
              <a:t>‹#›</a:t>
            </a:fld>
            <a:endParaRPr lang="en-DE"/>
          </a:p>
        </p:txBody>
      </p:sp>
    </p:spTree>
    <p:extLst>
      <p:ext uri="{BB962C8B-B14F-4D97-AF65-F5344CB8AC3E}">
        <p14:creationId xmlns:p14="http://schemas.microsoft.com/office/powerpoint/2010/main" val="155371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0FA9-98D1-41FA-B0A5-AE5068AB864D}"/>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DE"/>
          </a:p>
        </p:txBody>
      </p:sp>
      <p:sp>
        <p:nvSpPr>
          <p:cNvPr id="3" name="Text Placeholder 2">
            <a:extLst>
              <a:ext uri="{FF2B5EF4-FFF2-40B4-BE49-F238E27FC236}">
                <a16:creationId xmlns:a16="http://schemas.microsoft.com/office/drawing/2014/main" id="{8D7D4A71-9050-4BDA-B8E3-3802C1F3070A}"/>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5551B2F8-13C5-4AEB-A2A0-D926E484C1E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466EEDEB-0F05-421B-B13A-13E98517DE9B}"/>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1F1292E9-5215-4D87-9DB7-18144585EECC}"/>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6B668727-6BA0-47B0-BF0A-713AFEE51707}"/>
              </a:ext>
            </a:extLst>
          </p:cNvPr>
          <p:cNvSpPr txBox="1">
            <a:spLocks noGrp="1"/>
          </p:cNvSpPr>
          <p:nvPr>
            <p:ph type="dt" sz="half" idx="7"/>
          </p:nvPr>
        </p:nvSpPr>
        <p:spPr/>
        <p:txBody>
          <a:bodyPr/>
          <a:lstStyle>
            <a:lvl1pPr>
              <a:defRPr/>
            </a:lvl1pPr>
          </a:lstStyle>
          <a:p>
            <a:pPr lvl="0"/>
            <a:fld id="{07D598F1-2EE6-4B16-8456-D5E0F2DF5F07}" type="datetime1">
              <a:rPr lang="en-DE"/>
              <a:pPr lvl="0"/>
              <a:t>16/12/2021</a:t>
            </a:fld>
            <a:endParaRPr lang="en-DE"/>
          </a:p>
        </p:txBody>
      </p:sp>
      <p:sp>
        <p:nvSpPr>
          <p:cNvPr id="8" name="Footer Placeholder 7">
            <a:extLst>
              <a:ext uri="{FF2B5EF4-FFF2-40B4-BE49-F238E27FC236}">
                <a16:creationId xmlns:a16="http://schemas.microsoft.com/office/drawing/2014/main" id="{7CC81454-D897-4BB3-9108-3B6B86D560C1}"/>
              </a:ext>
            </a:extLst>
          </p:cNvPr>
          <p:cNvSpPr txBox="1">
            <a:spLocks noGrp="1"/>
          </p:cNvSpPr>
          <p:nvPr>
            <p:ph type="ftr" sz="quarter" idx="9"/>
          </p:nvPr>
        </p:nvSpPr>
        <p:spPr/>
        <p:txBody>
          <a:bodyPr/>
          <a:lstStyle>
            <a:lvl1pPr>
              <a:defRPr/>
            </a:lvl1pPr>
          </a:lstStyle>
          <a:p>
            <a:pPr lvl="0"/>
            <a:endParaRPr lang="en-DE"/>
          </a:p>
        </p:txBody>
      </p:sp>
      <p:sp>
        <p:nvSpPr>
          <p:cNvPr id="9" name="Slide Number Placeholder 8">
            <a:extLst>
              <a:ext uri="{FF2B5EF4-FFF2-40B4-BE49-F238E27FC236}">
                <a16:creationId xmlns:a16="http://schemas.microsoft.com/office/drawing/2014/main" id="{45707851-E489-44BA-9B17-1DF484E22EC8}"/>
              </a:ext>
            </a:extLst>
          </p:cNvPr>
          <p:cNvSpPr txBox="1">
            <a:spLocks noGrp="1"/>
          </p:cNvSpPr>
          <p:nvPr>
            <p:ph type="sldNum" sz="quarter" idx="8"/>
          </p:nvPr>
        </p:nvSpPr>
        <p:spPr/>
        <p:txBody>
          <a:bodyPr/>
          <a:lstStyle>
            <a:lvl1pPr>
              <a:defRPr/>
            </a:lvl1pPr>
          </a:lstStyle>
          <a:p>
            <a:pPr lvl="0"/>
            <a:fld id="{6BA71FD5-9912-4A69-8993-8D306347F119}" type="slidenum">
              <a:t>‹#›</a:t>
            </a:fld>
            <a:endParaRPr lang="en-DE"/>
          </a:p>
        </p:txBody>
      </p:sp>
    </p:spTree>
    <p:extLst>
      <p:ext uri="{BB962C8B-B14F-4D97-AF65-F5344CB8AC3E}">
        <p14:creationId xmlns:p14="http://schemas.microsoft.com/office/powerpoint/2010/main" val="391983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30DB-B572-4285-B67D-D94F79A3E358}"/>
              </a:ext>
            </a:extLst>
          </p:cNvPr>
          <p:cNvSpPr txBox="1">
            <a:spLocks noGrp="1"/>
          </p:cNvSpPr>
          <p:nvPr>
            <p:ph type="title"/>
          </p:nvPr>
        </p:nvSpPr>
        <p:spPr/>
        <p:txBody>
          <a:bodyPr/>
          <a:lstStyle>
            <a:lvl1pPr>
              <a:defRPr/>
            </a:lvl1pPr>
          </a:lstStyle>
          <a:p>
            <a:pPr lvl="0"/>
            <a:r>
              <a:rPr lang="en-US"/>
              <a:t>Click to edit Master title style</a:t>
            </a:r>
            <a:endParaRPr lang="en-DE"/>
          </a:p>
        </p:txBody>
      </p:sp>
      <p:sp>
        <p:nvSpPr>
          <p:cNvPr id="3" name="Date Placeholder 2">
            <a:extLst>
              <a:ext uri="{FF2B5EF4-FFF2-40B4-BE49-F238E27FC236}">
                <a16:creationId xmlns:a16="http://schemas.microsoft.com/office/drawing/2014/main" id="{FEAD0675-0024-46F8-866D-822C68FB55EC}"/>
              </a:ext>
            </a:extLst>
          </p:cNvPr>
          <p:cNvSpPr txBox="1">
            <a:spLocks noGrp="1"/>
          </p:cNvSpPr>
          <p:nvPr>
            <p:ph type="dt" sz="half" idx="7"/>
          </p:nvPr>
        </p:nvSpPr>
        <p:spPr/>
        <p:txBody>
          <a:bodyPr/>
          <a:lstStyle>
            <a:lvl1pPr>
              <a:defRPr/>
            </a:lvl1pPr>
          </a:lstStyle>
          <a:p>
            <a:pPr lvl="0"/>
            <a:fld id="{AB8508D9-39A1-47AE-9652-AA74F7D4C54E}" type="datetime1">
              <a:rPr lang="en-DE"/>
              <a:pPr lvl="0"/>
              <a:t>16/12/2021</a:t>
            </a:fld>
            <a:endParaRPr lang="en-DE"/>
          </a:p>
        </p:txBody>
      </p:sp>
      <p:sp>
        <p:nvSpPr>
          <p:cNvPr id="4" name="Footer Placeholder 3">
            <a:extLst>
              <a:ext uri="{FF2B5EF4-FFF2-40B4-BE49-F238E27FC236}">
                <a16:creationId xmlns:a16="http://schemas.microsoft.com/office/drawing/2014/main" id="{047442ED-E0DB-4151-882F-4E3001EFFEF1}"/>
              </a:ext>
            </a:extLst>
          </p:cNvPr>
          <p:cNvSpPr txBox="1">
            <a:spLocks noGrp="1"/>
          </p:cNvSpPr>
          <p:nvPr>
            <p:ph type="ftr" sz="quarter" idx="9"/>
          </p:nvPr>
        </p:nvSpPr>
        <p:spPr/>
        <p:txBody>
          <a:bodyPr/>
          <a:lstStyle>
            <a:lvl1pPr>
              <a:defRPr/>
            </a:lvl1pPr>
          </a:lstStyle>
          <a:p>
            <a:pPr lvl="0"/>
            <a:endParaRPr lang="en-DE"/>
          </a:p>
        </p:txBody>
      </p:sp>
      <p:sp>
        <p:nvSpPr>
          <p:cNvPr id="5" name="Slide Number Placeholder 4">
            <a:extLst>
              <a:ext uri="{FF2B5EF4-FFF2-40B4-BE49-F238E27FC236}">
                <a16:creationId xmlns:a16="http://schemas.microsoft.com/office/drawing/2014/main" id="{455DCB8B-2F1F-4BF0-BA8B-E67CE41C17F9}"/>
              </a:ext>
            </a:extLst>
          </p:cNvPr>
          <p:cNvSpPr txBox="1">
            <a:spLocks noGrp="1"/>
          </p:cNvSpPr>
          <p:nvPr>
            <p:ph type="sldNum" sz="quarter" idx="8"/>
          </p:nvPr>
        </p:nvSpPr>
        <p:spPr/>
        <p:txBody>
          <a:bodyPr/>
          <a:lstStyle>
            <a:lvl1pPr>
              <a:defRPr/>
            </a:lvl1pPr>
          </a:lstStyle>
          <a:p>
            <a:pPr lvl="0"/>
            <a:fld id="{8362FA8C-1BB9-444B-80DB-377F5AD5FADF}" type="slidenum">
              <a:t>‹#›</a:t>
            </a:fld>
            <a:endParaRPr lang="en-DE"/>
          </a:p>
        </p:txBody>
      </p:sp>
    </p:spTree>
    <p:extLst>
      <p:ext uri="{BB962C8B-B14F-4D97-AF65-F5344CB8AC3E}">
        <p14:creationId xmlns:p14="http://schemas.microsoft.com/office/powerpoint/2010/main" val="338752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AA76B-045A-4036-A5D6-656BA531E942}"/>
              </a:ext>
            </a:extLst>
          </p:cNvPr>
          <p:cNvSpPr txBox="1">
            <a:spLocks noGrp="1"/>
          </p:cNvSpPr>
          <p:nvPr>
            <p:ph type="dt" sz="half" idx="7"/>
          </p:nvPr>
        </p:nvSpPr>
        <p:spPr/>
        <p:txBody>
          <a:bodyPr/>
          <a:lstStyle>
            <a:lvl1pPr>
              <a:defRPr/>
            </a:lvl1pPr>
          </a:lstStyle>
          <a:p>
            <a:pPr lvl="0"/>
            <a:fld id="{FC9A166D-3FD6-49E6-B38D-3E2D21D2B08A}" type="datetime1">
              <a:rPr lang="en-DE"/>
              <a:pPr lvl="0"/>
              <a:t>16/12/2021</a:t>
            </a:fld>
            <a:endParaRPr lang="en-DE"/>
          </a:p>
        </p:txBody>
      </p:sp>
      <p:sp>
        <p:nvSpPr>
          <p:cNvPr id="3" name="Footer Placeholder 2">
            <a:extLst>
              <a:ext uri="{FF2B5EF4-FFF2-40B4-BE49-F238E27FC236}">
                <a16:creationId xmlns:a16="http://schemas.microsoft.com/office/drawing/2014/main" id="{B9BFB961-C303-4A0A-A714-8CC9F0E4D899}"/>
              </a:ext>
            </a:extLst>
          </p:cNvPr>
          <p:cNvSpPr txBox="1">
            <a:spLocks noGrp="1"/>
          </p:cNvSpPr>
          <p:nvPr>
            <p:ph type="ftr" sz="quarter" idx="9"/>
          </p:nvPr>
        </p:nvSpPr>
        <p:spPr/>
        <p:txBody>
          <a:bodyPr/>
          <a:lstStyle>
            <a:lvl1pPr>
              <a:defRPr/>
            </a:lvl1pPr>
          </a:lstStyle>
          <a:p>
            <a:pPr lvl="0"/>
            <a:endParaRPr lang="en-DE"/>
          </a:p>
        </p:txBody>
      </p:sp>
      <p:sp>
        <p:nvSpPr>
          <p:cNvPr id="4" name="Slide Number Placeholder 3">
            <a:extLst>
              <a:ext uri="{FF2B5EF4-FFF2-40B4-BE49-F238E27FC236}">
                <a16:creationId xmlns:a16="http://schemas.microsoft.com/office/drawing/2014/main" id="{7F699C1A-06BA-4878-9543-FD8D7BDB8746}"/>
              </a:ext>
            </a:extLst>
          </p:cNvPr>
          <p:cNvSpPr txBox="1">
            <a:spLocks noGrp="1"/>
          </p:cNvSpPr>
          <p:nvPr>
            <p:ph type="sldNum" sz="quarter" idx="8"/>
          </p:nvPr>
        </p:nvSpPr>
        <p:spPr/>
        <p:txBody>
          <a:bodyPr/>
          <a:lstStyle>
            <a:lvl1pPr>
              <a:defRPr/>
            </a:lvl1pPr>
          </a:lstStyle>
          <a:p>
            <a:pPr lvl="0"/>
            <a:fld id="{DA709A8D-191F-4E88-99F6-62E2012BAFFD}" type="slidenum">
              <a:t>‹#›</a:t>
            </a:fld>
            <a:endParaRPr lang="en-DE"/>
          </a:p>
        </p:txBody>
      </p:sp>
    </p:spTree>
    <p:extLst>
      <p:ext uri="{BB962C8B-B14F-4D97-AF65-F5344CB8AC3E}">
        <p14:creationId xmlns:p14="http://schemas.microsoft.com/office/powerpoint/2010/main" val="66253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DF35-7C99-4BB9-9A03-A0D8D88CC0B8}"/>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DE"/>
          </a:p>
        </p:txBody>
      </p:sp>
      <p:sp>
        <p:nvSpPr>
          <p:cNvPr id="3" name="Content Placeholder 2">
            <a:extLst>
              <a:ext uri="{FF2B5EF4-FFF2-40B4-BE49-F238E27FC236}">
                <a16:creationId xmlns:a16="http://schemas.microsoft.com/office/drawing/2014/main" id="{BDCE2A1E-B3DC-486F-B807-57F6B5D94E5D}"/>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2B9B17B9-8B82-45D6-A4B1-AACC58CED64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757FA26-1557-4EC3-90FC-B6330720015C}"/>
              </a:ext>
            </a:extLst>
          </p:cNvPr>
          <p:cNvSpPr txBox="1">
            <a:spLocks noGrp="1"/>
          </p:cNvSpPr>
          <p:nvPr>
            <p:ph type="dt" sz="half" idx="7"/>
          </p:nvPr>
        </p:nvSpPr>
        <p:spPr/>
        <p:txBody>
          <a:bodyPr/>
          <a:lstStyle>
            <a:lvl1pPr>
              <a:defRPr/>
            </a:lvl1pPr>
          </a:lstStyle>
          <a:p>
            <a:pPr lvl="0"/>
            <a:fld id="{CFB5BDDE-8A85-4B30-9919-788DC98FC588}" type="datetime1">
              <a:rPr lang="en-DE"/>
              <a:pPr lvl="0"/>
              <a:t>16/12/2021</a:t>
            </a:fld>
            <a:endParaRPr lang="en-DE"/>
          </a:p>
        </p:txBody>
      </p:sp>
      <p:sp>
        <p:nvSpPr>
          <p:cNvPr id="6" name="Footer Placeholder 5">
            <a:extLst>
              <a:ext uri="{FF2B5EF4-FFF2-40B4-BE49-F238E27FC236}">
                <a16:creationId xmlns:a16="http://schemas.microsoft.com/office/drawing/2014/main" id="{594EE202-531C-478C-BF52-B77C8BAF0E82}"/>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EEE6BEA2-A107-442D-81C2-F717D705EC54}"/>
              </a:ext>
            </a:extLst>
          </p:cNvPr>
          <p:cNvSpPr txBox="1">
            <a:spLocks noGrp="1"/>
          </p:cNvSpPr>
          <p:nvPr>
            <p:ph type="sldNum" sz="quarter" idx="8"/>
          </p:nvPr>
        </p:nvSpPr>
        <p:spPr/>
        <p:txBody>
          <a:bodyPr/>
          <a:lstStyle>
            <a:lvl1pPr>
              <a:defRPr/>
            </a:lvl1pPr>
          </a:lstStyle>
          <a:p>
            <a:pPr lvl="0"/>
            <a:fld id="{3D6C6C12-6228-4A43-B5FB-74C4C9A0AD2B}" type="slidenum">
              <a:t>‹#›</a:t>
            </a:fld>
            <a:endParaRPr lang="en-DE"/>
          </a:p>
        </p:txBody>
      </p:sp>
    </p:spTree>
    <p:extLst>
      <p:ext uri="{BB962C8B-B14F-4D97-AF65-F5344CB8AC3E}">
        <p14:creationId xmlns:p14="http://schemas.microsoft.com/office/powerpoint/2010/main" val="346626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2D7B-4B29-4AF9-99E4-FD3730BC68C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DE"/>
          </a:p>
        </p:txBody>
      </p:sp>
      <p:sp>
        <p:nvSpPr>
          <p:cNvPr id="3" name="Picture Placeholder 2">
            <a:extLst>
              <a:ext uri="{FF2B5EF4-FFF2-40B4-BE49-F238E27FC236}">
                <a16:creationId xmlns:a16="http://schemas.microsoft.com/office/drawing/2014/main" id="{4BA0FB58-652E-493F-94BA-A7029BCFA060}"/>
              </a:ext>
            </a:extLst>
          </p:cNvPr>
          <p:cNvSpPr txBox="1">
            <a:spLocks noGrp="1"/>
          </p:cNvSpPr>
          <p:nvPr>
            <p:ph type="pic" idx="1"/>
          </p:nvPr>
        </p:nvSpPr>
        <p:spPr>
          <a:xfrm>
            <a:off x="5183184" y="987423"/>
            <a:ext cx="6172200" cy="4873623"/>
          </a:xfrm>
        </p:spPr>
        <p:txBody>
          <a:bodyPr/>
          <a:lstStyle>
            <a:lvl1pPr marL="0" indent="0">
              <a:buNone/>
              <a:defRPr lang="en-DE" sz="3200"/>
            </a:lvl1pPr>
          </a:lstStyle>
          <a:p>
            <a:pPr lvl="0"/>
            <a:endParaRPr lang="en-DE"/>
          </a:p>
        </p:txBody>
      </p:sp>
      <p:sp>
        <p:nvSpPr>
          <p:cNvPr id="4" name="Text Placeholder 3">
            <a:extLst>
              <a:ext uri="{FF2B5EF4-FFF2-40B4-BE49-F238E27FC236}">
                <a16:creationId xmlns:a16="http://schemas.microsoft.com/office/drawing/2014/main" id="{52474CD4-72AB-42E9-A72E-C577DEB8A3F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FD5656A-ABE2-4075-865B-16C469820AA0}"/>
              </a:ext>
            </a:extLst>
          </p:cNvPr>
          <p:cNvSpPr txBox="1">
            <a:spLocks noGrp="1"/>
          </p:cNvSpPr>
          <p:nvPr>
            <p:ph type="dt" sz="half" idx="7"/>
          </p:nvPr>
        </p:nvSpPr>
        <p:spPr/>
        <p:txBody>
          <a:bodyPr/>
          <a:lstStyle>
            <a:lvl1pPr>
              <a:defRPr/>
            </a:lvl1pPr>
          </a:lstStyle>
          <a:p>
            <a:pPr lvl="0"/>
            <a:fld id="{2A904554-FA17-4AC7-80A3-F55C89B5A9DC}" type="datetime1">
              <a:rPr lang="en-DE"/>
              <a:pPr lvl="0"/>
              <a:t>16/12/2021</a:t>
            </a:fld>
            <a:endParaRPr lang="en-DE"/>
          </a:p>
        </p:txBody>
      </p:sp>
      <p:sp>
        <p:nvSpPr>
          <p:cNvPr id="6" name="Footer Placeholder 5">
            <a:extLst>
              <a:ext uri="{FF2B5EF4-FFF2-40B4-BE49-F238E27FC236}">
                <a16:creationId xmlns:a16="http://schemas.microsoft.com/office/drawing/2014/main" id="{5A87E2E6-6EDE-46E1-9755-3E8C6B16D380}"/>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48106594-99C5-41B7-8C6E-5CF54F16FB5E}"/>
              </a:ext>
            </a:extLst>
          </p:cNvPr>
          <p:cNvSpPr txBox="1">
            <a:spLocks noGrp="1"/>
          </p:cNvSpPr>
          <p:nvPr>
            <p:ph type="sldNum" sz="quarter" idx="8"/>
          </p:nvPr>
        </p:nvSpPr>
        <p:spPr/>
        <p:txBody>
          <a:bodyPr/>
          <a:lstStyle>
            <a:lvl1pPr>
              <a:defRPr/>
            </a:lvl1pPr>
          </a:lstStyle>
          <a:p>
            <a:pPr lvl="0"/>
            <a:fld id="{937B8BBD-B9C9-44F4-AAC2-D12C5C347DDD}" type="slidenum">
              <a:t>‹#›</a:t>
            </a:fld>
            <a:endParaRPr lang="en-DE"/>
          </a:p>
        </p:txBody>
      </p:sp>
    </p:spTree>
    <p:extLst>
      <p:ext uri="{BB962C8B-B14F-4D97-AF65-F5344CB8AC3E}">
        <p14:creationId xmlns:p14="http://schemas.microsoft.com/office/powerpoint/2010/main" val="270556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0A6D8-F950-441C-8923-00BB8C067A07}"/>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DE"/>
          </a:p>
        </p:txBody>
      </p:sp>
      <p:sp>
        <p:nvSpPr>
          <p:cNvPr id="3" name="Text Placeholder 2">
            <a:extLst>
              <a:ext uri="{FF2B5EF4-FFF2-40B4-BE49-F238E27FC236}">
                <a16:creationId xmlns:a16="http://schemas.microsoft.com/office/drawing/2014/main" id="{7CEDF6BA-BE3D-43B5-87B4-03C606FAB6A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8042ECE-B3CA-4052-A276-7721EED9259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DE" sz="1200" b="0" i="0" u="none" strike="noStrike" kern="1200" cap="none" spc="0" baseline="0">
                <a:solidFill>
                  <a:srgbClr val="898989"/>
                </a:solidFill>
                <a:uFillTx/>
                <a:latin typeface="Calibri"/>
              </a:defRPr>
            </a:lvl1pPr>
          </a:lstStyle>
          <a:p>
            <a:pPr lvl="0"/>
            <a:fld id="{A77F08F9-8CA6-4ED5-9882-8A08D65D138D}" type="datetime1">
              <a:rPr lang="en-DE"/>
              <a:pPr lvl="0"/>
              <a:t>16/12/2021</a:t>
            </a:fld>
            <a:endParaRPr lang="en-DE"/>
          </a:p>
        </p:txBody>
      </p:sp>
      <p:sp>
        <p:nvSpPr>
          <p:cNvPr id="5" name="Footer Placeholder 4">
            <a:extLst>
              <a:ext uri="{FF2B5EF4-FFF2-40B4-BE49-F238E27FC236}">
                <a16:creationId xmlns:a16="http://schemas.microsoft.com/office/drawing/2014/main" id="{33144CEB-745F-4397-8D9E-896ED89E6C6A}"/>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DE" sz="1200" b="0" i="0" u="none" strike="noStrike" kern="1200" cap="none" spc="0" baseline="0">
                <a:solidFill>
                  <a:srgbClr val="898989"/>
                </a:solidFill>
                <a:uFillTx/>
                <a:latin typeface="Calibri"/>
              </a:defRPr>
            </a:lvl1pPr>
          </a:lstStyle>
          <a:p>
            <a:pPr lvl="0"/>
            <a:endParaRPr lang="en-DE"/>
          </a:p>
        </p:txBody>
      </p:sp>
      <p:sp>
        <p:nvSpPr>
          <p:cNvPr id="6" name="Slide Number Placeholder 5">
            <a:extLst>
              <a:ext uri="{FF2B5EF4-FFF2-40B4-BE49-F238E27FC236}">
                <a16:creationId xmlns:a16="http://schemas.microsoft.com/office/drawing/2014/main" id="{CA38D52F-BB21-4C52-BB33-50460954155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DE" sz="1200" b="0" i="0" u="none" strike="noStrike" kern="1200" cap="none" spc="0" baseline="0">
                <a:solidFill>
                  <a:srgbClr val="898989"/>
                </a:solidFill>
                <a:uFillTx/>
                <a:latin typeface="Calibri"/>
              </a:defRPr>
            </a:lvl1pPr>
          </a:lstStyle>
          <a:p>
            <a:pPr lvl="0"/>
            <a:fld id="{23369F8F-2BF3-4F0E-8022-86DE9C14DD29}" type="slidenum">
              <a:t>‹#›</a:t>
            </a:fld>
            <a:endParaRPr lang="en-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x.doi.org/10.1093/mnras/stx216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sciencedirect.com/science/article/pii/S0888327020307846"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7C43-8C60-4A31-A060-36982A64C883}"/>
              </a:ext>
            </a:extLst>
          </p:cNvPr>
          <p:cNvSpPr txBox="1">
            <a:spLocks noGrp="1"/>
          </p:cNvSpPr>
          <p:nvPr>
            <p:ph type="ctrTitle"/>
          </p:nvPr>
        </p:nvSpPr>
        <p:spPr>
          <a:xfrm>
            <a:off x="1524003" y="1122361"/>
            <a:ext cx="9144000" cy="1894298"/>
          </a:xfrm>
        </p:spPr>
        <p:txBody>
          <a:bodyPr/>
          <a:lstStyle/>
          <a:p>
            <a:pPr lvl="0"/>
            <a:r>
              <a:rPr lang="en-US" sz="4000" dirty="0"/>
              <a:t>Efficient Approaches for Data Augmentation by Using Generative Adversarial</a:t>
            </a:r>
            <a:br>
              <a:rPr lang="en-US" sz="4000" dirty="0"/>
            </a:br>
            <a:r>
              <a:rPr lang="en-US" sz="4000" dirty="0"/>
              <a:t>Network</a:t>
            </a:r>
            <a:endParaRPr lang="en-DE" sz="4000" dirty="0"/>
          </a:p>
        </p:txBody>
      </p:sp>
      <p:sp>
        <p:nvSpPr>
          <p:cNvPr id="3" name="Subtitle 2">
            <a:extLst>
              <a:ext uri="{FF2B5EF4-FFF2-40B4-BE49-F238E27FC236}">
                <a16:creationId xmlns:a16="http://schemas.microsoft.com/office/drawing/2014/main" id="{2E188DAA-F545-4CF2-9DA9-C4A8E1BE9518}"/>
              </a:ext>
            </a:extLst>
          </p:cNvPr>
          <p:cNvSpPr txBox="1">
            <a:spLocks noGrp="1"/>
          </p:cNvSpPr>
          <p:nvPr>
            <p:ph type="subTitle" idx="1"/>
          </p:nvPr>
        </p:nvSpPr>
        <p:spPr>
          <a:xfrm>
            <a:off x="1524003" y="3298679"/>
            <a:ext cx="9144000" cy="1441935"/>
          </a:xfrm>
        </p:spPr>
        <p:txBody>
          <a:bodyPr/>
          <a:lstStyle/>
          <a:p>
            <a:pPr lvl="0">
              <a:lnSpc>
                <a:spcPct val="0"/>
              </a:lnSpc>
            </a:pPr>
            <a:endParaRPr lang="en-US" sz="1200" dirty="0"/>
          </a:p>
          <a:p>
            <a:pPr lvl="0">
              <a:lnSpc>
                <a:spcPct val="50000"/>
              </a:lnSpc>
            </a:pPr>
            <a:r>
              <a:rPr lang="en-US" sz="1400" dirty="0"/>
              <a:t>Faculty 2: Computer Science and Engineering</a:t>
            </a:r>
          </a:p>
          <a:p>
            <a:pPr lvl="0">
              <a:lnSpc>
                <a:spcPct val="0"/>
              </a:lnSpc>
            </a:pPr>
            <a:endParaRPr lang="en-US" sz="900" dirty="0"/>
          </a:p>
          <a:p>
            <a:pPr lvl="0">
              <a:lnSpc>
                <a:spcPct val="0"/>
              </a:lnSpc>
            </a:pPr>
            <a:r>
              <a:rPr lang="en-US" sz="900" dirty="0"/>
              <a:t>A thesis submitted in fulfillment of the requirements</a:t>
            </a:r>
          </a:p>
          <a:p>
            <a:pPr lvl="0">
              <a:lnSpc>
                <a:spcPct val="0"/>
              </a:lnSpc>
            </a:pPr>
            <a:r>
              <a:rPr lang="en-US" sz="900" dirty="0"/>
              <a:t>for the degree of Master of Engineering (M. Eng.)</a:t>
            </a:r>
          </a:p>
          <a:p>
            <a:pPr lvl="0">
              <a:lnSpc>
                <a:spcPct val="50000"/>
              </a:lnSpc>
            </a:pPr>
            <a:r>
              <a:rPr lang="en-US" sz="900" dirty="0"/>
              <a:t>in the</a:t>
            </a:r>
          </a:p>
          <a:p>
            <a:pPr lvl="0">
              <a:lnSpc>
                <a:spcPct val="50000"/>
              </a:lnSpc>
            </a:pPr>
            <a:endParaRPr lang="en-US" sz="900" dirty="0"/>
          </a:p>
          <a:p>
            <a:pPr lvl="0">
              <a:lnSpc>
                <a:spcPct val="50000"/>
              </a:lnSpc>
            </a:pPr>
            <a:r>
              <a:rPr lang="en-US" sz="1600" dirty="0"/>
              <a:t>Information Technology (M.Eng.)</a:t>
            </a:r>
          </a:p>
          <a:p>
            <a:pPr lvl="0"/>
            <a:endParaRPr lang="en-DE" dirty="0"/>
          </a:p>
        </p:txBody>
      </p:sp>
      <p:sp>
        <p:nvSpPr>
          <p:cNvPr id="4" name="TextBox 5">
            <a:extLst>
              <a:ext uri="{FF2B5EF4-FFF2-40B4-BE49-F238E27FC236}">
                <a16:creationId xmlns:a16="http://schemas.microsoft.com/office/drawing/2014/main" id="{264C3DD7-305D-459D-B31E-7D6084C3B62E}"/>
              </a:ext>
            </a:extLst>
          </p:cNvPr>
          <p:cNvSpPr txBox="1"/>
          <p:nvPr/>
        </p:nvSpPr>
        <p:spPr>
          <a:xfrm>
            <a:off x="8383429" y="4740615"/>
            <a:ext cx="2284573" cy="12003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Presented by:</a:t>
            </a:r>
            <a:br>
              <a:rPr lang="en-US" sz="1800" b="1" i="0" u="none" strike="noStrike" kern="1200" cap="none" spc="0" baseline="0">
                <a:solidFill>
                  <a:srgbClr val="000000"/>
                </a:solidFill>
                <a:uFillTx/>
                <a:latin typeface="Calibri"/>
              </a:rPr>
            </a:br>
            <a:r>
              <a:rPr lang="en-US" sz="1200" b="0" i="0" u="none" strike="noStrike" kern="1200" cap="none" spc="0" baseline="0">
                <a:solidFill>
                  <a:srgbClr val="000000"/>
                </a:solidFill>
                <a:uFillTx/>
                <a:latin typeface="Calibri"/>
              </a:rPr>
              <a:t>Pretom Kumar Saha</a:t>
            </a:r>
            <a:br>
              <a:rPr lang="en-US" sz="1200" b="0" i="0" u="none" strike="noStrike" kern="1200" cap="none" spc="0" baseline="0">
                <a:solidFill>
                  <a:srgbClr val="000000"/>
                </a:solidFill>
                <a:uFillTx/>
                <a:latin typeface="Calibri"/>
              </a:rPr>
            </a:br>
            <a:r>
              <a:rPr lang="en-US" sz="1200" b="0" i="0" u="none" strike="noStrike" kern="1200" cap="none" spc="0" baseline="0">
                <a:solidFill>
                  <a:srgbClr val="000000"/>
                </a:solidFill>
                <a:uFillTx/>
                <a:latin typeface="Calibri"/>
              </a:rPr>
              <a:t>Matrikal No: 1276545</a:t>
            </a:r>
            <a:br>
              <a:rPr lang="en-US" sz="1200" b="0" i="0" u="none" strike="noStrike" kern="1200" cap="none" spc="0" baseline="0">
                <a:solidFill>
                  <a:srgbClr val="000000"/>
                </a:solidFill>
                <a:uFillTx/>
                <a:latin typeface="Calibri"/>
              </a:rPr>
            </a:br>
            <a:r>
              <a:rPr lang="en-US" sz="1200" b="0" i="0" u="none" strike="noStrike" kern="1200" cap="none" spc="0" baseline="0">
                <a:solidFill>
                  <a:srgbClr val="000000"/>
                </a:solidFill>
                <a:uFillTx/>
                <a:latin typeface="Calibri"/>
              </a:rPr>
              <a:t>(saha@stud.fra-uas.de)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5" name="TextBox 23">
            <a:extLst>
              <a:ext uri="{FF2B5EF4-FFF2-40B4-BE49-F238E27FC236}">
                <a16:creationId xmlns:a16="http://schemas.microsoft.com/office/drawing/2014/main" id="{57831264-8F71-4028-B4AB-4A72FE247BB3}"/>
              </a:ext>
            </a:extLst>
          </p:cNvPr>
          <p:cNvSpPr txBox="1"/>
          <p:nvPr/>
        </p:nvSpPr>
        <p:spPr>
          <a:xfrm>
            <a:off x="1524003" y="4740615"/>
            <a:ext cx="2183450" cy="73866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Supervisor: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Prof. Dr. </a:t>
            </a:r>
            <a:r>
              <a:rPr lang="en-US" sz="1200" b="0" i="0" u="none" strike="noStrike" kern="1200" cap="none" spc="0" baseline="0" dirty="0" err="1">
                <a:solidFill>
                  <a:srgbClr val="000000"/>
                </a:solidFill>
                <a:uFillTx/>
                <a:latin typeface="Calibri"/>
              </a:rPr>
              <a:t>Doina</a:t>
            </a:r>
            <a:r>
              <a:rPr lang="en-US" sz="1200" b="0" i="0" u="none" strike="noStrike" kern="1200" cap="none" spc="0" baseline="0" dirty="0">
                <a:solidFill>
                  <a:srgbClr val="000000"/>
                </a:solidFill>
                <a:uFillTx/>
                <a:latin typeface="Calibri"/>
              </a:rPr>
              <a:t> LOGOFATU</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Prof. Dr. </a:t>
            </a:r>
            <a:r>
              <a:rPr lang="en-US" sz="1200" b="0" i="0" u="none" strike="noStrike" kern="1200" cap="none" spc="0" baseline="0" dirty="0" err="1">
                <a:solidFill>
                  <a:srgbClr val="000000"/>
                </a:solidFill>
                <a:uFillTx/>
                <a:latin typeface="Calibri"/>
              </a:rPr>
              <a:t>Eicke</a:t>
            </a:r>
            <a:r>
              <a:rPr lang="en-US" sz="1200" b="0" i="0" u="none" strike="noStrike" kern="1200" cap="none" spc="0" baseline="0" dirty="0">
                <a:solidFill>
                  <a:srgbClr val="000000"/>
                </a:solidFill>
                <a:uFillTx/>
                <a:latin typeface="Calibri"/>
              </a:rPr>
              <a:t> GODEHARDT</a:t>
            </a:r>
            <a:endParaRPr lang="en-DE" sz="1200" b="0" i="0"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D53E-A008-4C42-B10C-B0DD670A61C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Literature 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D69C4-03B4-4AB1-A573-F89C3A908309}"/>
              </a:ext>
            </a:extLst>
          </p:cNvPr>
          <p:cNvSpPr>
            <a:spLocks noGrp="1"/>
          </p:cNvSpPr>
          <p:nvPr>
            <p:ph idx="1"/>
          </p:nvPr>
        </p:nvSpPr>
        <p:spPr>
          <a:xfrm>
            <a:off x="838203" y="2372008"/>
            <a:ext cx="10515600" cy="3804955"/>
          </a:xfrm>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Find the best parameter (weight).</a:t>
            </a:r>
          </a:p>
          <a:p>
            <a:r>
              <a:rPr lang="en-US" dirty="0">
                <a:latin typeface="Times New Roman" panose="02020603050405020304" pitchFamily="18" charset="0"/>
                <a:cs typeface="Times New Roman" panose="02020603050405020304" pitchFamily="18" charset="0"/>
              </a:rPr>
              <a:t>Depending on the expected output and input data, the values of the parameters will be changed.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Gradient Descent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Adaptive Learning Rate Optimizers</a:t>
            </a:r>
          </a:p>
          <a:p>
            <a:pPr lvl="1"/>
            <a:r>
              <a:rPr lang="en-US" dirty="0" err="1">
                <a:latin typeface="Times New Roman" panose="02020603050405020304" pitchFamily="18" charset="0"/>
                <a:cs typeface="Times New Roman" panose="02020603050405020304" pitchFamily="18" charset="0"/>
              </a:rPr>
              <a:t>Adagrad</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Adam</a:t>
            </a:r>
          </a:p>
          <a:p>
            <a:endParaRPr lang="en-D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D3D42-FC07-4378-9F08-6914FA899E7A}"/>
              </a:ext>
            </a:extLst>
          </p:cNvPr>
          <p:cNvSpPr txBox="1"/>
          <p:nvPr/>
        </p:nvSpPr>
        <p:spPr>
          <a:xfrm>
            <a:off x="851030" y="1807163"/>
            <a:ext cx="50608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Optimizing Neural Networks</a:t>
            </a:r>
            <a:endParaRPr lang="en-D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C31F43-0C59-4399-AF49-14128F748096}"/>
              </a:ext>
            </a:extLst>
          </p:cNvPr>
          <p:cNvPicPr>
            <a:picLocks noChangeAspect="1"/>
          </p:cNvPicPr>
          <p:nvPr/>
        </p:nvPicPr>
        <p:blipFill>
          <a:blip r:embed="rId3"/>
          <a:stretch>
            <a:fillRect/>
          </a:stretch>
        </p:blipFill>
        <p:spPr>
          <a:xfrm>
            <a:off x="3750762" y="2821256"/>
            <a:ext cx="2197187" cy="723176"/>
          </a:xfrm>
          <a:prstGeom prst="rect">
            <a:avLst/>
          </a:prstGeom>
        </p:spPr>
      </p:pic>
      <p:pic>
        <p:nvPicPr>
          <p:cNvPr id="7" name="Picture 6">
            <a:extLst>
              <a:ext uri="{FF2B5EF4-FFF2-40B4-BE49-F238E27FC236}">
                <a16:creationId xmlns:a16="http://schemas.microsoft.com/office/drawing/2014/main" id="{66E48A34-9720-4B17-805E-9BDDB27A7DD2}"/>
              </a:ext>
            </a:extLst>
          </p:cNvPr>
          <p:cNvPicPr>
            <a:picLocks noChangeAspect="1"/>
          </p:cNvPicPr>
          <p:nvPr/>
        </p:nvPicPr>
        <p:blipFill>
          <a:blip r:embed="rId4"/>
          <a:stretch>
            <a:fillRect/>
          </a:stretch>
        </p:blipFill>
        <p:spPr>
          <a:xfrm>
            <a:off x="2204324" y="4574308"/>
            <a:ext cx="2508121" cy="429615"/>
          </a:xfrm>
          <a:prstGeom prst="rect">
            <a:avLst/>
          </a:prstGeom>
        </p:spPr>
      </p:pic>
      <p:pic>
        <p:nvPicPr>
          <p:cNvPr id="9" name="Picture 8">
            <a:extLst>
              <a:ext uri="{FF2B5EF4-FFF2-40B4-BE49-F238E27FC236}">
                <a16:creationId xmlns:a16="http://schemas.microsoft.com/office/drawing/2014/main" id="{DA7D3AAE-E575-4B08-8DB7-810A209A3D59}"/>
              </a:ext>
            </a:extLst>
          </p:cNvPr>
          <p:cNvPicPr>
            <a:picLocks noChangeAspect="1"/>
          </p:cNvPicPr>
          <p:nvPr/>
        </p:nvPicPr>
        <p:blipFill>
          <a:blip r:embed="rId5"/>
          <a:stretch>
            <a:fillRect/>
          </a:stretch>
        </p:blipFill>
        <p:spPr>
          <a:xfrm>
            <a:off x="2000816" y="5138281"/>
            <a:ext cx="2453724" cy="604742"/>
          </a:xfrm>
          <a:prstGeom prst="rect">
            <a:avLst/>
          </a:prstGeom>
        </p:spPr>
      </p:pic>
      <p:pic>
        <p:nvPicPr>
          <p:cNvPr id="11" name="Picture 10">
            <a:extLst>
              <a:ext uri="{FF2B5EF4-FFF2-40B4-BE49-F238E27FC236}">
                <a16:creationId xmlns:a16="http://schemas.microsoft.com/office/drawing/2014/main" id="{5BE25285-14FE-4275-8E7C-C034F5AB19F4}"/>
              </a:ext>
            </a:extLst>
          </p:cNvPr>
          <p:cNvPicPr>
            <a:picLocks noChangeAspect="1"/>
          </p:cNvPicPr>
          <p:nvPr/>
        </p:nvPicPr>
        <p:blipFill>
          <a:blip r:embed="rId6"/>
          <a:stretch>
            <a:fillRect/>
          </a:stretch>
        </p:blipFill>
        <p:spPr>
          <a:xfrm>
            <a:off x="1761863" y="5932110"/>
            <a:ext cx="2692677" cy="489706"/>
          </a:xfrm>
          <a:prstGeom prst="rect">
            <a:avLst/>
          </a:prstGeom>
        </p:spPr>
      </p:pic>
      <p:pic>
        <p:nvPicPr>
          <p:cNvPr id="13" name="Picture 12">
            <a:extLst>
              <a:ext uri="{FF2B5EF4-FFF2-40B4-BE49-F238E27FC236}">
                <a16:creationId xmlns:a16="http://schemas.microsoft.com/office/drawing/2014/main" id="{A6F7D91F-49E8-4775-B3E8-B119BFAA59C1}"/>
              </a:ext>
            </a:extLst>
          </p:cNvPr>
          <p:cNvPicPr>
            <a:picLocks noChangeAspect="1"/>
          </p:cNvPicPr>
          <p:nvPr/>
        </p:nvPicPr>
        <p:blipFill>
          <a:blip r:embed="rId7"/>
          <a:stretch>
            <a:fillRect/>
          </a:stretch>
        </p:blipFill>
        <p:spPr>
          <a:xfrm>
            <a:off x="4327556" y="5848350"/>
            <a:ext cx="2667000" cy="657225"/>
          </a:xfrm>
          <a:prstGeom prst="rect">
            <a:avLst/>
          </a:prstGeom>
        </p:spPr>
      </p:pic>
      <p:pic>
        <p:nvPicPr>
          <p:cNvPr id="15" name="Picture 14">
            <a:extLst>
              <a:ext uri="{FF2B5EF4-FFF2-40B4-BE49-F238E27FC236}">
                <a16:creationId xmlns:a16="http://schemas.microsoft.com/office/drawing/2014/main" id="{3F8E4F3E-FBD6-4483-B1E2-76E78F1151B4}"/>
              </a:ext>
            </a:extLst>
          </p:cNvPr>
          <p:cNvPicPr>
            <a:picLocks noChangeAspect="1"/>
          </p:cNvPicPr>
          <p:nvPr/>
        </p:nvPicPr>
        <p:blipFill>
          <a:blip r:embed="rId8"/>
          <a:stretch>
            <a:fillRect/>
          </a:stretch>
        </p:blipFill>
        <p:spPr>
          <a:xfrm>
            <a:off x="2757508" y="3622339"/>
            <a:ext cx="1986507" cy="429615"/>
          </a:xfrm>
          <a:prstGeom prst="rect">
            <a:avLst/>
          </a:prstGeom>
        </p:spPr>
      </p:pic>
    </p:spTree>
    <p:extLst>
      <p:ext uri="{BB962C8B-B14F-4D97-AF65-F5344CB8AC3E}">
        <p14:creationId xmlns:p14="http://schemas.microsoft.com/office/powerpoint/2010/main" val="78869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D53E-A008-4C42-B10C-B0DD670A61C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Literature 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D69C4-03B4-4AB1-A573-F89C3A908309}"/>
              </a:ext>
            </a:extLst>
          </p:cNvPr>
          <p:cNvSpPr>
            <a:spLocks noGrp="1"/>
          </p:cNvSpPr>
          <p:nvPr>
            <p:ph idx="1"/>
          </p:nvPr>
        </p:nvSpPr>
        <p:spPr>
          <a:xfrm>
            <a:off x="838203" y="2372008"/>
            <a:ext cx="10515600" cy="3804955"/>
          </a:xfrm>
        </p:spPr>
        <p:txBody>
          <a:bodyPr/>
          <a:lstStyle/>
          <a:p>
            <a:r>
              <a:rPr lang="en-US" dirty="0">
                <a:latin typeface="Times New Roman" panose="02020603050405020304" pitchFamily="18" charset="0"/>
                <a:cs typeface="Times New Roman" panose="02020603050405020304" pitchFamily="18" charset="0"/>
              </a:rPr>
              <a:t>A pre-processing procedure for numerical data</a:t>
            </a:r>
          </a:p>
          <a:p>
            <a:r>
              <a:rPr lang="en-US" dirty="0">
                <a:latin typeface="Times New Roman" panose="02020603050405020304" pitchFamily="18" charset="0"/>
                <a:cs typeface="Times New Roman" panose="02020603050405020304" pitchFamily="18" charset="0"/>
              </a:rPr>
              <a:t>A similar scale without altering its form</a:t>
            </a:r>
          </a:p>
          <a:p>
            <a:r>
              <a:rPr lang="en-US" dirty="0">
                <a:latin typeface="Times New Roman" panose="02020603050405020304" pitchFamily="18" charset="0"/>
                <a:cs typeface="Times New Roman" panose="02020603050405020304" pitchFamily="18" charset="0"/>
              </a:rPr>
              <a:t>A method for increasing the speed and stability of a deep neural network</a:t>
            </a:r>
          </a:p>
          <a:p>
            <a:r>
              <a:rPr lang="en-US" dirty="0">
                <a:latin typeface="Times New Roman" panose="02020603050405020304" pitchFamily="18" charset="0"/>
                <a:cs typeface="Times New Roman" panose="02020603050405020304" pitchFamily="18" charset="0"/>
              </a:rPr>
              <a:t>The normalizing procedure also occurs in batches</a:t>
            </a:r>
            <a:endParaRPr lang="en-D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D3D42-FC07-4378-9F08-6914FA899E7A}"/>
              </a:ext>
            </a:extLst>
          </p:cNvPr>
          <p:cNvSpPr txBox="1"/>
          <p:nvPr/>
        </p:nvSpPr>
        <p:spPr>
          <a:xfrm>
            <a:off x="851030" y="1807163"/>
            <a:ext cx="373907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Batch Normalization</a:t>
            </a:r>
            <a:endParaRPr lang="en-D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3668692-54DB-47CF-A256-29D2EEE76CBD}"/>
              </a:ext>
            </a:extLst>
          </p:cNvPr>
          <p:cNvPicPr>
            <a:picLocks noChangeAspect="1"/>
          </p:cNvPicPr>
          <p:nvPr/>
        </p:nvPicPr>
        <p:blipFill>
          <a:blip r:embed="rId3"/>
          <a:stretch>
            <a:fillRect/>
          </a:stretch>
        </p:blipFill>
        <p:spPr>
          <a:xfrm>
            <a:off x="1020401" y="5117235"/>
            <a:ext cx="2275060" cy="768886"/>
          </a:xfrm>
          <a:prstGeom prst="rect">
            <a:avLst/>
          </a:prstGeom>
        </p:spPr>
      </p:pic>
      <p:pic>
        <p:nvPicPr>
          <p:cNvPr id="8" name="Picture 7">
            <a:extLst>
              <a:ext uri="{FF2B5EF4-FFF2-40B4-BE49-F238E27FC236}">
                <a16:creationId xmlns:a16="http://schemas.microsoft.com/office/drawing/2014/main" id="{2863D234-1209-4088-852F-EEC15822D1DF}"/>
              </a:ext>
            </a:extLst>
          </p:cNvPr>
          <p:cNvPicPr>
            <a:picLocks noChangeAspect="1"/>
          </p:cNvPicPr>
          <p:nvPr/>
        </p:nvPicPr>
        <p:blipFill>
          <a:blip r:embed="rId4"/>
          <a:stretch>
            <a:fillRect/>
          </a:stretch>
        </p:blipFill>
        <p:spPr>
          <a:xfrm>
            <a:off x="3477659" y="5117235"/>
            <a:ext cx="3067050" cy="857250"/>
          </a:xfrm>
          <a:prstGeom prst="rect">
            <a:avLst/>
          </a:prstGeom>
        </p:spPr>
      </p:pic>
      <p:pic>
        <p:nvPicPr>
          <p:cNvPr id="10" name="Picture 9">
            <a:extLst>
              <a:ext uri="{FF2B5EF4-FFF2-40B4-BE49-F238E27FC236}">
                <a16:creationId xmlns:a16="http://schemas.microsoft.com/office/drawing/2014/main" id="{F24EFA18-9632-443A-A167-1ABEBCF0595A}"/>
              </a:ext>
            </a:extLst>
          </p:cNvPr>
          <p:cNvPicPr>
            <a:picLocks noChangeAspect="1"/>
          </p:cNvPicPr>
          <p:nvPr/>
        </p:nvPicPr>
        <p:blipFill>
          <a:blip r:embed="rId5"/>
          <a:stretch>
            <a:fillRect/>
          </a:stretch>
        </p:blipFill>
        <p:spPr>
          <a:xfrm>
            <a:off x="7220185" y="5106390"/>
            <a:ext cx="2314575" cy="790575"/>
          </a:xfrm>
          <a:prstGeom prst="rect">
            <a:avLst/>
          </a:prstGeom>
        </p:spPr>
      </p:pic>
    </p:spTree>
    <p:extLst>
      <p:ext uri="{BB962C8B-B14F-4D97-AF65-F5344CB8AC3E}">
        <p14:creationId xmlns:p14="http://schemas.microsoft.com/office/powerpoint/2010/main" val="159196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D53E-A008-4C42-B10C-B0DD670A61C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Literature 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D69C4-03B4-4AB1-A573-F89C3A908309}"/>
              </a:ext>
            </a:extLst>
          </p:cNvPr>
          <p:cNvSpPr>
            <a:spLocks noGrp="1"/>
          </p:cNvSpPr>
          <p:nvPr>
            <p:ph idx="1"/>
          </p:nvPr>
        </p:nvSpPr>
        <p:spPr>
          <a:xfrm>
            <a:off x="838203" y="2372008"/>
            <a:ext cx="10515600" cy="3804955"/>
          </a:xfrm>
        </p:spPr>
        <p:txBody>
          <a:bodyPr/>
          <a:lstStyle/>
          <a:p>
            <a:r>
              <a:rPr lang="en-US" dirty="0">
                <a:latin typeface="Times New Roman" panose="02020603050405020304" pitchFamily="18" charset="0"/>
                <a:cs typeface="Times New Roman" panose="02020603050405020304" pitchFamily="18" charset="0"/>
              </a:rPr>
              <a:t>An incoming value exceeds a critical threshold</a:t>
            </a:r>
            <a:endParaRPr lang="en-D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D3D42-FC07-4378-9F08-6914FA899E7A}"/>
              </a:ext>
            </a:extLst>
          </p:cNvPr>
          <p:cNvSpPr txBox="1"/>
          <p:nvPr/>
        </p:nvSpPr>
        <p:spPr>
          <a:xfrm>
            <a:off x="851030" y="1807163"/>
            <a:ext cx="407405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Activation Functions</a:t>
            </a:r>
            <a:endParaRPr lang="en-DE"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8B87A27-D3DF-40E5-9CCC-B6053A38A268}"/>
              </a:ext>
            </a:extLst>
          </p:cNvPr>
          <p:cNvPicPr>
            <a:picLocks noChangeAspect="1"/>
          </p:cNvPicPr>
          <p:nvPr/>
        </p:nvPicPr>
        <p:blipFill>
          <a:blip r:embed="rId3"/>
          <a:stretch>
            <a:fillRect/>
          </a:stretch>
        </p:blipFill>
        <p:spPr>
          <a:xfrm>
            <a:off x="1252726" y="2915314"/>
            <a:ext cx="3129346" cy="1765426"/>
          </a:xfrm>
          <a:prstGeom prst="rect">
            <a:avLst/>
          </a:prstGeom>
        </p:spPr>
      </p:pic>
      <p:pic>
        <p:nvPicPr>
          <p:cNvPr id="10" name="Picture 9">
            <a:extLst>
              <a:ext uri="{FF2B5EF4-FFF2-40B4-BE49-F238E27FC236}">
                <a16:creationId xmlns:a16="http://schemas.microsoft.com/office/drawing/2014/main" id="{95AB6F22-74C4-495E-A24B-E2E54FC64328}"/>
              </a:ext>
            </a:extLst>
          </p:cNvPr>
          <p:cNvPicPr>
            <a:picLocks noChangeAspect="1"/>
          </p:cNvPicPr>
          <p:nvPr/>
        </p:nvPicPr>
        <p:blipFill>
          <a:blip r:embed="rId4"/>
          <a:stretch>
            <a:fillRect/>
          </a:stretch>
        </p:blipFill>
        <p:spPr>
          <a:xfrm>
            <a:off x="4674634" y="2915314"/>
            <a:ext cx="3039349" cy="1765426"/>
          </a:xfrm>
          <a:prstGeom prst="rect">
            <a:avLst/>
          </a:prstGeom>
        </p:spPr>
      </p:pic>
      <p:pic>
        <p:nvPicPr>
          <p:cNvPr id="12" name="Picture 11">
            <a:extLst>
              <a:ext uri="{FF2B5EF4-FFF2-40B4-BE49-F238E27FC236}">
                <a16:creationId xmlns:a16="http://schemas.microsoft.com/office/drawing/2014/main" id="{8362D1A3-107B-474F-9C72-7C1F16BFC724}"/>
              </a:ext>
            </a:extLst>
          </p:cNvPr>
          <p:cNvPicPr>
            <a:picLocks noChangeAspect="1"/>
          </p:cNvPicPr>
          <p:nvPr/>
        </p:nvPicPr>
        <p:blipFill>
          <a:blip r:embed="rId5"/>
          <a:stretch>
            <a:fillRect/>
          </a:stretch>
        </p:blipFill>
        <p:spPr>
          <a:xfrm>
            <a:off x="1334978" y="4737230"/>
            <a:ext cx="3047094" cy="2046641"/>
          </a:xfrm>
          <a:prstGeom prst="rect">
            <a:avLst/>
          </a:prstGeom>
        </p:spPr>
      </p:pic>
      <p:pic>
        <p:nvPicPr>
          <p:cNvPr id="14" name="Picture 13">
            <a:extLst>
              <a:ext uri="{FF2B5EF4-FFF2-40B4-BE49-F238E27FC236}">
                <a16:creationId xmlns:a16="http://schemas.microsoft.com/office/drawing/2014/main" id="{B10C5371-3949-43EA-AD0C-C63EB71A0793}"/>
              </a:ext>
            </a:extLst>
          </p:cNvPr>
          <p:cNvPicPr>
            <a:picLocks noChangeAspect="1"/>
          </p:cNvPicPr>
          <p:nvPr/>
        </p:nvPicPr>
        <p:blipFill>
          <a:blip r:embed="rId6"/>
          <a:stretch>
            <a:fillRect/>
          </a:stretch>
        </p:blipFill>
        <p:spPr>
          <a:xfrm>
            <a:off x="4946686" y="4680740"/>
            <a:ext cx="2921251" cy="1967484"/>
          </a:xfrm>
          <a:prstGeom prst="rect">
            <a:avLst/>
          </a:prstGeom>
        </p:spPr>
      </p:pic>
      <p:pic>
        <p:nvPicPr>
          <p:cNvPr id="16" name="Picture 15">
            <a:extLst>
              <a:ext uri="{FF2B5EF4-FFF2-40B4-BE49-F238E27FC236}">
                <a16:creationId xmlns:a16="http://schemas.microsoft.com/office/drawing/2014/main" id="{E3563D52-7B0A-4752-B1D4-47BC355313D0}"/>
              </a:ext>
            </a:extLst>
          </p:cNvPr>
          <p:cNvPicPr>
            <a:picLocks noChangeAspect="1"/>
          </p:cNvPicPr>
          <p:nvPr/>
        </p:nvPicPr>
        <p:blipFill>
          <a:blip r:embed="rId7"/>
          <a:stretch>
            <a:fillRect/>
          </a:stretch>
        </p:blipFill>
        <p:spPr>
          <a:xfrm>
            <a:off x="8609889" y="3716307"/>
            <a:ext cx="3158437" cy="2590216"/>
          </a:xfrm>
          <a:prstGeom prst="rect">
            <a:avLst/>
          </a:prstGeom>
        </p:spPr>
      </p:pic>
    </p:spTree>
    <p:extLst>
      <p:ext uri="{BB962C8B-B14F-4D97-AF65-F5344CB8AC3E}">
        <p14:creationId xmlns:p14="http://schemas.microsoft.com/office/powerpoint/2010/main" val="396215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D53E-A008-4C42-B10C-B0DD670A61C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Literature 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D69C4-03B4-4AB1-A573-F89C3A908309}"/>
              </a:ext>
            </a:extLst>
          </p:cNvPr>
          <p:cNvSpPr>
            <a:spLocks noGrp="1"/>
          </p:cNvSpPr>
          <p:nvPr>
            <p:ph idx="1"/>
          </p:nvPr>
        </p:nvSpPr>
        <p:spPr>
          <a:xfrm>
            <a:off x="838203" y="2372008"/>
            <a:ext cx="5609250" cy="380495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most commonly utilized ML techniques.</a:t>
            </a:r>
          </a:p>
          <a:p>
            <a:r>
              <a:rPr lang="en-US" dirty="0">
                <a:latin typeface="Times New Roman" panose="02020603050405020304" pitchFamily="18" charset="0"/>
                <a:cs typeface="Times New Roman" panose="02020603050405020304" pitchFamily="18" charset="0"/>
              </a:rPr>
              <a:t>Utilized for feature creation and classification</a:t>
            </a:r>
          </a:p>
          <a:p>
            <a:r>
              <a:rPr lang="en-US" dirty="0">
                <a:latin typeface="Times New Roman" panose="02020603050405020304" pitchFamily="18" charset="0"/>
                <a:cs typeface="Times New Roman" panose="02020603050405020304" pitchFamily="18" charset="0"/>
              </a:rPr>
              <a:t>Does not need manual extraction of features</a:t>
            </a:r>
          </a:p>
          <a:p>
            <a:r>
              <a:rPr lang="en-US" dirty="0">
                <a:latin typeface="Times New Roman" panose="02020603050405020304" pitchFamily="18" charset="0"/>
                <a:cs typeface="Times New Roman" panose="02020603050405020304" pitchFamily="18" charset="0"/>
              </a:rPr>
              <a:t>The sharing of weight</a:t>
            </a:r>
          </a:p>
          <a:p>
            <a:r>
              <a:rPr lang="en-US" dirty="0">
                <a:latin typeface="Times New Roman" panose="02020603050405020304" pitchFamily="18" charset="0"/>
                <a:cs typeface="Times New Roman" panose="02020603050405020304" pitchFamily="18" charset="0"/>
              </a:rPr>
              <a:t>Dimensionality decrease by </a:t>
            </a:r>
            <a:r>
              <a:rPr lang="en-US" dirty="0" err="1">
                <a:latin typeface="Times New Roman" panose="02020603050405020304" pitchFamily="18" charset="0"/>
                <a:cs typeface="Times New Roman" panose="02020603050405020304" pitchFamily="18" charset="0"/>
              </a:rPr>
              <a:t>downsampling</a:t>
            </a:r>
            <a:endParaRPr lang="en-D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D3D42-FC07-4378-9F08-6914FA899E7A}"/>
              </a:ext>
            </a:extLst>
          </p:cNvPr>
          <p:cNvSpPr txBox="1"/>
          <p:nvPr/>
        </p:nvSpPr>
        <p:spPr>
          <a:xfrm>
            <a:off x="851030" y="1807163"/>
            <a:ext cx="524497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Convolutional Neural Networks</a:t>
            </a:r>
            <a:endParaRPr lang="en-D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6145E05-F164-47F1-AEB7-A0309BB2271C}"/>
              </a:ext>
            </a:extLst>
          </p:cNvPr>
          <p:cNvPicPr>
            <a:picLocks noChangeAspect="1"/>
          </p:cNvPicPr>
          <p:nvPr/>
        </p:nvPicPr>
        <p:blipFill>
          <a:blip r:embed="rId3"/>
          <a:stretch>
            <a:fillRect/>
          </a:stretch>
        </p:blipFill>
        <p:spPr>
          <a:xfrm>
            <a:off x="6096000" y="2252099"/>
            <a:ext cx="5888394" cy="3924864"/>
          </a:xfrm>
          <a:prstGeom prst="rect">
            <a:avLst/>
          </a:prstGeom>
        </p:spPr>
      </p:pic>
    </p:spTree>
    <p:extLst>
      <p:ext uri="{BB962C8B-B14F-4D97-AF65-F5344CB8AC3E}">
        <p14:creationId xmlns:p14="http://schemas.microsoft.com/office/powerpoint/2010/main" val="129774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F068-2E1E-44AA-BA71-098C6A82C2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Augmentation</a:t>
            </a:r>
            <a:endParaRPr lang="en-DE"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63828604-6FC9-4451-AD9E-BF983C2D0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8874" y="1866123"/>
            <a:ext cx="3701764" cy="2555394"/>
          </a:xfrm>
        </p:spPr>
      </p:pic>
      <p:sp>
        <p:nvSpPr>
          <p:cNvPr id="7" name="TextBox 6">
            <a:extLst>
              <a:ext uri="{FF2B5EF4-FFF2-40B4-BE49-F238E27FC236}">
                <a16:creationId xmlns:a16="http://schemas.microsoft.com/office/drawing/2014/main" id="{930903FA-3C62-4F58-8A70-ED5197B72B98}"/>
              </a:ext>
            </a:extLst>
          </p:cNvPr>
          <p:cNvSpPr txBox="1"/>
          <p:nvPr/>
        </p:nvSpPr>
        <p:spPr>
          <a:xfrm>
            <a:off x="838203" y="2300077"/>
            <a:ext cx="6357772" cy="2585323"/>
          </a:xfrm>
          <a:prstGeom prst="rect">
            <a:avLst/>
          </a:prstGeom>
          <a:noFill/>
        </p:spPr>
        <p:txBody>
          <a:bodyPr wrap="square">
            <a:spAutoFit/>
          </a:bodyPr>
          <a:lstStyle/>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Image Data Augmentation</a:t>
            </a:r>
          </a:p>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Text Data Augmentation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Speech Data Augmentation</a:t>
            </a:r>
          </a:p>
          <a:p>
            <a:pPr marL="285750"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Tabular Data Augmentation</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GANs:  </a:t>
            </a: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RGAN and RCGAN</a:t>
            </a: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medGAN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corrGAN</a:t>
            </a:r>
            <a:r>
              <a:rPr lang="en-US" dirty="0">
                <a:latin typeface="Times New Roman" panose="02020603050405020304" pitchFamily="18" charset="0"/>
                <a:cs typeface="Times New Roman" panose="02020603050405020304" pitchFamily="18" charset="0"/>
              </a:rPr>
              <a:t> , and numerous enhanced models </a:t>
            </a:r>
          </a:p>
          <a:p>
            <a:pPr marL="1714500" lvl="3" indent="-342900">
              <a:buFont typeface="+mj-lt"/>
              <a:buAutoNum type="arabicPeriod"/>
            </a:pPr>
            <a:r>
              <a:rPr lang="en-US" dirty="0" err="1">
                <a:latin typeface="Times New Roman" panose="02020603050405020304" pitchFamily="18" charset="0"/>
                <a:cs typeface="Times New Roman" panose="02020603050405020304" pitchFamily="18" charset="0"/>
              </a:rPr>
              <a:t>ehrGAN</a:t>
            </a:r>
            <a:r>
              <a:rPr lang="en-US" dirty="0">
                <a:latin typeface="Times New Roman" panose="02020603050405020304" pitchFamily="18" charset="0"/>
                <a:cs typeface="Times New Roman" panose="02020603050405020304" pitchFamily="18" charset="0"/>
              </a:rPr>
              <a:t> </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99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D6EA-1538-42AD-9EB9-99882182CE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Generative Adversarial Network</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F6207F-C746-48B4-B9AD-EF7CD6CA47DA}"/>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They are made up of two ’adversarial’ models:</a:t>
            </a:r>
          </a:p>
          <a:p>
            <a:pPr lvl="1"/>
            <a:r>
              <a:rPr lang="en-US" dirty="0">
                <a:latin typeface="Times New Roman" panose="02020603050405020304" pitchFamily="18" charset="0"/>
                <a:cs typeface="Times New Roman" panose="02020603050405020304" pitchFamily="18" charset="0"/>
              </a:rPr>
              <a:t>a generative model G that captures the data distribution</a:t>
            </a:r>
          </a:p>
          <a:p>
            <a:pPr lvl="1"/>
            <a:r>
              <a:rPr lang="en-US" dirty="0">
                <a:latin typeface="Times New Roman" panose="02020603050405020304" pitchFamily="18" charset="0"/>
                <a:cs typeface="Times New Roman" panose="02020603050405020304" pitchFamily="18" charset="0"/>
              </a:rPr>
              <a:t>a discriminative model D that assesses the likelihood that a sample originated from the training data rather than G.</a:t>
            </a:r>
          </a:p>
          <a:p>
            <a:pPr marL="457200" lvl="1" indent="0">
              <a:buNone/>
            </a:pPr>
            <a:endParaRPr lang="en-DE"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1D946209-7218-41BE-A4AA-A0C17287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740" y="3526972"/>
            <a:ext cx="5617028" cy="3331028"/>
          </a:xfrm>
          <a:prstGeom prst="rect">
            <a:avLst/>
          </a:prstGeom>
        </p:spPr>
      </p:pic>
    </p:spTree>
    <p:extLst>
      <p:ext uri="{BB962C8B-B14F-4D97-AF65-F5344CB8AC3E}">
        <p14:creationId xmlns:p14="http://schemas.microsoft.com/office/powerpoint/2010/main" val="222212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1F619-C6EC-46A0-A0EB-C636399044C7}"/>
              </a:ext>
            </a:extLst>
          </p:cNvPr>
          <p:cNvPicPr>
            <a:picLocks noChangeAspect="1"/>
          </p:cNvPicPr>
          <p:nvPr/>
        </p:nvPicPr>
        <p:blipFill>
          <a:blip r:embed="rId3"/>
          <a:stretch>
            <a:fillRect/>
          </a:stretch>
        </p:blipFill>
        <p:spPr>
          <a:xfrm>
            <a:off x="3444073" y="2417589"/>
            <a:ext cx="5690313" cy="906527"/>
          </a:xfrm>
          <a:prstGeom prst="rect">
            <a:avLst/>
          </a:prstGeom>
        </p:spPr>
      </p:pic>
      <p:sp>
        <p:nvSpPr>
          <p:cNvPr id="7" name="TextBox 6">
            <a:extLst>
              <a:ext uri="{FF2B5EF4-FFF2-40B4-BE49-F238E27FC236}">
                <a16:creationId xmlns:a16="http://schemas.microsoft.com/office/drawing/2014/main" id="{468298A2-6A67-4E02-B846-5368AF025D32}"/>
              </a:ext>
            </a:extLst>
          </p:cNvPr>
          <p:cNvSpPr txBox="1"/>
          <p:nvPr/>
        </p:nvSpPr>
        <p:spPr>
          <a:xfrm>
            <a:off x="978742" y="1501853"/>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two-player min-max game with value function</a:t>
            </a:r>
            <a:endParaRPr lang="en-DE"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CE0EEAE-ECBF-4CBA-BBE9-DC91B74B660B}"/>
              </a:ext>
            </a:extLst>
          </p:cNvPr>
          <p:cNvPicPr>
            <a:picLocks noChangeAspect="1"/>
          </p:cNvPicPr>
          <p:nvPr/>
        </p:nvPicPr>
        <p:blipFill>
          <a:blip r:embed="rId4"/>
          <a:stretch>
            <a:fillRect/>
          </a:stretch>
        </p:blipFill>
        <p:spPr>
          <a:xfrm>
            <a:off x="5704330" y="1555592"/>
            <a:ext cx="748420" cy="282191"/>
          </a:xfrm>
          <a:prstGeom prst="rect">
            <a:avLst/>
          </a:prstGeom>
        </p:spPr>
      </p:pic>
      <p:sp>
        <p:nvSpPr>
          <p:cNvPr id="10" name="Left Brace 9">
            <a:extLst>
              <a:ext uri="{FF2B5EF4-FFF2-40B4-BE49-F238E27FC236}">
                <a16:creationId xmlns:a16="http://schemas.microsoft.com/office/drawing/2014/main" id="{6576FAEC-EEDD-4B2B-82AB-1FA0546EA3DA}"/>
              </a:ext>
            </a:extLst>
          </p:cNvPr>
          <p:cNvSpPr/>
          <p:nvPr/>
        </p:nvSpPr>
        <p:spPr>
          <a:xfrm rot="16200000">
            <a:off x="5562493" y="2808774"/>
            <a:ext cx="1032095" cy="15317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1" name="TextBox 10">
            <a:extLst>
              <a:ext uri="{FF2B5EF4-FFF2-40B4-BE49-F238E27FC236}">
                <a16:creationId xmlns:a16="http://schemas.microsoft.com/office/drawing/2014/main" id="{E9C4A94E-FE47-4F20-88BE-8E29C2ED8118}"/>
              </a:ext>
            </a:extLst>
          </p:cNvPr>
          <p:cNvSpPr txBox="1"/>
          <p:nvPr/>
        </p:nvSpPr>
        <p:spPr>
          <a:xfrm>
            <a:off x="5413970" y="4090702"/>
            <a:ext cx="1723549" cy="369332"/>
          </a:xfrm>
          <a:prstGeom prst="rect">
            <a:avLst/>
          </a:prstGeom>
          <a:noFill/>
        </p:spPr>
        <p:txBody>
          <a:bodyPr wrap="none" rtlCol="0">
            <a:spAutoFit/>
          </a:bodyPr>
          <a:lstStyle/>
          <a:p>
            <a:r>
              <a:rPr lang="en-US" dirty="0">
                <a:solidFill>
                  <a:srgbClr val="000000"/>
                </a:solidFill>
                <a:latin typeface="URWPalladioL-Roma"/>
              </a:rPr>
              <a:t>G</a:t>
            </a:r>
            <a:r>
              <a:rPr lang="en-US" sz="1800" b="0" i="0" dirty="0">
                <a:solidFill>
                  <a:srgbClr val="000000"/>
                </a:solidFill>
                <a:effectLst/>
                <a:latin typeface="URWPalladioL-Roma"/>
              </a:rPr>
              <a:t>enuine</a:t>
            </a:r>
            <a:r>
              <a:rPr lang="en-US" dirty="0"/>
              <a:t> </a:t>
            </a:r>
            <a:r>
              <a:rPr lang="en-GB" dirty="0"/>
              <a:t>Sample</a:t>
            </a:r>
            <a:endParaRPr lang="en-DE" dirty="0"/>
          </a:p>
        </p:txBody>
      </p:sp>
      <p:sp>
        <p:nvSpPr>
          <p:cNvPr id="12" name="Right Brace 11">
            <a:extLst>
              <a:ext uri="{FF2B5EF4-FFF2-40B4-BE49-F238E27FC236}">
                <a16:creationId xmlns:a16="http://schemas.microsoft.com/office/drawing/2014/main" id="{B4C05AFD-5997-4ED4-9AAE-7E8BFCEF6668}"/>
              </a:ext>
            </a:extLst>
          </p:cNvPr>
          <p:cNvSpPr/>
          <p:nvPr/>
        </p:nvSpPr>
        <p:spPr>
          <a:xfrm rot="16200000">
            <a:off x="7756706" y="1332991"/>
            <a:ext cx="725642" cy="2163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3" name="TextBox 12">
            <a:extLst>
              <a:ext uri="{FF2B5EF4-FFF2-40B4-BE49-F238E27FC236}">
                <a16:creationId xmlns:a16="http://schemas.microsoft.com/office/drawing/2014/main" id="{771D9E7A-8618-4B51-9DD9-9AEE343892EE}"/>
              </a:ext>
            </a:extLst>
          </p:cNvPr>
          <p:cNvSpPr txBox="1"/>
          <p:nvPr/>
        </p:nvSpPr>
        <p:spPr>
          <a:xfrm>
            <a:off x="7444117" y="1713500"/>
            <a:ext cx="1350819" cy="369332"/>
          </a:xfrm>
          <a:prstGeom prst="rect">
            <a:avLst/>
          </a:prstGeom>
          <a:noFill/>
        </p:spPr>
        <p:txBody>
          <a:bodyPr wrap="none" rtlCol="0">
            <a:spAutoFit/>
          </a:bodyPr>
          <a:lstStyle/>
          <a:p>
            <a:r>
              <a:rPr lang="en-US" dirty="0">
                <a:solidFill>
                  <a:srgbClr val="000000"/>
                </a:solidFill>
                <a:latin typeface="URWPalladioL-Roma"/>
              </a:rPr>
              <a:t>F</a:t>
            </a:r>
            <a:r>
              <a:rPr lang="en-US" sz="1800" b="0" i="0" dirty="0">
                <a:solidFill>
                  <a:srgbClr val="000000"/>
                </a:solidFill>
                <a:effectLst/>
                <a:latin typeface="URWPalladioL-Roma"/>
              </a:rPr>
              <a:t>ake</a:t>
            </a:r>
            <a:r>
              <a:rPr lang="en-US" dirty="0"/>
              <a:t> </a:t>
            </a:r>
            <a:r>
              <a:rPr lang="en-GB" dirty="0"/>
              <a:t>Sample</a:t>
            </a:r>
            <a:endParaRPr lang="en-DE" dirty="0"/>
          </a:p>
        </p:txBody>
      </p:sp>
      <p:sp>
        <p:nvSpPr>
          <p:cNvPr id="14" name="TextBox 13">
            <a:extLst>
              <a:ext uri="{FF2B5EF4-FFF2-40B4-BE49-F238E27FC236}">
                <a16:creationId xmlns:a16="http://schemas.microsoft.com/office/drawing/2014/main" id="{BB1B9460-4C3F-481C-99C2-C0E0AF66B95B}"/>
              </a:ext>
            </a:extLst>
          </p:cNvPr>
          <p:cNvSpPr txBox="1"/>
          <p:nvPr/>
        </p:nvSpPr>
        <p:spPr>
          <a:xfrm>
            <a:off x="978742" y="4650967"/>
            <a:ext cx="639060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two-player min-max game with value function with condition y</a:t>
            </a:r>
            <a:endParaRPr lang="en-D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E43B50-0007-4DEB-BF5C-8D069ACB7819}"/>
              </a:ext>
            </a:extLst>
          </p:cNvPr>
          <p:cNvPicPr>
            <a:picLocks noChangeAspect="1"/>
          </p:cNvPicPr>
          <p:nvPr/>
        </p:nvPicPr>
        <p:blipFill>
          <a:blip r:embed="rId5"/>
          <a:stretch>
            <a:fillRect/>
          </a:stretch>
        </p:blipFill>
        <p:spPr>
          <a:xfrm>
            <a:off x="3444073" y="5482029"/>
            <a:ext cx="6996143" cy="810320"/>
          </a:xfrm>
          <a:prstGeom prst="rect">
            <a:avLst/>
          </a:prstGeom>
        </p:spPr>
      </p:pic>
      <p:sp>
        <p:nvSpPr>
          <p:cNvPr id="15" name="Title 1">
            <a:extLst>
              <a:ext uri="{FF2B5EF4-FFF2-40B4-BE49-F238E27FC236}">
                <a16:creationId xmlns:a16="http://schemas.microsoft.com/office/drawing/2014/main" id="{D1803568-2222-4436-B076-895127A8E922}"/>
              </a:ext>
            </a:extLst>
          </p:cNvPr>
          <p:cNvSpPr>
            <a:spLocks noGrp="1"/>
          </p:cNvSpPr>
          <p:nvPr>
            <p:ph type="title"/>
          </p:nvPr>
        </p:nvSpPr>
        <p:spPr>
          <a:xfrm>
            <a:off x="697658" y="373187"/>
            <a:ext cx="10515600" cy="1325559"/>
          </a:xfrm>
        </p:spPr>
        <p:txBody>
          <a:bodyPr/>
          <a:lstStyle/>
          <a:p>
            <a:r>
              <a:rPr lang="en-US" dirty="0">
                <a:latin typeface="Times New Roman" panose="02020603050405020304" pitchFamily="18" charset="0"/>
                <a:cs typeface="Times New Roman" panose="02020603050405020304" pitchFamily="18" charset="0"/>
              </a:rPr>
              <a:t>Generative Adversarial Network</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2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75DA-8D1E-48F0-98A5-8CF43B71F080}"/>
              </a:ext>
            </a:extLst>
          </p:cNvPr>
          <p:cNvSpPr>
            <a:spLocks noGrp="1"/>
          </p:cNvSpPr>
          <p:nvPr>
            <p:ph type="title"/>
          </p:nvPr>
        </p:nvSpPr>
        <p:spPr>
          <a:xfrm>
            <a:off x="838203" y="1622597"/>
            <a:ext cx="10515600" cy="541181"/>
          </a:xfrm>
        </p:spPr>
        <p:txBody>
          <a:bodyPr>
            <a:normAutofit/>
          </a:bodyPr>
          <a:lstStyle/>
          <a:p>
            <a:r>
              <a:rPr lang="en-GB" sz="3200" dirty="0"/>
              <a:t>Uses of GAN</a:t>
            </a:r>
            <a:endParaRPr lang="en-DE" sz="3200" dirty="0"/>
          </a:p>
        </p:txBody>
      </p:sp>
      <p:sp>
        <p:nvSpPr>
          <p:cNvPr id="3" name="Content Placeholder 2">
            <a:extLst>
              <a:ext uri="{FF2B5EF4-FFF2-40B4-BE49-F238E27FC236}">
                <a16:creationId xmlns:a16="http://schemas.microsoft.com/office/drawing/2014/main" id="{91377A53-62C0-48A8-9E43-3645B9B2EFC4}"/>
              </a:ext>
            </a:extLst>
          </p:cNvPr>
          <p:cNvSpPr>
            <a:spLocks noGrp="1"/>
          </p:cNvSpPr>
          <p:nvPr>
            <p:ph idx="1"/>
          </p:nvPr>
        </p:nvSpPr>
        <p:spPr>
          <a:xfrm>
            <a:off x="971553" y="2543081"/>
            <a:ext cx="10515600" cy="3614832"/>
          </a:xfrm>
        </p:spPr>
        <p:txBody>
          <a:bodyPr/>
          <a:lstStyle/>
          <a:p>
            <a:r>
              <a:rPr lang="en-US" dirty="0"/>
              <a:t>Generate Examples for Image Datasets</a:t>
            </a:r>
          </a:p>
          <a:p>
            <a:r>
              <a:rPr lang="en-US" dirty="0"/>
              <a:t>Generate Photographs of Human Faces</a:t>
            </a:r>
          </a:p>
          <a:p>
            <a:r>
              <a:rPr lang="en-US" dirty="0"/>
              <a:t>Generate Realistic Photographs</a:t>
            </a:r>
          </a:p>
          <a:p>
            <a:r>
              <a:rPr lang="en-US" dirty="0"/>
              <a:t>Generate Cartoon Characters</a:t>
            </a:r>
          </a:p>
          <a:p>
            <a:r>
              <a:rPr lang="en-US" dirty="0"/>
              <a:t>Image-to-Image Translation</a:t>
            </a:r>
          </a:p>
          <a:p>
            <a:r>
              <a:rPr lang="en-US" dirty="0"/>
              <a:t>Text-to-Image Translation</a:t>
            </a:r>
            <a:endParaRPr lang="en-DE" dirty="0"/>
          </a:p>
        </p:txBody>
      </p:sp>
      <p:pic>
        <p:nvPicPr>
          <p:cNvPr id="4" name="Picture 3">
            <a:extLst>
              <a:ext uri="{FF2B5EF4-FFF2-40B4-BE49-F238E27FC236}">
                <a16:creationId xmlns:a16="http://schemas.microsoft.com/office/drawing/2014/main" id="{1424C38B-4753-4963-88C7-7B5D181466FB}"/>
              </a:ext>
            </a:extLst>
          </p:cNvPr>
          <p:cNvPicPr>
            <a:picLocks noChangeAspect="1"/>
          </p:cNvPicPr>
          <p:nvPr/>
        </p:nvPicPr>
        <p:blipFill>
          <a:blip r:embed="rId3"/>
          <a:stretch>
            <a:fillRect/>
          </a:stretch>
        </p:blipFill>
        <p:spPr>
          <a:xfrm>
            <a:off x="6096000" y="4133175"/>
            <a:ext cx="5772539" cy="2178727"/>
          </a:xfrm>
          <a:prstGeom prst="rect">
            <a:avLst/>
          </a:prstGeom>
        </p:spPr>
      </p:pic>
      <p:sp>
        <p:nvSpPr>
          <p:cNvPr id="5" name="Title 1">
            <a:extLst>
              <a:ext uri="{FF2B5EF4-FFF2-40B4-BE49-F238E27FC236}">
                <a16:creationId xmlns:a16="http://schemas.microsoft.com/office/drawing/2014/main" id="{441EAB7E-7A9F-4CC8-B7D6-1D44E3D01668}"/>
              </a:ext>
            </a:extLst>
          </p:cNvPr>
          <p:cNvSpPr txBox="1">
            <a:spLocks/>
          </p:cNvSpPr>
          <p:nvPr/>
        </p:nvSpPr>
        <p:spPr>
          <a:xfrm>
            <a:off x="838197" y="360382"/>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t>Generative Adversarial Network</a:t>
            </a:r>
          </a:p>
        </p:txBody>
      </p:sp>
    </p:spTree>
    <p:extLst>
      <p:ext uri="{BB962C8B-B14F-4D97-AF65-F5344CB8AC3E}">
        <p14:creationId xmlns:p14="http://schemas.microsoft.com/office/powerpoint/2010/main" val="328349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4E8-B635-437F-9C32-1ABF0830ED85}"/>
              </a:ext>
            </a:extLst>
          </p:cNvPr>
          <p:cNvSpPr>
            <a:spLocks noGrp="1"/>
          </p:cNvSpPr>
          <p:nvPr>
            <p:ph type="title"/>
          </p:nvPr>
        </p:nvSpPr>
        <p:spPr>
          <a:xfrm>
            <a:off x="838200" y="1497034"/>
            <a:ext cx="10515600" cy="685753"/>
          </a:xfrm>
        </p:spPr>
        <p:txBody>
          <a:bodyPr>
            <a:normAutofit/>
          </a:bodyPr>
          <a:lstStyle/>
          <a:p>
            <a:r>
              <a:rPr lang="en-US" sz="3600" dirty="0"/>
              <a:t>Generator:</a:t>
            </a:r>
            <a:endParaRPr lang="en-DE" sz="3600" dirty="0"/>
          </a:p>
        </p:txBody>
      </p:sp>
      <p:sp>
        <p:nvSpPr>
          <p:cNvPr id="3" name="Content Placeholder 2">
            <a:extLst>
              <a:ext uri="{FF2B5EF4-FFF2-40B4-BE49-F238E27FC236}">
                <a16:creationId xmlns:a16="http://schemas.microsoft.com/office/drawing/2014/main" id="{C8566043-FE7D-47F5-9E3D-042001A1AD26}"/>
              </a:ext>
            </a:extLst>
          </p:cNvPr>
          <p:cNvSpPr>
            <a:spLocks noGrp="1"/>
          </p:cNvSpPr>
          <p:nvPr>
            <p:ph idx="1"/>
          </p:nvPr>
        </p:nvSpPr>
        <p:spPr>
          <a:xfrm>
            <a:off x="838203" y="2199991"/>
            <a:ext cx="10515600" cy="3976971"/>
          </a:xfrm>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G to minimize {E [log(1 − D(G(k))]}</a:t>
            </a:r>
            <a:endParaRPr lang="en-DE" sz="2400" dirty="0">
              <a:latin typeface="Times New Roman" panose="02020603050405020304" pitchFamily="18" charset="0"/>
              <a:cs typeface="Times New Roman" panose="02020603050405020304" pitchFamily="18" charset="0"/>
            </a:endParaRPr>
          </a:p>
        </p:txBody>
      </p:sp>
      <p:pic>
        <p:nvPicPr>
          <p:cNvPr id="5" name="Picture 4" descr="Chart, box and whisker chart&#10;&#10;Description automatically generated">
            <a:extLst>
              <a:ext uri="{FF2B5EF4-FFF2-40B4-BE49-F238E27FC236}">
                <a16:creationId xmlns:a16="http://schemas.microsoft.com/office/drawing/2014/main" id="{E75D9C2E-2EEA-4463-B5C0-7370BA60E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376" y="2686232"/>
            <a:ext cx="6120850" cy="3062571"/>
          </a:xfrm>
          <a:prstGeom prst="rect">
            <a:avLst/>
          </a:prstGeom>
        </p:spPr>
      </p:pic>
      <p:sp>
        <p:nvSpPr>
          <p:cNvPr id="6" name="Title 1">
            <a:extLst>
              <a:ext uri="{FF2B5EF4-FFF2-40B4-BE49-F238E27FC236}">
                <a16:creationId xmlns:a16="http://schemas.microsoft.com/office/drawing/2014/main" id="{9ECFAC9E-263E-4EBE-B455-99E340B68640}"/>
              </a:ext>
            </a:extLst>
          </p:cNvPr>
          <p:cNvSpPr txBox="1">
            <a:spLocks/>
          </p:cNvSpPr>
          <p:nvPr/>
        </p:nvSpPr>
        <p:spPr>
          <a:xfrm>
            <a:off x="698626" y="194449"/>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t>Generative Adversarial Network</a:t>
            </a:r>
          </a:p>
        </p:txBody>
      </p:sp>
      <p:sp>
        <p:nvSpPr>
          <p:cNvPr id="7" name="Right Brace 6">
            <a:extLst>
              <a:ext uri="{FF2B5EF4-FFF2-40B4-BE49-F238E27FC236}">
                <a16:creationId xmlns:a16="http://schemas.microsoft.com/office/drawing/2014/main" id="{FB4CE778-C411-41AE-8074-DB3F93CFA174}"/>
              </a:ext>
            </a:extLst>
          </p:cNvPr>
          <p:cNvSpPr/>
          <p:nvPr/>
        </p:nvSpPr>
        <p:spPr>
          <a:xfrm rot="16200000">
            <a:off x="4007504" y="783666"/>
            <a:ext cx="212782" cy="26840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 name="TextBox 7">
            <a:extLst>
              <a:ext uri="{FF2B5EF4-FFF2-40B4-BE49-F238E27FC236}">
                <a16:creationId xmlns:a16="http://schemas.microsoft.com/office/drawing/2014/main" id="{EA6F0434-A7C1-4F65-B03A-E533C519AD9C}"/>
              </a:ext>
            </a:extLst>
          </p:cNvPr>
          <p:cNvSpPr txBox="1"/>
          <p:nvPr/>
        </p:nvSpPr>
        <p:spPr>
          <a:xfrm>
            <a:off x="3438485" y="1719867"/>
            <a:ext cx="1350819" cy="369332"/>
          </a:xfrm>
          <a:prstGeom prst="rect">
            <a:avLst/>
          </a:prstGeom>
          <a:noFill/>
        </p:spPr>
        <p:txBody>
          <a:bodyPr wrap="none" rtlCol="0">
            <a:spAutoFit/>
          </a:bodyPr>
          <a:lstStyle/>
          <a:p>
            <a:r>
              <a:rPr lang="en-US" dirty="0">
                <a:solidFill>
                  <a:srgbClr val="000000"/>
                </a:solidFill>
                <a:latin typeface="URWPalladioL-Roma"/>
              </a:rPr>
              <a:t>F</a:t>
            </a:r>
            <a:r>
              <a:rPr lang="en-US" sz="1800" b="0" i="0" dirty="0">
                <a:solidFill>
                  <a:srgbClr val="000000"/>
                </a:solidFill>
                <a:effectLst/>
                <a:latin typeface="URWPalladioL-Roma"/>
              </a:rPr>
              <a:t>ake</a:t>
            </a:r>
            <a:r>
              <a:rPr lang="en-US" dirty="0"/>
              <a:t> </a:t>
            </a:r>
            <a:r>
              <a:rPr lang="en-GB" dirty="0"/>
              <a:t>Sample</a:t>
            </a:r>
            <a:endParaRPr lang="en-DE" dirty="0"/>
          </a:p>
        </p:txBody>
      </p:sp>
    </p:spTree>
    <p:extLst>
      <p:ext uri="{BB962C8B-B14F-4D97-AF65-F5344CB8AC3E}">
        <p14:creationId xmlns:p14="http://schemas.microsoft.com/office/powerpoint/2010/main" val="132760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7140-5CCC-4C0C-9FF5-238584BD8EB4}"/>
              </a:ext>
            </a:extLst>
          </p:cNvPr>
          <p:cNvSpPr>
            <a:spLocks noGrp="1"/>
          </p:cNvSpPr>
          <p:nvPr>
            <p:ph type="title"/>
          </p:nvPr>
        </p:nvSpPr>
        <p:spPr>
          <a:xfrm>
            <a:off x="733330" y="1297447"/>
            <a:ext cx="10515600" cy="1325559"/>
          </a:xfrm>
        </p:spPr>
        <p:txBody>
          <a:bodyPr>
            <a:normAutofit/>
          </a:bodyPr>
          <a:lstStyle/>
          <a:p>
            <a:r>
              <a:rPr lang="en-US" sz="3200" dirty="0">
                <a:latin typeface="Times New Roman" panose="02020603050405020304" pitchFamily="18" charset="0"/>
                <a:cs typeface="Times New Roman" panose="02020603050405020304" pitchFamily="18" charset="0"/>
              </a:rPr>
              <a:t>Discriminator:</a:t>
            </a:r>
            <a:endParaRPr lang="en-DE"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90D59D-F2B0-4F18-9D58-27531AAF010A}"/>
              </a:ext>
            </a:extLst>
          </p:cNvPr>
          <p:cNvSpPr>
            <a:spLocks noGrp="1"/>
          </p:cNvSpPr>
          <p:nvPr>
            <p:ph idx="1"/>
          </p:nvPr>
        </p:nvSpPr>
        <p:spPr>
          <a:xfrm>
            <a:off x="733330" y="2362954"/>
            <a:ext cx="10204013" cy="4047013"/>
          </a:xfrm>
        </p:spPr>
        <p:txBody>
          <a:bodyPr/>
          <a:lstStyle/>
          <a:p>
            <a:pPr marL="0" indent="0">
              <a:buNone/>
            </a:pPr>
            <a:r>
              <a:rPr lang="en-GB"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max D {</a:t>
            </a:r>
            <a:r>
              <a:rPr lang="en-US" sz="2400" b="0" i="1" dirty="0" err="1">
                <a:solidFill>
                  <a:srgbClr val="000000"/>
                </a:solidFill>
                <a:effectLst/>
                <a:latin typeface="Times New Roman" panose="02020603050405020304" pitchFamily="18" charset="0"/>
                <a:cs typeface="Times New Roman" panose="02020603050405020304" pitchFamily="18" charset="0"/>
              </a:rPr>
              <a:t>fv</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1" dirty="0">
                <a:solidFill>
                  <a:srgbClr val="000000"/>
                </a:solidFill>
                <a:effectLst/>
                <a:latin typeface="Times New Roman" panose="02020603050405020304" pitchFamily="18" charset="0"/>
                <a:cs typeface="Times New Roman" panose="02020603050405020304" pitchFamily="18" charset="0"/>
              </a:rPr>
              <a:t>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1" dirty="0">
                <a:solidFill>
                  <a:srgbClr val="000000"/>
                </a:solidFill>
                <a:effectLst/>
                <a:latin typeface="Times New Roman" panose="02020603050405020304" pitchFamily="18" charset="0"/>
                <a:cs typeface="Times New Roman" panose="02020603050405020304" pitchFamily="18" charset="0"/>
              </a:rPr>
              <a:t>D</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en-US" sz="2400" b="1" i="0" dirty="0">
                <a:solidFill>
                  <a:srgbClr val="000000"/>
                </a:solidFill>
                <a:effectLst/>
                <a:latin typeface="Times New Roman" panose="02020603050405020304" pitchFamily="18" charset="0"/>
                <a:cs typeface="Times New Roman" panose="02020603050405020304" pitchFamily="18" charset="0"/>
              </a:rPr>
              <a:t>E </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1" dirty="0" err="1">
                <a:solidFill>
                  <a:srgbClr val="000000"/>
                </a:solidFill>
                <a:effectLst/>
                <a:latin typeface="Times New Roman" panose="02020603050405020304" pitchFamily="18" charset="0"/>
                <a:cs typeface="Times New Roman" panose="02020603050405020304" pitchFamily="18" charset="0"/>
              </a:rPr>
              <a:t>logD</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1" dirty="0">
                <a:solidFill>
                  <a:srgbClr val="000000"/>
                </a:solidFill>
                <a:effectLst/>
                <a:latin typeface="Times New Roman" panose="02020603050405020304" pitchFamily="18" charset="0"/>
                <a:cs typeface="Times New Roman" panose="02020603050405020304" pitchFamily="18" charset="0"/>
              </a:rPr>
              <a:t>data</a:t>
            </a:r>
            <a:r>
              <a:rPr lang="en-US" sz="2400" b="0" i="0" dirty="0">
                <a:solidFill>
                  <a:srgbClr val="000000"/>
                </a:solidFill>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p:txBody>
      </p:sp>
      <p:pic>
        <p:nvPicPr>
          <p:cNvPr id="5" name="Picture 4" descr="Chart, box and whisker chart&#10;&#10;Description automatically generated">
            <a:extLst>
              <a:ext uri="{FF2B5EF4-FFF2-40B4-BE49-F238E27FC236}">
                <a16:creationId xmlns:a16="http://schemas.microsoft.com/office/drawing/2014/main" id="{1B4A4FC7-8846-4738-8164-2049C61E7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180" y="2783677"/>
            <a:ext cx="5996940" cy="3107308"/>
          </a:xfrm>
          <a:prstGeom prst="rect">
            <a:avLst/>
          </a:prstGeom>
        </p:spPr>
      </p:pic>
      <p:sp>
        <p:nvSpPr>
          <p:cNvPr id="6" name="Title 1">
            <a:extLst>
              <a:ext uri="{FF2B5EF4-FFF2-40B4-BE49-F238E27FC236}">
                <a16:creationId xmlns:a16="http://schemas.microsoft.com/office/drawing/2014/main" id="{990A8D63-BB64-4A86-A216-999B5D15F3A7}"/>
              </a:ext>
            </a:extLst>
          </p:cNvPr>
          <p:cNvSpPr txBox="1">
            <a:spLocks/>
          </p:cNvSpPr>
          <p:nvPr/>
        </p:nvSpPr>
        <p:spPr>
          <a:xfrm>
            <a:off x="733330" y="374183"/>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Generative Adversarial Network</a:t>
            </a:r>
          </a:p>
        </p:txBody>
      </p:sp>
      <p:sp>
        <p:nvSpPr>
          <p:cNvPr id="7" name="Left Brace 6">
            <a:extLst>
              <a:ext uri="{FF2B5EF4-FFF2-40B4-BE49-F238E27FC236}">
                <a16:creationId xmlns:a16="http://schemas.microsoft.com/office/drawing/2014/main" id="{A84A6604-3268-411A-BA24-0141BB63E3A0}"/>
              </a:ext>
            </a:extLst>
          </p:cNvPr>
          <p:cNvSpPr/>
          <p:nvPr/>
        </p:nvSpPr>
        <p:spPr>
          <a:xfrm rot="16200000">
            <a:off x="4000891" y="2167919"/>
            <a:ext cx="595433" cy="18269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 name="TextBox 7">
            <a:extLst>
              <a:ext uri="{FF2B5EF4-FFF2-40B4-BE49-F238E27FC236}">
                <a16:creationId xmlns:a16="http://schemas.microsoft.com/office/drawing/2014/main" id="{3611EF8E-AFC1-4055-88EF-B3417A0D1DDF}"/>
              </a:ext>
            </a:extLst>
          </p:cNvPr>
          <p:cNvSpPr txBox="1"/>
          <p:nvPr/>
        </p:nvSpPr>
        <p:spPr>
          <a:xfrm>
            <a:off x="3385132" y="3364359"/>
            <a:ext cx="2055698" cy="369332"/>
          </a:xfrm>
          <a:prstGeom prst="rect">
            <a:avLst/>
          </a:prstGeom>
          <a:noFill/>
        </p:spPr>
        <p:txBody>
          <a:bodyPr wrap="square" rtlCol="0">
            <a:spAutoFit/>
          </a:bodyPr>
          <a:lstStyle/>
          <a:p>
            <a:r>
              <a:rPr lang="en-US" dirty="0">
                <a:solidFill>
                  <a:srgbClr val="000000"/>
                </a:solidFill>
                <a:latin typeface="URWPalladioL-Roma"/>
              </a:rPr>
              <a:t>G</a:t>
            </a:r>
            <a:r>
              <a:rPr lang="en-US" sz="1800" b="0" i="0" dirty="0">
                <a:solidFill>
                  <a:srgbClr val="000000"/>
                </a:solidFill>
                <a:effectLst/>
                <a:latin typeface="URWPalladioL-Roma"/>
              </a:rPr>
              <a:t>enuine</a:t>
            </a:r>
            <a:r>
              <a:rPr lang="en-US" dirty="0"/>
              <a:t> </a:t>
            </a:r>
            <a:r>
              <a:rPr lang="en-GB" dirty="0"/>
              <a:t>Sample</a:t>
            </a:r>
            <a:endParaRPr lang="en-DE" dirty="0"/>
          </a:p>
        </p:txBody>
      </p:sp>
    </p:spTree>
    <p:extLst>
      <p:ext uri="{BB962C8B-B14F-4D97-AF65-F5344CB8AC3E}">
        <p14:creationId xmlns:p14="http://schemas.microsoft.com/office/powerpoint/2010/main" val="350796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7728-33C1-42AF-8354-3FFC9A850862}"/>
              </a:ext>
            </a:extLst>
          </p:cNvPr>
          <p:cNvSpPr txBox="1">
            <a:spLocks noGrp="1"/>
          </p:cNvSpPr>
          <p:nvPr>
            <p:ph type="title"/>
          </p:nvPr>
        </p:nvSpPr>
        <p:spPr/>
        <p:txBody>
          <a:bodyPr/>
          <a:lstStyle/>
          <a:p>
            <a:pPr lvl="0"/>
            <a:r>
              <a:rPr lang="en-US" dirty="0">
                <a:latin typeface="Times New Roman" panose="02020603050405020304" pitchFamily="18" charset="0"/>
                <a:cs typeface="Times New Roman" panose="02020603050405020304" pitchFamily="18" charset="0"/>
              </a:rPr>
              <a:t>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7227C6-D313-4907-8F4D-1870F0BCE6C8}"/>
              </a:ext>
            </a:extLst>
          </p:cNvPr>
          <p:cNvSpPr txBox="1">
            <a:spLocks noGrp="1"/>
          </p:cNvSpPr>
          <p:nvPr>
            <p:ph idx="1"/>
          </p:nvPr>
        </p:nvSpPr>
        <p:spPr/>
        <p:txBody>
          <a:bodyPr/>
          <a:lstStyle/>
          <a:p>
            <a:pPr lvl="0">
              <a:lnSpc>
                <a:spcPct val="70000"/>
              </a:lnSpc>
            </a:pPr>
            <a:r>
              <a:rPr lang="en-US" sz="1300" dirty="0">
                <a:latin typeface="Times New Roman" panose="02020603050405020304" pitchFamily="18" charset="0"/>
                <a:cs typeface="Times New Roman" panose="02020603050405020304" pitchFamily="18" charset="0"/>
              </a:rPr>
              <a:t>Introduction</a:t>
            </a:r>
          </a:p>
          <a:p>
            <a:pPr lvl="1">
              <a:lnSpc>
                <a:spcPct val="70000"/>
              </a:lnSpc>
            </a:pPr>
            <a:r>
              <a:rPr lang="en-US" sz="1100" dirty="0">
                <a:latin typeface="Times New Roman" panose="02020603050405020304" pitchFamily="18" charset="0"/>
                <a:cs typeface="Times New Roman" panose="02020603050405020304" pitchFamily="18" charset="0"/>
              </a:rPr>
              <a:t>Motivation</a:t>
            </a:r>
          </a:p>
          <a:p>
            <a:pPr lvl="1">
              <a:lnSpc>
                <a:spcPct val="70000"/>
              </a:lnSpc>
            </a:pPr>
            <a:r>
              <a:rPr lang="en-US" sz="1100" dirty="0">
                <a:latin typeface="Times New Roman" panose="02020603050405020304" pitchFamily="18" charset="0"/>
                <a:cs typeface="Times New Roman" panose="02020603050405020304" pitchFamily="18" charset="0"/>
              </a:rPr>
              <a:t>Problem Statement</a:t>
            </a:r>
          </a:p>
          <a:p>
            <a:pPr lvl="1">
              <a:lnSpc>
                <a:spcPct val="70000"/>
              </a:lnSpc>
            </a:pPr>
            <a:r>
              <a:rPr lang="en-US" sz="1100" dirty="0">
                <a:latin typeface="Times New Roman" panose="02020603050405020304" pitchFamily="18" charset="0"/>
                <a:cs typeface="Times New Roman" panose="02020603050405020304" pitchFamily="18" charset="0"/>
              </a:rPr>
              <a:t>Research Question</a:t>
            </a:r>
          </a:p>
          <a:p>
            <a:pPr lvl="0">
              <a:lnSpc>
                <a:spcPct val="70000"/>
              </a:lnSpc>
            </a:pPr>
            <a:r>
              <a:rPr lang="en-US" sz="1300" dirty="0">
                <a:latin typeface="Times New Roman" panose="02020603050405020304" pitchFamily="18" charset="0"/>
                <a:cs typeface="Times New Roman" panose="02020603050405020304" pitchFamily="18" charset="0"/>
              </a:rPr>
              <a:t>Literature Overview</a:t>
            </a:r>
          </a:p>
          <a:p>
            <a:pPr lvl="1">
              <a:lnSpc>
                <a:spcPct val="70000"/>
              </a:lnSpc>
            </a:pPr>
            <a:r>
              <a:rPr lang="en-US" sz="1100" dirty="0">
                <a:latin typeface="Times New Roman" panose="02020603050405020304" pitchFamily="18" charset="0"/>
                <a:cs typeface="Times New Roman" panose="02020603050405020304" pitchFamily="18" charset="0"/>
              </a:rPr>
              <a:t>Neural Networks</a:t>
            </a:r>
          </a:p>
          <a:p>
            <a:pPr lvl="1">
              <a:lnSpc>
                <a:spcPct val="70000"/>
              </a:lnSpc>
            </a:pPr>
            <a:r>
              <a:rPr lang="en-US" sz="1100" dirty="0">
                <a:latin typeface="Times New Roman" panose="02020603050405020304" pitchFamily="18" charset="0"/>
                <a:cs typeface="Times New Roman" panose="02020603050405020304" pitchFamily="18" charset="0"/>
              </a:rPr>
              <a:t>Artificial Neurons</a:t>
            </a:r>
          </a:p>
          <a:p>
            <a:pPr lvl="1">
              <a:lnSpc>
                <a:spcPct val="70000"/>
              </a:lnSpc>
            </a:pPr>
            <a:r>
              <a:rPr lang="en-US" sz="1100" dirty="0">
                <a:latin typeface="Times New Roman" panose="02020603050405020304" pitchFamily="18" charset="0"/>
                <a:cs typeface="Times New Roman" panose="02020603050405020304" pitchFamily="18" charset="0"/>
              </a:rPr>
              <a:t>Feedforward Neural Networks</a:t>
            </a:r>
          </a:p>
          <a:p>
            <a:pPr lvl="1">
              <a:lnSpc>
                <a:spcPct val="70000"/>
              </a:lnSpc>
            </a:pPr>
            <a:r>
              <a:rPr lang="en-US" sz="1100" dirty="0">
                <a:latin typeface="Times New Roman" panose="02020603050405020304" pitchFamily="18" charset="0"/>
                <a:cs typeface="Times New Roman" panose="02020603050405020304" pitchFamily="18" charset="0"/>
              </a:rPr>
              <a:t>Optimizing Neural Networks</a:t>
            </a:r>
          </a:p>
          <a:p>
            <a:pPr lvl="1">
              <a:lnSpc>
                <a:spcPct val="70000"/>
              </a:lnSpc>
            </a:pPr>
            <a:r>
              <a:rPr lang="en-US" sz="1100" dirty="0">
                <a:latin typeface="Times New Roman" panose="02020603050405020304" pitchFamily="18" charset="0"/>
                <a:cs typeface="Times New Roman" panose="02020603050405020304" pitchFamily="18" charset="0"/>
              </a:rPr>
              <a:t>Batch Normalization</a:t>
            </a:r>
          </a:p>
          <a:p>
            <a:pPr lvl="1">
              <a:lnSpc>
                <a:spcPct val="70000"/>
              </a:lnSpc>
            </a:pPr>
            <a:r>
              <a:rPr lang="en-US" sz="1100" dirty="0">
                <a:latin typeface="Times New Roman" panose="02020603050405020304" pitchFamily="18" charset="0"/>
                <a:cs typeface="Times New Roman" panose="02020603050405020304" pitchFamily="18" charset="0"/>
              </a:rPr>
              <a:t>Activation Functions</a:t>
            </a:r>
          </a:p>
          <a:p>
            <a:pPr lvl="1">
              <a:lnSpc>
                <a:spcPct val="70000"/>
              </a:lnSpc>
            </a:pPr>
            <a:r>
              <a:rPr lang="en-US" sz="1100" dirty="0">
                <a:latin typeface="Times New Roman" panose="02020603050405020304" pitchFamily="18" charset="0"/>
                <a:cs typeface="Times New Roman" panose="02020603050405020304" pitchFamily="18" charset="0"/>
              </a:rPr>
              <a:t>Convolutional Neural Networks</a:t>
            </a:r>
          </a:p>
          <a:p>
            <a:pPr lvl="0">
              <a:lnSpc>
                <a:spcPct val="70000"/>
              </a:lnSpc>
            </a:pPr>
            <a:r>
              <a:rPr lang="en-US" sz="1300" dirty="0">
                <a:latin typeface="Times New Roman" panose="02020603050405020304" pitchFamily="18" charset="0"/>
                <a:cs typeface="Times New Roman" panose="02020603050405020304" pitchFamily="18" charset="0"/>
              </a:rPr>
              <a:t>Data Augmentation</a:t>
            </a:r>
          </a:p>
          <a:p>
            <a:pPr lvl="0">
              <a:lnSpc>
                <a:spcPct val="70000"/>
              </a:lnSpc>
            </a:pPr>
            <a:r>
              <a:rPr lang="en-US" sz="1300" dirty="0">
                <a:latin typeface="Times New Roman" panose="02020603050405020304" pitchFamily="18" charset="0"/>
                <a:cs typeface="Times New Roman" panose="02020603050405020304" pitchFamily="18" charset="0"/>
              </a:rPr>
              <a:t>Generative Adversarial Network</a:t>
            </a:r>
          </a:p>
          <a:p>
            <a:pPr lvl="1">
              <a:lnSpc>
                <a:spcPct val="70000"/>
              </a:lnSpc>
            </a:pPr>
            <a:r>
              <a:rPr lang="en-US" sz="1100" dirty="0">
                <a:latin typeface="Times New Roman" panose="02020603050405020304" pitchFamily="18" charset="0"/>
                <a:cs typeface="Times New Roman" panose="02020603050405020304" pitchFamily="18" charset="0"/>
              </a:rPr>
              <a:t>Uses of GAN</a:t>
            </a:r>
          </a:p>
          <a:p>
            <a:pPr lvl="1">
              <a:lnSpc>
                <a:spcPct val="70000"/>
              </a:lnSpc>
            </a:pPr>
            <a:r>
              <a:rPr lang="en-US" sz="1100" dirty="0">
                <a:latin typeface="Times New Roman" panose="02020603050405020304" pitchFamily="18" charset="0"/>
                <a:cs typeface="Times New Roman" panose="02020603050405020304" pitchFamily="18" charset="0"/>
              </a:rPr>
              <a:t>Generator</a:t>
            </a:r>
          </a:p>
          <a:p>
            <a:pPr lvl="1">
              <a:lnSpc>
                <a:spcPct val="70000"/>
              </a:lnSpc>
            </a:pPr>
            <a:r>
              <a:rPr lang="en-US" sz="1100" dirty="0">
                <a:latin typeface="Times New Roman" panose="02020603050405020304" pitchFamily="18" charset="0"/>
                <a:cs typeface="Times New Roman" panose="02020603050405020304" pitchFamily="18" charset="0"/>
              </a:rPr>
              <a:t>Discriminator</a:t>
            </a:r>
          </a:p>
          <a:p>
            <a:pPr lvl="1">
              <a:lnSpc>
                <a:spcPct val="70000"/>
              </a:lnSpc>
            </a:pPr>
            <a:r>
              <a:rPr lang="en-US" sz="1100" dirty="0">
                <a:latin typeface="Times New Roman" panose="02020603050405020304" pitchFamily="18" charset="0"/>
                <a:cs typeface="Times New Roman" panose="02020603050405020304" pitchFamily="18" charset="0"/>
              </a:rPr>
              <a:t>Loss Function </a:t>
            </a:r>
          </a:p>
          <a:p>
            <a:pPr lvl="1">
              <a:lnSpc>
                <a:spcPct val="70000"/>
              </a:lnSpc>
            </a:pPr>
            <a:r>
              <a:rPr lang="en-US" sz="1100" dirty="0">
                <a:latin typeface="Times New Roman" panose="02020603050405020304" pitchFamily="18" charset="0"/>
                <a:cs typeface="Times New Roman" panose="02020603050405020304" pitchFamily="18" charset="0"/>
              </a:rPr>
              <a:t>Training</a:t>
            </a:r>
          </a:p>
          <a:p>
            <a:pPr>
              <a:lnSpc>
                <a:spcPct val="70000"/>
              </a:lnSpc>
            </a:pPr>
            <a:r>
              <a:rPr lang="en-US" sz="1300" dirty="0">
                <a:latin typeface="Times New Roman" panose="02020603050405020304" pitchFamily="18" charset="0"/>
                <a:cs typeface="Times New Roman" panose="02020603050405020304" pitchFamily="18" charset="0"/>
              </a:rPr>
              <a:t>Experiment and Result Evaluation</a:t>
            </a:r>
          </a:p>
          <a:p>
            <a:pPr lvl="0">
              <a:lnSpc>
                <a:spcPct val="70000"/>
              </a:lnSpc>
            </a:pPr>
            <a:r>
              <a:rPr lang="en-US" sz="1300" dirty="0">
                <a:latin typeface="Times New Roman" panose="02020603050405020304" pitchFamily="18" charset="0"/>
                <a:cs typeface="Times New Roman" panose="02020603050405020304" pitchFamily="18" charset="0"/>
              </a:rPr>
              <a:t>Conclusion and Future work</a:t>
            </a:r>
          </a:p>
          <a:p>
            <a:pPr marL="0" lvl="0" indent="0">
              <a:lnSpc>
                <a:spcPct val="70000"/>
              </a:lnSpc>
              <a:buNone/>
            </a:pPr>
            <a:endParaRPr lang="en-US"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69C1-3A7B-477D-B7A4-43928ACACAFB}"/>
              </a:ext>
            </a:extLst>
          </p:cNvPr>
          <p:cNvSpPr>
            <a:spLocks noGrp="1"/>
          </p:cNvSpPr>
          <p:nvPr>
            <p:ph type="title"/>
          </p:nvPr>
        </p:nvSpPr>
        <p:spPr>
          <a:xfrm>
            <a:off x="733330" y="1820985"/>
            <a:ext cx="10515600" cy="613326"/>
          </a:xfrm>
        </p:spPr>
        <p:txBody>
          <a:bodyPr>
            <a:normAutofit/>
          </a:bodyPr>
          <a:lstStyle/>
          <a:p>
            <a:r>
              <a:rPr lang="en-US" sz="3200" dirty="0">
                <a:latin typeface="Times New Roman" panose="02020603050405020304" pitchFamily="18" charset="0"/>
                <a:cs typeface="Times New Roman" panose="02020603050405020304" pitchFamily="18" charset="0"/>
              </a:rPr>
              <a:t>Loss Function:</a:t>
            </a:r>
            <a:endParaRPr lang="en-DE"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6730C2-6FD9-43E4-A1A8-9F98CA8E86F1}"/>
              </a:ext>
            </a:extLst>
          </p:cNvPr>
          <p:cNvSpPr>
            <a:spLocks noGrp="1"/>
          </p:cNvSpPr>
          <p:nvPr>
            <p:ph idx="1"/>
          </p:nvPr>
        </p:nvSpPr>
        <p:spPr>
          <a:xfrm>
            <a:off x="733330" y="2729442"/>
            <a:ext cx="10515600" cy="3388496"/>
          </a:xfrm>
        </p:spPr>
        <p:txBody>
          <a:bodyPr/>
          <a:lstStyle/>
          <a:p>
            <a:r>
              <a:rPr lang="en-US" sz="2400" dirty="0">
                <a:latin typeface="Times New Roman" panose="02020603050405020304" pitchFamily="18" charset="0"/>
                <a:cs typeface="Times New Roman" panose="02020603050405020304" pitchFamily="18" charset="0"/>
              </a:rPr>
              <a:t>Training neural networks</a:t>
            </a:r>
          </a:p>
          <a:p>
            <a:r>
              <a:rPr lang="en-US" sz="2400" dirty="0">
                <a:latin typeface="Times New Roman" panose="02020603050405020304" pitchFamily="18" charset="0"/>
                <a:cs typeface="Times New Roman" panose="02020603050405020304" pitchFamily="18" charset="0"/>
              </a:rPr>
              <a:t>Minimizing a loss function</a:t>
            </a:r>
          </a:p>
          <a:p>
            <a:r>
              <a:rPr lang="en-US" sz="2400" b="0" i="0" dirty="0">
                <a:solidFill>
                  <a:srgbClr val="000000"/>
                </a:solidFill>
                <a:effectLst/>
                <a:latin typeface="Times New Roman" panose="02020603050405020304" pitchFamily="18" charset="0"/>
                <a:cs typeface="Times New Roman" panose="02020603050405020304" pitchFamily="18" charset="0"/>
              </a:rPr>
              <a:t>Three </a:t>
            </a:r>
            <a:r>
              <a:rPr lang="en-US" sz="2400" dirty="0">
                <a:latin typeface="Times New Roman" panose="02020603050405020304" pitchFamily="18" charset="0"/>
                <a:cs typeface="Times New Roman" panose="02020603050405020304" pitchFamily="18" charset="0"/>
              </a:rPr>
              <a:t>loss functions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To begin with the initial loss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 An information loss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Classification loss</a:t>
            </a:r>
            <a:endParaRPr lang="en-DE"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A146472-E113-4100-AE5A-427B29EC5EBA}"/>
              </a:ext>
            </a:extLst>
          </p:cNvPr>
          <p:cNvSpPr txBox="1">
            <a:spLocks/>
          </p:cNvSpPr>
          <p:nvPr/>
        </p:nvSpPr>
        <p:spPr>
          <a:xfrm>
            <a:off x="733330" y="374183"/>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212507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D3DD0D-FC91-400F-B444-16493800E28A}"/>
                  </a:ext>
                </a:extLst>
              </p:cNvPr>
              <p:cNvSpPr>
                <a:spLocks noGrp="1"/>
              </p:cNvSpPr>
              <p:nvPr>
                <p:ph idx="1"/>
              </p:nvPr>
            </p:nvSpPr>
            <p:spPr>
              <a:xfrm>
                <a:off x="733330" y="2034659"/>
                <a:ext cx="10515600" cy="414230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Original Loss</a:t>
                </a:r>
              </a:p>
              <a:p>
                <a:pPr lvl="1"/>
                <a:r>
                  <a:rPr lang="en-US" dirty="0">
                    <a:latin typeface="Times New Roman" panose="02020603050405020304" pitchFamily="18" charset="0"/>
                    <a:cs typeface="Times New Roman" panose="02020603050405020304" pitchFamily="18" charset="0"/>
                  </a:rPr>
                  <a:t>The initial GAN loss function</a:t>
                </a:r>
              </a:p>
              <a:p>
                <a:pPr lvl="1"/>
                <a:r>
                  <a:rPr lang="en-US" dirty="0">
                    <a:latin typeface="Times New Roman" panose="02020603050405020304" pitchFamily="18" charset="0"/>
                    <a:cs typeface="Times New Roman" panose="02020603050405020304" pitchFamily="18" charset="0"/>
                  </a:rPr>
                  <a:t>Both the discriminator and the generator are taught to increase it and reduce it.</a:t>
                </a:r>
              </a:p>
              <a:p>
                <a:pPr lvl="1"/>
                <a14:m>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𝐿</m:t>
                        </m:r>
                      </m:e>
                      <m:sub>
                        <m:r>
                          <a:rPr lang="en-GB" b="0" i="1" smtClean="0">
                            <a:latin typeface="Cambria Math" panose="02040503050406030204" pitchFamily="18" charset="0"/>
                          </a:rPr>
                          <m:t>𝑜𝑟𝑖𝑔</m:t>
                        </m:r>
                      </m:sub>
                      <m:sup>
                        <m:r>
                          <a:rPr lang="en-GB" b="0" i="1" smtClean="0">
                            <a:latin typeface="Cambria Math" panose="02040503050406030204" pitchFamily="18" charset="0"/>
                          </a:rPr>
                          <m:t>𝐷</m:t>
                        </m:r>
                      </m:sup>
                    </m:sSubSup>
                  </m:oMath>
                </a14:m>
                <a:r>
                  <a:rPr lang="en-US" dirty="0">
                    <a:latin typeface="Times New Roman" panose="02020603050405020304" pitchFamily="18" charset="0"/>
                    <a:cs typeface="Times New Roman" panose="02020603050405020304" pitchFamily="18" charset="0"/>
                  </a:rPr>
                  <a:t> the original loss of discriminator and </a:t>
                </a:r>
                <a14:m>
                  <m:oMath xmlns:m="http://schemas.openxmlformats.org/officeDocument/2006/math">
                    <m:sSubSup>
                      <m:sSubSupPr>
                        <m:ctrlPr>
                          <a:rPr lang="en-US" i="1">
                            <a:latin typeface="Cambria Math" panose="02040503050406030204" pitchFamily="18" charset="0"/>
                          </a:rPr>
                        </m:ctrlPr>
                      </m:sSubSupPr>
                      <m:e>
                        <m:r>
                          <a:rPr lang="en-GB" i="1">
                            <a:latin typeface="Cambria Math" panose="02040503050406030204" pitchFamily="18" charset="0"/>
                          </a:rPr>
                          <m:t>𝐿</m:t>
                        </m:r>
                      </m:e>
                      <m:sub>
                        <m:r>
                          <a:rPr lang="en-GB" i="1">
                            <a:latin typeface="Cambria Math" panose="02040503050406030204" pitchFamily="18" charset="0"/>
                          </a:rPr>
                          <m:t>𝑜𝑟𝑖𝑔</m:t>
                        </m:r>
                      </m:sub>
                      <m:sup>
                        <m:r>
                          <a:rPr lang="en-GB" b="0" i="1" smtClean="0">
                            <a:latin typeface="Cambria Math" panose="02040503050406030204" pitchFamily="18" charset="0"/>
                          </a:rPr>
                          <m:t>𝐺</m:t>
                        </m:r>
                      </m:sup>
                    </m:sSubSup>
                  </m:oMath>
                </a14:m>
                <a:r>
                  <a:rPr lang="en-US" dirty="0">
                    <a:latin typeface="Times New Roman" panose="02020603050405020304" pitchFamily="18" charset="0"/>
                    <a:cs typeface="Times New Roman" panose="02020603050405020304" pitchFamily="18" charset="0"/>
                  </a:rPr>
                  <a:t> the original loss of generator.</a:t>
                </a:r>
              </a:p>
              <a:p>
                <a:pPr marL="0" indent="0">
                  <a:buNone/>
                </a:pPr>
                <a:r>
                  <a:rPr lang="en-US" dirty="0">
                    <a:latin typeface="Times New Roman" panose="02020603050405020304" pitchFamily="18" charset="0"/>
                    <a:cs typeface="Times New Roman" panose="02020603050405020304" pitchFamily="18" charset="0"/>
                  </a:rPr>
                  <a:t>Information Loss</a:t>
                </a:r>
              </a:p>
              <a:p>
                <a:pPr lvl="1"/>
                <a:r>
                  <a:rPr lang="en-US" dirty="0">
                    <a:latin typeface="Times New Roman" panose="02020603050405020304" pitchFamily="18" charset="0"/>
                    <a:cs typeface="Times New Roman" panose="02020603050405020304" pitchFamily="18" charset="0"/>
                  </a:rPr>
                  <a:t>The discriminator determines the authenticity</a:t>
                </a:r>
              </a:p>
              <a:p>
                <a:pPr lvl="1"/>
                <a:r>
                  <a:rPr lang="en-US" dirty="0">
                    <a:latin typeface="Times New Roman" panose="02020603050405020304" pitchFamily="18" charset="0"/>
                    <a:cs typeface="Times New Roman" panose="02020603050405020304" pitchFamily="18" charset="0"/>
                  </a:rPr>
                  <a:t>The most basic example of information loss:</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Second-order statistics, such as the standard deviation</a:t>
                </a:r>
              </a:p>
              <a:p>
                <a:pPr lvl="1"/>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2D3DD0D-FC91-400F-B444-16493800E28A}"/>
                  </a:ext>
                </a:extLst>
              </p:cNvPr>
              <p:cNvSpPr>
                <a:spLocks noGrp="1" noRot="1" noChangeAspect="1" noMove="1" noResize="1" noEditPoints="1" noAdjustHandles="1" noChangeArrowheads="1" noChangeShapeType="1" noTextEdit="1"/>
              </p:cNvSpPr>
              <p:nvPr>
                <p:ph idx="1"/>
              </p:nvPr>
            </p:nvSpPr>
            <p:spPr>
              <a:xfrm>
                <a:off x="733330" y="2034659"/>
                <a:ext cx="10515600" cy="4142303"/>
              </a:xfrm>
              <a:blipFill>
                <a:blip r:embed="rId3"/>
                <a:stretch>
                  <a:fillRect l="-1159" t="-3682" r="-464"/>
                </a:stretch>
              </a:blipFill>
            </p:spPr>
            <p:txBody>
              <a:bodyPr/>
              <a:lstStyle/>
              <a:p>
                <a:r>
                  <a:rPr lang="en-DE">
                    <a:noFill/>
                  </a:rPr>
                  <a:t> </a:t>
                </a:r>
              </a:p>
            </p:txBody>
          </p:sp>
        </mc:Fallback>
      </mc:AlternateContent>
      <p:pic>
        <p:nvPicPr>
          <p:cNvPr id="5" name="Picture 4">
            <a:extLst>
              <a:ext uri="{FF2B5EF4-FFF2-40B4-BE49-F238E27FC236}">
                <a16:creationId xmlns:a16="http://schemas.microsoft.com/office/drawing/2014/main" id="{15BFAB12-7673-4298-9D95-82E4DE4239D4}"/>
              </a:ext>
            </a:extLst>
          </p:cNvPr>
          <p:cNvPicPr>
            <a:picLocks noChangeAspect="1"/>
          </p:cNvPicPr>
          <p:nvPr/>
        </p:nvPicPr>
        <p:blipFill>
          <a:blip r:embed="rId4"/>
          <a:stretch>
            <a:fillRect/>
          </a:stretch>
        </p:blipFill>
        <p:spPr>
          <a:xfrm>
            <a:off x="4910213" y="4692789"/>
            <a:ext cx="3683795" cy="676369"/>
          </a:xfrm>
          <a:prstGeom prst="rect">
            <a:avLst/>
          </a:prstGeom>
        </p:spPr>
      </p:pic>
      <p:pic>
        <p:nvPicPr>
          <p:cNvPr id="7" name="Picture 6">
            <a:extLst>
              <a:ext uri="{FF2B5EF4-FFF2-40B4-BE49-F238E27FC236}">
                <a16:creationId xmlns:a16="http://schemas.microsoft.com/office/drawing/2014/main" id="{C278DF8C-C3C9-4ACF-9FD7-3EB0A4D97A51}"/>
              </a:ext>
            </a:extLst>
          </p:cNvPr>
          <p:cNvPicPr>
            <a:picLocks noChangeAspect="1"/>
          </p:cNvPicPr>
          <p:nvPr/>
        </p:nvPicPr>
        <p:blipFill>
          <a:blip r:embed="rId5"/>
          <a:stretch>
            <a:fillRect/>
          </a:stretch>
        </p:blipFill>
        <p:spPr>
          <a:xfrm>
            <a:off x="4726479" y="6176962"/>
            <a:ext cx="4051262" cy="530221"/>
          </a:xfrm>
          <a:prstGeom prst="rect">
            <a:avLst/>
          </a:prstGeom>
        </p:spPr>
      </p:pic>
      <p:sp>
        <p:nvSpPr>
          <p:cNvPr id="6" name="Title 1">
            <a:extLst>
              <a:ext uri="{FF2B5EF4-FFF2-40B4-BE49-F238E27FC236}">
                <a16:creationId xmlns:a16="http://schemas.microsoft.com/office/drawing/2014/main" id="{1DE8D035-C4A6-488C-A2F9-61B589D93280}"/>
              </a:ext>
            </a:extLst>
          </p:cNvPr>
          <p:cNvSpPr>
            <a:spLocks noGrp="1"/>
          </p:cNvSpPr>
          <p:nvPr>
            <p:ph type="title"/>
          </p:nvPr>
        </p:nvSpPr>
        <p:spPr>
          <a:xfrm>
            <a:off x="733330" y="1324094"/>
            <a:ext cx="10515600" cy="613326"/>
          </a:xfrm>
        </p:spPr>
        <p:txBody>
          <a:bodyPr>
            <a:normAutofit/>
          </a:bodyPr>
          <a:lstStyle/>
          <a:p>
            <a:r>
              <a:rPr lang="en-US" sz="3200" dirty="0">
                <a:latin typeface="Times New Roman" panose="02020603050405020304" pitchFamily="18" charset="0"/>
                <a:cs typeface="Times New Roman" panose="02020603050405020304" pitchFamily="18" charset="0"/>
              </a:rPr>
              <a:t>Loss Function:</a:t>
            </a:r>
            <a:endParaRPr lang="en-DE" sz="32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6E5B1B77-9482-4CDD-B178-B7FF3F3FBFAF}"/>
              </a:ext>
            </a:extLst>
          </p:cNvPr>
          <p:cNvSpPr txBox="1">
            <a:spLocks/>
          </p:cNvSpPr>
          <p:nvPr/>
        </p:nvSpPr>
        <p:spPr>
          <a:xfrm>
            <a:off x="733330" y="374183"/>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122343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31E42-2641-4049-B6D3-3835B52C3D9E}"/>
              </a:ext>
            </a:extLst>
          </p:cNvPr>
          <p:cNvSpPr>
            <a:spLocks noGrp="1"/>
          </p:cNvSpPr>
          <p:nvPr>
            <p:ph idx="1"/>
          </p:nvPr>
        </p:nvSpPr>
        <p:spPr>
          <a:xfrm>
            <a:off x="838203" y="2027975"/>
            <a:ext cx="10515600" cy="4148987"/>
          </a:xfrm>
        </p:spPr>
        <p:txBody>
          <a:bodyPr/>
          <a:lstStyle/>
          <a:p>
            <a:pPr lvl="1"/>
            <a:r>
              <a:rPr lang="en-US" dirty="0">
                <a:latin typeface="Times New Roman" panose="02020603050405020304" pitchFamily="18" charset="0"/>
                <a:cs typeface="Times New Roman" panose="02020603050405020304" pitchFamily="18" charset="0"/>
              </a:rPr>
              <a:t>Loss to train the generator:</a:t>
            </a: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Classification Loss </a:t>
            </a:r>
          </a:p>
          <a:p>
            <a:pPr lvl="2"/>
            <a:r>
              <a:rPr lang="en-US" dirty="0">
                <a:latin typeface="Times New Roman" panose="02020603050405020304" pitchFamily="18" charset="0"/>
                <a:cs typeface="Times New Roman" panose="02020603050405020304" pitchFamily="18" charset="0"/>
              </a:rPr>
              <a:t>Another loss function:</a:t>
            </a:r>
          </a:p>
          <a:p>
            <a:pPr marL="914400" lvl="2"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endParaRPr lang="en-D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93D1A4-7505-4BA8-88F3-F0DDE26785A2}"/>
              </a:ext>
            </a:extLst>
          </p:cNvPr>
          <p:cNvPicPr>
            <a:picLocks noChangeAspect="1"/>
          </p:cNvPicPr>
          <p:nvPr/>
        </p:nvPicPr>
        <p:blipFill>
          <a:blip r:embed="rId3"/>
          <a:stretch>
            <a:fillRect/>
          </a:stretch>
        </p:blipFill>
        <p:spPr>
          <a:xfrm>
            <a:off x="3566403" y="2577294"/>
            <a:ext cx="4943475" cy="523875"/>
          </a:xfrm>
          <a:prstGeom prst="rect">
            <a:avLst/>
          </a:prstGeom>
        </p:spPr>
      </p:pic>
      <p:pic>
        <p:nvPicPr>
          <p:cNvPr id="7" name="Picture 6">
            <a:extLst>
              <a:ext uri="{FF2B5EF4-FFF2-40B4-BE49-F238E27FC236}">
                <a16:creationId xmlns:a16="http://schemas.microsoft.com/office/drawing/2014/main" id="{93DB4F5E-BB54-4133-A559-5171E8B660E7}"/>
              </a:ext>
            </a:extLst>
          </p:cNvPr>
          <p:cNvPicPr>
            <a:picLocks noChangeAspect="1"/>
          </p:cNvPicPr>
          <p:nvPr/>
        </p:nvPicPr>
        <p:blipFill>
          <a:blip r:embed="rId4"/>
          <a:stretch>
            <a:fillRect/>
          </a:stretch>
        </p:blipFill>
        <p:spPr>
          <a:xfrm>
            <a:off x="3023771" y="3945425"/>
            <a:ext cx="6028741" cy="56197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84A8ED-8814-4861-B3F4-B706BF95FDAA}"/>
                  </a:ext>
                </a:extLst>
              </p:cNvPr>
              <p:cNvSpPr txBox="1"/>
              <p:nvPr/>
            </p:nvSpPr>
            <p:spPr>
              <a:xfrm>
                <a:off x="1724105" y="4808831"/>
                <a:ext cx="6097554" cy="13681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train the classifier,</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Start with </a:t>
                </a:r>
                <a14:m>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𝐿</m:t>
                        </m:r>
                      </m:e>
                      <m:sub>
                        <m:r>
                          <a:rPr lang="en-GB" b="0" i="1" smtClean="0">
                            <a:latin typeface="Cambria Math" panose="02040503050406030204" pitchFamily="18" charset="0"/>
                          </a:rPr>
                          <m:t>𝑜𝑟𝑖𝑔</m:t>
                        </m:r>
                      </m:sub>
                      <m:sup>
                        <m:r>
                          <a:rPr lang="en-GB" b="0" i="1" smtClean="0">
                            <a:latin typeface="Cambria Math" panose="02040503050406030204" pitchFamily="18" charset="0"/>
                          </a:rPr>
                          <m:t>𝐷</m:t>
                        </m:r>
                      </m:sup>
                    </m:sSubSup>
                  </m:oMath>
                </a14:m>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Then go on to </a:t>
                </a:r>
                <a14:m>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𝐿</m:t>
                        </m:r>
                      </m:e>
                      <m:sub>
                        <m:r>
                          <a:rPr lang="en-GB" b="0" i="1" smtClean="0">
                            <a:latin typeface="Cambria Math" panose="02040503050406030204" pitchFamily="18" charset="0"/>
                          </a:rPr>
                          <m:t>𝑜𝑟𝑖𝑔</m:t>
                        </m:r>
                      </m:sub>
                      <m:sup>
                        <m:r>
                          <a:rPr lang="en-GB" b="0" i="1" smtClean="0">
                            <a:latin typeface="Cambria Math" panose="02040503050406030204" pitchFamily="18" charset="0"/>
                          </a:rPr>
                          <m:t>𝐺</m:t>
                        </m:r>
                      </m:sup>
                    </m:sSubSup>
                  </m:oMath>
                </a14:m>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Finally to </a:t>
                </a:r>
                <a14:m>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𝐿</m:t>
                        </m:r>
                      </m:e>
                      <m:sub>
                        <m:r>
                          <a:rPr lang="en-GB" b="0" i="1" smtClean="0">
                            <a:latin typeface="Cambria Math" panose="02040503050406030204" pitchFamily="18" charset="0"/>
                          </a:rPr>
                          <m:t>𝑜𝑟𝑖𝑔</m:t>
                        </m:r>
                      </m:sub>
                      <m:sup>
                        <m:r>
                          <a:rPr lang="en-GB" b="0" i="1" smtClean="0">
                            <a:latin typeface="Cambria Math" panose="02040503050406030204" pitchFamily="18" charset="0"/>
                          </a:rPr>
                          <m:t>𝐺</m:t>
                        </m:r>
                      </m:sup>
                    </m:sSubSup>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i="1">
                            <a:latin typeface="Cambria Math" panose="02040503050406030204" pitchFamily="18" charset="0"/>
                          </a:rPr>
                        </m:ctrlPr>
                      </m:sSubSupPr>
                      <m:e>
                        <m:r>
                          <a:rPr lang="en-GB" i="1">
                            <a:latin typeface="Cambria Math" panose="02040503050406030204" pitchFamily="18" charset="0"/>
                          </a:rPr>
                          <m:t>𝐿</m:t>
                        </m:r>
                      </m:e>
                      <m:sub>
                        <m:r>
                          <a:rPr lang="en-GB" b="0" i="1" smtClean="0">
                            <a:latin typeface="Cambria Math" panose="02040503050406030204" pitchFamily="18" charset="0"/>
                          </a:rPr>
                          <m:t>𝑖𝑛𝑓𝑜</m:t>
                        </m:r>
                      </m:sub>
                      <m:sup>
                        <m:r>
                          <a:rPr lang="en-GB" b="0" i="1" smtClean="0">
                            <a:latin typeface="Cambria Math" panose="02040503050406030204" pitchFamily="18" charset="0"/>
                          </a:rPr>
                          <m:t>𝐺</m:t>
                        </m:r>
                      </m:sup>
                    </m:sSubSup>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i="1">
                            <a:latin typeface="Cambria Math" panose="02040503050406030204" pitchFamily="18" charset="0"/>
                          </a:rPr>
                        </m:ctrlPr>
                      </m:sSubSupPr>
                      <m:e>
                        <m:r>
                          <a:rPr lang="en-GB" i="1">
                            <a:latin typeface="Cambria Math" panose="02040503050406030204" pitchFamily="18" charset="0"/>
                          </a:rPr>
                          <m:t>𝐿</m:t>
                        </m:r>
                      </m:e>
                      <m:sub>
                        <m:r>
                          <a:rPr lang="en-GB" b="0" i="1" smtClean="0">
                            <a:latin typeface="Cambria Math" panose="02040503050406030204" pitchFamily="18" charset="0"/>
                          </a:rPr>
                          <m:t>𝑐𝑙𝑎𝑠𝑠</m:t>
                        </m:r>
                      </m:sub>
                      <m:sup>
                        <m:r>
                          <a:rPr lang="en-GB" b="0" i="1" smtClean="0">
                            <a:latin typeface="Cambria Math" panose="02040503050406030204" pitchFamily="18" charset="0"/>
                          </a:rPr>
                          <m:t>𝐺</m:t>
                        </m:r>
                      </m:sup>
                    </m:sSubSup>
                  </m:oMath>
                </a14:m>
                <a:endParaRPr lang="en-DE"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7284A8ED-8814-4861-B3F4-B706BF95FDAA}"/>
                  </a:ext>
                </a:extLst>
              </p:cNvPr>
              <p:cNvSpPr txBox="1">
                <a:spLocks noRot="1" noChangeAspect="1" noMove="1" noResize="1" noEditPoints="1" noAdjustHandles="1" noChangeArrowheads="1" noChangeShapeType="1" noTextEdit="1"/>
              </p:cNvSpPr>
              <p:nvPr/>
            </p:nvSpPr>
            <p:spPr>
              <a:xfrm>
                <a:off x="1724105" y="4808831"/>
                <a:ext cx="6097554" cy="1368131"/>
              </a:xfrm>
              <a:prstGeom prst="rect">
                <a:avLst/>
              </a:prstGeom>
              <a:blipFill>
                <a:blip r:embed="rId5"/>
                <a:stretch>
                  <a:fillRect l="-900" t="-2679" b="-2232"/>
                </a:stretch>
              </a:blipFill>
            </p:spPr>
            <p:txBody>
              <a:bodyPr/>
              <a:lstStyle/>
              <a:p>
                <a:r>
                  <a:rPr lang="en-DE">
                    <a:noFill/>
                  </a:rPr>
                  <a:t> </a:t>
                </a:r>
              </a:p>
            </p:txBody>
          </p:sp>
        </mc:Fallback>
      </mc:AlternateContent>
      <p:sp>
        <p:nvSpPr>
          <p:cNvPr id="10" name="Title 1">
            <a:extLst>
              <a:ext uri="{FF2B5EF4-FFF2-40B4-BE49-F238E27FC236}">
                <a16:creationId xmlns:a16="http://schemas.microsoft.com/office/drawing/2014/main" id="{8DD711DC-7D53-45A3-972B-7630C30E4B36}"/>
              </a:ext>
            </a:extLst>
          </p:cNvPr>
          <p:cNvSpPr txBox="1">
            <a:spLocks/>
          </p:cNvSpPr>
          <p:nvPr/>
        </p:nvSpPr>
        <p:spPr>
          <a:xfrm>
            <a:off x="838200" y="1331672"/>
            <a:ext cx="10515600" cy="613326"/>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sz="3200">
                <a:latin typeface="Times New Roman" panose="02020603050405020304" pitchFamily="18" charset="0"/>
                <a:cs typeface="Times New Roman" panose="02020603050405020304" pitchFamily="18" charset="0"/>
              </a:rPr>
              <a:t>Loss Function:</a:t>
            </a:r>
            <a:endParaRPr lang="en-US" sz="32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1DB2E8CE-CDF6-43BB-8E5F-8916C618C503}"/>
              </a:ext>
            </a:extLst>
          </p:cNvPr>
          <p:cNvSpPr txBox="1">
            <a:spLocks/>
          </p:cNvSpPr>
          <p:nvPr/>
        </p:nvSpPr>
        <p:spPr>
          <a:xfrm>
            <a:off x="838200" y="367461"/>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308080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2BC2-38DC-475D-8D95-FA371C5E654C}"/>
              </a:ext>
            </a:extLst>
          </p:cNvPr>
          <p:cNvSpPr>
            <a:spLocks noGrp="1"/>
          </p:cNvSpPr>
          <p:nvPr>
            <p:ph type="title"/>
          </p:nvPr>
        </p:nvSpPr>
        <p:spPr>
          <a:xfrm>
            <a:off x="838200" y="998872"/>
            <a:ext cx="10515600" cy="1325559"/>
          </a:xfrm>
        </p:spPr>
        <p:txBody>
          <a:bodyPr>
            <a:normAutofit/>
          </a:bodyPr>
          <a:lstStyle/>
          <a:p>
            <a:r>
              <a:rPr lang="en-GB" sz="3200" dirty="0">
                <a:latin typeface="Times New Roman" panose="02020603050405020304" pitchFamily="18" charset="0"/>
                <a:cs typeface="Times New Roman" panose="02020603050405020304" pitchFamily="18" charset="0"/>
              </a:rPr>
              <a:t>Training:</a:t>
            </a:r>
            <a:endParaRPr lang="en-DE"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ECD6C4-6950-4CFB-AE6F-644E374F08D3}"/>
                  </a:ext>
                </a:extLst>
              </p:cNvPr>
              <p:cNvSpPr>
                <a:spLocks noGrp="1"/>
              </p:cNvSpPr>
              <p:nvPr>
                <p:ph idx="1"/>
              </p:nvPr>
            </p:nvSpPr>
            <p:spPr>
              <a:xfrm>
                <a:off x="838200" y="2223979"/>
                <a:ext cx="10515600" cy="4351336"/>
              </a:xfrm>
            </p:spPr>
            <p:txBody>
              <a:bodyPr/>
              <a:lstStyle/>
              <a:p>
                <a:pPr marL="457200" lvl="1" indent="0">
                  <a:buNone/>
                </a:pPr>
                <a:r>
                  <a:rPr lang="en-GB" sz="2800" dirty="0">
                    <a:latin typeface="Times New Roman" panose="02020603050405020304" pitchFamily="18" charset="0"/>
                    <a:cs typeface="Times New Roman" panose="02020603050405020304" pitchFamily="18" charset="0"/>
                  </a:rPr>
                  <a:t>Discriminator</a:t>
                </a:r>
                <a:endParaRPr lang="en-US" sz="28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 A mini-batch of real sample </a:t>
                </a:r>
                <a14:m>
                  <m:oMath xmlns:m="http://schemas.openxmlformats.org/officeDocument/2006/math">
                    <m:r>
                      <a:rPr lang="en-GB" b="0" i="1" smtClean="0">
                        <a:latin typeface="Cambria Math" panose="02040503050406030204" pitchFamily="18" charset="0"/>
                      </a:rPr>
                      <m:t>𝑑𝑎𝑡𝑎</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𝑑𝑎𝑡𝑎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𝑑𝑎𝑡𝑎</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𝑑𝑎𝑡𝑎</m:t>
                            </m:r>
                          </m:e>
                          <m:sub>
                            <m:r>
                              <a:rPr lang="en-GB" b="0" i="1" smtClean="0">
                                <a:latin typeface="Cambria Math" panose="02040503050406030204" pitchFamily="18" charset="0"/>
                              </a:rPr>
                              <m:t>𝑛</m:t>
                            </m:r>
                          </m:sub>
                        </m:sSub>
                      </m:e>
                    </m:d>
                  </m:oMath>
                </a14:m>
                <a:endParaRPr lang="en-GB" b="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 A set of latent vector inputs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𝑛</m:t>
                            </m:r>
                          </m:sub>
                        </m:sSub>
                      </m:e>
                    </m:d>
                  </m:oMath>
                </a14:m>
                <a:endParaRPr lang="en-GB" b="0" dirty="0">
                  <a:latin typeface="Times New Roman" panose="02020603050405020304" pitchFamily="18" charset="0"/>
                  <a:cs typeface="Times New Roman" panose="02020603050405020304" pitchFamily="18" charset="0"/>
                </a:endParaRPr>
              </a:p>
              <a:p>
                <a:pPr lvl="2"/>
                <a:r>
                  <a:rPr lang="en-GB" dirty="0">
                    <a:latin typeface="Times New Roman" panose="02020603050405020304" pitchFamily="18" charset="0"/>
                    <a:cs typeface="Times New Roman" panose="02020603050405020304" pitchFamily="18" charset="0"/>
                  </a:rPr>
                  <a:t>Update Discriminator D:</a:t>
                </a:r>
              </a:p>
              <a:p>
                <a:endParaRPr lang="en-DE"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2ECD6C4-6950-4CFB-AE6F-644E374F08D3}"/>
                  </a:ext>
                </a:extLst>
              </p:cNvPr>
              <p:cNvSpPr>
                <a:spLocks noGrp="1" noRot="1" noChangeAspect="1" noMove="1" noResize="1" noEditPoints="1" noAdjustHandles="1" noChangeArrowheads="1" noChangeShapeType="1" noTextEdit="1"/>
              </p:cNvSpPr>
              <p:nvPr>
                <p:ph idx="1"/>
              </p:nvPr>
            </p:nvSpPr>
            <p:spPr>
              <a:xfrm>
                <a:off x="838200" y="2223979"/>
                <a:ext cx="10515600" cy="4351336"/>
              </a:xfrm>
              <a:blipFill>
                <a:blip r:embed="rId3"/>
                <a:stretch>
                  <a:fillRect t="-2521"/>
                </a:stretch>
              </a:blipFill>
            </p:spPr>
            <p:txBody>
              <a:bodyPr/>
              <a:lstStyle/>
              <a:p>
                <a:r>
                  <a:rPr lang="en-DE">
                    <a:noFill/>
                  </a:rPr>
                  <a:t> </a:t>
                </a:r>
              </a:p>
            </p:txBody>
          </p:sp>
        </mc:Fallback>
      </mc:AlternateContent>
      <p:sp>
        <p:nvSpPr>
          <p:cNvPr id="5" name="Rectangle 1">
            <a:extLst>
              <a:ext uri="{FF2B5EF4-FFF2-40B4-BE49-F238E27FC236}">
                <a16:creationId xmlns:a16="http://schemas.microsoft.com/office/drawing/2014/main" id="{D1423577-CCC7-4138-A4D9-37C5C17FACE3}"/>
              </a:ext>
            </a:extLst>
          </p:cNvPr>
          <p:cNvSpPr>
            <a:spLocks noChangeArrowheads="1"/>
          </p:cNvSpPr>
          <p:nvPr/>
        </p:nvSpPr>
        <p:spPr bwMode="auto">
          <a:xfrm>
            <a:off x="4095750" y="387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DE" altLang="en-DE" sz="1800" b="0" i="0" u="none" strike="noStrike" cap="none" normalizeH="0" baseline="0">
                <a:ln>
                  <a:noFill/>
                </a:ln>
                <a:solidFill>
                  <a:schemeClr val="tx1"/>
                </a:solidFill>
                <a:effectLst/>
                <a:latin typeface="Arial" panose="020B0604020202020204" pitchFamily="34" charset="0"/>
              </a:rPr>
            </a:br>
            <a:endParaRPr kumimoji="0" lang="en-DE" altLang="en-DE"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E0CFED5-1750-41FA-9854-AF2747C293DF}"/>
              </a:ext>
            </a:extLst>
          </p:cNvPr>
          <p:cNvPicPr>
            <a:picLocks noChangeAspect="1"/>
          </p:cNvPicPr>
          <p:nvPr/>
        </p:nvPicPr>
        <p:blipFill>
          <a:blip r:embed="rId4"/>
          <a:stretch>
            <a:fillRect/>
          </a:stretch>
        </p:blipFill>
        <p:spPr>
          <a:xfrm>
            <a:off x="3846214" y="3972365"/>
            <a:ext cx="4499572" cy="1029041"/>
          </a:xfrm>
          <a:prstGeom prst="rect">
            <a:avLst/>
          </a:prstGeom>
        </p:spPr>
      </p:pic>
      <p:sp>
        <p:nvSpPr>
          <p:cNvPr id="8" name="Title 1">
            <a:extLst>
              <a:ext uri="{FF2B5EF4-FFF2-40B4-BE49-F238E27FC236}">
                <a16:creationId xmlns:a16="http://schemas.microsoft.com/office/drawing/2014/main" id="{FBB22650-05AA-489D-B64A-8061EC4B18E7}"/>
              </a:ext>
            </a:extLst>
          </p:cNvPr>
          <p:cNvSpPr txBox="1">
            <a:spLocks/>
          </p:cNvSpPr>
          <p:nvPr/>
        </p:nvSpPr>
        <p:spPr>
          <a:xfrm>
            <a:off x="838200" y="367461"/>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144976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784C-8042-4019-BD3D-A6B2F0A708F3}"/>
              </a:ext>
            </a:extLst>
          </p:cNvPr>
          <p:cNvSpPr>
            <a:spLocks noGrp="1"/>
          </p:cNvSpPr>
          <p:nvPr>
            <p:ph type="title"/>
          </p:nvPr>
        </p:nvSpPr>
        <p:spPr>
          <a:xfrm>
            <a:off x="838200" y="926444"/>
            <a:ext cx="10515600" cy="1325559"/>
          </a:xfrm>
        </p:spPr>
        <p:txBody>
          <a:bodyPr>
            <a:normAutofit/>
          </a:bodyPr>
          <a:lstStyle/>
          <a:p>
            <a:r>
              <a:rPr lang="en-GB" sz="3200" dirty="0">
                <a:latin typeface="Times New Roman" panose="02020603050405020304" pitchFamily="18" charset="0"/>
                <a:cs typeface="Times New Roman" panose="02020603050405020304" pitchFamily="18" charset="0"/>
              </a:rPr>
              <a:t>Training:</a:t>
            </a:r>
            <a:endParaRPr lang="en-DE"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FE83B95-7D55-4526-9185-A0B2B01712F5}"/>
                  </a:ext>
                </a:extLst>
              </p:cNvPr>
              <p:cNvSpPr>
                <a:spLocks noGrp="1"/>
              </p:cNvSpPr>
              <p:nvPr>
                <p:ph idx="1"/>
              </p:nvPr>
            </p:nvSpPr>
            <p:spPr>
              <a:xfrm>
                <a:off x="838200" y="1825625"/>
                <a:ext cx="10515600" cy="4351338"/>
              </a:xfrm>
            </p:spPr>
            <p:txBody>
              <a:bodyPr>
                <a:normAutofit fontScale="92500" lnSpcReduction="20000"/>
              </a:bodyPr>
              <a:lstStyle/>
              <a:p>
                <a:pPr marL="457200" lvl="1" indent="0">
                  <a:buNone/>
                </a:pPr>
                <a:r>
                  <a:rPr lang="en-GB" sz="2800" dirty="0">
                    <a:latin typeface="Times New Roman" panose="02020603050405020304" pitchFamily="18" charset="0"/>
                    <a:cs typeface="Times New Roman" panose="02020603050405020304" pitchFamily="18" charset="0"/>
                  </a:rPr>
                  <a:t>Generator</a:t>
                </a:r>
              </a:p>
              <a:p>
                <a:pPr lvl="2"/>
                <a:r>
                  <a:rPr lang="en-US" dirty="0">
                    <a:latin typeface="Times New Roman" panose="02020603050405020304" pitchFamily="18" charset="0"/>
                    <a:cs typeface="Times New Roman" panose="02020603050405020304" pitchFamily="18" charset="0"/>
                  </a:rPr>
                  <a:t> A set of latent vector inputs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𝑛</m:t>
                            </m:r>
                          </m:sub>
                        </m:sSub>
                      </m:e>
                    </m:d>
                  </m:oMath>
                </a14:m>
                <a:endParaRPr lang="en-GB" b="0" dirty="0">
                  <a:latin typeface="Times New Roman" panose="02020603050405020304" pitchFamily="18" charset="0"/>
                  <a:cs typeface="Times New Roman" panose="02020603050405020304" pitchFamily="18" charset="0"/>
                </a:endParaRPr>
              </a:p>
              <a:p>
                <a:pPr lvl="2"/>
                <a:r>
                  <a:rPr lang="en-GB" dirty="0">
                    <a:latin typeface="Times New Roman" panose="02020603050405020304" pitchFamily="18" charset="0"/>
                    <a:cs typeface="Times New Roman" panose="02020603050405020304" pitchFamily="18" charset="0"/>
                  </a:rPr>
                  <a:t>Update Generator G:</a:t>
                </a:r>
              </a:p>
              <a:p>
                <a:pPr lvl="2"/>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pPr marL="457200" lvl="1" indent="0">
                  <a:buNone/>
                </a:pPr>
                <a:r>
                  <a:rPr lang="en-GB" sz="2800" dirty="0">
                    <a:latin typeface="Times New Roman" panose="02020603050405020304" pitchFamily="18" charset="0"/>
                    <a:cs typeface="Times New Roman" panose="02020603050405020304" pitchFamily="18" charset="0"/>
                  </a:rPr>
                  <a:t>Consideration</a:t>
                </a:r>
                <a:endParaRPr lang="en-US" sz="28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Optimizers: Adam</a:t>
                </a:r>
              </a:p>
              <a:p>
                <a:pPr lvl="2"/>
                <a:r>
                  <a:rPr lang="en-US" sz="2800" dirty="0">
                    <a:latin typeface="Times New Roman" panose="02020603050405020304" pitchFamily="18" charset="0"/>
                    <a:cs typeface="Times New Roman" panose="02020603050405020304" pitchFamily="18" charset="0"/>
                  </a:rPr>
                  <a:t>Arbitrary number of epochs</a:t>
                </a:r>
              </a:p>
              <a:p>
                <a:pPr lvl="2"/>
                <a:r>
                  <a:rPr lang="en-US" sz="2800" dirty="0">
                    <a:latin typeface="Times New Roman" panose="02020603050405020304" pitchFamily="18" charset="0"/>
                    <a:cs typeface="Times New Roman" panose="02020603050405020304" pitchFamily="18" charset="0"/>
                  </a:rPr>
                  <a:t>D is completely Fool by G</a:t>
                </a:r>
              </a:p>
              <a:p>
                <a:pPr lvl="2"/>
                <a:r>
                  <a:rPr lang="en-US" sz="2800" dirty="0">
                    <a:latin typeface="Times New Roman" panose="02020603050405020304" pitchFamily="18" charset="0"/>
                    <a:cs typeface="Times New Roman" panose="02020603050405020304" pitchFamily="18" charset="0"/>
                  </a:rPr>
                  <a:t>Nash Equilibrium</a:t>
                </a:r>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p:txBody>
          </p:sp>
        </mc:Choice>
        <mc:Fallback>
          <p:sp>
            <p:nvSpPr>
              <p:cNvPr id="4" name="Content Placeholder 2">
                <a:extLst>
                  <a:ext uri="{FF2B5EF4-FFF2-40B4-BE49-F238E27FC236}">
                    <a16:creationId xmlns:a16="http://schemas.microsoft.com/office/drawing/2014/main" id="{5FE83B95-7D55-4526-9185-A0B2B01712F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t="-3782"/>
                </a:stretch>
              </a:blipFill>
            </p:spPr>
            <p:txBody>
              <a:bodyPr/>
              <a:lstStyle/>
              <a:p>
                <a:r>
                  <a:rPr lang="en-DE">
                    <a:noFill/>
                  </a:rPr>
                  <a:t> </a:t>
                </a:r>
              </a:p>
            </p:txBody>
          </p:sp>
        </mc:Fallback>
      </mc:AlternateContent>
      <p:pic>
        <p:nvPicPr>
          <p:cNvPr id="6" name="Picture 5">
            <a:extLst>
              <a:ext uri="{FF2B5EF4-FFF2-40B4-BE49-F238E27FC236}">
                <a16:creationId xmlns:a16="http://schemas.microsoft.com/office/drawing/2014/main" id="{16D20A49-0CF0-4AB9-9F9F-DFA4FB0EA218}"/>
              </a:ext>
            </a:extLst>
          </p:cNvPr>
          <p:cNvPicPr>
            <a:picLocks noChangeAspect="1"/>
          </p:cNvPicPr>
          <p:nvPr/>
        </p:nvPicPr>
        <p:blipFill>
          <a:blip r:embed="rId4"/>
          <a:stretch>
            <a:fillRect/>
          </a:stretch>
        </p:blipFill>
        <p:spPr>
          <a:xfrm>
            <a:off x="3930618" y="3032249"/>
            <a:ext cx="3432958" cy="765309"/>
          </a:xfrm>
          <a:prstGeom prst="rect">
            <a:avLst/>
          </a:prstGeom>
        </p:spPr>
      </p:pic>
      <p:sp>
        <p:nvSpPr>
          <p:cNvPr id="7" name="Title 1">
            <a:extLst>
              <a:ext uri="{FF2B5EF4-FFF2-40B4-BE49-F238E27FC236}">
                <a16:creationId xmlns:a16="http://schemas.microsoft.com/office/drawing/2014/main" id="{4F10393F-0D9D-442B-839B-48A327527D4C}"/>
              </a:ext>
            </a:extLst>
          </p:cNvPr>
          <p:cNvSpPr txBox="1">
            <a:spLocks/>
          </p:cNvSpPr>
          <p:nvPr/>
        </p:nvSpPr>
        <p:spPr>
          <a:xfrm>
            <a:off x="838200" y="263664"/>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2887951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8F1C-B42B-471A-89AB-93AB18E65B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 and Result Evaluation</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1E1586-4DF3-425E-8D57-376ADE85E688}"/>
              </a:ext>
            </a:extLst>
          </p:cNvPr>
          <p:cNvSpPr>
            <a:spLocks noGrp="1"/>
          </p:cNvSpPr>
          <p:nvPr>
            <p:ph idx="1"/>
          </p:nvPr>
        </p:nvSpPr>
        <p:spPr>
          <a:xfrm>
            <a:off x="838203" y="1502229"/>
            <a:ext cx="10515600" cy="4674734"/>
          </a:xfrm>
        </p:spPr>
        <p:txBody>
          <a:bodyPr/>
          <a:lstStyle/>
          <a:p>
            <a:r>
              <a:rPr lang="en-US" dirty="0">
                <a:latin typeface="Times New Roman" panose="02020603050405020304" pitchFamily="18" charset="0"/>
                <a:cs typeface="Times New Roman" panose="02020603050405020304" pitchFamily="18" charset="0"/>
              </a:rPr>
              <a:t>Dataset</a:t>
            </a:r>
          </a:p>
          <a:p>
            <a:pPr lvl="2"/>
            <a:r>
              <a:rPr lang="en-US" dirty="0">
                <a:latin typeface="Times New Roman" panose="02020603050405020304" pitchFamily="18" charset="0"/>
                <a:cs typeface="Times New Roman" panose="02020603050405020304" pitchFamily="18" charset="0"/>
              </a:rPr>
              <a:t>Category and Numerical data</a:t>
            </a:r>
          </a:p>
          <a:p>
            <a:pPr lvl="2"/>
            <a:r>
              <a:rPr lang="en-US" dirty="0">
                <a:latin typeface="Times New Roman" panose="02020603050405020304" pitchFamily="18" charset="0"/>
                <a:cs typeface="Times New Roman" panose="02020603050405020304" pitchFamily="18" charset="0"/>
              </a:rPr>
              <a:t>Two different dataset.</a:t>
            </a:r>
          </a:p>
          <a:p>
            <a:pPr lvl="3"/>
            <a:r>
              <a:rPr lang="en-US" dirty="0">
                <a:latin typeface="Times New Roman" panose="02020603050405020304" pitchFamily="18" charset="0"/>
                <a:cs typeface="Times New Roman" panose="02020603050405020304" pitchFamily="18" charset="0"/>
              </a:rPr>
              <a:t>A dataset about the European automobile industry</a:t>
            </a:r>
          </a:p>
          <a:p>
            <a:pPr marL="1371600" lvl="3" indent="0">
              <a:buNone/>
            </a:pPr>
            <a:r>
              <a:rPr lang="en-US" dirty="0">
                <a:latin typeface="Times New Roman" panose="02020603050405020304" pitchFamily="18" charset="0"/>
                <a:cs typeface="Times New Roman" panose="02020603050405020304" pitchFamily="18" charset="0"/>
              </a:rPr>
              <a:t> </a:t>
            </a:r>
          </a:p>
          <a:p>
            <a:pPr lvl="3"/>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1371600" lvl="3" indent="0">
              <a:buNone/>
            </a:pPr>
            <a:endParaRPr lang="en-US"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Student test scores</a:t>
            </a:r>
            <a:endParaRPr lang="en-D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CB44FA-6401-4CC8-B16A-4DB39DDB3208}"/>
              </a:ext>
            </a:extLst>
          </p:cNvPr>
          <p:cNvPicPr>
            <a:picLocks noChangeAspect="1"/>
          </p:cNvPicPr>
          <p:nvPr/>
        </p:nvPicPr>
        <p:blipFill>
          <a:blip r:embed="rId3"/>
          <a:stretch>
            <a:fillRect/>
          </a:stretch>
        </p:blipFill>
        <p:spPr>
          <a:xfrm>
            <a:off x="3368351" y="2972821"/>
            <a:ext cx="6018246" cy="1235285"/>
          </a:xfrm>
          <a:prstGeom prst="rect">
            <a:avLst/>
          </a:prstGeom>
        </p:spPr>
      </p:pic>
      <p:pic>
        <p:nvPicPr>
          <p:cNvPr id="7" name="Picture 6">
            <a:extLst>
              <a:ext uri="{FF2B5EF4-FFF2-40B4-BE49-F238E27FC236}">
                <a16:creationId xmlns:a16="http://schemas.microsoft.com/office/drawing/2014/main" id="{6C2D1AB7-01BB-46A0-BE16-5FE59709A7E6}"/>
              </a:ext>
            </a:extLst>
          </p:cNvPr>
          <p:cNvPicPr>
            <a:picLocks noChangeAspect="1"/>
          </p:cNvPicPr>
          <p:nvPr/>
        </p:nvPicPr>
        <p:blipFill>
          <a:blip r:embed="rId4"/>
          <a:stretch>
            <a:fillRect/>
          </a:stretch>
        </p:blipFill>
        <p:spPr>
          <a:xfrm>
            <a:off x="3044891" y="4577062"/>
            <a:ext cx="6684952" cy="1915809"/>
          </a:xfrm>
          <a:prstGeom prst="rect">
            <a:avLst/>
          </a:prstGeom>
        </p:spPr>
      </p:pic>
    </p:spTree>
    <p:extLst>
      <p:ext uri="{BB962C8B-B14F-4D97-AF65-F5344CB8AC3E}">
        <p14:creationId xmlns:p14="http://schemas.microsoft.com/office/powerpoint/2010/main" val="1517546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2B7E-BC73-44C4-8B67-763757F82A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 and Result Evaluation</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B912A6-B4F9-4312-AC3B-4BEE18E3D42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Data Analysis</a:t>
            </a:r>
          </a:p>
          <a:p>
            <a:pPr lvl="2"/>
            <a:r>
              <a:rPr lang="en-US" dirty="0">
                <a:latin typeface="Times New Roman" panose="02020603050405020304" pitchFamily="18" charset="0"/>
                <a:cs typeface="Times New Roman" panose="02020603050405020304" pitchFamily="18" charset="0"/>
              </a:rPr>
              <a:t>Data Cleaning</a:t>
            </a:r>
          </a:p>
          <a:p>
            <a:pPr lvl="2"/>
            <a:r>
              <a:rPr lang="en-US" dirty="0">
                <a:latin typeface="Times New Roman" panose="02020603050405020304" pitchFamily="18" charset="0"/>
                <a:cs typeface="Times New Roman" panose="02020603050405020304" pitchFamily="18" charset="0"/>
              </a:rPr>
              <a:t>Data Inspection</a:t>
            </a:r>
          </a:p>
          <a:p>
            <a:pPr lvl="2"/>
            <a:r>
              <a:rPr lang="en-US" dirty="0">
                <a:latin typeface="Times New Roman" panose="02020603050405020304" pitchFamily="18" charset="0"/>
                <a:cs typeface="Times New Roman" panose="02020603050405020304" pitchFamily="18" charset="0"/>
              </a:rPr>
              <a:t>Data Transforming</a:t>
            </a:r>
          </a:p>
          <a:p>
            <a:pPr lvl="2"/>
            <a:r>
              <a:rPr lang="en-US" dirty="0">
                <a:latin typeface="Times New Roman" panose="02020603050405020304" pitchFamily="18" charset="0"/>
                <a:cs typeface="Times New Roman" panose="02020603050405020304" pitchFamily="18" charset="0"/>
              </a:rPr>
              <a:t>Data Normalization</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TGAN Model Setup</a:t>
            </a:r>
          </a:p>
          <a:p>
            <a:pPr lvl="2"/>
            <a:r>
              <a:rPr lang="en-US" dirty="0">
                <a:latin typeface="Times New Roman" panose="02020603050405020304" pitchFamily="18" charset="0"/>
                <a:cs typeface="Times New Roman" panose="02020603050405020304" pitchFamily="18" charset="0"/>
              </a:rPr>
              <a:t>Choose specific hyperparameters</a:t>
            </a:r>
          </a:p>
          <a:p>
            <a:pPr lvl="2"/>
            <a:endParaRPr lang="en-D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6CA4DD-070E-4DE3-A6A8-23F59ACD3318}"/>
              </a:ext>
            </a:extLst>
          </p:cNvPr>
          <p:cNvPicPr>
            <a:picLocks noChangeAspect="1"/>
          </p:cNvPicPr>
          <p:nvPr/>
        </p:nvPicPr>
        <p:blipFill>
          <a:blip r:embed="rId3"/>
          <a:stretch>
            <a:fillRect/>
          </a:stretch>
        </p:blipFill>
        <p:spPr>
          <a:xfrm>
            <a:off x="4654148" y="5056044"/>
            <a:ext cx="2007909" cy="1508768"/>
          </a:xfrm>
          <a:prstGeom prst="rect">
            <a:avLst/>
          </a:prstGeom>
        </p:spPr>
      </p:pic>
    </p:spTree>
    <p:extLst>
      <p:ext uri="{BB962C8B-B14F-4D97-AF65-F5344CB8AC3E}">
        <p14:creationId xmlns:p14="http://schemas.microsoft.com/office/powerpoint/2010/main" val="2457749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2568-5A00-454E-A695-9AC98E4F40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 and Result Evaluation</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DA6CD-F837-4D61-BC49-2FCDA22E6CC8}"/>
              </a:ext>
            </a:extLst>
          </p:cNvPr>
          <p:cNvSpPr>
            <a:spLocks noGrp="1"/>
          </p:cNvSpPr>
          <p:nvPr>
            <p:ph idx="1"/>
          </p:nvPr>
        </p:nvSpPr>
        <p:spPr>
          <a:xfrm>
            <a:off x="0" y="1770767"/>
            <a:ext cx="5721218" cy="4351336"/>
          </a:xfrm>
        </p:spPr>
        <p:txBody>
          <a:bodyPr>
            <a:normAutofit fontScale="92500" lnSpcReduction="20000"/>
          </a:bodyPr>
          <a:lstStyle/>
          <a:p>
            <a:pPr lvl="2"/>
            <a:r>
              <a:rPr lang="en-US" dirty="0">
                <a:latin typeface="Times New Roman" panose="02020603050405020304" pitchFamily="18" charset="0"/>
                <a:cs typeface="Times New Roman" panose="02020603050405020304" pitchFamily="18" charset="0"/>
              </a:rPr>
              <a:t>Build generator model</a:t>
            </a:r>
          </a:p>
          <a:p>
            <a:pPr lvl="2"/>
            <a:endParaRPr lang="en-US" dirty="0">
              <a:latin typeface="Times New Roman" panose="02020603050405020304" pitchFamily="18" charset="0"/>
              <a:cs typeface="Times New Roman" panose="02020603050405020304" pitchFamily="18" charset="0"/>
            </a:endParaRPr>
          </a:p>
          <a:p>
            <a:pPr lvl="2"/>
            <a:r>
              <a:rPr lang="en-GB" dirty="0">
                <a:latin typeface="Times New Roman" panose="02020603050405020304" pitchFamily="18" charset="0"/>
                <a:cs typeface="Times New Roman" panose="02020603050405020304" pitchFamily="18" charset="0"/>
              </a:rPr>
              <a:t>Define optimizer</a:t>
            </a:r>
          </a:p>
          <a:p>
            <a:pPr marL="1371600" lvl="3" indent="0">
              <a:buNone/>
            </a:pPr>
            <a:r>
              <a:rPr lang="pt-BR" dirty="0" err="1">
                <a:latin typeface="Times New Roman" panose="02020603050405020304" pitchFamily="18" charset="0"/>
                <a:cs typeface="Times New Roman" panose="02020603050405020304" pitchFamily="18" charset="0"/>
              </a:rPr>
              <a:t>optimizer</a:t>
            </a:r>
            <a:r>
              <a:rPr lang="pt-BR" dirty="0">
                <a:latin typeface="Times New Roman" panose="02020603050405020304" pitchFamily="18" charset="0"/>
                <a:cs typeface="Times New Roman" panose="02020603050405020304" pitchFamily="18" charset="0"/>
              </a:rPr>
              <a:t> = Adam(</a:t>
            </a:r>
            <a:r>
              <a:rPr lang="pt-BR" dirty="0" err="1">
                <a:latin typeface="Times New Roman" panose="02020603050405020304" pitchFamily="18" charset="0"/>
                <a:cs typeface="Times New Roman" panose="02020603050405020304" pitchFamily="18" charset="0"/>
              </a:rPr>
              <a:t>lr</a:t>
            </a:r>
            <a:r>
              <a:rPr lang="pt-BR" dirty="0">
                <a:latin typeface="Times New Roman" panose="02020603050405020304" pitchFamily="18" charset="0"/>
                <a:cs typeface="Times New Roman" panose="02020603050405020304" pitchFamily="18" charset="0"/>
              </a:rPr>
              <a:t>=0.0002, beta_1=0.5)</a:t>
            </a:r>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pPr lvl="2"/>
            <a:endParaRPr lang="en-GB"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Build Discriminator model</a:t>
            </a:r>
          </a:p>
          <a:p>
            <a:pPr lvl="2"/>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Build GAN</a:t>
            </a:r>
          </a:p>
          <a:p>
            <a:pPr lvl="2"/>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Train GAN</a:t>
            </a:r>
          </a:p>
          <a:p>
            <a:pPr lvl="3"/>
            <a:r>
              <a:rPr lang="en-US" sz="1300" dirty="0">
                <a:latin typeface="Times New Roman" panose="02020603050405020304" pitchFamily="18" charset="0"/>
                <a:cs typeface="Times New Roman" panose="02020603050405020304" pitchFamily="18" charset="0"/>
              </a:rPr>
              <a:t>train(</a:t>
            </a:r>
            <a:r>
              <a:rPr lang="en-US" sz="1300" dirty="0" err="1">
                <a:latin typeface="Times New Roman" panose="02020603050405020304" pitchFamily="18" charset="0"/>
                <a:cs typeface="Times New Roman" panose="02020603050405020304" pitchFamily="18" charset="0"/>
              </a:rPr>
              <a:t>gan</a:t>
            </a:r>
            <a:r>
              <a:rPr lang="en-US" sz="1300" dirty="0">
                <a:latin typeface="Times New Roman" panose="02020603050405020304" pitchFamily="18" charset="0"/>
                <a:cs typeface="Times New Roman" panose="02020603050405020304" pitchFamily="18" charset="0"/>
              </a:rPr>
              <a:t>, generator, discriminator, </a:t>
            </a:r>
            <a:r>
              <a:rPr lang="en-US" sz="1300" dirty="0" err="1">
                <a:latin typeface="Times New Roman" panose="02020603050405020304" pitchFamily="18" charset="0"/>
                <a:cs typeface="Times New Roman" panose="02020603050405020304" pitchFamily="18" charset="0"/>
              </a:rPr>
              <a:t>scaleNumData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latent_dim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n_epochs</a:t>
            </a:r>
            <a:r>
              <a:rPr lang="en-US" sz="1300" dirty="0">
                <a:latin typeface="Times New Roman" panose="02020603050405020304" pitchFamily="18" charset="0"/>
                <a:cs typeface="Times New Roman" panose="02020603050405020304" pitchFamily="18" charset="0"/>
              </a:rPr>
              <a:t> = 5000, </a:t>
            </a:r>
            <a:r>
              <a:rPr lang="en-US" sz="1300" dirty="0" err="1">
                <a:latin typeface="Times New Roman" panose="02020603050405020304" pitchFamily="18" charset="0"/>
                <a:cs typeface="Times New Roman" panose="02020603050405020304" pitchFamily="18" charset="0"/>
              </a:rPr>
              <a:t>n_batch</a:t>
            </a:r>
            <a:r>
              <a:rPr lang="en-US" sz="1300" dirty="0">
                <a:latin typeface="Times New Roman" panose="02020603050405020304" pitchFamily="18" charset="0"/>
                <a:cs typeface="Times New Roman" panose="02020603050405020304" pitchFamily="18" charset="0"/>
              </a:rPr>
              <a:t> = 8000, </a:t>
            </a:r>
            <a:r>
              <a:rPr lang="en-US" sz="1300" dirty="0" err="1">
                <a:latin typeface="Times New Roman" panose="02020603050405020304" pitchFamily="18" charset="0"/>
                <a:cs typeface="Times New Roman" panose="02020603050405020304" pitchFamily="18" charset="0"/>
              </a:rPr>
              <a:t>n_eval</a:t>
            </a:r>
            <a:r>
              <a:rPr lang="en-US" sz="1300" dirty="0">
                <a:latin typeface="Times New Roman" panose="02020603050405020304" pitchFamily="18" charset="0"/>
                <a:cs typeface="Times New Roman" panose="02020603050405020304" pitchFamily="18" charset="0"/>
              </a:rPr>
              <a:t> = 100)</a:t>
            </a:r>
          </a:p>
          <a:p>
            <a:pPr lvl="2"/>
            <a:endParaRPr lang="en-D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27F24C-5D2E-4097-9C5B-74E9601529EF}"/>
              </a:ext>
            </a:extLst>
          </p:cNvPr>
          <p:cNvPicPr>
            <a:picLocks noChangeAspect="1"/>
          </p:cNvPicPr>
          <p:nvPr/>
        </p:nvPicPr>
        <p:blipFill>
          <a:blip r:embed="rId3"/>
          <a:stretch>
            <a:fillRect/>
          </a:stretch>
        </p:blipFill>
        <p:spPr>
          <a:xfrm>
            <a:off x="6885992" y="1825627"/>
            <a:ext cx="3359020" cy="1754156"/>
          </a:xfrm>
          <a:prstGeom prst="rect">
            <a:avLst/>
          </a:prstGeom>
        </p:spPr>
      </p:pic>
      <p:pic>
        <p:nvPicPr>
          <p:cNvPr id="7" name="Picture 6">
            <a:extLst>
              <a:ext uri="{FF2B5EF4-FFF2-40B4-BE49-F238E27FC236}">
                <a16:creationId xmlns:a16="http://schemas.microsoft.com/office/drawing/2014/main" id="{D2F3684C-7732-4DEE-9156-DAD720A907D2}"/>
              </a:ext>
            </a:extLst>
          </p:cNvPr>
          <p:cNvPicPr>
            <a:picLocks noChangeAspect="1"/>
          </p:cNvPicPr>
          <p:nvPr/>
        </p:nvPicPr>
        <p:blipFill>
          <a:blip r:embed="rId4"/>
          <a:stretch>
            <a:fillRect/>
          </a:stretch>
        </p:blipFill>
        <p:spPr>
          <a:xfrm>
            <a:off x="7072606" y="3579783"/>
            <a:ext cx="2845835" cy="1754156"/>
          </a:xfrm>
          <a:prstGeom prst="rect">
            <a:avLst/>
          </a:prstGeom>
        </p:spPr>
      </p:pic>
      <p:pic>
        <p:nvPicPr>
          <p:cNvPr id="9" name="Picture 8">
            <a:extLst>
              <a:ext uri="{FF2B5EF4-FFF2-40B4-BE49-F238E27FC236}">
                <a16:creationId xmlns:a16="http://schemas.microsoft.com/office/drawing/2014/main" id="{71035002-CAE9-423E-B284-D2970146B20A}"/>
              </a:ext>
            </a:extLst>
          </p:cNvPr>
          <p:cNvPicPr>
            <a:picLocks noChangeAspect="1"/>
          </p:cNvPicPr>
          <p:nvPr/>
        </p:nvPicPr>
        <p:blipFill>
          <a:blip r:embed="rId5"/>
          <a:stretch>
            <a:fillRect/>
          </a:stretch>
        </p:blipFill>
        <p:spPr>
          <a:xfrm>
            <a:off x="7072606" y="5429429"/>
            <a:ext cx="3152192" cy="1345975"/>
          </a:xfrm>
          <a:prstGeom prst="rect">
            <a:avLst/>
          </a:prstGeom>
        </p:spPr>
      </p:pic>
    </p:spTree>
    <p:extLst>
      <p:ext uri="{BB962C8B-B14F-4D97-AF65-F5344CB8AC3E}">
        <p14:creationId xmlns:p14="http://schemas.microsoft.com/office/powerpoint/2010/main" val="1677563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1D86-DA6A-4B01-83A1-62D987BEB9C4}"/>
              </a:ext>
            </a:extLst>
          </p:cNvPr>
          <p:cNvSpPr>
            <a:spLocks noGrp="1"/>
          </p:cNvSpPr>
          <p:nvPr>
            <p:ph type="title"/>
          </p:nvPr>
        </p:nvSpPr>
        <p:spPr/>
        <p:txBody>
          <a:bodyPr/>
          <a:lstStyle/>
          <a:p>
            <a:r>
              <a:rPr lang="en-US" dirty="0"/>
              <a:t>Experiment and Result Evaluation</a:t>
            </a:r>
            <a:endParaRPr lang="en-DE" dirty="0"/>
          </a:p>
        </p:txBody>
      </p:sp>
      <p:pic>
        <p:nvPicPr>
          <p:cNvPr id="5" name="Content Placeholder 4">
            <a:extLst>
              <a:ext uri="{FF2B5EF4-FFF2-40B4-BE49-F238E27FC236}">
                <a16:creationId xmlns:a16="http://schemas.microsoft.com/office/drawing/2014/main" id="{F2542791-A30F-4D27-BC88-93121EFC1C7F}"/>
              </a:ext>
            </a:extLst>
          </p:cNvPr>
          <p:cNvPicPr>
            <a:picLocks noGrp="1" noChangeAspect="1"/>
          </p:cNvPicPr>
          <p:nvPr>
            <p:ph idx="1"/>
          </p:nvPr>
        </p:nvPicPr>
        <p:blipFill>
          <a:blip r:embed="rId3"/>
          <a:stretch>
            <a:fillRect/>
          </a:stretch>
        </p:blipFill>
        <p:spPr>
          <a:xfrm>
            <a:off x="3984171" y="1825624"/>
            <a:ext cx="4007128" cy="4599899"/>
          </a:xfrm>
        </p:spPr>
      </p:pic>
    </p:spTree>
    <p:extLst>
      <p:ext uri="{BB962C8B-B14F-4D97-AF65-F5344CB8AC3E}">
        <p14:creationId xmlns:p14="http://schemas.microsoft.com/office/powerpoint/2010/main" val="205160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BE69-765B-4108-A648-ADA105AC4D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 and Result Evaluation</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16A6B-C155-40BE-A05A-268BCC110E7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Performance Analysis</a:t>
            </a:r>
          </a:p>
          <a:p>
            <a:pPr lvl="1"/>
            <a:r>
              <a:rPr lang="en-GB" dirty="0">
                <a:latin typeface="Times New Roman" panose="02020603050405020304" pitchFamily="18" charset="0"/>
                <a:cs typeface="Times New Roman" panose="02020603050405020304" pitchFamily="18" charset="0"/>
              </a:rPr>
              <a:t>Three different set of experiments.</a:t>
            </a:r>
          </a:p>
          <a:p>
            <a:pPr lvl="2"/>
            <a:r>
              <a:rPr lang="en-US" sz="1800" dirty="0">
                <a:latin typeface="Times New Roman" panose="02020603050405020304" pitchFamily="18" charset="0"/>
                <a:cs typeface="Times New Roman" panose="02020603050405020304" pitchFamily="18" charset="0"/>
              </a:rPr>
              <a:t>N</a:t>
            </a:r>
            <a:r>
              <a:rPr lang="en-US" sz="1800" b="0" i="0" dirty="0">
                <a:solidFill>
                  <a:srgbClr val="000000"/>
                </a:solidFill>
                <a:effectLst/>
                <a:latin typeface="Times New Roman" panose="02020603050405020304" pitchFamily="18" charset="0"/>
                <a:cs typeface="Times New Roman" panose="02020603050405020304" pitchFamily="18" charset="0"/>
              </a:rPr>
              <a:t>umerical data</a:t>
            </a:r>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Categorical data</a:t>
            </a:r>
          </a:p>
          <a:p>
            <a:pPr lvl="2"/>
            <a:r>
              <a:rPr lang="en-US" dirty="0">
                <a:latin typeface="Times New Roman" panose="02020603050405020304" pitchFamily="18" charset="0"/>
                <a:cs typeface="Times New Roman" panose="02020603050405020304" pitchFamily="18" charset="0"/>
              </a:rPr>
              <a:t>Numerical and Categorical data.</a:t>
            </a:r>
          </a:p>
          <a:p>
            <a:pPr marL="457200" lvl="1" indent="0">
              <a:buNone/>
            </a:pP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41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9D36-4D4B-49ED-B119-D8293D588DC1}"/>
              </a:ext>
            </a:extLst>
          </p:cNvPr>
          <p:cNvSpPr txBox="1">
            <a:spLocks noGrp="1"/>
          </p:cNvSpPr>
          <p:nvPr>
            <p:ph type="title"/>
          </p:nvPr>
        </p:nvSpPr>
        <p:spPr/>
        <p:txBody>
          <a:bodyPr/>
          <a:lstStyle/>
          <a:p>
            <a:pPr lvl="0"/>
            <a:r>
              <a:rPr lang="en-US" dirty="0">
                <a:latin typeface="Times New Roman" pitchFamily="18"/>
                <a:cs typeface="Times New Roman" pitchFamily="18"/>
              </a:rPr>
              <a:t>Introduction</a:t>
            </a:r>
            <a:endParaRPr lang="en-DE" dirty="0">
              <a:latin typeface="Times New Roman" pitchFamily="18"/>
              <a:cs typeface="Times New Roman" pitchFamily="18"/>
            </a:endParaRPr>
          </a:p>
        </p:txBody>
      </p:sp>
      <p:sp>
        <p:nvSpPr>
          <p:cNvPr id="3" name="Content Placeholder 2">
            <a:extLst>
              <a:ext uri="{FF2B5EF4-FFF2-40B4-BE49-F238E27FC236}">
                <a16:creationId xmlns:a16="http://schemas.microsoft.com/office/drawing/2014/main" id="{0067F6F9-347C-4027-B3AB-F391E866E8D9}"/>
              </a:ext>
            </a:extLst>
          </p:cNvPr>
          <p:cNvSpPr txBox="1">
            <a:spLocks noGrp="1"/>
          </p:cNvSpPr>
          <p:nvPr>
            <p:ph idx="1"/>
          </p:nvPr>
        </p:nvSpPr>
        <p:spPr/>
        <p:txBody>
          <a:bodyPr/>
          <a:lstStyle/>
          <a:p>
            <a:pPr lvl="0"/>
            <a:r>
              <a:rPr lang="en-US" dirty="0">
                <a:latin typeface="Times New Roman" pitchFamily="18"/>
                <a:cs typeface="Times New Roman" pitchFamily="18"/>
              </a:rPr>
              <a:t>Generative Adversarial Networks (GANs) by Ian Goodfellow in 2014</a:t>
            </a:r>
          </a:p>
          <a:p>
            <a:pPr lvl="0"/>
            <a:r>
              <a:rPr lang="en-US" dirty="0">
                <a:latin typeface="Times New Roman" pitchFamily="18"/>
                <a:cs typeface="Times New Roman" pitchFamily="18"/>
              </a:rPr>
              <a:t>For implementing and testing applications required a large amount of different fields data.</a:t>
            </a:r>
          </a:p>
          <a:p>
            <a:pPr lvl="0"/>
            <a:r>
              <a:rPr lang="en-US" dirty="0">
                <a:latin typeface="Times New Roman" pitchFamily="18"/>
                <a:cs typeface="Times New Roman" pitchFamily="18"/>
              </a:rPr>
              <a:t>Highly cost-consuming in terms of money, time, staffing, and applications.</a:t>
            </a:r>
          </a:p>
          <a:p>
            <a:pPr lvl="0"/>
            <a:r>
              <a:rPr lang="en-US" dirty="0">
                <a:latin typeface="Times New Roman" pitchFamily="18"/>
                <a:cs typeface="Times New Roman" pitchFamily="18"/>
              </a:rPr>
              <a:t>The way of data organizing Structured, Semi-structured, and Unstructured.</a:t>
            </a:r>
          </a:p>
          <a:p>
            <a:pPr lvl="0"/>
            <a:r>
              <a:rPr lang="en-US" dirty="0">
                <a:latin typeface="Times New Roman" pitchFamily="18"/>
                <a:cs typeface="Times New Roman" pitchFamily="18"/>
              </a:rPr>
              <a:t>Data cleansing takes up to 60% of data scientist's work.</a:t>
            </a:r>
          </a:p>
          <a:p>
            <a:pPr lvl="0"/>
            <a:r>
              <a:rPr lang="en-US" dirty="0">
                <a:latin typeface="Times New Roman" pitchFamily="18"/>
                <a:cs typeface="Times New Roman" pitchFamily="18"/>
              </a:rPr>
              <a:t>Generate "fake" or synthesized data.</a:t>
            </a:r>
            <a:endParaRPr lang="en-DE" dirty="0">
              <a:latin typeface="Times New Roman" pitchFamily="18"/>
              <a:cs typeface="Times New Roman"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9CA6-5DA2-47CF-9658-B15531E997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 and Result Evaluation</a:t>
            </a:r>
            <a:endParaRPr lang="en-D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13E8F66-8319-455C-B4B5-413DD538BA4C}"/>
              </a:ext>
            </a:extLst>
          </p:cNvPr>
          <p:cNvPicPr>
            <a:picLocks noGrp="1" noChangeAspect="1"/>
          </p:cNvPicPr>
          <p:nvPr>
            <p:ph idx="1"/>
          </p:nvPr>
        </p:nvPicPr>
        <p:blipFill>
          <a:blip r:embed="rId3"/>
          <a:stretch>
            <a:fillRect/>
          </a:stretch>
        </p:blipFill>
        <p:spPr>
          <a:xfrm>
            <a:off x="687265" y="2189344"/>
            <a:ext cx="3212931" cy="1733017"/>
          </a:xfrm>
        </p:spPr>
      </p:pic>
      <p:pic>
        <p:nvPicPr>
          <p:cNvPr id="7" name="Picture 6">
            <a:extLst>
              <a:ext uri="{FF2B5EF4-FFF2-40B4-BE49-F238E27FC236}">
                <a16:creationId xmlns:a16="http://schemas.microsoft.com/office/drawing/2014/main" id="{2379AE59-BE04-4E3E-BE95-D581D49041DE}"/>
              </a:ext>
            </a:extLst>
          </p:cNvPr>
          <p:cNvPicPr>
            <a:picLocks noChangeAspect="1"/>
          </p:cNvPicPr>
          <p:nvPr/>
        </p:nvPicPr>
        <p:blipFill>
          <a:blip r:embed="rId4"/>
          <a:stretch>
            <a:fillRect/>
          </a:stretch>
        </p:blipFill>
        <p:spPr>
          <a:xfrm>
            <a:off x="4142793" y="2189344"/>
            <a:ext cx="2901820" cy="1698604"/>
          </a:xfrm>
          <a:prstGeom prst="rect">
            <a:avLst/>
          </a:prstGeom>
        </p:spPr>
      </p:pic>
      <p:pic>
        <p:nvPicPr>
          <p:cNvPr id="9" name="Picture 8">
            <a:extLst>
              <a:ext uri="{FF2B5EF4-FFF2-40B4-BE49-F238E27FC236}">
                <a16:creationId xmlns:a16="http://schemas.microsoft.com/office/drawing/2014/main" id="{CB3D3B5C-C98B-477D-9DD8-14F4BB2BC6E4}"/>
              </a:ext>
            </a:extLst>
          </p:cNvPr>
          <p:cNvPicPr>
            <a:picLocks noChangeAspect="1"/>
          </p:cNvPicPr>
          <p:nvPr/>
        </p:nvPicPr>
        <p:blipFill>
          <a:blip r:embed="rId5"/>
          <a:stretch>
            <a:fillRect/>
          </a:stretch>
        </p:blipFill>
        <p:spPr>
          <a:xfrm>
            <a:off x="7044613" y="1785746"/>
            <a:ext cx="4777273" cy="2315682"/>
          </a:xfrm>
          <a:prstGeom prst="rect">
            <a:avLst/>
          </a:prstGeom>
        </p:spPr>
      </p:pic>
      <p:sp>
        <p:nvSpPr>
          <p:cNvPr id="11" name="TextBox 10">
            <a:extLst>
              <a:ext uri="{FF2B5EF4-FFF2-40B4-BE49-F238E27FC236}">
                <a16:creationId xmlns:a16="http://schemas.microsoft.com/office/drawing/2014/main" id="{D5FC90F4-F60B-4E15-820D-4D959E7CB0CB}"/>
              </a:ext>
            </a:extLst>
          </p:cNvPr>
          <p:cNvSpPr txBox="1"/>
          <p:nvPr/>
        </p:nvSpPr>
        <p:spPr>
          <a:xfrm>
            <a:off x="851442" y="1648936"/>
            <a:ext cx="6097508"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Numerical data</a:t>
            </a:r>
            <a:r>
              <a:rPr lang="en-US" dirty="0">
                <a:latin typeface="Times New Roman" panose="02020603050405020304" pitchFamily="18" charset="0"/>
                <a:cs typeface="Times New Roman" panose="02020603050405020304" pitchFamily="18" charset="0"/>
              </a:rPr>
              <a:t> </a:t>
            </a:r>
            <a:endParaRPr lang="en-DE"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DF47CD8-B32E-4710-AF18-F87C9EF94B64}"/>
              </a:ext>
            </a:extLst>
          </p:cNvPr>
          <p:cNvPicPr>
            <a:picLocks noChangeAspect="1"/>
          </p:cNvPicPr>
          <p:nvPr/>
        </p:nvPicPr>
        <p:blipFill>
          <a:blip r:embed="rId6"/>
          <a:stretch>
            <a:fillRect/>
          </a:stretch>
        </p:blipFill>
        <p:spPr>
          <a:xfrm>
            <a:off x="838203" y="4196487"/>
            <a:ext cx="6214182" cy="2178622"/>
          </a:xfrm>
          <a:prstGeom prst="rect">
            <a:avLst/>
          </a:prstGeom>
        </p:spPr>
      </p:pic>
      <p:pic>
        <p:nvPicPr>
          <p:cNvPr id="15" name="Picture 14">
            <a:extLst>
              <a:ext uri="{FF2B5EF4-FFF2-40B4-BE49-F238E27FC236}">
                <a16:creationId xmlns:a16="http://schemas.microsoft.com/office/drawing/2014/main" id="{528B0B93-DB41-4562-9C55-426DDA0BC63A}"/>
              </a:ext>
            </a:extLst>
          </p:cNvPr>
          <p:cNvPicPr>
            <a:picLocks noChangeAspect="1"/>
          </p:cNvPicPr>
          <p:nvPr/>
        </p:nvPicPr>
        <p:blipFill>
          <a:blip r:embed="rId7"/>
          <a:stretch>
            <a:fillRect/>
          </a:stretch>
        </p:blipFill>
        <p:spPr>
          <a:xfrm>
            <a:off x="7052385" y="4196487"/>
            <a:ext cx="4601550" cy="2036362"/>
          </a:xfrm>
          <a:prstGeom prst="rect">
            <a:avLst/>
          </a:prstGeom>
        </p:spPr>
      </p:pic>
    </p:spTree>
    <p:extLst>
      <p:ext uri="{BB962C8B-B14F-4D97-AF65-F5344CB8AC3E}">
        <p14:creationId xmlns:p14="http://schemas.microsoft.com/office/powerpoint/2010/main" val="1244764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DAFF87-67E9-45DB-9E1C-5ABBDA127EC0}"/>
              </a:ext>
            </a:extLst>
          </p:cNvPr>
          <p:cNvSpPr txBox="1">
            <a:spLocks/>
          </p:cNvSpPr>
          <p:nvPr/>
        </p:nvSpPr>
        <p:spPr>
          <a:xfrm>
            <a:off x="838203" y="365129"/>
            <a:ext cx="10311879"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Experiment and Result Evaluation</a:t>
            </a:r>
          </a:p>
        </p:txBody>
      </p:sp>
      <p:sp>
        <p:nvSpPr>
          <p:cNvPr id="5" name="TextBox 4">
            <a:extLst>
              <a:ext uri="{FF2B5EF4-FFF2-40B4-BE49-F238E27FC236}">
                <a16:creationId xmlns:a16="http://schemas.microsoft.com/office/drawing/2014/main" id="{A7DE0341-877E-4B11-B4EE-DB848440FECB}"/>
              </a:ext>
            </a:extLst>
          </p:cNvPr>
          <p:cNvSpPr txBox="1"/>
          <p:nvPr/>
        </p:nvSpPr>
        <p:spPr>
          <a:xfrm>
            <a:off x="851442" y="1648936"/>
            <a:ext cx="597938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Categorical data</a:t>
            </a:r>
            <a:endParaRPr lang="en-D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0A7D53E-6C2C-4A01-ADD8-0F35E834303A}"/>
              </a:ext>
            </a:extLst>
          </p:cNvPr>
          <p:cNvPicPr>
            <a:picLocks noChangeAspect="1"/>
          </p:cNvPicPr>
          <p:nvPr/>
        </p:nvPicPr>
        <p:blipFill>
          <a:blip r:embed="rId3"/>
          <a:stretch>
            <a:fillRect/>
          </a:stretch>
        </p:blipFill>
        <p:spPr>
          <a:xfrm>
            <a:off x="851442" y="2261055"/>
            <a:ext cx="3067415" cy="1194907"/>
          </a:xfrm>
          <a:prstGeom prst="rect">
            <a:avLst/>
          </a:prstGeom>
        </p:spPr>
      </p:pic>
      <p:pic>
        <p:nvPicPr>
          <p:cNvPr id="9" name="Picture 8">
            <a:extLst>
              <a:ext uri="{FF2B5EF4-FFF2-40B4-BE49-F238E27FC236}">
                <a16:creationId xmlns:a16="http://schemas.microsoft.com/office/drawing/2014/main" id="{D6D21E8F-E49C-4B5D-9232-960A510DD41C}"/>
              </a:ext>
            </a:extLst>
          </p:cNvPr>
          <p:cNvPicPr>
            <a:picLocks noChangeAspect="1"/>
          </p:cNvPicPr>
          <p:nvPr/>
        </p:nvPicPr>
        <p:blipFill>
          <a:blip r:embed="rId4"/>
          <a:stretch>
            <a:fillRect/>
          </a:stretch>
        </p:blipFill>
        <p:spPr>
          <a:xfrm>
            <a:off x="4495954" y="2261056"/>
            <a:ext cx="2334867" cy="1194906"/>
          </a:xfrm>
          <a:prstGeom prst="rect">
            <a:avLst/>
          </a:prstGeom>
        </p:spPr>
      </p:pic>
      <p:pic>
        <p:nvPicPr>
          <p:cNvPr id="11" name="Picture 10">
            <a:extLst>
              <a:ext uri="{FF2B5EF4-FFF2-40B4-BE49-F238E27FC236}">
                <a16:creationId xmlns:a16="http://schemas.microsoft.com/office/drawing/2014/main" id="{34A8D409-06C9-4879-A26D-F5F553418E18}"/>
              </a:ext>
            </a:extLst>
          </p:cNvPr>
          <p:cNvPicPr>
            <a:picLocks noChangeAspect="1"/>
          </p:cNvPicPr>
          <p:nvPr/>
        </p:nvPicPr>
        <p:blipFill>
          <a:blip r:embed="rId5"/>
          <a:stretch>
            <a:fillRect/>
          </a:stretch>
        </p:blipFill>
        <p:spPr>
          <a:xfrm>
            <a:off x="7407918" y="2172156"/>
            <a:ext cx="4432627" cy="1283806"/>
          </a:xfrm>
          <a:prstGeom prst="rect">
            <a:avLst/>
          </a:prstGeom>
        </p:spPr>
      </p:pic>
      <p:pic>
        <p:nvPicPr>
          <p:cNvPr id="13" name="Picture 12">
            <a:extLst>
              <a:ext uri="{FF2B5EF4-FFF2-40B4-BE49-F238E27FC236}">
                <a16:creationId xmlns:a16="http://schemas.microsoft.com/office/drawing/2014/main" id="{184EF9A2-ECB5-4EB7-9BCB-DE6A60569F48}"/>
              </a:ext>
            </a:extLst>
          </p:cNvPr>
          <p:cNvPicPr>
            <a:picLocks noChangeAspect="1"/>
          </p:cNvPicPr>
          <p:nvPr/>
        </p:nvPicPr>
        <p:blipFill>
          <a:blip r:embed="rId6"/>
          <a:stretch>
            <a:fillRect/>
          </a:stretch>
        </p:blipFill>
        <p:spPr>
          <a:xfrm>
            <a:off x="3108486" y="3429000"/>
            <a:ext cx="5139406" cy="2871565"/>
          </a:xfrm>
          <a:prstGeom prst="rect">
            <a:avLst/>
          </a:prstGeom>
        </p:spPr>
      </p:pic>
    </p:spTree>
    <p:extLst>
      <p:ext uri="{BB962C8B-B14F-4D97-AF65-F5344CB8AC3E}">
        <p14:creationId xmlns:p14="http://schemas.microsoft.com/office/powerpoint/2010/main" val="810986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DAFF87-67E9-45DB-9E1C-5ABBDA127EC0}"/>
              </a:ext>
            </a:extLst>
          </p:cNvPr>
          <p:cNvSpPr txBox="1">
            <a:spLocks/>
          </p:cNvSpPr>
          <p:nvPr/>
        </p:nvSpPr>
        <p:spPr>
          <a:xfrm>
            <a:off x="838203" y="365129"/>
            <a:ext cx="10311879"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Experiment and Result Evaluation</a:t>
            </a:r>
          </a:p>
        </p:txBody>
      </p:sp>
      <p:sp>
        <p:nvSpPr>
          <p:cNvPr id="5" name="TextBox 4">
            <a:extLst>
              <a:ext uri="{FF2B5EF4-FFF2-40B4-BE49-F238E27FC236}">
                <a16:creationId xmlns:a16="http://schemas.microsoft.com/office/drawing/2014/main" id="{A7DE0341-877E-4B11-B4EE-DB848440FECB}"/>
              </a:ext>
            </a:extLst>
          </p:cNvPr>
          <p:cNvSpPr txBox="1"/>
          <p:nvPr/>
        </p:nvSpPr>
        <p:spPr>
          <a:xfrm>
            <a:off x="851442" y="1648936"/>
            <a:ext cx="597938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Categorical data</a:t>
            </a:r>
            <a:endParaRPr lang="en-DE"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256462-032C-4221-914F-FB19AE69BBA6}"/>
              </a:ext>
            </a:extLst>
          </p:cNvPr>
          <p:cNvPicPr>
            <a:picLocks noChangeAspect="1"/>
          </p:cNvPicPr>
          <p:nvPr/>
        </p:nvPicPr>
        <p:blipFill>
          <a:blip r:embed="rId3"/>
          <a:stretch>
            <a:fillRect/>
          </a:stretch>
        </p:blipFill>
        <p:spPr>
          <a:xfrm>
            <a:off x="838203" y="2362491"/>
            <a:ext cx="4583373" cy="1472391"/>
          </a:xfrm>
          <a:prstGeom prst="rect">
            <a:avLst/>
          </a:prstGeom>
        </p:spPr>
      </p:pic>
      <p:pic>
        <p:nvPicPr>
          <p:cNvPr id="8" name="Picture 7">
            <a:extLst>
              <a:ext uri="{FF2B5EF4-FFF2-40B4-BE49-F238E27FC236}">
                <a16:creationId xmlns:a16="http://schemas.microsoft.com/office/drawing/2014/main" id="{6088674A-4146-4664-BC39-86F367009C02}"/>
              </a:ext>
            </a:extLst>
          </p:cNvPr>
          <p:cNvPicPr>
            <a:picLocks noChangeAspect="1"/>
          </p:cNvPicPr>
          <p:nvPr/>
        </p:nvPicPr>
        <p:blipFill>
          <a:blip r:embed="rId4"/>
          <a:stretch>
            <a:fillRect/>
          </a:stretch>
        </p:blipFill>
        <p:spPr>
          <a:xfrm>
            <a:off x="6511407" y="2289061"/>
            <a:ext cx="2266950" cy="1619250"/>
          </a:xfrm>
          <a:prstGeom prst="rect">
            <a:avLst/>
          </a:prstGeom>
        </p:spPr>
      </p:pic>
      <p:pic>
        <p:nvPicPr>
          <p:cNvPr id="12" name="Picture 11">
            <a:extLst>
              <a:ext uri="{FF2B5EF4-FFF2-40B4-BE49-F238E27FC236}">
                <a16:creationId xmlns:a16="http://schemas.microsoft.com/office/drawing/2014/main" id="{8B5CF268-76A5-4EBC-9838-1C8F7D97D4B7}"/>
              </a:ext>
            </a:extLst>
          </p:cNvPr>
          <p:cNvPicPr>
            <a:picLocks noChangeAspect="1"/>
          </p:cNvPicPr>
          <p:nvPr/>
        </p:nvPicPr>
        <p:blipFill>
          <a:blip r:embed="rId5"/>
          <a:stretch>
            <a:fillRect/>
          </a:stretch>
        </p:blipFill>
        <p:spPr>
          <a:xfrm>
            <a:off x="9508962" y="2231862"/>
            <a:ext cx="2486025" cy="1695450"/>
          </a:xfrm>
          <a:prstGeom prst="rect">
            <a:avLst/>
          </a:prstGeom>
        </p:spPr>
      </p:pic>
      <p:pic>
        <p:nvPicPr>
          <p:cNvPr id="15" name="Picture 14">
            <a:extLst>
              <a:ext uri="{FF2B5EF4-FFF2-40B4-BE49-F238E27FC236}">
                <a16:creationId xmlns:a16="http://schemas.microsoft.com/office/drawing/2014/main" id="{6C44B622-D88E-424E-BB0A-F7FA6A5DBD67}"/>
              </a:ext>
            </a:extLst>
          </p:cNvPr>
          <p:cNvPicPr>
            <a:picLocks noChangeAspect="1"/>
          </p:cNvPicPr>
          <p:nvPr/>
        </p:nvPicPr>
        <p:blipFill>
          <a:blip r:embed="rId6"/>
          <a:stretch>
            <a:fillRect/>
          </a:stretch>
        </p:blipFill>
        <p:spPr>
          <a:xfrm>
            <a:off x="3752911" y="4098646"/>
            <a:ext cx="4686177" cy="2587375"/>
          </a:xfrm>
          <a:prstGeom prst="rect">
            <a:avLst/>
          </a:prstGeom>
        </p:spPr>
      </p:pic>
    </p:spTree>
    <p:extLst>
      <p:ext uri="{BB962C8B-B14F-4D97-AF65-F5344CB8AC3E}">
        <p14:creationId xmlns:p14="http://schemas.microsoft.com/office/powerpoint/2010/main" val="3328701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DAFF87-67E9-45DB-9E1C-5ABBDA127EC0}"/>
              </a:ext>
            </a:extLst>
          </p:cNvPr>
          <p:cNvSpPr txBox="1">
            <a:spLocks/>
          </p:cNvSpPr>
          <p:nvPr/>
        </p:nvSpPr>
        <p:spPr>
          <a:xfrm>
            <a:off x="838203" y="365129"/>
            <a:ext cx="10311879"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Experiment and Result Evaluation</a:t>
            </a:r>
          </a:p>
        </p:txBody>
      </p:sp>
      <p:sp>
        <p:nvSpPr>
          <p:cNvPr id="5" name="TextBox 4">
            <a:extLst>
              <a:ext uri="{FF2B5EF4-FFF2-40B4-BE49-F238E27FC236}">
                <a16:creationId xmlns:a16="http://schemas.microsoft.com/office/drawing/2014/main" id="{A7DE0341-877E-4B11-B4EE-DB848440FECB}"/>
              </a:ext>
            </a:extLst>
          </p:cNvPr>
          <p:cNvSpPr txBox="1"/>
          <p:nvPr/>
        </p:nvSpPr>
        <p:spPr>
          <a:xfrm>
            <a:off x="851442" y="1648936"/>
            <a:ext cx="597938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Numerical and Categorical data</a:t>
            </a:r>
            <a:endParaRPr lang="en-D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24B953-1D37-4FF3-B788-95273BC04DE8}"/>
              </a:ext>
            </a:extLst>
          </p:cNvPr>
          <p:cNvPicPr>
            <a:picLocks noChangeAspect="1"/>
          </p:cNvPicPr>
          <p:nvPr/>
        </p:nvPicPr>
        <p:blipFill>
          <a:blip r:embed="rId3"/>
          <a:stretch>
            <a:fillRect/>
          </a:stretch>
        </p:blipFill>
        <p:spPr>
          <a:xfrm>
            <a:off x="851442" y="2322616"/>
            <a:ext cx="2097031" cy="1568249"/>
          </a:xfrm>
          <a:prstGeom prst="rect">
            <a:avLst/>
          </a:prstGeom>
        </p:spPr>
      </p:pic>
      <p:pic>
        <p:nvPicPr>
          <p:cNvPr id="9" name="Picture 8">
            <a:extLst>
              <a:ext uri="{FF2B5EF4-FFF2-40B4-BE49-F238E27FC236}">
                <a16:creationId xmlns:a16="http://schemas.microsoft.com/office/drawing/2014/main" id="{49CD64D7-356B-48D5-8851-1C70824A76B3}"/>
              </a:ext>
            </a:extLst>
          </p:cNvPr>
          <p:cNvPicPr>
            <a:picLocks noChangeAspect="1"/>
          </p:cNvPicPr>
          <p:nvPr/>
        </p:nvPicPr>
        <p:blipFill>
          <a:blip r:embed="rId4"/>
          <a:stretch>
            <a:fillRect/>
          </a:stretch>
        </p:blipFill>
        <p:spPr>
          <a:xfrm>
            <a:off x="3209810" y="2238961"/>
            <a:ext cx="2625402" cy="1855268"/>
          </a:xfrm>
          <a:prstGeom prst="rect">
            <a:avLst/>
          </a:prstGeom>
        </p:spPr>
      </p:pic>
      <p:pic>
        <p:nvPicPr>
          <p:cNvPr id="10" name="Picture 9">
            <a:extLst>
              <a:ext uri="{FF2B5EF4-FFF2-40B4-BE49-F238E27FC236}">
                <a16:creationId xmlns:a16="http://schemas.microsoft.com/office/drawing/2014/main" id="{8CC7A2C2-EA34-4ED5-A9F2-57F0CB8BD6A0}"/>
              </a:ext>
            </a:extLst>
          </p:cNvPr>
          <p:cNvPicPr>
            <a:picLocks noChangeAspect="1"/>
          </p:cNvPicPr>
          <p:nvPr/>
        </p:nvPicPr>
        <p:blipFill>
          <a:blip r:embed="rId5"/>
          <a:stretch>
            <a:fillRect/>
          </a:stretch>
        </p:blipFill>
        <p:spPr>
          <a:xfrm>
            <a:off x="851442" y="4133368"/>
            <a:ext cx="2097031" cy="1568249"/>
          </a:xfrm>
          <a:prstGeom prst="rect">
            <a:avLst/>
          </a:prstGeom>
        </p:spPr>
      </p:pic>
      <p:sp>
        <p:nvSpPr>
          <p:cNvPr id="11" name="TextBox 10">
            <a:extLst>
              <a:ext uri="{FF2B5EF4-FFF2-40B4-BE49-F238E27FC236}">
                <a16:creationId xmlns:a16="http://schemas.microsoft.com/office/drawing/2014/main" id="{ED732056-1B31-422A-B6B3-D8B84D2448B1}"/>
              </a:ext>
            </a:extLst>
          </p:cNvPr>
          <p:cNvSpPr txBox="1"/>
          <p:nvPr/>
        </p:nvSpPr>
        <p:spPr>
          <a:xfrm>
            <a:off x="559838" y="5821009"/>
            <a:ext cx="2932213" cy="246221"/>
          </a:xfrm>
          <a:prstGeom prst="rect">
            <a:avLst/>
          </a:prstGeom>
          <a:noFill/>
        </p:spPr>
        <p:txBody>
          <a:bodyPr wrap="none" rtlCol="0">
            <a:spAutoFit/>
          </a:bodyPr>
          <a:lstStyle/>
          <a:p>
            <a:r>
              <a:rPr lang="en-GB" sz="1000" dirty="0"/>
              <a:t>Figure: From Table 1 categorical and numerical value</a:t>
            </a:r>
            <a:endParaRPr lang="en-DE" sz="1000" dirty="0"/>
          </a:p>
        </p:txBody>
      </p:sp>
      <p:pic>
        <p:nvPicPr>
          <p:cNvPr id="14" name="Picture 13">
            <a:extLst>
              <a:ext uri="{FF2B5EF4-FFF2-40B4-BE49-F238E27FC236}">
                <a16:creationId xmlns:a16="http://schemas.microsoft.com/office/drawing/2014/main" id="{91011061-6F00-4283-AA33-8AEC9EF7A2FD}"/>
              </a:ext>
            </a:extLst>
          </p:cNvPr>
          <p:cNvPicPr>
            <a:picLocks noChangeAspect="1"/>
          </p:cNvPicPr>
          <p:nvPr/>
        </p:nvPicPr>
        <p:blipFill>
          <a:blip r:embed="rId6"/>
          <a:stretch>
            <a:fillRect/>
          </a:stretch>
        </p:blipFill>
        <p:spPr>
          <a:xfrm>
            <a:off x="4105469" y="4094828"/>
            <a:ext cx="7408507" cy="1114236"/>
          </a:xfrm>
          <a:prstGeom prst="rect">
            <a:avLst/>
          </a:prstGeom>
        </p:spPr>
      </p:pic>
      <p:pic>
        <p:nvPicPr>
          <p:cNvPr id="17" name="Picture 16">
            <a:extLst>
              <a:ext uri="{FF2B5EF4-FFF2-40B4-BE49-F238E27FC236}">
                <a16:creationId xmlns:a16="http://schemas.microsoft.com/office/drawing/2014/main" id="{D041F537-05B9-4A92-A2CC-72816514D120}"/>
              </a:ext>
            </a:extLst>
          </p:cNvPr>
          <p:cNvPicPr>
            <a:picLocks noChangeAspect="1"/>
          </p:cNvPicPr>
          <p:nvPr/>
        </p:nvPicPr>
        <p:blipFill>
          <a:blip r:embed="rId7"/>
          <a:stretch>
            <a:fillRect/>
          </a:stretch>
        </p:blipFill>
        <p:spPr>
          <a:xfrm>
            <a:off x="4301412" y="5503826"/>
            <a:ext cx="7405395" cy="989045"/>
          </a:xfrm>
          <a:prstGeom prst="rect">
            <a:avLst/>
          </a:prstGeom>
        </p:spPr>
      </p:pic>
      <p:pic>
        <p:nvPicPr>
          <p:cNvPr id="19" name="Picture 18">
            <a:extLst>
              <a:ext uri="{FF2B5EF4-FFF2-40B4-BE49-F238E27FC236}">
                <a16:creationId xmlns:a16="http://schemas.microsoft.com/office/drawing/2014/main" id="{9BE8901E-686D-45CB-997F-8627B92D2E84}"/>
              </a:ext>
            </a:extLst>
          </p:cNvPr>
          <p:cNvPicPr>
            <a:picLocks noChangeAspect="1"/>
          </p:cNvPicPr>
          <p:nvPr/>
        </p:nvPicPr>
        <p:blipFill>
          <a:blip r:embed="rId8"/>
          <a:stretch>
            <a:fillRect/>
          </a:stretch>
        </p:blipFill>
        <p:spPr>
          <a:xfrm>
            <a:off x="5767491" y="2012790"/>
            <a:ext cx="5573067" cy="1600570"/>
          </a:xfrm>
          <a:prstGeom prst="rect">
            <a:avLst/>
          </a:prstGeom>
        </p:spPr>
      </p:pic>
    </p:spTree>
    <p:extLst>
      <p:ext uri="{BB962C8B-B14F-4D97-AF65-F5344CB8AC3E}">
        <p14:creationId xmlns:p14="http://schemas.microsoft.com/office/powerpoint/2010/main" val="307104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5780-C823-43E1-A8B2-590C39AAC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and Future work</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EA2184-103D-402C-B48D-7CC21DEE8D4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Conclusion:</a:t>
            </a:r>
          </a:p>
          <a:p>
            <a:pPr lvl="1"/>
            <a:r>
              <a:rPr lang="en-US" dirty="0">
                <a:latin typeface="Times New Roman" panose="02020603050405020304" pitchFamily="18" charset="0"/>
                <a:cs typeface="Times New Roman" panose="02020603050405020304" pitchFamily="18" charset="0"/>
              </a:rPr>
              <a:t>A beneficial and potent technique.</a:t>
            </a:r>
          </a:p>
          <a:p>
            <a:pPr lvl="1"/>
            <a:r>
              <a:rPr lang="en-US" dirty="0">
                <a:latin typeface="Times New Roman" panose="02020603050405020304" pitchFamily="18" charset="0"/>
                <a:cs typeface="Times New Roman" panose="02020603050405020304" pitchFamily="18" charset="0"/>
              </a:rPr>
              <a:t>GANs are extensively employed in image data augmentation</a:t>
            </a:r>
          </a:p>
          <a:p>
            <a:pPr lvl="1"/>
            <a:r>
              <a:rPr lang="en-US" dirty="0">
                <a:latin typeface="Times New Roman" panose="02020603050405020304" pitchFamily="18" charset="0"/>
                <a:cs typeface="Times New Roman" panose="02020603050405020304" pitchFamily="18" charset="0"/>
              </a:rPr>
              <a:t>Image augmentation is more straightforward than tabular data augmentation</a:t>
            </a:r>
          </a:p>
          <a:p>
            <a:pPr lvl="1"/>
            <a:r>
              <a:rPr lang="en-US" dirty="0">
                <a:latin typeface="Times New Roman" panose="02020603050405020304" pitchFamily="18" charset="0"/>
                <a:cs typeface="Times New Roman" panose="02020603050405020304" pitchFamily="18" charset="0"/>
              </a:rPr>
              <a:t>Production of high-quality tabular data in real-time, based on specified characteristics</a:t>
            </a:r>
          </a:p>
          <a:p>
            <a:pPr lvl="1"/>
            <a:r>
              <a:rPr lang="en-US" dirty="0">
                <a:latin typeface="Times New Roman" panose="02020603050405020304" pitchFamily="18" charset="0"/>
                <a:cs typeface="Times New Roman" panose="02020603050405020304" pitchFamily="18" charset="0"/>
              </a:rPr>
              <a:t>Collection and analysis of any size dataset</a:t>
            </a:r>
          </a:p>
          <a:p>
            <a:pPr lvl="1"/>
            <a:r>
              <a:rPr lang="en-US" dirty="0">
                <a:latin typeface="Times New Roman" panose="02020603050405020304" pitchFamily="18" charset="0"/>
                <a:cs typeface="Times New Roman" panose="02020603050405020304" pitchFamily="18" charset="0"/>
              </a:rPr>
              <a:t>Numeric and categorical data are processed successfully.</a:t>
            </a:r>
          </a:p>
          <a:p>
            <a:pPr lvl="1"/>
            <a:r>
              <a:rPr lang="en-US" dirty="0">
                <a:latin typeface="Times New Roman" panose="02020603050405020304" pitchFamily="18" charset="0"/>
                <a:cs typeface="Times New Roman" panose="02020603050405020304" pitchFamily="18" charset="0"/>
              </a:rPr>
              <a:t>supporting a single table with both numerical and categorical data elements</a:t>
            </a:r>
          </a:p>
          <a:p>
            <a:pPr lvl="1"/>
            <a:r>
              <a:rPr lang="en-US" dirty="0">
                <a:latin typeface="Times New Roman" panose="02020603050405020304" pitchFamily="18" charset="0"/>
                <a:cs typeface="Times New Roman" panose="02020603050405020304" pitchFamily="18" charset="0"/>
              </a:rPr>
              <a:t>relational databases is widespread, yet modeling them was very challenging</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075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088F-BE3F-4A58-9387-83C810FD89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and Future work</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470A55-F0B9-485C-9E2C-F79B2359158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Future work</a:t>
            </a:r>
          </a:p>
          <a:p>
            <a:pPr lvl="1"/>
            <a:r>
              <a:rPr lang="en-US" dirty="0">
                <a:latin typeface="Times New Roman" panose="02020603050405020304" pitchFamily="18" charset="0"/>
                <a:cs typeface="Times New Roman" panose="02020603050405020304" pitchFamily="18" charset="0"/>
              </a:rPr>
              <a:t> Choosing hyper-parameters model in GAN for any dataset</a:t>
            </a:r>
          </a:p>
          <a:p>
            <a:pPr lvl="1"/>
            <a:r>
              <a:rPr lang="en-US" dirty="0">
                <a:latin typeface="Times New Roman" panose="02020603050405020304" pitchFamily="18" charset="0"/>
                <a:cs typeface="Times New Roman" panose="02020603050405020304" pitchFamily="18" charset="0"/>
              </a:rPr>
              <a:t> Introduce a new Table-GAN which can handle multiple table data</a:t>
            </a:r>
          </a:p>
          <a:p>
            <a:pPr lvl="1"/>
            <a:r>
              <a:rPr lang="en-US" dirty="0">
                <a:latin typeface="Times New Roman" panose="02020603050405020304" pitchFamily="18" charset="0"/>
                <a:cs typeface="Times New Roman" panose="02020603050405020304" pitchFamily="18" charset="0"/>
              </a:rPr>
              <a:t>Training data so they are related to the model selection task</a:t>
            </a:r>
          </a:p>
          <a:p>
            <a:pPr lvl="1"/>
            <a:r>
              <a:rPr lang="en-US" dirty="0">
                <a:latin typeface="Times New Roman" panose="02020603050405020304" pitchFamily="18" charset="0"/>
                <a:cs typeface="Times New Roman" panose="02020603050405020304" pitchFamily="18" charset="0"/>
              </a:rPr>
              <a:t>A considerable impact on the model’s performance, by finding optimal values</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61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57C4-63C3-489D-BD8F-0A4E1523E48A}"/>
              </a:ext>
            </a:extLst>
          </p:cNvPr>
          <p:cNvSpPr>
            <a:spLocks noGrp="1"/>
          </p:cNvSpPr>
          <p:nvPr>
            <p:ph type="title"/>
          </p:nvPr>
        </p:nvSpPr>
        <p:spPr/>
        <p:txBody>
          <a:bodyPr/>
          <a:lstStyle/>
          <a:p>
            <a:r>
              <a:rPr lang="en-US" dirty="0"/>
              <a:t>Bibliography</a:t>
            </a:r>
            <a:endParaRPr lang="en-DE" dirty="0"/>
          </a:p>
        </p:txBody>
      </p:sp>
      <p:sp>
        <p:nvSpPr>
          <p:cNvPr id="3" name="Content Placeholder 2">
            <a:extLst>
              <a:ext uri="{FF2B5EF4-FFF2-40B4-BE49-F238E27FC236}">
                <a16:creationId xmlns:a16="http://schemas.microsoft.com/office/drawing/2014/main" id="{7EA93AEB-05FA-42FC-AD74-6E42DCEDD1FD}"/>
              </a:ext>
            </a:extLst>
          </p:cNvPr>
          <p:cNvSpPr>
            <a:spLocks noGrp="1"/>
          </p:cNvSpPr>
          <p:nvPr>
            <p:ph idx="1"/>
          </p:nvPr>
        </p:nvSpPr>
        <p:spPr>
          <a:xfrm>
            <a:off x="838203" y="1475715"/>
            <a:ext cx="10515600" cy="5017156"/>
          </a:xfrm>
        </p:spPr>
        <p:txBody>
          <a:bodyPr>
            <a:noAutofit/>
          </a:bodyPr>
          <a:lstStyle/>
          <a:p>
            <a:pPr>
              <a:buFont typeface="+mj-lt"/>
              <a:buAutoNum type="arabicPeriod"/>
            </a:pPr>
            <a:r>
              <a:rPr lang="en-US" sz="1000" dirty="0"/>
              <a:t>David E. </a:t>
            </a:r>
            <a:r>
              <a:rPr lang="en-US" sz="1000" dirty="0" err="1"/>
              <a:t>Rumelhart</a:t>
            </a:r>
            <a:r>
              <a:rPr lang="en-US" sz="1000" dirty="0"/>
              <a:t> and James L. McClelland. “Learning Internal Representations by Error Propagation”. In: Parallel Distributed Processing: Explorations in the Microstructure of Cognition: Foundations. 1987, pp. 318–362.</a:t>
            </a:r>
          </a:p>
          <a:p>
            <a:pPr>
              <a:buFont typeface="+mj-lt"/>
              <a:buAutoNum type="arabicPeriod"/>
            </a:pPr>
            <a:r>
              <a:rPr lang="en-US" sz="1000" dirty="0"/>
              <a:t>Thomas H. Davenport and Laurence </a:t>
            </a:r>
            <a:r>
              <a:rPr lang="en-US" sz="1000" dirty="0" err="1"/>
              <a:t>Prusak</a:t>
            </a:r>
            <a:r>
              <a:rPr lang="en-US" sz="1000" dirty="0"/>
              <a:t>. Working Knowledge: How Organizations Manage What They Know. Harvard Business School Press, Jan. 1992.</a:t>
            </a:r>
          </a:p>
          <a:p>
            <a:pPr>
              <a:buFont typeface="+mj-lt"/>
              <a:buAutoNum type="arabicPeriod"/>
            </a:pPr>
            <a:r>
              <a:rPr lang="en-US" sz="1000" dirty="0"/>
              <a:t>J. E. Dennis and Robert B. Schnabel. Numerical Methods for Unconstrained Optimization and Nonlinear Equations. Classics in Applied Mathematics. Society for Industrial and Applied Mathematics, Jan. 1996. ISBN: 9780898713640. DOI: 10.1137/1.9781611971200. URL: https://epubs.siam.org/doi/book/10. 1137/1.9781611971200 (visited on 11/03/2021).</a:t>
            </a:r>
          </a:p>
          <a:p>
            <a:pPr>
              <a:buFont typeface="+mj-lt"/>
              <a:buAutoNum type="arabicPeriod"/>
            </a:pPr>
            <a:r>
              <a:rPr lang="en-US" sz="1000" dirty="0"/>
              <a:t>Daniel </a:t>
            </a:r>
            <a:r>
              <a:rPr lang="en-US" sz="1000" dirty="0" err="1"/>
              <a:t>Svozil</a:t>
            </a:r>
            <a:r>
              <a:rPr lang="en-US" sz="1000" dirty="0"/>
              <a:t>, </a:t>
            </a:r>
            <a:r>
              <a:rPr lang="en-US" sz="1000" dirty="0" err="1"/>
              <a:t>Vladimír</a:t>
            </a:r>
            <a:r>
              <a:rPr lang="en-US" sz="1000" dirty="0"/>
              <a:t> </a:t>
            </a:r>
            <a:r>
              <a:rPr lang="en-US" sz="1000" dirty="0" err="1"/>
              <a:t>Kvasnicka</a:t>
            </a:r>
            <a:r>
              <a:rPr lang="en-US" sz="1000" dirty="0"/>
              <a:t>, and </a:t>
            </a:r>
            <a:r>
              <a:rPr lang="en-US" sz="1000" dirty="0" err="1"/>
              <a:t>Jirí</a:t>
            </a:r>
            <a:r>
              <a:rPr lang="en-US" sz="1000" dirty="0"/>
              <a:t> </a:t>
            </a:r>
            <a:r>
              <a:rPr lang="en-US" sz="1000" dirty="0" err="1"/>
              <a:t>Pospichal</a:t>
            </a:r>
            <a:r>
              <a:rPr lang="en-US" sz="1000" dirty="0"/>
              <a:t>. “Introduction to multilayer feed-forward neural networks”. In: Chemometrics and Intelligent Laboratory Systems 39.1 (1997), pp. 43–62. ISSN: 0169-7439. DOI: https://doi.org/10.1016/S0169-7439(97)00061-0. URL: https://www.sciencedirect.com/science/article/pii/S0169743997000610.</a:t>
            </a:r>
          </a:p>
          <a:p>
            <a:pPr>
              <a:buFont typeface="+mj-lt"/>
              <a:buAutoNum type="arabicPeriod"/>
            </a:pPr>
            <a:r>
              <a:rPr lang="en-US" sz="1000" dirty="0"/>
              <a:t>S.S. </a:t>
            </a:r>
            <a:r>
              <a:rPr lang="en-US" sz="1000" dirty="0" err="1"/>
              <a:t>Haykin</a:t>
            </a:r>
            <a:r>
              <a:rPr lang="en-US" sz="1000" dirty="0"/>
              <a:t>. Neural Networks: A Comprehensive Foundation. International edition. Prentice Hall, 1999. ISBN: 9780139083853. URL: https://books.google. de/</a:t>
            </a:r>
            <a:r>
              <a:rPr lang="en-US" sz="1000" dirty="0" err="1"/>
              <a:t>books?id</a:t>
            </a:r>
            <a:r>
              <a:rPr lang="en-US" sz="1000" dirty="0"/>
              <a:t>=M5abQgAACAAJ.</a:t>
            </a:r>
          </a:p>
          <a:p>
            <a:pPr>
              <a:buFont typeface="+mj-lt"/>
              <a:buAutoNum type="arabicPeriod"/>
            </a:pPr>
            <a:r>
              <a:rPr lang="en-US" sz="1000" dirty="0" err="1"/>
              <a:t>Balázs</a:t>
            </a:r>
            <a:r>
              <a:rPr lang="en-US" sz="1000" dirty="0"/>
              <a:t> </a:t>
            </a:r>
            <a:r>
              <a:rPr lang="en-US" sz="1000" dirty="0" err="1"/>
              <a:t>Csanád</a:t>
            </a:r>
            <a:r>
              <a:rPr lang="en-US" sz="1000" dirty="0"/>
              <a:t> </a:t>
            </a:r>
            <a:r>
              <a:rPr lang="en-US" sz="1000" dirty="0" err="1"/>
              <a:t>Csáji</a:t>
            </a:r>
            <a:r>
              <a:rPr lang="en-US" sz="1000" dirty="0"/>
              <a:t>. “Approximation with Artificial Neural Networks”. MA thesis. Eindhoven University of Technology, June 2001.</a:t>
            </a:r>
          </a:p>
          <a:p>
            <a:pPr>
              <a:buFont typeface="+mj-lt"/>
              <a:buAutoNum type="arabicPeriod"/>
            </a:pPr>
            <a:r>
              <a:rPr lang="en-US" sz="1000" dirty="0"/>
              <a:t>Carlos </a:t>
            </a:r>
            <a:r>
              <a:rPr lang="en-US" sz="1000" dirty="0" err="1"/>
              <a:t>Gershenson</a:t>
            </a:r>
            <a:r>
              <a:rPr lang="en-US" sz="1000" dirty="0"/>
              <a:t>. “Artificial Neural Networks for Beginners”. In: </a:t>
            </a:r>
            <a:r>
              <a:rPr lang="en-US" sz="1000" dirty="0" err="1"/>
              <a:t>CoRR</a:t>
            </a:r>
            <a:r>
              <a:rPr lang="en-US" sz="1000" dirty="0"/>
              <a:t> cs.NE/0308031 (2003). URL: http://arxiv.org/abs/cs/0308031.</a:t>
            </a:r>
          </a:p>
          <a:p>
            <a:pPr>
              <a:buFont typeface="+mj-lt"/>
              <a:buAutoNum type="arabicPeriod"/>
            </a:pPr>
            <a:r>
              <a:rPr lang="en-US" sz="1000" dirty="0"/>
              <a:t>Ajith Abraham. “Artificial Neural Networks”. In: Handbook of Measuring System Design. American Cancer Society, 2005. Chap. 129. ISBN: 9780471497394. DOI: https : / / </a:t>
            </a:r>
            <a:r>
              <a:rPr lang="en-US" sz="1000" dirty="0" err="1"/>
              <a:t>doi</a:t>
            </a:r>
            <a:r>
              <a:rPr lang="en-US" sz="1000" dirty="0"/>
              <a:t> . org / 10 . 1002 / 0471497398 . mm421. </a:t>
            </a:r>
            <a:r>
              <a:rPr lang="en-US" sz="1000" dirty="0" err="1"/>
              <a:t>eprint</a:t>
            </a:r>
            <a:r>
              <a:rPr lang="en-US" sz="1000" dirty="0"/>
              <a:t>: https : / /</a:t>
            </a:r>
            <a:r>
              <a:rPr lang="en-US" sz="1000" dirty="0" err="1"/>
              <a:t>onlinelibrary</a:t>
            </a:r>
            <a:r>
              <a:rPr lang="en-US" sz="1000" dirty="0"/>
              <a:t> . </a:t>
            </a:r>
            <a:r>
              <a:rPr lang="en-US" sz="1000" dirty="0" err="1"/>
              <a:t>wiley</a:t>
            </a:r>
            <a:r>
              <a:rPr lang="en-US" sz="1000" dirty="0"/>
              <a:t> . com / </a:t>
            </a:r>
            <a:r>
              <a:rPr lang="en-US" sz="1000" dirty="0" err="1"/>
              <a:t>doi</a:t>
            </a:r>
            <a:r>
              <a:rPr lang="en-US" sz="1000" dirty="0"/>
              <a:t> / pdf / 10 . 1002 / 0471497398 . mm421. URL:https://onlinelibrary.wiley.com/doi/abs/10.1002/0471497398.mm421.</a:t>
            </a:r>
          </a:p>
          <a:p>
            <a:pPr>
              <a:buFont typeface="+mj-lt"/>
              <a:buAutoNum type="arabicPeriod"/>
            </a:pPr>
            <a:r>
              <a:rPr lang="en-US" sz="1000" dirty="0"/>
              <a:t>Murat </a:t>
            </a:r>
            <a:r>
              <a:rPr lang="en-US" sz="1000" dirty="0" err="1"/>
              <a:t>Hüsnü</a:t>
            </a:r>
            <a:r>
              <a:rPr lang="en-US" sz="1000" dirty="0"/>
              <a:t> </a:t>
            </a:r>
            <a:r>
              <a:rPr lang="en-US" sz="1000" dirty="0" err="1"/>
              <a:t>Sazli</a:t>
            </a:r>
            <a:r>
              <a:rPr lang="en-US" sz="1000" dirty="0"/>
              <a:t>. “A brief review of feed-forward neural networks”. In:2006, pp. 11–17.</a:t>
            </a:r>
          </a:p>
          <a:p>
            <a:pPr>
              <a:buFont typeface="+mj-lt"/>
              <a:buAutoNum type="arabicPeriod"/>
            </a:pPr>
            <a:r>
              <a:rPr lang="en-US" sz="1000" dirty="0" err="1"/>
              <a:t>Ludovic</a:t>
            </a:r>
            <a:r>
              <a:rPr lang="en-US" sz="1000" dirty="0"/>
              <a:t> Arnold et al. “An Introduction to Deep Learning”. In: European Symposium on Artificial Neural Networks (ESANN). Proceedings of the European Symposium on Artificial Neural Networks (ESANN). Bruges, Belgium, Apr. 2011. URL: https://hal.archives-ouvertes.fr/hal-01352061.</a:t>
            </a:r>
          </a:p>
          <a:p>
            <a:pPr>
              <a:buFont typeface="+mj-lt"/>
              <a:buAutoNum type="arabicPeriod"/>
            </a:pPr>
            <a:r>
              <a:rPr lang="en-US" sz="1000" dirty="0"/>
              <a:t>Léon </a:t>
            </a:r>
            <a:r>
              <a:rPr lang="en-US" sz="1000" dirty="0" err="1"/>
              <a:t>Bottou</a:t>
            </a:r>
            <a:r>
              <a:rPr lang="en-US" sz="1000" dirty="0"/>
              <a:t>. “Stochastic Gradient Descent Tricks”. In: Neural Networks: Tricks of the Trade: Second Edition. Ed. by Grégoire </a:t>
            </a:r>
            <a:r>
              <a:rPr lang="en-US" sz="1000" dirty="0" err="1"/>
              <a:t>Montavon</a:t>
            </a:r>
            <a:r>
              <a:rPr lang="en-US" sz="1000" dirty="0"/>
              <a:t>, Geneviève B. Orr, and Klaus-Robert Müller. Berlin, Heidelberg: Springer Berlin Heidelberg, 2012, pp. 421–436. ISBN: 978-3-642-35289-8. DOI: 10.1007/978- 3- 642- 35289- 8_25. URL:https://doi.org/10.1007/978-3-642-35289-8_25.</a:t>
            </a:r>
          </a:p>
          <a:p>
            <a:pPr>
              <a:buFont typeface="+mj-lt"/>
              <a:buAutoNum type="arabicPeriod"/>
            </a:pPr>
            <a:r>
              <a:rPr lang="en-US" sz="1000" dirty="0"/>
              <a:t>Srivastava N. Hinton G. and K. </a:t>
            </a:r>
            <a:r>
              <a:rPr lang="en-US" sz="1000" dirty="0" err="1"/>
              <a:t>Swersky</a:t>
            </a:r>
            <a:r>
              <a:rPr lang="en-US" sz="1000" dirty="0"/>
              <a:t>. “Lecture 6a: Overview of minibatch gradient descent.” In: COURSERA: Neural Networks for Machine Learning. 2012.</a:t>
            </a:r>
          </a:p>
          <a:p>
            <a:pPr>
              <a:buFont typeface="+mj-lt"/>
              <a:buAutoNum type="arabicPeriod"/>
            </a:pPr>
            <a:r>
              <a:rPr lang="en-US" sz="1000" dirty="0" err="1"/>
              <a:t>Diederik</a:t>
            </a:r>
            <a:r>
              <a:rPr lang="en-US" sz="1000" dirty="0"/>
              <a:t> P </a:t>
            </a:r>
            <a:r>
              <a:rPr lang="en-US" sz="1000" dirty="0" err="1"/>
              <a:t>Kingma</a:t>
            </a:r>
            <a:r>
              <a:rPr lang="en-US" sz="1000" dirty="0"/>
              <a:t> and Max Welling. “Auto-Encoding Variational Bayes”. In: arXiv:1312.6114 (Dec. 2013).</a:t>
            </a:r>
          </a:p>
          <a:p>
            <a:pPr>
              <a:buFont typeface="+mj-lt"/>
              <a:buAutoNum type="arabicPeriod"/>
            </a:pPr>
            <a:r>
              <a:rPr lang="en-US" sz="1000" dirty="0"/>
              <a:t>L. Deng and D. Yu. Deep Learning: Methods and Applications. Foundations and trends in signal processing. Now Publishers, 2014. ISBN: 9781601988140. URL: https://books.google.de/books?id=46qNoAEACAAJ.</a:t>
            </a:r>
          </a:p>
          <a:p>
            <a:pPr>
              <a:buFont typeface="+mj-lt"/>
              <a:buAutoNum type="arabicPeriod"/>
            </a:pPr>
            <a:r>
              <a:rPr lang="en-US" sz="1000" dirty="0"/>
              <a:t>Ian J. Goodfellow et al. “Generative Adversarial Nets”. In: Machine Learning (June 2014). URL: https://arxiv.org/abs/1406.2661v1.</a:t>
            </a:r>
            <a:endParaRPr lang="en-DE" sz="1000" dirty="0"/>
          </a:p>
        </p:txBody>
      </p:sp>
    </p:spTree>
    <p:extLst>
      <p:ext uri="{BB962C8B-B14F-4D97-AF65-F5344CB8AC3E}">
        <p14:creationId xmlns:p14="http://schemas.microsoft.com/office/powerpoint/2010/main" val="319972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57C4-63C3-489D-BD8F-0A4E1523E48A}"/>
              </a:ext>
            </a:extLst>
          </p:cNvPr>
          <p:cNvSpPr>
            <a:spLocks noGrp="1"/>
          </p:cNvSpPr>
          <p:nvPr>
            <p:ph type="title"/>
          </p:nvPr>
        </p:nvSpPr>
        <p:spPr/>
        <p:txBody>
          <a:bodyPr/>
          <a:lstStyle/>
          <a:p>
            <a:r>
              <a:rPr lang="en-US" dirty="0"/>
              <a:t>Bibliography</a:t>
            </a:r>
            <a:endParaRPr lang="en-DE" dirty="0"/>
          </a:p>
        </p:txBody>
      </p:sp>
      <p:sp>
        <p:nvSpPr>
          <p:cNvPr id="3" name="Content Placeholder 2">
            <a:extLst>
              <a:ext uri="{FF2B5EF4-FFF2-40B4-BE49-F238E27FC236}">
                <a16:creationId xmlns:a16="http://schemas.microsoft.com/office/drawing/2014/main" id="{7EA93AEB-05FA-42FC-AD74-6E42DCEDD1FD}"/>
              </a:ext>
            </a:extLst>
          </p:cNvPr>
          <p:cNvSpPr>
            <a:spLocks noGrp="1"/>
          </p:cNvSpPr>
          <p:nvPr>
            <p:ph idx="1"/>
          </p:nvPr>
        </p:nvSpPr>
        <p:spPr>
          <a:xfrm>
            <a:off x="838203" y="1475715"/>
            <a:ext cx="10515600" cy="5017156"/>
          </a:xfrm>
        </p:spPr>
        <p:txBody>
          <a:bodyPr>
            <a:noAutofit/>
          </a:bodyPr>
          <a:lstStyle/>
          <a:p>
            <a:pPr>
              <a:buFont typeface="+mj-lt"/>
              <a:buAutoNum type="arabicPeriod" startAt="16"/>
            </a:pPr>
            <a:r>
              <a:rPr lang="en-US" sz="1000" dirty="0"/>
              <a:t>Mehdi Mirza and Simon </a:t>
            </a:r>
            <a:r>
              <a:rPr lang="en-US" sz="1000" dirty="0" err="1"/>
              <a:t>Osindero</a:t>
            </a:r>
            <a:r>
              <a:rPr lang="en-US" sz="1000" dirty="0"/>
              <a:t>. “Conditional Generative Adversarial Nets”. In: </a:t>
            </a:r>
            <a:r>
              <a:rPr lang="en-US" sz="1000" dirty="0" err="1"/>
              <a:t>CoRR</a:t>
            </a:r>
            <a:r>
              <a:rPr lang="en-US" sz="1000" dirty="0"/>
              <a:t> abs/1411.1784 (2014). </a:t>
            </a:r>
            <a:r>
              <a:rPr lang="en-US" sz="1000" dirty="0" err="1"/>
              <a:t>arXiv</a:t>
            </a:r>
            <a:r>
              <a:rPr lang="en-US" sz="1000" dirty="0"/>
              <a:t>: 1411.1784. URL: http://arxiv.org/abs/1411.1784.</a:t>
            </a:r>
          </a:p>
          <a:p>
            <a:pPr>
              <a:buFont typeface="+mj-lt"/>
              <a:buAutoNum type="arabicPeriod" startAt="16"/>
            </a:pPr>
            <a:r>
              <a:rPr lang="en-US" sz="1000" dirty="0"/>
              <a:t>Jon Gauthier. “Conditional generative adversarial nets for convolutional face generation”. </a:t>
            </a:r>
            <a:r>
              <a:rPr lang="en-US" sz="1000" dirty="0" err="1"/>
              <a:t>en</a:t>
            </a:r>
            <a:r>
              <a:rPr lang="en-US" sz="1000" dirty="0"/>
              <a:t>. In: (2015).</a:t>
            </a:r>
          </a:p>
          <a:p>
            <a:pPr>
              <a:buFont typeface="+mj-lt"/>
              <a:buAutoNum type="arabicPeriod" startAt="16"/>
            </a:pPr>
            <a:r>
              <a:rPr lang="en-US" sz="1000" dirty="0"/>
              <a:t>Alireza </a:t>
            </a:r>
            <a:r>
              <a:rPr lang="en-US" sz="1000" dirty="0" err="1"/>
              <a:t>Makhzani</a:t>
            </a:r>
            <a:r>
              <a:rPr lang="en-US" sz="1000" dirty="0"/>
              <a:t> et al. “Adversarial Autoencoders”. In: </a:t>
            </a:r>
            <a:r>
              <a:rPr lang="en-US" sz="1000" dirty="0" err="1"/>
              <a:t>CoRR</a:t>
            </a:r>
            <a:r>
              <a:rPr lang="en-US" sz="1000" dirty="0"/>
              <a:t> abs/1511.05644 (2015). </a:t>
            </a:r>
            <a:r>
              <a:rPr lang="en-US" sz="1000" dirty="0" err="1"/>
              <a:t>arXiv</a:t>
            </a:r>
            <a:r>
              <a:rPr lang="en-US" sz="1000" dirty="0"/>
              <a:t>: 1511.05644. URL: http://arxiv.org/abs/1511.05644.</a:t>
            </a:r>
          </a:p>
          <a:p>
            <a:pPr>
              <a:buFont typeface="+mj-lt"/>
              <a:buAutoNum type="arabicPeriod" startAt="16"/>
            </a:pPr>
            <a:r>
              <a:rPr lang="en-US" sz="1000" dirty="0"/>
              <a:t>James Martens and Roger B. Grosse. “Optimizing Neural Networks with Kronecker-factored Approximate Curvature”. In: </a:t>
            </a:r>
            <a:r>
              <a:rPr lang="en-US" sz="1000" dirty="0" err="1"/>
              <a:t>CoRR</a:t>
            </a:r>
            <a:r>
              <a:rPr lang="en-US" sz="1000" dirty="0"/>
              <a:t> abs/1503.05671 (2015). </a:t>
            </a:r>
            <a:r>
              <a:rPr lang="en-US" sz="1000" dirty="0" err="1"/>
              <a:t>arXiv</a:t>
            </a:r>
            <a:r>
              <a:rPr lang="en-US" sz="1000" dirty="0"/>
              <a:t>: 1503.05671. URL: http://arxiv.org/abs/1503.05671.</a:t>
            </a:r>
          </a:p>
          <a:p>
            <a:pPr>
              <a:buFont typeface="+mj-lt"/>
              <a:buAutoNum type="arabicPeriod" startAt="16"/>
            </a:pPr>
            <a:r>
              <a:rPr lang="en-US" sz="1000" dirty="0"/>
              <a:t>Jürgen </a:t>
            </a:r>
            <a:r>
              <a:rPr lang="en-US" sz="1000" dirty="0" err="1"/>
              <a:t>Umbrich</a:t>
            </a:r>
            <a:r>
              <a:rPr lang="en-US" sz="1000" dirty="0"/>
              <a:t>, Sebastian </a:t>
            </a:r>
            <a:r>
              <a:rPr lang="en-US" sz="1000" dirty="0" err="1"/>
              <a:t>Neumaier</a:t>
            </a:r>
            <a:r>
              <a:rPr lang="en-US" sz="1000" dirty="0"/>
              <a:t>, and Axel </a:t>
            </a:r>
            <a:r>
              <a:rPr lang="en-US" sz="1000" dirty="0" err="1"/>
              <a:t>Polleres</a:t>
            </a:r>
            <a:r>
              <a:rPr lang="en-US" sz="1000" dirty="0"/>
              <a:t>. “Quality Assessment and Evolution of Open Data Portals”. In: 2015 3rd International Conference on Future Internet of Things and Cloud. Aug. 2015, pp. 404–411. DOI: 10 . 1109 /FiCloud.2015.82.</a:t>
            </a:r>
          </a:p>
          <a:p>
            <a:pPr>
              <a:buFont typeface="+mj-lt"/>
              <a:buAutoNum type="arabicPeriod" startAt="16"/>
            </a:pPr>
            <a:r>
              <a:rPr lang="en-US" sz="1000" dirty="0"/>
              <a:t> </a:t>
            </a:r>
            <a:r>
              <a:rPr lang="en-US" sz="1000" dirty="0" err="1"/>
              <a:t>LeCun</a:t>
            </a:r>
            <a:r>
              <a:rPr lang="en-US" sz="1000" dirty="0"/>
              <a:t> Y, </a:t>
            </a:r>
            <a:r>
              <a:rPr lang="en-US" sz="1000" dirty="0" err="1"/>
              <a:t>Bengio</a:t>
            </a:r>
            <a:r>
              <a:rPr lang="en-US" sz="1000" dirty="0"/>
              <a:t> Y, and Hinton G. “Deep learning”. In: Nature 521 (2015), 436–444. DOI: 10.1038/nature14539. URL: https://pubmed.ncbi.nlm.nih.gov/26017442/.</a:t>
            </a:r>
          </a:p>
          <a:p>
            <a:pPr>
              <a:buFont typeface="+mj-lt"/>
              <a:buAutoNum type="arabicPeriod" startAt="16"/>
            </a:pPr>
            <a:r>
              <a:rPr lang="en-US" sz="1000" dirty="0"/>
              <a:t>An overview of gradient descent optimization algorithms. </a:t>
            </a:r>
            <a:r>
              <a:rPr lang="en-US" sz="1000" dirty="0" err="1"/>
              <a:t>en</a:t>
            </a:r>
            <a:r>
              <a:rPr lang="en-US" sz="1000" dirty="0"/>
              <a:t>. Jan. 2016. URL: https://ruder.io/optimizing-gradient-descent/ (visited on 11/08/2021).</a:t>
            </a:r>
          </a:p>
          <a:p>
            <a:pPr>
              <a:buFont typeface="+mj-lt"/>
              <a:buAutoNum type="arabicPeriod" startAt="16"/>
            </a:pPr>
            <a:r>
              <a:rPr lang="en-US" sz="1000" dirty="0"/>
              <a:t>Sebastian Ruder. “An overview of gradient descent optimization </a:t>
            </a:r>
            <a:r>
              <a:rPr lang="en-US" sz="1000" dirty="0" err="1"/>
              <a:t>algorithms”.In</a:t>
            </a:r>
            <a:r>
              <a:rPr lang="en-US" sz="1000" dirty="0"/>
              <a:t>: </a:t>
            </a:r>
            <a:r>
              <a:rPr lang="en-US" sz="1000" dirty="0" err="1"/>
              <a:t>CoRR</a:t>
            </a:r>
            <a:r>
              <a:rPr lang="en-US" sz="1000" dirty="0"/>
              <a:t> abs/1609.04747 (2016). </a:t>
            </a:r>
            <a:r>
              <a:rPr lang="en-US" sz="1000" dirty="0" err="1"/>
              <a:t>arXiv</a:t>
            </a:r>
            <a:r>
              <a:rPr lang="en-US" sz="1000" dirty="0"/>
              <a:t>: 1609.04747. URL: http://arxiv.org/abs/1609.04747.</a:t>
            </a:r>
          </a:p>
          <a:p>
            <a:pPr>
              <a:buFont typeface="+mj-lt"/>
              <a:buAutoNum type="arabicPeriod" startAt="16"/>
            </a:pPr>
            <a:r>
              <a:rPr lang="en-US" sz="1000" dirty="0"/>
              <a:t>Francesco </a:t>
            </a:r>
            <a:r>
              <a:rPr lang="en-US" sz="1000" dirty="0" err="1"/>
              <a:t>Calimeri</a:t>
            </a:r>
            <a:r>
              <a:rPr lang="en-US" sz="1000" dirty="0"/>
              <a:t> et al. “Biomedical Data Augmentation Using Generative Adversarial Neural Networks”. In: Artificial Neural Networks and Machine Learning – ICANN 2017. Cham: Springer International Publishing, 2017, pp. 626–634. ISBN: 978-3-319-68612-7.</a:t>
            </a:r>
          </a:p>
          <a:p>
            <a:pPr>
              <a:buFont typeface="+mj-lt"/>
              <a:buAutoNum type="arabicPeriod" startAt="16"/>
            </a:pPr>
            <a:r>
              <a:rPr lang="en-US" sz="1000" dirty="0"/>
              <a:t>Francesco </a:t>
            </a:r>
            <a:r>
              <a:rPr lang="en-US" sz="1000" dirty="0" err="1"/>
              <a:t>Calimeri</a:t>
            </a:r>
            <a:r>
              <a:rPr lang="en-US" sz="1000" dirty="0"/>
              <a:t> et al. “Biomedical Data Augmentation Using Generative Adversarial Neural Networks”. In: Artificial Neural Networks and Machine Learning – ICANN 2017 10614 (2017), pp. 626–634. URL: https://doi.org/10.1007/978-3-319-68612-7_71.</a:t>
            </a:r>
          </a:p>
          <a:p>
            <a:pPr>
              <a:buFont typeface="+mj-lt"/>
              <a:buAutoNum type="arabicPeriod" startAt="16"/>
            </a:pPr>
            <a:r>
              <a:rPr lang="en-US" sz="1000" dirty="0"/>
              <a:t>Edward Choi et al. “Generating Multi-label Discrete Patient Records using Generative Adversarial Networks”. In: arXiv:1703.06490 (Mar. 2017).</a:t>
            </a:r>
          </a:p>
          <a:p>
            <a:pPr>
              <a:buFont typeface="+mj-lt"/>
              <a:buAutoNum type="arabicPeriod" startAt="16"/>
            </a:pPr>
            <a:r>
              <a:rPr lang="en-US" sz="1000" dirty="0"/>
              <a:t>Antonia Creswell et al. “Generative Adversarial Networks: An Overview”. </a:t>
            </a:r>
            <a:r>
              <a:rPr lang="en-US" sz="1000" dirty="0" err="1"/>
              <a:t>In:CoRR</a:t>
            </a:r>
            <a:r>
              <a:rPr lang="en-US" sz="1000" dirty="0"/>
              <a:t> abs/1710.07035 (2017). </a:t>
            </a:r>
            <a:r>
              <a:rPr lang="en-US" sz="1000" dirty="0" err="1"/>
              <a:t>arXiv</a:t>
            </a:r>
            <a:r>
              <a:rPr lang="en-US" sz="1000" dirty="0"/>
              <a:t>: 1710.07035. URL: http://arxiv.org/abs/1710.07035.</a:t>
            </a:r>
          </a:p>
          <a:p>
            <a:pPr>
              <a:buFont typeface="+mj-lt"/>
              <a:buAutoNum type="arabicPeriod" startAt="16"/>
            </a:pPr>
            <a:r>
              <a:rPr lang="en-US" sz="1000" dirty="0"/>
              <a:t>Fabian </a:t>
            </a:r>
            <a:r>
              <a:rPr lang="en-US" sz="1000" dirty="0" err="1"/>
              <a:t>Gieseke</a:t>
            </a:r>
            <a:r>
              <a:rPr lang="en-US" sz="1000" dirty="0"/>
              <a:t> et al. “Convolutional neural networks for transient candidate vetting in large-scale surveys”. In: Monthly Notices of the Royal Astronomical Society 472.3 (2017), 3101–3114. ISSN: 1365-2966. DOI: 10.1093/</a:t>
            </a:r>
            <a:r>
              <a:rPr lang="en-US" sz="1000" dirty="0" err="1"/>
              <a:t>mnras</a:t>
            </a:r>
            <a:r>
              <a:rPr lang="en-US" sz="1000" dirty="0"/>
              <a:t>/stx2161.URL: </a:t>
            </a:r>
            <a:r>
              <a:rPr lang="en-US" sz="1000" dirty="0">
                <a:hlinkClick r:id="rId3"/>
              </a:rPr>
              <a:t>http://dx.doi.org/10.1093/mnras/stx2161</a:t>
            </a:r>
            <a:r>
              <a:rPr lang="en-US" sz="1000" dirty="0"/>
              <a:t>.</a:t>
            </a:r>
          </a:p>
          <a:p>
            <a:pPr>
              <a:buFont typeface="+mj-lt"/>
              <a:buAutoNum type="arabicPeriod" startAt="16"/>
            </a:pPr>
            <a:r>
              <a:rPr lang="en-US" sz="1000" dirty="0" err="1"/>
              <a:t>Diederik</a:t>
            </a:r>
            <a:r>
              <a:rPr lang="en-US" sz="1000" dirty="0"/>
              <a:t> P. </a:t>
            </a:r>
            <a:r>
              <a:rPr lang="en-US" sz="1000" dirty="0" err="1"/>
              <a:t>Kingma</a:t>
            </a:r>
            <a:r>
              <a:rPr lang="en-US" sz="1000" dirty="0"/>
              <a:t> and Jimmy Ba. “Adam: A Method for Stochastic Optimization”. In: (2017). </a:t>
            </a:r>
            <a:r>
              <a:rPr lang="en-US" sz="1000" dirty="0" err="1"/>
              <a:t>arXiv</a:t>
            </a:r>
            <a:r>
              <a:rPr lang="en-US" sz="1000" dirty="0"/>
              <a:t>: 1412.6980 [</a:t>
            </a:r>
            <a:r>
              <a:rPr lang="en-US" sz="1000" dirty="0" err="1"/>
              <a:t>cs.LG</a:t>
            </a:r>
            <a:r>
              <a:rPr lang="en-US" sz="1000" dirty="0"/>
              <a:t>].</a:t>
            </a:r>
          </a:p>
          <a:p>
            <a:pPr>
              <a:buFont typeface="+mj-lt"/>
              <a:buAutoNum type="arabicPeriod" startAt="16"/>
            </a:pPr>
            <a:r>
              <a:rPr lang="en-US" sz="1000" dirty="0"/>
              <a:t>Saeed Rouhani, </a:t>
            </a:r>
            <a:r>
              <a:rPr lang="en-US" sz="1000" dirty="0" err="1"/>
              <a:t>Sayna</a:t>
            </a:r>
            <a:r>
              <a:rPr lang="en-US" sz="1000" dirty="0"/>
              <a:t> </a:t>
            </a:r>
            <a:r>
              <a:rPr lang="en-US" sz="1000" dirty="0" err="1"/>
              <a:t>Rotbei</a:t>
            </a:r>
            <a:r>
              <a:rPr lang="en-US" sz="1000" dirty="0"/>
              <a:t>, and </a:t>
            </a:r>
            <a:r>
              <a:rPr lang="en-US" sz="1000" dirty="0" err="1"/>
              <a:t>Homa</a:t>
            </a:r>
            <a:r>
              <a:rPr lang="en-US" sz="1000" dirty="0"/>
              <a:t> Hamidi. “What do we know about the big data researches? A systematic review from 2011 to 2017”. In: Journal of Decision Systems 26.4 (2017), pp. 368–393. DOI: 10.1080/12460125.2018.1437654. URL: https://doi.org/10.1080/12460125.2018.1437654.</a:t>
            </a:r>
            <a:endParaRPr lang="en-DE" sz="1000" dirty="0"/>
          </a:p>
        </p:txBody>
      </p:sp>
    </p:spTree>
    <p:extLst>
      <p:ext uri="{BB962C8B-B14F-4D97-AF65-F5344CB8AC3E}">
        <p14:creationId xmlns:p14="http://schemas.microsoft.com/office/powerpoint/2010/main" val="144321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57C4-63C3-489D-BD8F-0A4E1523E48A}"/>
              </a:ext>
            </a:extLst>
          </p:cNvPr>
          <p:cNvSpPr>
            <a:spLocks noGrp="1"/>
          </p:cNvSpPr>
          <p:nvPr>
            <p:ph type="title"/>
          </p:nvPr>
        </p:nvSpPr>
        <p:spPr>
          <a:xfrm>
            <a:off x="838203" y="365130"/>
            <a:ext cx="10515600" cy="1010998"/>
          </a:xfrm>
        </p:spPr>
        <p:txBody>
          <a:bodyPr/>
          <a:lstStyle/>
          <a:p>
            <a:r>
              <a:rPr lang="en-US" dirty="0"/>
              <a:t>Bibliography</a:t>
            </a:r>
            <a:endParaRPr lang="en-DE" dirty="0"/>
          </a:p>
        </p:txBody>
      </p:sp>
      <p:sp>
        <p:nvSpPr>
          <p:cNvPr id="3" name="Content Placeholder 2">
            <a:extLst>
              <a:ext uri="{FF2B5EF4-FFF2-40B4-BE49-F238E27FC236}">
                <a16:creationId xmlns:a16="http://schemas.microsoft.com/office/drawing/2014/main" id="{7EA93AEB-05FA-42FC-AD74-6E42DCEDD1FD}"/>
              </a:ext>
            </a:extLst>
          </p:cNvPr>
          <p:cNvSpPr>
            <a:spLocks noGrp="1"/>
          </p:cNvSpPr>
          <p:nvPr>
            <p:ph idx="1"/>
          </p:nvPr>
        </p:nvSpPr>
        <p:spPr>
          <a:xfrm>
            <a:off x="715224" y="1231273"/>
            <a:ext cx="10864158" cy="5350596"/>
          </a:xfrm>
        </p:spPr>
        <p:txBody>
          <a:bodyPr>
            <a:noAutofit/>
          </a:bodyPr>
          <a:lstStyle/>
          <a:p>
            <a:pPr>
              <a:buFont typeface="+mj-lt"/>
              <a:buAutoNum type="arabicPeriod" startAt="31"/>
            </a:pPr>
            <a:r>
              <a:rPr lang="en-US" sz="1000" dirty="0"/>
              <a:t>Dina </a:t>
            </a:r>
            <a:r>
              <a:rPr lang="en-US" sz="1000" dirty="0" err="1"/>
              <a:t>Sukhobok</a:t>
            </a:r>
            <a:r>
              <a:rPr lang="en-US" sz="1000" dirty="0"/>
              <a:t>, Nikolay </a:t>
            </a:r>
            <a:r>
              <a:rPr lang="en-US" sz="1000" dirty="0" err="1"/>
              <a:t>Nikolov</a:t>
            </a:r>
            <a:r>
              <a:rPr lang="en-US" sz="1000" dirty="0"/>
              <a:t>, and Dumitru Roman. “Tabular Data Anomaly Patterns”. In: 2017 International Conference on Big Data Innovations and Applications (Innovate-Data) (Aug. 2017), pp. 25–34. URL: http://link.aip.org/link/?RSI/69/1236/1.</a:t>
            </a:r>
          </a:p>
          <a:p>
            <a:pPr>
              <a:buFont typeface="+mj-lt"/>
              <a:buAutoNum type="arabicPeriod" startAt="31"/>
            </a:pPr>
            <a:r>
              <a:rPr lang="en-US" sz="1000" dirty="0"/>
              <a:t>Christian </a:t>
            </a:r>
            <a:r>
              <a:rPr lang="en-US" sz="1000" dirty="0" err="1"/>
              <a:t>Huyck</a:t>
            </a:r>
            <a:r>
              <a:rPr lang="en-US" sz="1000" dirty="0"/>
              <a:t> and </a:t>
            </a:r>
            <a:r>
              <a:rPr lang="en-US" sz="1000" dirty="0" err="1"/>
              <a:t>Dainius</a:t>
            </a:r>
            <a:r>
              <a:rPr lang="en-US" sz="1000" dirty="0"/>
              <a:t> </a:t>
            </a:r>
            <a:r>
              <a:rPr lang="en-US" sz="1000" dirty="0" err="1"/>
              <a:t>Kreivenas</a:t>
            </a:r>
            <a:r>
              <a:rPr lang="en-US" sz="1000" dirty="0"/>
              <a:t>. “Implementing Rules with Artificial Neurons”. In: Artificial Intelligence XXXV. Ed. by Max </a:t>
            </a:r>
            <a:r>
              <a:rPr lang="en-US" sz="1000" dirty="0" err="1"/>
              <a:t>Bramer</a:t>
            </a:r>
            <a:r>
              <a:rPr lang="en-US" sz="1000" dirty="0"/>
              <a:t> and </a:t>
            </a:r>
            <a:r>
              <a:rPr lang="en-US" sz="1000" dirty="0" err="1"/>
              <a:t>Miltos</a:t>
            </a:r>
            <a:r>
              <a:rPr lang="en-US" sz="1000" dirty="0"/>
              <a:t> Petridis. Cham: Springer International Publishing, 2018, pp. 21–33. ISBN:978-3-030-04191-5.</a:t>
            </a:r>
          </a:p>
          <a:p>
            <a:pPr>
              <a:buFont typeface="+mj-lt"/>
              <a:buAutoNum type="arabicPeriod" startAt="31"/>
            </a:pPr>
            <a:r>
              <a:rPr lang="en-US" sz="1000" dirty="0"/>
              <a:t>Thomas Neff. “Data Augmentation in Deep Learning using Generative Adversarial Networks”. MA thesis. Graz University of Technology, Mar. 2018.</a:t>
            </a:r>
          </a:p>
          <a:p>
            <a:pPr>
              <a:buFont typeface="+mj-lt"/>
              <a:buAutoNum type="arabicPeriod" startAt="31"/>
            </a:pPr>
            <a:r>
              <a:rPr lang="en-US" sz="1000" dirty="0" err="1"/>
              <a:t>Noseong</a:t>
            </a:r>
            <a:r>
              <a:rPr lang="en-US" sz="1000" dirty="0"/>
              <a:t> Park et al. “Data synthesis based on generative adversarial networks”. In: Proceedings of the VLDB Endowment 11.10 (2018), 1071–1083. ISSN: 2150-8097. DOI: 10 . 14778 / 3231751 . 3231757. URL: http : / / dx . </a:t>
            </a:r>
            <a:r>
              <a:rPr lang="en-US" sz="1000" dirty="0" err="1"/>
              <a:t>doi</a:t>
            </a:r>
            <a:r>
              <a:rPr lang="en-US" sz="1000" dirty="0"/>
              <a:t> . org / 10 . 14778 /3231751.3231757.</a:t>
            </a:r>
          </a:p>
          <a:p>
            <a:pPr>
              <a:buFont typeface="+mj-lt"/>
              <a:buAutoNum type="arabicPeriod" startAt="31"/>
            </a:pPr>
            <a:r>
              <a:rPr lang="en-US" sz="1000" dirty="0" err="1"/>
              <a:t>Giorgia</a:t>
            </a:r>
            <a:r>
              <a:rPr lang="en-US" sz="1000" dirty="0"/>
              <a:t> </a:t>
            </a:r>
            <a:r>
              <a:rPr lang="en-US" sz="1000" dirty="0" err="1"/>
              <a:t>Ramponi</a:t>
            </a:r>
            <a:r>
              <a:rPr lang="en-US" sz="1000" dirty="0"/>
              <a:t> et al. “T-CGAN: Conditional Generative Adversarial Network for Data Augmentation in Noisy Time Series with Irregular Sampling”. In: </a:t>
            </a:r>
            <a:r>
              <a:rPr lang="en-US" sz="1000" dirty="0" err="1"/>
              <a:t>CoRR</a:t>
            </a:r>
            <a:r>
              <a:rPr lang="en-US" sz="1000" dirty="0"/>
              <a:t> abs/1811.08295 (2018). </a:t>
            </a:r>
            <a:r>
              <a:rPr lang="en-US" sz="1000" dirty="0" err="1"/>
              <a:t>arXiv</a:t>
            </a:r>
            <a:r>
              <a:rPr lang="en-US" sz="1000" dirty="0"/>
              <a:t>: 1811.08295. URL: http://arxiv.org/abs/1811.08295.</a:t>
            </a:r>
          </a:p>
          <a:p>
            <a:pPr>
              <a:buFont typeface="+mj-lt"/>
              <a:buAutoNum type="arabicPeriod" startAt="31"/>
            </a:pPr>
            <a:r>
              <a:rPr lang="en-US" sz="1000" dirty="0"/>
              <a:t>Lei Xu and Kalyan </a:t>
            </a:r>
            <a:r>
              <a:rPr lang="en-US" sz="1000" dirty="0" err="1"/>
              <a:t>Veeramachaneni</a:t>
            </a:r>
            <a:r>
              <a:rPr lang="en-US" sz="1000" dirty="0"/>
              <a:t>. “Synthesizing Tabular Data using Generative Adversarial Networks”. In: </a:t>
            </a:r>
            <a:r>
              <a:rPr lang="en-US" sz="1000" dirty="0" err="1"/>
              <a:t>CoRR</a:t>
            </a:r>
            <a:r>
              <a:rPr lang="en-US" sz="1000" dirty="0"/>
              <a:t> abs/1811.11264 (2018). </a:t>
            </a:r>
            <a:r>
              <a:rPr lang="en-US" sz="1000" dirty="0" err="1"/>
              <a:t>arXiv</a:t>
            </a:r>
            <a:r>
              <a:rPr lang="en-US" sz="1000" dirty="0"/>
              <a:t>: 1811.11264. URL: http://arxiv.org/abs/1811.11264.</a:t>
            </a:r>
          </a:p>
          <a:p>
            <a:pPr>
              <a:buFont typeface="+mj-lt"/>
              <a:buAutoNum type="arabicPeriod" startAt="31"/>
            </a:pPr>
            <a:r>
              <a:rPr lang="en-US" sz="1000" dirty="0" err="1"/>
              <a:t>Sukarna</a:t>
            </a:r>
            <a:r>
              <a:rPr lang="en-US" sz="1000" dirty="0"/>
              <a:t> Barua, Sarah </a:t>
            </a:r>
            <a:r>
              <a:rPr lang="en-US" sz="1000" dirty="0" err="1"/>
              <a:t>Monazam</a:t>
            </a:r>
            <a:r>
              <a:rPr lang="en-US" sz="1000" dirty="0"/>
              <a:t> </a:t>
            </a:r>
            <a:r>
              <a:rPr lang="en-US" sz="1000" dirty="0" err="1"/>
              <a:t>Erfani</a:t>
            </a:r>
            <a:r>
              <a:rPr lang="en-US" sz="1000" dirty="0"/>
              <a:t>, and James Bailey. “FCC-GAN: A Fully Connected and Convolutional Net Architecture for GANs”. In: </a:t>
            </a:r>
            <a:r>
              <a:rPr lang="en-US" sz="1000" dirty="0" err="1"/>
              <a:t>CoRR</a:t>
            </a:r>
            <a:r>
              <a:rPr lang="en-US" sz="1000" dirty="0"/>
              <a:t> abs/1905.02417 (2019). </a:t>
            </a:r>
            <a:r>
              <a:rPr lang="en-US" sz="1000" dirty="0" err="1"/>
              <a:t>arXiv</a:t>
            </a:r>
            <a:r>
              <a:rPr lang="en-US" sz="1000" dirty="0"/>
              <a:t>: 1905.02417. URL: http://arxiv.org/abs/1905.02417.</a:t>
            </a:r>
          </a:p>
          <a:p>
            <a:pPr>
              <a:buFont typeface="+mj-lt"/>
              <a:buAutoNum type="arabicPeriod" startAt="31"/>
            </a:pPr>
            <a:r>
              <a:rPr lang="en-US" sz="1000" dirty="0"/>
              <a:t>James Jordon, </a:t>
            </a:r>
            <a:r>
              <a:rPr lang="en-US" sz="1000" dirty="0" err="1"/>
              <a:t>Jinsung</a:t>
            </a:r>
            <a:r>
              <a:rPr lang="en-US" sz="1000" dirty="0"/>
              <a:t> Yoon, and Mihaela van der </a:t>
            </a:r>
            <a:r>
              <a:rPr lang="en-US" sz="1000" dirty="0" err="1"/>
              <a:t>Schaar</a:t>
            </a:r>
            <a:r>
              <a:rPr lang="en-US" sz="1000" dirty="0"/>
              <a:t>. “PATE-GAN: Generating Synthetic Data with Differential Privacy Guarantees”. In: 7th International Conference on Learning Representations, ICLR 2019, New Orleans, LA, USA, May 6-9, 2019. OpenReview.net, 2019. URL: https://openreview.net/forum?id=S1zk9iRqF7.</a:t>
            </a:r>
          </a:p>
          <a:p>
            <a:pPr>
              <a:buFont typeface="+mj-lt"/>
              <a:buAutoNum type="arabicPeriod" startAt="31"/>
            </a:pPr>
            <a:r>
              <a:rPr lang="en-US" sz="1000" dirty="0" err="1"/>
              <a:t>Asifullah</a:t>
            </a:r>
            <a:r>
              <a:rPr lang="en-US" sz="1000" dirty="0"/>
              <a:t> Khan et al. “A Survey of the Recent Architectures of Deep Convolutional Neural Networks”. In: </a:t>
            </a:r>
            <a:r>
              <a:rPr lang="en-US" sz="1000" dirty="0" err="1"/>
              <a:t>CoRR</a:t>
            </a:r>
            <a:r>
              <a:rPr lang="en-US" sz="1000" dirty="0"/>
              <a:t> abs/1901.06032 (2019). </a:t>
            </a:r>
            <a:r>
              <a:rPr lang="en-US" sz="1000" dirty="0" err="1"/>
              <a:t>arXiv</a:t>
            </a:r>
            <a:r>
              <a:rPr lang="en-US" sz="1000" dirty="0"/>
              <a:t>: 1901.06032.URL: http://arxiv.org/abs/1901.06032.</a:t>
            </a:r>
          </a:p>
          <a:p>
            <a:pPr>
              <a:buFont typeface="+mj-lt"/>
              <a:buAutoNum type="arabicPeriod" startAt="31"/>
            </a:pPr>
            <a:r>
              <a:rPr lang="en-US" sz="1000" dirty="0"/>
              <a:t>Daniel S. Park et al. “</a:t>
            </a:r>
            <a:r>
              <a:rPr lang="en-US" sz="1000" dirty="0" err="1"/>
              <a:t>SpecAugment</a:t>
            </a:r>
            <a:r>
              <a:rPr lang="en-US" sz="1000" dirty="0"/>
              <a:t>: A Simple Data Augmentation Method for Automatic Speech Recognition”. In: </a:t>
            </a:r>
            <a:r>
              <a:rPr lang="en-US" sz="1000" dirty="0" err="1"/>
              <a:t>Interspeech</a:t>
            </a:r>
            <a:r>
              <a:rPr lang="en-US" sz="1000" dirty="0"/>
              <a:t> 2019 (2019). DOI: 10.21437/interspeech.2019-2680. URL: http://dx.doi.org/10.21437/Interspeech.2019-2680.</a:t>
            </a:r>
          </a:p>
          <a:p>
            <a:pPr>
              <a:buFont typeface="+mj-lt"/>
              <a:buAutoNum type="arabicPeriod" startAt="31"/>
            </a:pPr>
            <a:r>
              <a:rPr lang="en-US" sz="1000" dirty="0" err="1"/>
              <a:t>Yanmin</a:t>
            </a:r>
            <a:r>
              <a:rPr lang="en-US" sz="1000" dirty="0"/>
              <a:t> Qian, Hu </a:t>
            </a:r>
            <a:r>
              <a:rPr lang="en-US" sz="1000" dirty="0" err="1"/>
              <a:t>Hu</a:t>
            </a:r>
            <a:r>
              <a:rPr lang="en-US" sz="1000" dirty="0"/>
              <a:t>, and Tian Tan. “Data augmentation using generative adversarial networks for robust speech recognition”. In: Speech Communication 114 (2019), pp. 1–9. ISSN: 0167-6393. DOI: https : / / </a:t>
            </a:r>
            <a:r>
              <a:rPr lang="en-US" sz="1000" dirty="0" err="1"/>
              <a:t>doi</a:t>
            </a:r>
            <a:r>
              <a:rPr lang="en-US" sz="1000" dirty="0"/>
              <a:t> . org / 10 . 1016 / j .</a:t>
            </a:r>
            <a:r>
              <a:rPr lang="en-US" sz="1000" dirty="0" err="1"/>
              <a:t>specom</a:t>
            </a:r>
            <a:r>
              <a:rPr lang="en-US" sz="1000" dirty="0"/>
              <a:t> . 2019 . 08 . 006. URL: https : / / www . </a:t>
            </a:r>
            <a:r>
              <a:rPr lang="en-US" sz="1000" dirty="0" err="1"/>
              <a:t>sciencedirect</a:t>
            </a:r>
            <a:r>
              <a:rPr lang="en-US" sz="1000" dirty="0"/>
              <a:t> . com / science /article/</a:t>
            </a:r>
            <a:r>
              <a:rPr lang="en-US" sz="1000" dirty="0" err="1"/>
              <a:t>pii</a:t>
            </a:r>
            <a:r>
              <a:rPr lang="en-US" sz="1000" dirty="0"/>
              <a:t>/S0167639319300044.</a:t>
            </a:r>
          </a:p>
          <a:p>
            <a:pPr>
              <a:buFont typeface="+mj-lt"/>
              <a:buAutoNum type="arabicPeriod" startAt="31"/>
            </a:pPr>
            <a:r>
              <a:rPr lang="en-US" sz="1000" dirty="0"/>
              <a:t>Connor Shorten and </a:t>
            </a:r>
            <a:r>
              <a:rPr lang="en-US" sz="1000" dirty="0" err="1"/>
              <a:t>Taghi</a:t>
            </a:r>
            <a:r>
              <a:rPr lang="en-US" sz="1000" dirty="0"/>
              <a:t> M. </a:t>
            </a:r>
            <a:r>
              <a:rPr lang="en-US" sz="1000" dirty="0" err="1"/>
              <a:t>Khoshgoftaar</a:t>
            </a:r>
            <a:r>
              <a:rPr lang="en-US" sz="1000" dirty="0"/>
              <a:t>. “A survey on Image Data Augmentation for Deep Learning”. In: Journal of Big Data 6.1 (July 2019), p. 60. ISSN: 2196-1115. DOI: 10.1186/s40537-019-0197-0. URL: https://doi.org/10.1186/s40537-019-0197-0 (visited on 11/04/2021).</a:t>
            </a:r>
          </a:p>
          <a:p>
            <a:pPr>
              <a:buFont typeface="+mj-lt"/>
              <a:buAutoNum type="arabicPeriod" startAt="31"/>
            </a:pPr>
            <a:r>
              <a:rPr lang="en-US" sz="1000" dirty="0" err="1"/>
              <a:t>Qiao</a:t>
            </a:r>
            <a:r>
              <a:rPr lang="en-US" sz="1000" dirty="0"/>
              <a:t> Yan et al. “Automatically synthesizing DoS attack traces using generative adversarial networks”. In: International Journal of Machine Learning and Cybernetics 10 (Feb. 2019), pp. 3387–3396. URL: https://doi.org/10.1007/s13042-019-00925-6.</a:t>
            </a:r>
          </a:p>
          <a:p>
            <a:pPr>
              <a:buFont typeface="+mj-lt"/>
              <a:buAutoNum type="arabicPeriod" startAt="31"/>
            </a:pPr>
            <a:r>
              <a:rPr lang="en-US" sz="1000" dirty="0"/>
              <a:t>Activation Function. Sept. 2020. URL: https://deepai.org/machine-learningglossary-and-terms/activation-function (visited on 11/03/2021).</a:t>
            </a:r>
          </a:p>
          <a:p>
            <a:pPr>
              <a:buFont typeface="+mj-lt"/>
              <a:buAutoNum type="arabicPeriod" startAt="31"/>
            </a:pPr>
            <a:r>
              <a:rPr lang="en-US" sz="1000" dirty="0"/>
              <a:t>Ian J. Goodfellow et al. “Generative adversarial networks”. In: Review of Scientific Instruments 63.11 (Nov. 2020), pp. 139–144. URL: https://doi.org/10.1145/3422622.</a:t>
            </a:r>
            <a:endParaRPr lang="en-DE" sz="1000" dirty="0"/>
          </a:p>
        </p:txBody>
      </p:sp>
    </p:spTree>
    <p:extLst>
      <p:ext uri="{BB962C8B-B14F-4D97-AF65-F5344CB8AC3E}">
        <p14:creationId xmlns:p14="http://schemas.microsoft.com/office/powerpoint/2010/main" val="3896356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57C4-63C3-489D-BD8F-0A4E1523E48A}"/>
              </a:ext>
            </a:extLst>
          </p:cNvPr>
          <p:cNvSpPr>
            <a:spLocks noGrp="1"/>
          </p:cNvSpPr>
          <p:nvPr>
            <p:ph type="title"/>
          </p:nvPr>
        </p:nvSpPr>
        <p:spPr>
          <a:xfrm>
            <a:off x="838203" y="365130"/>
            <a:ext cx="10515600" cy="1010998"/>
          </a:xfrm>
        </p:spPr>
        <p:txBody>
          <a:bodyPr/>
          <a:lstStyle/>
          <a:p>
            <a:r>
              <a:rPr lang="en-US" dirty="0"/>
              <a:t>Bibliography</a:t>
            </a:r>
            <a:endParaRPr lang="en-DE" dirty="0"/>
          </a:p>
        </p:txBody>
      </p:sp>
      <p:sp>
        <p:nvSpPr>
          <p:cNvPr id="3" name="Content Placeholder 2">
            <a:extLst>
              <a:ext uri="{FF2B5EF4-FFF2-40B4-BE49-F238E27FC236}">
                <a16:creationId xmlns:a16="http://schemas.microsoft.com/office/drawing/2014/main" id="{7EA93AEB-05FA-42FC-AD74-6E42DCEDD1FD}"/>
              </a:ext>
            </a:extLst>
          </p:cNvPr>
          <p:cNvSpPr>
            <a:spLocks noGrp="1"/>
          </p:cNvSpPr>
          <p:nvPr>
            <p:ph idx="1"/>
          </p:nvPr>
        </p:nvSpPr>
        <p:spPr>
          <a:xfrm>
            <a:off x="715224" y="1231273"/>
            <a:ext cx="11235350" cy="5350596"/>
          </a:xfrm>
        </p:spPr>
        <p:txBody>
          <a:bodyPr>
            <a:noAutofit/>
          </a:bodyPr>
          <a:lstStyle/>
          <a:p>
            <a:pPr>
              <a:buFont typeface="+mj-lt"/>
              <a:buAutoNum type="arabicPeriod" startAt="46"/>
            </a:pPr>
            <a:r>
              <a:rPr lang="en-US" sz="1000" dirty="0"/>
              <a:t>Mohit Goyal et al. “Activation Functions”. </a:t>
            </a:r>
            <a:r>
              <a:rPr lang="en-US" sz="1000" dirty="0" err="1"/>
              <a:t>en</a:t>
            </a:r>
            <a:r>
              <a:rPr lang="en-US" sz="1000" dirty="0"/>
              <a:t>. In: Deep Learning: Algorithms and Applications. Ed. by Witold </a:t>
            </a:r>
            <a:r>
              <a:rPr lang="en-US" sz="1000" dirty="0" err="1"/>
              <a:t>Pedrycz</a:t>
            </a:r>
            <a:r>
              <a:rPr lang="en-US" sz="1000" dirty="0"/>
              <a:t> and </a:t>
            </a:r>
            <a:r>
              <a:rPr lang="en-US" sz="1000" dirty="0" err="1"/>
              <a:t>Shyi</a:t>
            </a:r>
            <a:r>
              <a:rPr lang="en-US" sz="1000" dirty="0"/>
              <a:t>-Ming Chen. Studies in Computational Intelligence. Cham: Springer International Publishing, 2020, pp. 1–30. ISBN: 9783030317607. DOI: 10.1007/978-3-030-31760-7_1. URL: https://doi.org/10.1007/978-3-030-31760-7_1 (visited on 11/03/2021).</a:t>
            </a:r>
          </a:p>
          <a:p>
            <a:pPr>
              <a:buFont typeface="+mj-lt"/>
              <a:buAutoNum type="arabicPeriod" startAt="46"/>
            </a:pPr>
            <a:r>
              <a:rPr lang="en-US" sz="1000" dirty="0"/>
              <a:t>Kevin </a:t>
            </a:r>
            <a:r>
              <a:rPr lang="en-US" sz="1000" dirty="0" err="1"/>
              <a:t>Kuo</a:t>
            </a:r>
            <a:r>
              <a:rPr lang="en-US" sz="1000" dirty="0"/>
              <a:t>. “Generative Synthesis of Insurance Datasets”. In: 1912.02423, arXiv.org (Aug. 2020).</a:t>
            </a:r>
          </a:p>
          <a:p>
            <a:pPr>
              <a:buFont typeface="+mj-lt"/>
              <a:buAutoNum type="arabicPeriod" startAt="46"/>
            </a:pPr>
            <a:r>
              <a:rPr lang="en-US" sz="1000" dirty="0" err="1"/>
              <a:t>Zewen</a:t>
            </a:r>
            <a:r>
              <a:rPr lang="en-US" sz="1000" dirty="0"/>
              <a:t> Li et al. “A Survey of Convolutional Neural Networks: Analysis, Applications, and Prospects”. In: </a:t>
            </a:r>
            <a:r>
              <a:rPr lang="en-US" sz="1000" dirty="0" err="1"/>
              <a:t>CoRR</a:t>
            </a:r>
            <a:r>
              <a:rPr lang="en-US" sz="1000" dirty="0"/>
              <a:t> abs/2004.02806 (2020). </a:t>
            </a:r>
            <a:r>
              <a:rPr lang="en-US" sz="1000" dirty="0" err="1"/>
              <a:t>arXiv</a:t>
            </a:r>
            <a:r>
              <a:rPr lang="en-US" sz="1000" dirty="0"/>
              <a:t>: 2004.02806.URL: https://arxiv.org/abs/2004.02806.</a:t>
            </a:r>
          </a:p>
          <a:p>
            <a:pPr>
              <a:buFont typeface="+mj-lt"/>
              <a:buAutoNum type="arabicPeriod" startAt="46"/>
            </a:pPr>
            <a:r>
              <a:rPr lang="en-US" sz="1000" dirty="0"/>
              <a:t>Pei Liu et al. “A Survey of Text Data Augmentation”. In: 2020 International Conference on Computer Communication and Network Security (CCNS). 2020, pp. 191–195. DOI: 10.1109/CCNS50731.2020.00049.</a:t>
            </a:r>
          </a:p>
          <a:p>
            <a:pPr>
              <a:buFont typeface="+mj-lt"/>
              <a:buAutoNum type="arabicPeriod" startAt="46"/>
            </a:pPr>
            <a:r>
              <a:rPr lang="en-US" sz="1000" dirty="0"/>
              <a:t>Derek Snow. </a:t>
            </a:r>
            <a:r>
              <a:rPr lang="en-US" sz="1000" dirty="0" err="1"/>
              <a:t>DeltaPy</a:t>
            </a:r>
            <a:r>
              <a:rPr lang="en-US" sz="1000" dirty="0"/>
              <a:t>: A Framework for Tabular Data Augmentation in </a:t>
            </a:r>
            <a:r>
              <a:rPr lang="en-US" sz="1000" dirty="0" err="1"/>
              <a:t>Python.en</a:t>
            </a:r>
            <a:r>
              <a:rPr lang="en-US" sz="1000" dirty="0"/>
              <a:t>. SSRN Scholarly Paper ID 3582219. Rochester, NY: Social Science Research Network, Apr. 2020. URL: https : / / papers . </a:t>
            </a:r>
            <a:r>
              <a:rPr lang="en-US" sz="1000" dirty="0" err="1"/>
              <a:t>ssrn</a:t>
            </a:r>
            <a:r>
              <a:rPr lang="en-US" sz="1000" dirty="0"/>
              <a:t> . com / abstract = 3582219 (visited on 11/04/2021).</a:t>
            </a:r>
          </a:p>
          <a:p>
            <a:pPr>
              <a:buFont typeface="+mj-lt"/>
              <a:buAutoNum type="arabicPeriod" startAt="46"/>
            </a:pPr>
            <a:r>
              <a:rPr lang="en-US" sz="1000" dirty="0"/>
              <a:t>Lei Xu. “Synthesizing tabular data using conditional GAN”. </a:t>
            </a:r>
            <a:r>
              <a:rPr lang="en-US" sz="1000" dirty="0" err="1"/>
              <a:t>eng.</a:t>
            </a:r>
            <a:r>
              <a:rPr lang="en-US" sz="1000" dirty="0"/>
              <a:t> Thesis. Massachusetts Institute of Technology, 2020. URL: https : / / </a:t>
            </a:r>
            <a:r>
              <a:rPr lang="en-US" sz="1000" dirty="0" err="1"/>
              <a:t>dspace</a:t>
            </a:r>
            <a:r>
              <a:rPr lang="en-US" sz="1000" dirty="0"/>
              <a:t> . </a:t>
            </a:r>
            <a:r>
              <a:rPr lang="en-US" sz="1000" dirty="0" err="1"/>
              <a:t>mit</a:t>
            </a:r>
            <a:r>
              <a:rPr lang="en-US" sz="1000" dirty="0"/>
              <a:t> . </a:t>
            </a:r>
            <a:r>
              <a:rPr lang="en-US" sz="1000" dirty="0" err="1"/>
              <a:t>edu</a:t>
            </a:r>
            <a:r>
              <a:rPr lang="en-US" sz="1000" dirty="0"/>
              <a:t> /handle/1721.1/128349 (visited on 11/05/2021).</a:t>
            </a:r>
          </a:p>
          <a:p>
            <a:pPr>
              <a:buFont typeface="+mj-lt"/>
              <a:buAutoNum type="arabicPeriod" startAt="46"/>
            </a:pPr>
            <a:r>
              <a:rPr lang="en-US" sz="1000" dirty="0"/>
              <a:t>Andrea </a:t>
            </a:r>
            <a:r>
              <a:rPr lang="en-US" sz="1000" dirty="0" err="1"/>
              <a:t>Apicella</a:t>
            </a:r>
            <a:r>
              <a:rPr lang="en-US" sz="1000" dirty="0"/>
              <a:t> et al. “A survey on modern trainable activation functions”. In: Neural Networks 138 (June 2021). </a:t>
            </a:r>
            <a:r>
              <a:rPr lang="en-US" sz="1000" dirty="0" err="1"/>
              <a:t>arXiv</a:t>
            </a:r>
            <a:r>
              <a:rPr lang="en-US" sz="1000" dirty="0"/>
              <a:t>: 2005.00817, pp. 14–32. ISSN: 08936080. DOI: 10.1016/j.neunet.2021.01.026. URL: http://arxiv.org/abs/2005.00817 (visited on 11/03/2021).</a:t>
            </a:r>
          </a:p>
          <a:p>
            <a:pPr>
              <a:buFont typeface="+mj-lt"/>
              <a:buAutoNum type="arabicPeriod" startAt="46"/>
            </a:pPr>
            <a:r>
              <a:rPr lang="en-US" sz="1000" dirty="0"/>
              <a:t>Batch Normalization | What is Batch Normalization in Deep Learning. </a:t>
            </a:r>
            <a:r>
              <a:rPr lang="en-US" sz="1000" dirty="0" err="1"/>
              <a:t>en</a:t>
            </a:r>
            <a:r>
              <a:rPr lang="en-US" sz="1000" dirty="0"/>
              <a:t>. Mar. 2021. URL: https://www.analyticsvidhya.com/blog/2021/03/introductionto-batch-normalization/ (visited on 11/08/2021).</a:t>
            </a:r>
          </a:p>
          <a:p>
            <a:pPr>
              <a:buFont typeface="+mj-lt"/>
              <a:buAutoNum type="arabicPeriod" startAt="46"/>
            </a:pPr>
            <a:r>
              <a:rPr lang="en-US" sz="1000" dirty="0"/>
              <a:t>Steven Y. Feng et al. “A Survey of Data Augmentation Approaches for NLP”. In: </a:t>
            </a:r>
            <a:r>
              <a:rPr lang="en-US" sz="1000" dirty="0" err="1"/>
              <a:t>CoRR</a:t>
            </a:r>
            <a:r>
              <a:rPr lang="en-US" sz="1000" dirty="0"/>
              <a:t> abs/2105.03075 (2021). </a:t>
            </a:r>
            <a:r>
              <a:rPr lang="en-US" sz="1000" dirty="0" err="1"/>
              <a:t>arXiv</a:t>
            </a:r>
            <a:r>
              <a:rPr lang="en-US" sz="1000" dirty="0"/>
              <a:t>: 2105.03075. URL: https://arxiv.org/abs/2105.03075.</a:t>
            </a:r>
          </a:p>
          <a:p>
            <a:pPr>
              <a:buFont typeface="+mj-lt"/>
              <a:buAutoNum type="arabicPeriod" startAt="46"/>
            </a:pPr>
            <a:r>
              <a:rPr lang="en-US" sz="1000" dirty="0"/>
              <a:t>Serkan </a:t>
            </a:r>
            <a:r>
              <a:rPr lang="en-US" sz="1000" dirty="0" err="1"/>
              <a:t>Kiranyaz</a:t>
            </a:r>
            <a:r>
              <a:rPr lang="en-US" sz="1000" dirty="0"/>
              <a:t> et al. “1D convolutional neural networks and applications: A survey”. In: Mechanical Systems and Signal Processing 151 (2021), p. 107398. ISSN: 0888-3270. DOI: https://doi.org/10.1016/j.ymssp.2020.107398. URL: </a:t>
            </a:r>
            <a:r>
              <a:rPr lang="en-US" sz="1000" dirty="0">
                <a:hlinkClick r:id="rId3"/>
              </a:rPr>
              <a:t>https://www.sciencedirect.com/science/article/pii/S0888327020307846</a:t>
            </a:r>
            <a:r>
              <a:rPr lang="en-US" sz="1000" dirty="0"/>
              <a:t>.</a:t>
            </a:r>
          </a:p>
          <a:p>
            <a:pPr>
              <a:buFont typeface="+mj-lt"/>
              <a:buAutoNum type="arabicPeriod" startAt="46"/>
            </a:pPr>
            <a:r>
              <a:rPr lang="en-US" sz="1000" dirty="0"/>
              <a:t>D. R. </a:t>
            </a:r>
            <a:r>
              <a:rPr lang="en-US" sz="1000" dirty="0" err="1"/>
              <a:t>Sarvamangala</a:t>
            </a:r>
            <a:r>
              <a:rPr lang="en-US" sz="1000" dirty="0"/>
              <a:t> and Raghavendra V. Kulkarni. “Convolutional neural networks in medical image understanding: a survey”. </a:t>
            </a:r>
            <a:r>
              <a:rPr lang="en-US" sz="1000" dirty="0" err="1"/>
              <a:t>en</a:t>
            </a:r>
            <a:r>
              <a:rPr lang="en-US" sz="1000" dirty="0"/>
              <a:t>. In: Evolutionary Intelligence (Jan. 2021). ISSN: 1864-5917. DOI: 10.1007/s12065-020-00540-3. URL: https://doi.org/10.1007/s12065-020-00540-3 (visited on 11/04/2021).</a:t>
            </a:r>
          </a:p>
          <a:p>
            <a:pPr>
              <a:buFont typeface="+mj-lt"/>
              <a:buAutoNum type="arabicPeriod" startAt="46"/>
            </a:pPr>
            <a:r>
              <a:rPr lang="en-US" sz="1000" dirty="0"/>
              <a:t>Connor Shorten, </a:t>
            </a:r>
            <a:r>
              <a:rPr lang="en-US" sz="1000" dirty="0" err="1"/>
              <a:t>Taghi</a:t>
            </a:r>
            <a:r>
              <a:rPr lang="en-US" sz="1000" dirty="0"/>
              <a:t> M. </a:t>
            </a:r>
            <a:r>
              <a:rPr lang="en-US" sz="1000" dirty="0" err="1"/>
              <a:t>Khoshgoftaar</a:t>
            </a:r>
            <a:r>
              <a:rPr lang="en-US" sz="1000" dirty="0"/>
              <a:t>, and </a:t>
            </a:r>
            <a:r>
              <a:rPr lang="en-US" sz="1000" dirty="0" err="1"/>
              <a:t>Borko</a:t>
            </a:r>
            <a:r>
              <a:rPr lang="en-US" sz="1000" dirty="0"/>
              <a:t> </a:t>
            </a:r>
            <a:r>
              <a:rPr lang="en-US" sz="1000" dirty="0" err="1"/>
              <a:t>Furht</a:t>
            </a:r>
            <a:r>
              <a:rPr lang="en-US" sz="1000" dirty="0"/>
              <a:t>. “Text Data Augmentation for Deep Learning”. In: Journal of Big Data 8.1 (July 2021), p. 101. ISSN: 2196-1115. DOI: 10.1186/s40537-021-00492-0. URL: https://doi.org/10.1186/s40537-021-00492-0 (visited on 11/04/2021).</a:t>
            </a:r>
          </a:p>
          <a:p>
            <a:pPr>
              <a:buFont typeface="+mj-lt"/>
              <a:buAutoNum type="arabicPeriod" startAt="46"/>
            </a:pPr>
            <a:r>
              <a:rPr lang="en-US" sz="1000" dirty="0"/>
              <a:t>"Orbit Analytics". "Tabular Data". URL: "https://www.orbitanalytics.com/tabular-data/".</a:t>
            </a:r>
          </a:p>
          <a:p>
            <a:pPr>
              <a:buFont typeface="+mj-lt"/>
              <a:buAutoNum type="arabicPeriod" startAt="46"/>
            </a:pPr>
            <a:r>
              <a:rPr lang="en-US" sz="1000" dirty="0"/>
              <a:t>"Techopedia Inc.". "Tabular Database". URL: "https://www.techopedia.com/definition/26181/tabular-database". "(accessed: 06.12.2018)".</a:t>
            </a:r>
          </a:p>
          <a:p>
            <a:pPr>
              <a:buFont typeface="+mj-lt"/>
              <a:buAutoNum type="arabicPeriod" startAt="46"/>
            </a:pPr>
            <a:r>
              <a:rPr lang="en-US" sz="1000" dirty="0"/>
              <a:t>Suki Lau. Learning Rate Schedules and Adaptive Learning Rate Methods for </a:t>
            </a:r>
            <a:r>
              <a:rPr lang="en-US" sz="1000" dirty="0" err="1"/>
              <a:t>DeepLearning</a:t>
            </a:r>
            <a:r>
              <a:rPr lang="en-US" sz="1000" dirty="0"/>
              <a:t>. URL: "https://towardsdatascience.com/learning-rate-schedulesand-adaptive-learning-rate-methods-for-deep-learning-2c8f433990d1"."(accessed: 29.07.2017)".</a:t>
            </a:r>
          </a:p>
          <a:p>
            <a:pPr>
              <a:buFont typeface="+mj-lt"/>
              <a:buAutoNum type="arabicPeriod" startAt="46"/>
            </a:pPr>
            <a:r>
              <a:rPr lang="en-US" sz="1000" dirty="0"/>
              <a:t>derivative work: </a:t>
            </a:r>
            <a:r>
              <a:rPr lang="en-US" sz="1000" dirty="0" err="1"/>
              <a:t>Notjim</a:t>
            </a:r>
            <a:r>
              <a:rPr lang="en-US" sz="1000" dirty="0"/>
              <a:t>. Diagram of a </a:t>
            </a:r>
            <a:r>
              <a:rPr lang="en-US" sz="1000" dirty="0" err="1"/>
              <a:t>en:neuron</a:t>
            </a:r>
            <a:r>
              <a:rPr lang="en-US" sz="1000" dirty="0"/>
              <a:t>. URL: "https : / / commons .wikimedia.org/wiki/</a:t>
            </a:r>
            <a:r>
              <a:rPr lang="en-US" sz="1000" dirty="0" err="1"/>
              <a:t>File:Neuron</a:t>
            </a:r>
            <a:r>
              <a:rPr lang="en-US" sz="1000" dirty="0"/>
              <a:t>_-_</a:t>
            </a:r>
            <a:r>
              <a:rPr lang="en-US" sz="1000" dirty="0" err="1"/>
              <a:t>annotated.svg</a:t>
            </a:r>
            <a:r>
              <a:rPr lang="en-US" sz="1000" dirty="0"/>
              <a:t>". "(accessed: 20.09.2008)".</a:t>
            </a:r>
          </a:p>
          <a:p>
            <a:pPr>
              <a:buFont typeface="+mj-lt"/>
              <a:buAutoNum type="arabicPeriod" startAt="46"/>
            </a:pPr>
            <a:r>
              <a:rPr lang="en-US" sz="1000" dirty="0"/>
              <a:t>Fathy Rashad. Adversarial Auto Encoder (AAE). URL: "https://medium.com/</a:t>
            </a:r>
            <a:r>
              <a:rPr lang="en-US" sz="1000" dirty="0" err="1"/>
              <a:t>vitrox</a:t>
            </a:r>
            <a:r>
              <a:rPr lang="en-US" sz="1000" dirty="0"/>
              <a:t>-publication/adversarial-auto-encoder-aae-a3fc86f71758". "(accessed: 29.12.2020)".</a:t>
            </a:r>
            <a:endParaRPr lang="en-DE" sz="1000" dirty="0"/>
          </a:p>
        </p:txBody>
      </p:sp>
    </p:spTree>
    <p:extLst>
      <p:ext uri="{BB962C8B-B14F-4D97-AF65-F5344CB8AC3E}">
        <p14:creationId xmlns:p14="http://schemas.microsoft.com/office/powerpoint/2010/main" val="99296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19C0-767B-4B43-881D-11BC410BAA51}"/>
              </a:ext>
            </a:extLst>
          </p:cNvPr>
          <p:cNvSpPr txBox="1">
            <a:spLocks noGrp="1"/>
          </p:cNvSpPr>
          <p:nvPr>
            <p:ph type="title"/>
          </p:nvPr>
        </p:nvSpPr>
        <p:spPr>
          <a:xfrm>
            <a:off x="838200" y="2009869"/>
            <a:ext cx="10515600" cy="570369"/>
          </a:xfrm>
        </p:spPr>
        <p:txBody>
          <a:bodyPr/>
          <a:lstStyle/>
          <a:p>
            <a:pPr lvl="0"/>
            <a:r>
              <a:rPr lang="en-US" sz="3200" dirty="0">
                <a:latin typeface="Times New Roman" panose="02020603050405020304" pitchFamily="18" charset="0"/>
                <a:cs typeface="Times New Roman" panose="02020603050405020304" pitchFamily="18" charset="0"/>
              </a:rPr>
              <a:t>Motivation</a:t>
            </a:r>
            <a:endParaRPr lang="en-DE"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5E16DF-1C1B-4492-A47C-B3CFF267E776}"/>
              </a:ext>
            </a:extLst>
          </p:cNvPr>
          <p:cNvSpPr txBox="1">
            <a:spLocks noGrp="1"/>
          </p:cNvSpPr>
          <p:nvPr>
            <p:ph idx="1"/>
          </p:nvPr>
        </p:nvSpPr>
        <p:spPr>
          <a:xfrm>
            <a:off x="838200" y="2842788"/>
            <a:ext cx="10515600" cy="2942376"/>
          </a:xfrm>
        </p:spPr>
        <p:txBody>
          <a:bodyPr/>
          <a:lstStyle/>
          <a:p>
            <a:pPr lvl="0"/>
            <a:r>
              <a:rPr lang="en-US" dirty="0">
                <a:latin typeface="Times New Roman" panose="02020603050405020304" pitchFamily="18" charset="0"/>
                <a:cs typeface="Times New Roman" panose="02020603050405020304" pitchFamily="18" charset="0"/>
              </a:rPr>
              <a:t>more practical challenges and verify newly established techniques.</a:t>
            </a:r>
          </a:p>
          <a:p>
            <a:pPr lvl="0"/>
            <a:r>
              <a:rPr lang="en-US" dirty="0">
                <a:latin typeface="Times New Roman" panose="02020603050405020304" pitchFamily="18" charset="0"/>
                <a:cs typeface="Times New Roman" panose="02020603050405020304" pitchFamily="18" charset="0"/>
              </a:rPr>
              <a:t>Data privacy.</a:t>
            </a:r>
          </a:p>
          <a:p>
            <a:pPr lvl="0"/>
            <a:r>
              <a:rPr lang="en-US" dirty="0">
                <a:latin typeface="Times New Roman" panose="02020603050405020304" pitchFamily="18" charset="0"/>
                <a:cs typeface="Times New Roman" panose="02020603050405020304" pitchFamily="18" charset="0"/>
              </a:rPr>
              <a:t>Storage, processing, and analysis of data as layers of Big data.</a:t>
            </a:r>
          </a:p>
          <a:p>
            <a:pPr lvl="0"/>
            <a:r>
              <a:rPr lang="en-US" dirty="0">
                <a:latin typeface="Times New Roman" panose="02020603050405020304" pitchFamily="18" charset="0"/>
                <a:cs typeface="Times New Roman" panose="02020603050405020304" pitchFamily="18" charset="0"/>
              </a:rPr>
              <a:t> Large data storage systems require adequate and trustworthy interfaces.</a:t>
            </a:r>
            <a:endParaRPr lang="en-D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B362614-9DC8-44AA-868D-59B5E9FDAAF2}"/>
              </a:ext>
            </a:extLst>
          </p:cNvPr>
          <p:cNvSpPr txBox="1">
            <a:spLocks/>
          </p:cNvSpPr>
          <p:nvPr/>
        </p:nvSpPr>
        <p:spPr>
          <a:xfrm>
            <a:off x="774826" y="421760"/>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9F388DC-C47F-4048-9B69-F1644A2A1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22C035D-D3AD-4301-A1B5-D4C91E3C5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926329"/>
            <a:ext cx="12191996" cy="1931671"/>
          </a:xfrm>
          <a:custGeom>
            <a:avLst/>
            <a:gdLst>
              <a:gd name="connsiteX0" fmla="*/ 619388 w 12191996"/>
              <a:gd name="connsiteY0" fmla="*/ 0 h 1931671"/>
              <a:gd name="connsiteX1" fmla="*/ 687651 w 12191996"/>
              <a:gd name="connsiteY1" fmla="*/ 3175 h 1931671"/>
              <a:gd name="connsiteX2" fmla="*/ 747976 w 12191996"/>
              <a:gd name="connsiteY2" fmla="*/ 9525 h 1931671"/>
              <a:gd name="connsiteX3" fmla="*/ 800363 w 12191996"/>
              <a:gd name="connsiteY3" fmla="*/ 20637 h 1931671"/>
              <a:gd name="connsiteX4" fmla="*/ 846401 w 12191996"/>
              <a:gd name="connsiteY4" fmla="*/ 36512 h 1931671"/>
              <a:gd name="connsiteX5" fmla="*/ 887676 w 12191996"/>
              <a:gd name="connsiteY5" fmla="*/ 52387 h 1931671"/>
              <a:gd name="connsiteX6" fmla="*/ 924188 w 12191996"/>
              <a:gd name="connsiteY6" fmla="*/ 68262 h 1931671"/>
              <a:gd name="connsiteX7" fmla="*/ 962288 w 12191996"/>
              <a:gd name="connsiteY7" fmla="*/ 87312 h 1931671"/>
              <a:gd name="connsiteX8" fmla="*/ 1000388 w 12191996"/>
              <a:gd name="connsiteY8" fmla="*/ 106362 h 1931671"/>
              <a:gd name="connsiteX9" fmla="*/ 1036901 w 12191996"/>
              <a:gd name="connsiteY9" fmla="*/ 125412 h 1931671"/>
              <a:gd name="connsiteX10" fmla="*/ 1078176 w 12191996"/>
              <a:gd name="connsiteY10" fmla="*/ 141287 h 1931671"/>
              <a:gd name="connsiteX11" fmla="*/ 1124213 w 12191996"/>
              <a:gd name="connsiteY11" fmla="*/ 155575 h 1931671"/>
              <a:gd name="connsiteX12" fmla="*/ 1176601 w 12191996"/>
              <a:gd name="connsiteY12" fmla="*/ 166687 h 1931671"/>
              <a:gd name="connsiteX13" fmla="*/ 1236926 w 12191996"/>
              <a:gd name="connsiteY13" fmla="*/ 174625 h 1931671"/>
              <a:gd name="connsiteX14" fmla="*/ 1305188 w 12191996"/>
              <a:gd name="connsiteY14" fmla="*/ 176212 h 1931671"/>
              <a:gd name="connsiteX15" fmla="*/ 1373451 w 12191996"/>
              <a:gd name="connsiteY15" fmla="*/ 174625 h 1931671"/>
              <a:gd name="connsiteX16" fmla="*/ 1433776 w 12191996"/>
              <a:gd name="connsiteY16" fmla="*/ 166687 h 1931671"/>
              <a:gd name="connsiteX17" fmla="*/ 1486163 w 12191996"/>
              <a:gd name="connsiteY17" fmla="*/ 155575 h 1931671"/>
              <a:gd name="connsiteX18" fmla="*/ 1532201 w 12191996"/>
              <a:gd name="connsiteY18" fmla="*/ 141287 h 1931671"/>
              <a:gd name="connsiteX19" fmla="*/ 1573476 w 12191996"/>
              <a:gd name="connsiteY19" fmla="*/ 125412 h 1931671"/>
              <a:gd name="connsiteX20" fmla="*/ 1609988 w 12191996"/>
              <a:gd name="connsiteY20" fmla="*/ 106362 h 1931671"/>
              <a:gd name="connsiteX21" fmla="*/ 1648088 w 12191996"/>
              <a:gd name="connsiteY21" fmla="*/ 87312 h 1931671"/>
              <a:gd name="connsiteX22" fmla="*/ 1686188 w 12191996"/>
              <a:gd name="connsiteY22" fmla="*/ 68262 h 1931671"/>
              <a:gd name="connsiteX23" fmla="*/ 1722701 w 12191996"/>
              <a:gd name="connsiteY23" fmla="*/ 52387 h 1931671"/>
              <a:gd name="connsiteX24" fmla="*/ 1763976 w 12191996"/>
              <a:gd name="connsiteY24" fmla="*/ 36512 h 1931671"/>
              <a:gd name="connsiteX25" fmla="*/ 1810013 w 12191996"/>
              <a:gd name="connsiteY25" fmla="*/ 20637 h 1931671"/>
              <a:gd name="connsiteX26" fmla="*/ 1862401 w 12191996"/>
              <a:gd name="connsiteY26" fmla="*/ 9525 h 1931671"/>
              <a:gd name="connsiteX27" fmla="*/ 1922726 w 12191996"/>
              <a:gd name="connsiteY27" fmla="*/ 3175 h 1931671"/>
              <a:gd name="connsiteX28" fmla="*/ 1990988 w 12191996"/>
              <a:gd name="connsiteY28" fmla="*/ 0 h 1931671"/>
              <a:gd name="connsiteX29" fmla="*/ 2059251 w 12191996"/>
              <a:gd name="connsiteY29" fmla="*/ 3175 h 1931671"/>
              <a:gd name="connsiteX30" fmla="*/ 2119576 w 12191996"/>
              <a:gd name="connsiteY30" fmla="*/ 9525 h 1931671"/>
              <a:gd name="connsiteX31" fmla="*/ 2171963 w 12191996"/>
              <a:gd name="connsiteY31" fmla="*/ 20637 h 1931671"/>
              <a:gd name="connsiteX32" fmla="*/ 2218001 w 12191996"/>
              <a:gd name="connsiteY32" fmla="*/ 36512 h 1931671"/>
              <a:gd name="connsiteX33" fmla="*/ 2259276 w 12191996"/>
              <a:gd name="connsiteY33" fmla="*/ 52387 h 1931671"/>
              <a:gd name="connsiteX34" fmla="*/ 2295788 w 12191996"/>
              <a:gd name="connsiteY34" fmla="*/ 68262 h 1931671"/>
              <a:gd name="connsiteX35" fmla="*/ 2333888 w 12191996"/>
              <a:gd name="connsiteY35" fmla="*/ 87312 h 1931671"/>
              <a:gd name="connsiteX36" fmla="*/ 2371988 w 12191996"/>
              <a:gd name="connsiteY36" fmla="*/ 106362 h 1931671"/>
              <a:gd name="connsiteX37" fmla="*/ 2408501 w 12191996"/>
              <a:gd name="connsiteY37" fmla="*/ 125412 h 1931671"/>
              <a:gd name="connsiteX38" fmla="*/ 2449776 w 12191996"/>
              <a:gd name="connsiteY38" fmla="*/ 141287 h 1931671"/>
              <a:gd name="connsiteX39" fmla="*/ 2495813 w 12191996"/>
              <a:gd name="connsiteY39" fmla="*/ 155575 h 1931671"/>
              <a:gd name="connsiteX40" fmla="*/ 2548201 w 12191996"/>
              <a:gd name="connsiteY40" fmla="*/ 166687 h 1931671"/>
              <a:gd name="connsiteX41" fmla="*/ 2608526 w 12191996"/>
              <a:gd name="connsiteY41" fmla="*/ 174625 h 1931671"/>
              <a:gd name="connsiteX42" fmla="*/ 2676788 w 12191996"/>
              <a:gd name="connsiteY42" fmla="*/ 176212 h 1931671"/>
              <a:gd name="connsiteX43" fmla="*/ 2745051 w 12191996"/>
              <a:gd name="connsiteY43" fmla="*/ 174625 h 1931671"/>
              <a:gd name="connsiteX44" fmla="*/ 2805376 w 12191996"/>
              <a:gd name="connsiteY44" fmla="*/ 166687 h 1931671"/>
              <a:gd name="connsiteX45" fmla="*/ 2857763 w 12191996"/>
              <a:gd name="connsiteY45" fmla="*/ 155575 h 1931671"/>
              <a:gd name="connsiteX46" fmla="*/ 2903801 w 12191996"/>
              <a:gd name="connsiteY46" fmla="*/ 141287 h 1931671"/>
              <a:gd name="connsiteX47" fmla="*/ 2945076 w 12191996"/>
              <a:gd name="connsiteY47" fmla="*/ 125412 h 1931671"/>
              <a:gd name="connsiteX48" fmla="*/ 2981588 w 12191996"/>
              <a:gd name="connsiteY48" fmla="*/ 106362 h 1931671"/>
              <a:gd name="connsiteX49" fmla="*/ 3019688 w 12191996"/>
              <a:gd name="connsiteY49" fmla="*/ 87312 h 1931671"/>
              <a:gd name="connsiteX50" fmla="*/ 3057788 w 12191996"/>
              <a:gd name="connsiteY50" fmla="*/ 68262 h 1931671"/>
              <a:gd name="connsiteX51" fmla="*/ 3094301 w 12191996"/>
              <a:gd name="connsiteY51" fmla="*/ 52387 h 1931671"/>
              <a:gd name="connsiteX52" fmla="*/ 3135576 w 12191996"/>
              <a:gd name="connsiteY52" fmla="*/ 36512 h 1931671"/>
              <a:gd name="connsiteX53" fmla="*/ 3181613 w 12191996"/>
              <a:gd name="connsiteY53" fmla="*/ 20637 h 1931671"/>
              <a:gd name="connsiteX54" fmla="*/ 3234001 w 12191996"/>
              <a:gd name="connsiteY54" fmla="*/ 9525 h 1931671"/>
              <a:gd name="connsiteX55" fmla="*/ 3294326 w 12191996"/>
              <a:gd name="connsiteY55" fmla="*/ 3175 h 1931671"/>
              <a:gd name="connsiteX56" fmla="*/ 3361001 w 12191996"/>
              <a:gd name="connsiteY56" fmla="*/ 0 h 1931671"/>
              <a:gd name="connsiteX57" fmla="*/ 3430851 w 12191996"/>
              <a:gd name="connsiteY57" fmla="*/ 3175 h 1931671"/>
              <a:gd name="connsiteX58" fmla="*/ 3491176 w 12191996"/>
              <a:gd name="connsiteY58" fmla="*/ 9525 h 1931671"/>
              <a:gd name="connsiteX59" fmla="*/ 3543563 w 12191996"/>
              <a:gd name="connsiteY59" fmla="*/ 20637 h 1931671"/>
              <a:gd name="connsiteX60" fmla="*/ 3589601 w 12191996"/>
              <a:gd name="connsiteY60" fmla="*/ 36512 h 1931671"/>
              <a:gd name="connsiteX61" fmla="*/ 3630876 w 12191996"/>
              <a:gd name="connsiteY61" fmla="*/ 52387 h 1931671"/>
              <a:gd name="connsiteX62" fmla="*/ 3667388 w 12191996"/>
              <a:gd name="connsiteY62" fmla="*/ 68262 h 1931671"/>
              <a:gd name="connsiteX63" fmla="*/ 3705488 w 12191996"/>
              <a:gd name="connsiteY63" fmla="*/ 87312 h 1931671"/>
              <a:gd name="connsiteX64" fmla="*/ 3743588 w 12191996"/>
              <a:gd name="connsiteY64" fmla="*/ 106362 h 1931671"/>
              <a:gd name="connsiteX65" fmla="*/ 3780101 w 12191996"/>
              <a:gd name="connsiteY65" fmla="*/ 125412 h 1931671"/>
              <a:gd name="connsiteX66" fmla="*/ 3821376 w 12191996"/>
              <a:gd name="connsiteY66" fmla="*/ 141287 h 1931671"/>
              <a:gd name="connsiteX67" fmla="*/ 3867413 w 12191996"/>
              <a:gd name="connsiteY67" fmla="*/ 155575 h 1931671"/>
              <a:gd name="connsiteX68" fmla="*/ 3919801 w 12191996"/>
              <a:gd name="connsiteY68" fmla="*/ 166687 h 1931671"/>
              <a:gd name="connsiteX69" fmla="*/ 3980126 w 12191996"/>
              <a:gd name="connsiteY69" fmla="*/ 174625 h 1931671"/>
              <a:gd name="connsiteX70" fmla="*/ 4048388 w 12191996"/>
              <a:gd name="connsiteY70" fmla="*/ 176212 h 1931671"/>
              <a:gd name="connsiteX71" fmla="*/ 4116651 w 12191996"/>
              <a:gd name="connsiteY71" fmla="*/ 174625 h 1931671"/>
              <a:gd name="connsiteX72" fmla="*/ 4176976 w 12191996"/>
              <a:gd name="connsiteY72" fmla="*/ 166687 h 1931671"/>
              <a:gd name="connsiteX73" fmla="*/ 4229363 w 12191996"/>
              <a:gd name="connsiteY73" fmla="*/ 155575 h 1931671"/>
              <a:gd name="connsiteX74" fmla="*/ 4275401 w 12191996"/>
              <a:gd name="connsiteY74" fmla="*/ 141287 h 1931671"/>
              <a:gd name="connsiteX75" fmla="*/ 4316676 w 12191996"/>
              <a:gd name="connsiteY75" fmla="*/ 125412 h 1931671"/>
              <a:gd name="connsiteX76" fmla="*/ 4353188 w 12191996"/>
              <a:gd name="connsiteY76" fmla="*/ 106362 h 1931671"/>
              <a:gd name="connsiteX77" fmla="*/ 4429388 w 12191996"/>
              <a:gd name="connsiteY77" fmla="*/ 68262 h 1931671"/>
              <a:gd name="connsiteX78" fmla="*/ 4465901 w 12191996"/>
              <a:gd name="connsiteY78" fmla="*/ 52387 h 1931671"/>
              <a:gd name="connsiteX79" fmla="*/ 4507176 w 12191996"/>
              <a:gd name="connsiteY79" fmla="*/ 36512 h 1931671"/>
              <a:gd name="connsiteX80" fmla="*/ 4553214 w 12191996"/>
              <a:gd name="connsiteY80" fmla="*/ 20637 h 1931671"/>
              <a:gd name="connsiteX81" fmla="*/ 4605601 w 12191996"/>
              <a:gd name="connsiteY81" fmla="*/ 9525 h 1931671"/>
              <a:gd name="connsiteX82" fmla="*/ 4665927 w 12191996"/>
              <a:gd name="connsiteY82" fmla="*/ 3175 h 1931671"/>
              <a:gd name="connsiteX83" fmla="*/ 4734188 w 12191996"/>
              <a:gd name="connsiteY83" fmla="*/ 0 h 1931671"/>
              <a:gd name="connsiteX84" fmla="*/ 4802452 w 12191996"/>
              <a:gd name="connsiteY84" fmla="*/ 3175 h 1931671"/>
              <a:gd name="connsiteX85" fmla="*/ 4862776 w 12191996"/>
              <a:gd name="connsiteY85" fmla="*/ 9525 h 1931671"/>
              <a:gd name="connsiteX86" fmla="*/ 4915164 w 12191996"/>
              <a:gd name="connsiteY86" fmla="*/ 20637 h 1931671"/>
              <a:gd name="connsiteX87" fmla="*/ 4961200 w 12191996"/>
              <a:gd name="connsiteY87" fmla="*/ 36512 h 1931671"/>
              <a:gd name="connsiteX88" fmla="*/ 5002476 w 12191996"/>
              <a:gd name="connsiteY88" fmla="*/ 52387 h 1931671"/>
              <a:gd name="connsiteX89" fmla="*/ 5038988 w 12191996"/>
              <a:gd name="connsiteY89" fmla="*/ 68262 h 1931671"/>
              <a:gd name="connsiteX90" fmla="*/ 5077089 w 12191996"/>
              <a:gd name="connsiteY90" fmla="*/ 87312 h 1931671"/>
              <a:gd name="connsiteX91" fmla="*/ 5115188 w 12191996"/>
              <a:gd name="connsiteY91" fmla="*/ 106362 h 1931671"/>
              <a:gd name="connsiteX92" fmla="*/ 5151700 w 12191996"/>
              <a:gd name="connsiteY92" fmla="*/ 125412 h 1931671"/>
              <a:gd name="connsiteX93" fmla="*/ 5192976 w 12191996"/>
              <a:gd name="connsiteY93" fmla="*/ 141287 h 1931671"/>
              <a:gd name="connsiteX94" fmla="*/ 5239013 w 12191996"/>
              <a:gd name="connsiteY94" fmla="*/ 155575 h 1931671"/>
              <a:gd name="connsiteX95" fmla="*/ 5291400 w 12191996"/>
              <a:gd name="connsiteY95" fmla="*/ 166687 h 1931671"/>
              <a:gd name="connsiteX96" fmla="*/ 5351726 w 12191996"/>
              <a:gd name="connsiteY96" fmla="*/ 174625 h 1931671"/>
              <a:gd name="connsiteX97" fmla="*/ 5410198 w 12191996"/>
              <a:gd name="connsiteY97" fmla="*/ 175985 h 1931671"/>
              <a:gd name="connsiteX98" fmla="*/ 5468670 w 12191996"/>
              <a:gd name="connsiteY98" fmla="*/ 174625 h 1931671"/>
              <a:gd name="connsiteX99" fmla="*/ 5528995 w 12191996"/>
              <a:gd name="connsiteY99" fmla="*/ 166687 h 1931671"/>
              <a:gd name="connsiteX100" fmla="*/ 5581382 w 12191996"/>
              <a:gd name="connsiteY100" fmla="*/ 155575 h 1931671"/>
              <a:gd name="connsiteX101" fmla="*/ 5627420 w 12191996"/>
              <a:gd name="connsiteY101" fmla="*/ 141287 h 1931671"/>
              <a:gd name="connsiteX102" fmla="*/ 5668695 w 12191996"/>
              <a:gd name="connsiteY102" fmla="*/ 125412 h 1931671"/>
              <a:gd name="connsiteX103" fmla="*/ 5705208 w 12191996"/>
              <a:gd name="connsiteY103" fmla="*/ 106362 h 1931671"/>
              <a:gd name="connsiteX104" fmla="*/ 5743307 w 12191996"/>
              <a:gd name="connsiteY104" fmla="*/ 87312 h 1931671"/>
              <a:gd name="connsiteX105" fmla="*/ 5781407 w 12191996"/>
              <a:gd name="connsiteY105" fmla="*/ 68262 h 1931671"/>
              <a:gd name="connsiteX106" fmla="*/ 5817920 w 12191996"/>
              <a:gd name="connsiteY106" fmla="*/ 52387 h 1931671"/>
              <a:gd name="connsiteX107" fmla="*/ 5859195 w 12191996"/>
              <a:gd name="connsiteY107" fmla="*/ 36512 h 1931671"/>
              <a:gd name="connsiteX108" fmla="*/ 5905233 w 12191996"/>
              <a:gd name="connsiteY108" fmla="*/ 20637 h 1931671"/>
              <a:gd name="connsiteX109" fmla="*/ 5957620 w 12191996"/>
              <a:gd name="connsiteY109" fmla="*/ 9525 h 1931671"/>
              <a:gd name="connsiteX110" fmla="*/ 6017946 w 12191996"/>
              <a:gd name="connsiteY110" fmla="*/ 3175 h 1931671"/>
              <a:gd name="connsiteX111" fmla="*/ 6086208 w 12191996"/>
              <a:gd name="connsiteY111" fmla="*/ 0 h 1931671"/>
              <a:gd name="connsiteX112" fmla="*/ 6095998 w 12191996"/>
              <a:gd name="connsiteY112" fmla="*/ 455 h 1931671"/>
              <a:gd name="connsiteX113" fmla="*/ 6105788 w 12191996"/>
              <a:gd name="connsiteY113" fmla="*/ 0 h 1931671"/>
              <a:gd name="connsiteX114" fmla="*/ 6174051 w 12191996"/>
              <a:gd name="connsiteY114" fmla="*/ 3175 h 1931671"/>
              <a:gd name="connsiteX115" fmla="*/ 6234376 w 12191996"/>
              <a:gd name="connsiteY115" fmla="*/ 9525 h 1931671"/>
              <a:gd name="connsiteX116" fmla="*/ 6286763 w 12191996"/>
              <a:gd name="connsiteY116" fmla="*/ 20637 h 1931671"/>
              <a:gd name="connsiteX117" fmla="*/ 6332801 w 12191996"/>
              <a:gd name="connsiteY117" fmla="*/ 36512 h 1931671"/>
              <a:gd name="connsiteX118" fmla="*/ 6374076 w 12191996"/>
              <a:gd name="connsiteY118" fmla="*/ 52387 h 1931671"/>
              <a:gd name="connsiteX119" fmla="*/ 6410588 w 12191996"/>
              <a:gd name="connsiteY119" fmla="*/ 68262 h 1931671"/>
              <a:gd name="connsiteX120" fmla="*/ 6448688 w 12191996"/>
              <a:gd name="connsiteY120" fmla="*/ 87312 h 1931671"/>
              <a:gd name="connsiteX121" fmla="*/ 6486788 w 12191996"/>
              <a:gd name="connsiteY121" fmla="*/ 106362 h 1931671"/>
              <a:gd name="connsiteX122" fmla="*/ 6523301 w 12191996"/>
              <a:gd name="connsiteY122" fmla="*/ 125412 h 1931671"/>
              <a:gd name="connsiteX123" fmla="*/ 6564576 w 12191996"/>
              <a:gd name="connsiteY123" fmla="*/ 141287 h 1931671"/>
              <a:gd name="connsiteX124" fmla="*/ 6610613 w 12191996"/>
              <a:gd name="connsiteY124" fmla="*/ 155575 h 1931671"/>
              <a:gd name="connsiteX125" fmla="*/ 6663001 w 12191996"/>
              <a:gd name="connsiteY125" fmla="*/ 166687 h 1931671"/>
              <a:gd name="connsiteX126" fmla="*/ 6723326 w 12191996"/>
              <a:gd name="connsiteY126" fmla="*/ 174625 h 1931671"/>
              <a:gd name="connsiteX127" fmla="*/ 6781798 w 12191996"/>
              <a:gd name="connsiteY127" fmla="*/ 175985 h 1931671"/>
              <a:gd name="connsiteX128" fmla="*/ 6840270 w 12191996"/>
              <a:gd name="connsiteY128" fmla="*/ 174625 h 1931671"/>
              <a:gd name="connsiteX129" fmla="*/ 6900595 w 12191996"/>
              <a:gd name="connsiteY129" fmla="*/ 166687 h 1931671"/>
              <a:gd name="connsiteX130" fmla="*/ 6952982 w 12191996"/>
              <a:gd name="connsiteY130" fmla="*/ 155575 h 1931671"/>
              <a:gd name="connsiteX131" fmla="*/ 6999020 w 12191996"/>
              <a:gd name="connsiteY131" fmla="*/ 141287 h 1931671"/>
              <a:gd name="connsiteX132" fmla="*/ 7040295 w 12191996"/>
              <a:gd name="connsiteY132" fmla="*/ 125412 h 1931671"/>
              <a:gd name="connsiteX133" fmla="*/ 7076807 w 12191996"/>
              <a:gd name="connsiteY133" fmla="*/ 106362 h 1931671"/>
              <a:gd name="connsiteX134" fmla="*/ 7114907 w 12191996"/>
              <a:gd name="connsiteY134" fmla="*/ 87312 h 1931671"/>
              <a:gd name="connsiteX135" fmla="*/ 7153007 w 12191996"/>
              <a:gd name="connsiteY135" fmla="*/ 68262 h 1931671"/>
              <a:gd name="connsiteX136" fmla="*/ 7189520 w 12191996"/>
              <a:gd name="connsiteY136" fmla="*/ 52387 h 1931671"/>
              <a:gd name="connsiteX137" fmla="*/ 7230795 w 12191996"/>
              <a:gd name="connsiteY137" fmla="*/ 36512 h 1931671"/>
              <a:gd name="connsiteX138" fmla="*/ 7276832 w 12191996"/>
              <a:gd name="connsiteY138" fmla="*/ 20637 h 1931671"/>
              <a:gd name="connsiteX139" fmla="*/ 7329220 w 12191996"/>
              <a:gd name="connsiteY139" fmla="*/ 9525 h 1931671"/>
              <a:gd name="connsiteX140" fmla="*/ 7389545 w 12191996"/>
              <a:gd name="connsiteY140" fmla="*/ 3175 h 1931671"/>
              <a:gd name="connsiteX141" fmla="*/ 7457807 w 12191996"/>
              <a:gd name="connsiteY141" fmla="*/ 0 h 1931671"/>
              <a:gd name="connsiteX142" fmla="*/ 7526070 w 12191996"/>
              <a:gd name="connsiteY142" fmla="*/ 3175 h 1931671"/>
              <a:gd name="connsiteX143" fmla="*/ 7586395 w 12191996"/>
              <a:gd name="connsiteY143" fmla="*/ 9525 h 1931671"/>
              <a:gd name="connsiteX144" fmla="*/ 7638782 w 12191996"/>
              <a:gd name="connsiteY144" fmla="*/ 20637 h 1931671"/>
              <a:gd name="connsiteX145" fmla="*/ 7684820 w 12191996"/>
              <a:gd name="connsiteY145" fmla="*/ 36512 h 1931671"/>
              <a:gd name="connsiteX146" fmla="*/ 7726095 w 12191996"/>
              <a:gd name="connsiteY146" fmla="*/ 52387 h 1931671"/>
              <a:gd name="connsiteX147" fmla="*/ 7762607 w 12191996"/>
              <a:gd name="connsiteY147" fmla="*/ 68262 h 1931671"/>
              <a:gd name="connsiteX148" fmla="*/ 7800707 w 12191996"/>
              <a:gd name="connsiteY148" fmla="*/ 87312 h 1931671"/>
              <a:gd name="connsiteX149" fmla="*/ 7838807 w 12191996"/>
              <a:gd name="connsiteY149" fmla="*/ 106362 h 1931671"/>
              <a:gd name="connsiteX150" fmla="*/ 7875320 w 12191996"/>
              <a:gd name="connsiteY150" fmla="*/ 125412 h 1931671"/>
              <a:gd name="connsiteX151" fmla="*/ 7916595 w 12191996"/>
              <a:gd name="connsiteY151" fmla="*/ 141287 h 1931671"/>
              <a:gd name="connsiteX152" fmla="*/ 7962632 w 12191996"/>
              <a:gd name="connsiteY152" fmla="*/ 155575 h 1931671"/>
              <a:gd name="connsiteX153" fmla="*/ 8015020 w 12191996"/>
              <a:gd name="connsiteY153" fmla="*/ 166687 h 1931671"/>
              <a:gd name="connsiteX154" fmla="*/ 8075345 w 12191996"/>
              <a:gd name="connsiteY154" fmla="*/ 174625 h 1931671"/>
              <a:gd name="connsiteX155" fmla="*/ 8143607 w 12191996"/>
              <a:gd name="connsiteY155" fmla="*/ 176212 h 1931671"/>
              <a:gd name="connsiteX156" fmla="*/ 8211870 w 12191996"/>
              <a:gd name="connsiteY156" fmla="*/ 174625 h 1931671"/>
              <a:gd name="connsiteX157" fmla="*/ 8272195 w 12191996"/>
              <a:gd name="connsiteY157" fmla="*/ 166687 h 1931671"/>
              <a:gd name="connsiteX158" fmla="*/ 8324582 w 12191996"/>
              <a:gd name="connsiteY158" fmla="*/ 155575 h 1931671"/>
              <a:gd name="connsiteX159" fmla="*/ 8370620 w 12191996"/>
              <a:gd name="connsiteY159" fmla="*/ 141287 h 1931671"/>
              <a:gd name="connsiteX160" fmla="*/ 8411895 w 12191996"/>
              <a:gd name="connsiteY160" fmla="*/ 125412 h 1931671"/>
              <a:gd name="connsiteX161" fmla="*/ 8448407 w 12191996"/>
              <a:gd name="connsiteY161" fmla="*/ 106362 h 1931671"/>
              <a:gd name="connsiteX162" fmla="*/ 8486507 w 12191996"/>
              <a:gd name="connsiteY162" fmla="*/ 87312 h 1931671"/>
              <a:gd name="connsiteX163" fmla="*/ 8524607 w 12191996"/>
              <a:gd name="connsiteY163" fmla="*/ 68262 h 1931671"/>
              <a:gd name="connsiteX164" fmla="*/ 8561119 w 12191996"/>
              <a:gd name="connsiteY164" fmla="*/ 52387 h 1931671"/>
              <a:gd name="connsiteX165" fmla="*/ 8602395 w 12191996"/>
              <a:gd name="connsiteY165" fmla="*/ 36512 h 1931671"/>
              <a:gd name="connsiteX166" fmla="*/ 8648431 w 12191996"/>
              <a:gd name="connsiteY166" fmla="*/ 20637 h 1931671"/>
              <a:gd name="connsiteX167" fmla="*/ 8700819 w 12191996"/>
              <a:gd name="connsiteY167" fmla="*/ 9525 h 1931671"/>
              <a:gd name="connsiteX168" fmla="*/ 8761145 w 12191996"/>
              <a:gd name="connsiteY168" fmla="*/ 3175 h 1931671"/>
              <a:gd name="connsiteX169" fmla="*/ 8827819 w 12191996"/>
              <a:gd name="connsiteY169" fmla="*/ 0 h 1931671"/>
              <a:gd name="connsiteX170" fmla="*/ 8897669 w 12191996"/>
              <a:gd name="connsiteY170" fmla="*/ 3175 h 1931671"/>
              <a:gd name="connsiteX171" fmla="*/ 8957995 w 12191996"/>
              <a:gd name="connsiteY171" fmla="*/ 9525 h 1931671"/>
              <a:gd name="connsiteX172" fmla="*/ 9010381 w 12191996"/>
              <a:gd name="connsiteY172" fmla="*/ 20637 h 1931671"/>
              <a:gd name="connsiteX173" fmla="*/ 9056419 w 12191996"/>
              <a:gd name="connsiteY173" fmla="*/ 36512 h 1931671"/>
              <a:gd name="connsiteX174" fmla="*/ 9097695 w 12191996"/>
              <a:gd name="connsiteY174" fmla="*/ 52387 h 1931671"/>
              <a:gd name="connsiteX175" fmla="*/ 9134207 w 12191996"/>
              <a:gd name="connsiteY175" fmla="*/ 68262 h 1931671"/>
              <a:gd name="connsiteX176" fmla="*/ 9172307 w 12191996"/>
              <a:gd name="connsiteY176" fmla="*/ 87312 h 1931671"/>
              <a:gd name="connsiteX177" fmla="*/ 9210407 w 12191996"/>
              <a:gd name="connsiteY177" fmla="*/ 106362 h 1931671"/>
              <a:gd name="connsiteX178" fmla="*/ 9246919 w 12191996"/>
              <a:gd name="connsiteY178" fmla="*/ 125412 h 1931671"/>
              <a:gd name="connsiteX179" fmla="*/ 9288195 w 12191996"/>
              <a:gd name="connsiteY179" fmla="*/ 141287 h 1931671"/>
              <a:gd name="connsiteX180" fmla="*/ 9334231 w 12191996"/>
              <a:gd name="connsiteY180" fmla="*/ 155575 h 1931671"/>
              <a:gd name="connsiteX181" fmla="*/ 9386619 w 12191996"/>
              <a:gd name="connsiteY181" fmla="*/ 166687 h 1931671"/>
              <a:gd name="connsiteX182" fmla="*/ 9446945 w 12191996"/>
              <a:gd name="connsiteY182" fmla="*/ 174625 h 1931671"/>
              <a:gd name="connsiteX183" fmla="*/ 9515207 w 12191996"/>
              <a:gd name="connsiteY183" fmla="*/ 176212 h 1931671"/>
              <a:gd name="connsiteX184" fmla="*/ 9583469 w 12191996"/>
              <a:gd name="connsiteY184" fmla="*/ 174625 h 1931671"/>
              <a:gd name="connsiteX185" fmla="*/ 9643795 w 12191996"/>
              <a:gd name="connsiteY185" fmla="*/ 166687 h 1931671"/>
              <a:gd name="connsiteX186" fmla="*/ 9696181 w 12191996"/>
              <a:gd name="connsiteY186" fmla="*/ 155575 h 1931671"/>
              <a:gd name="connsiteX187" fmla="*/ 9742219 w 12191996"/>
              <a:gd name="connsiteY187" fmla="*/ 141287 h 1931671"/>
              <a:gd name="connsiteX188" fmla="*/ 9783495 w 12191996"/>
              <a:gd name="connsiteY188" fmla="*/ 125412 h 1931671"/>
              <a:gd name="connsiteX189" fmla="*/ 9820007 w 12191996"/>
              <a:gd name="connsiteY189" fmla="*/ 106362 h 1931671"/>
              <a:gd name="connsiteX190" fmla="*/ 9896207 w 12191996"/>
              <a:gd name="connsiteY190" fmla="*/ 68262 h 1931671"/>
              <a:gd name="connsiteX191" fmla="*/ 9932719 w 12191996"/>
              <a:gd name="connsiteY191" fmla="*/ 52387 h 1931671"/>
              <a:gd name="connsiteX192" fmla="*/ 9973995 w 12191996"/>
              <a:gd name="connsiteY192" fmla="*/ 36512 h 1931671"/>
              <a:gd name="connsiteX193" fmla="*/ 10020031 w 12191996"/>
              <a:gd name="connsiteY193" fmla="*/ 20637 h 1931671"/>
              <a:gd name="connsiteX194" fmla="*/ 10072419 w 12191996"/>
              <a:gd name="connsiteY194" fmla="*/ 9525 h 1931671"/>
              <a:gd name="connsiteX195" fmla="*/ 10132745 w 12191996"/>
              <a:gd name="connsiteY195" fmla="*/ 3175 h 1931671"/>
              <a:gd name="connsiteX196" fmla="*/ 10201007 w 12191996"/>
              <a:gd name="connsiteY196" fmla="*/ 0 h 1931671"/>
              <a:gd name="connsiteX197" fmla="*/ 10269269 w 12191996"/>
              <a:gd name="connsiteY197" fmla="*/ 3175 h 1931671"/>
              <a:gd name="connsiteX198" fmla="*/ 10329595 w 12191996"/>
              <a:gd name="connsiteY198" fmla="*/ 9525 h 1931671"/>
              <a:gd name="connsiteX199" fmla="*/ 10381981 w 12191996"/>
              <a:gd name="connsiteY199" fmla="*/ 20637 h 1931671"/>
              <a:gd name="connsiteX200" fmla="*/ 10428019 w 12191996"/>
              <a:gd name="connsiteY200" fmla="*/ 36512 h 1931671"/>
              <a:gd name="connsiteX201" fmla="*/ 10469295 w 12191996"/>
              <a:gd name="connsiteY201" fmla="*/ 52387 h 1931671"/>
              <a:gd name="connsiteX202" fmla="*/ 10505807 w 12191996"/>
              <a:gd name="connsiteY202" fmla="*/ 68262 h 1931671"/>
              <a:gd name="connsiteX203" fmla="*/ 10543907 w 12191996"/>
              <a:gd name="connsiteY203" fmla="*/ 87312 h 1931671"/>
              <a:gd name="connsiteX204" fmla="*/ 10582007 w 12191996"/>
              <a:gd name="connsiteY204" fmla="*/ 106362 h 1931671"/>
              <a:gd name="connsiteX205" fmla="*/ 10618519 w 12191996"/>
              <a:gd name="connsiteY205" fmla="*/ 125412 h 1931671"/>
              <a:gd name="connsiteX206" fmla="*/ 10659795 w 12191996"/>
              <a:gd name="connsiteY206" fmla="*/ 141287 h 1931671"/>
              <a:gd name="connsiteX207" fmla="*/ 10705831 w 12191996"/>
              <a:gd name="connsiteY207" fmla="*/ 155575 h 1931671"/>
              <a:gd name="connsiteX208" fmla="*/ 10758219 w 12191996"/>
              <a:gd name="connsiteY208" fmla="*/ 166687 h 1931671"/>
              <a:gd name="connsiteX209" fmla="*/ 10818545 w 12191996"/>
              <a:gd name="connsiteY209" fmla="*/ 174625 h 1931671"/>
              <a:gd name="connsiteX210" fmla="*/ 10886807 w 12191996"/>
              <a:gd name="connsiteY210" fmla="*/ 176212 h 1931671"/>
              <a:gd name="connsiteX211" fmla="*/ 10955069 w 12191996"/>
              <a:gd name="connsiteY211" fmla="*/ 174625 h 1931671"/>
              <a:gd name="connsiteX212" fmla="*/ 11015395 w 12191996"/>
              <a:gd name="connsiteY212" fmla="*/ 166687 h 1931671"/>
              <a:gd name="connsiteX213" fmla="*/ 11067781 w 12191996"/>
              <a:gd name="connsiteY213" fmla="*/ 155575 h 1931671"/>
              <a:gd name="connsiteX214" fmla="*/ 11113819 w 12191996"/>
              <a:gd name="connsiteY214" fmla="*/ 141287 h 1931671"/>
              <a:gd name="connsiteX215" fmla="*/ 11155095 w 12191996"/>
              <a:gd name="connsiteY215" fmla="*/ 125412 h 1931671"/>
              <a:gd name="connsiteX216" fmla="*/ 11191607 w 12191996"/>
              <a:gd name="connsiteY216" fmla="*/ 106362 h 1931671"/>
              <a:gd name="connsiteX217" fmla="*/ 11229707 w 12191996"/>
              <a:gd name="connsiteY217" fmla="*/ 87312 h 1931671"/>
              <a:gd name="connsiteX218" fmla="*/ 11267807 w 12191996"/>
              <a:gd name="connsiteY218" fmla="*/ 68262 h 1931671"/>
              <a:gd name="connsiteX219" fmla="*/ 11304319 w 12191996"/>
              <a:gd name="connsiteY219" fmla="*/ 52387 h 1931671"/>
              <a:gd name="connsiteX220" fmla="*/ 11345595 w 12191996"/>
              <a:gd name="connsiteY220" fmla="*/ 36512 h 1931671"/>
              <a:gd name="connsiteX221" fmla="*/ 11391631 w 12191996"/>
              <a:gd name="connsiteY221" fmla="*/ 20637 h 1931671"/>
              <a:gd name="connsiteX222" fmla="*/ 11444019 w 12191996"/>
              <a:gd name="connsiteY222" fmla="*/ 9525 h 1931671"/>
              <a:gd name="connsiteX223" fmla="*/ 11504345 w 12191996"/>
              <a:gd name="connsiteY223" fmla="*/ 3175 h 1931671"/>
              <a:gd name="connsiteX224" fmla="*/ 11572607 w 12191996"/>
              <a:gd name="connsiteY224" fmla="*/ 0 h 1931671"/>
              <a:gd name="connsiteX225" fmla="*/ 11640869 w 12191996"/>
              <a:gd name="connsiteY225" fmla="*/ 3175 h 1931671"/>
              <a:gd name="connsiteX226" fmla="*/ 11701195 w 12191996"/>
              <a:gd name="connsiteY226" fmla="*/ 9525 h 1931671"/>
              <a:gd name="connsiteX227" fmla="*/ 11753581 w 12191996"/>
              <a:gd name="connsiteY227" fmla="*/ 20637 h 1931671"/>
              <a:gd name="connsiteX228" fmla="*/ 11799619 w 12191996"/>
              <a:gd name="connsiteY228" fmla="*/ 36512 h 1931671"/>
              <a:gd name="connsiteX229" fmla="*/ 11840895 w 12191996"/>
              <a:gd name="connsiteY229" fmla="*/ 52387 h 1931671"/>
              <a:gd name="connsiteX230" fmla="*/ 11877407 w 12191996"/>
              <a:gd name="connsiteY230" fmla="*/ 68262 h 1931671"/>
              <a:gd name="connsiteX231" fmla="*/ 11915507 w 12191996"/>
              <a:gd name="connsiteY231" fmla="*/ 87312 h 1931671"/>
              <a:gd name="connsiteX232" fmla="*/ 11953607 w 12191996"/>
              <a:gd name="connsiteY232" fmla="*/ 106362 h 1931671"/>
              <a:gd name="connsiteX233" fmla="*/ 11990119 w 12191996"/>
              <a:gd name="connsiteY233" fmla="*/ 125412 h 1931671"/>
              <a:gd name="connsiteX234" fmla="*/ 12031395 w 12191996"/>
              <a:gd name="connsiteY234" fmla="*/ 141287 h 1931671"/>
              <a:gd name="connsiteX235" fmla="*/ 12077431 w 12191996"/>
              <a:gd name="connsiteY235" fmla="*/ 155575 h 1931671"/>
              <a:gd name="connsiteX236" fmla="*/ 12129819 w 12191996"/>
              <a:gd name="connsiteY236" fmla="*/ 166688 h 1931671"/>
              <a:gd name="connsiteX237" fmla="*/ 12190145 w 12191996"/>
              <a:gd name="connsiteY237" fmla="*/ 174625 h 1931671"/>
              <a:gd name="connsiteX238" fmla="*/ 12191996 w 12191996"/>
              <a:gd name="connsiteY238" fmla="*/ 174668 h 1931671"/>
              <a:gd name="connsiteX239" fmla="*/ 12191996 w 12191996"/>
              <a:gd name="connsiteY239" fmla="*/ 1931671 h 1931671"/>
              <a:gd name="connsiteX240" fmla="*/ 0 w 12191996"/>
              <a:gd name="connsiteY240" fmla="*/ 1931671 h 1931671"/>
              <a:gd name="connsiteX241" fmla="*/ 0 w 12191996"/>
              <a:gd name="connsiteY241" fmla="*/ 174668 h 1931671"/>
              <a:gd name="connsiteX242" fmla="*/ 1851 w 12191996"/>
              <a:gd name="connsiteY242" fmla="*/ 174625 h 1931671"/>
              <a:gd name="connsiteX243" fmla="*/ 62176 w 12191996"/>
              <a:gd name="connsiteY243" fmla="*/ 166687 h 1931671"/>
              <a:gd name="connsiteX244" fmla="*/ 114563 w 12191996"/>
              <a:gd name="connsiteY244" fmla="*/ 155575 h 1931671"/>
              <a:gd name="connsiteX245" fmla="*/ 160601 w 12191996"/>
              <a:gd name="connsiteY245" fmla="*/ 141287 h 1931671"/>
              <a:gd name="connsiteX246" fmla="*/ 201876 w 12191996"/>
              <a:gd name="connsiteY246" fmla="*/ 125412 h 1931671"/>
              <a:gd name="connsiteX247" fmla="*/ 238388 w 12191996"/>
              <a:gd name="connsiteY247" fmla="*/ 106362 h 1931671"/>
              <a:gd name="connsiteX248" fmla="*/ 276488 w 12191996"/>
              <a:gd name="connsiteY248" fmla="*/ 87312 h 1931671"/>
              <a:gd name="connsiteX249" fmla="*/ 314588 w 12191996"/>
              <a:gd name="connsiteY249" fmla="*/ 68262 h 1931671"/>
              <a:gd name="connsiteX250" fmla="*/ 351101 w 12191996"/>
              <a:gd name="connsiteY250" fmla="*/ 52387 h 1931671"/>
              <a:gd name="connsiteX251" fmla="*/ 392376 w 12191996"/>
              <a:gd name="connsiteY251" fmla="*/ 36512 h 1931671"/>
              <a:gd name="connsiteX252" fmla="*/ 438413 w 12191996"/>
              <a:gd name="connsiteY252" fmla="*/ 20637 h 1931671"/>
              <a:gd name="connsiteX253" fmla="*/ 490801 w 12191996"/>
              <a:gd name="connsiteY253" fmla="*/ 9525 h 1931671"/>
              <a:gd name="connsiteX254" fmla="*/ 551126 w 12191996"/>
              <a:gd name="connsiteY254" fmla="*/ 3175 h 1931671"/>
              <a:gd name="connsiteX255" fmla="*/ 619388 w 12191996"/>
              <a:gd name="connsiteY255" fmla="*/ 0 h 193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2191996" h="1931671">
                <a:moveTo>
                  <a:pt x="619388" y="0"/>
                </a:moveTo>
                <a:lnTo>
                  <a:pt x="687651" y="3175"/>
                </a:lnTo>
                <a:lnTo>
                  <a:pt x="747976" y="9525"/>
                </a:lnTo>
                <a:lnTo>
                  <a:pt x="800363" y="20637"/>
                </a:lnTo>
                <a:lnTo>
                  <a:pt x="846401" y="36512"/>
                </a:lnTo>
                <a:lnTo>
                  <a:pt x="887676" y="52387"/>
                </a:lnTo>
                <a:lnTo>
                  <a:pt x="924188" y="68262"/>
                </a:lnTo>
                <a:lnTo>
                  <a:pt x="962288" y="87312"/>
                </a:lnTo>
                <a:lnTo>
                  <a:pt x="1000388" y="106362"/>
                </a:lnTo>
                <a:lnTo>
                  <a:pt x="1036901" y="125412"/>
                </a:lnTo>
                <a:lnTo>
                  <a:pt x="1078176" y="141287"/>
                </a:lnTo>
                <a:lnTo>
                  <a:pt x="1124213" y="155575"/>
                </a:lnTo>
                <a:lnTo>
                  <a:pt x="1176601" y="166687"/>
                </a:lnTo>
                <a:lnTo>
                  <a:pt x="1236926" y="174625"/>
                </a:lnTo>
                <a:lnTo>
                  <a:pt x="1305188" y="176212"/>
                </a:lnTo>
                <a:lnTo>
                  <a:pt x="1373451" y="174625"/>
                </a:lnTo>
                <a:lnTo>
                  <a:pt x="1433776" y="166687"/>
                </a:lnTo>
                <a:lnTo>
                  <a:pt x="1486163" y="155575"/>
                </a:lnTo>
                <a:lnTo>
                  <a:pt x="1532201" y="141287"/>
                </a:lnTo>
                <a:lnTo>
                  <a:pt x="1573476" y="125412"/>
                </a:lnTo>
                <a:lnTo>
                  <a:pt x="1609988" y="106362"/>
                </a:lnTo>
                <a:lnTo>
                  <a:pt x="1648088" y="87312"/>
                </a:lnTo>
                <a:lnTo>
                  <a:pt x="1686188" y="68262"/>
                </a:lnTo>
                <a:lnTo>
                  <a:pt x="1722701" y="52387"/>
                </a:lnTo>
                <a:lnTo>
                  <a:pt x="1763976" y="36512"/>
                </a:lnTo>
                <a:lnTo>
                  <a:pt x="1810013" y="20637"/>
                </a:lnTo>
                <a:lnTo>
                  <a:pt x="1862401" y="9525"/>
                </a:lnTo>
                <a:lnTo>
                  <a:pt x="1922726" y="3175"/>
                </a:lnTo>
                <a:lnTo>
                  <a:pt x="1990988" y="0"/>
                </a:lnTo>
                <a:lnTo>
                  <a:pt x="2059251" y="3175"/>
                </a:lnTo>
                <a:lnTo>
                  <a:pt x="2119576" y="9525"/>
                </a:lnTo>
                <a:lnTo>
                  <a:pt x="2171963" y="20637"/>
                </a:lnTo>
                <a:lnTo>
                  <a:pt x="2218001" y="36512"/>
                </a:lnTo>
                <a:lnTo>
                  <a:pt x="2259276" y="52387"/>
                </a:lnTo>
                <a:lnTo>
                  <a:pt x="2295788" y="68262"/>
                </a:lnTo>
                <a:lnTo>
                  <a:pt x="2333888" y="87312"/>
                </a:lnTo>
                <a:lnTo>
                  <a:pt x="2371988" y="106362"/>
                </a:lnTo>
                <a:lnTo>
                  <a:pt x="2408501" y="125412"/>
                </a:lnTo>
                <a:lnTo>
                  <a:pt x="2449776" y="141287"/>
                </a:lnTo>
                <a:lnTo>
                  <a:pt x="2495813" y="155575"/>
                </a:lnTo>
                <a:lnTo>
                  <a:pt x="2548201" y="166687"/>
                </a:lnTo>
                <a:lnTo>
                  <a:pt x="2608526" y="174625"/>
                </a:lnTo>
                <a:lnTo>
                  <a:pt x="2676788" y="176212"/>
                </a:lnTo>
                <a:lnTo>
                  <a:pt x="2745051" y="174625"/>
                </a:lnTo>
                <a:lnTo>
                  <a:pt x="2805376" y="166687"/>
                </a:lnTo>
                <a:lnTo>
                  <a:pt x="2857763" y="155575"/>
                </a:lnTo>
                <a:lnTo>
                  <a:pt x="2903801" y="141287"/>
                </a:lnTo>
                <a:lnTo>
                  <a:pt x="2945076" y="125412"/>
                </a:lnTo>
                <a:lnTo>
                  <a:pt x="2981588" y="106362"/>
                </a:lnTo>
                <a:lnTo>
                  <a:pt x="3019688" y="87312"/>
                </a:lnTo>
                <a:lnTo>
                  <a:pt x="3057788" y="68262"/>
                </a:lnTo>
                <a:lnTo>
                  <a:pt x="3094301" y="52387"/>
                </a:lnTo>
                <a:lnTo>
                  <a:pt x="3135576" y="36512"/>
                </a:lnTo>
                <a:lnTo>
                  <a:pt x="3181613" y="20637"/>
                </a:lnTo>
                <a:lnTo>
                  <a:pt x="3234001" y="9525"/>
                </a:lnTo>
                <a:lnTo>
                  <a:pt x="3294326" y="3175"/>
                </a:lnTo>
                <a:lnTo>
                  <a:pt x="3361001" y="0"/>
                </a:lnTo>
                <a:lnTo>
                  <a:pt x="3430851" y="3175"/>
                </a:lnTo>
                <a:lnTo>
                  <a:pt x="3491176" y="9525"/>
                </a:lnTo>
                <a:lnTo>
                  <a:pt x="3543563" y="20637"/>
                </a:lnTo>
                <a:lnTo>
                  <a:pt x="3589601" y="36512"/>
                </a:lnTo>
                <a:lnTo>
                  <a:pt x="3630876" y="52387"/>
                </a:lnTo>
                <a:lnTo>
                  <a:pt x="3667388" y="68262"/>
                </a:lnTo>
                <a:lnTo>
                  <a:pt x="3705488" y="87312"/>
                </a:lnTo>
                <a:lnTo>
                  <a:pt x="3743588" y="106362"/>
                </a:lnTo>
                <a:lnTo>
                  <a:pt x="3780101" y="125412"/>
                </a:lnTo>
                <a:lnTo>
                  <a:pt x="3821376" y="141287"/>
                </a:lnTo>
                <a:lnTo>
                  <a:pt x="3867413" y="155575"/>
                </a:lnTo>
                <a:lnTo>
                  <a:pt x="3919801" y="166687"/>
                </a:lnTo>
                <a:lnTo>
                  <a:pt x="3980126" y="174625"/>
                </a:lnTo>
                <a:lnTo>
                  <a:pt x="4048388" y="176212"/>
                </a:lnTo>
                <a:lnTo>
                  <a:pt x="4116651" y="174625"/>
                </a:lnTo>
                <a:lnTo>
                  <a:pt x="4176976" y="166687"/>
                </a:lnTo>
                <a:lnTo>
                  <a:pt x="4229363" y="155575"/>
                </a:lnTo>
                <a:lnTo>
                  <a:pt x="4275401" y="141287"/>
                </a:lnTo>
                <a:lnTo>
                  <a:pt x="4316676" y="125412"/>
                </a:lnTo>
                <a:lnTo>
                  <a:pt x="4353188" y="106362"/>
                </a:lnTo>
                <a:lnTo>
                  <a:pt x="4429388" y="68262"/>
                </a:lnTo>
                <a:lnTo>
                  <a:pt x="4465901" y="52387"/>
                </a:lnTo>
                <a:lnTo>
                  <a:pt x="4507176" y="36512"/>
                </a:lnTo>
                <a:lnTo>
                  <a:pt x="4553214" y="20637"/>
                </a:lnTo>
                <a:lnTo>
                  <a:pt x="4605601" y="9525"/>
                </a:lnTo>
                <a:lnTo>
                  <a:pt x="4665927" y="3175"/>
                </a:lnTo>
                <a:lnTo>
                  <a:pt x="4734188" y="0"/>
                </a:lnTo>
                <a:lnTo>
                  <a:pt x="4802452" y="3175"/>
                </a:lnTo>
                <a:lnTo>
                  <a:pt x="4862776" y="9525"/>
                </a:lnTo>
                <a:lnTo>
                  <a:pt x="4915164" y="20637"/>
                </a:lnTo>
                <a:lnTo>
                  <a:pt x="4961200" y="36512"/>
                </a:lnTo>
                <a:lnTo>
                  <a:pt x="5002476" y="52387"/>
                </a:lnTo>
                <a:lnTo>
                  <a:pt x="5038988" y="68262"/>
                </a:lnTo>
                <a:lnTo>
                  <a:pt x="5077089" y="87312"/>
                </a:lnTo>
                <a:lnTo>
                  <a:pt x="5115188" y="106362"/>
                </a:lnTo>
                <a:lnTo>
                  <a:pt x="5151700" y="125412"/>
                </a:lnTo>
                <a:lnTo>
                  <a:pt x="5192976" y="141287"/>
                </a:lnTo>
                <a:lnTo>
                  <a:pt x="5239013" y="155575"/>
                </a:lnTo>
                <a:lnTo>
                  <a:pt x="5291400" y="166687"/>
                </a:lnTo>
                <a:lnTo>
                  <a:pt x="5351726" y="174625"/>
                </a:lnTo>
                <a:lnTo>
                  <a:pt x="5410198" y="175985"/>
                </a:lnTo>
                <a:lnTo>
                  <a:pt x="5468670" y="174625"/>
                </a:lnTo>
                <a:lnTo>
                  <a:pt x="5528995" y="166687"/>
                </a:lnTo>
                <a:lnTo>
                  <a:pt x="5581382" y="155575"/>
                </a:lnTo>
                <a:lnTo>
                  <a:pt x="5627420" y="141287"/>
                </a:lnTo>
                <a:lnTo>
                  <a:pt x="5668695" y="125412"/>
                </a:lnTo>
                <a:lnTo>
                  <a:pt x="5705208" y="106362"/>
                </a:lnTo>
                <a:lnTo>
                  <a:pt x="5743307" y="87312"/>
                </a:lnTo>
                <a:lnTo>
                  <a:pt x="5781407" y="68262"/>
                </a:lnTo>
                <a:lnTo>
                  <a:pt x="5817920" y="52387"/>
                </a:lnTo>
                <a:lnTo>
                  <a:pt x="5859195" y="36512"/>
                </a:lnTo>
                <a:lnTo>
                  <a:pt x="5905233" y="20637"/>
                </a:lnTo>
                <a:lnTo>
                  <a:pt x="5957620" y="9525"/>
                </a:lnTo>
                <a:lnTo>
                  <a:pt x="6017946" y="3175"/>
                </a:lnTo>
                <a:lnTo>
                  <a:pt x="6086208" y="0"/>
                </a:lnTo>
                <a:lnTo>
                  <a:pt x="6095998" y="455"/>
                </a:lnTo>
                <a:lnTo>
                  <a:pt x="6105788" y="0"/>
                </a:lnTo>
                <a:lnTo>
                  <a:pt x="6174051" y="3175"/>
                </a:lnTo>
                <a:lnTo>
                  <a:pt x="6234376" y="9525"/>
                </a:lnTo>
                <a:lnTo>
                  <a:pt x="6286763" y="20637"/>
                </a:lnTo>
                <a:lnTo>
                  <a:pt x="6332801" y="36512"/>
                </a:lnTo>
                <a:lnTo>
                  <a:pt x="6374076" y="52387"/>
                </a:lnTo>
                <a:lnTo>
                  <a:pt x="6410588" y="68262"/>
                </a:lnTo>
                <a:lnTo>
                  <a:pt x="6448688" y="87312"/>
                </a:lnTo>
                <a:lnTo>
                  <a:pt x="6486788" y="106362"/>
                </a:lnTo>
                <a:lnTo>
                  <a:pt x="6523301" y="125412"/>
                </a:lnTo>
                <a:lnTo>
                  <a:pt x="6564576" y="141287"/>
                </a:lnTo>
                <a:lnTo>
                  <a:pt x="6610613" y="155575"/>
                </a:lnTo>
                <a:lnTo>
                  <a:pt x="6663001" y="166687"/>
                </a:lnTo>
                <a:lnTo>
                  <a:pt x="6723326" y="174625"/>
                </a:lnTo>
                <a:lnTo>
                  <a:pt x="6781798" y="175985"/>
                </a:lnTo>
                <a:lnTo>
                  <a:pt x="6840270" y="174625"/>
                </a:lnTo>
                <a:lnTo>
                  <a:pt x="6900595" y="166687"/>
                </a:lnTo>
                <a:lnTo>
                  <a:pt x="6952982" y="155575"/>
                </a:lnTo>
                <a:lnTo>
                  <a:pt x="6999020" y="141287"/>
                </a:lnTo>
                <a:lnTo>
                  <a:pt x="7040295" y="125412"/>
                </a:lnTo>
                <a:lnTo>
                  <a:pt x="7076807" y="106362"/>
                </a:lnTo>
                <a:lnTo>
                  <a:pt x="7114907" y="87312"/>
                </a:lnTo>
                <a:lnTo>
                  <a:pt x="7153007" y="68262"/>
                </a:lnTo>
                <a:lnTo>
                  <a:pt x="7189520" y="52387"/>
                </a:lnTo>
                <a:lnTo>
                  <a:pt x="7230795" y="36512"/>
                </a:lnTo>
                <a:lnTo>
                  <a:pt x="7276832" y="20637"/>
                </a:lnTo>
                <a:lnTo>
                  <a:pt x="7329220" y="9525"/>
                </a:lnTo>
                <a:lnTo>
                  <a:pt x="7389545" y="3175"/>
                </a:lnTo>
                <a:lnTo>
                  <a:pt x="7457807" y="0"/>
                </a:lnTo>
                <a:lnTo>
                  <a:pt x="7526070" y="3175"/>
                </a:lnTo>
                <a:lnTo>
                  <a:pt x="7586395" y="9525"/>
                </a:lnTo>
                <a:lnTo>
                  <a:pt x="7638782" y="20637"/>
                </a:lnTo>
                <a:lnTo>
                  <a:pt x="7684820" y="36512"/>
                </a:lnTo>
                <a:lnTo>
                  <a:pt x="7726095" y="52387"/>
                </a:lnTo>
                <a:lnTo>
                  <a:pt x="7762607" y="68262"/>
                </a:lnTo>
                <a:lnTo>
                  <a:pt x="7800707" y="87312"/>
                </a:lnTo>
                <a:lnTo>
                  <a:pt x="7838807" y="106362"/>
                </a:lnTo>
                <a:lnTo>
                  <a:pt x="7875320" y="125412"/>
                </a:lnTo>
                <a:lnTo>
                  <a:pt x="7916595" y="141287"/>
                </a:lnTo>
                <a:lnTo>
                  <a:pt x="7962632" y="155575"/>
                </a:lnTo>
                <a:lnTo>
                  <a:pt x="8015020" y="166687"/>
                </a:lnTo>
                <a:lnTo>
                  <a:pt x="8075345" y="174625"/>
                </a:lnTo>
                <a:lnTo>
                  <a:pt x="8143607" y="176212"/>
                </a:lnTo>
                <a:lnTo>
                  <a:pt x="8211870" y="174625"/>
                </a:lnTo>
                <a:lnTo>
                  <a:pt x="8272195" y="166687"/>
                </a:lnTo>
                <a:lnTo>
                  <a:pt x="8324582" y="155575"/>
                </a:lnTo>
                <a:lnTo>
                  <a:pt x="8370620" y="141287"/>
                </a:lnTo>
                <a:lnTo>
                  <a:pt x="8411895" y="125412"/>
                </a:lnTo>
                <a:lnTo>
                  <a:pt x="8448407" y="106362"/>
                </a:lnTo>
                <a:lnTo>
                  <a:pt x="8486507" y="87312"/>
                </a:lnTo>
                <a:lnTo>
                  <a:pt x="8524607" y="68262"/>
                </a:lnTo>
                <a:lnTo>
                  <a:pt x="8561119" y="52387"/>
                </a:lnTo>
                <a:lnTo>
                  <a:pt x="8602395" y="36512"/>
                </a:lnTo>
                <a:lnTo>
                  <a:pt x="8648431" y="20637"/>
                </a:lnTo>
                <a:lnTo>
                  <a:pt x="8700819" y="9525"/>
                </a:lnTo>
                <a:lnTo>
                  <a:pt x="8761145" y="3175"/>
                </a:lnTo>
                <a:lnTo>
                  <a:pt x="8827819" y="0"/>
                </a:lnTo>
                <a:lnTo>
                  <a:pt x="8897669" y="3175"/>
                </a:lnTo>
                <a:lnTo>
                  <a:pt x="8957995" y="9525"/>
                </a:lnTo>
                <a:lnTo>
                  <a:pt x="9010381" y="20637"/>
                </a:lnTo>
                <a:lnTo>
                  <a:pt x="9056419" y="36512"/>
                </a:lnTo>
                <a:lnTo>
                  <a:pt x="9097695" y="52387"/>
                </a:lnTo>
                <a:lnTo>
                  <a:pt x="9134207" y="68262"/>
                </a:lnTo>
                <a:lnTo>
                  <a:pt x="9172307" y="87312"/>
                </a:lnTo>
                <a:lnTo>
                  <a:pt x="9210407" y="106362"/>
                </a:lnTo>
                <a:lnTo>
                  <a:pt x="9246919" y="125412"/>
                </a:lnTo>
                <a:lnTo>
                  <a:pt x="9288195" y="141287"/>
                </a:lnTo>
                <a:lnTo>
                  <a:pt x="9334231" y="155575"/>
                </a:lnTo>
                <a:lnTo>
                  <a:pt x="9386619" y="166687"/>
                </a:lnTo>
                <a:lnTo>
                  <a:pt x="9446945" y="174625"/>
                </a:lnTo>
                <a:lnTo>
                  <a:pt x="9515207" y="176212"/>
                </a:lnTo>
                <a:lnTo>
                  <a:pt x="9583469" y="174625"/>
                </a:lnTo>
                <a:lnTo>
                  <a:pt x="9643795" y="166687"/>
                </a:lnTo>
                <a:lnTo>
                  <a:pt x="9696181" y="155575"/>
                </a:lnTo>
                <a:lnTo>
                  <a:pt x="9742219" y="141287"/>
                </a:lnTo>
                <a:lnTo>
                  <a:pt x="9783495" y="125412"/>
                </a:lnTo>
                <a:lnTo>
                  <a:pt x="9820007" y="106362"/>
                </a:lnTo>
                <a:lnTo>
                  <a:pt x="9896207" y="68262"/>
                </a:lnTo>
                <a:lnTo>
                  <a:pt x="9932719" y="52387"/>
                </a:lnTo>
                <a:lnTo>
                  <a:pt x="9973995" y="36512"/>
                </a:lnTo>
                <a:lnTo>
                  <a:pt x="10020031" y="20637"/>
                </a:lnTo>
                <a:lnTo>
                  <a:pt x="10072419" y="9525"/>
                </a:lnTo>
                <a:lnTo>
                  <a:pt x="10132745" y="3175"/>
                </a:lnTo>
                <a:lnTo>
                  <a:pt x="10201007" y="0"/>
                </a:lnTo>
                <a:lnTo>
                  <a:pt x="10269269" y="3175"/>
                </a:lnTo>
                <a:lnTo>
                  <a:pt x="10329595" y="9525"/>
                </a:lnTo>
                <a:lnTo>
                  <a:pt x="10381981" y="20637"/>
                </a:lnTo>
                <a:lnTo>
                  <a:pt x="10428019" y="36512"/>
                </a:lnTo>
                <a:lnTo>
                  <a:pt x="10469295" y="52387"/>
                </a:lnTo>
                <a:lnTo>
                  <a:pt x="10505807" y="68262"/>
                </a:lnTo>
                <a:lnTo>
                  <a:pt x="10543907" y="87312"/>
                </a:lnTo>
                <a:lnTo>
                  <a:pt x="10582007" y="106362"/>
                </a:lnTo>
                <a:lnTo>
                  <a:pt x="10618519" y="125412"/>
                </a:lnTo>
                <a:lnTo>
                  <a:pt x="10659795" y="141287"/>
                </a:lnTo>
                <a:lnTo>
                  <a:pt x="10705831" y="155575"/>
                </a:lnTo>
                <a:lnTo>
                  <a:pt x="10758219" y="166687"/>
                </a:lnTo>
                <a:lnTo>
                  <a:pt x="10818545" y="174625"/>
                </a:lnTo>
                <a:lnTo>
                  <a:pt x="10886807" y="176212"/>
                </a:lnTo>
                <a:lnTo>
                  <a:pt x="10955069" y="174625"/>
                </a:lnTo>
                <a:lnTo>
                  <a:pt x="11015395" y="166687"/>
                </a:lnTo>
                <a:lnTo>
                  <a:pt x="11067781" y="155575"/>
                </a:lnTo>
                <a:lnTo>
                  <a:pt x="11113819" y="141287"/>
                </a:lnTo>
                <a:lnTo>
                  <a:pt x="11155095" y="125412"/>
                </a:lnTo>
                <a:lnTo>
                  <a:pt x="11191607" y="106362"/>
                </a:lnTo>
                <a:lnTo>
                  <a:pt x="11229707" y="87312"/>
                </a:lnTo>
                <a:lnTo>
                  <a:pt x="11267807" y="68262"/>
                </a:lnTo>
                <a:lnTo>
                  <a:pt x="11304319" y="52387"/>
                </a:lnTo>
                <a:lnTo>
                  <a:pt x="11345595" y="36512"/>
                </a:lnTo>
                <a:lnTo>
                  <a:pt x="11391631" y="20637"/>
                </a:lnTo>
                <a:lnTo>
                  <a:pt x="11444019" y="9525"/>
                </a:lnTo>
                <a:lnTo>
                  <a:pt x="11504345" y="3175"/>
                </a:lnTo>
                <a:lnTo>
                  <a:pt x="11572607" y="0"/>
                </a:lnTo>
                <a:lnTo>
                  <a:pt x="11640869" y="3175"/>
                </a:lnTo>
                <a:lnTo>
                  <a:pt x="11701195" y="9525"/>
                </a:lnTo>
                <a:lnTo>
                  <a:pt x="11753581" y="20637"/>
                </a:lnTo>
                <a:lnTo>
                  <a:pt x="11799619" y="36512"/>
                </a:lnTo>
                <a:lnTo>
                  <a:pt x="11840895" y="52387"/>
                </a:lnTo>
                <a:lnTo>
                  <a:pt x="11877407" y="68262"/>
                </a:lnTo>
                <a:lnTo>
                  <a:pt x="11915507" y="87312"/>
                </a:lnTo>
                <a:lnTo>
                  <a:pt x="11953607" y="106362"/>
                </a:lnTo>
                <a:lnTo>
                  <a:pt x="11990119" y="125412"/>
                </a:lnTo>
                <a:lnTo>
                  <a:pt x="12031395" y="141287"/>
                </a:lnTo>
                <a:lnTo>
                  <a:pt x="12077431" y="155575"/>
                </a:lnTo>
                <a:lnTo>
                  <a:pt x="12129819" y="166688"/>
                </a:lnTo>
                <a:lnTo>
                  <a:pt x="12190145" y="174625"/>
                </a:lnTo>
                <a:lnTo>
                  <a:pt x="12191996" y="174668"/>
                </a:lnTo>
                <a:lnTo>
                  <a:pt x="12191996" y="1931671"/>
                </a:lnTo>
                <a:lnTo>
                  <a:pt x="0" y="1931671"/>
                </a:lnTo>
                <a:lnTo>
                  <a:pt x="0" y="174668"/>
                </a:lnTo>
                <a:lnTo>
                  <a:pt x="1851" y="174625"/>
                </a:lnTo>
                <a:lnTo>
                  <a:pt x="62176" y="166687"/>
                </a:lnTo>
                <a:lnTo>
                  <a:pt x="114563" y="155575"/>
                </a:lnTo>
                <a:lnTo>
                  <a:pt x="160601" y="141287"/>
                </a:lnTo>
                <a:lnTo>
                  <a:pt x="201876" y="125412"/>
                </a:lnTo>
                <a:lnTo>
                  <a:pt x="238388" y="106362"/>
                </a:lnTo>
                <a:lnTo>
                  <a:pt x="276488" y="87312"/>
                </a:lnTo>
                <a:lnTo>
                  <a:pt x="314588" y="68262"/>
                </a:lnTo>
                <a:lnTo>
                  <a:pt x="351101" y="52387"/>
                </a:lnTo>
                <a:lnTo>
                  <a:pt x="392376" y="36512"/>
                </a:lnTo>
                <a:lnTo>
                  <a:pt x="438413" y="20637"/>
                </a:lnTo>
                <a:lnTo>
                  <a:pt x="490801" y="9525"/>
                </a:lnTo>
                <a:lnTo>
                  <a:pt x="551126" y="3175"/>
                </a:lnTo>
                <a:lnTo>
                  <a:pt x="619388" y="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useBgFill="1">
        <p:nvSpPr>
          <p:cNvPr id="11" name="Freeform: Shape 10">
            <a:extLst>
              <a:ext uri="{FF2B5EF4-FFF2-40B4-BE49-F238E27FC236}">
                <a16:creationId xmlns:a16="http://schemas.microsoft.com/office/drawing/2014/main" id="{C9957036-C837-4C4C-BBF0-4A0EC52A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5102540"/>
          </a:xfrm>
          <a:custGeom>
            <a:avLst/>
            <a:gdLst>
              <a:gd name="connsiteX0" fmla="*/ 0 w 12191996"/>
              <a:gd name="connsiteY0" fmla="*/ 0 h 5102540"/>
              <a:gd name="connsiteX1" fmla="*/ 12191996 w 12191996"/>
              <a:gd name="connsiteY1" fmla="*/ 0 h 5102540"/>
              <a:gd name="connsiteX2" fmla="*/ 12191996 w 12191996"/>
              <a:gd name="connsiteY2" fmla="*/ 5100996 h 5102540"/>
              <a:gd name="connsiteX3" fmla="*/ 12190145 w 12191996"/>
              <a:gd name="connsiteY3" fmla="*/ 5100953 h 5102540"/>
              <a:gd name="connsiteX4" fmla="*/ 12129819 w 12191996"/>
              <a:gd name="connsiteY4" fmla="*/ 5093016 h 5102540"/>
              <a:gd name="connsiteX5" fmla="*/ 12077431 w 12191996"/>
              <a:gd name="connsiteY5" fmla="*/ 5081903 h 5102540"/>
              <a:gd name="connsiteX6" fmla="*/ 12031395 w 12191996"/>
              <a:gd name="connsiteY6" fmla="*/ 5067615 h 5102540"/>
              <a:gd name="connsiteX7" fmla="*/ 11990119 w 12191996"/>
              <a:gd name="connsiteY7" fmla="*/ 5051740 h 5102540"/>
              <a:gd name="connsiteX8" fmla="*/ 11953607 w 12191996"/>
              <a:gd name="connsiteY8" fmla="*/ 5032690 h 5102540"/>
              <a:gd name="connsiteX9" fmla="*/ 11915507 w 12191996"/>
              <a:gd name="connsiteY9" fmla="*/ 5013640 h 5102540"/>
              <a:gd name="connsiteX10" fmla="*/ 11877407 w 12191996"/>
              <a:gd name="connsiteY10" fmla="*/ 4994590 h 5102540"/>
              <a:gd name="connsiteX11" fmla="*/ 11840895 w 12191996"/>
              <a:gd name="connsiteY11" fmla="*/ 4978715 h 5102540"/>
              <a:gd name="connsiteX12" fmla="*/ 11799619 w 12191996"/>
              <a:gd name="connsiteY12" fmla="*/ 4962840 h 5102540"/>
              <a:gd name="connsiteX13" fmla="*/ 11753581 w 12191996"/>
              <a:gd name="connsiteY13" fmla="*/ 4946965 h 5102540"/>
              <a:gd name="connsiteX14" fmla="*/ 11701195 w 12191996"/>
              <a:gd name="connsiteY14" fmla="*/ 4935853 h 5102540"/>
              <a:gd name="connsiteX15" fmla="*/ 11640869 w 12191996"/>
              <a:gd name="connsiteY15" fmla="*/ 4929503 h 5102540"/>
              <a:gd name="connsiteX16" fmla="*/ 11572607 w 12191996"/>
              <a:gd name="connsiteY16" fmla="*/ 4926328 h 5102540"/>
              <a:gd name="connsiteX17" fmla="*/ 11504345 w 12191996"/>
              <a:gd name="connsiteY17" fmla="*/ 4929503 h 5102540"/>
              <a:gd name="connsiteX18" fmla="*/ 11444019 w 12191996"/>
              <a:gd name="connsiteY18" fmla="*/ 4935853 h 5102540"/>
              <a:gd name="connsiteX19" fmla="*/ 11391631 w 12191996"/>
              <a:gd name="connsiteY19" fmla="*/ 4946965 h 5102540"/>
              <a:gd name="connsiteX20" fmla="*/ 11345595 w 12191996"/>
              <a:gd name="connsiteY20" fmla="*/ 4962840 h 5102540"/>
              <a:gd name="connsiteX21" fmla="*/ 11304319 w 12191996"/>
              <a:gd name="connsiteY21" fmla="*/ 4978715 h 5102540"/>
              <a:gd name="connsiteX22" fmla="*/ 11267807 w 12191996"/>
              <a:gd name="connsiteY22" fmla="*/ 4994590 h 5102540"/>
              <a:gd name="connsiteX23" fmla="*/ 11229707 w 12191996"/>
              <a:gd name="connsiteY23" fmla="*/ 5013640 h 5102540"/>
              <a:gd name="connsiteX24" fmla="*/ 11191607 w 12191996"/>
              <a:gd name="connsiteY24" fmla="*/ 5032690 h 5102540"/>
              <a:gd name="connsiteX25" fmla="*/ 11155095 w 12191996"/>
              <a:gd name="connsiteY25" fmla="*/ 5051740 h 5102540"/>
              <a:gd name="connsiteX26" fmla="*/ 11113819 w 12191996"/>
              <a:gd name="connsiteY26" fmla="*/ 5067615 h 5102540"/>
              <a:gd name="connsiteX27" fmla="*/ 11067781 w 12191996"/>
              <a:gd name="connsiteY27" fmla="*/ 5081903 h 5102540"/>
              <a:gd name="connsiteX28" fmla="*/ 11015395 w 12191996"/>
              <a:gd name="connsiteY28" fmla="*/ 5093015 h 5102540"/>
              <a:gd name="connsiteX29" fmla="*/ 10955069 w 12191996"/>
              <a:gd name="connsiteY29" fmla="*/ 5100953 h 5102540"/>
              <a:gd name="connsiteX30" fmla="*/ 10886807 w 12191996"/>
              <a:gd name="connsiteY30" fmla="*/ 5102540 h 5102540"/>
              <a:gd name="connsiteX31" fmla="*/ 10818545 w 12191996"/>
              <a:gd name="connsiteY31" fmla="*/ 5100953 h 5102540"/>
              <a:gd name="connsiteX32" fmla="*/ 10758219 w 12191996"/>
              <a:gd name="connsiteY32" fmla="*/ 5093015 h 5102540"/>
              <a:gd name="connsiteX33" fmla="*/ 10705831 w 12191996"/>
              <a:gd name="connsiteY33" fmla="*/ 5081903 h 5102540"/>
              <a:gd name="connsiteX34" fmla="*/ 10659795 w 12191996"/>
              <a:gd name="connsiteY34" fmla="*/ 5067615 h 5102540"/>
              <a:gd name="connsiteX35" fmla="*/ 10618519 w 12191996"/>
              <a:gd name="connsiteY35" fmla="*/ 5051740 h 5102540"/>
              <a:gd name="connsiteX36" fmla="*/ 10582007 w 12191996"/>
              <a:gd name="connsiteY36" fmla="*/ 5032690 h 5102540"/>
              <a:gd name="connsiteX37" fmla="*/ 10543907 w 12191996"/>
              <a:gd name="connsiteY37" fmla="*/ 5013640 h 5102540"/>
              <a:gd name="connsiteX38" fmla="*/ 10505807 w 12191996"/>
              <a:gd name="connsiteY38" fmla="*/ 4994590 h 5102540"/>
              <a:gd name="connsiteX39" fmla="*/ 10469295 w 12191996"/>
              <a:gd name="connsiteY39" fmla="*/ 4978715 h 5102540"/>
              <a:gd name="connsiteX40" fmla="*/ 10428019 w 12191996"/>
              <a:gd name="connsiteY40" fmla="*/ 4962840 h 5102540"/>
              <a:gd name="connsiteX41" fmla="*/ 10381981 w 12191996"/>
              <a:gd name="connsiteY41" fmla="*/ 4946965 h 5102540"/>
              <a:gd name="connsiteX42" fmla="*/ 10329595 w 12191996"/>
              <a:gd name="connsiteY42" fmla="*/ 4935853 h 5102540"/>
              <a:gd name="connsiteX43" fmla="*/ 10269269 w 12191996"/>
              <a:gd name="connsiteY43" fmla="*/ 4929503 h 5102540"/>
              <a:gd name="connsiteX44" fmla="*/ 10201007 w 12191996"/>
              <a:gd name="connsiteY44" fmla="*/ 4926328 h 5102540"/>
              <a:gd name="connsiteX45" fmla="*/ 10132745 w 12191996"/>
              <a:gd name="connsiteY45" fmla="*/ 4929503 h 5102540"/>
              <a:gd name="connsiteX46" fmla="*/ 10072419 w 12191996"/>
              <a:gd name="connsiteY46" fmla="*/ 4935853 h 5102540"/>
              <a:gd name="connsiteX47" fmla="*/ 10020031 w 12191996"/>
              <a:gd name="connsiteY47" fmla="*/ 4946965 h 5102540"/>
              <a:gd name="connsiteX48" fmla="*/ 9973995 w 12191996"/>
              <a:gd name="connsiteY48" fmla="*/ 4962840 h 5102540"/>
              <a:gd name="connsiteX49" fmla="*/ 9932719 w 12191996"/>
              <a:gd name="connsiteY49" fmla="*/ 4978715 h 5102540"/>
              <a:gd name="connsiteX50" fmla="*/ 9896207 w 12191996"/>
              <a:gd name="connsiteY50" fmla="*/ 4994590 h 5102540"/>
              <a:gd name="connsiteX51" fmla="*/ 9820007 w 12191996"/>
              <a:gd name="connsiteY51" fmla="*/ 5032690 h 5102540"/>
              <a:gd name="connsiteX52" fmla="*/ 9783495 w 12191996"/>
              <a:gd name="connsiteY52" fmla="*/ 5051740 h 5102540"/>
              <a:gd name="connsiteX53" fmla="*/ 9742219 w 12191996"/>
              <a:gd name="connsiteY53" fmla="*/ 5067615 h 5102540"/>
              <a:gd name="connsiteX54" fmla="*/ 9696181 w 12191996"/>
              <a:gd name="connsiteY54" fmla="*/ 5081903 h 5102540"/>
              <a:gd name="connsiteX55" fmla="*/ 9643795 w 12191996"/>
              <a:gd name="connsiteY55" fmla="*/ 5093015 h 5102540"/>
              <a:gd name="connsiteX56" fmla="*/ 9583469 w 12191996"/>
              <a:gd name="connsiteY56" fmla="*/ 5100953 h 5102540"/>
              <a:gd name="connsiteX57" fmla="*/ 9515207 w 12191996"/>
              <a:gd name="connsiteY57" fmla="*/ 5102540 h 5102540"/>
              <a:gd name="connsiteX58" fmla="*/ 9446945 w 12191996"/>
              <a:gd name="connsiteY58" fmla="*/ 5100953 h 5102540"/>
              <a:gd name="connsiteX59" fmla="*/ 9386619 w 12191996"/>
              <a:gd name="connsiteY59" fmla="*/ 5093015 h 5102540"/>
              <a:gd name="connsiteX60" fmla="*/ 9334231 w 12191996"/>
              <a:gd name="connsiteY60" fmla="*/ 5081903 h 5102540"/>
              <a:gd name="connsiteX61" fmla="*/ 9288195 w 12191996"/>
              <a:gd name="connsiteY61" fmla="*/ 5067615 h 5102540"/>
              <a:gd name="connsiteX62" fmla="*/ 9246919 w 12191996"/>
              <a:gd name="connsiteY62" fmla="*/ 5051740 h 5102540"/>
              <a:gd name="connsiteX63" fmla="*/ 9210407 w 12191996"/>
              <a:gd name="connsiteY63" fmla="*/ 5032690 h 5102540"/>
              <a:gd name="connsiteX64" fmla="*/ 9172307 w 12191996"/>
              <a:gd name="connsiteY64" fmla="*/ 5013640 h 5102540"/>
              <a:gd name="connsiteX65" fmla="*/ 9134207 w 12191996"/>
              <a:gd name="connsiteY65" fmla="*/ 4994590 h 5102540"/>
              <a:gd name="connsiteX66" fmla="*/ 9097695 w 12191996"/>
              <a:gd name="connsiteY66" fmla="*/ 4978715 h 5102540"/>
              <a:gd name="connsiteX67" fmla="*/ 9056419 w 12191996"/>
              <a:gd name="connsiteY67" fmla="*/ 4962840 h 5102540"/>
              <a:gd name="connsiteX68" fmla="*/ 9010381 w 12191996"/>
              <a:gd name="connsiteY68" fmla="*/ 4946965 h 5102540"/>
              <a:gd name="connsiteX69" fmla="*/ 8957995 w 12191996"/>
              <a:gd name="connsiteY69" fmla="*/ 4935853 h 5102540"/>
              <a:gd name="connsiteX70" fmla="*/ 8897669 w 12191996"/>
              <a:gd name="connsiteY70" fmla="*/ 4929503 h 5102540"/>
              <a:gd name="connsiteX71" fmla="*/ 8827819 w 12191996"/>
              <a:gd name="connsiteY71" fmla="*/ 4926328 h 5102540"/>
              <a:gd name="connsiteX72" fmla="*/ 8761145 w 12191996"/>
              <a:gd name="connsiteY72" fmla="*/ 4929503 h 5102540"/>
              <a:gd name="connsiteX73" fmla="*/ 8700819 w 12191996"/>
              <a:gd name="connsiteY73" fmla="*/ 4935853 h 5102540"/>
              <a:gd name="connsiteX74" fmla="*/ 8648431 w 12191996"/>
              <a:gd name="connsiteY74" fmla="*/ 4946965 h 5102540"/>
              <a:gd name="connsiteX75" fmla="*/ 8602395 w 12191996"/>
              <a:gd name="connsiteY75" fmla="*/ 4962840 h 5102540"/>
              <a:gd name="connsiteX76" fmla="*/ 8561119 w 12191996"/>
              <a:gd name="connsiteY76" fmla="*/ 4978715 h 5102540"/>
              <a:gd name="connsiteX77" fmla="*/ 8524607 w 12191996"/>
              <a:gd name="connsiteY77" fmla="*/ 4994590 h 5102540"/>
              <a:gd name="connsiteX78" fmla="*/ 8486507 w 12191996"/>
              <a:gd name="connsiteY78" fmla="*/ 5013640 h 5102540"/>
              <a:gd name="connsiteX79" fmla="*/ 8448407 w 12191996"/>
              <a:gd name="connsiteY79" fmla="*/ 5032690 h 5102540"/>
              <a:gd name="connsiteX80" fmla="*/ 8411895 w 12191996"/>
              <a:gd name="connsiteY80" fmla="*/ 5051740 h 5102540"/>
              <a:gd name="connsiteX81" fmla="*/ 8370620 w 12191996"/>
              <a:gd name="connsiteY81" fmla="*/ 5067615 h 5102540"/>
              <a:gd name="connsiteX82" fmla="*/ 8324582 w 12191996"/>
              <a:gd name="connsiteY82" fmla="*/ 5081903 h 5102540"/>
              <a:gd name="connsiteX83" fmla="*/ 8272195 w 12191996"/>
              <a:gd name="connsiteY83" fmla="*/ 5093015 h 5102540"/>
              <a:gd name="connsiteX84" fmla="*/ 8211870 w 12191996"/>
              <a:gd name="connsiteY84" fmla="*/ 5100953 h 5102540"/>
              <a:gd name="connsiteX85" fmla="*/ 8143607 w 12191996"/>
              <a:gd name="connsiteY85" fmla="*/ 5102540 h 5102540"/>
              <a:gd name="connsiteX86" fmla="*/ 8075345 w 12191996"/>
              <a:gd name="connsiteY86" fmla="*/ 5100953 h 5102540"/>
              <a:gd name="connsiteX87" fmla="*/ 8015020 w 12191996"/>
              <a:gd name="connsiteY87" fmla="*/ 5093015 h 5102540"/>
              <a:gd name="connsiteX88" fmla="*/ 7962632 w 12191996"/>
              <a:gd name="connsiteY88" fmla="*/ 5081903 h 5102540"/>
              <a:gd name="connsiteX89" fmla="*/ 7916595 w 12191996"/>
              <a:gd name="connsiteY89" fmla="*/ 5067615 h 5102540"/>
              <a:gd name="connsiteX90" fmla="*/ 7875320 w 12191996"/>
              <a:gd name="connsiteY90" fmla="*/ 5051740 h 5102540"/>
              <a:gd name="connsiteX91" fmla="*/ 7838807 w 12191996"/>
              <a:gd name="connsiteY91" fmla="*/ 5032690 h 5102540"/>
              <a:gd name="connsiteX92" fmla="*/ 7800707 w 12191996"/>
              <a:gd name="connsiteY92" fmla="*/ 5013640 h 5102540"/>
              <a:gd name="connsiteX93" fmla="*/ 7762607 w 12191996"/>
              <a:gd name="connsiteY93" fmla="*/ 4994590 h 5102540"/>
              <a:gd name="connsiteX94" fmla="*/ 7726095 w 12191996"/>
              <a:gd name="connsiteY94" fmla="*/ 4978715 h 5102540"/>
              <a:gd name="connsiteX95" fmla="*/ 7684820 w 12191996"/>
              <a:gd name="connsiteY95" fmla="*/ 4962840 h 5102540"/>
              <a:gd name="connsiteX96" fmla="*/ 7638782 w 12191996"/>
              <a:gd name="connsiteY96" fmla="*/ 4946965 h 5102540"/>
              <a:gd name="connsiteX97" fmla="*/ 7586395 w 12191996"/>
              <a:gd name="connsiteY97" fmla="*/ 4935853 h 5102540"/>
              <a:gd name="connsiteX98" fmla="*/ 7526070 w 12191996"/>
              <a:gd name="connsiteY98" fmla="*/ 4929503 h 5102540"/>
              <a:gd name="connsiteX99" fmla="*/ 7457807 w 12191996"/>
              <a:gd name="connsiteY99" fmla="*/ 4926328 h 5102540"/>
              <a:gd name="connsiteX100" fmla="*/ 7389545 w 12191996"/>
              <a:gd name="connsiteY100" fmla="*/ 4929503 h 5102540"/>
              <a:gd name="connsiteX101" fmla="*/ 7329220 w 12191996"/>
              <a:gd name="connsiteY101" fmla="*/ 4935853 h 5102540"/>
              <a:gd name="connsiteX102" fmla="*/ 7276832 w 12191996"/>
              <a:gd name="connsiteY102" fmla="*/ 4946965 h 5102540"/>
              <a:gd name="connsiteX103" fmla="*/ 7230795 w 12191996"/>
              <a:gd name="connsiteY103" fmla="*/ 4962840 h 5102540"/>
              <a:gd name="connsiteX104" fmla="*/ 7189520 w 12191996"/>
              <a:gd name="connsiteY104" fmla="*/ 4978715 h 5102540"/>
              <a:gd name="connsiteX105" fmla="*/ 7153007 w 12191996"/>
              <a:gd name="connsiteY105" fmla="*/ 4994590 h 5102540"/>
              <a:gd name="connsiteX106" fmla="*/ 7114907 w 12191996"/>
              <a:gd name="connsiteY106" fmla="*/ 5013640 h 5102540"/>
              <a:gd name="connsiteX107" fmla="*/ 7076807 w 12191996"/>
              <a:gd name="connsiteY107" fmla="*/ 5032690 h 5102540"/>
              <a:gd name="connsiteX108" fmla="*/ 7040295 w 12191996"/>
              <a:gd name="connsiteY108" fmla="*/ 5051740 h 5102540"/>
              <a:gd name="connsiteX109" fmla="*/ 6999020 w 12191996"/>
              <a:gd name="connsiteY109" fmla="*/ 5067615 h 5102540"/>
              <a:gd name="connsiteX110" fmla="*/ 6952982 w 12191996"/>
              <a:gd name="connsiteY110" fmla="*/ 5081903 h 5102540"/>
              <a:gd name="connsiteX111" fmla="*/ 6900595 w 12191996"/>
              <a:gd name="connsiteY111" fmla="*/ 5093015 h 5102540"/>
              <a:gd name="connsiteX112" fmla="*/ 6840270 w 12191996"/>
              <a:gd name="connsiteY112" fmla="*/ 5100953 h 5102540"/>
              <a:gd name="connsiteX113" fmla="*/ 6781798 w 12191996"/>
              <a:gd name="connsiteY113" fmla="*/ 5102313 h 5102540"/>
              <a:gd name="connsiteX114" fmla="*/ 6723326 w 12191996"/>
              <a:gd name="connsiteY114" fmla="*/ 5100953 h 5102540"/>
              <a:gd name="connsiteX115" fmla="*/ 6663001 w 12191996"/>
              <a:gd name="connsiteY115" fmla="*/ 5093015 h 5102540"/>
              <a:gd name="connsiteX116" fmla="*/ 6610613 w 12191996"/>
              <a:gd name="connsiteY116" fmla="*/ 5081903 h 5102540"/>
              <a:gd name="connsiteX117" fmla="*/ 6564576 w 12191996"/>
              <a:gd name="connsiteY117" fmla="*/ 5067615 h 5102540"/>
              <a:gd name="connsiteX118" fmla="*/ 6523301 w 12191996"/>
              <a:gd name="connsiteY118" fmla="*/ 5051740 h 5102540"/>
              <a:gd name="connsiteX119" fmla="*/ 6486788 w 12191996"/>
              <a:gd name="connsiteY119" fmla="*/ 5032690 h 5102540"/>
              <a:gd name="connsiteX120" fmla="*/ 6448688 w 12191996"/>
              <a:gd name="connsiteY120" fmla="*/ 5013640 h 5102540"/>
              <a:gd name="connsiteX121" fmla="*/ 6410588 w 12191996"/>
              <a:gd name="connsiteY121" fmla="*/ 4994590 h 5102540"/>
              <a:gd name="connsiteX122" fmla="*/ 6374076 w 12191996"/>
              <a:gd name="connsiteY122" fmla="*/ 4978715 h 5102540"/>
              <a:gd name="connsiteX123" fmla="*/ 6332801 w 12191996"/>
              <a:gd name="connsiteY123" fmla="*/ 4962840 h 5102540"/>
              <a:gd name="connsiteX124" fmla="*/ 6286763 w 12191996"/>
              <a:gd name="connsiteY124" fmla="*/ 4946965 h 5102540"/>
              <a:gd name="connsiteX125" fmla="*/ 6234376 w 12191996"/>
              <a:gd name="connsiteY125" fmla="*/ 4935853 h 5102540"/>
              <a:gd name="connsiteX126" fmla="*/ 6174051 w 12191996"/>
              <a:gd name="connsiteY126" fmla="*/ 4929503 h 5102540"/>
              <a:gd name="connsiteX127" fmla="*/ 6105788 w 12191996"/>
              <a:gd name="connsiteY127" fmla="*/ 4926328 h 5102540"/>
              <a:gd name="connsiteX128" fmla="*/ 6095998 w 12191996"/>
              <a:gd name="connsiteY128" fmla="*/ 4926783 h 5102540"/>
              <a:gd name="connsiteX129" fmla="*/ 6086208 w 12191996"/>
              <a:gd name="connsiteY129" fmla="*/ 4926328 h 5102540"/>
              <a:gd name="connsiteX130" fmla="*/ 6017946 w 12191996"/>
              <a:gd name="connsiteY130" fmla="*/ 4929503 h 5102540"/>
              <a:gd name="connsiteX131" fmla="*/ 5957620 w 12191996"/>
              <a:gd name="connsiteY131" fmla="*/ 4935853 h 5102540"/>
              <a:gd name="connsiteX132" fmla="*/ 5905233 w 12191996"/>
              <a:gd name="connsiteY132" fmla="*/ 4946965 h 5102540"/>
              <a:gd name="connsiteX133" fmla="*/ 5859195 w 12191996"/>
              <a:gd name="connsiteY133" fmla="*/ 4962840 h 5102540"/>
              <a:gd name="connsiteX134" fmla="*/ 5817920 w 12191996"/>
              <a:gd name="connsiteY134" fmla="*/ 4978715 h 5102540"/>
              <a:gd name="connsiteX135" fmla="*/ 5781407 w 12191996"/>
              <a:gd name="connsiteY135" fmla="*/ 4994590 h 5102540"/>
              <a:gd name="connsiteX136" fmla="*/ 5743307 w 12191996"/>
              <a:gd name="connsiteY136" fmla="*/ 5013640 h 5102540"/>
              <a:gd name="connsiteX137" fmla="*/ 5705208 w 12191996"/>
              <a:gd name="connsiteY137" fmla="*/ 5032690 h 5102540"/>
              <a:gd name="connsiteX138" fmla="*/ 5668695 w 12191996"/>
              <a:gd name="connsiteY138" fmla="*/ 5051740 h 5102540"/>
              <a:gd name="connsiteX139" fmla="*/ 5627420 w 12191996"/>
              <a:gd name="connsiteY139" fmla="*/ 5067615 h 5102540"/>
              <a:gd name="connsiteX140" fmla="*/ 5581382 w 12191996"/>
              <a:gd name="connsiteY140" fmla="*/ 5081903 h 5102540"/>
              <a:gd name="connsiteX141" fmla="*/ 5528995 w 12191996"/>
              <a:gd name="connsiteY141" fmla="*/ 5093015 h 5102540"/>
              <a:gd name="connsiteX142" fmla="*/ 5468670 w 12191996"/>
              <a:gd name="connsiteY142" fmla="*/ 5100953 h 5102540"/>
              <a:gd name="connsiteX143" fmla="*/ 5410198 w 12191996"/>
              <a:gd name="connsiteY143" fmla="*/ 5102313 h 5102540"/>
              <a:gd name="connsiteX144" fmla="*/ 5351726 w 12191996"/>
              <a:gd name="connsiteY144" fmla="*/ 5100953 h 5102540"/>
              <a:gd name="connsiteX145" fmla="*/ 5291400 w 12191996"/>
              <a:gd name="connsiteY145" fmla="*/ 5093015 h 5102540"/>
              <a:gd name="connsiteX146" fmla="*/ 5239013 w 12191996"/>
              <a:gd name="connsiteY146" fmla="*/ 5081903 h 5102540"/>
              <a:gd name="connsiteX147" fmla="*/ 5192976 w 12191996"/>
              <a:gd name="connsiteY147" fmla="*/ 5067615 h 5102540"/>
              <a:gd name="connsiteX148" fmla="*/ 5151700 w 12191996"/>
              <a:gd name="connsiteY148" fmla="*/ 5051740 h 5102540"/>
              <a:gd name="connsiteX149" fmla="*/ 5115188 w 12191996"/>
              <a:gd name="connsiteY149" fmla="*/ 5032690 h 5102540"/>
              <a:gd name="connsiteX150" fmla="*/ 5077089 w 12191996"/>
              <a:gd name="connsiteY150" fmla="*/ 5013640 h 5102540"/>
              <a:gd name="connsiteX151" fmla="*/ 5038988 w 12191996"/>
              <a:gd name="connsiteY151" fmla="*/ 4994590 h 5102540"/>
              <a:gd name="connsiteX152" fmla="*/ 5002476 w 12191996"/>
              <a:gd name="connsiteY152" fmla="*/ 4978715 h 5102540"/>
              <a:gd name="connsiteX153" fmla="*/ 4961200 w 12191996"/>
              <a:gd name="connsiteY153" fmla="*/ 4962840 h 5102540"/>
              <a:gd name="connsiteX154" fmla="*/ 4915164 w 12191996"/>
              <a:gd name="connsiteY154" fmla="*/ 4946965 h 5102540"/>
              <a:gd name="connsiteX155" fmla="*/ 4862776 w 12191996"/>
              <a:gd name="connsiteY155" fmla="*/ 4935853 h 5102540"/>
              <a:gd name="connsiteX156" fmla="*/ 4802452 w 12191996"/>
              <a:gd name="connsiteY156" fmla="*/ 4929503 h 5102540"/>
              <a:gd name="connsiteX157" fmla="*/ 4734188 w 12191996"/>
              <a:gd name="connsiteY157" fmla="*/ 4926328 h 5102540"/>
              <a:gd name="connsiteX158" fmla="*/ 4665927 w 12191996"/>
              <a:gd name="connsiteY158" fmla="*/ 4929503 h 5102540"/>
              <a:gd name="connsiteX159" fmla="*/ 4605601 w 12191996"/>
              <a:gd name="connsiteY159" fmla="*/ 4935853 h 5102540"/>
              <a:gd name="connsiteX160" fmla="*/ 4553214 w 12191996"/>
              <a:gd name="connsiteY160" fmla="*/ 4946965 h 5102540"/>
              <a:gd name="connsiteX161" fmla="*/ 4507176 w 12191996"/>
              <a:gd name="connsiteY161" fmla="*/ 4962840 h 5102540"/>
              <a:gd name="connsiteX162" fmla="*/ 4465901 w 12191996"/>
              <a:gd name="connsiteY162" fmla="*/ 4978715 h 5102540"/>
              <a:gd name="connsiteX163" fmla="*/ 4429388 w 12191996"/>
              <a:gd name="connsiteY163" fmla="*/ 4994590 h 5102540"/>
              <a:gd name="connsiteX164" fmla="*/ 4353188 w 12191996"/>
              <a:gd name="connsiteY164" fmla="*/ 5032690 h 5102540"/>
              <a:gd name="connsiteX165" fmla="*/ 4316676 w 12191996"/>
              <a:gd name="connsiteY165" fmla="*/ 5051740 h 5102540"/>
              <a:gd name="connsiteX166" fmla="*/ 4275401 w 12191996"/>
              <a:gd name="connsiteY166" fmla="*/ 5067615 h 5102540"/>
              <a:gd name="connsiteX167" fmla="*/ 4229363 w 12191996"/>
              <a:gd name="connsiteY167" fmla="*/ 5081903 h 5102540"/>
              <a:gd name="connsiteX168" fmla="*/ 4176976 w 12191996"/>
              <a:gd name="connsiteY168" fmla="*/ 5093015 h 5102540"/>
              <a:gd name="connsiteX169" fmla="*/ 4116651 w 12191996"/>
              <a:gd name="connsiteY169" fmla="*/ 5100953 h 5102540"/>
              <a:gd name="connsiteX170" fmla="*/ 4048388 w 12191996"/>
              <a:gd name="connsiteY170" fmla="*/ 5102540 h 5102540"/>
              <a:gd name="connsiteX171" fmla="*/ 3980126 w 12191996"/>
              <a:gd name="connsiteY171" fmla="*/ 5100953 h 5102540"/>
              <a:gd name="connsiteX172" fmla="*/ 3919801 w 12191996"/>
              <a:gd name="connsiteY172" fmla="*/ 5093015 h 5102540"/>
              <a:gd name="connsiteX173" fmla="*/ 3867413 w 12191996"/>
              <a:gd name="connsiteY173" fmla="*/ 5081903 h 5102540"/>
              <a:gd name="connsiteX174" fmla="*/ 3821376 w 12191996"/>
              <a:gd name="connsiteY174" fmla="*/ 5067615 h 5102540"/>
              <a:gd name="connsiteX175" fmla="*/ 3780101 w 12191996"/>
              <a:gd name="connsiteY175" fmla="*/ 5051740 h 5102540"/>
              <a:gd name="connsiteX176" fmla="*/ 3743588 w 12191996"/>
              <a:gd name="connsiteY176" fmla="*/ 5032690 h 5102540"/>
              <a:gd name="connsiteX177" fmla="*/ 3705488 w 12191996"/>
              <a:gd name="connsiteY177" fmla="*/ 5013640 h 5102540"/>
              <a:gd name="connsiteX178" fmla="*/ 3667388 w 12191996"/>
              <a:gd name="connsiteY178" fmla="*/ 4994590 h 5102540"/>
              <a:gd name="connsiteX179" fmla="*/ 3630876 w 12191996"/>
              <a:gd name="connsiteY179" fmla="*/ 4978715 h 5102540"/>
              <a:gd name="connsiteX180" fmla="*/ 3589601 w 12191996"/>
              <a:gd name="connsiteY180" fmla="*/ 4962840 h 5102540"/>
              <a:gd name="connsiteX181" fmla="*/ 3543563 w 12191996"/>
              <a:gd name="connsiteY181" fmla="*/ 4946965 h 5102540"/>
              <a:gd name="connsiteX182" fmla="*/ 3491176 w 12191996"/>
              <a:gd name="connsiteY182" fmla="*/ 4935853 h 5102540"/>
              <a:gd name="connsiteX183" fmla="*/ 3430851 w 12191996"/>
              <a:gd name="connsiteY183" fmla="*/ 4929503 h 5102540"/>
              <a:gd name="connsiteX184" fmla="*/ 3361001 w 12191996"/>
              <a:gd name="connsiteY184" fmla="*/ 4926328 h 5102540"/>
              <a:gd name="connsiteX185" fmla="*/ 3294326 w 12191996"/>
              <a:gd name="connsiteY185" fmla="*/ 4929503 h 5102540"/>
              <a:gd name="connsiteX186" fmla="*/ 3234001 w 12191996"/>
              <a:gd name="connsiteY186" fmla="*/ 4935853 h 5102540"/>
              <a:gd name="connsiteX187" fmla="*/ 3181613 w 12191996"/>
              <a:gd name="connsiteY187" fmla="*/ 4946965 h 5102540"/>
              <a:gd name="connsiteX188" fmla="*/ 3135576 w 12191996"/>
              <a:gd name="connsiteY188" fmla="*/ 4962840 h 5102540"/>
              <a:gd name="connsiteX189" fmla="*/ 3094301 w 12191996"/>
              <a:gd name="connsiteY189" fmla="*/ 4978715 h 5102540"/>
              <a:gd name="connsiteX190" fmla="*/ 3057788 w 12191996"/>
              <a:gd name="connsiteY190" fmla="*/ 4994590 h 5102540"/>
              <a:gd name="connsiteX191" fmla="*/ 3019688 w 12191996"/>
              <a:gd name="connsiteY191" fmla="*/ 5013640 h 5102540"/>
              <a:gd name="connsiteX192" fmla="*/ 2981588 w 12191996"/>
              <a:gd name="connsiteY192" fmla="*/ 5032690 h 5102540"/>
              <a:gd name="connsiteX193" fmla="*/ 2945076 w 12191996"/>
              <a:gd name="connsiteY193" fmla="*/ 5051740 h 5102540"/>
              <a:gd name="connsiteX194" fmla="*/ 2903801 w 12191996"/>
              <a:gd name="connsiteY194" fmla="*/ 5067615 h 5102540"/>
              <a:gd name="connsiteX195" fmla="*/ 2857763 w 12191996"/>
              <a:gd name="connsiteY195" fmla="*/ 5081903 h 5102540"/>
              <a:gd name="connsiteX196" fmla="*/ 2805376 w 12191996"/>
              <a:gd name="connsiteY196" fmla="*/ 5093015 h 5102540"/>
              <a:gd name="connsiteX197" fmla="*/ 2745051 w 12191996"/>
              <a:gd name="connsiteY197" fmla="*/ 5100953 h 5102540"/>
              <a:gd name="connsiteX198" fmla="*/ 2676788 w 12191996"/>
              <a:gd name="connsiteY198" fmla="*/ 5102540 h 5102540"/>
              <a:gd name="connsiteX199" fmla="*/ 2608526 w 12191996"/>
              <a:gd name="connsiteY199" fmla="*/ 5100953 h 5102540"/>
              <a:gd name="connsiteX200" fmla="*/ 2548201 w 12191996"/>
              <a:gd name="connsiteY200" fmla="*/ 5093015 h 5102540"/>
              <a:gd name="connsiteX201" fmla="*/ 2495813 w 12191996"/>
              <a:gd name="connsiteY201" fmla="*/ 5081903 h 5102540"/>
              <a:gd name="connsiteX202" fmla="*/ 2449776 w 12191996"/>
              <a:gd name="connsiteY202" fmla="*/ 5067615 h 5102540"/>
              <a:gd name="connsiteX203" fmla="*/ 2408501 w 12191996"/>
              <a:gd name="connsiteY203" fmla="*/ 5051740 h 5102540"/>
              <a:gd name="connsiteX204" fmla="*/ 2371988 w 12191996"/>
              <a:gd name="connsiteY204" fmla="*/ 5032690 h 5102540"/>
              <a:gd name="connsiteX205" fmla="*/ 2333888 w 12191996"/>
              <a:gd name="connsiteY205" fmla="*/ 5013640 h 5102540"/>
              <a:gd name="connsiteX206" fmla="*/ 2295788 w 12191996"/>
              <a:gd name="connsiteY206" fmla="*/ 4994590 h 5102540"/>
              <a:gd name="connsiteX207" fmla="*/ 2259276 w 12191996"/>
              <a:gd name="connsiteY207" fmla="*/ 4978715 h 5102540"/>
              <a:gd name="connsiteX208" fmla="*/ 2218001 w 12191996"/>
              <a:gd name="connsiteY208" fmla="*/ 4962840 h 5102540"/>
              <a:gd name="connsiteX209" fmla="*/ 2171963 w 12191996"/>
              <a:gd name="connsiteY209" fmla="*/ 4946965 h 5102540"/>
              <a:gd name="connsiteX210" fmla="*/ 2119576 w 12191996"/>
              <a:gd name="connsiteY210" fmla="*/ 4935853 h 5102540"/>
              <a:gd name="connsiteX211" fmla="*/ 2059251 w 12191996"/>
              <a:gd name="connsiteY211" fmla="*/ 4929503 h 5102540"/>
              <a:gd name="connsiteX212" fmla="*/ 1990988 w 12191996"/>
              <a:gd name="connsiteY212" fmla="*/ 4926328 h 5102540"/>
              <a:gd name="connsiteX213" fmla="*/ 1922726 w 12191996"/>
              <a:gd name="connsiteY213" fmla="*/ 4929503 h 5102540"/>
              <a:gd name="connsiteX214" fmla="*/ 1862401 w 12191996"/>
              <a:gd name="connsiteY214" fmla="*/ 4935853 h 5102540"/>
              <a:gd name="connsiteX215" fmla="*/ 1810013 w 12191996"/>
              <a:gd name="connsiteY215" fmla="*/ 4946965 h 5102540"/>
              <a:gd name="connsiteX216" fmla="*/ 1763976 w 12191996"/>
              <a:gd name="connsiteY216" fmla="*/ 4962840 h 5102540"/>
              <a:gd name="connsiteX217" fmla="*/ 1722701 w 12191996"/>
              <a:gd name="connsiteY217" fmla="*/ 4978715 h 5102540"/>
              <a:gd name="connsiteX218" fmla="*/ 1686188 w 12191996"/>
              <a:gd name="connsiteY218" fmla="*/ 4994590 h 5102540"/>
              <a:gd name="connsiteX219" fmla="*/ 1648088 w 12191996"/>
              <a:gd name="connsiteY219" fmla="*/ 5013640 h 5102540"/>
              <a:gd name="connsiteX220" fmla="*/ 1609988 w 12191996"/>
              <a:gd name="connsiteY220" fmla="*/ 5032690 h 5102540"/>
              <a:gd name="connsiteX221" fmla="*/ 1573476 w 12191996"/>
              <a:gd name="connsiteY221" fmla="*/ 5051740 h 5102540"/>
              <a:gd name="connsiteX222" fmla="*/ 1532201 w 12191996"/>
              <a:gd name="connsiteY222" fmla="*/ 5067615 h 5102540"/>
              <a:gd name="connsiteX223" fmla="*/ 1486163 w 12191996"/>
              <a:gd name="connsiteY223" fmla="*/ 5081903 h 5102540"/>
              <a:gd name="connsiteX224" fmla="*/ 1433776 w 12191996"/>
              <a:gd name="connsiteY224" fmla="*/ 5093015 h 5102540"/>
              <a:gd name="connsiteX225" fmla="*/ 1373451 w 12191996"/>
              <a:gd name="connsiteY225" fmla="*/ 5100953 h 5102540"/>
              <a:gd name="connsiteX226" fmla="*/ 1305188 w 12191996"/>
              <a:gd name="connsiteY226" fmla="*/ 5102540 h 5102540"/>
              <a:gd name="connsiteX227" fmla="*/ 1236926 w 12191996"/>
              <a:gd name="connsiteY227" fmla="*/ 5100953 h 5102540"/>
              <a:gd name="connsiteX228" fmla="*/ 1176601 w 12191996"/>
              <a:gd name="connsiteY228" fmla="*/ 5093015 h 5102540"/>
              <a:gd name="connsiteX229" fmla="*/ 1124213 w 12191996"/>
              <a:gd name="connsiteY229" fmla="*/ 5081903 h 5102540"/>
              <a:gd name="connsiteX230" fmla="*/ 1078176 w 12191996"/>
              <a:gd name="connsiteY230" fmla="*/ 5067615 h 5102540"/>
              <a:gd name="connsiteX231" fmla="*/ 1036901 w 12191996"/>
              <a:gd name="connsiteY231" fmla="*/ 5051740 h 5102540"/>
              <a:gd name="connsiteX232" fmla="*/ 1000388 w 12191996"/>
              <a:gd name="connsiteY232" fmla="*/ 5032690 h 5102540"/>
              <a:gd name="connsiteX233" fmla="*/ 962288 w 12191996"/>
              <a:gd name="connsiteY233" fmla="*/ 5013640 h 5102540"/>
              <a:gd name="connsiteX234" fmla="*/ 924188 w 12191996"/>
              <a:gd name="connsiteY234" fmla="*/ 4994590 h 5102540"/>
              <a:gd name="connsiteX235" fmla="*/ 887676 w 12191996"/>
              <a:gd name="connsiteY235" fmla="*/ 4978715 h 5102540"/>
              <a:gd name="connsiteX236" fmla="*/ 846401 w 12191996"/>
              <a:gd name="connsiteY236" fmla="*/ 4962840 h 5102540"/>
              <a:gd name="connsiteX237" fmla="*/ 800363 w 12191996"/>
              <a:gd name="connsiteY237" fmla="*/ 4946965 h 5102540"/>
              <a:gd name="connsiteX238" fmla="*/ 747976 w 12191996"/>
              <a:gd name="connsiteY238" fmla="*/ 4935853 h 5102540"/>
              <a:gd name="connsiteX239" fmla="*/ 687651 w 12191996"/>
              <a:gd name="connsiteY239" fmla="*/ 4929503 h 5102540"/>
              <a:gd name="connsiteX240" fmla="*/ 619388 w 12191996"/>
              <a:gd name="connsiteY240" fmla="*/ 4926328 h 5102540"/>
              <a:gd name="connsiteX241" fmla="*/ 551126 w 12191996"/>
              <a:gd name="connsiteY241" fmla="*/ 4929503 h 5102540"/>
              <a:gd name="connsiteX242" fmla="*/ 490801 w 12191996"/>
              <a:gd name="connsiteY242" fmla="*/ 4935853 h 5102540"/>
              <a:gd name="connsiteX243" fmla="*/ 438413 w 12191996"/>
              <a:gd name="connsiteY243" fmla="*/ 4946965 h 5102540"/>
              <a:gd name="connsiteX244" fmla="*/ 392376 w 12191996"/>
              <a:gd name="connsiteY244" fmla="*/ 4962840 h 5102540"/>
              <a:gd name="connsiteX245" fmla="*/ 351101 w 12191996"/>
              <a:gd name="connsiteY245" fmla="*/ 4978715 h 5102540"/>
              <a:gd name="connsiteX246" fmla="*/ 314588 w 12191996"/>
              <a:gd name="connsiteY246" fmla="*/ 4994590 h 5102540"/>
              <a:gd name="connsiteX247" fmla="*/ 276488 w 12191996"/>
              <a:gd name="connsiteY247" fmla="*/ 5013640 h 5102540"/>
              <a:gd name="connsiteX248" fmla="*/ 238388 w 12191996"/>
              <a:gd name="connsiteY248" fmla="*/ 5032690 h 5102540"/>
              <a:gd name="connsiteX249" fmla="*/ 201876 w 12191996"/>
              <a:gd name="connsiteY249" fmla="*/ 5051740 h 5102540"/>
              <a:gd name="connsiteX250" fmla="*/ 160601 w 12191996"/>
              <a:gd name="connsiteY250" fmla="*/ 5067615 h 5102540"/>
              <a:gd name="connsiteX251" fmla="*/ 114563 w 12191996"/>
              <a:gd name="connsiteY251" fmla="*/ 5081903 h 5102540"/>
              <a:gd name="connsiteX252" fmla="*/ 62176 w 12191996"/>
              <a:gd name="connsiteY252" fmla="*/ 5093015 h 5102540"/>
              <a:gd name="connsiteX253" fmla="*/ 1851 w 12191996"/>
              <a:gd name="connsiteY253" fmla="*/ 5100953 h 5102540"/>
              <a:gd name="connsiteX254" fmla="*/ 0 w 12191996"/>
              <a:gd name="connsiteY254" fmla="*/ 5100996 h 5102540"/>
              <a:gd name="connsiteX255" fmla="*/ 0 w 12191996"/>
              <a:gd name="connsiteY255" fmla="*/ 0 h 510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2191996" h="5102540">
                <a:moveTo>
                  <a:pt x="0" y="0"/>
                </a:moveTo>
                <a:lnTo>
                  <a:pt x="12191996" y="0"/>
                </a:lnTo>
                <a:lnTo>
                  <a:pt x="12191996" y="5100996"/>
                </a:lnTo>
                <a:lnTo>
                  <a:pt x="12190145" y="5100953"/>
                </a:lnTo>
                <a:lnTo>
                  <a:pt x="12129819" y="5093016"/>
                </a:lnTo>
                <a:lnTo>
                  <a:pt x="12077431" y="5081903"/>
                </a:lnTo>
                <a:lnTo>
                  <a:pt x="12031395" y="5067615"/>
                </a:lnTo>
                <a:lnTo>
                  <a:pt x="11990119" y="5051740"/>
                </a:lnTo>
                <a:lnTo>
                  <a:pt x="11953607" y="5032690"/>
                </a:lnTo>
                <a:lnTo>
                  <a:pt x="11915507" y="5013640"/>
                </a:lnTo>
                <a:lnTo>
                  <a:pt x="11877407" y="4994590"/>
                </a:lnTo>
                <a:lnTo>
                  <a:pt x="11840895" y="4978715"/>
                </a:lnTo>
                <a:lnTo>
                  <a:pt x="11799619" y="4962840"/>
                </a:lnTo>
                <a:lnTo>
                  <a:pt x="11753581" y="4946965"/>
                </a:lnTo>
                <a:lnTo>
                  <a:pt x="11701195" y="4935853"/>
                </a:lnTo>
                <a:lnTo>
                  <a:pt x="11640869" y="4929503"/>
                </a:lnTo>
                <a:lnTo>
                  <a:pt x="11572607" y="4926328"/>
                </a:lnTo>
                <a:lnTo>
                  <a:pt x="11504345" y="4929503"/>
                </a:lnTo>
                <a:lnTo>
                  <a:pt x="11444019" y="4935853"/>
                </a:lnTo>
                <a:lnTo>
                  <a:pt x="11391631" y="4946965"/>
                </a:lnTo>
                <a:lnTo>
                  <a:pt x="11345595" y="4962840"/>
                </a:lnTo>
                <a:lnTo>
                  <a:pt x="11304319" y="4978715"/>
                </a:lnTo>
                <a:lnTo>
                  <a:pt x="11267807" y="4994590"/>
                </a:lnTo>
                <a:lnTo>
                  <a:pt x="11229707" y="5013640"/>
                </a:lnTo>
                <a:lnTo>
                  <a:pt x="11191607" y="5032690"/>
                </a:lnTo>
                <a:lnTo>
                  <a:pt x="11155095" y="5051740"/>
                </a:lnTo>
                <a:lnTo>
                  <a:pt x="11113819" y="5067615"/>
                </a:lnTo>
                <a:lnTo>
                  <a:pt x="11067781" y="5081903"/>
                </a:lnTo>
                <a:lnTo>
                  <a:pt x="11015395" y="5093015"/>
                </a:lnTo>
                <a:lnTo>
                  <a:pt x="10955069" y="5100953"/>
                </a:lnTo>
                <a:lnTo>
                  <a:pt x="10886807" y="5102540"/>
                </a:lnTo>
                <a:lnTo>
                  <a:pt x="10818545" y="5100953"/>
                </a:lnTo>
                <a:lnTo>
                  <a:pt x="10758219" y="5093015"/>
                </a:lnTo>
                <a:lnTo>
                  <a:pt x="10705831" y="5081903"/>
                </a:lnTo>
                <a:lnTo>
                  <a:pt x="10659795" y="5067615"/>
                </a:lnTo>
                <a:lnTo>
                  <a:pt x="10618519" y="5051740"/>
                </a:lnTo>
                <a:lnTo>
                  <a:pt x="10582007" y="5032690"/>
                </a:lnTo>
                <a:lnTo>
                  <a:pt x="10543907" y="5013640"/>
                </a:lnTo>
                <a:lnTo>
                  <a:pt x="10505807" y="4994590"/>
                </a:lnTo>
                <a:lnTo>
                  <a:pt x="10469295" y="4978715"/>
                </a:lnTo>
                <a:lnTo>
                  <a:pt x="10428019" y="4962840"/>
                </a:lnTo>
                <a:lnTo>
                  <a:pt x="10381981" y="4946965"/>
                </a:lnTo>
                <a:lnTo>
                  <a:pt x="10329595" y="4935853"/>
                </a:lnTo>
                <a:lnTo>
                  <a:pt x="10269269" y="4929503"/>
                </a:lnTo>
                <a:lnTo>
                  <a:pt x="10201007" y="4926328"/>
                </a:lnTo>
                <a:lnTo>
                  <a:pt x="10132745" y="4929503"/>
                </a:lnTo>
                <a:lnTo>
                  <a:pt x="10072419" y="4935853"/>
                </a:lnTo>
                <a:lnTo>
                  <a:pt x="10020031" y="4946965"/>
                </a:lnTo>
                <a:lnTo>
                  <a:pt x="9973995" y="4962840"/>
                </a:lnTo>
                <a:lnTo>
                  <a:pt x="9932719" y="4978715"/>
                </a:lnTo>
                <a:lnTo>
                  <a:pt x="9896207" y="4994590"/>
                </a:lnTo>
                <a:lnTo>
                  <a:pt x="9820007" y="5032690"/>
                </a:lnTo>
                <a:lnTo>
                  <a:pt x="9783495" y="5051740"/>
                </a:lnTo>
                <a:lnTo>
                  <a:pt x="9742219" y="5067615"/>
                </a:lnTo>
                <a:lnTo>
                  <a:pt x="9696181" y="5081903"/>
                </a:lnTo>
                <a:lnTo>
                  <a:pt x="9643795" y="5093015"/>
                </a:lnTo>
                <a:lnTo>
                  <a:pt x="9583469" y="5100953"/>
                </a:lnTo>
                <a:lnTo>
                  <a:pt x="9515207" y="5102540"/>
                </a:lnTo>
                <a:lnTo>
                  <a:pt x="9446945" y="5100953"/>
                </a:lnTo>
                <a:lnTo>
                  <a:pt x="9386619" y="5093015"/>
                </a:lnTo>
                <a:lnTo>
                  <a:pt x="9334231" y="5081903"/>
                </a:lnTo>
                <a:lnTo>
                  <a:pt x="9288195" y="5067615"/>
                </a:lnTo>
                <a:lnTo>
                  <a:pt x="9246919" y="5051740"/>
                </a:lnTo>
                <a:lnTo>
                  <a:pt x="9210407" y="5032690"/>
                </a:lnTo>
                <a:lnTo>
                  <a:pt x="9172307" y="5013640"/>
                </a:lnTo>
                <a:lnTo>
                  <a:pt x="9134207" y="4994590"/>
                </a:lnTo>
                <a:lnTo>
                  <a:pt x="9097695" y="4978715"/>
                </a:lnTo>
                <a:lnTo>
                  <a:pt x="9056419" y="4962840"/>
                </a:lnTo>
                <a:lnTo>
                  <a:pt x="9010381" y="4946965"/>
                </a:lnTo>
                <a:lnTo>
                  <a:pt x="8957995" y="4935853"/>
                </a:lnTo>
                <a:lnTo>
                  <a:pt x="8897669" y="4929503"/>
                </a:lnTo>
                <a:lnTo>
                  <a:pt x="8827819" y="4926328"/>
                </a:lnTo>
                <a:lnTo>
                  <a:pt x="8761145" y="4929503"/>
                </a:lnTo>
                <a:lnTo>
                  <a:pt x="8700819" y="4935853"/>
                </a:lnTo>
                <a:lnTo>
                  <a:pt x="8648431" y="4946965"/>
                </a:lnTo>
                <a:lnTo>
                  <a:pt x="8602395" y="4962840"/>
                </a:lnTo>
                <a:lnTo>
                  <a:pt x="8561119" y="4978715"/>
                </a:lnTo>
                <a:lnTo>
                  <a:pt x="8524607" y="4994590"/>
                </a:lnTo>
                <a:lnTo>
                  <a:pt x="8486507" y="5013640"/>
                </a:lnTo>
                <a:lnTo>
                  <a:pt x="8448407" y="5032690"/>
                </a:lnTo>
                <a:lnTo>
                  <a:pt x="8411895" y="5051740"/>
                </a:lnTo>
                <a:lnTo>
                  <a:pt x="8370620" y="5067615"/>
                </a:lnTo>
                <a:lnTo>
                  <a:pt x="8324582" y="5081903"/>
                </a:lnTo>
                <a:lnTo>
                  <a:pt x="8272195" y="5093015"/>
                </a:lnTo>
                <a:lnTo>
                  <a:pt x="8211870" y="5100953"/>
                </a:lnTo>
                <a:lnTo>
                  <a:pt x="8143607" y="5102540"/>
                </a:lnTo>
                <a:lnTo>
                  <a:pt x="8075345" y="5100953"/>
                </a:lnTo>
                <a:lnTo>
                  <a:pt x="8015020" y="5093015"/>
                </a:lnTo>
                <a:lnTo>
                  <a:pt x="7962632" y="5081903"/>
                </a:lnTo>
                <a:lnTo>
                  <a:pt x="7916595" y="5067615"/>
                </a:lnTo>
                <a:lnTo>
                  <a:pt x="7875320" y="5051740"/>
                </a:lnTo>
                <a:lnTo>
                  <a:pt x="7838807" y="5032690"/>
                </a:lnTo>
                <a:lnTo>
                  <a:pt x="7800707" y="5013640"/>
                </a:lnTo>
                <a:lnTo>
                  <a:pt x="7762607" y="4994590"/>
                </a:lnTo>
                <a:lnTo>
                  <a:pt x="7726095" y="4978715"/>
                </a:lnTo>
                <a:lnTo>
                  <a:pt x="7684820" y="4962840"/>
                </a:lnTo>
                <a:lnTo>
                  <a:pt x="7638782" y="4946965"/>
                </a:lnTo>
                <a:lnTo>
                  <a:pt x="7586395" y="4935853"/>
                </a:lnTo>
                <a:lnTo>
                  <a:pt x="7526070" y="4929503"/>
                </a:lnTo>
                <a:lnTo>
                  <a:pt x="7457807" y="4926328"/>
                </a:lnTo>
                <a:lnTo>
                  <a:pt x="7389545" y="4929503"/>
                </a:lnTo>
                <a:lnTo>
                  <a:pt x="7329220" y="4935853"/>
                </a:lnTo>
                <a:lnTo>
                  <a:pt x="7276832" y="4946965"/>
                </a:lnTo>
                <a:lnTo>
                  <a:pt x="7230795" y="4962840"/>
                </a:lnTo>
                <a:lnTo>
                  <a:pt x="7189520" y="4978715"/>
                </a:lnTo>
                <a:lnTo>
                  <a:pt x="7153007" y="4994590"/>
                </a:lnTo>
                <a:lnTo>
                  <a:pt x="7114907" y="5013640"/>
                </a:lnTo>
                <a:lnTo>
                  <a:pt x="7076807" y="5032690"/>
                </a:lnTo>
                <a:lnTo>
                  <a:pt x="7040295" y="5051740"/>
                </a:lnTo>
                <a:lnTo>
                  <a:pt x="6999020" y="5067615"/>
                </a:lnTo>
                <a:lnTo>
                  <a:pt x="6952982" y="5081903"/>
                </a:lnTo>
                <a:lnTo>
                  <a:pt x="6900595" y="5093015"/>
                </a:lnTo>
                <a:lnTo>
                  <a:pt x="6840270" y="5100953"/>
                </a:lnTo>
                <a:lnTo>
                  <a:pt x="6781798" y="5102313"/>
                </a:lnTo>
                <a:lnTo>
                  <a:pt x="6723326" y="5100953"/>
                </a:lnTo>
                <a:lnTo>
                  <a:pt x="6663001" y="5093015"/>
                </a:lnTo>
                <a:lnTo>
                  <a:pt x="6610613" y="5081903"/>
                </a:lnTo>
                <a:lnTo>
                  <a:pt x="6564576" y="5067615"/>
                </a:lnTo>
                <a:lnTo>
                  <a:pt x="6523301" y="5051740"/>
                </a:lnTo>
                <a:lnTo>
                  <a:pt x="6486788" y="5032690"/>
                </a:lnTo>
                <a:lnTo>
                  <a:pt x="6448688" y="5013640"/>
                </a:lnTo>
                <a:lnTo>
                  <a:pt x="6410588" y="4994590"/>
                </a:lnTo>
                <a:lnTo>
                  <a:pt x="6374076" y="4978715"/>
                </a:lnTo>
                <a:lnTo>
                  <a:pt x="6332801" y="4962840"/>
                </a:lnTo>
                <a:lnTo>
                  <a:pt x="6286763" y="4946965"/>
                </a:lnTo>
                <a:lnTo>
                  <a:pt x="6234376" y="4935853"/>
                </a:lnTo>
                <a:lnTo>
                  <a:pt x="6174051" y="4929503"/>
                </a:lnTo>
                <a:lnTo>
                  <a:pt x="6105788" y="4926328"/>
                </a:lnTo>
                <a:lnTo>
                  <a:pt x="6095998" y="4926783"/>
                </a:lnTo>
                <a:lnTo>
                  <a:pt x="6086208" y="4926328"/>
                </a:lnTo>
                <a:lnTo>
                  <a:pt x="6017946" y="4929503"/>
                </a:lnTo>
                <a:lnTo>
                  <a:pt x="5957620" y="4935853"/>
                </a:lnTo>
                <a:lnTo>
                  <a:pt x="5905233" y="4946965"/>
                </a:lnTo>
                <a:lnTo>
                  <a:pt x="5859195" y="4962840"/>
                </a:lnTo>
                <a:lnTo>
                  <a:pt x="5817920" y="4978715"/>
                </a:lnTo>
                <a:lnTo>
                  <a:pt x="5781407" y="4994590"/>
                </a:lnTo>
                <a:lnTo>
                  <a:pt x="5743307" y="5013640"/>
                </a:lnTo>
                <a:lnTo>
                  <a:pt x="5705208" y="5032690"/>
                </a:lnTo>
                <a:lnTo>
                  <a:pt x="5668695" y="5051740"/>
                </a:lnTo>
                <a:lnTo>
                  <a:pt x="5627420" y="5067615"/>
                </a:lnTo>
                <a:lnTo>
                  <a:pt x="5581382" y="5081903"/>
                </a:lnTo>
                <a:lnTo>
                  <a:pt x="5528995" y="5093015"/>
                </a:lnTo>
                <a:lnTo>
                  <a:pt x="5468670" y="5100953"/>
                </a:lnTo>
                <a:lnTo>
                  <a:pt x="5410198" y="5102313"/>
                </a:lnTo>
                <a:lnTo>
                  <a:pt x="5351726" y="5100953"/>
                </a:lnTo>
                <a:lnTo>
                  <a:pt x="5291400" y="5093015"/>
                </a:lnTo>
                <a:lnTo>
                  <a:pt x="5239013" y="5081903"/>
                </a:lnTo>
                <a:lnTo>
                  <a:pt x="5192976" y="5067615"/>
                </a:lnTo>
                <a:lnTo>
                  <a:pt x="5151700" y="5051740"/>
                </a:lnTo>
                <a:lnTo>
                  <a:pt x="5115188" y="5032690"/>
                </a:lnTo>
                <a:lnTo>
                  <a:pt x="5077089" y="5013640"/>
                </a:lnTo>
                <a:lnTo>
                  <a:pt x="5038988" y="4994590"/>
                </a:lnTo>
                <a:lnTo>
                  <a:pt x="5002476" y="4978715"/>
                </a:lnTo>
                <a:lnTo>
                  <a:pt x="4961200" y="4962840"/>
                </a:lnTo>
                <a:lnTo>
                  <a:pt x="4915164" y="4946965"/>
                </a:lnTo>
                <a:lnTo>
                  <a:pt x="4862776" y="4935853"/>
                </a:lnTo>
                <a:lnTo>
                  <a:pt x="4802452" y="4929503"/>
                </a:lnTo>
                <a:lnTo>
                  <a:pt x="4734188" y="4926328"/>
                </a:lnTo>
                <a:lnTo>
                  <a:pt x="4665927" y="4929503"/>
                </a:lnTo>
                <a:lnTo>
                  <a:pt x="4605601" y="4935853"/>
                </a:lnTo>
                <a:lnTo>
                  <a:pt x="4553214" y="4946965"/>
                </a:lnTo>
                <a:lnTo>
                  <a:pt x="4507176" y="4962840"/>
                </a:lnTo>
                <a:lnTo>
                  <a:pt x="4465901" y="4978715"/>
                </a:lnTo>
                <a:lnTo>
                  <a:pt x="4429388" y="4994590"/>
                </a:lnTo>
                <a:lnTo>
                  <a:pt x="4353188" y="5032690"/>
                </a:lnTo>
                <a:lnTo>
                  <a:pt x="4316676" y="5051740"/>
                </a:lnTo>
                <a:lnTo>
                  <a:pt x="4275401" y="5067615"/>
                </a:lnTo>
                <a:lnTo>
                  <a:pt x="4229363" y="5081903"/>
                </a:lnTo>
                <a:lnTo>
                  <a:pt x="4176976" y="5093015"/>
                </a:lnTo>
                <a:lnTo>
                  <a:pt x="4116651" y="5100953"/>
                </a:lnTo>
                <a:lnTo>
                  <a:pt x="4048388" y="5102540"/>
                </a:lnTo>
                <a:lnTo>
                  <a:pt x="3980126" y="5100953"/>
                </a:lnTo>
                <a:lnTo>
                  <a:pt x="3919801" y="5093015"/>
                </a:lnTo>
                <a:lnTo>
                  <a:pt x="3867413" y="5081903"/>
                </a:lnTo>
                <a:lnTo>
                  <a:pt x="3821376" y="5067615"/>
                </a:lnTo>
                <a:lnTo>
                  <a:pt x="3780101" y="5051740"/>
                </a:lnTo>
                <a:lnTo>
                  <a:pt x="3743588" y="5032690"/>
                </a:lnTo>
                <a:lnTo>
                  <a:pt x="3705488" y="5013640"/>
                </a:lnTo>
                <a:lnTo>
                  <a:pt x="3667388" y="4994590"/>
                </a:lnTo>
                <a:lnTo>
                  <a:pt x="3630876" y="4978715"/>
                </a:lnTo>
                <a:lnTo>
                  <a:pt x="3589601" y="4962840"/>
                </a:lnTo>
                <a:lnTo>
                  <a:pt x="3543563" y="4946965"/>
                </a:lnTo>
                <a:lnTo>
                  <a:pt x="3491176" y="4935853"/>
                </a:lnTo>
                <a:lnTo>
                  <a:pt x="3430851" y="4929503"/>
                </a:lnTo>
                <a:lnTo>
                  <a:pt x="3361001" y="4926328"/>
                </a:lnTo>
                <a:lnTo>
                  <a:pt x="3294326" y="4929503"/>
                </a:lnTo>
                <a:lnTo>
                  <a:pt x="3234001" y="4935853"/>
                </a:lnTo>
                <a:lnTo>
                  <a:pt x="3181613" y="4946965"/>
                </a:lnTo>
                <a:lnTo>
                  <a:pt x="3135576" y="4962840"/>
                </a:lnTo>
                <a:lnTo>
                  <a:pt x="3094301" y="4978715"/>
                </a:lnTo>
                <a:lnTo>
                  <a:pt x="3057788" y="4994590"/>
                </a:lnTo>
                <a:lnTo>
                  <a:pt x="3019688" y="5013640"/>
                </a:lnTo>
                <a:lnTo>
                  <a:pt x="2981588" y="5032690"/>
                </a:lnTo>
                <a:lnTo>
                  <a:pt x="2945076" y="5051740"/>
                </a:lnTo>
                <a:lnTo>
                  <a:pt x="2903801" y="5067615"/>
                </a:lnTo>
                <a:lnTo>
                  <a:pt x="2857763" y="5081903"/>
                </a:lnTo>
                <a:lnTo>
                  <a:pt x="2805376" y="5093015"/>
                </a:lnTo>
                <a:lnTo>
                  <a:pt x="2745051" y="5100953"/>
                </a:lnTo>
                <a:lnTo>
                  <a:pt x="2676788" y="5102540"/>
                </a:lnTo>
                <a:lnTo>
                  <a:pt x="2608526" y="5100953"/>
                </a:lnTo>
                <a:lnTo>
                  <a:pt x="2548201" y="5093015"/>
                </a:lnTo>
                <a:lnTo>
                  <a:pt x="2495813" y="5081903"/>
                </a:lnTo>
                <a:lnTo>
                  <a:pt x="2449776" y="5067615"/>
                </a:lnTo>
                <a:lnTo>
                  <a:pt x="2408501" y="5051740"/>
                </a:lnTo>
                <a:lnTo>
                  <a:pt x="2371988" y="5032690"/>
                </a:lnTo>
                <a:lnTo>
                  <a:pt x="2333888" y="5013640"/>
                </a:lnTo>
                <a:lnTo>
                  <a:pt x="2295788" y="4994590"/>
                </a:lnTo>
                <a:lnTo>
                  <a:pt x="2259276" y="4978715"/>
                </a:lnTo>
                <a:lnTo>
                  <a:pt x="2218001" y="4962840"/>
                </a:lnTo>
                <a:lnTo>
                  <a:pt x="2171963" y="4946965"/>
                </a:lnTo>
                <a:lnTo>
                  <a:pt x="2119576" y="4935853"/>
                </a:lnTo>
                <a:lnTo>
                  <a:pt x="2059251" y="4929503"/>
                </a:lnTo>
                <a:lnTo>
                  <a:pt x="1990988" y="4926328"/>
                </a:lnTo>
                <a:lnTo>
                  <a:pt x="1922726" y="4929503"/>
                </a:lnTo>
                <a:lnTo>
                  <a:pt x="1862401" y="4935853"/>
                </a:lnTo>
                <a:lnTo>
                  <a:pt x="1810013" y="4946965"/>
                </a:lnTo>
                <a:lnTo>
                  <a:pt x="1763976" y="4962840"/>
                </a:lnTo>
                <a:lnTo>
                  <a:pt x="1722701" y="4978715"/>
                </a:lnTo>
                <a:lnTo>
                  <a:pt x="1686188" y="4994590"/>
                </a:lnTo>
                <a:lnTo>
                  <a:pt x="1648088" y="5013640"/>
                </a:lnTo>
                <a:lnTo>
                  <a:pt x="1609988" y="5032690"/>
                </a:lnTo>
                <a:lnTo>
                  <a:pt x="1573476" y="5051740"/>
                </a:lnTo>
                <a:lnTo>
                  <a:pt x="1532201" y="5067615"/>
                </a:lnTo>
                <a:lnTo>
                  <a:pt x="1486163" y="5081903"/>
                </a:lnTo>
                <a:lnTo>
                  <a:pt x="1433776" y="5093015"/>
                </a:lnTo>
                <a:lnTo>
                  <a:pt x="1373451" y="5100953"/>
                </a:lnTo>
                <a:lnTo>
                  <a:pt x="1305188" y="5102540"/>
                </a:lnTo>
                <a:lnTo>
                  <a:pt x="1236926" y="5100953"/>
                </a:lnTo>
                <a:lnTo>
                  <a:pt x="1176601" y="5093015"/>
                </a:lnTo>
                <a:lnTo>
                  <a:pt x="1124213" y="5081903"/>
                </a:lnTo>
                <a:lnTo>
                  <a:pt x="1078176" y="5067615"/>
                </a:lnTo>
                <a:lnTo>
                  <a:pt x="1036901" y="5051740"/>
                </a:lnTo>
                <a:lnTo>
                  <a:pt x="1000388" y="5032690"/>
                </a:lnTo>
                <a:lnTo>
                  <a:pt x="962288" y="5013640"/>
                </a:lnTo>
                <a:lnTo>
                  <a:pt x="924188" y="4994590"/>
                </a:lnTo>
                <a:lnTo>
                  <a:pt x="887676" y="4978715"/>
                </a:lnTo>
                <a:lnTo>
                  <a:pt x="846401" y="4962840"/>
                </a:lnTo>
                <a:lnTo>
                  <a:pt x="800363" y="4946965"/>
                </a:lnTo>
                <a:lnTo>
                  <a:pt x="747976" y="4935853"/>
                </a:lnTo>
                <a:lnTo>
                  <a:pt x="687651" y="4929503"/>
                </a:lnTo>
                <a:lnTo>
                  <a:pt x="619388" y="4926328"/>
                </a:lnTo>
                <a:lnTo>
                  <a:pt x="551126" y="4929503"/>
                </a:lnTo>
                <a:lnTo>
                  <a:pt x="490801" y="4935853"/>
                </a:lnTo>
                <a:lnTo>
                  <a:pt x="438413" y="4946965"/>
                </a:lnTo>
                <a:lnTo>
                  <a:pt x="392376" y="4962840"/>
                </a:lnTo>
                <a:lnTo>
                  <a:pt x="351101" y="4978715"/>
                </a:lnTo>
                <a:lnTo>
                  <a:pt x="314588" y="4994590"/>
                </a:lnTo>
                <a:lnTo>
                  <a:pt x="276488" y="5013640"/>
                </a:lnTo>
                <a:lnTo>
                  <a:pt x="238388" y="5032690"/>
                </a:lnTo>
                <a:lnTo>
                  <a:pt x="201876" y="5051740"/>
                </a:lnTo>
                <a:lnTo>
                  <a:pt x="160601" y="5067615"/>
                </a:lnTo>
                <a:lnTo>
                  <a:pt x="114563" y="5081903"/>
                </a:lnTo>
                <a:lnTo>
                  <a:pt x="62176" y="5093015"/>
                </a:lnTo>
                <a:lnTo>
                  <a:pt x="1851" y="5100953"/>
                </a:lnTo>
                <a:lnTo>
                  <a:pt x="0" y="510099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635E75C0-0AF9-4D53-A693-FDB91A28EB48}"/>
              </a:ext>
            </a:extLst>
          </p:cNvPr>
          <p:cNvSpPr>
            <a:spLocks noGrp="1"/>
          </p:cNvSpPr>
          <p:nvPr>
            <p:ph type="title"/>
          </p:nvPr>
        </p:nvSpPr>
        <p:spPr>
          <a:xfrm>
            <a:off x="1580257" y="864911"/>
            <a:ext cx="9031484" cy="3467282"/>
          </a:xfrm>
        </p:spPr>
        <p:txBody>
          <a:bodyPr vert="horz" lIns="91440" tIns="45720" rIns="91440" bIns="45720" rtlCol="0" anchor="ctr">
            <a:normAutofit/>
          </a:bodyPr>
          <a:lstStyle/>
          <a:p>
            <a:pPr algn="ctr">
              <a:spcBef>
                <a:spcPct val="0"/>
              </a:spcBef>
            </a:pPr>
            <a:r>
              <a:rPr lang="en-US" sz="8800" kern="1200">
                <a:solidFill>
                  <a:schemeClr val="tx1"/>
                </a:solidFill>
                <a:latin typeface="+mj-lt"/>
                <a:ea typeface="+mj-ea"/>
                <a:cs typeface="+mj-cs"/>
              </a:rPr>
              <a:t>Thank You</a:t>
            </a:r>
          </a:p>
        </p:txBody>
      </p:sp>
      <p:sp>
        <p:nvSpPr>
          <p:cNvPr id="13" name="Freeform: Shape 12">
            <a:extLst>
              <a:ext uri="{FF2B5EF4-FFF2-40B4-BE49-F238E27FC236}">
                <a16:creationId xmlns:a16="http://schemas.microsoft.com/office/drawing/2014/main" id="{98C1887B-FB03-4296-8352-8CFA0080F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4926330"/>
            <a:ext cx="12191996" cy="320591"/>
          </a:xfrm>
          <a:custGeom>
            <a:avLst/>
            <a:gdLst>
              <a:gd name="connsiteX0" fmla="*/ 619389 w 12191996"/>
              <a:gd name="connsiteY0" fmla="*/ 0 h 320591"/>
              <a:gd name="connsiteX1" fmla="*/ 687652 w 12191996"/>
              <a:gd name="connsiteY1" fmla="*/ 3175 h 320591"/>
              <a:gd name="connsiteX2" fmla="*/ 747977 w 12191996"/>
              <a:gd name="connsiteY2" fmla="*/ 9525 h 320591"/>
              <a:gd name="connsiteX3" fmla="*/ 800364 w 12191996"/>
              <a:gd name="connsiteY3" fmla="*/ 20637 h 320591"/>
              <a:gd name="connsiteX4" fmla="*/ 846402 w 12191996"/>
              <a:gd name="connsiteY4" fmla="*/ 36512 h 320591"/>
              <a:gd name="connsiteX5" fmla="*/ 887677 w 12191996"/>
              <a:gd name="connsiteY5" fmla="*/ 52387 h 320591"/>
              <a:gd name="connsiteX6" fmla="*/ 924189 w 12191996"/>
              <a:gd name="connsiteY6" fmla="*/ 68262 h 320591"/>
              <a:gd name="connsiteX7" fmla="*/ 962289 w 12191996"/>
              <a:gd name="connsiteY7" fmla="*/ 87312 h 320591"/>
              <a:gd name="connsiteX8" fmla="*/ 1000389 w 12191996"/>
              <a:gd name="connsiteY8" fmla="*/ 106362 h 320591"/>
              <a:gd name="connsiteX9" fmla="*/ 1036902 w 12191996"/>
              <a:gd name="connsiteY9" fmla="*/ 125412 h 320591"/>
              <a:gd name="connsiteX10" fmla="*/ 1078177 w 12191996"/>
              <a:gd name="connsiteY10" fmla="*/ 141287 h 320591"/>
              <a:gd name="connsiteX11" fmla="*/ 1124214 w 12191996"/>
              <a:gd name="connsiteY11" fmla="*/ 155575 h 320591"/>
              <a:gd name="connsiteX12" fmla="*/ 1176602 w 12191996"/>
              <a:gd name="connsiteY12" fmla="*/ 166687 h 320591"/>
              <a:gd name="connsiteX13" fmla="*/ 1236927 w 12191996"/>
              <a:gd name="connsiteY13" fmla="*/ 174625 h 320591"/>
              <a:gd name="connsiteX14" fmla="*/ 1305189 w 12191996"/>
              <a:gd name="connsiteY14" fmla="*/ 176212 h 320591"/>
              <a:gd name="connsiteX15" fmla="*/ 1373452 w 12191996"/>
              <a:gd name="connsiteY15" fmla="*/ 174625 h 320591"/>
              <a:gd name="connsiteX16" fmla="*/ 1433777 w 12191996"/>
              <a:gd name="connsiteY16" fmla="*/ 166687 h 320591"/>
              <a:gd name="connsiteX17" fmla="*/ 1486164 w 12191996"/>
              <a:gd name="connsiteY17" fmla="*/ 155575 h 320591"/>
              <a:gd name="connsiteX18" fmla="*/ 1532202 w 12191996"/>
              <a:gd name="connsiteY18" fmla="*/ 141287 h 320591"/>
              <a:gd name="connsiteX19" fmla="*/ 1573477 w 12191996"/>
              <a:gd name="connsiteY19" fmla="*/ 125412 h 320591"/>
              <a:gd name="connsiteX20" fmla="*/ 1609989 w 12191996"/>
              <a:gd name="connsiteY20" fmla="*/ 106362 h 320591"/>
              <a:gd name="connsiteX21" fmla="*/ 1648089 w 12191996"/>
              <a:gd name="connsiteY21" fmla="*/ 87312 h 320591"/>
              <a:gd name="connsiteX22" fmla="*/ 1686189 w 12191996"/>
              <a:gd name="connsiteY22" fmla="*/ 68262 h 320591"/>
              <a:gd name="connsiteX23" fmla="*/ 1722702 w 12191996"/>
              <a:gd name="connsiteY23" fmla="*/ 52387 h 320591"/>
              <a:gd name="connsiteX24" fmla="*/ 1763977 w 12191996"/>
              <a:gd name="connsiteY24" fmla="*/ 36512 h 320591"/>
              <a:gd name="connsiteX25" fmla="*/ 1810014 w 12191996"/>
              <a:gd name="connsiteY25" fmla="*/ 20637 h 320591"/>
              <a:gd name="connsiteX26" fmla="*/ 1862402 w 12191996"/>
              <a:gd name="connsiteY26" fmla="*/ 9525 h 320591"/>
              <a:gd name="connsiteX27" fmla="*/ 1922727 w 12191996"/>
              <a:gd name="connsiteY27" fmla="*/ 3175 h 320591"/>
              <a:gd name="connsiteX28" fmla="*/ 1990989 w 12191996"/>
              <a:gd name="connsiteY28" fmla="*/ 0 h 320591"/>
              <a:gd name="connsiteX29" fmla="*/ 2059252 w 12191996"/>
              <a:gd name="connsiteY29" fmla="*/ 3175 h 320591"/>
              <a:gd name="connsiteX30" fmla="*/ 2119577 w 12191996"/>
              <a:gd name="connsiteY30" fmla="*/ 9525 h 320591"/>
              <a:gd name="connsiteX31" fmla="*/ 2171964 w 12191996"/>
              <a:gd name="connsiteY31" fmla="*/ 20637 h 320591"/>
              <a:gd name="connsiteX32" fmla="*/ 2218002 w 12191996"/>
              <a:gd name="connsiteY32" fmla="*/ 36512 h 320591"/>
              <a:gd name="connsiteX33" fmla="*/ 2259277 w 12191996"/>
              <a:gd name="connsiteY33" fmla="*/ 52387 h 320591"/>
              <a:gd name="connsiteX34" fmla="*/ 2295789 w 12191996"/>
              <a:gd name="connsiteY34" fmla="*/ 68262 h 320591"/>
              <a:gd name="connsiteX35" fmla="*/ 2333889 w 12191996"/>
              <a:gd name="connsiteY35" fmla="*/ 87312 h 320591"/>
              <a:gd name="connsiteX36" fmla="*/ 2371989 w 12191996"/>
              <a:gd name="connsiteY36" fmla="*/ 106362 h 320591"/>
              <a:gd name="connsiteX37" fmla="*/ 2408502 w 12191996"/>
              <a:gd name="connsiteY37" fmla="*/ 125412 h 320591"/>
              <a:gd name="connsiteX38" fmla="*/ 2449777 w 12191996"/>
              <a:gd name="connsiteY38" fmla="*/ 141287 h 320591"/>
              <a:gd name="connsiteX39" fmla="*/ 2495814 w 12191996"/>
              <a:gd name="connsiteY39" fmla="*/ 155575 h 320591"/>
              <a:gd name="connsiteX40" fmla="*/ 2548202 w 12191996"/>
              <a:gd name="connsiteY40" fmla="*/ 166687 h 320591"/>
              <a:gd name="connsiteX41" fmla="*/ 2608527 w 12191996"/>
              <a:gd name="connsiteY41" fmla="*/ 174625 h 320591"/>
              <a:gd name="connsiteX42" fmla="*/ 2676789 w 12191996"/>
              <a:gd name="connsiteY42" fmla="*/ 176212 h 320591"/>
              <a:gd name="connsiteX43" fmla="*/ 2745052 w 12191996"/>
              <a:gd name="connsiteY43" fmla="*/ 174625 h 320591"/>
              <a:gd name="connsiteX44" fmla="*/ 2805377 w 12191996"/>
              <a:gd name="connsiteY44" fmla="*/ 166687 h 320591"/>
              <a:gd name="connsiteX45" fmla="*/ 2857764 w 12191996"/>
              <a:gd name="connsiteY45" fmla="*/ 155575 h 320591"/>
              <a:gd name="connsiteX46" fmla="*/ 2903802 w 12191996"/>
              <a:gd name="connsiteY46" fmla="*/ 141287 h 320591"/>
              <a:gd name="connsiteX47" fmla="*/ 2945077 w 12191996"/>
              <a:gd name="connsiteY47" fmla="*/ 125412 h 320591"/>
              <a:gd name="connsiteX48" fmla="*/ 2981589 w 12191996"/>
              <a:gd name="connsiteY48" fmla="*/ 106362 h 320591"/>
              <a:gd name="connsiteX49" fmla="*/ 3019689 w 12191996"/>
              <a:gd name="connsiteY49" fmla="*/ 87312 h 320591"/>
              <a:gd name="connsiteX50" fmla="*/ 3057789 w 12191996"/>
              <a:gd name="connsiteY50" fmla="*/ 68262 h 320591"/>
              <a:gd name="connsiteX51" fmla="*/ 3094302 w 12191996"/>
              <a:gd name="connsiteY51" fmla="*/ 52387 h 320591"/>
              <a:gd name="connsiteX52" fmla="*/ 3135577 w 12191996"/>
              <a:gd name="connsiteY52" fmla="*/ 36512 h 320591"/>
              <a:gd name="connsiteX53" fmla="*/ 3181614 w 12191996"/>
              <a:gd name="connsiteY53" fmla="*/ 20637 h 320591"/>
              <a:gd name="connsiteX54" fmla="*/ 3234002 w 12191996"/>
              <a:gd name="connsiteY54" fmla="*/ 9525 h 320591"/>
              <a:gd name="connsiteX55" fmla="*/ 3294327 w 12191996"/>
              <a:gd name="connsiteY55" fmla="*/ 3175 h 320591"/>
              <a:gd name="connsiteX56" fmla="*/ 3361002 w 12191996"/>
              <a:gd name="connsiteY56" fmla="*/ 0 h 320591"/>
              <a:gd name="connsiteX57" fmla="*/ 3430852 w 12191996"/>
              <a:gd name="connsiteY57" fmla="*/ 3175 h 320591"/>
              <a:gd name="connsiteX58" fmla="*/ 3491177 w 12191996"/>
              <a:gd name="connsiteY58" fmla="*/ 9525 h 320591"/>
              <a:gd name="connsiteX59" fmla="*/ 3543564 w 12191996"/>
              <a:gd name="connsiteY59" fmla="*/ 20637 h 320591"/>
              <a:gd name="connsiteX60" fmla="*/ 3589602 w 12191996"/>
              <a:gd name="connsiteY60" fmla="*/ 36512 h 320591"/>
              <a:gd name="connsiteX61" fmla="*/ 3630877 w 12191996"/>
              <a:gd name="connsiteY61" fmla="*/ 52387 h 320591"/>
              <a:gd name="connsiteX62" fmla="*/ 3667389 w 12191996"/>
              <a:gd name="connsiteY62" fmla="*/ 68262 h 320591"/>
              <a:gd name="connsiteX63" fmla="*/ 3705489 w 12191996"/>
              <a:gd name="connsiteY63" fmla="*/ 87312 h 320591"/>
              <a:gd name="connsiteX64" fmla="*/ 3743589 w 12191996"/>
              <a:gd name="connsiteY64" fmla="*/ 106362 h 320591"/>
              <a:gd name="connsiteX65" fmla="*/ 3780102 w 12191996"/>
              <a:gd name="connsiteY65" fmla="*/ 125412 h 320591"/>
              <a:gd name="connsiteX66" fmla="*/ 3821377 w 12191996"/>
              <a:gd name="connsiteY66" fmla="*/ 141287 h 320591"/>
              <a:gd name="connsiteX67" fmla="*/ 3867414 w 12191996"/>
              <a:gd name="connsiteY67" fmla="*/ 155575 h 320591"/>
              <a:gd name="connsiteX68" fmla="*/ 3919802 w 12191996"/>
              <a:gd name="connsiteY68" fmla="*/ 166687 h 320591"/>
              <a:gd name="connsiteX69" fmla="*/ 3980127 w 12191996"/>
              <a:gd name="connsiteY69" fmla="*/ 174625 h 320591"/>
              <a:gd name="connsiteX70" fmla="*/ 4048389 w 12191996"/>
              <a:gd name="connsiteY70" fmla="*/ 176212 h 320591"/>
              <a:gd name="connsiteX71" fmla="*/ 4116652 w 12191996"/>
              <a:gd name="connsiteY71" fmla="*/ 174625 h 320591"/>
              <a:gd name="connsiteX72" fmla="*/ 4176977 w 12191996"/>
              <a:gd name="connsiteY72" fmla="*/ 166687 h 320591"/>
              <a:gd name="connsiteX73" fmla="*/ 4229364 w 12191996"/>
              <a:gd name="connsiteY73" fmla="*/ 155575 h 320591"/>
              <a:gd name="connsiteX74" fmla="*/ 4275402 w 12191996"/>
              <a:gd name="connsiteY74" fmla="*/ 141287 h 320591"/>
              <a:gd name="connsiteX75" fmla="*/ 4316677 w 12191996"/>
              <a:gd name="connsiteY75" fmla="*/ 125412 h 320591"/>
              <a:gd name="connsiteX76" fmla="*/ 4353189 w 12191996"/>
              <a:gd name="connsiteY76" fmla="*/ 106362 h 320591"/>
              <a:gd name="connsiteX77" fmla="*/ 4429389 w 12191996"/>
              <a:gd name="connsiteY77" fmla="*/ 68262 h 320591"/>
              <a:gd name="connsiteX78" fmla="*/ 4465902 w 12191996"/>
              <a:gd name="connsiteY78" fmla="*/ 52387 h 320591"/>
              <a:gd name="connsiteX79" fmla="*/ 4507177 w 12191996"/>
              <a:gd name="connsiteY79" fmla="*/ 36512 h 320591"/>
              <a:gd name="connsiteX80" fmla="*/ 4553215 w 12191996"/>
              <a:gd name="connsiteY80" fmla="*/ 20637 h 320591"/>
              <a:gd name="connsiteX81" fmla="*/ 4605602 w 12191996"/>
              <a:gd name="connsiteY81" fmla="*/ 9525 h 320591"/>
              <a:gd name="connsiteX82" fmla="*/ 4665928 w 12191996"/>
              <a:gd name="connsiteY82" fmla="*/ 3175 h 320591"/>
              <a:gd name="connsiteX83" fmla="*/ 4734189 w 12191996"/>
              <a:gd name="connsiteY83" fmla="*/ 0 h 320591"/>
              <a:gd name="connsiteX84" fmla="*/ 4802453 w 12191996"/>
              <a:gd name="connsiteY84" fmla="*/ 3175 h 320591"/>
              <a:gd name="connsiteX85" fmla="*/ 4862777 w 12191996"/>
              <a:gd name="connsiteY85" fmla="*/ 9525 h 320591"/>
              <a:gd name="connsiteX86" fmla="*/ 4915165 w 12191996"/>
              <a:gd name="connsiteY86" fmla="*/ 20637 h 320591"/>
              <a:gd name="connsiteX87" fmla="*/ 4961201 w 12191996"/>
              <a:gd name="connsiteY87" fmla="*/ 36512 h 320591"/>
              <a:gd name="connsiteX88" fmla="*/ 5002477 w 12191996"/>
              <a:gd name="connsiteY88" fmla="*/ 52387 h 320591"/>
              <a:gd name="connsiteX89" fmla="*/ 5038989 w 12191996"/>
              <a:gd name="connsiteY89" fmla="*/ 68262 h 320591"/>
              <a:gd name="connsiteX90" fmla="*/ 5077090 w 12191996"/>
              <a:gd name="connsiteY90" fmla="*/ 87312 h 320591"/>
              <a:gd name="connsiteX91" fmla="*/ 5115189 w 12191996"/>
              <a:gd name="connsiteY91" fmla="*/ 106362 h 320591"/>
              <a:gd name="connsiteX92" fmla="*/ 5151701 w 12191996"/>
              <a:gd name="connsiteY92" fmla="*/ 125412 h 320591"/>
              <a:gd name="connsiteX93" fmla="*/ 5192977 w 12191996"/>
              <a:gd name="connsiteY93" fmla="*/ 141287 h 320591"/>
              <a:gd name="connsiteX94" fmla="*/ 5239014 w 12191996"/>
              <a:gd name="connsiteY94" fmla="*/ 155575 h 320591"/>
              <a:gd name="connsiteX95" fmla="*/ 5291401 w 12191996"/>
              <a:gd name="connsiteY95" fmla="*/ 166687 h 320591"/>
              <a:gd name="connsiteX96" fmla="*/ 5351727 w 12191996"/>
              <a:gd name="connsiteY96" fmla="*/ 174625 h 320591"/>
              <a:gd name="connsiteX97" fmla="*/ 5410199 w 12191996"/>
              <a:gd name="connsiteY97" fmla="*/ 175985 h 320591"/>
              <a:gd name="connsiteX98" fmla="*/ 5468671 w 12191996"/>
              <a:gd name="connsiteY98" fmla="*/ 174625 h 320591"/>
              <a:gd name="connsiteX99" fmla="*/ 5528996 w 12191996"/>
              <a:gd name="connsiteY99" fmla="*/ 166687 h 320591"/>
              <a:gd name="connsiteX100" fmla="*/ 5581383 w 12191996"/>
              <a:gd name="connsiteY100" fmla="*/ 155575 h 320591"/>
              <a:gd name="connsiteX101" fmla="*/ 5627421 w 12191996"/>
              <a:gd name="connsiteY101" fmla="*/ 141287 h 320591"/>
              <a:gd name="connsiteX102" fmla="*/ 5668696 w 12191996"/>
              <a:gd name="connsiteY102" fmla="*/ 125412 h 320591"/>
              <a:gd name="connsiteX103" fmla="*/ 5705209 w 12191996"/>
              <a:gd name="connsiteY103" fmla="*/ 106362 h 320591"/>
              <a:gd name="connsiteX104" fmla="*/ 5743308 w 12191996"/>
              <a:gd name="connsiteY104" fmla="*/ 87312 h 320591"/>
              <a:gd name="connsiteX105" fmla="*/ 5781408 w 12191996"/>
              <a:gd name="connsiteY105" fmla="*/ 68262 h 320591"/>
              <a:gd name="connsiteX106" fmla="*/ 5817921 w 12191996"/>
              <a:gd name="connsiteY106" fmla="*/ 52387 h 320591"/>
              <a:gd name="connsiteX107" fmla="*/ 5859196 w 12191996"/>
              <a:gd name="connsiteY107" fmla="*/ 36512 h 320591"/>
              <a:gd name="connsiteX108" fmla="*/ 5905234 w 12191996"/>
              <a:gd name="connsiteY108" fmla="*/ 20637 h 320591"/>
              <a:gd name="connsiteX109" fmla="*/ 5957621 w 12191996"/>
              <a:gd name="connsiteY109" fmla="*/ 9525 h 320591"/>
              <a:gd name="connsiteX110" fmla="*/ 6017947 w 12191996"/>
              <a:gd name="connsiteY110" fmla="*/ 3175 h 320591"/>
              <a:gd name="connsiteX111" fmla="*/ 6086209 w 12191996"/>
              <a:gd name="connsiteY111" fmla="*/ 0 h 320591"/>
              <a:gd name="connsiteX112" fmla="*/ 6095999 w 12191996"/>
              <a:gd name="connsiteY112" fmla="*/ 455 h 320591"/>
              <a:gd name="connsiteX113" fmla="*/ 6105789 w 12191996"/>
              <a:gd name="connsiteY113" fmla="*/ 0 h 320591"/>
              <a:gd name="connsiteX114" fmla="*/ 6174052 w 12191996"/>
              <a:gd name="connsiteY114" fmla="*/ 3175 h 320591"/>
              <a:gd name="connsiteX115" fmla="*/ 6234377 w 12191996"/>
              <a:gd name="connsiteY115" fmla="*/ 9525 h 320591"/>
              <a:gd name="connsiteX116" fmla="*/ 6286764 w 12191996"/>
              <a:gd name="connsiteY116" fmla="*/ 20637 h 320591"/>
              <a:gd name="connsiteX117" fmla="*/ 6332802 w 12191996"/>
              <a:gd name="connsiteY117" fmla="*/ 36512 h 320591"/>
              <a:gd name="connsiteX118" fmla="*/ 6374077 w 12191996"/>
              <a:gd name="connsiteY118" fmla="*/ 52387 h 320591"/>
              <a:gd name="connsiteX119" fmla="*/ 6410589 w 12191996"/>
              <a:gd name="connsiteY119" fmla="*/ 68262 h 320591"/>
              <a:gd name="connsiteX120" fmla="*/ 6448689 w 12191996"/>
              <a:gd name="connsiteY120" fmla="*/ 87312 h 320591"/>
              <a:gd name="connsiteX121" fmla="*/ 6486789 w 12191996"/>
              <a:gd name="connsiteY121" fmla="*/ 106362 h 320591"/>
              <a:gd name="connsiteX122" fmla="*/ 6523302 w 12191996"/>
              <a:gd name="connsiteY122" fmla="*/ 125412 h 320591"/>
              <a:gd name="connsiteX123" fmla="*/ 6564577 w 12191996"/>
              <a:gd name="connsiteY123" fmla="*/ 141287 h 320591"/>
              <a:gd name="connsiteX124" fmla="*/ 6610614 w 12191996"/>
              <a:gd name="connsiteY124" fmla="*/ 155575 h 320591"/>
              <a:gd name="connsiteX125" fmla="*/ 6663002 w 12191996"/>
              <a:gd name="connsiteY125" fmla="*/ 166687 h 320591"/>
              <a:gd name="connsiteX126" fmla="*/ 6723327 w 12191996"/>
              <a:gd name="connsiteY126" fmla="*/ 174625 h 320591"/>
              <a:gd name="connsiteX127" fmla="*/ 6781799 w 12191996"/>
              <a:gd name="connsiteY127" fmla="*/ 175985 h 320591"/>
              <a:gd name="connsiteX128" fmla="*/ 6840271 w 12191996"/>
              <a:gd name="connsiteY128" fmla="*/ 174625 h 320591"/>
              <a:gd name="connsiteX129" fmla="*/ 6900596 w 12191996"/>
              <a:gd name="connsiteY129" fmla="*/ 166687 h 320591"/>
              <a:gd name="connsiteX130" fmla="*/ 6952983 w 12191996"/>
              <a:gd name="connsiteY130" fmla="*/ 155575 h 320591"/>
              <a:gd name="connsiteX131" fmla="*/ 6999021 w 12191996"/>
              <a:gd name="connsiteY131" fmla="*/ 141287 h 320591"/>
              <a:gd name="connsiteX132" fmla="*/ 7040296 w 12191996"/>
              <a:gd name="connsiteY132" fmla="*/ 125412 h 320591"/>
              <a:gd name="connsiteX133" fmla="*/ 7076808 w 12191996"/>
              <a:gd name="connsiteY133" fmla="*/ 106362 h 320591"/>
              <a:gd name="connsiteX134" fmla="*/ 7114908 w 12191996"/>
              <a:gd name="connsiteY134" fmla="*/ 87312 h 320591"/>
              <a:gd name="connsiteX135" fmla="*/ 7153008 w 12191996"/>
              <a:gd name="connsiteY135" fmla="*/ 68262 h 320591"/>
              <a:gd name="connsiteX136" fmla="*/ 7189521 w 12191996"/>
              <a:gd name="connsiteY136" fmla="*/ 52387 h 320591"/>
              <a:gd name="connsiteX137" fmla="*/ 7230796 w 12191996"/>
              <a:gd name="connsiteY137" fmla="*/ 36512 h 320591"/>
              <a:gd name="connsiteX138" fmla="*/ 7276833 w 12191996"/>
              <a:gd name="connsiteY138" fmla="*/ 20637 h 320591"/>
              <a:gd name="connsiteX139" fmla="*/ 7329221 w 12191996"/>
              <a:gd name="connsiteY139" fmla="*/ 9525 h 320591"/>
              <a:gd name="connsiteX140" fmla="*/ 7389546 w 12191996"/>
              <a:gd name="connsiteY140" fmla="*/ 3175 h 320591"/>
              <a:gd name="connsiteX141" fmla="*/ 7457808 w 12191996"/>
              <a:gd name="connsiteY141" fmla="*/ 0 h 320591"/>
              <a:gd name="connsiteX142" fmla="*/ 7526071 w 12191996"/>
              <a:gd name="connsiteY142" fmla="*/ 3175 h 320591"/>
              <a:gd name="connsiteX143" fmla="*/ 7586396 w 12191996"/>
              <a:gd name="connsiteY143" fmla="*/ 9525 h 320591"/>
              <a:gd name="connsiteX144" fmla="*/ 7638783 w 12191996"/>
              <a:gd name="connsiteY144" fmla="*/ 20637 h 320591"/>
              <a:gd name="connsiteX145" fmla="*/ 7684821 w 12191996"/>
              <a:gd name="connsiteY145" fmla="*/ 36512 h 320591"/>
              <a:gd name="connsiteX146" fmla="*/ 7726096 w 12191996"/>
              <a:gd name="connsiteY146" fmla="*/ 52387 h 320591"/>
              <a:gd name="connsiteX147" fmla="*/ 7762608 w 12191996"/>
              <a:gd name="connsiteY147" fmla="*/ 68262 h 320591"/>
              <a:gd name="connsiteX148" fmla="*/ 7800708 w 12191996"/>
              <a:gd name="connsiteY148" fmla="*/ 87312 h 320591"/>
              <a:gd name="connsiteX149" fmla="*/ 7838808 w 12191996"/>
              <a:gd name="connsiteY149" fmla="*/ 106362 h 320591"/>
              <a:gd name="connsiteX150" fmla="*/ 7875321 w 12191996"/>
              <a:gd name="connsiteY150" fmla="*/ 125412 h 320591"/>
              <a:gd name="connsiteX151" fmla="*/ 7916596 w 12191996"/>
              <a:gd name="connsiteY151" fmla="*/ 141287 h 320591"/>
              <a:gd name="connsiteX152" fmla="*/ 7962633 w 12191996"/>
              <a:gd name="connsiteY152" fmla="*/ 155575 h 320591"/>
              <a:gd name="connsiteX153" fmla="*/ 8015021 w 12191996"/>
              <a:gd name="connsiteY153" fmla="*/ 166687 h 320591"/>
              <a:gd name="connsiteX154" fmla="*/ 8075346 w 12191996"/>
              <a:gd name="connsiteY154" fmla="*/ 174625 h 320591"/>
              <a:gd name="connsiteX155" fmla="*/ 8143608 w 12191996"/>
              <a:gd name="connsiteY155" fmla="*/ 176212 h 320591"/>
              <a:gd name="connsiteX156" fmla="*/ 8211871 w 12191996"/>
              <a:gd name="connsiteY156" fmla="*/ 174625 h 320591"/>
              <a:gd name="connsiteX157" fmla="*/ 8272196 w 12191996"/>
              <a:gd name="connsiteY157" fmla="*/ 166687 h 320591"/>
              <a:gd name="connsiteX158" fmla="*/ 8324583 w 12191996"/>
              <a:gd name="connsiteY158" fmla="*/ 155575 h 320591"/>
              <a:gd name="connsiteX159" fmla="*/ 8370621 w 12191996"/>
              <a:gd name="connsiteY159" fmla="*/ 141287 h 320591"/>
              <a:gd name="connsiteX160" fmla="*/ 8411896 w 12191996"/>
              <a:gd name="connsiteY160" fmla="*/ 125412 h 320591"/>
              <a:gd name="connsiteX161" fmla="*/ 8448408 w 12191996"/>
              <a:gd name="connsiteY161" fmla="*/ 106362 h 320591"/>
              <a:gd name="connsiteX162" fmla="*/ 8486508 w 12191996"/>
              <a:gd name="connsiteY162" fmla="*/ 87312 h 320591"/>
              <a:gd name="connsiteX163" fmla="*/ 8524608 w 12191996"/>
              <a:gd name="connsiteY163" fmla="*/ 68262 h 320591"/>
              <a:gd name="connsiteX164" fmla="*/ 8561120 w 12191996"/>
              <a:gd name="connsiteY164" fmla="*/ 52387 h 320591"/>
              <a:gd name="connsiteX165" fmla="*/ 8602396 w 12191996"/>
              <a:gd name="connsiteY165" fmla="*/ 36512 h 320591"/>
              <a:gd name="connsiteX166" fmla="*/ 8648432 w 12191996"/>
              <a:gd name="connsiteY166" fmla="*/ 20637 h 320591"/>
              <a:gd name="connsiteX167" fmla="*/ 8700820 w 12191996"/>
              <a:gd name="connsiteY167" fmla="*/ 9525 h 320591"/>
              <a:gd name="connsiteX168" fmla="*/ 8761146 w 12191996"/>
              <a:gd name="connsiteY168" fmla="*/ 3175 h 320591"/>
              <a:gd name="connsiteX169" fmla="*/ 8827820 w 12191996"/>
              <a:gd name="connsiteY169" fmla="*/ 0 h 320591"/>
              <a:gd name="connsiteX170" fmla="*/ 8897670 w 12191996"/>
              <a:gd name="connsiteY170" fmla="*/ 3175 h 320591"/>
              <a:gd name="connsiteX171" fmla="*/ 8957996 w 12191996"/>
              <a:gd name="connsiteY171" fmla="*/ 9525 h 320591"/>
              <a:gd name="connsiteX172" fmla="*/ 9010382 w 12191996"/>
              <a:gd name="connsiteY172" fmla="*/ 20637 h 320591"/>
              <a:gd name="connsiteX173" fmla="*/ 9056420 w 12191996"/>
              <a:gd name="connsiteY173" fmla="*/ 36512 h 320591"/>
              <a:gd name="connsiteX174" fmla="*/ 9097696 w 12191996"/>
              <a:gd name="connsiteY174" fmla="*/ 52387 h 320591"/>
              <a:gd name="connsiteX175" fmla="*/ 9134208 w 12191996"/>
              <a:gd name="connsiteY175" fmla="*/ 68262 h 320591"/>
              <a:gd name="connsiteX176" fmla="*/ 9172308 w 12191996"/>
              <a:gd name="connsiteY176" fmla="*/ 87312 h 320591"/>
              <a:gd name="connsiteX177" fmla="*/ 9210408 w 12191996"/>
              <a:gd name="connsiteY177" fmla="*/ 106362 h 320591"/>
              <a:gd name="connsiteX178" fmla="*/ 9246920 w 12191996"/>
              <a:gd name="connsiteY178" fmla="*/ 125412 h 320591"/>
              <a:gd name="connsiteX179" fmla="*/ 9288196 w 12191996"/>
              <a:gd name="connsiteY179" fmla="*/ 141287 h 320591"/>
              <a:gd name="connsiteX180" fmla="*/ 9334232 w 12191996"/>
              <a:gd name="connsiteY180" fmla="*/ 155575 h 320591"/>
              <a:gd name="connsiteX181" fmla="*/ 9386620 w 12191996"/>
              <a:gd name="connsiteY181" fmla="*/ 166687 h 320591"/>
              <a:gd name="connsiteX182" fmla="*/ 9446946 w 12191996"/>
              <a:gd name="connsiteY182" fmla="*/ 174625 h 320591"/>
              <a:gd name="connsiteX183" fmla="*/ 9515208 w 12191996"/>
              <a:gd name="connsiteY183" fmla="*/ 176212 h 320591"/>
              <a:gd name="connsiteX184" fmla="*/ 9583470 w 12191996"/>
              <a:gd name="connsiteY184" fmla="*/ 174625 h 320591"/>
              <a:gd name="connsiteX185" fmla="*/ 9643796 w 12191996"/>
              <a:gd name="connsiteY185" fmla="*/ 166687 h 320591"/>
              <a:gd name="connsiteX186" fmla="*/ 9696182 w 12191996"/>
              <a:gd name="connsiteY186" fmla="*/ 155575 h 320591"/>
              <a:gd name="connsiteX187" fmla="*/ 9742220 w 12191996"/>
              <a:gd name="connsiteY187" fmla="*/ 141287 h 320591"/>
              <a:gd name="connsiteX188" fmla="*/ 9783496 w 12191996"/>
              <a:gd name="connsiteY188" fmla="*/ 125412 h 320591"/>
              <a:gd name="connsiteX189" fmla="*/ 9820008 w 12191996"/>
              <a:gd name="connsiteY189" fmla="*/ 106362 h 320591"/>
              <a:gd name="connsiteX190" fmla="*/ 9896208 w 12191996"/>
              <a:gd name="connsiteY190" fmla="*/ 68262 h 320591"/>
              <a:gd name="connsiteX191" fmla="*/ 9932720 w 12191996"/>
              <a:gd name="connsiteY191" fmla="*/ 52387 h 320591"/>
              <a:gd name="connsiteX192" fmla="*/ 9973996 w 12191996"/>
              <a:gd name="connsiteY192" fmla="*/ 36512 h 320591"/>
              <a:gd name="connsiteX193" fmla="*/ 10020032 w 12191996"/>
              <a:gd name="connsiteY193" fmla="*/ 20637 h 320591"/>
              <a:gd name="connsiteX194" fmla="*/ 10072420 w 12191996"/>
              <a:gd name="connsiteY194" fmla="*/ 9525 h 320591"/>
              <a:gd name="connsiteX195" fmla="*/ 10132746 w 12191996"/>
              <a:gd name="connsiteY195" fmla="*/ 3175 h 320591"/>
              <a:gd name="connsiteX196" fmla="*/ 10201008 w 12191996"/>
              <a:gd name="connsiteY196" fmla="*/ 0 h 320591"/>
              <a:gd name="connsiteX197" fmla="*/ 10269270 w 12191996"/>
              <a:gd name="connsiteY197" fmla="*/ 3175 h 320591"/>
              <a:gd name="connsiteX198" fmla="*/ 10329596 w 12191996"/>
              <a:gd name="connsiteY198" fmla="*/ 9525 h 320591"/>
              <a:gd name="connsiteX199" fmla="*/ 10381982 w 12191996"/>
              <a:gd name="connsiteY199" fmla="*/ 20637 h 320591"/>
              <a:gd name="connsiteX200" fmla="*/ 10428020 w 12191996"/>
              <a:gd name="connsiteY200" fmla="*/ 36512 h 320591"/>
              <a:gd name="connsiteX201" fmla="*/ 10469296 w 12191996"/>
              <a:gd name="connsiteY201" fmla="*/ 52387 h 320591"/>
              <a:gd name="connsiteX202" fmla="*/ 10505808 w 12191996"/>
              <a:gd name="connsiteY202" fmla="*/ 68262 h 320591"/>
              <a:gd name="connsiteX203" fmla="*/ 10543908 w 12191996"/>
              <a:gd name="connsiteY203" fmla="*/ 87312 h 320591"/>
              <a:gd name="connsiteX204" fmla="*/ 10582008 w 12191996"/>
              <a:gd name="connsiteY204" fmla="*/ 106362 h 320591"/>
              <a:gd name="connsiteX205" fmla="*/ 10618520 w 12191996"/>
              <a:gd name="connsiteY205" fmla="*/ 125412 h 320591"/>
              <a:gd name="connsiteX206" fmla="*/ 10659796 w 12191996"/>
              <a:gd name="connsiteY206" fmla="*/ 141287 h 320591"/>
              <a:gd name="connsiteX207" fmla="*/ 10705832 w 12191996"/>
              <a:gd name="connsiteY207" fmla="*/ 155575 h 320591"/>
              <a:gd name="connsiteX208" fmla="*/ 10758220 w 12191996"/>
              <a:gd name="connsiteY208" fmla="*/ 166687 h 320591"/>
              <a:gd name="connsiteX209" fmla="*/ 10818546 w 12191996"/>
              <a:gd name="connsiteY209" fmla="*/ 174625 h 320591"/>
              <a:gd name="connsiteX210" fmla="*/ 10886808 w 12191996"/>
              <a:gd name="connsiteY210" fmla="*/ 176212 h 320591"/>
              <a:gd name="connsiteX211" fmla="*/ 10955070 w 12191996"/>
              <a:gd name="connsiteY211" fmla="*/ 174625 h 320591"/>
              <a:gd name="connsiteX212" fmla="*/ 11015396 w 12191996"/>
              <a:gd name="connsiteY212" fmla="*/ 166687 h 320591"/>
              <a:gd name="connsiteX213" fmla="*/ 11067782 w 12191996"/>
              <a:gd name="connsiteY213" fmla="*/ 155575 h 320591"/>
              <a:gd name="connsiteX214" fmla="*/ 11113820 w 12191996"/>
              <a:gd name="connsiteY214" fmla="*/ 141287 h 320591"/>
              <a:gd name="connsiteX215" fmla="*/ 11155096 w 12191996"/>
              <a:gd name="connsiteY215" fmla="*/ 125412 h 320591"/>
              <a:gd name="connsiteX216" fmla="*/ 11191608 w 12191996"/>
              <a:gd name="connsiteY216" fmla="*/ 106362 h 320591"/>
              <a:gd name="connsiteX217" fmla="*/ 11229708 w 12191996"/>
              <a:gd name="connsiteY217" fmla="*/ 87312 h 320591"/>
              <a:gd name="connsiteX218" fmla="*/ 11267808 w 12191996"/>
              <a:gd name="connsiteY218" fmla="*/ 68262 h 320591"/>
              <a:gd name="connsiteX219" fmla="*/ 11304320 w 12191996"/>
              <a:gd name="connsiteY219" fmla="*/ 52387 h 320591"/>
              <a:gd name="connsiteX220" fmla="*/ 11345596 w 12191996"/>
              <a:gd name="connsiteY220" fmla="*/ 36512 h 320591"/>
              <a:gd name="connsiteX221" fmla="*/ 11391632 w 12191996"/>
              <a:gd name="connsiteY221" fmla="*/ 20637 h 320591"/>
              <a:gd name="connsiteX222" fmla="*/ 11444020 w 12191996"/>
              <a:gd name="connsiteY222" fmla="*/ 9525 h 320591"/>
              <a:gd name="connsiteX223" fmla="*/ 11504346 w 12191996"/>
              <a:gd name="connsiteY223" fmla="*/ 3175 h 320591"/>
              <a:gd name="connsiteX224" fmla="*/ 11572608 w 12191996"/>
              <a:gd name="connsiteY224" fmla="*/ 0 h 320591"/>
              <a:gd name="connsiteX225" fmla="*/ 11640870 w 12191996"/>
              <a:gd name="connsiteY225" fmla="*/ 3175 h 320591"/>
              <a:gd name="connsiteX226" fmla="*/ 11701196 w 12191996"/>
              <a:gd name="connsiteY226" fmla="*/ 9525 h 320591"/>
              <a:gd name="connsiteX227" fmla="*/ 11753582 w 12191996"/>
              <a:gd name="connsiteY227" fmla="*/ 20637 h 320591"/>
              <a:gd name="connsiteX228" fmla="*/ 11799620 w 12191996"/>
              <a:gd name="connsiteY228" fmla="*/ 36512 h 320591"/>
              <a:gd name="connsiteX229" fmla="*/ 11840896 w 12191996"/>
              <a:gd name="connsiteY229" fmla="*/ 52387 h 320591"/>
              <a:gd name="connsiteX230" fmla="*/ 11877408 w 12191996"/>
              <a:gd name="connsiteY230" fmla="*/ 68262 h 320591"/>
              <a:gd name="connsiteX231" fmla="*/ 11915508 w 12191996"/>
              <a:gd name="connsiteY231" fmla="*/ 87312 h 320591"/>
              <a:gd name="connsiteX232" fmla="*/ 11953608 w 12191996"/>
              <a:gd name="connsiteY232" fmla="*/ 106362 h 320591"/>
              <a:gd name="connsiteX233" fmla="*/ 11990120 w 12191996"/>
              <a:gd name="connsiteY233" fmla="*/ 125412 h 320591"/>
              <a:gd name="connsiteX234" fmla="*/ 12031396 w 12191996"/>
              <a:gd name="connsiteY234" fmla="*/ 141287 h 320591"/>
              <a:gd name="connsiteX235" fmla="*/ 12077432 w 12191996"/>
              <a:gd name="connsiteY235" fmla="*/ 155575 h 320591"/>
              <a:gd name="connsiteX236" fmla="*/ 12129820 w 12191996"/>
              <a:gd name="connsiteY236" fmla="*/ 166688 h 320591"/>
              <a:gd name="connsiteX237" fmla="*/ 12190146 w 12191996"/>
              <a:gd name="connsiteY237" fmla="*/ 174625 h 320591"/>
              <a:gd name="connsiteX238" fmla="*/ 12191996 w 12191996"/>
              <a:gd name="connsiteY238" fmla="*/ 174668 h 320591"/>
              <a:gd name="connsiteX239" fmla="*/ 12191996 w 12191996"/>
              <a:gd name="connsiteY239" fmla="*/ 319047 h 320591"/>
              <a:gd name="connsiteX240" fmla="*/ 12190146 w 12191996"/>
              <a:gd name="connsiteY240" fmla="*/ 319004 h 320591"/>
              <a:gd name="connsiteX241" fmla="*/ 12129820 w 12191996"/>
              <a:gd name="connsiteY241" fmla="*/ 311067 h 320591"/>
              <a:gd name="connsiteX242" fmla="*/ 12077432 w 12191996"/>
              <a:gd name="connsiteY242" fmla="*/ 299954 h 320591"/>
              <a:gd name="connsiteX243" fmla="*/ 12031396 w 12191996"/>
              <a:gd name="connsiteY243" fmla="*/ 285666 h 320591"/>
              <a:gd name="connsiteX244" fmla="*/ 11990120 w 12191996"/>
              <a:gd name="connsiteY244" fmla="*/ 269791 h 320591"/>
              <a:gd name="connsiteX245" fmla="*/ 11953608 w 12191996"/>
              <a:gd name="connsiteY245" fmla="*/ 250741 h 320591"/>
              <a:gd name="connsiteX246" fmla="*/ 11915508 w 12191996"/>
              <a:gd name="connsiteY246" fmla="*/ 231691 h 320591"/>
              <a:gd name="connsiteX247" fmla="*/ 11877408 w 12191996"/>
              <a:gd name="connsiteY247" fmla="*/ 212641 h 320591"/>
              <a:gd name="connsiteX248" fmla="*/ 11840896 w 12191996"/>
              <a:gd name="connsiteY248" fmla="*/ 196766 h 320591"/>
              <a:gd name="connsiteX249" fmla="*/ 11799620 w 12191996"/>
              <a:gd name="connsiteY249" fmla="*/ 180891 h 320591"/>
              <a:gd name="connsiteX250" fmla="*/ 11753582 w 12191996"/>
              <a:gd name="connsiteY250" fmla="*/ 165016 h 320591"/>
              <a:gd name="connsiteX251" fmla="*/ 11701196 w 12191996"/>
              <a:gd name="connsiteY251" fmla="*/ 153904 h 320591"/>
              <a:gd name="connsiteX252" fmla="*/ 11640870 w 12191996"/>
              <a:gd name="connsiteY252" fmla="*/ 147554 h 320591"/>
              <a:gd name="connsiteX253" fmla="*/ 11572608 w 12191996"/>
              <a:gd name="connsiteY253" fmla="*/ 144379 h 320591"/>
              <a:gd name="connsiteX254" fmla="*/ 11504346 w 12191996"/>
              <a:gd name="connsiteY254" fmla="*/ 147554 h 320591"/>
              <a:gd name="connsiteX255" fmla="*/ 11444020 w 12191996"/>
              <a:gd name="connsiteY255" fmla="*/ 153904 h 320591"/>
              <a:gd name="connsiteX256" fmla="*/ 11391632 w 12191996"/>
              <a:gd name="connsiteY256" fmla="*/ 165016 h 320591"/>
              <a:gd name="connsiteX257" fmla="*/ 11345596 w 12191996"/>
              <a:gd name="connsiteY257" fmla="*/ 180891 h 320591"/>
              <a:gd name="connsiteX258" fmla="*/ 11304320 w 12191996"/>
              <a:gd name="connsiteY258" fmla="*/ 196766 h 320591"/>
              <a:gd name="connsiteX259" fmla="*/ 11267808 w 12191996"/>
              <a:gd name="connsiteY259" fmla="*/ 212641 h 320591"/>
              <a:gd name="connsiteX260" fmla="*/ 11229708 w 12191996"/>
              <a:gd name="connsiteY260" fmla="*/ 231691 h 320591"/>
              <a:gd name="connsiteX261" fmla="*/ 11191608 w 12191996"/>
              <a:gd name="connsiteY261" fmla="*/ 250741 h 320591"/>
              <a:gd name="connsiteX262" fmla="*/ 11155096 w 12191996"/>
              <a:gd name="connsiteY262" fmla="*/ 269791 h 320591"/>
              <a:gd name="connsiteX263" fmla="*/ 11113820 w 12191996"/>
              <a:gd name="connsiteY263" fmla="*/ 285666 h 320591"/>
              <a:gd name="connsiteX264" fmla="*/ 11067782 w 12191996"/>
              <a:gd name="connsiteY264" fmla="*/ 299954 h 320591"/>
              <a:gd name="connsiteX265" fmla="*/ 11015396 w 12191996"/>
              <a:gd name="connsiteY265" fmla="*/ 311066 h 320591"/>
              <a:gd name="connsiteX266" fmla="*/ 10955070 w 12191996"/>
              <a:gd name="connsiteY266" fmla="*/ 319004 h 320591"/>
              <a:gd name="connsiteX267" fmla="*/ 10886808 w 12191996"/>
              <a:gd name="connsiteY267" fmla="*/ 320591 h 320591"/>
              <a:gd name="connsiteX268" fmla="*/ 10818546 w 12191996"/>
              <a:gd name="connsiteY268" fmla="*/ 319004 h 320591"/>
              <a:gd name="connsiteX269" fmla="*/ 10758220 w 12191996"/>
              <a:gd name="connsiteY269" fmla="*/ 311066 h 320591"/>
              <a:gd name="connsiteX270" fmla="*/ 10705832 w 12191996"/>
              <a:gd name="connsiteY270" fmla="*/ 299954 h 320591"/>
              <a:gd name="connsiteX271" fmla="*/ 10659796 w 12191996"/>
              <a:gd name="connsiteY271" fmla="*/ 285666 h 320591"/>
              <a:gd name="connsiteX272" fmla="*/ 10618520 w 12191996"/>
              <a:gd name="connsiteY272" fmla="*/ 269791 h 320591"/>
              <a:gd name="connsiteX273" fmla="*/ 10582008 w 12191996"/>
              <a:gd name="connsiteY273" fmla="*/ 250741 h 320591"/>
              <a:gd name="connsiteX274" fmla="*/ 10543908 w 12191996"/>
              <a:gd name="connsiteY274" fmla="*/ 231691 h 320591"/>
              <a:gd name="connsiteX275" fmla="*/ 10505808 w 12191996"/>
              <a:gd name="connsiteY275" fmla="*/ 212641 h 320591"/>
              <a:gd name="connsiteX276" fmla="*/ 10469296 w 12191996"/>
              <a:gd name="connsiteY276" fmla="*/ 196766 h 320591"/>
              <a:gd name="connsiteX277" fmla="*/ 10428020 w 12191996"/>
              <a:gd name="connsiteY277" fmla="*/ 180891 h 320591"/>
              <a:gd name="connsiteX278" fmla="*/ 10381982 w 12191996"/>
              <a:gd name="connsiteY278" fmla="*/ 165016 h 320591"/>
              <a:gd name="connsiteX279" fmla="*/ 10329596 w 12191996"/>
              <a:gd name="connsiteY279" fmla="*/ 153904 h 320591"/>
              <a:gd name="connsiteX280" fmla="*/ 10269270 w 12191996"/>
              <a:gd name="connsiteY280" fmla="*/ 147554 h 320591"/>
              <a:gd name="connsiteX281" fmla="*/ 10201008 w 12191996"/>
              <a:gd name="connsiteY281" fmla="*/ 144379 h 320591"/>
              <a:gd name="connsiteX282" fmla="*/ 10132746 w 12191996"/>
              <a:gd name="connsiteY282" fmla="*/ 147554 h 320591"/>
              <a:gd name="connsiteX283" fmla="*/ 10072420 w 12191996"/>
              <a:gd name="connsiteY283" fmla="*/ 153904 h 320591"/>
              <a:gd name="connsiteX284" fmla="*/ 10020032 w 12191996"/>
              <a:gd name="connsiteY284" fmla="*/ 165016 h 320591"/>
              <a:gd name="connsiteX285" fmla="*/ 9973996 w 12191996"/>
              <a:gd name="connsiteY285" fmla="*/ 180891 h 320591"/>
              <a:gd name="connsiteX286" fmla="*/ 9932720 w 12191996"/>
              <a:gd name="connsiteY286" fmla="*/ 196766 h 320591"/>
              <a:gd name="connsiteX287" fmla="*/ 9896208 w 12191996"/>
              <a:gd name="connsiteY287" fmla="*/ 212641 h 320591"/>
              <a:gd name="connsiteX288" fmla="*/ 9820008 w 12191996"/>
              <a:gd name="connsiteY288" fmla="*/ 250741 h 320591"/>
              <a:gd name="connsiteX289" fmla="*/ 9783496 w 12191996"/>
              <a:gd name="connsiteY289" fmla="*/ 269791 h 320591"/>
              <a:gd name="connsiteX290" fmla="*/ 9742220 w 12191996"/>
              <a:gd name="connsiteY290" fmla="*/ 285666 h 320591"/>
              <a:gd name="connsiteX291" fmla="*/ 9696182 w 12191996"/>
              <a:gd name="connsiteY291" fmla="*/ 299954 h 320591"/>
              <a:gd name="connsiteX292" fmla="*/ 9643796 w 12191996"/>
              <a:gd name="connsiteY292" fmla="*/ 311066 h 320591"/>
              <a:gd name="connsiteX293" fmla="*/ 9583470 w 12191996"/>
              <a:gd name="connsiteY293" fmla="*/ 319004 h 320591"/>
              <a:gd name="connsiteX294" fmla="*/ 9515208 w 12191996"/>
              <a:gd name="connsiteY294" fmla="*/ 320591 h 320591"/>
              <a:gd name="connsiteX295" fmla="*/ 9446946 w 12191996"/>
              <a:gd name="connsiteY295" fmla="*/ 319004 h 320591"/>
              <a:gd name="connsiteX296" fmla="*/ 9386620 w 12191996"/>
              <a:gd name="connsiteY296" fmla="*/ 311066 h 320591"/>
              <a:gd name="connsiteX297" fmla="*/ 9334232 w 12191996"/>
              <a:gd name="connsiteY297" fmla="*/ 299954 h 320591"/>
              <a:gd name="connsiteX298" fmla="*/ 9288196 w 12191996"/>
              <a:gd name="connsiteY298" fmla="*/ 285666 h 320591"/>
              <a:gd name="connsiteX299" fmla="*/ 9246920 w 12191996"/>
              <a:gd name="connsiteY299" fmla="*/ 269791 h 320591"/>
              <a:gd name="connsiteX300" fmla="*/ 9210408 w 12191996"/>
              <a:gd name="connsiteY300" fmla="*/ 250741 h 320591"/>
              <a:gd name="connsiteX301" fmla="*/ 9172308 w 12191996"/>
              <a:gd name="connsiteY301" fmla="*/ 231691 h 320591"/>
              <a:gd name="connsiteX302" fmla="*/ 9134208 w 12191996"/>
              <a:gd name="connsiteY302" fmla="*/ 212641 h 320591"/>
              <a:gd name="connsiteX303" fmla="*/ 9097696 w 12191996"/>
              <a:gd name="connsiteY303" fmla="*/ 196766 h 320591"/>
              <a:gd name="connsiteX304" fmla="*/ 9056420 w 12191996"/>
              <a:gd name="connsiteY304" fmla="*/ 180891 h 320591"/>
              <a:gd name="connsiteX305" fmla="*/ 9010382 w 12191996"/>
              <a:gd name="connsiteY305" fmla="*/ 165016 h 320591"/>
              <a:gd name="connsiteX306" fmla="*/ 8957996 w 12191996"/>
              <a:gd name="connsiteY306" fmla="*/ 153904 h 320591"/>
              <a:gd name="connsiteX307" fmla="*/ 8897670 w 12191996"/>
              <a:gd name="connsiteY307" fmla="*/ 147554 h 320591"/>
              <a:gd name="connsiteX308" fmla="*/ 8827820 w 12191996"/>
              <a:gd name="connsiteY308" fmla="*/ 144379 h 320591"/>
              <a:gd name="connsiteX309" fmla="*/ 8761146 w 12191996"/>
              <a:gd name="connsiteY309" fmla="*/ 147554 h 320591"/>
              <a:gd name="connsiteX310" fmla="*/ 8700820 w 12191996"/>
              <a:gd name="connsiteY310" fmla="*/ 153904 h 320591"/>
              <a:gd name="connsiteX311" fmla="*/ 8648432 w 12191996"/>
              <a:gd name="connsiteY311" fmla="*/ 165016 h 320591"/>
              <a:gd name="connsiteX312" fmla="*/ 8602396 w 12191996"/>
              <a:gd name="connsiteY312" fmla="*/ 180891 h 320591"/>
              <a:gd name="connsiteX313" fmla="*/ 8561120 w 12191996"/>
              <a:gd name="connsiteY313" fmla="*/ 196766 h 320591"/>
              <a:gd name="connsiteX314" fmla="*/ 8524608 w 12191996"/>
              <a:gd name="connsiteY314" fmla="*/ 212641 h 320591"/>
              <a:gd name="connsiteX315" fmla="*/ 8486508 w 12191996"/>
              <a:gd name="connsiteY315" fmla="*/ 231691 h 320591"/>
              <a:gd name="connsiteX316" fmla="*/ 8448408 w 12191996"/>
              <a:gd name="connsiteY316" fmla="*/ 250741 h 320591"/>
              <a:gd name="connsiteX317" fmla="*/ 8411896 w 12191996"/>
              <a:gd name="connsiteY317" fmla="*/ 269791 h 320591"/>
              <a:gd name="connsiteX318" fmla="*/ 8370621 w 12191996"/>
              <a:gd name="connsiteY318" fmla="*/ 285666 h 320591"/>
              <a:gd name="connsiteX319" fmla="*/ 8324583 w 12191996"/>
              <a:gd name="connsiteY319" fmla="*/ 299954 h 320591"/>
              <a:gd name="connsiteX320" fmla="*/ 8272196 w 12191996"/>
              <a:gd name="connsiteY320" fmla="*/ 311066 h 320591"/>
              <a:gd name="connsiteX321" fmla="*/ 8211871 w 12191996"/>
              <a:gd name="connsiteY321" fmla="*/ 319004 h 320591"/>
              <a:gd name="connsiteX322" fmla="*/ 8143608 w 12191996"/>
              <a:gd name="connsiteY322" fmla="*/ 320591 h 320591"/>
              <a:gd name="connsiteX323" fmla="*/ 8075346 w 12191996"/>
              <a:gd name="connsiteY323" fmla="*/ 319004 h 320591"/>
              <a:gd name="connsiteX324" fmla="*/ 8015021 w 12191996"/>
              <a:gd name="connsiteY324" fmla="*/ 311066 h 320591"/>
              <a:gd name="connsiteX325" fmla="*/ 7962633 w 12191996"/>
              <a:gd name="connsiteY325" fmla="*/ 299954 h 320591"/>
              <a:gd name="connsiteX326" fmla="*/ 7916596 w 12191996"/>
              <a:gd name="connsiteY326" fmla="*/ 285666 h 320591"/>
              <a:gd name="connsiteX327" fmla="*/ 7875321 w 12191996"/>
              <a:gd name="connsiteY327" fmla="*/ 269791 h 320591"/>
              <a:gd name="connsiteX328" fmla="*/ 7838808 w 12191996"/>
              <a:gd name="connsiteY328" fmla="*/ 250741 h 320591"/>
              <a:gd name="connsiteX329" fmla="*/ 7800708 w 12191996"/>
              <a:gd name="connsiteY329" fmla="*/ 231691 h 320591"/>
              <a:gd name="connsiteX330" fmla="*/ 7762608 w 12191996"/>
              <a:gd name="connsiteY330" fmla="*/ 212641 h 320591"/>
              <a:gd name="connsiteX331" fmla="*/ 7726096 w 12191996"/>
              <a:gd name="connsiteY331" fmla="*/ 196766 h 320591"/>
              <a:gd name="connsiteX332" fmla="*/ 7684821 w 12191996"/>
              <a:gd name="connsiteY332" fmla="*/ 180891 h 320591"/>
              <a:gd name="connsiteX333" fmla="*/ 7638783 w 12191996"/>
              <a:gd name="connsiteY333" fmla="*/ 165016 h 320591"/>
              <a:gd name="connsiteX334" fmla="*/ 7586396 w 12191996"/>
              <a:gd name="connsiteY334" fmla="*/ 153904 h 320591"/>
              <a:gd name="connsiteX335" fmla="*/ 7526071 w 12191996"/>
              <a:gd name="connsiteY335" fmla="*/ 147554 h 320591"/>
              <a:gd name="connsiteX336" fmla="*/ 7457808 w 12191996"/>
              <a:gd name="connsiteY336" fmla="*/ 144379 h 320591"/>
              <a:gd name="connsiteX337" fmla="*/ 7389546 w 12191996"/>
              <a:gd name="connsiteY337" fmla="*/ 147554 h 320591"/>
              <a:gd name="connsiteX338" fmla="*/ 7329221 w 12191996"/>
              <a:gd name="connsiteY338" fmla="*/ 153904 h 320591"/>
              <a:gd name="connsiteX339" fmla="*/ 7276833 w 12191996"/>
              <a:gd name="connsiteY339" fmla="*/ 165016 h 320591"/>
              <a:gd name="connsiteX340" fmla="*/ 7230796 w 12191996"/>
              <a:gd name="connsiteY340" fmla="*/ 180891 h 320591"/>
              <a:gd name="connsiteX341" fmla="*/ 7189521 w 12191996"/>
              <a:gd name="connsiteY341" fmla="*/ 196766 h 320591"/>
              <a:gd name="connsiteX342" fmla="*/ 7153008 w 12191996"/>
              <a:gd name="connsiteY342" fmla="*/ 212641 h 320591"/>
              <a:gd name="connsiteX343" fmla="*/ 7114908 w 12191996"/>
              <a:gd name="connsiteY343" fmla="*/ 231691 h 320591"/>
              <a:gd name="connsiteX344" fmla="*/ 7076808 w 12191996"/>
              <a:gd name="connsiteY344" fmla="*/ 250741 h 320591"/>
              <a:gd name="connsiteX345" fmla="*/ 7040296 w 12191996"/>
              <a:gd name="connsiteY345" fmla="*/ 269791 h 320591"/>
              <a:gd name="connsiteX346" fmla="*/ 6999021 w 12191996"/>
              <a:gd name="connsiteY346" fmla="*/ 285666 h 320591"/>
              <a:gd name="connsiteX347" fmla="*/ 6952983 w 12191996"/>
              <a:gd name="connsiteY347" fmla="*/ 299954 h 320591"/>
              <a:gd name="connsiteX348" fmla="*/ 6900596 w 12191996"/>
              <a:gd name="connsiteY348" fmla="*/ 311066 h 320591"/>
              <a:gd name="connsiteX349" fmla="*/ 6840271 w 12191996"/>
              <a:gd name="connsiteY349" fmla="*/ 319004 h 320591"/>
              <a:gd name="connsiteX350" fmla="*/ 6781799 w 12191996"/>
              <a:gd name="connsiteY350" fmla="*/ 320364 h 320591"/>
              <a:gd name="connsiteX351" fmla="*/ 6723327 w 12191996"/>
              <a:gd name="connsiteY351" fmla="*/ 319004 h 320591"/>
              <a:gd name="connsiteX352" fmla="*/ 6663002 w 12191996"/>
              <a:gd name="connsiteY352" fmla="*/ 311066 h 320591"/>
              <a:gd name="connsiteX353" fmla="*/ 6610614 w 12191996"/>
              <a:gd name="connsiteY353" fmla="*/ 299954 h 320591"/>
              <a:gd name="connsiteX354" fmla="*/ 6564577 w 12191996"/>
              <a:gd name="connsiteY354" fmla="*/ 285666 h 320591"/>
              <a:gd name="connsiteX355" fmla="*/ 6523302 w 12191996"/>
              <a:gd name="connsiteY355" fmla="*/ 269791 h 320591"/>
              <a:gd name="connsiteX356" fmla="*/ 6486789 w 12191996"/>
              <a:gd name="connsiteY356" fmla="*/ 250741 h 320591"/>
              <a:gd name="connsiteX357" fmla="*/ 6448689 w 12191996"/>
              <a:gd name="connsiteY357" fmla="*/ 231691 h 320591"/>
              <a:gd name="connsiteX358" fmla="*/ 6410589 w 12191996"/>
              <a:gd name="connsiteY358" fmla="*/ 212641 h 320591"/>
              <a:gd name="connsiteX359" fmla="*/ 6374077 w 12191996"/>
              <a:gd name="connsiteY359" fmla="*/ 196766 h 320591"/>
              <a:gd name="connsiteX360" fmla="*/ 6332802 w 12191996"/>
              <a:gd name="connsiteY360" fmla="*/ 180891 h 320591"/>
              <a:gd name="connsiteX361" fmla="*/ 6286764 w 12191996"/>
              <a:gd name="connsiteY361" fmla="*/ 165016 h 320591"/>
              <a:gd name="connsiteX362" fmla="*/ 6234377 w 12191996"/>
              <a:gd name="connsiteY362" fmla="*/ 153904 h 320591"/>
              <a:gd name="connsiteX363" fmla="*/ 6174052 w 12191996"/>
              <a:gd name="connsiteY363" fmla="*/ 147554 h 320591"/>
              <a:gd name="connsiteX364" fmla="*/ 6105789 w 12191996"/>
              <a:gd name="connsiteY364" fmla="*/ 144379 h 320591"/>
              <a:gd name="connsiteX365" fmla="*/ 6095999 w 12191996"/>
              <a:gd name="connsiteY365" fmla="*/ 144834 h 320591"/>
              <a:gd name="connsiteX366" fmla="*/ 6086208 w 12191996"/>
              <a:gd name="connsiteY366" fmla="*/ 144379 h 320591"/>
              <a:gd name="connsiteX367" fmla="*/ 6017947 w 12191996"/>
              <a:gd name="connsiteY367" fmla="*/ 147554 h 320591"/>
              <a:gd name="connsiteX368" fmla="*/ 5957621 w 12191996"/>
              <a:gd name="connsiteY368" fmla="*/ 153904 h 320591"/>
              <a:gd name="connsiteX369" fmla="*/ 5905234 w 12191996"/>
              <a:gd name="connsiteY369" fmla="*/ 165016 h 320591"/>
              <a:gd name="connsiteX370" fmla="*/ 5859196 w 12191996"/>
              <a:gd name="connsiteY370" fmla="*/ 180891 h 320591"/>
              <a:gd name="connsiteX371" fmla="*/ 5817921 w 12191996"/>
              <a:gd name="connsiteY371" fmla="*/ 196766 h 320591"/>
              <a:gd name="connsiteX372" fmla="*/ 5781408 w 12191996"/>
              <a:gd name="connsiteY372" fmla="*/ 212641 h 320591"/>
              <a:gd name="connsiteX373" fmla="*/ 5743308 w 12191996"/>
              <a:gd name="connsiteY373" fmla="*/ 231691 h 320591"/>
              <a:gd name="connsiteX374" fmla="*/ 5705209 w 12191996"/>
              <a:gd name="connsiteY374" fmla="*/ 250741 h 320591"/>
              <a:gd name="connsiteX375" fmla="*/ 5668696 w 12191996"/>
              <a:gd name="connsiteY375" fmla="*/ 269791 h 320591"/>
              <a:gd name="connsiteX376" fmla="*/ 5627421 w 12191996"/>
              <a:gd name="connsiteY376" fmla="*/ 285666 h 320591"/>
              <a:gd name="connsiteX377" fmla="*/ 5581383 w 12191996"/>
              <a:gd name="connsiteY377" fmla="*/ 299954 h 320591"/>
              <a:gd name="connsiteX378" fmla="*/ 5528996 w 12191996"/>
              <a:gd name="connsiteY378" fmla="*/ 311066 h 320591"/>
              <a:gd name="connsiteX379" fmla="*/ 5468671 w 12191996"/>
              <a:gd name="connsiteY379" fmla="*/ 319004 h 320591"/>
              <a:gd name="connsiteX380" fmla="*/ 5410199 w 12191996"/>
              <a:gd name="connsiteY380" fmla="*/ 320364 h 320591"/>
              <a:gd name="connsiteX381" fmla="*/ 5351727 w 12191996"/>
              <a:gd name="connsiteY381" fmla="*/ 319004 h 320591"/>
              <a:gd name="connsiteX382" fmla="*/ 5291401 w 12191996"/>
              <a:gd name="connsiteY382" fmla="*/ 311066 h 320591"/>
              <a:gd name="connsiteX383" fmla="*/ 5239014 w 12191996"/>
              <a:gd name="connsiteY383" fmla="*/ 299954 h 320591"/>
              <a:gd name="connsiteX384" fmla="*/ 5192976 w 12191996"/>
              <a:gd name="connsiteY384" fmla="*/ 285666 h 320591"/>
              <a:gd name="connsiteX385" fmla="*/ 5151701 w 12191996"/>
              <a:gd name="connsiteY385" fmla="*/ 269791 h 320591"/>
              <a:gd name="connsiteX386" fmla="*/ 5115189 w 12191996"/>
              <a:gd name="connsiteY386" fmla="*/ 250741 h 320591"/>
              <a:gd name="connsiteX387" fmla="*/ 5077089 w 12191996"/>
              <a:gd name="connsiteY387" fmla="*/ 231691 h 320591"/>
              <a:gd name="connsiteX388" fmla="*/ 5038989 w 12191996"/>
              <a:gd name="connsiteY388" fmla="*/ 212641 h 320591"/>
              <a:gd name="connsiteX389" fmla="*/ 5002476 w 12191996"/>
              <a:gd name="connsiteY389" fmla="*/ 196766 h 320591"/>
              <a:gd name="connsiteX390" fmla="*/ 4961201 w 12191996"/>
              <a:gd name="connsiteY390" fmla="*/ 180891 h 320591"/>
              <a:gd name="connsiteX391" fmla="*/ 4915165 w 12191996"/>
              <a:gd name="connsiteY391" fmla="*/ 165016 h 320591"/>
              <a:gd name="connsiteX392" fmla="*/ 4862777 w 12191996"/>
              <a:gd name="connsiteY392" fmla="*/ 153904 h 320591"/>
              <a:gd name="connsiteX393" fmla="*/ 4802453 w 12191996"/>
              <a:gd name="connsiteY393" fmla="*/ 147554 h 320591"/>
              <a:gd name="connsiteX394" fmla="*/ 4734189 w 12191996"/>
              <a:gd name="connsiteY394" fmla="*/ 144379 h 320591"/>
              <a:gd name="connsiteX395" fmla="*/ 4665928 w 12191996"/>
              <a:gd name="connsiteY395" fmla="*/ 147554 h 320591"/>
              <a:gd name="connsiteX396" fmla="*/ 4605602 w 12191996"/>
              <a:gd name="connsiteY396" fmla="*/ 153904 h 320591"/>
              <a:gd name="connsiteX397" fmla="*/ 4553214 w 12191996"/>
              <a:gd name="connsiteY397" fmla="*/ 165016 h 320591"/>
              <a:gd name="connsiteX398" fmla="*/ 4507177 w 12191996"/>
              <a:gd name="connsiteY398" fmla="*/ 180891 h 320591"/>
              <a:gd name="connsiteX399" fmla="*/ 4465902 w 12191996"/>
              <a:gd name="connsiteY399" fmla="*/ 196766 h 320591"/>
              <a:gd name="connsiteX400" fmla="*/ 4429389 w 12191996"/>
              <a:gd name="connsiteY400" fmla="*/ 212641 h 320591"/>
              <a:gd name="connsiteX401" fmla="*/ 4353189 w 12191996"/>
              <a:gd name="connsiteY401" fmla="*/ 250741 h 320591"/>
              <a:gd name="connsiteX402" fmla="*/ 4316677 w 12191996"/>
              <a:gd name="connsiteY402" fmla="*/ 269791 h 320591"/>
              <a:gd name="connsiteX403" fmla="*/ 4275402 w 12191996"/>
              <a:gd name="connsiteY403" fmla="*/ 285666 h 320591"/>
              <a:gd name="connsiteX404" fmla="*/ 4229364 w 12191996"/>
              <a:gd name="connsiteY404" fmla="*/ 299954 h 320591"/>
              <a:gd name="connsiteX405" fmla="*/ 4176977 w 12191996"/>
              <a:gd name="connsiteY405" fmla="*/ 311066 h 320591"/>
              <a:gd name="connsiteX406" fmla="*/ 4116652 w 12191996"/>
              <a:gd name="connsiteY406" fmla="*/ 319004 h 320591"/>
              <a:gd name="connsiteX407" fmla="*/ 4048389 w 12191996"/>
              <a:gd name="connsiteY407" fmla="*/ 320591 h 320591"/>
              <a:gd name="connsiteX408" fmla="*/ 3980127 w 12191996"/>
              <a:gd name="connsiteY408" fmla="*/ 319004 h 320591"/>
              <a:gd name="connsiteX409" fmla="*/ 3919802 w 12191996"/>
              <a:gd name="connsiteY409" fmla="*/ 311066 h 320591"/>
              <a:gd name="connsiteX410" fmla="*/ 3867414 w 12191996"/>
              <a:gd name="connsiteY410" fmla="*/ 299954 h 320591"/>
              <a:gd name="connsiteX411" fmla="*/ 3821377 w 12191996"/>
              <a:gd name="connsiteY411" fmla="*/ 285666 h 320591"/>
              <a:gd name="connsiteX412" fmla="*/ 3780102 w 12191996"/>
              <a:gd name="connsiteY412" fmla="*/ 269791 h 320591"/>
              <a:gd name="connsiteX413" fmla="*/ 3743589 w 12191996"/>
              <a:gd name="connsiteY413" fmla="*/ 250741 h 320591"/>
              <a:gd name="connsiteX414" fmla="*/ 3705489 w 12191996"/>
              <a:gd name="connsiteY414" fmla="*/ 231691 h 320591"/>
              <a:gd name="connsiteX415" fmla="*/ 3667389 w 12191996"/>
              <a:gd name="connsiteY415" fmla="*/ 212641 h 320591"/>
              <a:gd name="connsiteX416" fmla="*/ 3630877 w 12191996"/>
              <a:gd name="connsiteY416" fmla="*/ 196766 h 320591"/>
              <a:gd name="connsiteX417" fmla="*/ 3589602 w 12191996"/>
              <a:gd name="connsiteY417" fmla="*/ 180891 h 320591"/>
              <a:gd name="connsiteX418" fmla="*/ 3543564 w 12191996"/>
              <a:gd name="connsiteY418" fmla="*/ 165016 h 320591"/>
              <a:gd name="connsiteX419" fmla="*/ 3491177 w 12191996"/>
              <a:gd name="connsiteY419" fmla="*/ 153904 h 320591"/>
              <a:gd name="connsiteX420" fmla="*/ 3430852 w 12191996"/>
              <a:gd name="connsiteY420" fmla="*/ 147554 h 320591"/>
              <a:gd name="connsiteX421" fmla="*/ 3361002 w 12191996"/>
              <a:gd name="connsiteY421" fmla="*/ 144379 h 320591"/>
              <a:gd name="connsiteX422" fmla="*/ 3294327 w 12191996"/>
              <a:gd name="connsiteY422" fmla="*/ 147554 h 320591"/>
              <a:gd name="connsiteX423" fmla="*/ 3234002 w 12191996"/>
              <a:gd name="connsiteY423" fmla="*/ 153904 h 320591"/>
              <a:gd name="connsiteX424" fmla="*/ 3181614 w 12191996"/>
              <a:gd name="connsiteY424" fmla="*/ 165016 h 320591"/>
              <a:gd name="connsiteX425" fmla="*/ 3135577 w 12191996"/>
              <a:gd name="connsiteY425" fmla="*/ 180891 h 320591"/>
              <a:gd name="connsiteX426" fmla="*/ 3094302 w 12191996"/>
              <a:gd name="connsiteY426" fmla="*/ 196766 h 320591"/>
              <a:gd name="connsiteX427" fmla="*/ 3057789 w 12191996"/>
              <a:gd name="connsiteY427" fmla="*/ 212641 h 320591"/>
              <a:gd name="connsiteX428" fmla="*/ 3019689 w 12191996"/>
              <a:gd name="connsiteY428" fmla="*/ 231691 h 320591"/>
              <a:gd name="connsiteX429" fmla="*/ 2981589 w 12191996"/>
              <a:gd name="connsiteY429" fmla="*/ 250741 h 320591"/>
              <a:gd name="connsiteX430" fmla="*/ 2945077 w 12191996"/>
              <a:gd name="connsiteY430" fmla="*/ 269791 h 320591"/>
              <a:gd name="connsiteX431" fmla="*/ 2903802 w 12191996"/>
              <a:gd name="connsiteY431" fmla="*/ 285666 h 320591"/>
              <a:gd name="connsiteX432" fmla="*/ 2857764 w 12191996"/>
              <a:gd name="connsiteY432" fmla="*/ 299954 h 320591"/>
              <a:gd name="connsiteX433" fmla="*/ 2805377 w 12191996"/>
              <a:gd name="connsiteY433" fmla="*/ 311066 h 320591"/>
              <a:gd name="connsiteX434" fmla="*/ 2745052 w 12191996"/>
              <a:gd name="connsiteY434" fmla="*/ 319004 h 320591"/>
              <a:gd name="connsiteX435" fmla="*/ 2676789 w 12191996"/>
              <a:gd name="connsiteY435" fmla="*/ 320591 h 320591"/>
              <a:gd name="connsiteX436" fmla="*/ 2608527 w 12191996"/>
              <a:gd name="connsiteY436" fmla="*/ 319004 h 320591"/>
              <a:gd name="connsiteX437" fmla="*/ 2548202 w 12191996"/>
              <a:gd name="connsiteY437" fmla="*/ 311066 h 320591"/>
              <a:gd name="connsiteX438" fmla="*/ 2495814 w 12191996"/>
              <a:gd name="connsiteY438" fmla="*/ 299954 h 320591"/>
              <a:gd name="connsiteX439" fmla="*/ 2449777 w 12191996"/>
              <a:gd name="connsiteY439" fmla="*/ 285666 h 320591"/>
              <a:gd name="connsiteX440" fmla="*/ 2408502 w 12191996"/>
              <a:gd name="connsiteY440" fmla="*/ 269791 h 320591"/>
              <a:gd name="connsiteX441" fmla="*/ 2371989 w 12191996"/>
              <a:gd name="connsiteY441" fmla="*/ 250741 h 320591"/>
              <a:gd name="connsiteX442" fmla="*/ 2333889 w 12191996"/>
              <a:gd name="connsiteY442" fmla="*/ 231691 h 320591"/>
              <a:gd name="connsiteX443" fmla="*/ 2295789 w 12191996"/>
              <a:gd name="connsiteY443" fmla="*/ 212641 h 320591"/>
              <a:gd name="connsiteX444" fmla="*/ 2259277 w 12191996"/>
              <a:gd name="connsiteY444" fmla="*/ 196766 h 320591"/>
              <a:gd name="connsiteX445" fmla="*/ 2218002 w 12191996"/>
              <a:gd name="connsiteY445" fmla="*/ 180891 h 320591"/>
              <a:gd name="connsiteX446" fmla="*/ 2171964 w 12191996"/>
              <a:gd name="connsiteY446" fmla="*/ 165016 h 320591"/>
              <a:gd name="connsiteX447" fmla="*/ 2119577 w 12191996"/>
              <a:gd name="connsiteY447" fmla="*/ 153904 h 320591"/>
              <a:gd name="connsiteX448" fmla="*/ 2059252 w 12191996"/>
              <a:gd name="connsiteY448" fmla="*/ 147554 h 320591"/>
              <a:gd name="connsiteX449" fmla="*/ 1990989 w 12191996"/>
              <a:gd name="connsiteY449" fmla="*/ 144379 h 320591"/>
              <a:gd name="connsiteX450" fmla="*/ 1922727 w 12191996"/>
              <a:gd name="connsiteY450" fmla="*/ 147554 h 320591"/>
              <a:gd name="connsiteX451" fmla="*/ 1862402 w 12191996"/>
              <a:gd name="connsiteY451" fmla="*/ 153904 h 320591"/>
              <a:gd name="connsiteX452" fmla="*/ 1810014 w 12191996"/>
              <a:gd name="connsiteY452" fmla="*/ 165016 h 320591"/>
              <a:gd name="connsiteX453" fmla="*/ 1763977 w 12191996"/>
              <a:gd name="connsiteY453" fmla="*/ 180891 h 320591"/>
              <a:gd name="connsiteX454" fmla="*/ 1722702 w 12191996"/>
              <a:gd name="connsiteY454" fmla="*/ 196766 h 320591"/>
              <a:gd name="connsiteX455" fmla="*/ 1686189 w 12191996"/>
              <a:gd name="connsiteY455" fmla="*/ 212641 h 320591"/>
              <a:gd name="connsiteX456" fmla="*/ 1648089 w 12191996"/>
              <a:gd name="connsiteY456" fmla="*/ 231691 h 320591"/>
              <a:gd name="connsiteX457" fmla="*/ 1609989 w 12191996"/>
              <a:gd name="connsiteY457" fmla="*/ 250741 h 320591"/>
              <a:gd name="connsiteX458" fmla="*/ 1573477 w 12191996"/>
              <a:gd name="connsiteY458" fmla="*/ 269791 h 320591"/>
              <a:gd name="connsiteX459" fmla="*/ 1532202 w 12191996"/>
              <a:gd name="connsiteY459" fmla="*/ 285666 h 320591"/>
              <a:gd name="connsiteX460" fmla="*/ 1486164 w 12191996"/>
              <a:gd name="connsiteY460" fmla="*/ 299954 h 320591"/>
              <a:gd name="connsiteX461" fmla="*/ 1433777 w 12191996"/>
              <a:gd name="connsiteY461" fmla="*/ 311066 h 320591"/>
              <a:gd name="connsiteX462" fmla="*/ 1373452 w 12191996"/>
              <a:gd name="connsiteY462" fmla="*/ 319004 h 320591"/>
              <a:gd name="connsiteX463" fmla="*/ 1305189 w 12191996"/>
              <a:gd name="connsiteY463" fmla="*/ 320591 h 320591"/>
              <a:gd name="connsiteX464" fmla="*/ 1236927 w 12191996"/>
              <a:gd name="connsiteY464" fmla="*/ 319004 h 320591"/>
              <a:gd name="connsiteX465" fmla="*/ 1176602 w 12191996"/>
              <a:gd name="connsiteY465" fmla="*/ 311066 h 320591"/>
              <a:gd name="connsiteX466" fmla="*/ 1124214 w 12191996"/>
              <a:gd name="connsiteY466" fmla="*/ 299954 h 320591"/>
              <a:gd name="connsiteX467" fmla="*/ 1078177 w 12191996"/>
              <a:gd name="connsiteY467" fmla="*/ 285666 h 320591"/>
              <a:gd name="connsiteX468" fmla="*/ 1036902 w 12191996"/>
              <a:gd name="connsiteY468" fmla="*/ 269791 h 320591"/>
              <a:gd name="connsiteX469" fmla="*/ 1000389 w 12191996"/>
              <a:gd name="connsiteY469" fmla="*/ 250741 h 320591"/>
              <a:gd name="connsiteX470" fmla="*/ 962289 w 12191996"/>
              <a:gd name="connsiteY470" fmla="*/ 231691 h 320591"/>
              <a:gd name="connsiteX471" fmla="*/ 924189 w 12191996"/>
              <a:gd name="connsiteY471" fmla="*/ 212641 h 320591"/>
              <a:gd name="connsiteX472" fmla="*/ 887677 w 12191996"/>
              <a:gd name="connsiteY472" fmla="*/ 196766 h 320591"/>
              <a:gd name="connsiteX473" fmla="*/ 846402 w 12191996"/>
              <a:gd name="connsiteY473" fmla="*/ 180891 h 320591"/>
              <a:gd name="connsiteX474" fmla="*/ 800364 w 12191996"/>
              <a:gd name="connsiteY474" fmla="*/ 165016 h 320591"/>
              <a:gd name="connsiteX475" fmla="*/ 747977 w 12191996"/>
              <a:gd name="connsiteY475" fmla="*/ 153904 h 320591"/>
              <a:gd name="connsiteX476" fmla="*/ 687652 w 12191996"/>
              <a:gd name="connsiteY476" fmla="*/ 147554 h 320591"/>
              <a:gd name="connsiteX477" fmla="*/ 619389 w 12191996"/>
              <a:gd name="connsiteY477" fmla="*/ 144379 h 320591"/>
              <a:gd name="connsiteX478" fmla="*/ 551127 w 12191996"/>
              <a:gd name="connsiteY478" fmla="*/ 147554 h 320591"/>
              <a:gd name="connsiteX479" fmla="*/ 490802 w 12191996"/>
              <a:gd name="connsiteY479" fmla="*/ 153904 h 320591"/>
              <a:gd name="connsiteX480" fmla="*/ 438414 w 12191996"/>
              <a:gd name="connsiteY480" fmla="*/ 165016 h 320591"/>
              <a:gd name="connsiteX481" fmla="*/ 392377 w 12191996"/>
              <a:gd name="connsiteY481" fmla="*/ 180891 h 320591"/>
              <a:gd name="connsiteX482" fmla="*/ 351102 w 12191996"/>
              <a:gd name="connsiteY482" fmla="*/ 196766 h 320591"/>
              <a:gd name="connsiteX483" fmla="*/ 314589 w 12191996"/>
              <a:gd name="connsiteY483" fmla="*/ 212641 h 320591"/>
              <a:gd name="connsiteX484" fmla="*/ 276489 w 12191996"/>
              <a:gd name="connsiteY484" fmla="*/ 231691 h 320591"/>
              <a:gd name="connsiteX485" fmla="*/ 238389 w 12191996"/>
              <a:gd name="connsiteY485" fmla="*/ 250741 h 320591"/>
              <a:gd name="connsiteX486" fmla="*/ 201877 w 12191996"/>
              <a:gd name="connsiteY486" fmla="*/ 269791 h 320591"/>
              <a:gd name="connsiteX487" fmla="*/ 160602 w 12191996"/>
              <a:gd name="connsiteY487" fmla="*/ 285666 h 320591"/>
              <a:gd name="connsiteX488" fmla="*/ 114564 w 12191996"/>
              <a:gd name="connsiteY488" fmla="*/ 299954 h 320591"/>
              <a:gd name="connsiteX489" fmla="*/ 62177 w 12191996"/>
              <a:gd name="connsiteY489" fmla="*/ 311066 h 320591"/>
              <a:gd name="connsiteX490" fmla="*/ 1852 w 12191996"/>
              <a:gd name="connsiteY490" fmla="*/ 319004 h 320591"/>
              <a:gd name="connsiteX491" fmla="*/ 0 w 12191996"/>
              <a:gd name="connsiteY491" fmla="*/ 319047 h 320591"/>
              <a:gd name="connsiteX492" fmla="*/ 0 w 12191996"/>
              <a:gd name="connsiteY492" fmla="*/ 174668 h 320591"/>
              <a:gd name="connsiteX493" fmla="*/ 1852 w 12191996"/>
              <a:gd name="connsiteY493" fmla="*/ 174625 h 320591"/>
              <a:gd name="connsiteX494" fmla="*/ 62177 w 12191996"/>
              <a:gd name="connsiteY494" fmla="*/ 166687 h 320591"/>
              <a:gd name="connsiteX495" fmla="*/ 114564 w 12191996"/>
              <a:gd name="connsiteY495" fmla="*/ 155575 h 320591"/>
              <a:gd name="connsiteX496" fmla="*/ 160602 w 12191996"/>
              <a:gd name="connsiteY496" fmla="*/ 141287 h 320591"/>
              <a:gd name="connsiteX497" fmla="*/ 201877 w 12191996"/>
              <a:gd name="connsiteY497" fmla="*/ 125412 h 320591"/>
              <a:gd name="connsiteX498" fmla="*/ 238389 w 12191996"/>
              <a:gd name="connsiteY498" fmla="*/ 106362 h 320591"/>
              <a:gd name="connsiteX499" fmla="*/ 276489 w 12191996"/>
              <a:gd name="connsiteY499" fmla="*/ 87312 h 320591"/>
              <a:gd name="connsiteX500" fmla="*/ 314589 w 12191996"/>
              <a:gd name="connsiteY500" fmla="*/ 68262 h 320591"/>
              <a:gd name="connsiteX501" fmla="*/ 351102 w 12191996"/>
              <a:gd name="connsiteY501" fmla="*/ 52387 h 320591"/>
              <a:gd name="connsiteX502" fmla="*/ 392377 w 12191996"/>
              <a:gd name="connsiteY502" fmla="*/ 36512 h 320591"/>
              <a:gd name="connsiteX503" fmla="*/ 438414 w 12191996"/>
              <a:gd name="connsiteY503" fmla="*/ 20637 h 320591"/>
              <a:gd name="connsiteX504" fmla="*/ 490802 w 12191996"/>
              <a:gd name="connsiteY504" fmla="*/ 9525 h 320591"/>
              <a:gd name="connsiteX505" fmla="*/ 551127 w 12191996"/>
              <a:gd name="connsiteY505" fmla="*/ 3175 h 320591"/>
              <a:gd name="connsiteX506" fmla="*/ 619389 w 12191996"/>
              <a:gd name="connsiteY506" fmla="*/ 0 h 32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Lst>
            <a:rect l="l" t="t" r="r" b="b"/>
            <a:pathLst>
              <a:path w="12191996" h="320591">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6" y="174668"/>
                </a:lnTo>
                <a:lnTo>
                  <a:pt x="12191996" y="319047"/>
                </a:lnTo>
                <a:lnTo>
                  <a:pt x="12190146" y="319004"/>
                </a:lnTo>
                <a:lnTo>
                  <a:pt x="12129820" y="311067"/>
                </a:lnTo>
                <a:lnTo>
                  <a:pt x="12077432" y="299954"/>
                </a:lnTo>
                <a:lnTo>
                  <a:pt x="12031396" y="285666"/>
                </a:lnTo>
                <a:lnTo>
                  <a:pt x="11990120" y="269791"/>
                </a:lnTo>
                <a:lnTo>
                  <a:pt x="11953608" y="250741"/>
                </a:lnTo>
                <a:lnTo>
                  <a:pt x="11915508" y="231691"/>
                </a:lnTo>
                <a:lnTo>
                  <a:pt x="11877408" y="212641"/>
                </a:lnTo>
                <a:lnTo>
                  <a:pt x="11840896" y="196766"/>
                </a:lnTo>
                <a:lnTo>
                  <a:pt x="11799620" y="180891"/>
                </a:lnTo>
                <a:lnTo>
                  <a:pt x="11753582" y="165016"/>
                </a:lnTo>
                <a:lnTo>
                  <a:pt x="11701196" y="153904"/>
                </a:lnTo>
                <a:lnTo>
                  <a:pt x="11640870" y="147554"/>
                </a:lnTo>
                <a:lnTo>
                  <a:pt x="11572608" y="144379"/>
                </a:lnTo>
                <a:lnTo>
                  <a:pt x="11504346" y="147554"/>
                </a:lnTo>
                <a:lnTo>
                  <a:pt x="11444020" y="153904"/>
                </a:lnTo>
                <a:lnTo>
                  <a:pt x="11391632" y="165016"/>
                </a:lnTo>
                <a:lnTo>
                  <a:pt x="11345596" y="180891"/>
                </a:lnTo>
                <a:lnTo>
                  <a:pt x="11304320" y="196766"/>
                </a:lnTo>
                <a:lnTo>
                  <a:pt x="11267808" y="212641"/>
                </a:lnTo>
                <a:lnTo>
                  <a:pt x="11229708" y="231691"/>
                </a:lnTo>
                <a:lnTo>
                  <a:pt x="11191608" y="250741"/>
                </a:lnTo>
                <a:lnTo>
                  <a:pt x="11155096" y="269791"/>
                </a:lnTo>
                <a:lnTo>
                  <a:pt x="11113820" y="285666"/>
                </a:lnTo>
                <a:lnTo>
                  <a:pt x="11067782" y="299954"/>
                </a:lnTo>
                <a:lnTo>
                  <a:pt x="11015396" y="311066"/>
                </a:lnTo>
                <a:lnTo>
                  <a:pt x="10955070" y="319004"/>
                </a:lnTo>
                <a:lnTo>
                  <a:pt x="10886808" y="320591"/>
                </a:lnTo>
                <a:lnTo>
                  <a:pt x="10818546" y="319004"/>
                </a:lnTo>
                <a:lnTo>
                  <a:pt x="10758220" y="311066"/>
                </a:lnTo>
                <a:lnTo>
                  <a:pt x="10705832" y="299954"/>
                </a:lnTo>
                <a:lnTo>
                  <a:pt x="10659796" y="285666"/>
                </a:lnTo>
                <a:lnTo>
                  <a:pt x="10618520" y="269791"/>
                </a:lnTo>
                <a:lnTo>
                  <a:pt x="10582008" y="250741"/>
                </a:lnTo>
                <a:lnTo>
                  <a:pt x="10543908" y="231691"/>
                </a:lnTo>
                <a:lnTo>
                  <a:pt x="10505808" y="212641"/>
                </a:lnTo>
                <a:lnTo>
                  <a:pt x="10469296" y="196766"/>
                </a:lnTo>
                <a:lnTo>
                  <a:pt x="10428020" y="180891"/>
                </a:lnTo>
                <a:lnTo>
                  <a:pt x="10381982" y="165016"/>
                </a:lnTo>
                <a:lnTo>
                  <a:pt x="10329596" y="153904"/>
                </a:lnTo>
                <a:lnTo>
                  <a:pt x="10269270" y="147554"/>
                </a:lnTo>
                <a:lnTo>
                  <a:pt x="10201008" y="144379"/>
                </a:lnTo>
                <a:lnTo>
                  <a:pt x="10132746" y="147554"/>
                </a:lnTo>
                <a:lnTo>
                  <a:pt x="10072420" y="153904"/>
                </a:lnTo>
                <a:lnTo>
                  <a:pt x="10020032" y="165016"/>
                </a:lnTo>
                <a:lnTo>
                  <a:pt x="9973996" y="180891"/>
                </a:lnTo>
                <a:lnTo>
                  <a:pt x="9932720" y="196766"/>
                </a:lnTo>
                <a:lnTo>
                  <a:pt x="9896208" y="212641"/>
                </a:lnTo>
                <a:lnTo>
                  <a:pt x="9820008" y="250741"/>
                </a:lnTo>
                <a:lnTo>
                  <a:pt x="9783496" y="269791"/>
                </a:lnTo>
                <a:lnTo>
                  <a:pt x="9742220" y="285666"/>
                </a:lnTo>
                <a:lnTo>
                  <a:pt x="9696182" y="299954"/>
                </a:lnTo>
                <a:lnTo>
                  <a:pt x="9643796" y="311066"/>
                </a:lnTo>
                <a:lnTo>
                  <a:pt x="9583470" y="319004"/>
                </a:lnTo>
                <a:lnTo>
                  <a:pt x="9515208" y="320591"/>
                </a:lnTo>
                <a:lnTo>
                  <a:pt x="9446946" y="319004"/>
                </a:lnTo>
                <a:lnTo>
                  <a:pt x="9386620" y="311066"/>
                </a:lnTo>
                <a:lnTo>
                  <a:pt x="9334232" y="299954"/>
                </a:lnTo>
                <a:lnTo>
                  <a:pt x="9288196" y="285666"/>
                </a:lnTo>
                <a:lnTo>
                  <a:pt x="9246920" y="269791"/>
                </a:lnTo>
                <a:lnTo>
                  <a:pt x="9210408" y="250741"/>
                </a:lnTo>
                <a:lnTo>
                  <a:pt x="9172308" y="231691"/>
                </a:lnTo>
                <a:lnTo>
                  <a:pt x="9134208" y="212641"/>
                </a:lnTo>
                <a:lnTo>
                  <a:pt x="9097696" y="196766"/>
                </a:lnTo>
                <a:lnTo>
                  <a:pt x="9056420" y="180891"/>
                </a:lnTo>
                <a:lnTo>
                  <a:pt x="9010382" y="165016"/>
                </a:lnTo>
                <a:lnTo>
                  <a:pt x="8957996" y="153904"/>
                </a:lnTo>
                <a:lnTo>
                  <a:pt x="8897670" y="147554"/>
                </a:lnTo>
                <a:lnTo>
                  <a:pt x="8827820" y="144379"/>
                </a:lnTo>
                <a:lnTo>
                  <a:pt x="8761146" y="147554"/>
                </a:lnTo>
                <a:lnTo>
                  <a:pt x="8700820" y="153904"/>
                </a:lnTo>
                <a:lnTo>
                  <a:pt x="8648432" y="165016"/>
                </a:lnTo>
                <a:lnTo>
                  <a:pt x="8602396" y="180891"/>
                </a:lnTo>
                <a:lnTo>
                  <a:pt x="8561120" y="196766"/>
                </a:lnTo>
                <a:lnTo>
                  <a:pt x="8524608" y="212641"/>
                </a:lnTo>
                <a:lnTo>
                  <a:pt x="8486508" y="231691"/>
                </a:lnTo>
                <a:lnTo>
                  <a:pt x="8448408" y="250741"/>
                </a:lnTo>
                <a:lnTo>
                  <a:pt x="8411896" y="269791"/>
                </a:lnTo>
                <a:lnTo>
                  <a:pt x="8370621" y="285666"/>
                </a:lnTo>
                <a:lnTo>
                  <a:pt x="8324583" y="299954"/>
                </a:lnTo>
                <a:lnTo>
                  <a:pt x="8272196" y="311066"/>
                </a:lnTo>
                <a:lnTo>
                  <a:pt x="8211871" y="319004"/>
                </a:lnTo>
                <a:lnTo>
                  <a:pt x="8143608" y="320591"/>
                </a:lnTo>
                <a:lnTo>
                  <a:pt x="8075346" y="319004"/>
                </a:lnTo>
                <a:lnTo>
                  <a:pt x="8015021" y="311066"/>
                </a:lnTo>
                <a:lnTo>
                  <a:pt x="7962633" y="299954"/>
                </a:lnTo>
                <a:lnTo>
                  <a:pt x="7916596" y="285666"/>
                </a:lnTo>
                <a:lnTo>
                  <a:pt x="7875321" y="269791"/>
                </a:lnTo>
                <a:lnTo>
                  <a:pt x="7838808" y="250741"/>
                </a:lnTo>
                <a:lnTo>
                  <a:pt x="7800708" y="231691"/>
                </a:lnTo>
                <a:lnTo>
                  <a:pt x="7762608" y="212641"/>
                </a:lnTo>
                <a:lnTo>
                  <a:pt x="7726096" y="196766"/>
                </a:lnTo>
                <a:lnTo>
                  <a:pt x="7684821" y="180891"/>
                </a:lnTo>
                <a:lnTo>
                  <a:pt x="7638783" y="165016"/>
                </a:lnTo>
                <a:lnTo>
                  <a:pt x="7586396" y="153904"/>
                </a:lnTo>
                <a:lnTo>
                  <a:pt x="7526071" y="147554"/>
                </a:lnTo>
                <a:lnTo>
                  <a:pt x="7457808" y="144379"/>
                </a:lnTo>
                <a:lnTo>
                  <a:pt x="7389546" y="147554"/>
                </a:lnTo>
                <a:lnTo>
                  <a:pt x="7329221" y="153904"/>
                </a:lnTo>
                <a:lnTo>
                  <a:pt x="7276833" y="165016"/>
                </a:lnTo>
                <a:lnTo>
                  <a:pt x="7230796" y="180891"/>
                </a:lnTo>
                <a:lnTo>
                  <a:pt x="7189521" y="196766"/>
                </a:lnTo>
                <a:lnTo>
                  <a:pt x="7153008" y="212641"/>
                </a:lnTo>
                <a:lnTo>
                  <a:pt x="7114908" y="231691"/>
                </a:lnTo>
                <a:lnTo>
                  <a:pt x="7076808" y="250741"/>
                </a:lnTo>
                <a:lnTo>
                  <a:pt x="7040296" y="269791"/>
                </a:lnTo>
                <a:lnTo>
                  <a:pt x="6999021" y="285666"/>
                </a:lnTo>
                <a:lnTo>
                  <a:pt x="6952983" y="299954"/>
                </a:lnTo>
                <a:lnTo>
                  <a:pt x="6900596" y="311066"/>
                </a:lnTo>
                <a:lnTo>
                  <a:pt x="6840271" y="319004"/>
                </a:lnTo>
                <a:lnTo>
                  <a:pt x="6781799" y="320364"/>
                </a:lnTo>
                <a:lnTo>
                  <a:pt x="6723327" y="319004"/>
                </a:lnTo>
                <a:lnTo>
                  <a:pt x="6663002" y="311066"/>
                </a:lnTo>
                <a:lnTo>
                  <a:pt x="6610614" y="299954"/>
                </a:lnTo>
                <a:lnTo>
                  <a:pt x="6564577" y="285666"/>
                </a:lnTo>
                <a:lnTo>
                  <a:pt x="6523302" y="269791"/>
                </a:lnTo>
                <a:lnTo>
                  <a:pt x="6486789" y="250741"/>
                </a:lnTo>
                <a:lnTo>
                  <a:pt x="6448689" y="231691"/>
                </a:lnTo>
                <a:lnTo>
                  <a:pt x="6410589" y="212641"/>
                </a:lnTo>
                <a:lnTo>
                  <a:pt x="6374077" y="196766"/>
                </a:lnTo>
                <a:lnTo>
                  <a:pt x="6332802" y="180891"/>
                </a:lnTo>
                <a:lnTo>
                  <a:pt x="6286764" y="165016"/>
                </a:lnTo>
                <a:lnTo>
                  <a:pt x="6234377" y="153904"/>
                </a:lnTo>
                <a:lnTo>
                  <a:pt x="6174052" y="147554"/>
                </a:lnTo>
                <a:lnTo>
                  <a:pt x="6105789" y="144379"/>
                </a:lnTo>
                <a:lnTo>
                  <a:pt x="6095999" y="144834"/>
                </a:lnTo>
                <a:lnTo>
                  <a:pt x="6086208" y="144379"/>
                </a:lnTo>
                <a:lnTo>
                  <a:pt x="6017947" y="147554"/>
                </a:lnTo>
                <a:lnTo>
                  <a:pt x="5957621" y="153904"/>
                </a:lnTo>
                <a:lnTo>
                  <a:pt x="5905234" y="165016"/>
                </a:lnTo>
                <a:lnTo>
                  <a:pt x="5859196" y="180891"/>
                </a:lnTo>
                <a:lnTo>
                  <a:pt x="5817921" y="196766"/>
                </a:lnTo>
                <a:lnTo>
                  <a:pt x="5781408" y="212641"/>
                </a:lnTo>
                <a:lnTo>
                  <a:pt x="5743308" y="231691"/>
                </a:lnTo>
                <a:lnTo>
                  <a:pt x="5705209" y="250741"/>
                </a:lnTo>
                <a:lnTo>
                  <a:pt x="5668696" y="269791"/>
                </a:lnTo>
                <a:lnTo>
                  <a:pt x="5627421" y="285666"/>
                </a:lnTo>
                <a:lnTo>
                  <a:pt x="5581383" y="299954"/>
                </a:lnTo>
                <a:lnTo>
                  <a:pt x="5528996" y="311066"/>
                </a:lnTo>
                <a:lnTo>
                  <a:pt x="5468671" y="319004"/>
                </a:lnTo>
                <a:lnTo>
                  <a:pt x="5410199" y="320364"/>
                </a:lnTo>
                <a:lnTo>
                  <a:pt x="5351727" y="319004"/>
                </a:lnTo>
                <a:lnTo>
                  <a:pt x="5291401" y="311066"/>
                </a:lnTo>
                <a:lnTo>
                  <a:pt x="5239014" y="299954"/>
                </a:lnTo>
                <a:lnTo>
                  <a:pt x="5192976" y="285666"/>
                </a:lnTo>
                <a:lnTo>
                  <a:pt x="5151701" y="269791"/>
                </a:lnTo>
                <a:lnTo>
                  <a:pt x="5115189" y="250741"/>
                </a:lnTo>
                <a:lnTo>
                  <a:pt x="5077089" y="231691"/>
                </a:lnTo>
                <a:lnTo>
                  <a:pt x="5038989" y="212641"/>
                </a:lnTo>
                <a:lnTo>
                  <a:pt x="5002476" y="196766"/>
                </a:lnTo>
                <a:lnTo>
                  <a:pt x="4961201" y="180891"/>
                </a:lnTo>
                <a:lnTo>
                  <a:pt x="4915165" y="165016"/>
                </a:lnTo>
                <a:lnTo>
                  <a:pt x="4862777" y="153904"/>
                </a:lnTo>
                <a:lnTo>
                  <a:pt x="4802453" y="147554"/>
                </a:lnTo>
                <a:lnTo>
                  <a:pt x="4734189" y="144379"/>
                </a:lnTo>
                <a:lnTo>
                  <a:pt x="4665928" y="147554"/>
                </a:lnTo>
                <a:lnTo>
                  <a:pt x="4605602" y="153904"/>
                </a:lnTo>
                <a:lnTo>
                  <a:pt x="4553214" y="165016"/>
                </a:lnTo>
                <a:lnTo>
                  <a:pt x="4507177" y="180891"/>
                </a:lnTo>
                <a:lnTo>
                  <a:pt x="4465902" y="196766"/>
                </a:lnTo>
                <a:lnTo>
                  <a:pt x="4429389" y="212641"/>
                </a:lnTo>
                <a:lnTo>
                  <a:pt x="4353189" y="250741"/>
                </a:lnTo>
                <a:lnTo>
                  <a:pt x="4316677" y="269791"/>
                </a:lnTo>
                <a:lnTo>
                  <a:pt x="4275402" y="285666"/>
                </a:lnTo>
                <a:lnTo>
                  <a:pt x="4229364" y="299954"/>
                </a:lnTo>
                <a:lnTo>
                  <a:pt x="4176977" y="311066"/>
                </a:lnTo>
                <a:lnTo>
                  <a:pt x="4116652" y="319004"/>
                </a:lnTo>
                <a:lnTo>
                  <a:pt x="4048389" y="320591"/>
                </a:lnTo>
                <a:lnTo>
                  <a:pt x="3980127" y="319004"/>
                </a:lnTo>
                <a:lnTo>
                  <a:pt x="3919802" y="311066"/>
                </a:lnTo>
                <a:lnTo>
                  <a:pt x="3867414" y="299954"/>
                </a:lnTo>
                <a:lnTo>
                  <a:pt x="3821377" y="285666"/>
                </a:lnTo>
                <a:lnTo>
                  <a:pt x="3780102" y="269791"/>
                </a:lnTo>
                <a:lnTo>
                  <a:pt x="3743589" y="250741"/>
                </a:lnTo>
                <a:lnTo>
                  <a:pt x="3705489" y="231691"/>
                </a:lnTo>
                <a:lnTo>
                  <a:pt x="3667389" y="212641"/>
                </a:lnTo>
                <a:lnTo>
                  <a:pt x="3630877" y="196766"/>
                </a:lnTo>
                <a:lnTo>
                  <a:pt x="3589602" y="180891"/>
                </a:lnTo>
                <a:lnTo>
                  <a:pt x="3543564" y="165016"/>
                </a:lnTo>
                <a:lnTo>
                  <a:pt x="3491177" y="153904"/>
                </a:lnTo>
                <a:lnTo>
                  <a:pt x="3430852" y="147554"/>
                </a:lnTo>
                <a:lnTo>
                  <a:pt x="3361002" y="144379"/>
                </a:lnTo>
                <a:lnTo>
                  <a:pt x="3294327" y="147554"/>
                </a:lnTo>
                <a:lnTo>
                  <a:pt x="3234002" y="153904"/>
                </a:lnTo>
                <a:lnTo>
                  <a:pt x="3181614" y="165016"/>
                </a:lnTo>
                <a:lnTo>
                  <a:pt x="3135577" y="180891"/>
                </a:lnTo>
                <a:lnTo>
                  <a:pt x="3094302" y="196766"/>
                </a:lnTo>
                <a:lnTo>
                  <a:pt x="3057789" y="212641"/>
                </a:lnTo>
                <a:lnTo>
                  <a:pt x="3019689" y="231691"/>
                </a:lnTo>
                <a:lnTo>
                  <a:pt x="2981589" y="250741"/>
                </a:lnTo>
                <a:lnTo>
                  <a:pt x="2945077" y="269791"/>
                </a:lnTo>
                <a:lnTo>
                  <a:pt x="2903802" y="285666"/>
                </a:lnTo>
                <a:lnTo>
                  <a:pt x="2857764" y="299954"/>
                </a:lnTo>
                <a:lnTo>
                  <a:pt x="2805377" y="311066"/>
                </a:lnTo>
                <a:lnTo>
                  <a:pt x="2745052" y="319004"/>
                </a:lnTo>
                <a:lnTo>
                  <a:pt x="2676789" y="320591"/>
                </a:lnTo>
                <a:lnTo>
                  <a:pt x="2608527" y="319004"/>
                </a:lnTo>
                <a:lnTo>
                  <a:pt x="2548202" y="311066"/>
                </a:lnTo>
                <a:lnTo>
                  <a:pt x="2495814" y="299954"/>
                </a:lnTo>
                <a:lnTo>
                  <a:pt x="2449777" y="285666"/>
                </a:lnTo>
                <a:lnTo>
                  <a:pt x="2408502" y="269791"/>
                </a:lnTo>
                <a:lnTo>
                  <a:pt x="2371989" y="250741"/>
                </a:lnTo>
                <a:lnTo>
                  <a:pt x="2333889" y="231691"/>
                </a:lnTo>
                <a:lnTo>
                  <a:pt x="2295789" y="212641"/>
                </a:lnTo>
                <a:lnTo>
                  <a:pt x="2259277" y="196766"/>
                </a:lnTo>
                <a:lnTo>
                  <a:pt x="2218002" y="180891"/>
                </a:lnTo>
                <a:lnTo>
                  <a:pt x="2171964" y="165016"/>
                </a:lnTo>
                <a:lnTo>
                  <a:pt x="2119577" y="153904"/>
                </a:lnTo>
                <a:lnTo>
                  <a:pt x="2059252" y="147554"/>
                </a:lnTo>
                <a:lnTo>
                  <a:pt x="1990989" y="144379"/>
                </a:lnTo>
                <a:lnTo>
                  <a:pt x="1922727" y="147554"/>
                </a:lnTo>
                <a:lnTo>
                  <a:pt x="1862402" y="153904"/>
                </a:lnTo>
                <a:lnTo>
                  <a:pt x="1810014" y="165016"/>
                </a:lnTo>
                <a:lnTo>
                  <a:pt x="1763977" y="180891"/>
                </a:lnTo>
                <a:lnTo>
                  <a:pt x="1722702" y="196766"/>
                </a:lnTo>
                <a:lnTo>
                  <a:pt x="1686189" y="212641"/>
                </a:lnTo>
                <a:lnTo>
                  <a:pt x="1648089" y="231691"/>
                </a:lnTo>
                <a:lnTo>
                  <a:pt x="1609989" y="250741"/>
                </a:lnTo>
                <a:lnTo>
                  <a:pt x="1573477" y="269791"/>
                </a:lnTo>
                <a:lnTo>
                  <a:pt x="1532202" y="285666"/>
                </a:lnTo>
                <a:lnTo>
                  <a:pt x="1486164" y="299954"/>
                </a:lnTo>
                <a:lnTo>
                  <a:pt x="1433777" y="311066"/>
                </a:lnTo>
                <a:lnTo>
                  <a:pt x="1373452" y="319004"/>
                </a:lnTo>
                <a:lnTo>
                  <a:pt x="1305189" y="320591"/>
                </a:lnTo>
                <a:lnTo>
                  <a:pt x="1236927" y="319004"/>
                </a:lnTo>
                <a:lnTo>
                  <a:pt x="1176602" y="311066"/>
                </a:lnTo>
                <a:lnTo>
                  <a:pt x="1124214" y="299954"/>
                </a:lnTo>
                <a:lnTo>
                  <a:pt x="1078177" y="285666"/>
                </a:lnTo>
                <a:lnTo>
                  <a:pt x="1036902" y="269791"/>
                </a:lnTo>
                <a:lnTo>
                  <a:pt x="1000389" y="250741"/>
                </a:lnTo>
                <a:lnTo>
                  <a:pt x="962289" y="231691"/>
                </a:lnTo>
                <a:lnTo>
                  <a:pt x="924189" y="212641"/>
                </a:lnTo>
                <a:lnTo>
                  <a:pt x="887677" y="196766"/>
                </a:lnTo>
                <a:lnTo>
                  <a:pt x="846402" y="180891"/>
                </a:lnTo>
                <a:lnTo>
                  <a:pt x="800364" y="165016"/>
                </a:lnTo>
                <a:lnTo>
                  <a:pt x="747977" y="153904"/>
                </a:lnTo>
                <a:lnTo>
                  <a:pt x="687652" y="147554"/>
                </a:lnTo>
                <a:lnTo>
                  <a:pt x="619389" y="144379"/>
                </a:lnTo>
                <a:lnTo>
                  <a:pt x="551127" y="147554"/>
                </a:lnTo>
                <a:lnTo>
                  <a:pt x="490802" y="153904"/>
                </a:lnTo>
                <a:lnTo>
                  <a:pt x="438414" y="165016"/>
                </a:lnTo>
                <a:lnTo>
                  <a:pt x="392377" y="180891"/>
                </a:lnTo>
                <a:lnTo>
                  <a:pt x="351102" y="196766"/>
                </a:lnTo>
                <a:lnTo>
                  <a:pt x="314589" y="212641"/>
                </a:lnTo>
                <a:lnTo>
                  <a:pt x="276489" y="231691"/>
                </a:lnTo>
                <a:lnTo>
                  <a:pt x="238389" y="250741"/>
                </a:lnTo>
                <a:lnTo>
                  <a:pt x="201877" y="269791"/>
                </a:lnTo>
                <a:lnTo>
                  <a:pt x="160602" y="285666"/>
                </a:lnTo>
                <a:lnTo>
                  <a:pt x="114564" y="299954"/>
                </a:lnTo>
                <a:lnTo>
                  <a:pt x="62177" y="311066"/>
                </a:lnTo>
                <a:lnTo>
                  <a:pt x="1852" y="319004"/>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lnTo>
                  <a:pt x="619389" y="0"/>
                </a:lnTo>
                <a:close/>
              </a:path>
            </a:pathLst>
          </a:custGeom>
          <a:solidFill>
            <a:srgbClr val="FFFFFF"/>
          </a:solidFill>
          <a:ln w="0">
            <a:noFill/>
            <a:prstDash val="solid"/>
            <a:round/>
            <a:headEnd/>
            <a:tailEnd/>
          </a:ln>
        </p:spPr>
        <p:txBody>
          <a:bodyPr wrap="square" rtlCol="0" anchor="ctr">
            <a:noAutofit/>
          </a:bodyPr>
          <a:lstStyle/>
          <a:p>
            <a:pPr algn="ctr" defTabSz="457200"/>
            <a:endParaRPr lang="en-US">
              <a:solidFill>
                <a:schemeClr val="tx1"/>
              </a:solidFill>
            </a:endParaRPr>
          </a:p>
        </p:txBody>
      </p:sp>
    </p:spTree>
    <p:extLst>
      <p:ext uri="{BB962C8B-B14F-4D97-AF65-F5344CB8AC3E}">
        <p14:creationId xmlns:p14="http://schemas.microsoft.com/office/powerpoint/2010/main" val="2563980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3E4EA-D111-4210-A72E-091CAEC0544B}"/>
              </a:ext>
            </a:extLst>
          </p:cNvPr>
          <p:cNvSpPr>
            <a:spLocks noGrp="1"/>
          </p:cNvSpPr>
          <p:nvPr>
            <p:ph type="title"/>
          </p:nvPr>
        </p:nvSpPr>
        <p:spPr>
          <a:xfrm>
            <a:off x="6590662" y="4267832"/>
            <a:ext cx="4805996" cy="1297115"/>
          </a:xfrm>
        </p:spPr>
        <p:txBody>
          <a:bodyPr vert="horz" lIns="91440" tIns="45720" rIns="91440" bIns="45720" rtlCol="0" anchor="t">
            <a:normAutofit/>
          </a:bodyPr>
          <a:lstStyle/>
          <a:p>
            <a:pPr>
              <a:spcBef>
                <a:spcPct val="0"/>
              </a:spcBef>
            </a:pPr>
            <a:r>
              <a:rPr lang="en-US" sz="4000" kern="1200" dirty="0">
                <a:solidFill>
                  <a:schemeClr val="tx2"/>
                </a:solidFill>
                <a:latin typeface="+mj-lt"/>
                <a:ea typeface="+mj-ea"/>
                <a:cs typeface="+mj-cs"/>
              </a:rPr>
              <a:t>Questions?</a:t>
            </a:r>
          </a:p>
        </p:txBody>
      </p:sp>
      <p:pic>
        <p:nvPicPr>
          <p:cNvPr id="13" name="Graphic 12" descr="Question mark">
            <a:extLst>
              <a:ext uri="{FF2B5EF4-FFF2-40B4-BE49-F238E27FC236}">
                <a16:creationId xmlns:a16="http://schemas.microsoft.com/office/drawing/2014/main" id="{34081F02-E5DA-47F6-A683-E7A822FD5D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0" name="Group 19">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0">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115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3C79-BCF9-422D-8220-EE5B54E69B9E}"/>
              </a:ext>
            </a:extLst>
          </p:cNvPr>
          <p:cNvSpPr>
            <a:spLocks noGrp="1"/>
          </p:cNvSpPr>
          <p:nvPr>
            <p:ph type="title"/>
          </p:nvPr>
        </p:nvSpPr>
        <p:spPr>
          <a:xfrm>
            <a:off x="774826" y="1747319"/>
            <a:ext cx="10515600" cy="887239"/>
          </a:xfrm>
        </p:spPr>
        <p:txBody>
          <a:bodyPr>
            <a:normAutofit/>
          </a:bodyPr>
          <a:lstStyle/>
          <a:p>
            <a:r>
              <a:rPr lang="en-US" sz="3200" dirty="0">
                <a:latin typeface="Times New Roman" panose="02020603050405020304" pitchFamily="18" charset="0"/>
                <a:cs typeface="Times New Roman" panose="02020603050405020304" pitchFamily="18" charset="0"/>
              </a:rPr>
              <a:t>Problem Statement</a:t>
            </a:r>
            <a:endParaRPr lang="en-DE"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E8BC82-4AA3-4D4A-97E1-79BE22CBC7DB}"/>
              </a:ext>
            </a:extLst>
          </p:cNvPr>
          <p:cNvSpPr>
            <a:spLocks noGrp="1"/>
          </p:cNvSpPr>
          <p:nvPr>
            <p:ph idx="1"/>
          </p:nvPr>
        </p:nvSpPr>
        <p:spPr>
          <a:xfrm>
            <a:off x="774826" y="2782021"/>
            <a:ext cx="10515600" cy="3564458"/>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Generate synthesized tabular form given Dataset. The selection of a suitable GAN model is one of the biggest challenges in the thesis.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Train a GAN model with generator and discriminator neuron. Find out suitable hyper-parameter values for the GAN model.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Select a more appreciated optimizer for the GAN model.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Visualized and analyzed the performance of the model.</a:t>
            </a:r>
            <a:endParaRPr lang="en-D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E426B2D-7B81-492F-B70E-5E5BABBA832B}"/>
              </a:ext>
            </a:extLst>
          </p:cNvPr>
          <p:cNvSpPr txBox="1">
            <a:spLocks/>
          </p:cNvSpPr>
          <p:nvPr/>
        </p:nvSpPr>
        <p:spPr>
          <a:xfrm>
            <a:off x="774826" y="421760"/>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3350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0435-F4D3-46DC-9284-4B6BE3BD9456}"/>
              </a:ext>
            </a:extLst>
          </p:cNvPr>
          <p:cNvSpPr>
            <a:spLocks noGrp="1"/>
          </p:cNvSpPr>
          <p:nvPr>
            <p:ph type="title"/>
          </p:nvPr>
        </p:nvSpPr>
        <p:spPr>
          <a:xfrm>
            <a:off x="702398" y="1747319"/>
            <a:ext cx="10515600" cy="896293"/>
          </a:xfrm>
        </p:spPr>
        <p:txBody>
          <a:bodyPr>
            <a:normAutofit/>
          </a:bodyPr>
          <a:lstStyle/>
          <a:p>
            <a:r>
              <a:rPr lang="en-US" sz="3200" dirty="0">
                <a:latin typeface="Times New Roman" panose="02020603050405020304" pitchFamily="18" charset="0"/>
                <a:cs typeface="Times New Roman" panose="02020603050405020304" pitchFamily="18" charset="0"/>
              </a:rPr>
              <a:t>Research Question</a:t>
            </a:r>
            <a:endParaRPr lang="en-DE"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DDC1A9-DED6-4F3D-B888-0F887D761D59}"/>
              </a:ext>
            </a:extLst>
          </p:cNvPr>
          <p:cNvSpPr>
            <a:spLocks noGrp="1"/>
          </p:cNvSpPr>
          <p:nvPr>
            <p:ph idx="1"/>
          </p:nvPr>
        </p:nvSpPr>
        <p:spPr>
          <a:xfrm>
            <a:off x="702398" y="2643612"/>
            <a:ext cx="10795503" cy="407405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RQ_1: What is the basic structure of the GAN model with Generator and Discriminator neurons?</a:t>
            </a:r>
          </a:p>
          <a:p>
            <a:r>
              <a:rPr lang="en-US" dirty="0">
                <a:latin typeface="Times New Roman" panose="02020603050405020304" pitchFamily="18" charset="0"/>
                <a:cs typeface="Times New Roman" panose="02020603050405020304" pitchFamily="18" charset="0"/>
              </a:rPr>
              <a:t>RQ_2: What is the importance of the Activation function, Batch normalization, optimizer, and CNN in GAN?</a:t>
            </a:r>
          </a:p>
          <a:p>
            <a:r>
              <a:rPr lang="en-US" dirty="0">
                <a:latin typeface="Times New Roman" panose="02020603050405020304" pitchFamily="18" charset="0"/>
                <a:cs typeface="Times New Roman" panose="02020603050405020304" pitchFamily="18" charset="0"/>
              </a:rPr>
              <a:t>RQ_3: What is Data Augmentation, and what is the present situation of Data Augmentation in different data fields?</a:t>
            </a:r>
          </a:p>
          <a:p>
            <a:r>
              <a:rPr lang="en-US" dirty="0">
                <a:latin typeface="Times New Roman" panose="02020603050405020304" pitchFamily="18" charset="0"/>
                <a:cs typeface="Times New Roman" panose="02020603050405020304" pitchFamily="18" charset="0"/>
              </a:rPr>
              <a:t>RQ_4: How does the model perform with different data sets and features, including the success of data generation compared with original data?</a:t>
            </a:r>
          </a:p>
          <a:p>
            <a:r>
              <a:rPr lang="en-US" dirty="0">
                <a:latin typeface="Times New Roman" panose="02020603050405020304" pitchFamily="18" charset="0"/>
                <a:cs typeface="Times New Roman" panose="02020603050405020304" pitchFamily="18" charset="0"/>
              </a:rPr>
              <a:t>RQ_5: What are the limitations and future work can be for the GAN model with respect to tabular data?</a:t>
            </a:r>
            <a:endParaRPr lang="en-D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1BFD482-FAE9-4F73-828D-ACB334E668F1}"/>
              </a:ext>
            </a:extLst>
          </p:cNvPr>
          <p:cNvSpPr txBox="1">
            <a:spLocks/>
          </p:cNvSpPr>
          <p:nvPr/>
        </p:nvSpPr>
        <p:spPr>
          <a:xfrm>
            <a:off x="702398" y="421760"/>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US"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66927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D53E-A008-4C42-B10C-B0DD670A61C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Literature 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D69C4-03B4-4AB1-A573-F89C3A908309}"/>
              </a:ext>
            </a:extLst>
          </p:cNvPr>
          <p:cNvSpPr>
            <a:spLocks noGrp="1"/>
          </p:cNvSpPr>
          <p:nvPr>
            <p:ph idx="1"/>
          </p:nvPr>
        </p:nvSpPr>
        <p:spPr>
          <a:xfrm>
            <a:off x="851030" y="2534971"/>
            <a:ext cx="5571650" cy="1222218"/>
          </a:xfrm>
        </p:spPr>
        <p:txBody>
          <a:bodyPr/>
          <a:lstStyle/>
          <a:p>
            <a:r>
              <a:rPr lang="en-US" dirty="0">
                <a:latin typeface="Times New Roman" panose="02020603050405020304" pitchFamily="18" charset="0"/>
                <a:cs typeface="Times New Roman" panose="02020603050405020304" pitchFamily="18" charset="0"/>
              </a:rPr>
              <a:t>A collection of nodes.</a:t>
            </a:r>
          </a:p>
          <a:p>
            <a:r>
              <a:rPr lang="en-US" dirty="0">
                <a:latin typeface="Times New Roman" panose="02020603050405020304" pitchFamily="18" charset="0"/>
                <a:cs typeface="Times New Roman" panose="02020603050405020304" pitchFamily="18" charset="0"/>
              </a:rPr>
              <a:t>A collection of nodes connections.</a:t>
            </a:r>
            <a:endParaRPr lang="en-D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D3D42-FC07-4378-9F08-6914FA899E7A}"/>
              </a:ext>
            </a:extLst>
          </p:cNvPr>
          <p:cNvSpPr txBox="1"/>
          <p:nvPr/>
        </p:nvSpPr>
        <p:spPr>
          <a:xfrm>
            <a:off x="851030" y="1807163"/>
            <a:ext cx="496129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Neural Networks</a:t>
            </a:r>
          </a:p>
        </p:txBody>
      </p:sp>
      <p:sp>
        <p:nvSpPr>
          <p:cNvPr id="5" name="Flowchart: Connector 4">
            <a:extLst>
              <a:ext uri="{FF2B5EF4-FFF2-40B4-BE49-F238E27FC236}">
                <a16:creationId xmlns:a16="http://schemas.microsoft.com/office/drawing/2014/main" id="{589E10B3-4A34-469B-B174-09F5D1D98C20}"/>
              </a:ext>
            </a:extLst>
          </p:cNvPr>
          <p:cNvSpPr/>
          <p:nvPr/>
        </p:nvSpPr>
        <p:spPr>
          <a:xfrm>
            <a:off x="1466661" y="4309450"/>
            <a:ext cx="796705" cy="76954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Node</a:t>
            </a:r>
            <a:endParaRPr lang="en-DE" sz="1200" dirty="0"/>
          </a:p>
        </p:txBody>
      </p:sp>
      <p:sp>
        <p:nvSpPr>
          <p:cNvPr id="6" name="Flowchart: Connector 5">
            <a:extLst>
              <a:ext uri="{FF2B5EF4-FFF2-40B4-BE49-F238E27FC236}">
                <a16:creationId xmlns:a16="http://schemas.microsoft.com/office/drawing/2014/main" id="{32449F98-34D2-49AE-8742-46829C10D922}"/>
              </a:ext>
            </a:extLst>
          </p:cNvPr>
          <p:cNvSpPr/>
          <p:nvPr/>
        </p:nvSpPr>
        <p:spPr>
          <a:xfrm>
            <a:off x="4181192" y="4313977"/>
            <a:ext cx="796705" cy="76954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Node</a:t>
            </a:r>
            <a:endParaRPr lang="en-DE" sz="1200" dirty="0"/>
          </a:p>
        </p:txBody>
      </p:sp>
      <p:cxnSp>
        <p:nvCxnSpPr>
          <p:cNvPr id="8" name="Straight Connector 7">
            <a:extLst>
              <a:ext uri="{FF2B5EF4-FFF2-40B4-BE49-F238E27FC236}">
                <a16:creationId xmlns:a16="http://schemas.microsoft.com/office/drawing/2014/main" id="{A60FCE12-6B0B-4FB2-9CE1-85C91C8C2A65}"/>
              </a:ext>
            </a:extLst>
          </p:cNvPr>
          <p:cNvCxnSpPr>
            <a:stCxn id="5" idx="6"/>
            <a:endCxn id="6" idx="2"/>
          </p:cNvCxnSpPr>
          <p:nvPr/>
        </p:nvCxnSpPr>
        <p:spPr>
          <a:xfrm>
            <a:off x="2263366" y="4694222"/>
            <a:ext cx="1917826" cy="4527"/>
          </a:xfrm>
          <a:prstGeom prst="line">
            <a:avLst/>
          </a:prstGeom>
        </p:spPr>
        <p:style>
          <a:lnRef idx="2">
            <a:schemeClr val="dk1"/>
          </a:lnRef>
          <a:fillRef idx="1">
            <a:schemeClr val="lt1"/>
          </a:fillRef>
          <a:effectRef idx="0">
            <a:schemeClr val="dk1"/>
          </a:effectRef>
          <a:fontRef idx="minor">
            <a:schemeClr val="dk1"/>
          </a:fontRef>
        </p:style>
      </p:cxnSp>
      <p:sp>
        <p:nvSpPr>
          <p:cNvPr id="11" name="TextBox 10">
            <a:extLst>
              <a:ext uri="{FF2B5EF4-FFF2-40B4-BE49-F238E27FC236}">
                <a16:creationId xmlns:a16="http://schemas.microsoft.com/office/drawing/2014/main" id="{212FCD8C-3CE2-421E-A700-C2B78A530F0E}"/>
              </a:ext>
            </a:extLst>
          </p:cNvPr>
          <p:cNvSpPr txBox="1"/>
          <p:nvPr/>
        </p:nvSpPr>
        <p:spPr>
          <a:xfrm>
            <a:off x="2594382" y="4417223"/>
            <a:ext cx="1255793" cy="276999"/>
          </a:xfrm>
          <a:prstGeom prst="rect">
            <a:avLst/>
          </a:prstGeom>
          <a:noFill/>
        </p:spPr>
        <p:txBody>
          <a:bodyPr wrap="none" rtlCol="0">
            <a:spAutoFit/>
          </a:bodyPr>
          <a:lstStyle/>
          <a:p>
            <a:r>
              <a:rPr lang="en-GB" sz="1200" dirty="0"/>
              <a:t>Node connection</a:t>
            </a:r>
            <a:endParaRPr lang="en-DE" sz="1200" dirty="0"/>
          </a:p>
        </p:txBody>
      </p:sp>
      <p:sp>
        <p:nvSpPr>
          <p:cNvPr id="12" name="TextBox 11">
            <a:extLst>
              <a:ext uri="{FF2B5EF4-FFF2-40B4-BE49-F238E27FC236}">
                <a16:creationId xmlns:a16="http://schemas.microsoft.com/office/drawing/2014/main" id="{A9CBF901-1AE3-42EF-A320-46310DB48FA8}"/>
              </a:ext>
            </a:extLst>
          </p:cNvPr>
          <p:cNvSpPr txBox="1"/>
          <p:nvPr/>
        </p:nvSpPr>
        <p:spPr>
          <a:xfrm>
            <a:off x="2549116" y="5354256"/>
            <a:ext cx="1203022" cy="369332"/>
          </a:xfrm>
          <a:prstGeom prst="rect">
            <a:avLst/>
          </a:prstGeom>
          <a:noFill/>
        </p:spPr>
        <p:txBody>
          <a:bodyPr wrap="none" rtlCol="0">
            <a:spAutoFit/>
          </a:bodyPr>
          <a:lstStyle/>
          <a:p>
            <a:r>
              <a:rPr lang="en-GB" dirty="0"/>
              <a:t>Neural Net</a:t>
            </a:r>
            <a:endParaRPr lang="en-DE" dirty="0"/>
          </a:p>
        </p:txBody>
      </p:sp>
      <p:pic>
        <p:nvPicPr>
          <p:cNvPr id="14" name="Picture 13" descr="Diagram&#10;&#10;Description automatically generated">
            <a:extLst>
              <a:ext uri="{FF2B5EF4-FFF2-40B4-BE49-F238E27FC236}">
                <a16:creationId xmlns:a16="http://schemas.microsoft.com/office/drawing/2014/main" id="{7AB1248D-712F-44A0-B620-BB9E3D608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852" y="605308"/>
            <a:ext cx="2444483" cy="2287235"/>
          </a:xfrm>
          <a:prstGeom prst="rect">
            <a:avLst/>
          </a:prstGeom>
        </p:spPr>
      </p:pic>
      <p:pic>
        <p:nvPicPr>
          <p:cNvPr id="16" name="Picture 15" descr="Diagram&#10;&#10;Description automatically generated">
            <a:extLst>
              <a:ext uri="{FF2B5EF4-FFF2-40B4-BE49-F238E27FC236}">
                <a16:creationId xmlns:a16="http://schemas.microsoft.com/office/drawing/2014/main" id="{7FAC62C6-4F53-4BAC-8CAE-57BDEB7A7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568" y="3699142"/>
            <a:ext cx="2154631" cy="2587965"/>
          </a:xfrm>
          <a:prstGeom prst="rect">
            <a:avLst/>
          </a:prstGeom>
        </p:spPr>
      </p:pic>
      <p:sp>
        <p:nvSpPr>
          <p:cNvPr id="17" name="TextBox 16">
            <a:extLst>
              <a:ext uri="{FF2B5EF4-FFF2-40B4-BE49-F238E27FC236}">
                <a16:creationId xmlns:a16="http://schemas.microsoft.com/office/drawing/2014/main" id="{792C93C6-DBBD-45AC-B564-2D3A50D87DEE}"/>
              </a:ext>
            </a:extLst>
          </p:cNvPr>
          <p:cNvSpPr txBox="1"/>
          <p:nvPr/>
        </p:nvSpPr>
        <p:spPr>
          <a:xfrm>
            <a:off x="8713207" y="2850295"/>
            <a:ext cx="1680140" cy="369332"/>
          </a:xfrm>
          <a:prstGeom prst="rect">
            <a:avLst/>
          </a:prstGeom>
          <a:noFill/>
        </p:spPr>
        <p:txBody>
          <a:bodyPr wrap="none" rtlCol="0">
            <a:spAutoFit/>
          </a:bodyPr>
          <a:lstStyle/>
          <a:p>
            <a:r>
              <a:rPr lang="en-US" dirty="0"/>
              <a:t>Simple Network</a:t>
            </a:r>
            <a:endParaRPr lang="en-DE" dirty="0"/>
          </a:p>
        </p:txBody>
      </p:sp>
      <p:sp>
        <p:nvSpPr>
          <p:cNvPr id="19" name="TextBox 18">
            <a:extLst>
              <a:ext uri="{FF2B5EF4-FFF2-40B4-BE49-F238E27FC236}">
                <a16:creationId xmlns:a16="http://schemas.microsoft.com/office/drawing/2014/main" id="{8E09AB2B-8EE1-4D1A-9900-67CBF82C3B64}"/>
              </a:ext>
            </a:extLst>
          </p:cNvPr>
          <p:cNvSpPr txBox="1"/>
          <p:nvPr/>
        </p:nvSpPr>
        <p:spPr>
          <a:xfrm>
            <a:off x="8565568" y="6308205"/>
            <a:ext cx="2446698" cy="369332"/>
          </a:xfrm>
          <a:prstGeom prst="rect">
            <a:avLst/>
          </a:prstGeom>
          <a:noFill/>
        </p:spPr>
        <p:txBody>
          <a:bodyPr wrap="square">
            <a:spAutoFit/>
          </a:bodyPr>
          <a:lstStyle/>
          <a:p>
            <a:r>
              <a:rPr lang="en-US" dirty="0"/>
              <a:t>Complex Network</a:t>
            </a:r>
            <a:endParaRPr lang="en-DE" dirty="0"/>
          </a:p>
        </p:txBody>
      </p:sp>
    </p:spTree>
    <p:extLst>
      <p:ext uri="{BB962C8B-B14F-4D97-AF65-F5344CB8AC3E}">
        <p14:creationId xmlns:p14="http://schemas.microsoft.com/office/powerpoint/2010/main" val="308132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D53E-A008-4C42-B10C-B0DD670A61C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Literature 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D69C4-03B4-4AB1-A573-F89C3A908309}"/>
              </a:ext>
            </a:extLst>
          </p:cNvPr>
          <p:cNvSpPr>
            <a:spLocks noGrp="1"/>
          </p:cNvSpPr>
          <p:nvPr>
            <p:ph idx="1"/>
          </p:nvPr>
        </p:nvSpPr>
        <p:spPr>
          <a:xfrm>
            <a:off x="838203" y="2372008"/>
            <a:ext cx="10515600" cy="3804955"/>
          </a:xfrm>
        </p:spPr>
        <p: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inputs (such as synapses)</a:t>
            </a:r>
            <a:r>
              <a:rPr lang="en-US"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Weights (signal intensity)</a:t>
            </a:r>
          </a:p>
          <a:p>
            <a:r>
              <a:rPr lang="en-US" sz="1800" dirty="0">
                <a:latin typeface="Times New Roman" panose="02020603050405020304" pitchFamily="18" charset="0"/>
                <a:cs typeface="Times New Roman" panose="02020603050405020304" pitchFamily="18" charset="0"/>
              </a:rPr>
              <a:t>A mathematical function that determines the neuron’s activity</a:t>
            </a:r>
            <a:br>
              <a:rPr lang="en-US"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D3D42-FC07-4378-9F08-6914FA899E7A}"/>
              </a:ext>
            </a:extLst>
          </p:cNvPr>
          <p:cNvSpPr txBox="1"/>
          <p:nvPr/>
        </p:nvSpPr>
        <p:spPr>
          <a:xfrm>
            <a:off x="851030" y="1807163"/>
            <a:ext cx="304196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Artificial Neurons</a:t>
            </a:r>
            <a:endParaRPr lang="en-DE"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F8C56F3-0337-4751-9EF7-E0FC7CD6C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916" y="4198647"/>
            <a:ext cx="5095875" cy="1533525"/>
          </a:xfrm>
          <a:prstGeom prst="rect">
            <a:avLst/>
          </a:prstGeom>
        </p:spPr>
      </p:pic>
    </p:spTree>
    <p:extLst>
      <p:ext uri="{BB962C8B-B14F-4D97-AF65-F5344CB8AC3E}">
        <p14:creationId xmlns:p14="http://schemas.microsoft.com/office/powerpoint/2010/main" val="227206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D53E-A008-4C42-B10C-B0DD670A61C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Literature Overview</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D69C4-03B4-4AB1-A573-F89C3A908309}"/>
              </a:ext>
            </a:extLst>
          </p:cNvPr>
          <p:cNvSpPr>
            <a:spLocks noGrp="1"/>
          </p:cNvSpPr>
          <p:nvPr>
            <p:ph idx="1"/>
          </p:nvPr>
        </p:nvSpPr>
        <p:spPr>
          <a:xfrm>
            <a:off x="838204" y="2372008"/>
            <a:ext cx="6667119" cy="3804955"/>
          </a:xfrm>
        </p:spPr>
        <p:txBody>
          <a:bodyPr>
            <a:normAutofit/>
          </a:bodyPr>
          <a:lstStyle/>
          <a:p>
            <a:r>
              <a:rPr lang="en-US" sz="2400" dirty="0">
                <a:latin typeface="Times New Roman" panose="02020603050405020304" pitchFamily="18" charset="0"/>
                <a:cs typeface="Times New Roman" panose="02020603050405020304" pitchFamily="18" charset="0"/>
              </a:rPr>
              <a:t>An input layer</a:t>
            </a:r>
          </a:p>
          <a:p>
            <a:r>
              <a:rPr lang="en-US" sz="2400" dirty="0">
                <a:latin typeface="Times New Roman" panose="02020603050405020304" pitchFamily="18" charset="0"/>
                <a:cs typeface="Times New Roman" panose="02020603050405020304" pitchFamily="18" charset="0"/>
              </a:rPr>
              <a:t>An output layer</a:t>
            </a:r>
          </a:p>
          <a:p>
            <a:r>
              <a:rPr lang="en-US" sz="2400" dirty="0">
                <a:latin typeface="Times New Roman" panose="02020603050405020304" pitchFamily="18" charset="0"/>
                <a:cs typeface="Times New Roman" panose="02020603050405020304" pitchFamily="18" charset="0"/>
              </a:rPr>
              <a:t>Hidden layers</a:t>
            </a:r>
          </a:p>
          <a:p>
            <a:r>
              <a:rPr lang="en-US" sz="2400" dirty="0">
                <a:latin typeface="Times New Roman" panose="02020603050405020304" pitchFamily="18" charset="0"/>
                <a:cs typeface="Times New Roman" panose="02020603050405020304" pitchFamily="18" charset="0"/>
              </a:rPr>
              <a:t>The input layer output signals are fed into the next layer</a:t>
            </a:r>
          </a:p>
          <a:p>
            <a:r>
              <a:rPr lang="en-US" sz="2400" dirty="0">
                <a:latin typeface="Times New Roman" panose="02020603050405020304" pitchFamily="18" charset="0"/>
                <a:cs typeface="Times New Roman" panose="02020603050405020304" pitchFamily="18" charset="0"/>
              </a:rPr>
              <a:t>No "feedback" from the neurons’ outputs to the inputs</a:t>
            </a:r>
            <a:endParaRPr lang="en-DE"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D3D42-FC07-4378-9F08-6914FA899E7A}"/>
              </a:ext>
            </a:extLst>
          </p:cNvPr>
          <p:cNvSpPr txBox="1"/>
          <p:nvPr/>
        </p:nvSpPr>
        <p:spPr>
          <a:xfrm>
            <a:off x="851030" y="1807163"/>
            <a:ext cx="505182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Feedforward Neural Networks</a:t>
            </a:r>
            <a:endParaRPr lang="en-DE" dirty="0">
              <a:latin typeface="Times New Roman" panose="02020603050405020304" pitchFamily="18" charset="0"/>
              <a:cs typeface="Times New Roman" panose="02020603050405020304" pitchFamily="18" charset="0"/>
            </a:endParaRPr>
          </a:p>
        </p:txBody>
      </p:sp>
      <p:pic>
        <p:nvPicPr>
          <p:cNvPr id="8" name="Picture 7" descr="Diagram&#10;&#10;Description automatically generated">
            <a:extLst>
              <a:ext uri="{FF2B5EF4-FFF2-40B4-BE49-F238E27FC236}">
                <a16:creationId xmlns:a16="http://schemas.microsoft.com/office/drawing/2014/main" id="{05E9C074-FE11-4D7E-A420-934D7824A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050" y="2520505"/>
            <a:ext cx="4218632" cy="2837131"/>
          </a:xfrm>
          <a:prstGeom prst="rect">
            <a:avLst/>
          </a:prstGeom>
        </p:spPr>
      </p:pic>
    </p:spTree>
    <p:extLst>
      <p:ext uri="{BB962C8B-B14F-4D97-AF65-F5344CB8AC3E}">
        <p14:creationId xmlns:p14="http://schemas.microsoft.com/office/powerpoint/2010/main" val="163681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6124</TotalTime>
  <Words>7150</Words>
  <Application>Microsoft Office PowerPoint</Application>
  <PresentationFormat>Widescreen</PresentationFormat>
  <Paragraphs>655</Paragraphs>
  <Slides>41</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Calibri Light</vt:lpstr>
      <vt:lpstr>Cambria Math</vt:lpstr>
      <vt:lpstr>CMR10</vt:lpstr>
      <vt:lpstr>CMSY10</vt:lpstr>
      <vt:lpstr>PazoMathBlackboardBold</vt:lpstr>
      <vt:lpstr>Times New Roman</vt:lpstr>
      <vt:lpstr>URWPalladioL-Bold</vt:lpstr>
      <vt:lpstr>URWPalladioL-Ital</vt:lpstr>
      <vt:lpstr>URWPalladioL-Roma</vt:lpstr>
      <vt:lpstr>Office Theme</vt:lpstr>
      <vt:lpstr>Efficient Approaches for Data Augmentation by Using Generative Adversarial Network</vt:lpstr>
      <vt:lpstr>Overview</vt:lpstr>
      <vt:lpstr>Introduction</vt:lpstr>
      <vt:lpstr>Motivation</vt:lpstr>
      <vt:lpstr>Problem Statement</vt:lpstr>
      <vt:lpstr>Research Question</vt:lpstr>
      <vt:lpstr>Literature Overview</vt:lpstr>
      <vt:lpstr>Literature Overview</vt:lpstr>
      <vt:lpstr>Literature Overview</vt:lpstr>
      <vt:lpstr>Literature Overview</vt:lpstr>
      <vt:lpstr>Literature Overview</vt:lpstr>
      <vt:lpstr>Literature Overview</vt:lpstr>
      <vt:lpstr>Literature Overview</vt:lpstr>
      <vt:lpstr>Data Augmentation</vt:lpstr>
      <vt:lpstr>Generative Adversarial Network</vt:lpstr>
      <vt:lpstr>Generative Adversarial Network</vt:lpstr>
      <vt:lpstr>Uses of GAN</vt:lpstr>
      <vt:lpstr>Generator:</vt:lpstr>
      <vt:lpstr>Discriminator:</vt:lpstr>
      <vt:lpstr>Loss Function:</vt:lpstr>
      <vt:lpstr>Loss Function:</vt:lpstr>
      <vt:lpstr>PowerPoint Presentation</vt:lpstr>
      <vt:lpstr>Training:</vt:lpstr>
      <vt:lpstr>Training:</vt:lpstr>
      <vt:lpstr>Experiment and Result Evaluation</vt:lpstr>
      <vt:lpstr>Experiment and Result Evaluation</vt:lpstr>
      <vt:lpstr>Experiment and Result Evaluation</vt:lpstr>
      <vt:lpstr>Experiment and Result Evaluation</vt:lpstr>
      <vt:lpstr>Experiment and Result Evaluation</vt:lpstr>
      <vt:lpstr>Experiment and Result Evaluation</vt:lpstr>
      <vt:lpstr>PowerPoint Presentation</vt:lpstr>
      <vt:lpstr>PowerPoint Presentation</vt:lpstr>
      <vt:lpstr>PowerPoint Presentation</vt:lpstr>
      <vt:lpstr>Conclusion and Future work</vt:lpstr>
      <vt:lpstr>Conclusion and Future work</vt:lpstr>
      <vt:lpstr>Bibliography</vt:lpstr>
      <vt:lpstr>Bibliography</vt:lpstr>
      <vt:lpstr>Bibliography</vt:lpstr>
      <vt:lpstr>Bibliography</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Approaches for Data Augmentation by Using Generative Adversarial Network</dc:title>
  <dc:creator>Pretom Kumar Saha</dc:creator>
  <cp:lastModifiedBy>Pretom Kumar Saha</cp:lastModifiedBy>
  <cp:revision>19</cp:revision>
  <dcterms:created xsi:type="dcterms:W3CDTF">2021-11-30T06:52:47Z</dcterms:created>
  <dcterms:modified xsi:type="dcterms:W3CDTF">2021-12-16T08:46:15Z</dcterms:modified>
</cp:coreProperties>
</file>