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9" r:id="rId2"/>
    <p:sldId id="258" r:id="rId3"/>
    <p:sldId id="343" r:id="rId4"/>
    <p:sldId id="259" r:id="rId5"/>
    <p:sldId id="345" r:id="rId6"/>
    <p:sldId id="314" r:id="rId7"/>
    <p:sldId id="344" r:id="rId8"/>
    <p:sldId id="346" r:id="rId9"/>
    <p:sldId id="347" r:id="rId10"/>
    <p:sldId id="349" r:id="rId11"/>
    <p:sldId id="348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 autoAdjust="0"/>
    <p:restoredTop sz="91515"/>
  </p:normalViewPr>
  <p:slideViewPr>
    <p:cSldViewPr snapToGrid="0">
      <p:cViewPr varScale="1">
        <p:scale>
          <a:sx n="73" d="100"/>
          <a:sy n="73" d="100"/>
        </p:scale>
        <p:origin x="2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51391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40" y="319746"/>
            <a:ext cx="11704320" cy="176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40" y="2087044"/>
            <a:ext cx="11704320" cy="681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004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9144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3335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7780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2225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6670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1242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5814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40386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4958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hargrove@verizon.net?subject=" TargetMode="External"/><Relationship Id="rId2" Type="http://schemas.openxmlformats.org/officeDocument/2006/relationships/hyperlink" Target="http://www.murderdata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hargrove@verizon.net?subject=" TargetMode="External"/><Relationship Id="rId2" Type="http://schemas.openxmlformats.org/officeDocument/2006/relationships/hyperlink" Target="http://www.murderdata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3790544" y="808038"/>
            <a:ext cx="7764463" cy="3302000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indent="1305179" defTabSz="416401">
              <a:defRPr sz="5676" b="1">
                <a:latin typeface="+mn-lt"/>
                <a:ea typeface="+mn-ea"/>
                <a:cs typeface="+mn-cs"/>
                <a:sym typeface="Helvetica"/>
              </a:defRPr>
            </a:pPr>
            <a:br>
              <a:rPr dirty="0"/>
            </a:br>
            <a:r>
              <a:rPr sz="6700" dirty="0"/>
              <a:t>Murder </a:t>
            </a:r>
            <a:br>
              <a:rPr lang="en-US" sz="6700" dirty="0"/>
            </a:br>
            <a:r>
              <a:rPr sz="6700" dirty="0"/>
              <a:t>Accountability </a:t>
            </a:r>
            <a:br>
              <a:rPr sz="6700" dirty="0"/>
            </a:br>
            <a:r>
              <a:rPr sz="6700" dirty="0"/>
              <a:t>Project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half" idx="4294967295"/>
          </p:nvPr>
        </p:nvSpPr>
        <p:spPr>
          <a:xfrm>
            <a:off x="1466849" y="4972051"/>
            <a:ext cx="10464802" cy="36004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512762">
              <a:spcBef>
                <a:spcPts val="0"/>
              </a:spcBef>
              <a:buSzTx/>
              <a:buNone/>
              <a:defRPr sz="3700" b="1" u="sng">
                <a:latin typeface="+mn-lt"/>
                <a:ea typeface="+mn-ea"/>
                <a:cs typeface="+mn-cs"/>
                <a:sym typeface="Helvetica"/>
              </a:defRPr>
            </a:pPr>
            <a:r>
              <a:rPr sz="48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www.murderdata.org</a:t>
            </a: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32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Thomas Hargrove</a:t>
            </a:r>
          </a:p>
          <a:p>
            <a:pPr marL="0" indent="0" algn="ctr" defTabSz="512762">
              <a:spcBef>
                <a:spcPts val="0"/>
              </a:spcBef>
              <a:buSzTx/>
              <a:buNone/>
              <a:defRPr sz="3200" b="1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hargrove@</a:t>
            </a:r>
            <a:r>
              <a:rPr lang="en-US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murderdata</a:t>
            </a: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.</a:t>
            </a:r>
            <a:r>
              <a:rPr lang="en-US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org</a:t>
            </a: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32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571-606-5999</a:t>
            </a:r>
            <a:endParaRPr lang="en-US" dirty="0"/>
          </a:p>
          <a:p>
            <a:pPr marL="0" indent="0" algn="ctr" defTabSz="512762">
              <a:spcBef>
                <a:spcPts val="0"/>
              </a:spcBef>
              <a:buSzTx/>
              <a:buNone/>
              <a:defRPr sz="3200" b="1"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  <a:p>
            <a:pPr marL="0" indent="0" algn="ctr" defTabSz="512762">
              <a:spcBef>
                <a:spcPts val="0"/>
              </a:spcBef>
              <a:buSzTx/>
              <a:buNone/>
              <a:defRPr sz="1500" b="1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pic>
        <p:nvPicPr>
          <p:cNvPr id="22" name="LargeMurderIcon.png" descr="LargeMurder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1192212"/>
            <a:ext cx="2794000" cy="29178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1016332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1854200" y="1404937"/>
            <a:ext cx="10464802" cy="83486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Finally: A Warning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Killer or killers are targeting sex workers and women with history of illegal drug addition (or both). </a:t>
            </a:r>
            <a:r>
              <a:rPr lang="en-US" u="sng" dirty="0"/>
              <a:t>These women should take precautions.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Victims have been 76% African American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and 24% Anglo or Hispanic White.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Victim age range is large and skews toward high middle age. Youngest 18, oldest 58. Median age has increased over time: 35 among oldest killings, 38.5 among most recent.</a:t>
            </a:r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685798" y="2884789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98558" y="5005293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87175" y="6641165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3029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3790544" y="808038"/>
            <a:ext cx="7764463" cy="3302000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indent="1305179" defTabSz="416401">
              <a:defRPr sz="5676" b="1">
                <a:latin typeface="+mn-lt"/>
                <a:ea typeface="+mn-ea"/>
                <a:cs typeface="+mn-cs"/>
                <a:sym typeface="Helvetica"/>
              </a:defRPr>
            </a:pPr>
            <a:br>
              <a:rPr dirty="0"/>
            </a:br>
            <a:r>
              <a:rPr sz="6700" dirty="0"/>
              <a:t>Murder </a:t>
            </a:r>
            <a:br>
              <a:rPr lang="en-US" sz="6700" dirty="0"/>
            </a:br>
            <a:r>
              <a:rPr sz="6700" dirty="0"/>
              <a:t>Accountability </a:t>
            </a:r>
            <a:br>
              <a:rPr sz="6700" dirty="0"/>
            </a:br>
            <a:r>
              <a:rPr sz="6700" dirty="0"/>
              <a:t>Project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half" idx="4294967295"/>
          </p:nvPr>
        </p:nvSpPr>
        <p:spPr>
          <a:xfrm>
            <a:off x="1466849" y="4972051"/>
            <a:ext cx="10464802" cy="36004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512762">
              <a:spcBef>
                <a:spcPts val="0"/>
              </a:spcBef>
              <a:buSzTx/>
              <a:buNone/>
              <a:defRPr sz="3700" b="1" u="sng">
                <a:latin typeface="+mn-lt"/>
                <a:ea typeface="+mn-ea"/>
                <a:cs typeface="+mn-cs"/>
                <a:sym typeface="Helvetica"/>
              </a:defRPr>
            </a:pPr>
            <a:r>
              <a:rPr sz="5400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www.murderdata.org</a:t>
            </a: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3200" b="1">
                <a:latin typeface="+mn-lt"/>
                <a:ea typeface="+mn-ea"/>
                <a:cs typeface="+mn-cs"/>
                <a:sym typeface="Helvetica"/>
              </a:defRPr>
            </a:pPr>
            <a:r>
              <a:rPr sz="4400" dirty="0"/>
              <a:t>Thomas Hargrove</a:t>
            </a:r>
          </a:p>
          <a:p>
            <a:pPr marL="0" indent="0" algn="ctr" defTabSz="512762">
              <a:spcBef>
                <a:spcPts val="0"/>
              </a:spcBef>
              <a:buSzTx/>
              <a:buNone/>
              <a:defRPr sz="3200" b="1" u="sng">
                <a:latin typeface="+mn-lt"/>
                <a:ea typeface="+mn-ea"/>
                <a:cs typeface="+mn-cs"/>
                <a:sym typeface="Helvetica"/>
              </a:defRPr>
            </a:pPr>
            <a:r>
              <a:rPr sz="4400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hargrove@</a:t>
            </a:r>
            <a:r>
              <a:rPr lang="en-US" sz="4400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murderdata</a:t>
            </a:r>
            <a:r>
              <a:rPr sz="4400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4400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</a:t>
            </a:r>
            <a:endParaRPr sz="4400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3200" b="1">
                <a:latin typeface="+mn-lt"/>
                <a:ea typeface="+mn-ea"/>
                <a:cs typeface="+mn-cs"/>
                <a:sym typeface="Helvetica"/>
              </a:defRPr>
            </a:pPr>
            <a:r>
              <a:rPr sz="4400" dirty="0"/>
              <a:t>571-606-5999</a:t>
            </a:r>
            <a:endParaRPr lang="en-US" sz="4400" dirty="0"/>
          </a:p>
          <a:p>
            <a:pPr marL="0" indent="0" algn="ctr" defTabSz="512762">
              <a:spcBef>
                <a:spcPts val="0"/>
              </a:spcBef>
              <a:buSzTx/>
              <a:buNone/>
              <a:defRPr sz="3200" b="1"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  <a:p>
            <a:pPr marL="0" indent="0" algn="ctr" defTabSz="512762">
              <a:spcBef>
                <a:spcPts val="0"/>
              </a:spcBef>
              <a:buSzTx/>
              <a:buNone/>
              <a:defRPr sz="1500" b="1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pic>
        <p:nvPicPr>
          <p:cNvPr id="22" name="LargeMurderIcon.png" descr="LargeMurder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1192212"/>
            <a:ext cx="2794000" cy="29178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9740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body" idx="4294967295"/>
          </p:nvPr>
        </p:nvSpPr>
        <p:spPr>
          <a:xfrm>
            <a:off x="2479488" y="656903"/>
            <a:ext cx="8780182" cy="1076647"/>
          </a:xfrm>
          <a:prstGeom prst="rect">
            <a:avLst/>
          </a:prstGeom>
          <a:solidFill>
            <a:srgbClr val="C1E1FE"/>
          </a:solidFill>
        </p:spPr>
        <p:txBody>
          <a:bodyPr anchor="t">
            <a:normAutofit/>
          </a:bodyPr>
          <a:lstStyle/>
          <a:p>
            <a:pPr marL="0" indent="0" algn="ctr" defTabSz="411765">
              <a:spcBef>
                <a:spcPts val="0"/>
              </a:spcBef>
              <a:buSzTx/>
              <a:buNone/>
              <a:defRPr sz="5346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</a:t>
            </a:r>
            <a:r>
              <a:rPr lang="en-US" dirty="0"/>
              <a:t>AP’s Serial Algorithm</a:t>
            </a:r>
            <a:endParaRPr dirty="0"/>
          </a:p>
          <a:p>
            <a:pPr marL="0" indent="0" defTabSz="411765">
              <a:spcBef>
                <a:spcPts val="0"/>
              </a:spcBef>
              <a:buSzTx/>
              <a:buNone/>
              <a:defRPr sz="2772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28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6DED8A-F3EB-B24C-B33E-5FB4ECFA5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2162497"/>
            <a:ext cx="12230100" cy="693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body" idx="4294967295"/>
          </p:nvPr>
        </p:nvSpPr>
        <p:spPr>
          <a:xfrm>
            <a:off x="2479488" y="656903"/>
            <a:ext cx="8780182" cy="1076647"/>
          </a:xfrm>
          <a:prstGeom prst="rect">
            <a:avLst/>
          </a:prstGeom>
          <a:solidFill>
            <a:srgbClr val="C1E1FE"/>
          </a:solidFill>
        </p:spPr>
        <p:txBody>
          <a:bodyPr anchor="t">
            <a:normAutofit/>
          </a:bodyPr>
          <a:lstStyle/>
          <a:p>
            <a:pPr marL="0" indent="0" algn="ctr" defTabSz="411765">
              <a:spcBef>
                <a:spcPts val="0"/>
              </a:spcBef>
              <a:buSzTx/>
              <a:buNone/>
              <a:defRPr sz="5346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What the Algorithm Found</a:t>
            </a:r>
            <a:endParaRPr dirty="0"/>
          </a:p>
          <a:p>
            <a:pPr marL="0" indent="0" defTabSz="411765">
              <a:spcBef>
                <a:spcPts val="0"/>
              </a:spcBef>
              <a:buSzTx/>
              <a:buNone/>
              <a:defRPr sz="2772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28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33DA9F-0080-1840-BC99-CBAB5CB26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5" y="2212510"/>
            <a:ext cx="12341469" cy="68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31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1981198" y="1231527"/>
            <a:ext cx="10464802" cy="83486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Serial Aspects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Overwhelmingly (94%), victims recovered out-of-doors or in abandoned buildings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At least three-quarters of homicides had clear sexual components: clothing removed or ripped to show female form; signs of recent sexual activity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Victims disproportionately had histories of sex work, illicit drug use, or both. Serial killers have an historically recognized preference for these victims.</a:t>
            </a:r>
            <a:endParaRPr dirty="0"/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717296" y="2677097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43581" y="4271010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3581" y="6349556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uiExpan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2046939" y="1213597"/>
            <a:ext cx="10464802" cy="83486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Other Serial Aspects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Some cases seem serial “on their face.” 2007, in 24 hour period, Theresa Bunn and Hazel Marion Lewis, were found in opposite corners of Washington Park, in burning trash receptacles.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Body recovery sites are similar: 14 in alleys, 9 in abandoned buildings, 8 in vacant lots, 7 in trash receptacles.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Recovery sites in three broad areas: South Side (largest), West Side, and extreme South Side. Linear aspect to South Side killings.</a:t>
            </a:r>
            <a:endParaRPr dirty="0"/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717296" y="2574926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17296" y="5333979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37022" y="7473982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54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81E2B3-594F-F04F-A508-826AE1C26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24" y="381000"/>
            <a:ext cx="10621744" cy="8961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9D2B4-D041-9741-8CF3-CD7528279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315" y="4789394"/>
            <a:ext cx="2425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1854200" y="1404937"/>
            <a:ext cx="10464802" cy="83486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MAP </a:t>
            </a:r>
            <a:r>
              <a:rPr lang="en-US" dirty="0"/>
              <a:t>Recommendations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Wholeheartedly endorse recent actions by Superintendent Eddie Johnson, who ordered case review to attempt “additional testing” of evidence.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Murder books from 50+ cases should be assembled in one location. Review should assume cases are linked and look for commonalities.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Methodical review of DNA samples. All samples, not just swabs from vaginal vault, should be sent to lab(s) for expedited testing – skin from under victims’ fingernails should be tested quickly.</a:t>
            </a:r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698558" y="2733170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98558" y="5005293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98558" y="7035100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712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1854200" y="1404937"/>
            <a:ext cx="10464802" cy="8348663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Other</a:t>
            </a:r>
            <a:r>
              <a:rPr dirty="0"/>
              <a:t> </a:t>
            </a:r>
            <a:r>
              <a:rPr lang="en-US" dirty="0"/>
              <a:t>Recommendations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Strongly encourage attempting familial DNA matches using open source databases. This window is closing! Trained volunteers are available.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In consultation with FBI, consider new techniques to pull DNA from difficult materials and surfaces. Consider M-Vac and other technologies.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Aggressive review of CODIS hits, especially homicides that link to other crimes like sexual assaults. Other police departments have made errors in following up on CODIS data.</a:t>
            </a:r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698558" y="2642473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98558" y="5005293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17296" y="6883481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27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1854200" y="1404937"/>
            <a:ext cx="10464802" cy="83486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Other</a:t>
            </a:r>
            <a:r>
              <a:rPr dirty="0"/>
              <a:t> </a:t>
            </a:r>
            <a:r>
              <a:rPr lang="en-US" dirty="0"/>
              <a:t>Recommendations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Experience teaches killers probably already known to police. Look for survivors (almost every large series had them) who can provide descriptions. 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Since most victims were sex workers, identify pimps and associated prostitutes. Surviving sex workers may have suggestions for likely suspects.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Don’t assume killers had sex with victims. Many serial killers are sexually dysfunctional.</a:t>
            </a:r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685798" y="2884789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98558" y="5005293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98558" y="7125797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510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5666</TotalTime>
  <Words>501</Words>
  <Application>Microsoft Macintosh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White</vt:lpstr>
      <vt:lpstr> Murder  Accountability 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Murder  Accountability 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Murder Accountability  Project</dc:title>
  <dc:creator>Barbara and Eric</dc:creator>
  <cp:lastModifiedBy>Microsoft Office User</cp:lastModifiedBy>
  <cp:revision>153</cp:revision>
  <dcterms:modified xsi:type="dcterms:W3CDTF">2019-06-04T01:55:54Z</dcterms:modified>
</cp:coreProperties>
</file>