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4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3A0C8-3BC4-4A8F-B936-E9270681C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2847F5-5782-4A50-9F84-E627EF13F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E9971-D0C8-4EBD-AAE5-BEFEDC59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F5B54-C56A-428B-BD41-A1F096D2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41EC6-332E-4EAC-8172-012DB6F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3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6669-57E9-466C-9007-827815E5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45B9D-E9A5-4BC8-B1BB-BA4264D35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01848-4981-4DD4-A143-3914620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41D98-DF72-43B9-8271-24459B99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0B1B6-0E8B-421A-AC26-3062A7F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1BEC6-4E23-438B-82B8-9A84C7619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49809-AD8C-49EA-92D7-FF41F409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F9B3F-148F-4B5E-8CCF-9ACBCCF1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6FDEC-B6B8-4DCB-AC1D-A7403AF5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5DC24-48B5-4367-B3FF-52CC049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4AC20-4382-43F6-B3A8-4293384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3643D-0F22-4207-A860-0AB2184A2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C6FF7-30E3-41DF-A4E9-629A78A7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1D7C8-FFFC-4B83-988E-8ED839D3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F7C00-F4FE-436C-A3A7-EACC53A5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05AA-054E-415E-AEE0-194D95CF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37C74-2F55-4796-B5C2-600B49D3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A417B-1102-4D17-9802-F5749C40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01582-9ADF-4196-A8B1-453D199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EFB3C-9944-4AD4-968B-C39C49A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E0A9D-B96C-4DD1-A746-E31F4F9D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7C8D6-FB9C-4BD0-9A02-A61268AD3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537A7-D008-4523-B97C-C26EBBC4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DC568-62D2-4735-BA4E-9D7AE68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E9D7F-9742-4587-882F-3407B481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E4876-E41F-403D-B05C-2F1E53BC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6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35AB-D422-429C-A834-E3C3F7DF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9EBB9-EA1D-4470-87D7-1AE6980B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FEAE4-4D03-493E-B650-8B99B6F9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958547-ABFB-488B-BACC-F7BC63EE4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1AD8C-01E7-47DF-AC22-64DF4BD2C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FEF788-48B1-4A04-8F05-B7EB571B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6BB056-9C9C-48AD-9D50-AC3F86D2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2D47B6-34EC-4CC4-86B5-0E50D1ED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7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589D3-A2B4-4297-9894-957AC3DE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7B736-9F2C-48C8-939F-1718765E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8AB4BA-19AD-417C-B83F-3F7D248B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9072D0-D868-4860-A25C-4B7B2223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35538-0CCF-4168-B794-86F888BF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825076-C7C0-4589-89D3-C8DBD788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40DB0-5AC8-4760-843D-EE3E2999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3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0661A-9BA6-4F7D-8376-A228F7A3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0884-A9E1-4B46-8E1A-CF52F5A4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35EBF2-6566-4EF1-93BC-6B1C56BCA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15C5D-B753-4AC6-BFC0-1A8BE949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D9227-842A-497D-B30A-71372378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ACA2E-A296-4CA5-B832-086BC67D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9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983E-F797-49F2-90DD-E40604A3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9D0ED-608A-4A03-8B1E-E6752A946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0E352-3D7C-4BB5-A19A-062F6109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EBE20-165A-43A8-ABD8-A8EDB4C7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85B20-238E-4297-94E1-31D688F7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B3244-7680-4AA7-8ABB-9DBF46D5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D2C9E-9344-4287-8484-9DB217E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276F8-F4AD-40CD-A25E-FF96BFBF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58C46-F229-41C8-BB6D-E49A93A1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6EAE-15D6-46B4-964D-3450F8C2DE9F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88E61-6F23-450F-B4D1-F6D2BE0AB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AFE4A-7468-422D-B2FC-879BC52A5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3FEA-3AC2-4DAD-BF2D-CDDD2090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최초 접속 시 날자 설정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48813-53FA-4D6B-BEF9-91C3D1300D74}"/>
              </a:ext>
            </a:extLst>
          </p:cNvPr>
          <p:cNvSpPr txBox="1"/>
          <p:nvPr/>
        </p:nvSpPr>
        <p:spPr>
          <a:xfrm>
            <a:off x="2544230" y="1797784"/>
            <a:ext cx="20986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안녕하세요</a:t>
            </a:r>
            <a:r>
              <a:rPr lang="en-US" altLang="ko-KR" sz="2000" dirty="0"/>
              <a:t>?</a:t>
            </a:r>
          </a:p>
          <a:p>
            <a:pPr algn="ctr"/>
            <a:r>
              <a:rPr lang="ko-KR" altLang="en-US" sz="2000" dirty="0"/>
              <a:t>처음 오셨네요</a:t>
            </a:r>
            <a:r>
              <a:rPr lang="en-US" altLang="ko-KR" sz="2000" dirty="0"/>
              <a:t>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오늘부터 열공을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시작하시겠나요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9430A-13FC-4160-80F9-0A0BC7B8F721}"/>
              </a:ext>
            </a:extLst>
          </p:cNvPr>
          <p:cNvSpPr txBox="1"/>
          <p:nvPr/>
        </p:nvSpPr>
        <p:spPr>
          <a:xfrm>
            <a:off x="2430420" y="3585135"/>
            <a:ext cx="2326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2021</a:t>
            </a:r>
            <a:r>
              <a:rPr lang="ko-KR" altLang="en-US" sz="2000" b="1" dirty="0">
                <a:solidFill>
                  <a:srgbClr val="FF0000"/>
                </a:solidFill>
              </a:rPr>
              <a:t>년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월 </a:t>
            </a:r>
            <a:r>
              <a:rPr lang="en-US" altLang="ko-KR" sz="2000" b="1" dirty="0">
                <a:solidFill>
                  <a:srgbClr val="FF0000"/>
                </a:solidFill>
              </a:rPr>
              <a:t>30</a:t>
            </a:r>
            <a:r>
              <a:rPr lang="ko-KR" altLang="en-US" sz="2000" b="1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3BC2A3-00E3-4C56-BA9E-DFAEDFA90435}"/>
              </a:ext>
            </a:extLst>
          </p:cNvPr>
          <p:cNvSpPr/>
          <p:nvPr/>
        </p:nvSpPr>
        <p:spPr>
          <a:xfrm>
            <a:off x="2584402" y="4333651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700 </a:t>
            </a:r>
            <a:r>
              <a:rPr lang="ko-KR" altLang="en-US" sz="1600" b="1" dirty="0" err="1">
                <a:solidFill>
                  <a:schemeClr val="tx1"/>
                </a:solidFill>
              </a:rPr>
              <a:t>가즈아</a:t>
            </a:r>
            <a:r>
              <a:rPr lang="en-US" altLang="ko-KR" sz="1600" b="1" dirty="0">
                <a:solidFill>
                  <a:schemeClr val="tx1"/>
                </a:solidFill>
              </a:rPr>
              <a:t>!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3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데일리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예문 힌트 클릭 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169639" y="3255383"/>
            <a:ext cx="2097980" cy="98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353808"/>
            <a:ext cx="14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출제횟수 </a:t>
            </a:r>
            <a:r>
              <a:rPr lang="en-US" altLang="ko-KR" sz="1200" b="1" dirty="0"/>
              <a:t>: 4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정답횟수 </a:t>
            </a:r>
            <a:r>
              <a:rPr lang="en-US" altLang="ko-KR" sz="1200" b="1" dirty="0"/>
              <a:t>: 3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오답횟수 </a:t>
            </a:r>
            <a:r>
              <a:rPr lang="en-US" altLang="ko-KR" sz="1200" b="1" dirty="0"/>
              <a:t>: 1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 err="1"/>
              <a:t>정답률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9D69C-D472-4029-9987-CE3254841042}"/>
              </a:ext>
            </a:extLst>
          </p:cNvPr>
          <p:cNvSpPr txBox="1"/>
          <p:nvPr/>
        </p:nvSpPr>
        <p:spPr>
          <a:xfrm>
            <a:off x="6267619" y="3055328"/>
            <a:ext cx="564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예문 힌트 클릭 시</a:t>
            </a:r>
            <a:r>
              <a:rPr lang="en-US" altLang="ko-KR" sz="2000" dirty="0"/>
              <a:t>, </a:t>
            </a:r>
            <a:r>
              <a:rPr lang="ko-KR" altLang="en-US" sz="2000" dirty="0"/>
              <a:t>예문 중 영어 문장만 팝업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E3793-4D83-457C-A36B-39A01F8CECDD}"/>
              </a:ext>
            </a:extLst>
          </p:cNvPr>
          <p:cNvSpPr txBox="1"/>
          <p:nvPr/>
        </p:nvSpPr>
        <p:spPr>
          <a:xfrm>
            <a:off x="2418236" y="1258541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2021</a:t>
            </a:r>
            <a:r>
              <a:rPr lang="ko-KR" altLang="en-US" sz="2000" b="1" dirty="0">
                <a:solidFill>
                  <a:srgbClr val="FF0000"/>
                </a:solidFill>
              </a:rPr>
              <a:t>년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월 </a:t>
            </a:r>
            <a:r>
              <a:rPr lang="en-US" altLang="ko-KR" sz="2000" b="1" dirty="0">
                <a:solidFill>
                  <a:srgbClr val="FF0000"/>
                </a:solidFill>
              </a:rPr>
              <a:t>31</a:t>
            </a:r>
            <a:r>
              <a:rPr lang="ko-KR" altLang="en-US" sz="2000" b="1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82ACFD-E971-43D9-9175-90D232969DD7}"/>
              </a:ext>
            </a:extLst>
          </p:cNvPr>
          <p:cNvSpPr txBox="1"/>
          <p:nvPr/>
        </p:nvSpPr>
        <p:spPr>
          <a:xfrm>
            <a:off x="2641304" y="1659720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데일리 테스트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7F059-4A92-4307-82F4-F2780FA3B778}"/>
              </a:ext>
            </a:extLst>
          </p:cNvPr>
          <p:cNvSpPr txBox="1"/>
          <p:nvPr/>
        </p:nvSpPr>
        <p:spPr>
          <a:xfrm>
            <a:off x="2641304" y="2073498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451494" y="3350152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2</a:t>
            </a:r>
            <a:r>
              <a:rPr lang="ko-KR" altLang="en-US" sz="2000" dirty="0"/>
              <a:t>개</a:t>
            </a:r>
            <a:endParaRPr lang="ko-KR" altLang="en-US" sz="3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A42D53-893E-42BF-8A02-00A9129979CC}"/>
              </a:ext>
            </a:extLst>
          </p:cNvPr>
          <p:cNvSpPr/>
          <p:nvPr/>
        </p:nvSpPr>
        <p:spPr>
          <a:xfrm>
            <a:off x="3666357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정답 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564502-2159-4A20-A8D3-0BF073D32990}"/>
              </a:ext>
            </a:extLst>
          </p:cNvPr>
          <p:cNvSpPr txBox="1"/>
          <p:nvPr/>
        </p:nvSpPr>
        <p:spPr>
          <a:xfrm>
            <a:off x="2195831" y="4228030"/>
            <a:ext cx="2819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After the accident, the company</a:t>
            </a:r>
          </a:p>
          <a:p>
            <a:r>
              <a:rPr lang="en-US" altLang="ko-KR" sz="1400" dirty="0"/>
              <a:t>introduced stricter safety </a:t>
            </a:r>
          </a:p>
          <a:p>
            <a:r>
              <a:rPr lang="en-US" altLang="ko-KR" sz="1400" dirty="0"/>
              <a:t>precaution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53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데일리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정답 확인 클릭 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2215724"/>
            <a:ext cx="5733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품사와</a:t>
            </a:r>
            <a:r>
              <a:rPr lang="en-US" altLang="ko-KR" sz="2000" dirty="0"/>
              <a:t>, </a:t>
            </a:r>
            <a:r>
              <a:rPr lang="ko-KR" altLang="en-US" sz="2000" dirty="0"/>
              <a:t>뜻 정보를 표기해주기</a:t>
            </a:r>
            <a:endParaRPr lang="en-US" altLang="ko-KR" sz="2000" dirty="0"/>
          </a:p>
          <a:p>
            <a:r>
              <a:rPr lang="ko-KR" altLang="en-US" sz="2000" dirty="0"/>
              <a:t>이후 유저는 정답과 오답을 클릭함</a:t>
            </a:r>
            <a:endParaRPr lang="en-US" altLang="ko-KR" sz="2000" dirty="0"/>
          </a:p>
          <a:p>
            <a:r>
              <a:rPr lang="en-US" altLang="ko-KR" sz="2000" dirty="0"/>
              <a:t>O -&gt; </a:t>
            </a:r>
            <a:r>
              <a:rPr lang="ko-KR" altLang="en-US" sz="2000" dirty="0"/>
              <a:t>출제횟수</a:t>
            </a:r>
            <a:r>
              <a:rPr lang="en-US" altLang="ko-KR" sz="2000" dirty="0"/>
              <a:t>, </a:t>
            </a:r>
            <a:r>
              <a:rPr lang="ko-KR" altLang="en-US" sz="2000" dirty="0"/>
              <a:t>정답횟수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정답률</a:t>
            </a:r>
            <a:r>
              <a:rPr lang="ko-KR" altLang="en-US" sz="2000" dirty="0"/>
              <a:t> 업데이트</a:t>
            </a:r>
            <a:endParaRPr lang="en-US" altLang="ko-KR" sz="2000" dirty="0"/>
          </a:p>
          <a:p>
            <a:r>
              <a:rPr lang="en-US" altLang="ko-KR" sz="2000" dirty="0"/>
              <a:t>X -&gt; </a:t>
            </a:r>
            <a:r>
              <a:rPr lang="ko-KR" altLang="en-US" sz="2000" dirty="0"/>
              <a:t>출제횟수</a:t>
            </a:r>
            <a:r>
              <a:rPr lang="en-US" altLang="ko-KR" sz="2000" dirty="0"/>
              <a:t>, </a:t>
            </a:r>
            <a:r>
              <a:rPr lang="ko-KR" altLang="en-US" sz="2000" dirty="0"/>
              <a:t>정답횟수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정답률</a:t>
            </a:r>
            <a:r>
              <a:rPr lang="ko-KR" altLang="en-US" sz="2000" dirty="0"/>
              <a:t> 업데이트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353808"/>
            <a:ext cx="14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출제횟수 </a:t>
            </a:r>
            <a:r>
              <a:rPr lang="en-US" altLang="ko-KR" sz="1200" b="1" dirty="0"/>
              <a:t>: 4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정답횟수 </a:t>
            </a:r>
            <a:r>
              <a:rPr lang="en-US" altLang="ko-KR" sz="1200" b="1" dirty="0"/>
              <a:t>: 3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오답횟수 </a:t>
            </a:r>
            <a:r>
              <a:rPr lang="en-US" altLang="ko-KR" sz="1200" b="1" dirty="0"/>
              <a:t>: 1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 err="1"/>
              <a:t>정답률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75%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E3793-4D83-457C-A36B-39A01F8CECDD}"/>
              </a:ext>
            </a:extLst>
          </p:cNvPr>
          <p:cNvSpPr txBox="1"/>
          <p:nvPr/>
        </p:nvSpPr>
        <p:spPr>
          <a:xfrm>
            <a:off x="2418236" y="1258541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2021</a:t>
            </a:r>
            <a:r>
              <a:rPr lang="ko-KR" altLang="en-US" sz="2000" b="1" dirty="0">
                <a:solidFill>
                  <a:srgbClr val="FF0000"/>
                </a:solidFill>
              </a:rPr>
              <a:t>년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월 </a:t>
            </a:r>
            <a:r>
              <a:rPr lang="en-US" altLang="ko-KR" sz="2000" b="1" dirty="0">
                <a:solidFill>
                  <a:srgbClr val="FF0000"/>
                </a:solidFill>
              </a:rPr>
              <a:t>31</a:t>
            </a:r>
            <a:r>
              <a:rPr lang="ko-KR" altLang="en-US" sz="2000" b="1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82ACFD-E971-43D9-9175-90D232969DD7}"/>
              </a:ext>
            </a:extLst>
          </p:cNvPr>
          <p:cNvSpPr txBox="1"/>
          <p:nvPr/>
        </p:nvSpPr>
        <p:spPr>
          <a:xfrm>
            <a:off x="2641304" y="1659720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데일리 테스트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7F059-4A92-4307-82F4-F2780FA3B778}"/>
              </a:ext>
            </a:extLst>
          </p:cNvPr>
          <p:cNvSpPr txBox="1"/>
          <p:nvPr/>
        </p:nvSpPr>
        <p:spPr>
          <a:xfrm>
            <a:off x="2641304" y="2073498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160892" y="3350152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n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</a:t>
            </a:r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19677D-571A-46EE-900D-2CB14E23647D}"/>
              </a:ext>
            </a:extLst>
          </p:cNvPr>
          <p:cNvCxnSpPr>
            <a:cxnSpLocks/>
          </p:cNvCxnSpPr>
          <p:nvPr/>
        </p:nvCxnSpPr>
        <p:spPr>
          <a:xfrm>
            <a:off x="9642475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4D451-68E5-4344-A8E2-2C970D0FA030}"/>
              </a:ext>
            </a:extLst>
          </p:cNvPr>
          <p:cNvSpPr/>
          <p:nvPr/>
        </p:nvSpPr>
        <p:spPr>
          <a:xfrm>
            <a:off x="10214106" y="529017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자주 틀리는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단어 등록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8C72D4-607D-4544-9C74-4D6C460403D1}"/>
              </a:ext>
            </a:extLst>
          </p:cNvPr>
          <p:cNvSpPr/>
          <p:nvPr/>
        </p:nvSpPr>
        <p:spPr>
          <a:xfrm>
            <a:off x="1021410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C29D924-29C4-4C87-9052-CB20F9CE410E}"/>
              </a:ext>
            </a:extLst>
          </p:cNvPr>
          <p:cNvSpPr/>
          <p:nvPr/>
        </p:nvSpPr>
        <p:spPr>
          <a:xfrm>
            <a:off x="3663933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3FEDDC-D785-49CF-9EAB-0499DFD67EB1}"/>
              </a:ext>
            </a:extLst>
          </p:cNvPr>
          <p:cNvSpPr/>
          <p:nvPr/>
        </p:nvSpPr>
        <p:spPr>
          <a:xfrm>
            <a:off x="4348145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FF3B17-CA48-406D-BBC8-EBB5BD5677CB}"/>
              </a:ext>
            </a:extLst>
          </p:cNvPr>
          <p:cNvSpPr txBox="1"/>
          <p:nvPr/>
        </p:nvSpPr>
        <p:spPr>
          <a:xfrm>
            <a:off x="6267619" y="3667088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어플이 중간에 튕길 경우</a:t>
            </a:r>
            <a:r>
              <a:rPr lang="en-US" altLang="ko-KR" sz="2000" dirty="0"/>
              <a:t>(</a:t>
            </a:r>
            <a:r>
              <a:rPr lang="ko-KR" altLang="en-US" sz="2000" dirty="0"/>
              <a:t>충돌 혹은</a:t>
            </a:r>
            <a:endParaRPr lang="en-US" altLang="ko-KR" sz="2000" dirty="0"/>
          </a:p>
          <a:p>
            <a:r>
              <a:rPr lang="ko-KR" altLang="en-US" sz="2000" dirty="0"/>
              <a:t>잠깐 껐다가 다시 켰을 때 튕김</a:t>
            </a:r>
            <a:r>
              <a:rPr lang="en-US" altLang="ko-KR" sz="2000" dirty="0"/>
              <a:t>)</a:t>
            </a:r>
            <a:r>
              <a:rPr lang="ko-KR" altLang="en-US" sz="2000" dirty="0"/>
              <a:t>를 대비해</a:t>
            </a:r>
            <a:endParaRPr lang="en-US" altLang="ko-KR" sz="2000" dirty="0"/>
          </a:p>
          <a:p>
            <a:r>
              <a:rPr lang="ko-KR" altLang="en-US" sz="2000" dirty="0"/>
              <a:t>한 문제마다 저장이 가능한지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606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데일리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정답</a:t>
            </a:r>
            <a:r>
              <a:rPr lang="en-US" altLang="ko-KR" sz="2400" dirty="0"/>
              <a:t>, </a:t>
            </a:r>
            <a:r>
              <a:rPr lang="ko-KR" altLang="en-US" sz="2400" dirty="0"/>
              <a:t>오답 클릭 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유저는 좌측 하단의 </a:t>
            </a:r>
            <a:r>
              <a:rPr lang="ko-KR" altLang="en-US" sz="2000" dirty="0" err="1"/>
              <a:t>정답률을</a:t>
            </a:r>
            <a:r>
              <a:rPr lang="ko-KR" altLang="en-US" sz="2000" dirty="0"/>
              <a:t> 보고 이 단어를</a:t>
            </a:r>
            <a:endParaRPr lang="en-US" altLang="ko-KR" sz="2000" dirty="0"/>
          </a:p>
          <a:p>
            <a:r>
              <a:rPr lang="ko-KR" altLang="en-US" sz="2000" dirty="0"/>
              <a:t>자주 틀리는 단어로 등록할 지 선택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선택하면 엑셀파일에 체크표시됨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다음문제를 누르면 다음 문제로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다음문제 넘어가기 전에 엑셀파일에</a:t>
            </a:r>
            <a:endParaRPr lang="en-US" altLang="ko-KR" sz="2000" dirty="0"/>
          </a:p>
          <a:p>
            <a:r>
              <a:rPr lang="ko-KR" altLang="en-US" sz="2000" dirty="0"/>
              <a:t>출제횟수</a:t>
            </a:r>
            <a:r>
              <a:rPr lang="en-US" altLang="ko-KR" sz="2000" dirty="0"/>
              <a:t>, </a:t>
            </a:r>
            <a:r>
              <a:rPr lang="ko-KR" altLang="en-US" sz="2000" dirty="0"/>
              <a:t>정답횟수</a:t>
            </a:r>
            <a:r>
              <a:rPr lang="en-US" altLang="ko-KR" sz="2000" dirty="0"/>
              <a:t>, </a:t>
            </a:r>
            <a:r>
              <a:rPr lang="ko-KR" altLang="en-US" sz="2000" dirty="0"/>
              <a:t>단어 등록 여부 등 업데이트</a:t>
            </a:r>
            <a:endParaRPr lang="en-US" altLang="ko-KR" sz="2000" dirty="0"/>
          </a:p>
          <a:p>
            <a:r>
              <a:rPr lang="ko-KR" altLang="en-US" sz="2000" dirty="0"/>
              <a:t>및 저장 필요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353808"/>
            <a:ext cx="14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출제횟수 </a:t>
            </a:r>
            <a:r>
              <a:rPr lang="en-US" altLang="ko-KR" sz="1200" b="1" dirty="0"/>
              <a:t>: 5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정답횟수 </a:t>
            </a:r>
            <a:r>
              <a:rPr lang="en-US" altLang="ko-KR" sz="1200" b="1" dirty="0"/>
              <a:t>: 4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오답횟수 </a:t>
            </a:r>
            <a:r>
              <a:rPr lang="en-US" altLang="ko-KR" sz="1200" b="1" dirty="0"/>
              <a:t>: 1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 err="1"/>
              <a:t>정답률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E3793-4D83-457C-A36B-39A01F8CECDD}"/>
              </a:ext>
            </a:extLst>
          </p:cNvPr>
          <p:cNvSpPr txBox="1"/>
          <p:nvPr/>
        </p:nvSpPr>
        <p:spPr>
          <a:xfrm>
            <a:off x="2418236" y="1258541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2021</a:t>
            </a:r>
            <a:r>
              <a:rPr lang="ko-KR" altLang="en-US" sz="2000" b="1" dirty="0">
                <a:solidFill>
                  <a:srgbClr val="FF0000"/>
                </a:solidFill>
              </a:rPr>
              <a:t>년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월 </a:t>
            </a:r>
            <a:r>
              <a:rPr lang="en-US" altLang="ko-KR" sz="2000" b="1" dirty="0">
                <a:solidFill>
                  <a:srgbClr val="FF0000"/>
                </a:solidFill>
              </a:rPr>
              <a:t>31</a:t>
            </a:r>
            <a:r>
              <a:rPr lang="ko-KR" altLang="en-US" sz="2000" b="1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82ACFD-E971-43D9-9175-90D232969DD7}"/>
              </a:ext>
            </a:extLst>
          </p:cNvPr>
          <p:cNvSpPr txBox="1"/>
          <p:nvPr/>
        </p:nvSpPr>
        <p:spPr>
          <a:xfrm>
            <a:off x="2641304" y="1659720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데일리 테스트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7F059-4A92-4307-82F4-F2780FA3B778}"/>
              </a:ext>
            </a:extLst>
          </p:cNvPr>
          <p:cNvSpPr txBox="1"/>
          <p:nvPr/>
        </p:nvSpPr>
        <p:spPr>
          <a:xfrm>
            <a:off x="2641304" y="2073498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160892" y="3350152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n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</a:t>
            </a:r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19677D-571A-46EE-900D-2CB14E23647D}"/>
              </a:ext>
            </a:extLst>
          </p:cNvPr>
          <p:cNvCxnSpPr>
            <a:cxnSpLocks/>
          </p:cNvCxnSpPr>
          <p:nvPr/>
        </p:nvCxnSpPr>
        <p:spPr>
          <a:xfrm>
            <a:off x="9642475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4D451-68E5-4344-A8E2-2C970D0FA030}"/>
              </a:ext>
            </a:extLst>
          </p:cNvPr>
          <p:cNvSpPr/>
          <p:nvPr/>
        </p:nvSpPr>
        <p:spPr>
          <a:xfrm>
            <a:off x="10214106" y="529017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자주 틀리는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단어 등록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8C72D4-607D-4544-9C74-4D6C460403D1}"/>
              </a:ext>
            </a:extLst>
          </p:cNvPr>
          <p:cNvSpPr/>
          <p:nvPr/>
        </p:nvSpPr>
        <p:spPr>
          <a:xfrm>
            <a:off x="1021410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D709543-8781-451B-B383-E74E512F5C46}"/>
              </a:ext>
            </a:extLst>
          </p:cNvPr>
          <p:cNvSpPr/>
          <p:nvPr/>
        </p:nvSpPr>
        <p:spPr>
          <a:xfrm>
            <a:off x="3690876" y="529017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자주 틀리는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단어 등록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345576-2CA2-4B1E-BD42-C7D932CA8A64}"/>
              </a:ext>
            </a:extLst>
          </p:cNvPr>
          <p:cNvSpPr/>
          <p:nvPr/>
        </p:nvSpPr>
        <p:spPr>
          <a:xfrm>
            <a:off x="369087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</p:spTree>
    <p:extLst>
      <p:ext uri="{BB962C8B-B14F-4D97-AF65-F5344CB8AC3E}">
        <p14:creationId xmlns:p14="http://schemas.microsoft.com/office/powerpoint/2010/main" val="152943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데일리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테스트 종료 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테스트가 끝나면 </a:t>
            </a:r>
            <a:r>
              <a:rPr lang="en-US" altLang="ko-KR" sz="2000" dirty="0"/>
              <a:t>TEST </a:t>
            </a:r>
            <a:r>
              <a:rPr lang="ko-KR" altLang="en-US" sz="2000" dirty="0"/>
              <a:t>결과를 보여줌</a:t>
            </a:r>
            <a:endParaRPr lang="en-US" altLang="ko-KR" sz="2000" dirty="0"/>
          </a:p>
          <a:p>
            <a:r>
              <a:rPr lang="ko-KR" altLang="en-US" sz="2000" dirty="0"/>
              <a:t>그리고 </a:t>
            </a:r>
            <a:r>
              <a:rPr lang="ko-KR" altLang="en-US" sz="2000" dirty="0" err="1"/>
              <a:t>메인메뉴로</a:t>
            </a:r>
            <a:r>
              <a:rPr lang="ko-KR" altLang="en-US" sz="2000" dirty="0"/>
              <a:t> 돌아갈지</a:t>
            </a:r>
            <a:endParaRPr lang="en-US" altLang="ko-KR" sz="2000" dirty="0"/>
          </a:p>
          <a:p>
            <a:r>
              <a:rPr lang="ko-KR" altLang="en-US" sz="2000" dirty="0"/>
              <a:t>틀린 단어를 </a:t>
            </a:r>
            <a:r>
              <a:rPr lang="ko-KR" altLang="en-US" sz="2000" dirty="0" err="1"/>
              <a:t>복습할건지</a:t>
            </a:r>
            <a:r>
              <a:rPr lang="ko-KR" altLang="en-US" sz="2000" dirty="0"/>
              <a:t> 선택하게 하는데</a:t>
            </a:r>
            <a:endParaRPr lang="en-US" altLang="ko-KR" sz="2000" dirty="0"/>
          </a:p>
          <a:p>
            <a:r>
              <a:rPr lang="ko-KR" altLang="en-US" sz="2000" dirty="0"/>
              <a:t>틀린 단어를 복습하기 선택하면</a:t>
            </a:r>
            <a:endParaRPr lang="en-US" altLang="ko-KR" sz="2000" dirty="0"/>
          </a:p>
          <a:p>
            <a:r>
              <a:rPr lang="ko-KR" altLang="en-US" sz="2000" dirty="0"/>
              <a:t>그날 틀린 단어만 단어 암기 페이지처럼</a:t>
            </a:r>
            <a:endParaRPr lang="en-US" altLang="ko-KR" sz="2000" dirty="0"/>
          </a:p>
          <a:p>
            <a:r>
              <a:rPr lang="ko-KR" altLang="en-US" sz="2000" dirty="0"/>
              <a:t>표기해서 한번씩 공부하고 끝낼 수 있게 적용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852074" y="3369691"/>
            <a:ext cx="148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문제 </a:t>
            </a:r>
            <a:r>
              <a:rPr lang="en-US" altLang="ko-KR" sz="1600" b="1" dirty="0"/>
              <a:t>: 50</a:t>
            </a:r>
            <a:r>
              <a:rPr lang="ko-KR" altLang="en-US" sz="1600" b="1" dirty="0"/>
              <a:t>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정답 </a:t>
            </a:r>
            <a:r>
              <a:rPr lang="en-US" altLang="ko-KR" sz="1600" b="1" dirty="0"/>
              <a:t>: 30</a:t>
            </a:r>
            <a:r>
              <a:rPr lang="ko-KR" altLang="en-US" sz="1600" b="1" dirty="0"/>
              <a:t>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오답 </a:t>
            </a:r>
            <a:r>
              <a:rPr lang="en-US" altLang="ko-KR" sz="1600" b="1" dirty="0"/>
              <a:t>: 20</a:t>
            </a:r>
            <a:r>
              <a:rPr lang="ko-KR" altLang="en-US" sz="1600" b="1" dirty="0"/>
              <a:t>개</a:t>
            </a:r>
            <a:endParaRPr lang="en-US" altLang="ko-KR" sz="1600" b="1" dirty="0"/>
          </a:p>
          <a:p>
            <a:pPr algn="ctr"/>
            <a:r>
              <a:rPr lang="ko-KR" altLang="en-US" sz="1600" b="1" dirty="0" err="1"/>
              <a:t>정답률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60%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E3793-4D83-457C-A36B-39A01F8CECDD}"/>
              </a:ext>
            </a:extLst>
          </p:cNvPr>
          <p:cNvSpPr txBox="1"/>
          <p:nvPr/>
        </p:nvSpPr>
        <p:spPr>
          <a:xfrm>
            <a:off x="2418236" y="1258541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2021</a:t>
            </a:r>
            <a:r>
              <a:rPr lang="ko-KR" altLang="en-US" sz="2000" b="1" dirty="0">
                <a:solidFill>
                  <a:srgbClr val="FF0000"/>
                </a:solidFill>
              </a:rPr>
              <a:t>년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월 </a:t>
            </a:r>
            <a:r>
              <a:rPr lang="en-US" altLang="ko-KR" sz="2000" b="1" dirty="0">
                <a:solidFill>
                  <a:srgbClr val="FF0000"/>
                </a:solidFill>
              </a:rPr>
              <a:t>31</a:t>
            </a:r>
            <a:r>
              <a:rPr lang="ko-KR" altLang="en-US" sz="2000" b="1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82ACFD-E971-43D9-9175-90D232969DD7}"/>
              </a:ext>
            </a:extLst>
          </p:cNvPr>
          <p:cNvSpPr txBox="1"/>
          <p:nvPr/>
        </p:nvSpPr>
        <p:spPr>
          <a:xfrm>
            <a:off x="2641304" y="1659720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데일리 테스트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6C584C-DC50-4503-B7A6-03E9A33BD8A0}"/>
              </a:ext>
            </a:extLst>
          </p:cNvPr>
          <p:cNvSpPr txBox="1"/>
          <p:nvPr/>
        </p:nvSpPr>
        <p:spPr>
          <a:xfrm>
            <a:off x="2289996" y="243924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테스트가 끝났습니다</a:t>
            </a:r>
            <a:endParaRPr lang="en-US" altLang="ko-KR" sz="20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FA1A8D1-B069-4D7E-838D-985790D28BFB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9006210-F202-4C17-81A7-FCF1FA333145}"/>
              </a:ext>
            </a:extLst>
          </p:cNvPr>
          <p:cNvSpPr/>
          <p:nvPr/>
        </p:nvSpPr>
        <p:spPr>
          <a:xfrm>
            <a:off x="3022288" y="5883000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틀린 단어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복습하기</a:t>
            </a:r>
          </a:p>
        </p:txBody>
      </p:sp>
    </p:spTree>
    <p:extLst>
      <p:ext uri="{BB962C8B-B14F-4D97-AF65-F5344CB8AC3E}">
        <p14:creationId xmlns:p14="http://schemas.microsoft.com/office/powerpoint/2010/main" val="218282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6FC82B4-08DD-4817-A04A-F7E1E6ED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ACC394-A361-47F2-BF11-F3FA2FD9EC6D}"/>
              </a:ext>
            </a:extLst>
          </p:cNvPr>
          <p:cNvSpPr txBox="1"/>
          <p:nvPr/>
        </p:nvSpPr>
        <p:spPr>
          <a:xfrm>
            <a:off x="2385532" y="122479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틀린 단어 복습하기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292DA6-17E0-425F-A04D-F0B674DFEA47}"/>
              </a:ext>
            </a:extLst>
          </p:cNvPr>
          <p:cNvSpPr/>
          <p:nvPr/>
        </p:nvSpPr>
        <p:spPr>
          <a:xfrm>
            <a:off x="434975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&gt;&gt;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931C1-4757-4236-ADBB-6138379CF9E6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9B397-38E3-4BD9-8FCA-980C8C7EA684}"/>
              </a:ext>
            </a:extLst>
          </p:cNvPr>
          <p:cNvSpPr txBox="1"/>
          <p:nvPr/>
        </p:nvSpPr>
        <p:spPr>
          <a:xfrm>
            <a:off x="2686897" y="165181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데일리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C6A60-332E-4276-B96E-4025F4C9B477}"/>
              </a:ext>
            </a:extLst>
          </p:cNvPr>
          <p:cNvSpPr txBox="1"/>
          <p:nvPr/>
        </p:nvSpPr>
        <p:spPr>
          <a:xfrm>
            <a:off x="2388803" y="2240185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4388B-0EF8-452E-A331-F36DB4C3F1AE}"/>
              </a:ext>
            </a:extLst>
          </p:cNvPr>
          <p:cNvSpPr txBox="1"/>
          <p:nvPr/>
        </p:nvSpPr>
        <p:spPr>
          <a:xfrm>
            <a:off x="2396274" y="3065831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(n)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12AC8-DD64-423E-B055-FE563276F83C}"/>
              </a:ext>
            </a:extLst>
          </p:cNvPr>
          <p:cNvSpPr txBox="1"/>
          <p:nvPr/>
        </p:nvSpPr>
        <p:spPr>
          <a:xfrm>
            <a:off x="2743805" y="3065831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FB7ED-6E89-429C-AF6B-92DD71086F60}"/>
              </a:ext>
            </a:extLst>
          </p:cNvPr>
          <p:cNvSpPr txBox="1"/>
          <p:nvPr/>
        </p:nvSpPr>
        <p:spPr>
          <a:xfrm>
            <a:off x="2195831" y="3861421"/>
            <a:ext cx="2819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After the accident, the company</a:t>
            </a:r>
          </a:p>
          <a:p>
            <a:r>
              <a:rPr lang="en-US" altLang="ko-KR" sz="1400" dirty="0"/>
              <a:t>introduced stricter safety </a:t>
            </a:r>
          </a:p>
          <a:p>
            <a:r>
              <a:rPr lang="en-US" altLang="ko-KR" sz="1400" dirty="0"/>
              <a:t>precaution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3F8EA-40BA-4D40-A053-79C1EA1B223B}"/>
              </a:ext>
            </a:extLst>
          </p:cNvPr>
          <p:cNvSpPr txBox="1"/>
          <p:nvPr/>
        </p:nvSpPr>
        <p:spPr>
          <a:xfrm>
            <a:off x="2195831" y="4600085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사고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회사는 보다 엄격한</a:t>
            </a:r>
            <a:endParaRPr lang="en-US" altLang="ko-KR" sz="1400" dirty="0"/>
          </a:p>
          <a:p>
            <a:r>
              <a:rPr lang="ko-KR" altLang="en-US" sz="1400" dirty="0"/>
              <a:t>안전 예방 조치를 도입했다</a:t>
            </a:r>
            <a:r>
              <a:rPr lang="en-US" altLang="ko-KR" sz="1400" dirty="0"/>
              <a:t>.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D278B2-CD2A-4FCC-8E68-2F5B7F53F98F}"/>
              </a:ext>
            </a:extLst>
          </p:cNvPr>
          <p:cNvSpPr txBox="1"/>
          <p:nvPr/>
        </p:nvSpPr>
        <p:spPr>
          <a:xfrm>
            <a:off x="2154390" y="595772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1/20</a:t>
            </a:r>
            <a:endParaRPr lang="ko-KR" altLang="en-US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CE067D-5539-42CA-9E64-2A95E52D5F18}"/>
              </a:ext>
            </a:extLst>
          </p:cNvPr>
          <p:cNvSpPr/>
          <p:nvPr/>
        </p:nvSpPr>
        <p:spPr>
          <a:xfrm>
            <a:off x="3662445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&lt;&lt;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0E388FC-9BDD-42C1-9175-E9E87BE27FC4}"/>
              </a:ext>
            </a:extLst>
          </p:cNvPr>
          <p:cNvSpPr/>
          <p:nvPr/>
        </p:nvSpPr>
        <p:spPr>
          <a:xfrm>
            <a:off x="2966884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데일리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틀린 단어 복습하기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틀린 단어 복습하기 화면</a:t>
            </a:r>
            <a:endParaRPr lang="en-US" altLang="ko-KR" sz="2000" dirty="0"/>
          </a:p>
          <a:p>
            <a:r>
              <a:rPr lang="ko-KR" altLang="en-US" sz="2000" dirty="0"/>
              <a:t>단어 암기 화면과 동일한 구성이지만</a:t>
            </a:r>
            <a:endParaRPr lang="en-US" altLang="ko-KR" sz="2000" dirty="0"/>
          </a:p>
          <a:p>
            <a:r>
              <a:rPr lang="ko-KR" altLang="en-US" sz="2000" dirty="0"/>
              <a:t>제목이 다르고</a:t>
            </a:r>
            <a:endParaRPr lang="en-US" altLang="ko-KR" sz="2000" dirty="0"/>
          </a:p>
          <a:p>
            <a:r>
              <a:rPr lang="ko-KR" altLang="en-US" sz="2000" dirty="0"/>
              <a:t>왼쪽 하단에 총 </a:t>
            </a:r>
            <a:r>
              <a:rPr lang="ko-KR" altLang="en-US" sz="2000" dirty="0" err="1"/>
              <a:t>단어량은</a:t>
            </a:r>
            <a:r>
              <a:rPr lang="ko-KR" altLang="en-US" sz="2000" dirty="0"/>
              <a:t> 틀린 수량만큼만 표기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0BE39-16EB-4371-9EA8-DAB9145D6BD1}"/>
              </a:ext>
            </a:extLst>
          </p:cNvPr>
          <p:cNvSpPr txBox="1"/>
          <p:nvPr/>
        </p:nvSpPr>
        <p:spPr>
          <a:xfrm>
            <a:off x="6267619" y="4355964"/>
            <a:ext cx="518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 / </a:t>
            </a:r>
            <a:r>
              <a:rPr lang="ko-KR" altLang="en-US" sz="2000" dirty="0"/>
              <a:t>틀린 단어의 </a:t>
            </a:r>
            <a:r>
              <a:rPr lang="ko-KR" altLang="en-US" sz="2000" dirty="0" err="1"/>
              <a:t>총개수</a:t>
            </a:r>
            <a:r>
              <a:rPr lang="ko-KR" altLang="en-US" sz="2000" dirty="0"/>
              <a:t> 로</a:t>
            </a:r>
            <a:r>
              <a:rPr lang="en-US" altLang="ko-KR" sz="2000" dirty="0"/>
              <a:t> </a:t>
            </a:r>
            <a:r>
              <a:rPr lang="ko-KR" altLang="en-US" sz="2000" dirty="0"/>
              <a:t>표기</a:t>
            </a:r>
            <a:endParaRPr lang="en-US" altLang="ko-KR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9C65BA-8675-4178-9E12-06844F73E747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FF43AD-20E4-49F9-BDCD-A449CC1383F2}"/>
              </a:ext>
            </a:extLst>
          </p:cNvPr>
          <p:cNvSpPr txBox="1"/>
          <p:nvPr/>
        </p:nvSpPr>
        <p:spPr>
          <a:xfrm>
            <a:off x="6267619" y="5649943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버튼 </a:t>
            </a:r>
            <a:r>
              <a:rPr lang="en-US" altLang="ko-KR" sz="2000" dirty="0"/>
              <a:t>/ </a:t>
            </a:r>
            <a:r>
              <a:rPr lang="ko-KR" altLang="en-US" sz="2000" dirty="0"/>
              <a:t>이전 단어버튼 </a:t>
            </a:r>
            <a:r>
              <a:rPr lang="en-US" altLang="ko-KR" sz="2000" dirty="0"/>
              <a:t>/ </a:t>
            </a:r>
            <a:r>
              <a:rPr lang="ko-KR" altLang="en-US" sz="2000" dirty="0"/>
              <a:t>다음 단어버튼</a:t>
            </a:r>
            <a:endParaRPr lang="en-US" altLang="ko-KR" sz="2000" dirty="0"/>
          </a:p>
          <a:p>
            <a:r>
              <a:rPr lang="ko-KR" altLang="en-US" sz="2000" dirty="0"/>
              <a:t>단</a:t>
            </a:r>
            <a:r>
              <a:rPr lang="en-US" altLang="ko-KR" sz="2000" dirty="0"/>
              <a:t>, 1</a:t>
            </a:r>
            <a:r>
              <a:rPr lang="ko-KR" altLang="en-US" sz="2000" dirty="0"/>
              <a:t>번 단어 땐 이전 버튼이 없고</a:t>
            </a:r>
            <a:endParaRPr lang="en-US" altLang="ko-KR" sz="2000" dirty="0"/>
          </a:p>
          <a:p>
            <a:r>
              <a:rPr lang="ko-KR" altLang="en-US" sz="2000" dirty="0"/>
              <a:t>마지막 단어 땐 다음 버튼이 없음</a:t>
            </a:r>
            <a:endParaRPr lang="en-US" altLang="ko-KR" sz="2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5F1F78-860E-4C0C-8FF2-AF7888AADE26}"/>
              </a:ext>
            </a:extLst>
          </p:cNvPr>
          <p:cNvCxnSpPr>
            <a:cxnSpLocks/>
          </p:cNvCxnSpPr>
          <p:nvPr/>
        </p:nvCxnSpPr>
        <p:spPr>
          <a:xfrm flipH="1">
            <a:off x="2743805" y="4577754"/>
            <a:ext cx="3574445" cy="1448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9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5426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데일리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틀린 단어 복습하기 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5957720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버튼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16E366-B02A-4BA0-885E-F845FCBF24B5}"/>
              </a:ext>
            </a:extLst>
          </p:cNvPr>
          <p:cNvSpPr txBox="1"/>
          <p:nvPr/>
        </p:nvSpPr>
        <p:spPr>
          <a:xfrm>
            <a:off x="2402364" y="3585135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학습이 끝났습니다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9CC2F-39FB-436D-87D3-6C4FB4C44D6B}"/>
              </a:ext>
            </a:extLst>
          </p:cNvPr>
          <p:cNvSpPr txBox="1"/>
          <p:nvPr/>
        </p:nvSpPr>
        <p:spPr>
          <a:xfrm>
            <a:off x="2385532" y="122479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틀린 단어 복습하기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5EB2A-54EF-4CCD-B2A2-C9E9962F559E}"/>
              </a:ext>
            </a:extLst>
          </p:cNvPr>
          <p:cNvSpPr txBox="1"/>
          <p:nvPr/>
        </p:nvSpPr>
        <p:spPr>
          <a:xfrm>
            <a:off x="2686897" y="165181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데일리 테스트</a:t>
            </a:r>
          </a:p>
        </p:txBody>
      </p:sp>
    </p:spTree>
    <p:extLst>
      <p:ext uri="{BB962C8B-B14F-4D97-AF65-F5344CB8AC3E}">
        <p14:creationId xmlns:p14="http://schemas.microsoft.com/office/powerpoint/2010/main" val="299292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27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요일별</a:t>
            </a:r>
            <a:r>
              <a:rPr lang="ko-KR" altLang="en-US" sz="2400" dirty="0"/>
              <a:t> 테스트</a:t>
            </a:r>
            <a:r>
              <a:rPr lang="en-US" altLang="ko-KR" sz="2400" dirty="0"/>
              <a:t>(day </a:t>
            </a:r>
            <a:r>
              <a:rPr lang="ko-KR" altLang="en-US" sz="2400" dirty="0"/>
              <a:t>선택 화면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A41DB-E5FE-42DF-9A6B-0211E1B428F1}"/>
              </a:ext>
            </a:extLst>
          </p:cNvPr>
          <p:cNvSpPr txBox="1"/>
          <p:nvPr/>
        </p:nvSpPr>
        <p:spPr>
          <a:xfrm>
            <a:off x="2698919" y="123460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2000" b="1" dirty="0">
                <a:solidFill>
                  <a:srgbClr val="FF0000"/>
                </a:solidFill>
              </a:rPr>
              <a:t> 테스트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655484-82AC-46D4-B4BE-127E7F5CDD6D}"/>
              </a:ext>
            </a:extLst>
          </p:cNvPr>
          <p:cNvSpPr/>
          <p:nvPr/>
        </p:nvSpPr>
        <p:spPr>
          <a:xfrm>
            <a:off x="2422126" y="214471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1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9CE15-03E8-4592-9A7C-B129B26E0E9D}"/>
              </a:ext>
            </a:extLst>
          </p:cNvPr>
          <p:cNvSpPr/>
          <p:nvPr/>
        </p:nvSpPr>
        <p:spPr>
          <a:xfrm>
            <a:off x="3328784" y="214471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A1608-6BE9-426C-8E18-EB4C0A201DB4}"/>
              </a:ext>
            </a:extLst>
          </p:cNvPr>
          <p:cNvSpPr/>
          <p:nvPr/>
        </p:nvSpPr>
        <p:spPr>
          <a:xfrm>
            <a:off x="4235443" y="214471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43BB00-EC9D-4808-8914-B463309370E0}"/>
              </a:ext>
            </a:extLst>
          </p:cNvPr>
          <p:cNvSpPr/>
          <p:nvPr/>
        </p:nvSpPr>
        <p:spPr>
          <a:xfrm>
            <a:off x="2422126" y="321300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4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B8BEA1-51DC-4BBE-80A0-752781BA2E17}"/>
              </a:ext>
            </a:extLst>
          </p:cNvPr>
          <p:cNvSpPr/>
          <p:nvPr/>
        </p:nvSpPr>
        <p:spPr>
          <a:xfrm>
            <a:off x="3328784" y="321300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488EB5-A1DD-44A2-B902-97A931FA13E0}"/>
              </a:ext>
            </a:extLst>
          </p:cNvPr>
          <p:cNvSpPr/>
          <p:nvPr/>
        </p:nvSpPr>
        <p:spPr>
          <a:xfrm>
            <a:off x="4235443" y="321300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6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3EC28-C65E-4331-B317-FEA70E92037D}"/>
              </a:ext>
            </a:extLst>
          </p:cNvPr>
          <p:cNvSpPr txBox="1"/>
          <p:nvPr/>
        </p:nvSpPr>
        <p:spPr>
          <a:xfrm>
            <a:off x="6267619" y="988245"/>
            <a:ext cx="5181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어플 로딩 시 </a:t>
            </a:r>
            <a:r>
              <a:rPr lang="en-US" altLang="ko-KR" sz="2000" dirty="0"/>
              <a:t>word</a:t>
            </a:r>
            <a:r>
              <a:rPr lang="ko-KR" altLang="en-US" sz="2000" dirty="0"/>
              <a:t>폴더 내에 파일 개수를 파악해서 파일 개수만큼 번호로 표시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만약 </a:t>
            </a:r>
            <a:r>
              <a:rPr lang="en-US" altLang="ko-KR" sz="2000" dirty="0"/>
              <a:t>32</a:t>
            </a:r>
            <a:r>
              <a:rPr lang="ko-KR" altLang="en-US" sz="2000" dirty="0"/>
              <a:t>개의 파일이 있으면 </a:t>
            </a:r>
            <a:r>
              <a:rPr lang="en-US" altLang="ko-KR" sz="2000" dirty="0"/>
              <a:t>32</a:t>
            </a:r>
            <a:r>
              <a:rPr lang="ko-KR" altLang="en-US" sz="2000" dirty="0"/>
              <a:t>번까지 표시가 되어야 함</a:t>
            </a:r>
            <a:r>
              <a:rPr lang="en-US" altLang="ko-KR" sz="20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19" y="2518216"/>
            <a:ext cx="5562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번은 </a:t>
            </a:r>
            <a:r>
              <a:rPr lang="en-US" altLang="ko-KR" sz="2000" dirty="0" err="1"/>
              <a:t>day1</a:t>
            </a:r>
            <a:r>
              <a:rPr lang="en-US" altLang="ko-KR" sz="2000" dirty="0"/>
              <a:t> </a:t>
            </a:r>
            <a:r>
              <a:rPr lang="ko-KR" altLang="en-US" sz="2000" dirty="0"/>
              <a:t>단어를 뜻하고</a:t>
            </a:r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번은 </a:t>
            </a:r>
            <a:r>
              <a:rPr lang="en-US" altLang="ko-KR" sz="2000" dirty="0" err="1"/>
              <a:t>day2</a:t>
            </a:r>
            <a:endParaRPr lang="en-US" altLang="ko-KR" sz="2000" dirty="0"/>
          </a:p>
          <a:p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클릭하면 해당 번호의 엑셀파일 데이터 로드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D97F9-76B1-4FFD-8EA4-4174B1FE8721}"/>
              </a:ext>
            </a:extLst>
          </p:cNvPr>
          <p:cNvSpPr txBox="1"/>
          <p:nvPr/>
        </p:nvSpPr>
        <p:spPr>
          <a:xfrm>
            <a:off x="6267619" y="4355964"/>
            <a:ext cx="518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배치는 왼쪽처럼 이쁘게</a:t>
            </a:r>
            <a:r>
              <a:rPr lang="en-US" altLang="ko-KR" sz="2000" dirty="0"/>
              <a:t>(</a:t>
            </a:r>
            <a:r>
              <a:rPr lang="ko-KR" altLang="en-US" sz="2000" dirty="0"/>
              <a:t>주관적임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스크롤 방식 채택</a:t>
            </a:r>
            <a:endParaRPr lang="en-US" altLang="ko-KR" sz="2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B74F55-1306-480E-AD5D-133D859D8C30}"/>
              </a:ext>
            </a:extLst>
          </p:cNvPr>
          <p:cNvSpPr/>
          <p:nvPr/>
        </p:nvSpPr>
        <p:spPr>
          <a:xfrm>
            <a:off x="434975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5803832"/>
            <a:ext cx="518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버튼</a:t>
            </a:r>
            <a:endParaRPr lang="en-US" altLang="ko-KR" sz="2000" dirty="0"/>
          </a:p>
          <a:p>
            <a:r>
              <a:rPr lang="ko-KR" altLang="en-US" sz="2000" dirty="0"/>
              <a:t>누르면 </a:t>
            </a:r>
            <a:r>
              <a:rPr lang="ko-KR" altLang="en-US" sz="2000" dirty="0" err="1"/>
              <a:t>메인메뉴로</a:t>
            </a:r>
            <a:r>
              <a:rPr lang="ko-KR" altLang="en-US" sz="2000" dirty="0"/>
              <a:t> 이동</a:t>
            </a:r>
            <a:endParaRPr lang="en-US" altLang="ko-KR" sz="2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E97C43-F55F-4182-8581-2E5CBDAB7CB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2518216"/>
            <a:ext cx="1409700" cy="255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CB689A-48A9-4026-A95B-CCD82E5C75A3}"/>
              </a:ext>
            </a:extLst>
          </p:cNvPr>
          <p:cNvCxnSpPr>
            <a:cxnSpLocks/>
          </p:cNvCxnSpPr>
          <p:nvPr/>
        </p:nvCxnSpPr>
        <p:spPr>
          <a:xfrm>
            <a:off x="1828800" y="1962150"/>
            <a:ext cx="0" cy="365125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범위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500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요일별</a:t>
            </a:r>
            <a:r>
              <a:rPr lang="ko-KR" altLang="en-US" sz="2400" dirty="0"/>
              <a:t>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테스트 진행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33EC28-C65E-4331-B317-FEA70E92037D}"/>
              </a:ext>
            </a:extLst>
          </p:cNvPr>
          <p:cNvSpPr txBox="1"/>
          <p:nvPr/>
        </p:nvSpPr>
        <p:spPr>
          <a:xfrm>
            <a:off x="6267619" y="988245"/>
            <a:ext cx="5733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배치 구조는 왼쪽과 가급적 유사하게 </a:t>
            </a:r>
            <a:r>
              <a:rPr lang="ko-KR" altLang="en-US" sz="2000" dirty="0" err="1"/>
              <a:t>구성요망</a:t>
            </a:r>
            <a:endParaRPr lang="en-US" altLang="ko-KR" sz="2000" dirty="0"/>
          </a:p>
          <a:p>
            <a:r>
              <a:rPr lang="ko-KR" altLang="en-US" sz="2000" dirty="0"/>
              <a:t>뜻은 셀의 콤마 </a:t>
            </a:r>
            <a:r>
              <a:rPr lang="ko-KR" altLang="en-US" sz="2000" dirty="0" err="1"/>
              <a:t>갯수에</a:t>
            </a:r>
            <a:r>
              <a:rPr lang="ko-KR" altLang="en-US" sz="2000" dirty="0"/>
              <a:t> 따라 분류</a:t>
            </a:r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예방조치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 </a:t>
            </a:r>
            <a:r>
              <a:rPr lang="en-US" altLang="ko-KR" sz="2000" dirty="0"/>
              <a:t>: 2</a:t>
            </a:r>
            <a:r>
              <a:rPr lang="ko-KR" altLang="en-US" sz="2000" dirty="0"/>
              <a:t>개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해당 </a:t>
            </a:r>
            <a:r>
              <a:rPr lang="en-US" altLang="ko-KR" sz="2000" dirty="0">
                <a:solidFill>
                  <a:srgbClr val="FF0000"/>
                </a:solidFill>
              </a:rPr>
              <a:t>day</a:t>
            </a:r>
            <a:r>
              <a:rPr lang="ko-KR" altLang="en-US" sz="2000" dirty="0">
                <a:solidFill>
                  <a:srgbClr val="FF0000"/>
                </a:solidFill>
              </a:rPr>
              <a:t>안에 있는 단어를 랜덤으로 표기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543301" y="4255775"/>
            <a:ext cx="2724318" cy="1230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3747943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엑셀파일에서 출제 횟수</a:t>
            </a:r>
            <a:r>
              <a:rPr lang="en-US" altLang="ko-KR" sz="2000" dirty="0"/>
              <a:t>, </a:t>
            </a:r>
            <a:r>
              <a:rPr lang="ko-KR" altLang="en-US" sz="2000" dirty="0"/>
              <a:t>정답 횟수를</a:t>
            </a:r>
            <a:r>
              <a:rPr lang="en-US" altLang="ko-KR" sz="2000" dirty="0"/>
              <a:t> </a:t>
            </a:r>
            <a:r>
              <a:rPr lang="ko-KR" altLang="en-US" sz="2000" dirty="0"/>
              <a:t>불러와서 표기해주기</a:t>
            </a:r>
            <a:r>
              <a:rPr lang="en-US" altLang="ko-KR" sz="2000" dirty="0"/>
              <a:t>(</a:t>
            </a:r>
            <a:r>
              <a:rPr lang="ko-KR" altLang="en-US" sz="2000" dirty="0"/>
              <a:t>정답 여부에 따른 업데이트 필요</a:t>
            </a:r>
            <a:r>
              <a:rPr lang="en-US" altLang="ko-KR" sz="2000" dirty="0"/>
              <a:t>X)</a:t>
            </a:r>
          </a:p>
          <a:p>
            <a:r>
              <a:rPr lang="ko-KR" altLang="en-US" sz="2000" dirty="0"/>
              <a:t>해당 데이터는 데일리 테스트 자료 사용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353808"/>
            <a:ext cx="14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출제횟수 </a:t>
            </a:r>
            <a:r>
              <a:rPr lang="en-US" altLang="ko-KR" sz="1200" b="1" dirty="0"/>
              <a:t>: 4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정답횟수 </a:t>
            </a:r>
            <a:r>
              <a:rPr lang="en-US" altLang="ko-KR" sz="1200" b="1" dirty="0"/>
              <a:t>: 3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오답횟수 </a:t>
            </a:r>
            <a:r>
              <a:rPr lang="en-US" altLang="ko-KR" sz="1200" b="1" dirty="0"/>
              <a:t>: 1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 err="1"/>
              <a:t>정답률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9D69C-D472-4029-9987-CE3254841042}"/>
              </a:ext>
            </a:extLst>
          </p:cNvPr>
          <p:cNvSpPr txBox="1"/>
          <p:nvPr/>
        </p:nvSpPr>
        <p:spPr>
          <a:xfrm>
            <a:off x="6267619" y="3055328"/>
            <a:ext cx="564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예문 힌트 클릭 시</a:t>
            </a:r>
            <a:r>
              <a:rPr lang="en-US" altLang="ko-KR" sz="2000" dirty="0"/>
              <a:t>, </a:t>
            </a:r>
            <a:r>
              <a:rPr lang="ko-KR" altLang="en-US" sz="2000" dirty="0"/>
              <a:t>예문 중 영어 문장만 팝업</a:t>
            </a:r>
            <a:endParaRPr lang="en-US" altLang="ko-KR" sz="2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C98480-CACA-4106-BC48-E0EFFA14D03B}"/>
              </a:ext>
            </a:extLst>
          </p:cNvPr>
          <p:cNvCxnSpPr>
            <a:cxnSpLocks/>
          </p:cNvCxnSpPr>
          <p:nvPr/>
        </p:nvCxnSpPr>
        <p:spPr>
          <a:xfrm flipH="1">
            <a:off x="4744514" y="3235451"/>
            <a:ext cx="1573736" cy="1201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7F059-4A92-4307-82F4-F2780FA3B778}"/>
              </a:ext>
            </a:extLst>
          </p:cNvPr>
          <p:cNvSpPr txBox="1"/>
          <p:nvPr/>
        </p:nvSpPr>
        <p:spPr>
          <a:xfrm>
            <a:off x="2641304" y="1907999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451494" y="3350152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2</a:t>
            </a:r>
            <a:r>
              <a:rPr lang="ko-KR" altLang="en-US" sz="2000" dirty="0"/>
              <a:t>개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A42D53-893E-42BF-8A02-00A9129979CC}"/>
              </a:ext>
            </a:extLst>
          </p:cNvPr>
          <p:cNvSpPr/>
          <p:nvPr/>
        </p:nvSpPr>
        <p:spPr>
          <a:xfrm>
            <a:off x="3666357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정답 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C4A244-A3ED-472E-A2BC-7B3020D8565B}"/>
              </a:ext>
            </a:extLst>
          </p:cNvPr>
          <p:cNvSpPr txBox="1"/>
          <p:nvPr/>
        </p:nvSpPr>
        <p:spPr>
          <a:xfrm>
            <a:off x="6267619" y="2204079"/>
            <a:ext cx="564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해당 요일의 </a:t>
            </a:r>
            <a:r>
              <a:rPr lang="ko-KR" altLang="en-US" sz="2000" dirty="0" err="1"/>
              <a:t>단어량</a:t>
            </a:r>
            <a:r>
              <a:rPr lang="ko-KR" altLang="en-US" sz="2000" dirty="0"/>
              <a:t> 표기</a:t>
            </a:r>
            <a:endParaRPr lang="en-US" altLang="ko-KR" sz="2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A3D7240-E86E-4007-BA9B-DCE0E9F360BF}"/>
              </a:ext>
            </a:extLst>
          </p:cNvPr>
          <p:cNvCxnSpPr>
            <a:cxnSpLocks/>
          </p:cNvCxnSpPr>
          <p:nvPr/>
        </p:nvCxnSpPr>
        <p:spPr>
          <a:xfrm flipH="1" flipV="1">
            <a:off x="3998734" y="2077238"/>
            <a:ext cx="2319516" cy="306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F59443-8B83-4F13-B551-C81F69F27A5A}"/>
              </a:ext>
            </a:extLst>
          </p:cNvPr>
          <p:cNvSpPr txBox="1"/>
          <p:nvPr/>
        </p:nvSpPr>
        <p:spPr>
          <a:xfrm>
            <a:off x="2698919" y="1497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2000" b="1" dirty="0">
                <a:solidFill>
                  <a:srgbClr val="FF0000"/>
                </a:solidFill>
              </a:rPr>
              <a:t> 테스트</a:t>
            </a:r>
          </a:p>
        </p:txBody>
      </p:sp>
    </p:spTree>
    <p:extLst>
      <p:ext uri="{BB962C8B-B14F-4D97-AF65-F5344CB8AC3E}">
        <p14:creationId xmlns:p14="http://schemas.microsoft.com/office/powerpoint/2010/main" val="339021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요일별</a:t>
            </a:r>
            <a:r>
              <a:rPr lang="ko-KR" altLang="en-US" sz="2400" dirty="0"/>
              <a:t>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예문 힌트 클릭 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169639" y="3255383"/>
            <a:ext cx="2097980" cy="98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353808"/>
            <a:ext cx="14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출제횟수 </a:t>
            </a:r>
            <a:r>
              <a:rPr lang="en-US" altLang="ko-KR" sz="1200" b="1" dirty="0"/>
              <a:t>: 4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정답횟수 </a:t>
            </a:r>
            <a:r>
              <a:rPr lang="en-US" altLang="ko-KR" sz="1200" b="1" dirty="0"/>
              <a:t>: 3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오답횟수 </a:t>
            </a:r>
            <a:r>
              <a:rPr lang="en-US" altLang="ko-KR" sz="1200" b="1" dirty="0"/>
              <a:t>: 1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 err="1"/>
              <a:t>정답률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9D69C-D472-4029-9987-CE3254841042}"/>
              </a:ext>
            </a:extLst>
          </p:cNvPr>
          <p:cNvSpPr txBox="1"/>
          <p:nvPr/>
        </p:nvSpPr>
        <p:spPr>
          <a:xfrm>
            <a:off x="6267619" y="3055328"/>
            <a:ext cx="564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예문 힌트 클릭 시</a:t>
            </a:r>
            <a:r>
              <a:rPr lang="en-US" altLang="ko-KR" sz="2000" dirty="0"/>
              <a:t>, </a:t>
            </a:r>
            <a:r>
              <a:rPr lang="ko-KR" altLang="en-US" sz="2000" dirty="0"/>
              <a:t>예문 중 영어 문장만 팝업</a:t>
            </a:r>
            <a:endParaRPr lang="en-US" altLang="ko-KR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451494" y="3350152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2</a:t>
            </a:r>
            <a:r>
              <a:rPr lang="ko-KR" altLang="en-US" sz="2000" dirty="0"/>
              <a:t>개</a:t>
            </a:r>
            <a:endParaRPr lang="ko-KR" altLang="en-US" sz="3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A42D53-893E-42BF-8A02-00A9129979CC}"/>
              </a:ext>
            </a:extLst>
          </p:cNvPr>
          <p:cNvSpPr/>
          <p:nvPr/>
        </p:nvSpPr>
        <p:spPr>
          <a:xfrm>
            <a:off x="3666357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정답 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564502-2159-4A20-A8D3-0BF073D32990}"/>
              </a:ext>
            </a:extLst>
          </p:cNvPr>
          <p:cNvSpPr txBox="1"/>
          <p:nvPr/>
        </p:nvSpPr>
        <p:spPr>
          <a:xfrm>
            <a:off x="2195831" y="4228030"/>
            <a:ext cx="2819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After the accident, the company</a:t>
            </a:r>
          </a:p>
          <a:p>
            <a:r>
              <a:rPr lang="en-US" altLang="ko-KR" sz="1400" dirty="0"/>
              <a:t>introduced stricter safety </a:t>
            </a:r>
          </a:p>
          <a:p>
            <a:r>
              <a:rPr lang="en-US" altLang="ko-KR" sz="1400" dirty="0"/>
              <a:t>precaution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23436-AE87-4823-94D1-85E776C43293}"/>
              </a:ext>
            </a:extLst>
          </p:cNvPr>
          <p:cNvSpPr txBox="1"/>
          <p:nvPr/>
        </p:nvSpPr>
        <p:spPr>
          <a:xfrm>
            <a:off x="2641304" y="1907999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A92-BF0A-4781-B4FB-265D1568F9A6}"/>
              </a:ext>
            </a:extLst>
          </p:cNvPr>
          <p:cNvSpPr txBox="1"/>
          <p:nvPr/>
        </p:nvSpPr>
        <p:spPr>
          <a:xfrm>
            <a:off x="2698919" y="1497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2000" b="1" dirty="0">
                <a:solidFill>
                  <a:srgbClr val="FF0000"/>
                </a:solidFill>
              </a:rPr>
              <a:t> 테스트</a:t>
            </a:r>
          </a:p>
        </p:txBody>
      </p:sp>
    </p:spTree>
    <p:extLst>
      <p:ext uri="{BB962C8B-B14F-4D97-AF65-F5344CB8AC3E}">
        <p14:creationId xmlns:p14="http://schemas.microsoft.com/office/powerpoint/2010/main" val="296745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요일별</a:t>
            </a:r>
            <a:r>
              <a:rPr lang="ko-KR" altLang="en-US" sz="2400" dirty="0"/>
              <a:t>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정답 확인 클릭 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2215724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품사와</a:t>
            </a:r>
            <a:r>
              <a:rPr lang="en-US" altLang="ko-KR" sz="2000" dirty="0"/>
              <a:t>, </a:t>
            </a:r>
            <a:r>
              <a:rPr lang="ko-KR" altLang="en-US" sz="2000" dirty="0"/>
              <a:t>뜻 정보를 표기해주기</a:t>
            </a:r>
            <a:endParaRPr lang="en-US" altLang="ko-KR" sz="2000" dirty="0"/>
          </a:p>
          <a:p>
            <a:r>
              <a:rPr lang="ko-KR" altLang="en-US" sz="2000" dirty="0"/>
              <a:t>이후 유저는 정답과 오답을 클릭함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353808"/>
            <a:ext cx="14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출제횟수 </a:t>
            </a:r>
            <a:r>
              <a:rPr lang="en-US" altLang="ko-KR" sz="1200" b="1" dirty="0"/>
              <a:t>: 4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정답횟수 </a:t>
            </a:r>
            <a:r>
              <a:rPr lang="en-US" altLang="ko-KR" sz="1200" b="1" dirty="0"/>
              <a:t>: 3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오답횟수 </a:t>
            </a:r>
            <a:r>
              <a:rPr lang="en-US" altLang="ko-KR" sz="1200" b="1" dirty="0"/>
              <a:t>: 1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 err="1"/>
              <a:t>정답률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75%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160892" y="3350152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n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</a:t>
            </a:r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C29D924-29C4-4C87-9052-CB20F9CE410E}"/>
              </a:ext>
            </a:extLst>
          </p:cNvPr>
          <p:cNvSpPr/>
          <p:nvPr/>
        </p:nvSpPr>
        <p:spPr>
          <a:xfrm>
            <a:off x="3663933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3FEDDC-D785-49CF-9EAB-0499DFD67EB1}"/>
              </a:ext>
            </a:extLst>
          </p:cNvPr>
          <p:cNvSpPr/>
          <p:nvPr/>
        </p:nvSpPr>
        <p:spPr>
          <a:xfrm>
            <a:off x="4348145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FF3B17-CA48-406D-BBC8-EBB5BD5677CB}"/>
              </a:ext>
            </a:extLst>
          </p:cNvPr>
          <p:cNvSpPr txBox="1"/>
          <p:nvPr/>
        </p:nvSpPr>
        <p:spPr>
          <a:xfrm>
            <a:off x="6267619" y="3667088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어플이 중간에 튕길 경우</a:t>
            </a:r>
            <a:r>
              <a:rPr lang="en-US" altLang="ko-KR" sz="2000" dirty="0"/>
              <a:t>(</a:t>
            </a:r>
            <a:r>
              <a:rPr lang="ko-KR" altLang="en-US" sz="2000" dirty="0"/>
              <a:t>충돌 혹은</a:t>
            </a:r>
            <a:endParaRPr lang="en-US" altLang="ko-KR" sz="2000" dirty="0"/>
          </a:p>
          <a:p>
            <a:r>
              <a:rPr lang="ko-KR" altLang="en-US" sz="2000" dirty="0"/>
              <a:t>잠깐 껐다가 다시 켰을 때 튕김</a:t>
            </a:r>
            <a:r>
              <a:rPr lang="en-US" altLang="ko-KR" sz="2000" dirty="0"/>
              <a:t>)</a:t>
            </a:r>
            <a:r>
              <a:rPr lang="ko-KR" altLang="en-US" sz="2000" dirty="0"/>
              <a:t>를 대비해</a:t>
            </a:r>
            <a:endParaRPr lang="en-US" altLang="ko-KR" sz="2000" dirty="0"/>
          </a:p>
          <a:p>
            <a:r>
              <a:rPr lang="ko-KR" altLang="en-US" sz="2000" dirty="0"/>
              <a:t>한 문제마다 저장이 가능한지</a:t>
            </a:r>
            <a:r>
              <a:rPr lang="en-US" altLang="ko-KR" sz="2000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6E1B40-0069-448D-A368-551DA5F10965}"/>
              </a:ext>
            </a:extLst>
          </p:cNvPr>
          <p:cNvSpPr txBox="1"/>
          <p:nvPr/>
        </p:nvSpPr>
        <p:spPr>
          <a:xfrm>
            <a:off x="2641304" y="1907999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3C945-E217-4742-AAA1-97CA446D7B93}"/>
              </a:ext>
            </a:extLst>
          </p:cNvPr>
          <p:cNvSpPr txBox="1"/>
          <p:nvPr/>
        </p:nvSpPr>
        <p:spPr>
          <a:xfrm>
            <a:off x="2698919" y="1497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2000" b="1" dirty="0">
                <a:solidFill>
                  <a:srgbClr val="FF0000"/>
                </a:solidFill>
              </a:rPr>
              <a:t> 테스트</a:t>
            </a:r>
          </a:p>
        </p:txBody>
      </p:sp>
    </p:spTree>
    <p:extLst>
      <p:ext uri="{BB962C8B-B14F-4D97-AF65-F5344CB8AC3E}">
        <p14:creationId xmlns:p14="http://schemas.microsoft.com/office/powerpoint/2010/main" val="324988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어플 접속 시 로딩화면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9F9B42-253F-4799-8D82-AC79729D7706}"/>
              </a:ext>
            </a:extLst>
          </p:cNvPr>
          <p:cNvSpPr txBox="1"/>
          <p:nvPr/>
        </p:nvSpPr>
        <p:spPr>
          <a:xfrm>
            <a:off x="2422402" y="3554357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700</a:t>
            </a:r>
            <a:r>
              <a:rPr lang="ko-KR" altLang="en-US" sz="2400" b="1" dirty="0">
                <a:solidFill>
                  <a:srgbClr val="FF0000"/>
                </a:solidFill>
              </a:rPr>
              <a:t>점을 위하여</a:t>
            </a:r>
          </a:p>
        </p:txBody>
      </p:sp>
    </p:spTree>
    <p:extLst>
      <p:ext uri="{BB962C8B-B14F-4D97-AF65-F5344CB8AC3E}">
        <p14:creationId xmlns:p14="http://schemas.microsoft.com/office/powerpoint/2010/main" val="88990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요일별</a:t>
            </a:r>
            <a:r>
              <a:rPr lang="ko-KR" altLang="en-US" sz="2400" dirty="0"/>
              <a:t>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정답</a:t>
            </a:r>
            <a:r>
              <a:rPr lang="en-US" altLang="ko-KR" sz="2400" dirty="0"/>
              <a:t>, </a:t>
            </a:r>
            <a:r>
              <a:rPr lang="ko-KR" altLang="en-US" sz="2400" dirty="0"/>
              <a:t>오답 클릭 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만약 이전 문제가 오답처리 되었다면</a:t>
            </a:r>
            <a:endParaRPr lang="en-US" altLang="ko-KR" sz="2000" dirty="0"/>
          </a:p>
          <a:p>
            <a:r>
              <a:rPr lang="ko-KR" altLang="en-US" sz="2000" dirty="0"/>
              <a:t>해당 단어를 기억해둘 것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 err="1"/>
              <a:t>요일별</a:t>
            </a:r>
            <a:r>
              <a:rPr lang="ko-KR" altLang="en-US" sz="2000" dirty="0"/>
              <a:t> 테스트가 끝난 후 한번 복습할 예정</a:t>
            </a:r>
            <a:r>
              <a:rPr lang="en-US" altLang="ko-KR" sz="20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353808"/>
            <a:ext cx="14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출제횟수 </a:t>
            </a:r>
            <a:r>
              <a:rPr lang="en-US" altLang="ko-KR" sz="1200" b="1" dirty="0"/>
              <a:t>: 2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정답횟수 </a:t>
            </a:r>
            <a:r>
              <a:rPr lang="en-US" altLang="ko-KR" sz="1200" b="1" dirty="0"/>
              <a:t>: 2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오답횟수 </a:t>
            </a:r>
            <a:r>
              <a:rPr lang="en-US" altLang="ko-KR" sz="1200" b="1" dirty="0"/>
              <a:t>: 0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 err="1"/>
              <a:t>정답률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100%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3024331" y="2554279"/>
            <a:ext cx="111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cake</a:t>
            </a:r>
            <a:endParaRPr lang="ko-KR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160892" y="3350152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n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1</a:t>
            </a:r>
            <a:r>
              <a:rPr lang="ko-KR" altLang="en-US" sz="2000" dirty="0"/>
              <a:t>개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070BEC-AFAB-4ACE-861B-5A7BD651C34A}"/>
              </a:ext>
            </a:extLst>
          </p:cNvPr>
          <p:cNvSpPr txBox="1"/>
          <p:nvPr/>
        </p:nvSpPr>
        <p:spPr>
          <a:xfrm>
            <a:off x="2641304" y="1907999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2/50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6CAD4-677B-4558-B71E-DEDB9EB38997}"/>
              </a:ext>
            </a:extLst>
          </p:cNvPr>
          <p:cNvSpPr txBox="1"/>
          <p:nvPr/>
        </p:nvSpPr>
        <p:spPr>
          <a:xfrm>
            <a:off x="2698919" y="1497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2000" b="1" dirty="0">
                <a:solidFill>
                  <a:srgbClr val="FF0000"/>
                </a:solidFill>
              </a:rPr>
              <a:t> 테스트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EC0E4C3-BFEF-41CA-A236-FB3428232211}"/>
              </a:ext>
            </a:extLst>
          </p:cNvPr>
          <p:cNvSpPr/>
          <p:nvPr/>
        </p:nvSpPr>
        <p:spPr>
          <a:xfrm>
            <a:off x="3657601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</p:spTree>
    <p:extLst>
      <p:ext uri="{BB962C8B-B14F-4D97-AF65-F5344CB8AC3E}">
        <p14:creationId xmlns:p14="http://schemas.microsoft.com/office/powerpoint/2010/main" val="404998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요일별</a:t>
            </a:r>
            <a:r>
              <a:rPr lang="ko-KR" altLang="en-US" sz="2400" dirty="0"/>
              <a:t>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테스트 종료 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테스트가 끝나면 </a:t>
            </a:r>
            <a:r>
              <a:rPr lang="en-US" altLang="ko-KR" sz="2000" dirty="0"/>
              <a:t>TEST </a:t>
            </a:r>
            <a:r>
              <a:rPr lang="ko-KR" altLang="en-US" sz="2000" dirty="0"/>
              <a:t>결과를 보여줌</a:t>
            </a:r>
            <a:endParaRPr lang="en-US" altLang="ko-KR" sz="2000" dirty="0"/>
          </a:p>
          <a:p>
            <a:r>
              <a:rPr lang="ko-KR" altLang="en-US" sz="2000" dirty="0"/>
              <a:t>그리고 </a:t>
            </a:r>
            <a:r>
              <a:rPr lang="ko-KR" altLang="en-US" sz="2000" dirty="0" err="1"/>
              <a:t>메인메뉴로</a:t>
            </a:r>
            <a:r>
              <a:rPr lang="ko-KR" altLang="en-US" sz="2000" dirty="0"/>
              <a:t> 돌아갈지</a:t>
            </a:r>
            <a:endParaRPr lang="en-US" altLang="ko-KR" sz="2000" dirty="0"/>
          </a:p>
          <a:p>
            <a:r>
              <a:rPr lang="ko-KR" altLang="en-US" sz="2000" dirty="0"/>
              <a:t>틀린 단어를 </a:t>
            </a:r>
            <a:r>
              <a:rPr lang="ko-KR" altLang="en-US" sz="2000" dirty="0" err="1"/>
              <a:t>복습할건지</a:t>
            </a:r>
            <a:r>
              <a:rPr lang="ko-KR" altLang="en-US" sz="2000" dirty="0"/>
              <a:t> 선택하게 하는데</a:t>
            </a:r>
            <a:endParaRPr lang="en-US" altLang="ko-KR" sz="2000" dirty="0"/>
          </a:p>
          <a:p>
            <a:r>
              <a:rPr lang="ko-KR" altLang="en-US" sz="2000" dirty="0"/>
              <a:t>틀린 단어를 복습하기 선택하면</a:t>
            </a:r>
            <a:endParaRPr lang="en-US" altLang="ko-KR" sz="2000" dirty="0"/>
          </a:p>
          <a:p>
            <a:r>
              <a:rPr lang="ko-KR" altLang="en-US" sz="2000" dirty="0"/>
              <a:t>그날 틀린 단어만 단어 암기 페이지처럼</a:t>
            </a:r>
            <a:endParaRPr lang="en-US" altLang="ko-KR" sz="2000" dirty="0"/>
          </a:p>
          <a:p>
            <a:r>
              <a:rPr lang="ko-KR" altLang="en-US" sz="2000" dirty="0"/>
              <a:t>표기해서 한번씩 공부하고 끝낼 수 있게 적용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852074" y="3369691"/>
            <a:ext cx="148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문제 </a:t>
            </a:r>
            <a:r>
              <a:rPr lang="en-US" altLang="ko-KR" sz="1600" b="1" dirty="0"/>
              <a:t>: 50</a:t>
            </a:r>
            <a:r>
              <a:rPr lang="ko-KR" altLang="en-US" sz="1600" b="1" dirty="0"/>
              <a:t>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정답 </a:t>
            </a:r>
            <a:r>
              <a:rPr lang="en-US" altLang="ko-KR" sz="1600" b="1" dirty="0"/>
              <a:t>: 30</a:t>
            </a:r>
            <a:r>
              <a:rPr lang="ko-KR" altLang="en-US" sz="1600" b="1" dirty="0"/>
              <a:t>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오답 </a:t>
            </a:r>
            <a:r>
              <a:rPr lang="en-US" altLang="ko-KR" sz="1600" b="1" dirty="0"/>
              <a:t>: 20</a:t>
            </a:r>
            <a:r>
              <a:rPr lang="ko-KR" altLang="en-US" sz="1600" b="1" dirty="0"/>
              <a:t>개</a:t>
            </a:r>
            <a:endParaRPr lang="en-US" altLang="ko-KR" sz="1600" b="1" dirty="0"/>
          </a:p>
          <a:p>
            <a:pPr algn="ctr"/>
            <a:r>
              <a:rPr lang="ko-KR" altLang="en-US" sz="1600" b="1" dirty="0" err="1"/>
              <a:t>정답률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60%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6C584C-DC50-4503-B7A6-03E9A33BD8A0}"/>
              </a:ext>
            </a:extLst>
          </p:cNvPr>
          <p:cNvSpPr txBox="1"/>
          <p:nvPr/>
        </p:nvSpPr>
        <p:spPr>
          <a:xfrm>
            <a:off x="2289996" y="243924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테스트가 끝났습니다</a:t>
            </a:r>
            <a:endParaRPr lang="en-US" altLang="ko-KR" sz="20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FA1A8D1-B069-4D7E-838D-985790D28BFB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9006210-F202-4C17-81A7-FCF1FA333145}"/>
              </a:ext>
            </a:extLst>
          </p:cNvPr>
          <p:cNvSpPr/>
          <p:nvPr/>
        </p:nvSpPr>
        <p:spPr>
          <a:xfrm>
            <a:off x="3022288" y="5883000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틀린 단어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복습하기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FE53F-4E27-493F-A30B-BBCF06EF724D}"/>
              </a:ext>
            </a:extLst>
          </p:cNvPr>
          <p:cNvSpPr txBox="1"/>
          <p:nvPr/>
        </p:nvSpPr>
        <p:spPr>
          <a:xfrm>
            <a:off x="2641304" y="1907999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2/50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0D36E-384F-41C5-8236-560A5BE96CF0}"/>
              </a:ext>
            </a:extLst>
          </p:cNvPr>
          <p:cNvSpPr txBox="1"/>
          <p:nvPr/>
        </p:nvSpPr>
        <p:spPr>
          <a:xfrm>
            <a:off x="2698919" y="14970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2000" b="1" dirty="0">
                <a:solidFill>
                  <a:srgbClr val="FF0000"/>
                </a:solidFill>
              </a:rPr>
              <a:t> 테스트</a:t>
            </a:r>
          </a:p>
        </p:txBody>
      </p:sp>
    </p:spTree>
    <p:extLst>
      <p:ext uri="{BB962C8B-B14F-4D97-AF65-F5344CB8AC3E}">
        <p14:creationId xmlns:p14="http://schemas.microsoft.com/office/powerpoint/2010/main" val="96011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6FC82B4-08DD-4817-A04A-F7E1E6ED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ACC394-A361-47F2-BF11-F3FA2FD9EC6D}"/>
              </a:ext>
            </a:extLst>
          </p:cNvPr>
          <p:cNvSpPr txBox="1"/>
          <p:nvPr/>
        </p:nvSpPr>
        <p:spPr>
          <a:xfrm>
            <a:off x="2385532" y="122479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틀린 단어 복습하기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292DA6-17E0-425F-A04D-F0B674DFEA47}"/>
              </a:ext>
            </a:extLst>
          </p:cNvPr>
          <p:cNvSpPr/>
          <p:nvPr/>
        </p:nvSpPr>
        <p:spPr>
          <a:xfrm>
            <a:off x="434975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&gt;&gt;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931C1-4757-4236-ADBB-6138379CF9E6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9B397-38E3-4BD9-8FCA-980C8C7EA684}"/>
              </a:ext>
            </a:extLst>
          </p:cNvPr>
          <p:cNvSpPr txBox="1"/>
          <p:nvPr/>
        </p:nvSpPr>
        <p:spPr>
          <a:xfrm>
            <a:off x="2686897" y="165181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2000" b="1" dirty="0">
                <a:solidFill>
                  <a:srgbClr val="FF0000"/>
                </a:solidFill>
              </a:rPr>
              <a:t>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C6A60-332E-4276-B96E-4025F4C9B477}"/>
              </a:ext>
            </a:extLst>
          </p:cNvPr>
          <p:cNvSpPr txBox="1"/>
          <p:nvPr/>
        </p:nvSpPr>
        <p:spPr>
          <a:xfrm>
            <a:off x="2388803" y="2240185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4388B-0EF8-452E-A331-F36DB4C3F1AE}"/>
              </a:ext>
            </a:extLst>
          </p:cNvPr>
          <p:cNvSpPr txBox="1"/>
          <p:nvPr/>
        </p:nvSpPr>
        <p:spPr>
          <a:xfrm>
            <a:off x="2396274" y="3065831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(n)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12AC8-DD64-423E-B055-FE563276F83C}"/>
              </a:ext>
            </a:extLst>
          </p:cNvPr>
          <p:cNvSpPr txBox="1"/>
          <p:nvPr/>
        </p:nvSpPr>
        <p:spPr>
          <a:xfrm>
            <a:off x="2743805" y="3065831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FB7ED-6E89-429C-AF6B-92DD71086F60}"/>
              </a:ext>
            </a:extLst>
          </p:cNvPr>
          <p:cNvSpPr txBox="1"/>
          <p:nvPr/>
        </p:nvSpPr>
        <p:spPr>
          <a:xfrm>
            <a:off x="2195831" y="3861421"/>
            <a:ext cx="2819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After the accident, the company</a:t>
            </a:r>
          </a:p>
          <a:p>
            <a:r>
              <a:rPr lang="en-US" altLang="ko-KR" sz="1400" dirty="0"/>
              <a:t>introduced stricter safety </a:t>
            </a:r>
          </a:p>
          <a:p>
            <a:r>
              <a:rPr lang="en-US" altLang="ko-KR" sz="1400" dirty="0"/>
              <a:t>precaution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3F8EA-40BA-4D40-A053-79C1EA1B223B}"/>
              </a:ext>
            </a:extLst>
          </p:cNvPr>
          <p:cNvSpPr txBox="1"/>
          <p:nvPr/>
        </p:nvSpPr>
        <p:spPr>
          <a:xfrm>
            <a:off x="2195831" y="4600085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사고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회사는 보다 엄격한</a:t>
            </a:r>
            <a:endParaRPr lang="en-US" altLang="ko-KR" sz="1400" dirty="0"/>
          </a:p>
          <a:p>
            <a:r>
              <a:rPr lang="ko-KR" altLang="en-US" sz="1400" dirty="0"/>
              <a:t>안전 예방 조치를 도입했다</a:t>
            </a:r>
            <a:r>
              <a:rPr lang="en-US" altLang="ko-KR" sz="1400" dirty="0"/>
              <a:t>.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D278B2-CD2A-4FCC-8E68-2F5B7F53F98F}"/>
              </a:ext>
            </a:extLst>
          </p:cNvPr>
          <p:cNvSpPr txBox="1"/>
          <p:nvPr/>
        </p:nvSpPr>
        <p:spPr>
          <a:xfrm>
            <a:off x="2154390" y="595772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1/20</a:t>
            </a:r>
            <a:endParaRPr lang="ko-KR" altLang="en-US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CE067D-5539-42CA-9E64-2A95E52D5F18}"/>
              </a:ext>
            </a:extLst>
          </p:cNvPr>
          <p:cNvSpPr/>
          <p:nvPr/>
        </p:nvSpPr>
        <p:spPr>
          <a:xfrm>
            <a:off x="3662445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&lt;&lt;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0E388FC-9BDD-42C1-9175-E9E87BE27FC4}"/>
              </a:ext>
            </a:extLst>
          </p:cNvPr>
          <p:cNvSpPr/>
          <p:nvPr/>
        </p:nvSpPr>
        <p:spPr>
          <a:xfrm>
            <a:off x="2966884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요일별</a:t>
            </a:r>
            <a:r>
              <a:rPr lang="ko-KR" altLang="en-US" sz="2400" dirty="0"/>
              <a:t>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틀린 단어 복습하기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틀린 단어 복습하기 화면</a:t>
            </a:r>
            <a:endParaRPr lang="en-US" altLang="ko-KR" sz="2000" dirty="0"/>
          </a:p>
          <a:p>
            <a:r>
              <a:rPr lang="ko-KR" altLang="en-US" sz="2000" dirty="0"/>
              <a:t>단어 암기 화면과 동일한 구성이지만</a:t>
            </a:r>
            <a:endParaRPr lang="en-US" altLang="ko-KR" sz="2000" dirty="0"/>
          </a:p>
          <a:p>
            <a:r>
              <a:rPr lang="ko-KR" altLang="en-US" sz="2000" dirty="0"/>
              <a:t>제목이 다르고</a:t>
            </a:r>
            <a:endParaRPr lang="en-US" altLang="ko-KR" sz="2000" dirty="0"/>
          </a:p>
          <a:p>
            <a:r>
              <a:rPr lang="ko-KR" altLang="en-US" sz="2000" dirty="0"/>
              <a:t>왼쪽 하단에 총 </a:t>
            </a:r>
            <a:r>
              <a:rPr lang="ko-KR" altLang="en-US" sz="2000" dirty="0" err="1"/>
              <a:t>단어량은</a:t>
            </a:r>
            <a:r>
              <a:rPr lang="ko-KR" altLang="en-US" sz="2000" dirty="0"/>
              <a:t> 틀린 수량만큼만 표기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0BE39-16EB-4371-9EA8-DAB9145D6BD1}"/>
              </a:ext>
            </a:extLst>
          </p:cNvPr>
          <p:cNvSpPr txBox="1"/>
          <p:nvPr/>
        </p:nvSpPr>
        <p:spPr>
          <a:xfrm>
            <a:off x="6267619" y="4355964"/>
            <a:ext cx="518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 / </a:t>
            </a:r>
            <a:r>
              <a:rPr lang="ko-KR" altLang="en-US" sz="2000" dirty="0"/>
              <a:t>틀린 단어의 </a:t>
            </a:r>
            <a:r>
              <a:rPr lang="ko-KR" altLang="en-US" sz="2000" dirty="0" err="1"/>
              <a:t>총개수</a:t>
            </a:r>
            <a:r>
              <a:rPr lang="ko-KR" altLang="en-US" sz="2000" dirty="0"/>
              <a:t> 로</a:t>
            </a:r>
            <a:r>
              <a:rPr lang="en-US" altLang="ko-KR" sz="2000" dirty="0"/>
              <a:t> </a:t>
            </a:r>
            <a:r>
              <a:rPr lang="ko-KR" altLang="en-US" sz="2000" dirty="0"/>
              <a:t>표기</a:t>
            </a:r>
            <a:endParaRPr lang="en-US" altLang="ko-KR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9C65BA-8675-4178-9E12-06844F73E747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FF43AD-20E4-49F9-BDCD-A449CC1383F2}"/>
              </a:ext>
            </a:extLst>
          </p:cNvPr>
          <p:cNvSpPr txBox="1"/>
          <p:nvPr/>
        </p:nvSpPr>
        <p:spPr>
          <a:xfrm>
            <a:off x="6267619" y="5649943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버튼 </a:t>
            </a:r>
            <a:r>
              <a:rPr lang="en-US" altLang="ko-KR" sz="2000" dirty="0"/>
              <a:t>/ </a:t>
            </a:r>
            <a:r>
              <a:rPr lang="ko-KR" altLang="en-US" sz="2000" dirty="0"/>
              <a:t>이전 단어버튼 </a:t>
            </a:r>
            <a:r>
              <a:rPr lang="en-US" altLang="ko-KR" sz="2000" dirty="0"/>
              <a:t>/ </a:t>
            </a:r>
            <a:r>
              <a:rPr lang="ko-KR" altLang="en-US" sz="2000" dirty="0"/>
              <a:t>다음 단어버튼</a:t>
            </a:r>
            <a:endParaRPr lang="en-US" altLang="ko-KR" sz="2000" dirty="0"/>
          </a:p>
          <a:p>
            <a:r>
              <a:rPr lang="ko-KR" altLang="en-US" sz="2000" dirty="0"/>
              <a:t>단</a:t>
            </a:r>
            <a:r>
              <a:rPr lang="en-US" altLang="ko-KR" sz="2000" dirty="0"/>
              <a:t>, 1</a:t>
            </a:r>
            <a:r>
              <a:rPr lang="ko-KR" altLang="en-US" sz="2000" dirty="0"/>
              <a:t>번 단어 땐 이전 버튼이 없고</a:t>
            </a:r>
            <a:endParaRPr lang="en-US" altLang="ko-KR" sz="2000" dirty="0"/>
          </a:p>
          <a:p>
            <a:r>
              <a:rPr lang="ko-KR" altLang="en-US" sz="2000" dirty="0"/>
              <a:t>마지막 단어 땐 다음 버튼이 없음</a:t>
            </a:r>
            <a:endParaRPr lang="en-US" altLang="ko-KR" sz="2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5F1F78-860E-4C0C-8FF2-AF7888AADE26}"/>
              </a:ext>
            </a:extLst>
          </p:cNvPr>
          <p:cNvCxnSpPr>
            <a:cxnSpLocks/>
          </p:cNvCxnSpPr>
          <p:nvPr/>
        </p:nvCxnSpPr>
        <p:spPr>
          <a:xfrm flipH="1">
            <a:off x="2743805" y="4577754"/>
            <a:ext cx="3574445" cy="1448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9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5426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요일별</a:t>
            </a:r>
            <a:r>
              <a:rPr lang="ko-KR" altLang="en-US" sz="2400" dirty="0"/>
              <a:t> 테스트</a:t>
            </a:r>
            <a:r>
              <a:rPr lang="en-US" altLang="ko-KR" sz="2400" dirty="0"/>
              <a:t>(</a:t>
            </a:r>
            <a:r>
              <a:rPr lang="ko-KR" altLang="en-US" sz="2400" dirty="0"/>
              <a:t>틀린 단어 복습하기 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5957720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버튼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16E366-B02A-4BA0-885E-F845FCBF24B5}"/>
              </a:ext>
            </a:extLst>
          </p:cNvPr>
          <p:cNvSpPr txBox="1"/>
          <p:nvPr/>
        </p:nvSpPr>
        <p:spPr>
          <a:xfrm>
            <a:off x="2402364" y="3585135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학습이 끝났습니다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9CC2F-39FB-436D-87D3-6C4FB4C44D6B}"/>
              </a:ext>
            </a:extLst>
          </p:cNvPr>
          <p:cNvSpPr txBox="1"/>
          <p:nvPr/>
        </p:nvSpPr>
        <p:spPr>
          <a:xfrm>
            <a:off x="2385532" y="122479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틀린 단어 복습하기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4228E-B8F8-483F-B143-75842E7F6FE3}"/>
              </a:ext>
            </a:extLst>
          </p:cNvPr>
          <p:cNvSpPr txBox="1"/>
          <p:nvPr/>
        </p:nvSpPr>
        <p:spPr>
          <a:xfrm>
            <a:off x="2686897" y="165181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2000" b="1" dirty="0">
                <a:solidFill>
                  <a:srgbClr val="FF0000"/>
                </a:solidFill>
              </a:rPr>
              <a:t> 테스트</a:t>
            </a:r>
          </a:p>
        </p:txBody>
      </p:sp>
    </p:spTree>
    <p:extLst>
      <p:ext uri="{BB962C8B-B14F-4D97-AF65-F5344CB8AC3E}">
        <p14:creationId xmlns:p14="http://schemas.microsoft.com/office/powerpoint/2010/main" val="343627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자주 틀리는 단어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5957720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버튼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9CC2F-39FB-436D-87D3-6C4FB4C44D6B}"/>
              </a:ext>
            </a:extLst>
          </p:cNvPr>
          <p:cNvSpPr txBox="1"/>
          <p:nvPr/>
        </p:nvSpPr>
        <p:spPr>
          <a:xfrm>
            <a:off x="2513774" y="193367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자주 틀리는 단어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5118F0-6550-40E6-A45D-6D61FC7B2F95}"/>
              </a:ext>
            </a:extLst>
          </p:cNvPr>
          <p:cNvSpPr/>
          <p:nvPr/>
        </p:nvSpPr>
        <p:spPr>
          <a:xfrm>
            <a:off x="2584402" y="3154225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학습하기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D12779-EE4B-40DF-9DE5-90B698E0BBB1}"/>
              </a:ext>
            </a:extLst>
          </p:cNvPr>
          <p:cNvSpPr/>
          <p:nvPr/>
        </p:nvSpPr>
        <p:spPr>
          <a:xfrm>
            <a:off x="2584402" y="3839863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문제 </a:t>
            </a:r>
            <a:r>
              <a:rPr lang="en-US" altLang="ko-KR" sz="1600" b="1" dirty="0">
                <a:solidFill>
                  <a:schemeClr val="tx1"/>
                </a:solidFill>
              </a:rPr>
              <a:t>10</a:t>
            </a:r>
            <a:r>
              <a:rPr lang="ko-KR" altLang="en-US" sz="1600" b="1" dirty="0">
                <a:solidFill>
                  <a:schemeClr val="tx1"/>
                </a:solidFill>
              </a:rPr>
              <a:t>개 풀기</a:t>
            </a:r>
          </a:p>
        </p:txBody>
      </p:sp>
    </p:spTree>
    <p:extLst>
      <p:ext uri="{BB962C8B-B14F-4D97-AF65-F5344CB8AC3E}">
        <p14:creationId xmlns:p14="http://schemas.microsoft.com/office/powerpoint/2010/main" val="372798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자주 틀리는 단어</a:t>
            </a:r>
            <a:r>
              <a:rPr lang="en-US" altLang="ko-KR" sz="2400" dirty="0"/>
              <a:t>(</a:t>
            </a:r>
            <a:r>
              <a:rPr lang="ko-KR" altLang="en-US" sz="2400" dirty="0"/>
              <a:t>학습하기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F3B0A8-C006-4487-8F01-F3B8AC98AA06}"/>
              </a:ext>
            </a:extLst>
          </p:cNvPr>
          <p:cNvSpPr/>
          <p:nvPr/>
        </p:nvSpPr>
        <p:spPr>
          <a:xfrm>
            <a:off x="434975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&gt;&gt;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E84E6-C62D-4619-A419-5C047CDE658F}"/>
              </a:ext>
            </a:extLst>
          </p:cNvPr>
          <p:cNvSpPr txBox="1"/>
          <p:nvPr/>
        </p:nvSpPr>
        <p:spPr>
          <a:xfrm>
            <a:off x="2388803" y="2240185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4695F9-0C1A-4E9B-9101-1220D051B054}"/>
              </a:ext>
            </a:extLst>
          </p:cNvPr>
          <p:cNvSpPr txBox="1"/>
          <p:nvPr/>
        </p:nvSpPr>
        <p:spPr>
          <a:xfrm>
            <a:off x="2396274" y="3065831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(n)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E19A-4D8F-49CE-8123-6728447973DC}"/>
              </a:ext>
            </a:extLst>
          </p:cNvPr>
          <p:cNvSpPr txBox="1"/>
          <p:nvPr/>
        </p:nvSpPr>
        <p:spPr>
          <a:xfrm>
            <a:off x="2743805" y="3065831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E5663-55F3-4079-9F0B-DB31951F696A}"/>
              </a:ext>
            </a:extLst>
          </p:cNvPr>
          <p:cNvSpPr txBox="1"/>
          <p:nvPr/>
        </p:nvSpPr>
        <p:spPr>
          <a:xfrm>
            <a:off x="2195831" y="3861421"/>
            <a:ext cx="2819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After the accident, the company</a:t>
            </a:r>
          </a:p>
          <a:p>
            <a:r>
              <a:rPr lang="en-US" altLang="ko-KR" sz="1400" dirty="0"/>
              <a:t>introduced stricter safety </a:t>
            </a:r>
          </a:p>
          <a:p>
            <a:r>
              <a:rPr lang="en-US" altLang="ko-KR" sz="1400" dirty="0"/>
              <a:t>precaution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85082B-034E-4013-AB13-87E1C10223DB}"/>
              </a:ext>
            </a:extLst>
          </p:cNvPr>
          <p:cNvSpPr txBox="1"/>
          <p:nvPr/>
        </p:nvSpPr>
        <p:spPr>
          <a:xfrm>
            <a:off x="2195831" y="4600085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사고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회사는 보다 엄격한</a:t>
            </a:r>
            <a:endParaRPr lang="en-US" altLang="ko-KR" sz="1400" dirty="0"/>
          </a:p>
          <a:p>
            <a:r>
              <a:rPr lang="ko-KR" altLang="en-US" sz="1400" dirty="0"/>
              <a:t>안전 예방 조치를 도입했다</a:t>
            </a:r>
            <a:r>
              <a:rPr lang="en-US" altLang="ko-KR" sz="1400" dirty="0"/>
              <a:t>.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1009DA-A55F-429E-A6AC-A39D59C7AE5D}"/>
              </a:ext>
            </a:extLst>
          </p:cNvPr>
          <p:cNvSpPr txBox="1"/>
          <p:nvPr/>
        </p:nvSpPr>
        <p:spPr>
          <a:xfrm>
            <a:off x="2154390" y="595772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1/82</a:t>
            </a:r>
            <a:endParaRPr lang="ko-KR" altLang="en-US" sz="32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C8A51E-1EA6-4DE1-B0E2-68651442865A}"/>
              </a:ext>
            </a:extLst>
          </p:cNvPr>
          <p:cNvSpPr/>
          <p:nvPr/>
        </p:nvSpPr>
        <p:spPr>
          <a:xfrm>
            <a:off x="3662445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&lt;&lt;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F245CD-0F6E-4AFD-B19B-083B963EB9BC}"/>
              </a:ext>
            </a:extLst>
          </p:cNvPr>
          <p:cNvSpPr/>
          <p:nvPr/>
        </p:nvSpPr>
        <p:spPr>
          <a:xfrm>
            <a:off x="2966884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9CC2F-39FB-436D-87D3-6C4FB4C44D6B}"/>
              </a:ext>
            </a:extLst>
          </p:cNvPr>
          <p:cNvSpPr txBox="1"/>
          <p:nvPr/>
        </p:nvSpPr>
        <p:spPr>
          <a:xfrm>
            <a:off x="2513774" y="142351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자주 틀리는 단어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926C88-D481-4622-BDF5-B5E27ACA99D4}"/>
              </a:ext>
            </a:extLst>
          </p:cNvPr>
          <p:cNvSpPr txBox="1"/>
          <p:nvPr/>
        </p:nvSpPr>
        <p:spPr>
          <a:xfrm>
            <a:off x="6267619" y="988245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자주 틀리는 단어로 등록된 단어를 랜덤으로</a:t>
            </a:r>
            <a:endParaRPr lang="en-US" altLang="ko-KR" sz="2000" dirty="0"/>
          </a:p>
          <a:p>
            <a:r>
              <a:rPr lang="ko-KR" altLang="en-US" sz="2000" dirty="0"/>
              <a:t>재생해줌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1BDBD-9DEF-4EBC-9D43-95749EEDC0C3}"/>
              </a:ext>
            </a:extLst>
          </p:cNvPr>
          <p:cNvSpPr txBox="1"/>
          <p:nvPr/>
        </p:nvSpPr>
        <p:spPr>
          <a:xfrm>
            <a:off x="6267619" y="2284645"/>
            <a:ext cx="556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글씨는 맑은 고딕으로 통일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글자 크기는 적당한 크기로 선정하되</a:t>
            </a:r>
            <a:endParaRPr lang="en-US" altLang="ko-KR" sz="2000" dirty="0"/>
          </a:p>
          <a:p>
            <a:r>
              <a:rPr lang="ko-KR" altLang="en-US" sz="2000" dirty="0"/>
              <a:t>비율은 왼쪽 예시와 비슷하게 맞춰줄 것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너무 정밀한 비율로 맞출 필요는 없음</a:t>
            </a:r>
            <a:r>
              <a:rPr lang="en-US" altLang="ko-KR" sz="20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F38BF-9C73-4B39-A6C1-84A684F3DDB1}"/>
              </a:ext>
            </a:extLst>
          </p:cNvPr>
          <p:cNvSpPr txBox="1"/>
          <p:nvPr/>
        </p:nvSpPr>
        <p:spPr>
          <a:xfrm>
            <a:off x="6267619" y="4355964"/>
            <a:ext cx="518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 / </a:t>
            </a:r>
            <a:r>
              <a:rPr lang="ko-KR" altLang="en-US" sz="2000" dirty="0"/>
              <a:t>등록된 단어 </a:t>
            </a:r>
            <a:r>
              <a:rPr lang="ko-KR" altLang="en-US" sz="2000" dirty="0" err="1"/>
              <a:t>총개수</a:t>
            </a:r>
            <a:r>
              <a:rPr lang="ko-KR" altLang="en-US" sz="2000" dirty="0"/>
              <a:t> 로</a:t>
            </a:r>
            <a:r>
              <a:rPr lang="en-US" altLang="ko-KR" sz="2000" dirty="0"/>
              <a:t> </a:t>
            </a:r>
            <a:r>
              <a:rPr lang="ko-KR" altLang="en-US" sz="2000" dirty="0"/>
              <a:t>표기</a:t>
            </a:r>
            <a:endParaRPr lang="en-US" altLang="ko-KR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1460DD-F39E-4255-A58B-B87F7DD358F0}"/>
              </a:ext>
            </a:extLst>
          </p:cNvPr>
          <p:cNvSpPr txBox="1"/>
          <p:nvPr/>
        </p:nvSpPr>
        <p:spPr>
          <a:xfrm>
            <a:off x="6267619" y="5400722"/>
            <a:ext cx="5733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버튼 </a:t>
            </a:r>
            <a:r>
              <a:rPr lang="en-US" altLang="ko-KR" sz="2000" dirty="0"/>
              <a:t>/ </a:t>
            </a:r>
            <a:r>
              <a:rPr lang="ko-KR" altLang="en-US" sz="2000" dirty="0"/>
              <a:t>이전 단어버튼 </a:t>
            </a:r>
            <a:r>
              <a:rPr lang="en-US" altLang="ko-KR" sz="2000" dirty="0"/>
              <a:t>/ </a:t>
            </a:r>
            <a:r>
              <a:rPr lang="ko-KR" altLang="en-US" sz="2000" dirty="0"/>
              <a:t>다음 단어버튼</a:t>
            </a:r>
            <a:endParaRPr lang="en-US" altLang="ko-KR" sz="2000" dirty="0"/>
          </a:p>
          <a:p>
            <a:r>
              <a:rPr lang="ko-KR" altLang="en-US" sz="2000" dirty="0"/>
              <a:t>단</a:t>
            </a:r>
            <a:r>
              <a:rPr lang="en-US" altLang="ko-KR" sz="2000" dirty="0"/>
              <a:t>, 1</a:t>
            </a:r>
            <a:r>
              <a:rPr lang="ko-KR" altLang="en-US" sz="2000" dirty="0"/>
              <a:t>번 단어 땐 이전 버튼이 없고</a:t>
            </a:r>
            <a:endParaRPr lang="en-US" altLang="ko-KR" sz="2000" dirty="0"/>
          </a:p>
          <a:p>
            <a:r>
              <a:rPr lang="ko-KR" altLang="en-US" sz="2000" dirty="0"/>
              <a:t>마지막 단어 땐 다음 버튼이 없음</a:t>
            </a:r>
            <a:endParaRPr lang="en-US" altLang="ko-KR" sz="2000" dirty="0"/>
          </a:p>
          <a:p>
            <a:r>
              <a:rPr lang="ko-KR" altLang="en-US" sz="2000" dirty="0"/>
              <a:t>따로 학습완료는 없고 적당히 공부하다 퇴장</a:t>
            </a:r>
            <a:endParaRPr lang="en-US" altLang="ko-KR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A18BC7-59C8-4D18-8B5F-239879AD998C}"/>
              </a:ext>
            </a:extLst>
          </p:cNvPr>
          <p:cNvCxnSpPr>
            <a:cxnSpLocks/>
          </p:cNvCxnSpPr>
          <p:nvPr/>
        </p:nvCxnSpPr>
        <p:spPr>
          <a:xfrm flipH="1">
            <a:off x="2743805" y="4577754"/>
            <a:ext cx="3574445" cy="1448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72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자주 틀리는 단어</a:t>
            </a:r>
            <a:r>
              <a:rPr lang="en-US" altLang="ko-KR" sz="2400" dirty="0"/>
              <a:t>(</a:t>
            </a:r>
            <a:r>
              <a:rPr lang="ko-KR" altLang="en-US" sz="2400" dirty="0"/>
              <a:t>문제 풀기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33EC28-C65E-4331-B317-FEA70E92037D}"/>
              </a:ext>
            </a:extLst>
          </p:cNvPr>
          <p:cNvSpPr txBox="1"/>
          <p:nvPr/>
        </p:nvSpPr>
        <p:spPr>
          <a:xfrm>
            <a:off x="6267619" y="172194"/>
            <a:ext cx="5733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배치 구조는 왼쪽과 가급적 유사하게 </a:t>
            </a:r>
            <a:r>
              <a:rPr lang="ko-KR" altLang="en-US" sz="2000" dirty="0" err="1"/>
              <a:t>구성요망</a:t>
            </a:r>
            <a:endParaRPr lang="en-US" altLang="ko-KR" sz="2000" dirty="0"/>
          </a:p>
          <a:p>
            <a:r>
              <a:rPr lang="ko-KR" altLang="en-US" sz="2000" dirty="0"/>
              <a:t>뜻은 셀의 콤마 </a:t>
            </a:r>
            <a:r>
              <a:rPr lang="ko-KR" altLang="en-US" sz="2000" dirty="0" err="1"/>
              <a:t>갯수에</a:t>
            </a:r>
            <a:r>
              <a:rPr lang="ko-KR" altLang="en-US" sz="2000" dirty="0"/>
              <a:t> 따라 분류</a:t>
            </a:r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예방조치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 </a:t>
            </a:r>
            <a:r>
              <a:rPr lang="en-US" altLang="ko-KR" sz="2000" dirty="0"/>
              <a:t>: 2</a:t>
            </a:r>
            <a:r>
              <a:rPr lang="ko-KR" altLang="en-US" sz="2000" dirty="0"/>
              <a:t>개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자주 틀리는 단어로 체크된 단어 중 콤보 수가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낮은 단어부터 내림차순으로 </a:t>
            </a:r>
            <a:r>
              <a:rPr lang="en-US" altLang="ko-KR" sz="2000" dirty="0">
                <a:solidFill>
                  <a:srgbClr val="FF0000"/>
                </a:solidFill>
              </a:rPr>
              <a:t>10</a:t>
            </a:r>
            <a:r>
              <a:rPr lang="ko-KR" altLang="en-US" sz="2000" dirty="0">
                <a:solidFill>
                  <a:srgbClr val="FF0000"/>
                </a:solidFill>
              </a:rPr>
              <a:t>개 단어를 추출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후 그 </a:t>
            </a:r>
            <a:r>
              <a:rPr lang="en-US" altLang="ko-KR" sz="2000" dirty="0">
                <a:solidFill>
                  <a:srgbClr val="FF0000"/>
                </a:solidFill>
              </a:rPr>
              <a:t>10</a:t>
            </a:r>
            <a:r>
              <a:rPr lang="ko-KR" altLang="en-US" sz="2000" dirty="0">
                <a:solidFill>
                  <a:srgbClr val="FF0000"/>
                </a:solidFill>
              </a:rPr>
              <a:t>개의 단어를 랜덤으로 출제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버튼 팝업 순서</a:t>
            </a:r>
            <a:endParaRPr lang="en-US" altLang="ko-KR" sz="2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027257" y="4589363"/>
            <a:ext cx="3240362" cy="1078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4081531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엑셀파일에서 콤보 정보를 불러와서 표기</a:t>
            </a:r>
            <a:endParaRPr lang="en-US" altLang="ko-KR" sz="2000" dirty="0"/>
          </a:p>
          <a:p>
            <a:r>
              <a:rPr lang="ko-KR" altLang="en-US" sz="2000" dirty="0"/>
              <a:t>차후 정답을 맞추면 콤보가 상승</a:t>
            </a:r>
            <a:endParaRPr lang="en-US" altLang="ko-KR" sz="2000" dirty="0"/>
          </a:p>
          <a:p>
            <a:r>
              <a:rPr lang="ko-KR" altLang="en-US" sz="2000" dirty="0"/>
              <a:t>상승된 콤보 값을 엑셀에 저장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619492"/>
            <a:ext cx="148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3</a:t>
            </a:r>
            <a:r>
              <a:rPr lang="en-US" altLang="ko-KR" sz="1200" b="1" dirty="0"/>
              <a:t> </a:t>
            </a:r>
            <a:r>
              <a:rPr lang="en-US" altLang="ko-KR" b="1" dirty="0"/>
              <a:t>Combo</a:t>
            </a:r>
            <a:endParaRPr lang="en-US" altLang="ko-KR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9D69C-D472-4029-9987-CE3254841042}"/>
              </a:ext>
            </a:extLst>
          </p:cNvPr>
          <p:cNvSpPr txBox="1"/>
          <p:nvPr/>
        </p:nvSpPr>
        <p:spPr>
          <a:xfrm>
            <a:off x="6267619" y="3055328"/>
            <a:ext cx="5648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예문 힌트 클릭 시</a:t>
            </a:r>
            <a:r>
              <a:rPr lang="en-US" altLang="ko-KR" sz="2000" dirty="0"/>
              <a:t>, </a:t>
            </a:r>
            <a:r>
              <a:rPr lang="ko-KR" altLang="en-US" sz="2000" dirty="0"/>
              <a:t>예문 중 영어 문장만 팝업</a:t>
            </a:r>
            <a:endParaRPr lang="en-US" altLang="ko-KR" sz="2000" dirty="0"/>
          </a:p>
          <a:p>
            <a:r>
              <a:rPr lang="ko-KR" altLang="en-US" sz="2000" dirty="0">
                <a:highlight>
                  <a:srgbClr val="FFFF00"/>
                </a:highlight>
              </a:rPr>
              <a:t>이제 이건 추가 설명 안 하겠음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C98480-CACA-4106-BC48-E0EFFA14D03B}"/>
              </a:ext>
            </a:extLst>
          </p:cNvPr>
          <p:cNvCxnSpPr>
            <a:cxnSpLocks/>
          </p:cNvCxnSpPr>
          <p:nvPr/>
        </p:nvCxnSpPr>
        <p:spPr>
          <a:xfrm flipH="1">
            <a:off x="4744514" y="3235451"/>
            <a:ext cx="1573736" cy="1201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7F059-4A92-4307-82F4-F2780FA3B778}"/>
              </a:ext>
            </a:extLst>
          </p:cNvPr>
          <p:cNvSpPr txBox="1"/>
          <p:nvPr/>
        </p:nvSpPr>
        <p:spPr>
          <a:xfrm>
            <a:off x="2641304" y="2201568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1/10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451494" y="3350152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2</a:t>
            </a:r>
            <a:r>
              <a:rPr lang="ko-KR" altLang="en-US" sz="2000" dirty="0"/>
              <a:t>개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A42D53-893E-42BF-8A02-00A9129979CC}"/>
              </a:ext>
            </a:extLst>
          </p:cNvPr>
          <p:cNvSpPr/>
          <p:nvPr/>
        </p:nvSpPr>
        <p:spPr>
          <a:xfrm>
            <a:off x="3666357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정답 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C4A244-A3ED-472E-A2BC-7B3020D8565B}"/>
              </a:ext>
            </a:extLst>
          </p:cNvPr>
          <p:cNvSpPr txBox="1"/>
          <p:nvPr/>
        </p:nvSpPr>
        <p:spPr>
          <a:xfrm>
            <a:off x="6267619" y="2204079"/>
            <a:ext cx="564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개 중 몇 번째</a:t>
            </a:r>
            <a:endParaRPr lang="en-US" altLang="ko-KR" sz="2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A3D7240-E86E-4007-BA9B-DCE0E9F360BF}"/>
              </a:ext>
            </a:extLst>
          </p:cNvPr>
          <p:cNvCxnSpPr>
            <a:cxnSpLocks/>
          </p:cNvCxnSpPr>
          <p:nvPr/>
        </p:nvCxnSpPr>
        <p:spPr>
          <a:xfrm flipH="1">
            <a:off x="3987694" y="2384202"/>
            <a:ext cx="2330557" cy="17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F59443-8B83-4F13-B551-C81F69F27A5A}"/>
              </a:ext>
            </a:extLst>
          </p:cNvPr>
          <p:cNvSpPr txBox="1"/>
          <p:nvPr/>
        </p:nvSpPr>
        <p:spPr>
          <a:xfrm>
            <a:off x="2525795" y="1497059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자주 틀리는 단어</a:t>
            </a: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반복 테스트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899491-1A1D-4B43-8AA7-7ABC75FCF82F}"/>
              </a:ext>
            </a:extLst>
          </p:cNvPr>
          <p:cNvCxnSpPr>
            <a:cxnSpLocks/>
          </p:cNvCxnSpPr>
          <p:nvPr/>
        </p:nvCxnSpPr>
        <p:spPr>
          <a:xfrm>
            <a:off x="9642475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2F56A77-400C-4117-B806-A34F8B6D9EA1}"/>
              </a:ext>
            </a:extLst>
          </p:cNvPr>
          <p:cNvSpPr/>
          <p:nvPr/>
        </p:nvSpPr>
        <p:spPr>
          <a:xfrm>
            <a:off x="10214106" y="5290172"/>
            <a:ext cx="1190793" cy="54955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자주 틀리는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단어 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33719E9-FCAC-4324-8963-1B1376B15D79}"/>
              </a:ext>
            </a:extLst>
          </p:cNvPr>
          <p:cNvSpPr/>
          <p:nvPr/>
        </p:nvSpPr>
        <p:spPr>
          <a:xfrm>
            <a:off x="1021410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A77D5D-DC3D-48D7-BC9B-11D9F7910DC9}"/>
              </a:ext>
            </a:extLst>
          </p:cNvPr>
          <p:cNvSpPr txBox="1"/>
          <p:nvPr/>
        </p:nvSpPr>
        <p:spPr>
          <a:xfrm>
            <a:off x="10277295" y="4844340"/>
            <a:ext cx="125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조건부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681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자주 틀리는 단어</a:t>
            </a:r>
            <a:r>
              <a:rPr lang="en-US" altLang="ko-KR" sz="2400" dirty="0"/>
              <a:t>(</a:t>
            </a:r>
            <a:r>
              <a:rPr lang="ko-KR" altLang="en-US" sz="2400" dirty="0"/>
              <a:t>문제 풀기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89283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품사와</a:t>
            </a:r>
            <a:r>
              <a:rPr lang="en-US" altLang="ko-KR" sz="2000" dirty="0"/>
              <a:t>, </a:t>
            </a:r>
            <a:r>
              <a:rPr lang="ko-KR" altLang="en-US" sz="2000" dirty="0"/>
              <a:t>뜻 정보를 표기해주기</a:t>
            </a:r>
            <a:endParaRPr lang="en-US" altLang="ko-KR" sz="2000" dirty="0"/>
          </a:p>
          <a:p>
            <a:r>
              <a:rPr lang="ko-KR" altLang="en-US" sz="2000" dirty="0"/>
              <a:t>이후 유저는 정답과 오답을 클릭함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160892" y="3350152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n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</a:t>
            </a:r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C29D924-29C4-4C87-9052-CB20F9CE410E}"/>
              </a:ext>
            </a:extLst>
          </p:cNvPr>
          <p:cNvSpPr/>
          <p:nvPr/>
        </p:nvSpPr>
        <p:spPr>
          <a:xfrm>
            <a:off x="3663933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63FEDDC-D785-49CF-9EAB-0499DFD67EB1}"/>
              </a:ext>
            </a:extLst>
          </p:cNvPr>
          <p:cNvSpPr/>
          <p:nvPr/>
        </p:nvSpPr>
        <p:spPr>
          <a:xfrm>
            <a:off x="4348145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FF3B17-CA48-406D-BBC8-EBB5BD5677CB}"/>
              </a:ext>
            </a:extLst>
          </p:cNvPr>
          <p:cNvSpPr txBox="1"/>
          <p:nvPr/>
        </p:nvSpPr>
        <p:spPr>
          <a:xfrm>
            <a:off x="6267619" y="2640647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어플이 중간에 튕길 경우</a:t>
            </a:r>
            <a:r>
              <a:rPr lang="en-US" altLang="ko-KR" sz="2000" dirty="0"/>
              <a:t>(</a:t>
            </a:r>
            <a:r>
              <a:rPr lang="ko-KR" altLang="en-US" sz="2000" dirty="0"/>
              <a:t>충돌 혹은</a:t>
            </a:r>
            <a:endParaRPr lang="en-US" altLang="ko-KR" sz="2000" dirty="0"/>
          </a:p>
          <a:p>
            <a:r>
              <a:rPr lang="ko-KR" altLang="en-US" sz="2000" dirty="0"/>
              <a:t>잠깐 껐다가 다시 켰을 때 튕김</a:t>
            </a:r>
            <a:r>
              <a:rPr lang="en-US" altLang="ko-KR" sz="2000" dirty="0"/>
              <a:t>)</a:t>
            </a:r>
            <a:r>
              <a:rPr lang="ko-KR" altLang="en-US" sz="2000" dirty="0"/>
              <a:t>를 대비해</a:t>
            </a:r>
            <a:endParaRPr lang="en-US" altLang="ko-KR" sz="2000" dirty="0"/>
          </a:p>
          <a:p>
            <a:r>
              <a:rPr lang="ko-KR" altLang="en-US" sz="2000" dirty="0"/>
              <a:t>한 문제마다 저장이 가능한지</a:t>
            </a:r>
            <a:r>
              <a:rPr lang="en-US" altLang="ko-KR" sz="20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D9AAC-87B9-4FE9-9A54-4AF701C3EC1C}"/>
              </a:ext>
            </a:extLst>
          </p:cNvPr>
          <p:cNvSpPr txBox="1"/>
          <p:nvPr/>
        </p:nvSpPr>
        <p:spPr>
          <a:xfrm>
            <a:off x="2176941" y="5619492"/>
            <a:ext cx="148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3</a:t>
            </a:r>
            <a:r>
              <a:rPr lang="en-US" altLang="ko-KR" sz="1200" b="1" dirty="0"/>
              <a:t> </a:t>
            </a:r>
            <a:r>
              <a:rPr lang="en-US" altLang="ko-KR" b="1" dirty="0"/>
              <a:t>Combo</a:t>
            </a:r>
            <a:endParaRPr lang="en-US" altLang="ko-KR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EA273B-0415-4CF7-AD86-E658955299C6}"/>
              </a:ext>
            </a:extLst>
          </p:cNvPr>
          <p:cNvSpPr txBox="1"/>
          <p:nvPr/>
        </p:nvSpPr>
        <p:spPr>
          <a:xfrm>
            <a:off x="2641304" y="2201568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1/10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EDE71B-A68C-4123-B408-FBB37A0A74C8}"/>
              </a:ext>
            </a:extLst>
          </p:cNvPr>
          <p:cNvSpPr txBox="1"/>
          <p:nvPr/>
        </p:nvSpPr>
        <p:spPr>
          <a:xfrm>
            <a:off x="2525795" y="1497059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자주 틀리는 단어</a:t>
            </a: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반복 테스트</a:t>
            </a:r>
          </a:p>
        </p:txBody>
      </p:sp>
    </p:spTree>
    <p:extLst>
      <p:ext uri="{BB962C8B-B14F-4D97-AF65-F5344CB8AC3E}">
        <p14:creationId xmlns:p14="http://schemas.microsoft.com/office/powerpoint/2010/main" val="122166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자주 틀리는 단어</a:t>
            </a:r>
            <a:r>
              <a:rPr lang="en-US" altLang="ko-KR" sz="2400" dirty="0"/>
              <a:t>(</a:t>
            </a:r>
            <a:r>
              <a:rPr lang="ko-KR" altLang="en-US" sz="2400" dirty="0"/>
              <a:t>문제 풀기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정답을 맞추면 콤보 </a:t>
            </a:r>
            <a:r>
              <a:rPr lang="en-US" altLang="ko-KR" sz="2000" dirty="0"/>
              <a:t>1</a:t>
            </a:r>
            <a:r>
              <a:rPr lang="ko-KR" altLang="en-US" sz="2000" dirty="0"/>
              <a:t>업</a:t>
            </a:r>
            <a:endParaRPr lang="en-US" altLang="ko-KR" sz="2000" dirty="0"/>
          </a:p>
          <a:p>
            <a:r>
              <a:rPr lang="ko-KR" altLang="en-US" sz="2000" dirty="0"/>
              <a:t>정답을 틀리면 콤보 </a:t>
            </a:r>
            <a:r>
              <a:rPr lang="en-US" altLang="ko-KR" sz="2000" dirty="0"/>
              <a:t>0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다음문제를 누르면 다음 문제로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다음문제 넘어가기 전에 엑셀파일에</a:t>
            </a:r>
            <a:endParaRPr lang="en-US" altLang="ko-KR" sz="2000" dirty="0"/>
          </a:p>
          <a:p>
            <a:r>
              <a:rPr lang="ko-KR" altLang="en-US" sz="2000" dirty="0"/>
              <a:t>콤보 기록 저장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160892" y="3350152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n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</a:t>
            </a:r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19677D-571A-46EE-900D-2CB14E23647D}"/>
              </a:ext>
            </a:extLst>
          </p:cNvPr>
          <p:cNvCxnSpPr>
            <a:cxnSpLocks/>
          </p:cNvCxnSpPr>
          <p:nvPr/>
        </p:nvCxnSpPr>
        <p:spPr>
          <a:xfrm>
            <a:off x="9642475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8C72D4-607D-4544-9C74-4D6C460403D1}"/>
              </a:ext>
            </a:extLst>
          </p:cNvPr>
          <p:cNvSpPr/>
          <p:nvPr/>
        </p:nvSpPr>
        <p:spPr>
          <a:xfrm>
            <a:off x="1021410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345576-2CA2-4B1E-BD42-C7D932CA8A64}"/>
              </a:ext>
            </a:extLst>
          </p:cNvPr>
          <p:cNvSpPr/>
          <p:nvPr/>
        </p:nvSpPr>
        <p:spPr>
          <a:xfrm>
            <a:off x="369087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A575B-B6C3-4AF5-B356-EFE2112C7A26}"/>
              </a:ext>
            </a:extLst>
          </p:cNvPr>
          <p:cNvSpPr txBox="1"/>
          <p:nvPr/>
        </p:nvSpPr>
        <p:spPr>
          <a:xfrm>
            <a:off x="2641304" y="2201568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1/10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525795" y="1497059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자주 틀리는 단어</a:t>
            </a: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반복 테스트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F89E02-7BA5-4EE3-ABC4-2158F8863406}"/>
              </a:ext>
            </a:extLst>
          </p:cNvPr>
          <p:cNvSpPr txBox="1"/>
          <p:nvPr/>
        </p:nvSpPr>
        <p:spPr>
          <a:xfrm>
            <a:off x="2176941" y="5619492"/>
            <a:ext cx="148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4</a:t>
            </a:r>
            <a:r>
              <a:rPr lang="en-US" altLang="ko-KR" sz="1200" b="1" dirty="0"/>
              <a:t> </a:t>
            </a:r>
            <a:r>
              <a:rPr lang="en-US" altLang="ko-KR" b="1" dirty="0"/>
              <a:t>Combo</a:t>
            </a:r>
            <a:endParaRPr lang="en-US" altLang="ko-KR" sz="12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01A51D4-781C-4858-8C28-9665945B697E}"/>
              </a:ext>
            </a:extLst>
          </p:cNvPr>
          <p:cNvSpPr/>
          <p:nvPr/>
        </p:nvSpPr>
        <p:spPr>
          <a:xfrm>
            <a:off x="10214106" y="5290172"/>
            <a:ext cx="1190793" cy="54955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자주 틀리는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단어 삭제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BC531C-B732-4EB1-A391-4D65DC3B4AA8}"/>
              </a:ext>
            </a:extLst>
          </p:cNvPr>
          <p:cNvSpPr txBox="1"/>
          <p:nvPr/>
        </p:nvSpPr>
        <p:spPr>
          <a:xfrm>
            <a:off x="10277295" y="4844340"/>
            <a:ext cx="125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조건부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416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자주 틀리는 단어</a:t>
            </a:r>
            <a:r>
              <a:rPr lang="en-US" altLang="ko-KR" sz="2400" dirty="0"/>
              <a:t>(</a:t>
            </a:r>
            <a:r>
              <a:rPr lang="ko-KR" altLang="en-US" sz="2400" dirty="0"/>
              <a:t>문제 풀기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콤보를 달성하면 </a:t>
            </a:r>
            <a:r>
              <a:rPr lang="en-US" altLang="ko-KR" sz="2000" dirty="0"/>
              <a:t>5</a:t>
            </a:r>
            <a:r>
              <a:rPr lang="ko-KR" altLang="en-US" sz="2000" dirty="0"/>
              <a:t>번 연속으로 뜻을 맞춘</a:t>
            </a:r>
            <a:endParaRPr lang="en-US" altLang="ko-KR" sz="2000" dirty="0"/>
          </a:p>
          <a:p>
            <a:r>
              <a:rPr lang="ko-KR" altLang="en-US" sz="2000" dirty="0"/>
              <a:t>것으로 더 학습이 무의미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조건부 아이콘이 </a:t>
            </a:r>
            <a:r>
              <a:rPr lang="ko-KR" altLang="en-US" sz="2000" dirty="0" err="1"/>
              <a:t>팝업됨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삭제 버튼을 누르면 자주 틀리는 단어 등록이</a:t>
            </a:r>
            <a:endParaRPr lang="en-US" altLang="ko-KR" sz="2000" dirty="0"/>
          </a:p>
          <a:p>
            <a:r>
              <a:rPr lang="ko-KR" altLang="en-US" sz="2000" dirty="0"/>
              <a:t>취소되고 콤보도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회귀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160892" y="3350152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n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</a:t>
            </a:r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19677D-571A-46EE-900D-2CB14E23647D}"/>
              </a:ext>
            </a:extLst>
          </p:cNvPr>
          <p:cNvCxnSpPr>
            <a:cxnSpLocks/>
          </p:cNvCxnSpPr>
          <p:nvPr/>
        </p:nvCxnSpPr>
        <p:spPr>
          <a:xfrm>
            <a:off x="9642475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8C72D4-607D-4544-9C74-4D6C460403D1}"/>
              </a:ext>
            </a:extLst>
          </p:cNvPr>
          <p:cNvSpPr/>
          <p:nvPr/>
        </p:nvSpPr>
        <p:spPr>
          <a:xfrm>
            <a:off x="1021410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345576-2CA2-4B1E-BD42-C7D932CA8A64}"/>
              </a:ext>
            </a:extLst>
          </p:cNvPr>
          <p:cNvSpPr/>
          <p:nvPr/>
        </p:nvSpPr>
        <p:spPr>
          <a:xfrm>
            <a:off x="369087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A575B-B6C3-4AF5-B356-EFE2112C7A26}"/>
              </a:ext>
            </a:extLst>
          </p:cNvPr>
          <p:cNvSpPr txBox="1"/>
          <p:nvPr/>
        </p:nvSpPr>
        <p:spPr>
          <a:xfrm>
            <a:off x="2641304" y="2201568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1/10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525795" y="1497059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자주 틀리는 단어</a:t>
            </a: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반복 테스트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F89E02-7BA5-4EE3-ABC4-2158F8863406}"/>
              </a:ext>
            </a:extLst>
          </p:cNvPr>
          <p:cNvSpPr txBox="1"/>
          <p:nvPr/>
        </p:nvSpPr>
        <p:spPr>
          <a:xfrm>
            <a:off x="2176941" y="5619492"/>
            <a:ext cx="148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en-US" altLang="ko-KR" sz="1200" b="1" dirty="0"/>
              <a:t> </a:t>
            </a:r>
            <a:r>
              <a:rPr lang="en-US" altLang="ko-KR" b="1" dirty="0"/>
              <a:t>Combo</a:t>
            </a:r>
            <a:endParaRPr lang="en-US" altLang="ko-KR" sz="12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01A51D4-781C-4858-8C28-9665945B697E}"/>
              </a:ext>
            </a:extLst>
          </p:cNvPr>
          <p:cNvSpPr/>
          <p:nvPr/>
        </p:nvSpPr>
        <p:spPr>
          <a:xfrm>
            <a:off x="10214106" y="5290172"/>
            <a:ext cx="1190793" cy="54955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자주 틀리는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단어 삭제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BC531C-B732-4EB1-A391-4D65DC3B4AA8}"/>
              </a:ext>
            </a:extLst>
          </p:cNvPr>
          <p:cNvSpPr txBox="1"/>
          <p:nvPr/>
        </p:nvSpPr>
        <p:spPr>
          <a:xfrm>
            <a:off x="10277295" y="4844340"/>
            <a:ext cx="125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조건부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96FF708-6687-41A3-8A2D-A45EF6FF1867}"/>
              </a:ext>
            </a:extLst>
          </p:cNvPr>
          <p:cNvSpPr/>
          <p:nvPr/>
        </p:nvSpPr>
        <p:spPr>
          <a:xfrm>
            <a:off x="3690876" y="5248236"/>
            <a:ext cx="1190793" cy="54955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자주 틀리는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단어 삭제</a:t>
            </a:r>
          </a:p>
        </p:txBody>
      </p:sp>
    </p:spTree>
    <p:extLst>
      <p:ext uri="{BB962C8B-B14F-4D97-AF65-F5344CB8AC3E}">
        <p14:creationId xmlns:p14="http://schemas.microsoft.com/office/powerpoint/2010/main" val="118592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82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로딩이 끝난 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메인메뉴</a:t>
            </a:r>
            <a:r>
              <a:rPr lang="ko-KR" altLang="en-US" sz="2400" dirty="0"/>
              <a:t> 진입 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9F9B42-253F-4799-8D82-AC79729D7706}"/>
              </a:ext>
            </a:extLst>
          </p:cNvPr>
          <p:cNvSpPr txBox="1"/>
          <p:nvPr/>
        </p:nvSpPr>
        <p:spPr>
          <a:xfrm>
            <a:off x="2410379" y="1973205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700</a:t>
            </a:r>
            <a:r>
              <a:rPr lang="ko-KR" altLang="en-US" sz="2400" b="1" dirty="0">
                <a:solidFill>
                  <a:srgbClr val="FF0000"/>
                </a:solidFill>
              </a:rPr>
              <a:t>점을 위하여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F7DE07-C935-4E97-9801-2599057FDD30}"/>
              </a:ext>
            </a:extLst>
          </p:cNvPr>
          <p:cNvSpPr/>
          <p:nvPr/>
        </p:nvSpPr>
        <p:spPr>
          <a:xfrm>
            <a:off x="2584402" y="4094422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불러오기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47491-2D04-4CFE-9532-DAFED6FD2303}"/>
              </a:ext>
            </a:extLst>
          </p:cNvPr>
          <p:cNvSpPr txBox="1"/>
          <p:nvPr/>
        </p:nvSpPr>
        <p:spPr>
          <a:xfrm>
            <a:off x="6267619" y="1991545"/>
            <a:ext cx="5099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기존에 단어 </a:t>
            </a:r>
            <a:r>
              <a:rPr lang="ko-KR" altLang="en-US" sz="2000" dirty="0" err="1"/>
              <a:t>암기중이었거나</a:t>
            </a:r>
            <a:endParaRPr lang="en-US" altLang="ko-KR" sz="2000" dirty="0"/>
          </a:p>
          <a:p>
            <a:r>
              <a:rPr lang="ko-KR" altLang="en-US" sz="2000" dirty="0"/>
              <a:t>테스트 중이었는데 어플이 튕겼을 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튕김 이전에 진행중이던 데이터를</a:t>
            </a:r>
            <a:endParaRPr lang="en-US" altLang="ko-KR" sz="2000" dirty="0"/>
          </a:p>
          <a:p>
            <a:r>
              <a:rPr lang="ko-KR" altLang="en-US" sz="2000" dirty="0"/>
              <a:t>불러오는 기능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DBCD-2651-4E8A-B692-CC753EAAAC4A}"/>
              </a:ext>
            </a:extLst>
          </p:cNvPr>
          <p:cNvSpPr txBox="1"/>
          <p:nvPr/>
        </p:nvSpPr>
        <p:spPr>
          <a:xfrm>
            <a:off x="2265992" y="2552685"/>
            <a:ext cx="2655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데일리 테스트</a:t>
            </a:r>
            <a:endParaRPr lang="en-US" altLang="ko-KR" sz="1600" dirty="0"/>
          </a:p>
          <a:p>
            <a:pPr algn="ctr"/>
            <a:r>
              <a:rPr lang="ko-KR" altLang="en-US" sz="1600" dirty="0"/>
              <a:t>진행중이었습니다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이어서 </a:t>
            </a:r>
            <a:r>
              <a:rPr lang="ko-KR" altLang="en-US" sz="1600" dirty="0" err="1"/>
              <a:t>진행하시겠습니까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5817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문법 복습하기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Grammar </a:t>
            </a:r>
            <a:r>
              <a:rPr lang="ko-KR" altLang="en-US" sz="2000" dirty="0"/>
              <a:t>폴더에 </a:t>
            </a:r>
            <a:r>
              <a:rPr lang="ko-KR" altLang="en-US" sz="2000" dirty="0" err="1"/>
              <a:t>저장해놓은</a:t>
            </a:r>
            <a:r>
              <a:rPr lang="ko-KR" altLang="en-US" sz="2000" dirty="0"/>
              <a:t> </a:t>
            </a:r>
            <a:r>
              <a:rPr lang="en-US" altLang="ko-KR" sz="2000" dirty="0"/>
              <a:t>PDF </a:t>
            </a:r>
            <a:r>
              <a:rPr lang="ko-KR" altLang="en-US" sz="2000" dirty="0"/>
              <a:t>파일을</a:t>
            </a:r>
            <a:endParaRPr lang="en-US" altLang="ko-KR" sz="2000" dirty="0"/>
          </a:p>
          <a:p>
            <a:r>
              <a:rPr lang="ko-KR" altLang="en-US" sz="2000" dirty="0"/>
              <a:t>불러오는 기능</a:t>
            </a:r>
            <a:endParaRPr lang="en-US" altLang="ko-KR" sz="2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618810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402133" y="2800005"/>
            <a:ext cx="2388942" cy="460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대명사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698921" y="1497059"/>
            <a:ext cx="181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문법 복습하기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0820A9-44FE-4E8B-A875-F2F4A39C45FB}"/>
              </a:ext>
            </a:extLst>
          </p:cNvPr>
          <p:cNvSpPr/>
          <p:nvPr/>
        </p:nvSpPr>
        <p:spPr>
          <a:xfrm>
            <a:off x="2698921" y="2416415"/>
            <a:ext cx="181331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FD87F-CB6F-4315-BADE-592B325E78DB}"/>
              </a:ext>
            </a:extLst>
          </p:cNvPr>
          <p:cNvSpPr txBox="1"/>
          <p:nvPr/>
        </p:nvSpPr>
        <p:spPr>
          <a:xfrm>
            <a:off x="3082661" y="20401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대명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52CF02-FAF5-476D-BBD7-9D8868A7E5C2}"/>
              </a:ext>
            </a:extLst>
          </p:cNvPr>
          <p:cNvSpPr/>
          <p:nvPr/>
        </p:nvSpPr>
        <p:spPr>
          <a:xfrm>
            <a:off x="3102841" y="2092429"/>
            <a:ext cx="1409397" cy="3078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5B0C13-B196-4898-A7AA-6AFA37A3AC44}"/>
              </a:ext>
            </a:extLst>
          </p:cNvPr>
          <p:cNvGrpSpPr/>
          <p:nvPr/>
        </p:nvGrpSpPr>
        <p:grpSpPr>
          <a:xfrm>
            <a:off x="2753257" y="2111422"/>
            <a:ext cx="242556" cy="246921"/>
            <a:chOff x="919494" y="1881415"/>
            <a:chExt cx="242556" cy="24692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5D85C46-45F3-4D32-B6C6-C85E894710CE}"/>
                </a:ext>
              </a:extLst>
            </p:cNvPr>
            <p:cNvSpPr/>
            <p:nvPr/>
          </p:nvSpPr>
          <p:spPr>
            <a:xfrm>
              <a:off x="919494" y="1881415"/>
              <a:ext cx="171594" cy="171594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E2D5BB0-54E9-4A10-838A-EC428A3018E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42" y="2026937"/>
              <a:ext cx="101308" cy="101399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366B2E-9791-459D-BECC-1416034112D9}"/>
              </a:ext>
            </a:extLst>
          </p:cNvPr>
          <p:cNvSpPr/>
          <p:nvPr/>
        </p:nvSpPr>
        <p:spPr>
          <a:xfrm>
            <a:off x="2343150" y="2695269"/>
            <a:ext cx="2538390" cy="3036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D86E00-F250-4A86-9D49-2BE44023829B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D131B5E-FD77-4478-A0D3-39FF7F74E610}"/>
              </a:ext>
            </a:extLst>
          </p:cNvPr>
          <p:cNvSpPr/>
          <p:nvPr/>
        </p:nvSpPr>
        <p:spPr>
          <a:xfrm>
            <a:off x="2402133" y="3325076"/>
            <a:ext cx="2388942" cy="460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관계 대명사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1DD223E-D304-4D4F-A830-ABEDDA21DE30}"/>
              </a:ext>
            </a:extLst>
          </p:cNvPr>
          <p:cNvSpPr/>
          <p:nvPr/>
        </p:nvSpPr>
        <p:spPr>
          <a:xfrm>
            <a:off x="2402133" y="3850147"/>
            <a:ext cx="2388942" cy="460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지시 대명사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2531F3-7146-4EBF-8554-030DA35E9B0C}"/>
              </a:ext>
            </a:extLst>
          </p:cNvPr>
          <p:cNvCxnSpPr>
            <a:cxnSpLocks/>
          </p:cNvCxnSpPr>
          <p:nvPr/>
        </p:nvCxnSpPr>
        <p:spPr>
          <a:xfrm>
            <a:off x="1981200" y="2695269"/>
            <a:ext cx="0" cy="3070531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71A685-1C8D-43E4-858C-8B5E4AAFA69A}"/>
              </a:ext>
            </a:extLst>
          </p:cNvPr>
          <p:cNvSpPr txBox="1"/>
          <p:nvPr/>
        </p:nvSpPr>
        <p:spPr>
          <a:xfrm>
            <a:off x="445556" y="37375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범위</a:t>
            </a:r>
            <a:endParaRPr lang="en-US" altLang="ko-KR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82F6A-45F0-4481-BAC6-C2804F583EC0}"/>
              </a:ext>
            </a:extLst>
          </p:cNvPr>
          <p:cNvSpPr txBox="1"/>
          <p:nvPr/>
        </p:nvSpPr>
        <p:spPr>
          <a:xfrm>
            <a:off x="6267619" y="5988050"/>
            <a:ext cx="20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이동</a:t>
            </a:r>
            <a:endParaRPr lang="en-US" altLang="ko-KR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34FAD8-F3F6-43A2-ADBD-118E7F5DAAE0}"/>
              </a:ext>
            </a:extLst>
          </p:cNvPr>
          <p:cNvSpPr txBox="1"/>
          <p:nvPr/>
        </p:nvSpPr>
        <p:spPr>
          <a:xfrm>
            <a:off x="6267619" y="1967988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터치하면 글자를 입력할 수 있음</a:t>
            </a:r>
            <a:endParaRPr lang="en-US" altLang="ko-KR" sz="2000" dirty="0"/>
          </a:p>
          <a:p>
            <a:r>
              <a:rPr lang="ko-KR" altLang="en-US" sz="2000" dirty="0"/>
              <a:t>입력된 글자를 </a:t>
            </a:r>
            <a:r>
              <a:rPr lang="en-US" altLang="ko-KR" sz="2000" dirty="0"/>
              <a:t>1</a:t>
            </a:r>
            <a:r>
              <a:rPr lang="ko-KR" altLang="en-US" sz="2000" dirty="0"/>
              <a:t>글자 단위로 </a:t>
            </a:r>
            <a:r>
              <a:rPr lang="ko-KR" altLang="en-US" sz="2000" dirty="0" err="1"/>
              <a:t>서칭</a:t>
            </a:r>
            <a:r>
              <a:rPr lang="en-US" altLang="ko-KR" sz="2000" dirty="0"/>
              <a:t>(PDF </a:t>
            </a:r>
            <a:r>
              <a:rPr lang="ko-KR" altLang="en-US" sz="2000" dirty="0"/>
              <a:t>이름</a:t>
            </a:r>
            <a:r>
              <a:rPr lang="en-US" altLang="ko-KR" sz="2000" dirty="0"/>
              <a:t>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F18B2C-7600-4736-A65D-37DF050A7DD2}"/>
              </a:ext>
            </a:extLst>
          </p:cNvPr>
          <p:cNvCxnSpPr>
            <a:cxnSpLocks/>
          </p:cNvCxnSpPr>
          <p:nvPr/>
        </p:nvCxnSpPr>
        <p:spPr>
          <a:xfrm flipH="1">
            <a:off x="5200650" y="2307643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5661544-9134-4750-8C75-0E84A5DAD755}"/>
              </a:ext>
            </a:extLst>
          </p:cNvPr>
          <p:cNvSpPr txBox="1"/>
          <p:nvPr/>
        </p:nvSpPr>
        <p:spPr>
          <a:xfrm>
            <a:off x="6267619" y="3325076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서칭된</a:t>
            </a:r>
            <a:r>
              <a:rPr lang="ko-KR" altLang="en-US" sz="2000" dirty="0"/>
              <a:t> 파일명을 띄워주는 기능</a:t>
            </a:r>
            <a:endParaRPr lang="en-US" altLang="ko-KR" sz="2000" dirty="0"/>
          </a:p>
          <a:p>
            <a:r>
              <a:rPr lang="ko-KR" altLang="en-US" sz="2000" dirty="0"/>
              <a:t>만약 아무 글자도 입력이 안 되어있으면</a:t>
            </a:r>
            <a:endParaRPr lang="en-US" altLang="ko-KR" sz="2000" dirty="0"/>
          </a:p>
          <a:p>
            <a:r>
              <a:rPr lang="ko-KR" altLang="en-US" sz="2000" dirty="0" err="1"/>
              <a:t>가나다라</a:t>
            </a:r>
            <a:r>
              <a:rPr lang="ko-KR" altLang="en-US" sz="2000" dirty="0"/>
              <a:t> 순으로 리스트업</a:t>
            </a:r>
            <a:endParaRPr lang="en-US" altLang="ko-KR" sz="2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E1BAA46-5671-490F-81FF-406B869C972F}"/>
              </a:ext>
            </a:extLst>
          </p:cNvPr>
          <p:cNvCxnSpPr>
            <a:cxnSpLocks/>
          </p:cNvCxnSpPr>
          <p:nvPr/>
        </p:nvCxnSpPr>
        <p:spPr>
          <a:xfrm flipH="1">
            <a:off x="5200650" y="3576833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89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문법 복습하기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해당 </a:t>
            </a:r>
            <a:r>
              <a:rPr lang="en-US" altLang="ko-KR" sz="2000" dirty="0"/>
              <a:t>PDF</a:t>
            </a:r>
            <a:r>
              <a:rPr lang="ko-KR" altLang="en-US" sz="2000" dirty="0"/>
              <a:t>파일을 불러와 범위 안에 표기</a:t>
            </a:r>
            <a:endParaRPr lang="en-US" altLang="ko-KR" sz="2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618810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698921" y="1194036"/>
            <a:ext cx="181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문법 복습하기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FD87F-CB6F-4315-BADE-592B325E78DB}"/>
              </a:ext>
            </a:extLst>
          </p:cNvPr>
          <p:cNvSpPr txBox="1"/>
          <p:nvPr/>
        </p:nvSpPr>
        <p:spPr>
          <a:xfrm>
            <a:off x="2924142" y="15986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인칭대명사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366B2E-9791-459D-BECC-1416034112D9}"/>
              </a:ext>
            </a:extLst>
          </p:cNvPr>
          <p:cNvSpPr/>
          <p:nvPr/>
        </p:nvSpPr>
        <p:spPr>
          <a:xfrm>
            <a:off x="2247649" y="2030142"/>
            <a:ext cx="2714875" cy="37474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D86E00-F250-4A86-9D49-2BE44023829B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1A685-1C8D-43E4-858C-8B5E4AAFA69A}"/>
              </a:ext>
            </a:extLst>
          </p:cNvPr>
          <p:cNvSpPr txBox="1"/>
          <p:nvPr/>
        </p:nvSpPr>
        <p:spPr>
          <a:xfrm>
            <a:off x="585267" y="3429000"/>
            <a:ext cx="1814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확대</a:t>
            </a:r>
            <a:r>
              <a:rPr lang="en-US" altLang="ko-KR" sz="2000" dirty="0"/>
              <a:t>, </a:t>
            </a:r>
            <a:r>
              <a:rPr lang="ko-KR" altLang="en-US" sz="2000" dirty="0"/>
              <a:t>축소</a:t>
            </a:r>
            <a:endParaRPr lang="en-US" altLang="ko-KR" sz="2000" dirty="0"/>
          </a:p>
          <a:p>
            <a:r>
              <a:rPr lang="ko-KR" altLang="en-US" sz="2000" dirty="0"/>
              <a:t>스크롤 범위</a:t>
            </a:r>
            <a:endParaRPr lang="en-US" altLang="ko-KR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82F6A-45F0-4481-BAC6-C2804F583EC0}"/>
              </a:ext>
            </a:extLst>
          </p:cNvPr>
          <p:cNvSpPr txBox="1"/>
          <p:nvPr/>
        </p:nvSpPr>
        <p:spPr>
          <a:xfrm>
            <a:off x="6267619" y="5988050"/>
            <a:ext cx="486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검색 페이지 이동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메인메뉴</a:t>
            </a:r>
            <a:r>
              <a:rPr lang="ko-KR" altLang="en-US" sz="2000" dirty="0"/>
              <a:t> 이동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A39559-BC69-4FBC-912A-C9017514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99" y="2039759"/>
            <a:ext cx="2683125" cy="373556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34FAD8-F3F6-43A2-ADBD-118E7F5DAAE0}"/>
              </a:ext>
            </a:extLst>
          </p:cNvPr>
          <p:cNvSpPr txBox="1"/>
          <p:nvPr/>
        </p:nvSpPr>
        <p:spPr>
          <a:xfrm>
            <a:off x="6267619" y="3519520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손가락으로 스크롤을 하거나</a:t>
            </a:r>
            <a:endParaRPr lang="en-US" altLang="ko-KR" sz="2000" dirty="0"/>
          </a:p>
          <a:p>
            <a:r>
              <a:rPr lang="ko-KR" altLang="en-US" sz="2000" dirty="0"/>
              <a:t>두 손가락으로 확대 축소를 지원</a:t>
            </a:r>
            <a:endParaRPr lang="en-US" altLang="ko-KR" sz="20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F18B2C-7600-4736-A65D-37DF050A7DD2}"/>
              </a:ext>
            </a:extLst>
          </p:cNvPr>
          <p:cNvCxnSpPr>
            <a:cxnSpLocks/>
          </p:cNvCxnSpPr>
          <p:nvPr/>
        </p:nvCxnSpPr>
        <p:spPr>
          <a:xfrm flipH="1">
            <a:off x="5200650" y="385917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8FBFB1F-B14D-42FE-BFCF-21779DC79BA0}"/>
              </a:ext>
            </a:extLst>
          </p:cNvPr>
          <p:cNvSpPr/>
          <p:nvPr/>
        </p:nvSpPr>
        <p:spPr>
          <a:xfrm>
            <a:off x="3662445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&lt;&lt;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E105825-710A-4C5B-BB38-E66DB7C9D981}"/>
              </a:ext>
            </a:extLst>
          </p:cNvPr>
          <p:cNvCxnSpPr>
            <a:cxnSpLocks/>
          </p:cNvCxnSpPr>
          <p:nvPr/>
        </p:nvCxnSpPr>
        <p:spPr>
          <a:xfrm flipH="1">
            <a:off x="2260401" y="5651500"/>
            <a:ext cx="2702123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2531F3-7146-4EBF-8554-030DA35E9B0C}"/>
              </a:ext>
            </a:extLst>
          </p:cNvPr>
          <p:cNvCxnSpPr>
            <a:cxnSpLocks/>
          </p:cNvCxnSpPr>
          <p:nvPr/>
        </p:nvCxnSpPr>
        <p:spPr>
          <a:xfrm>
            <a:off x="2390586" y="2030142"/>
            <a:ext cx="0" cy="373565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4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문법 복습하기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Gram_test</a:t>
            </a:r>
            <a:r>
              <a:rPr lang="en-US" altLang="ko-KR" sz="2000" dirty="0"/>
              <a:t> </a:t>
            </a:r>
            <a:r>
              <a:rPr lang="ko-KR" altLang="en-US" sz="2000" dirty="0"/>
              <a:t>폴더에 </a:t>
            </a:r>
            <a:r>
              <a:rPr lang="ko-KR" altLang="en-US" sz="2000" dirty="0" err="1"/>
              <a:t>저장해놓은</a:t>
            </a:r>
            <a:r>
              <a:rPr lang="ko-KR" altLang="en-US" sz="2000" dirty="0"/>
              <a:t> </a:t>
            </a:r>
            <a:r>
              <a:rPr lang="en-US" altLang="ko-KR" sz="2000" dirty="0"/>
              <a:t>excel </a:t>
            </a:r>
            <a:r>
              <a:rPr lang="ko-KR" altLang="en-US" sz="2000" dirty="0"/>
              <a:t>파일을</a:t>
            </a:r>
            <a:endParaRPr lang="en-US" altLang="ko-KR" sz="2000" dirty="0"/>
          </a:p>
          <a:p>
            <a:r>
              <a:rPr lang="ko-KR" altLang="en-US" sz="2000" dirty="0"/>
              <a:t>불러오는 기능</a:t>
            </a:r>
            <a:endParaRPr lang="en-US" altLang="ko-KR" sz="2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618810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402133" y="2800005"/>
            <a:ext cx="2388942" cy="460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대명사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827163" y="14970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문법 테스트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0820A9-44FE-4E8B-A875-F2F4A39C45FB}"/>
              </a:ext>
            </a:extLst>
          </p:cNvPr>
          <p:cNvSpPr/>
          <p:nvPr/>
        </p:nvSpPr>
        <p:spPr>
          <a:xfrm>
            <a:off x="2698921" y="2416415"/>
            <a:ext cx="181331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FD87F-CB6F-4315-BADE-592B325E78DB}"/>
              </a:ext>
            </a:extLst>
          </p:cNvPr>
          <p:cNvSpPr txBox="1"/>
          <p:nvPr/>
        </p:nvSpPr>
        <p:spPr>
          <a:xfrm>
            <a:off x="3082661" y="20401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대명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52CF02-FAF5-476D-BBD7-9D8868A7E5C2}"/>
              </a:ext>
            </a:extLst>
          </p:cNvPr>
          <p:cNvSpPr/>
          <p:nvPr/>
        </p:nvSpPr>
        <p:spPr>
          <a:xfrm>
            <a:off x="3102841" y="2092429"/>
            <a:ext cx="1409397" cy="3078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5B0C13-B196-4898-A7AA-6AFA37A3AC44}"/>
              </a:ext>
            </a:extLst>
          </p:cNvPr>
          <p:cNvGrpSpPr/>
          <p:nvPr/>
        </p:nvGrpSpPr>
        <p:grpSpPr>
          <a:xfrm>
            <a:off x="2753257" y="2111422"/>
            <a:ext cx="242556" cy="246921"/>
            <a:chOff x="919494" y="1881415"/>
            <a:chExt cx="242556" cy="24692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5D85C46-45F3-4D32-B6C6-C85E894710CE}"/>
                </a:ext>
              </a:extLst>
            </p:cNvPr>
            <p:cNvSpPr/>
            <p:nvPr/>
          </p:nvSpPr>
          <p:spPr>
            <a:xfrm>
              <a:off x="919494" y="1881415"/>
              <a:ext cx="171594" cy="171594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E2D5BB0-54E9-4A10-838A-EC428A3018E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42" y="2026937"/>
              <a:ext cx="101308" cy="101399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366B2E-9791-459D-BECC-1416034112D9}"/>
              </a:ext>
            </a:extLst>
          </p:cNvPr>
          <p:cNvSpPr/>
          <p:nvPr/>
        </p:nvSpPr>
        <p:spPr>
          <a:xfrm>
            <a:off x="2343150" y="2695269"/>
            <a:ext cx="2538390" cy="3036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D86E00-F250-4A86-9D49-2BE44023829B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D131B5E-FD77-4478-A0D3-39FF7F74E610}"/>
              </a:ext>
            </a:extLst>
          </p:cNvPr>
          <p:cNvSpPr/>
          <p:nvPr/>
        </p:nvSpPr>
        <p:spPr>
          <a:xfrm>
            <a:off x="2402133" y="3325076"/>
            <a:ext cx="2388942" cy="460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관계 대명사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1DD223E-D304-4D4F-A830-ABEDDA21DE30}"/>
              </a:ext>
            </a:extLst>
          </p:cNvPr>
          <p:cNvSpPr/>
          <p:nvPr/>
        </p:nvSpPr>
        <p:spPr>
          <a:xfrm>
            <a:off x="2402133" y="3850147"/>
            <a:ext cx="2388942" cy="4602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지시 대명사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2531F3-7146-4EBF-8554-030DA35E9B0C}"/>
              </a:ext>
            </a:extLst>
          </p:cNvPr>
          <p:cNvCxnSpPr>
            <a:cxnSpLocks/>
          </p:cNvCxnSpPr>
          <p:nvPr/>
        </p:nvCxnSpPr>
        <p:spPr>
          <a:xfrm>
            <a:off x="1981200" y="2695269"/>
            <a:ext cx="0" cy="3070531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71A685-1C8D-43E4-858C-8B5E4AAFA69A}"/>
              </a:ext>
            </a:extLst>
          </p:cNvPr>
          <p:cNvSpPr txBox="1"/>
          <p:nvPr/>
        </p:nvSpPr>
        <p:spPr>
          <a:xfrm>
            <a:off x="445556" y="37375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범위</a:t>
            </a:r>
            <a:endParaRPr lang="en-US" altLang="ko-KR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82F6A-45F0-4481-BAC6-C2804F583EC0}"/>
              </a:ext>
            </a:extLst>
          </p:cNvPr>
          <p:cNvSpPr txBox="1"/>
          <p:nvPr/>
        </p:nvSpPr>
        <p:spPr>
          <a:xfrm>
            <a:off x="6267619" y="5988050"/>
            <a:ext cx="20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이동</a:t>
            </a:r>
            <a:endParaRPr lang="en-US" altLang="ko-KR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34FAD8-F3F6-43A2-ADBD-118E7F5DAAE0}"/>
              </a:ext>
            </a:extLst>
          </p:cNvPr>
          <p:cNvSpPr txBox="1"/>
          <p:nvPr/>
        </p:nvSpPr>
        <p:spPr>
          <a:xfrm>
            <a:off x="6267619" y="1967988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터치하면 글자를 입력할 수 있음</a:t>
            </a:r>
            <a:endParaRPr lang="en-US" altLang="ko-KR" sz="2000" dirty="0"/>
          </a:p>
          <a:p>
            <a:r>
              <a:rPr lang="ko-KR" altLang="en-US" sz="2000" dirty="0"/>
              <a:t>입력된 글자를 </a:t>
            </a:r>
            <a:r>
              <a:rPr lang="en-US" altLang="ko-KR" sz="2000" dirty="0"/>
              <a:t>1</a:t>
            </a:r>
            <a:r>
              <a:rPr lang="ko-KR" altLang="en-US" sz="2000" dirty="0"/>
              <a:t>글자 단위로 </a:t>
            </a:r>
            <a:r>
              <a:rPr lang="ko-KR" altLang="en-US" sz="2000" dirty="0" err="1"/>
              <a:t>서칭</a:t>
            </a:r>
            <a:r>
              <a:rPr lang="en-US" altLang="ko-KR" sz="2000" dirty="0"/>
              <a:t>(excel </a:t>
            </a:r>
            <a:r>
              <a:rPr lang="ko-KR" altLang="en-US" sz="2000" dirty="0"/>
              <a:t>이름</a:t>
            </a:r>
            <a:r>
              <a:rPr lang="en-US" altLang="ko-KR" sz="2000" dirty="0"/>
              <a:t>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F18B2C-7600-4736-A65D-37DF050A7DD2}"/>
              </a:ext>
            </a:extLst>
          </p:cNvPr>
          <p:cNvCxnSpPr>
            <a:cxnSpLocks/>
          </p:cNvCxnSpPr>
          <p:nvPr/>
        </p:nvCxnSpPr>
        <p:spPr>
          <a:xfrm flipH="1">
            <a:off x="5200650" y="2307643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5661544-9134-4750-8C75-0E84A5DAD755}"/>
              </a:ext>
            </a:extLst>
          </p:cNvPr>
          <p:cNvSpPr txBox="1"/>
          <p:nvPr/>
        </p:nvSpPr>
        <p:spPr>
          <a:xfrm>
            <a:off x="6267619" y="3325076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서칭된</a:t>
            </a:r>
            <a:r>
              <a:rPr lang="ko-KR" altLang="en-US" sz="2000" dirty="0"/>
              <a:t> 파일명을 띄워주는 기능</a:t>
            </a:r>
            <a:endParaRPr lang="en-US" altLang="ko-KR" sz="2000" dirty="0"/>
          </a:p>
          <a:p>
            <a:r>
              <a:rPr lang="ko-KR" altLang="en-US" sz="2000" dirty="0"/>
              <a:t>만약 아무 글자도 입력이 안 되어있으면</a:t>
            </a:r>
            <a:endParaRPr lang="en-US" altLang="ko-KR" sz="2000" dirty="0"/>
          </a:p>
          <a:p>
            <a:r>
              <a:rPr lang="ko-KR" altLang="en-US" sz="2000" dirty="0" err="1"/>
              <a:t>가나다라</a:t>
            </a:r>
            <a:r>
              <a:rPr lang="ko-KR" altLang="en-US" sz="2000" dirty="0"/>
              <a:t> 순으로 리스트업</a:t>
            </a:r>
            <a:endParaRPr lang="en-US" altLang="ko-KR" sz="2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E1BAA46-5671-490F-81FF-406B869C972F}"/>
              </a:ext>
            </a:extLst>
          </p:cNvPr>
          <p:cNvCxnSpPr>
            <a:cxnSpLocks/>
          </p:cNvCxnSpPr>
          <p:nvPr/>
        </p:nvCxnSpPr>
        <p:spPr>
          <a:xfrm flipH="1">
            <a:off x="5200650" y="3576833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56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문법 복습하기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엑셀 파일을 불러와서 문제를 내주는 기능</a:t>
            </a:r>
            <a:endParaRPr lang="en-US" altLang="ko-KR" sz="2000" dirty="0"/>
          </a:p>
          <a:p>
            <a:r>
              <a:rPr lang="ko-KR" altLang="en-US" sz="2000" dirty="0"/>
              <a:t>해당 엑셀문서 내에서 랜덤으로 출제</a:t>
            </a:r>
            <a:endParaRPr lang="en-US" altLang="ko-KR" sz="2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618810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827163" y="14970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문법 테스트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FD87F-CB6F-4315-BADE-592B325E78DB}"/>
              </a:ext>
            </a:extLst>
          </p:cNvPr>
          <p:cNvSpPr txBox="1"/>
          <p:nvPr/>
        </p:nvSpPr>
        <p:spPr>
          <a:xfrm>
            <a:off x="2940172" y="18353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인칭대명사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D86E00-F250-4A86-9D49-2BE44023829B}"/>
              </a:ext>
            </a:extLst>
          </p:cNvPr>
          <p:cNvSpPr/>
          <p:nvPr/>
        </p:nvSpPr>
        <p:spPr>
          <a:xfrm>
            <a:off x="291465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82F6A-45F0-4481-BAC6-C2804F583EC0}"/>
              </a:ext>
            </a:extLst>
          </p:cNvPr>
          <p:cNvSpPr txBox="1"/>
          <p:nvPr/>
        </p:nvSpPr>
        <p:spPr>
          <a:xfrm>
            <a:off x="6267619" y="5988050"/>
            <a:ext cx="557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이동 </a:t>
            </a:r>
            <a:r>
              <a:rPr lang="en-US" altLang="ko-KR" sz="2000" dirty="0"/>
              <a:t>/ </a:t>
            </a:r>
            <a:r>
              <a:rPr lang="ko-KR" altLang="en-US" sz="2000" dirty="0"/>
              <a:t>정답 확인</a:t>
            </a:r>
            <a:endParaRPr lang="en-US" altLang="ko-KR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34FAD8-F3F6-43A2-ADBD-118E7F5DAAE0}"/>
              </a:ext>
            </a:extLst>
          </p:cNvPr>
          <p:cNvSpPr txBox="1"/>
          <p:nvPr/>
        </p:nvSpPr>
        <p:spPr>
          <a:xfrm>
            <a:off x="6267619" y="2500941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문제 행의 글자 표기</a:t>
            </a:r>
            <a:endParaRPr lang="en-US" altLang="ko-KR" sz="20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F18B2C-7600-4736-A65D-37DF050A7DD2}"/>
              </a:ext>
            </a:extLst>
          </p:cNvPr>
          <p:cNvCxnSpPr>
            <a:cxnSpLocks/>
          </p:cNvCxnSpPr>
          <p:nvPr/>
        </p:nvCxnSpPr>
        <p:spPr>
          <a:xfrm flipH="1">
            <a:off x="5200650" y="2728781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5661544-9134-4750-8C75-0E84A5DAD755}"/>
              </a:ext>
            </a:extLst>
          </p:cNvPr>
          <p:cNvSpPr txBox="1"/>
          <p:nvPr/>
        </p:nvSpPr>
        <p:spPr>
          <a:xfrm>
            <a:off x="6267619" y="3018318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정답과 비고 행의 경우 처음엔 왼쪽과 같이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정답 확인을 누르면 내용 표시</a:t>
            </a:r>
            <a:endParaRPr lang="en-US" altLang="ko-KR" sz="2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E1BAA46-5671-490F-81FF-406B869C972F}"/>
              </a:ext>
            </a:extLst>
          </p:cNvPr>
          <p:cNvCxnSpPr>
            <a:cxnSpLocks/>
          </p:cNvCxnSpPr>
          <p:nvPr/>
        </p:nvCxnSpPr>
        <p:spPr>
          <a:xfrm flipH="1">
            <a:off x="5200650" y="3365704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D47D1C-70CD-4355-ADE8-22DA2D8196AE}"/>
              </a:ext>
            </a:extLst>
          </p:cNvPr>
          <p:cNvSpPr txBox="1"/>
          <p:nvPr/>
        </p:nvSpPr>
        <p:spPr>
          <a:xfrm>
            <a:off x="2388803" y="255427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소유대명사의 위치는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C5149-8BD1-47CD-9F6A-4A36A2D96855}"/>
              </a:ext>
            </a:extLst>
          </p:cNvPr>
          <p:cNvSpPr txBox="1"/>
          <p:nvPr/>
        </p:nvSpPr>
        <p:spPr>
          <a:xfrm>
            <a:off x="2388803" y="296162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: 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4841A09-D68B-46AD-B8FB-A185FBE3DDAC}"/>
              </a:ext>
            </a:extLst>
          </p:cNvPr>
          <p:cNvSpPr/>
          <p:nvPr/>
        </p:nvSpPr>
        <p:spPr>
          <a:xfrm>
            <a:off x="3666357" y="5883000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정답 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B82-8E96-4FC9-B1B8-908A002779EA}"/>
              </a:ext>
            </a:extLst>
          </p:cNvPr>
          <p:cNvSpPr txBox="1"/>
          <p:nvPr/>
        </p:nvSpPr>
        <p:spPr>
          <a:xfrm>
            <a:off x="2154390" y="595772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1/82</a:t>
            </a:r>
            <a:endParaRPr lang="ko-KR" alt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6AE1B-919C-48A1-AA4B-AB6E98174CAC}"/>
              </a:ext>
            </a:extLst>
          </p:cNvPr>
          <p:cNvSpPr txBox="1"/>
          <p:nvPr/>
        </p:nvSpPr>
        <p:spPr>
          <a:xfrm>
            <a:off x="2388803" y="335687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비고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4D13396-B1BD-4C7B-A77B-9D5086A83F27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03A59D-1B1F-42BC-A3F8-CF5369214DD7}"/>
              </a:ext>
            </a:extLst>
          </p:cNvPr>
          <p:cNvSpPr txBox="1"/>
          <p:nvPr/>
        </p:nvSpPr>
        <p:spPr>
          <a:xfrm>
            <a:off x="6267619" y="4428340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예문 힌트를 클릭해주면</a:t>
            </a:r>
            <a:endParaRPr lang="en-US" altLang="ko-KR" sz="2000" dirty="0"/>
          </a:p>
          <a:p>
            <a:r>
              <a:rPr lang="ko-KR" altLang="en-US" sz="2000" dirty="0"/>
              <a:t>예문 행의 글자를 표기</a:t>
            </a:r>
            <a:endParaRPr lang="en-US" altLang="ko-KR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958A60-9886-49BF-A3CB-070AB730E814}"/>
              </a:ext>
            </a:extLst>
          </p:cNvPr>
          <p:cNvCxnSpPr>
            <a:cxnSpLocks/>
          </p:cNvCxnSpPr>
          <p:nvPr/>
        </p:nvCxnSpPr>
        <p:spPr>
          <a:xfrm flipH="1">
            <a:off x="5200650" y="4765079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98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문법 복습하기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엑셀 파일을 불러와서 문제를 내주는 기능</a:t>
            </a:r>
            <a:endParaRPr lang="en-US" altLang="ko-KR" sz="2000" dirty="0"/>
          </a:p>
          <a:p>
            <a:r>
              <a:rPr lang="ko-KR" altLang="en-US" sz="2000" dirty="0"/>
              <a:t>해당 엑셀문서 내에서 랜덤으로 출제</a:t>
            </a:r>
            <a:endParaRPr lang="en-US" altLang="ko-KR" sz="2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618810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827163" y="14970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문법 테스트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FD87F-CB6F-4315-BADE-592B325E78DB}"/>
              </a:ext>
            </a:extLst>
          </p:cNvPr>
          <p:cNvSpPr txBox="1"/>
          <p:nvPr/>
        </p:nvSpPr>
        <p:spPr>
          <a:xfrm>
            <a:off x="2940172" y="18353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인칭대명사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D86E00-F250-4A86-9D49-2BE44023829B}"/>
              </a:ext>
            </a:extLst>
          </p:cNvPr>
          <p:cNvSpPr/>
          <p:nvPr/>
        </p:nvSpPr>
        <p:spPr>
          <a:xfrm>
            <a:off x="291465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82F6A-45F0-4481-BAC6-C2804F583EC0}"/>
              </a:ext>
            </a:extLst>
          </p:cNvPr>
          <p:cNvSpPr txBox="1"/>
          <p:nvPr/>
        </p:nvSpPr>
        <p:spPr>
          <a:xfrm>
            <a:off x="6267619" y="5649943"/>
            <a:ext cx="5571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이동 </a:t>
            </a:r>
            <a:r>
              <a:rPr lang="en-US" altLang="ko-KR" sz="2000" dirty="0"/>
              <a:t>/ </a:t>
            </a:r>
            <a:r>
              <a:rPr lang="ko-KR" altLang="en-US" sz="2000" dirty="0"/>
              <a:t>정답 오답 체크</a:t>
            </a:r>
            <a:endParaRPr lang="en-US" altLang="ko-KR" sz="2000" dirty="0"/>
          </a:p>
          <a:p>
            <a:r>
              <a:rPr lang="ko-KR" altLang="en-US" sz="2000" dirty="0"/>
              <a:t>정답 오답을 체크하면 오답만 따로 기록</a:t>
            </a:r>
            <a:endParaRPr lang="en-US" altLang="ko-KR" sz="2000" dirty="0"/>
          </a:p>
          <a:p>
            <a:r>
              <a:rPr lang="ko-KR" altLang="en-US" sz="2000" dirty="0"/>
              <a:t>및 다음 문제로 </a:t>
            </a:r>
            <a:r>
              <a:rPr lang="ko-KR" altLang="en-US" sz="2000" dirty="0" err="1"/>
              <a:t>넘어감</a:t>
            </a:r>
            <a:endParaRPr lang="en-US" altLang="ko-KR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34FAD8-F3F6-43A2-ADBD-118E7F5DAAE0}"/>
              </a:ext>
            </a:extLst>
          </p:cNvPr>
          <p:cNvSpPr txBox="1"/>
          <p:nvPr/>
        </p:nvSpPr>
        <p:spPr>
          <a:xfrm>
            <a:off x="6267619" y="2500941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문제 행의 글자 표기</a:t>
            </a:r>
            <a:endParaRPr lang="en-US" altLang="ko-KR" sz="20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F18B2C-7600-4736-A65D-37DF050A7DD2}"/>
              </a:ext>
            </a:extLst>
          </p:cNvPr>
          <p:cNvCxnSpPr>
            <a:cxnSpLocks/>
          </p:cNvCxnSpPr>
          <p:nvPr/>
        </p:nvCxnSpPr>
        <p:spPr>
          <a:xfrm flipH="1">
            <a:off x="5200650" y="2728781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5661544-9134-4750-8C75-0E84A5DAD755}"/>
              </a:ext>
            </a:extLst>
          </p:cNvPr>
          <p:cNvSpPr txBox="1"/>
          <p:nvPr/>
        </p:nvSpPr>
        <p:spPr>
          <a:xfrm>
            <a:off x="6267619" y="3018318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정답과 비고 행의 경우 처음엔 빈칸</a:t>
            </a:r>
            <a:endParaRPr lang="en-US" altLang="ko-KR" sz="2000" dirty="0"/>
          </a:p>
          <a:p>
            <a:r>
              <a:rPr lang="ko-KR" altLang="en-US" sz="2000" dirty="0"/>
              <a:t>정답 확인을 누르면 표시</a:t>
            </a:r>
            <a:endParaRPr lang="en-US" altLang="ko-KR" sz="2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E1BAA46-5671-490F-81FF-406B869C972F}"/>
              </a:ext>
            </a:extLst>
          </p:cNvPr>
          <p:cNvCxnSpPr>
            <a:cxnSpLocks/>
          </p:cNvCxnSpPr>
          <p:nvPr/>
        </p:nvCxnSpPr>
        <p:spPr>
          <a:xfrm flipH="1">
            <a:off x="5200650" y="3365704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D47D1C-70CD-4355-ADE8-22DA2D8196AE}"/>
              </a:ext>
            </a:extLst>
          </p:cNvPr>
          <p:cNvSpPr txBox="1"/>
          <p:nvPr/>
        </p:nvSpPr>
        <p:spPr>
          <a:xfrm>
            <a:off x="2388803" y="255427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소유대명사의 위치는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C5149-8BD1-47CD-9F6A-4A36A2D96855}"/>
              </a:ext>
            </a:extLst>
          </p:cNvPr>
          <p:cNvSpPr txBox="1"/>
          <p:nvPr/>
        </p:nvSpPr>
        <p:spPr>
          <a:xfrm>
            <a:off x="2388803" y="296162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: </a:t>
            </a:r>
            <a:r>
              <a:rPr lang="ko-KR" altLang="en-US" dirty="0"/>
              <a:t>명사 앞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B82-8E96-4FC9-B1B8-908A002779EA}"/>
              </a:ext>
            </a:extLst>
          </p:cNvPr>
          <p:cNvSpPr txBox="1"/>
          <p:nvPr/>
        </p:nvSpPr>
        <p:spPr>
          <a:xfrm>
            <a:off x="2154390" y="595772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1/82</a:t>
            </a:r>
            <a:endParaRPr lang="ko-KR" alt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6AE1B-919C-48A1-AA4B-AB6E98174CAC}"/>
              </a:ext>
            </a:extLst>
          </p:cNvPr>
          <p:cNvSpPr txBox="1"/>
          <p:nvPr/>
        </p:nvSpPr>
        <p:spPr>
          <a:xfrm>
            <a:off x="2388803" y="335687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비고 </a:t>
            </a:r>
            <a:r>
              <a:rPr lang="en-US" altLang="ko-KR" dirty="0"/>
              <a:t>: </a:t>
            </a:r>
            <a:r>
              <a:rPr lang="ko-KR" altLang="en-US" dirty="0"/>
              <a:t>형용사 역할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4D13396-B1BD-4C7B-A77B-9D5086A83F27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03A59D-1B1F-42BC-A3F8-CF5369214DD7}"/>
              </a:ext>
            </a:extLst>
          </p:cNvPr>
          <p:cNvSpPr txBox="1"/>
          <p:nvPr/>
        </p:nvSpPr>
        <p:spPr>
          <a:xfrm>
            <a:off x="6267619" y="4428340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예문 힌트를 클릭해주면</a:t>
            </a:r>
            <a:endParaRPr lang="en-US" altLang="ko-KR" sz="2000" dirty="0"/>
          </a:p>
          <a:p>
            <a:r>
              <a:rPr lang="ko-KR" altLang="en-US" sz="2000" dirty="0"/>
              <a:t>예문 행의 글자를 표기</a:t>
            </a:r>
            <a:endParaRPr lang="en-US" altLang="ko-KR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958A60-9886-49BF-A3CB-070AB730E814}"/>
              </a:ext>
            </a:extLst>
          </p:cNvPr>
          <p:cNvCxnSpPr>
            <a:cxnSpLocks/>
          </p:cNvCxnSpPr>
          <p:nvPr/>
        </p:nvCxnSpPr>
        <p:spPr>
          <a:xfrm flipH="1">
            <a:off x="5200650" y="4765079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FD9E74-601B-485F-A0F7-E6CE6152117A}"/>
              </a:ext>
            </a:extLst>
          </p:cNvPr>
          <p:cNvSpPr/>
          <p:nvPr/>
        </p:nvSpPr>
        <p:spPr>
          <a:xfrm>
            <a:off x="3675834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D03C078-EEB1-49D0-912C-4761C8E1CFA4}"/>
              </a:ext>
            </a:extLst>
          </p:cNvPr>
          <p:cNvSpPr/>
          <p:nvPr/>
        </p:nvSpPr>
        <p:spPr>
          <a:xfrm>
            <a:off x="4360046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05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문법 복습하기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테스트 종료</a:t>
            </a:r>
            <a:endParaRPr lang="en-US" altLang="ko-KR" sz="2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618810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827163" y="14970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문법 테스트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FD87F-CB6F-4315-BADE-592B325E78DB}"/>
              </a:ext>
            </a:extLst>
          </p:cNvPr>
          <p:cNvSpPr txBox="1"/>
          <p:nvPr/>
        </p:nvSpPr>
        <p:spPr>
          <a:xfrm>
            <a:off x="2940172" y="18353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인칭대명사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82F6A-45F0-4481-BAC6-C2804F583EC0}"/>
              </a:ext>
            </a:extLst>
          </p:cNvPr>
          <p:cNvSpPr txBox="1"/>
          <p:nvPr/>
        </p:nvSpPr>
        <p:spPr>
          <a:xfrm>
            <a:off x="6267619" y="5975046"/>
            <a:ext cx="557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이동</a:t>
            </a:r>
            <a:endParaRPr lang="en-US" altLang="ko-KR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7D1C-70CD-4355-ADE8-22DA2D8196AE}"/>
              </a:ext>
            </a:extLst>
          </p:cNvPr>
          <p:cNvSpPr txBox="1"/>
          <p:nvPr/>
        </p:nvSpPr>
        <p:spPr>
          <a:xfrm>
            <a:off x="2247398" y="28778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테스트가 종료되었습니다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4D13396-B1BD-4C7B-A77B-9D5086A83F27}"/>
              </a:ext>
            </a:extLst>
          </p:cNvPr>
          <p:cNvSpPr/>
          <p:nvPr/>
        </p:nvSpPr>
        <p:spPr>
          <a:xfrm>
            <a:off x="2584402" y="3510415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오답 내역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03A59D-1B1F-42BC-A3F8-CF5369214DD7}"/>
              </a:ext>
            </a:extLst>
          </p:cNvPr>
          <p:cNvSpPr txBox="1"/>
          <p:nvPr/>
        </p:nvSpPr>
        <p:spPr>
          <a:xfrm>
            <a:off x="6267619" y="3278151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사용자가 클릭하면 해당 테스트에서</a:t>
            </a:r>
            <a:endParaRPr lang="en-US" altLang="ko-KR" sz="2000" dirty="0"/>
          </a:p>
          <a:p>
            <a:r>
              <a:rPr lang="ko-KR" altLang="en-US" sz="2000" dirty="0"/>
              <a:t>오답으로 기록되었던 내용을</a:t>
            </a:r>
            <a:endParaRPr lang="en-US" altLang="ko-KR" sz="2000" dirty="0"/>
          </a:p>
          <a:p>
            <a:r>
              <a:rPr lang="ko-KR" altLang="en-US" sz="2000" dirty="0"/>
              <a:t>정리해서 표기</a:t>
            </a:r>
            <a:r>
              <a:rPr lang="en-US" altLang="ko-KR" sz="2000" dirty="0"/>
              <a:t>(</a:t>
            </a:r>
            <a:r>
              <a:rPr lang="ko-KR" altLang="en-US" sz="2000" dirty="0"/>
              <a:t>다음 화면 참고</a:t>
            </a:r>
            <a:r>
              <a:rPr lang="en-US" altLang="ko-KR" sz="2000" dirty="0"/>
              <a:t>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958A60-9886-49BF-A3CB-070AB730E814}"/>
              </a:ext>
            </a:extLst>
          </p:cNvPr>
          <p:cNvCxnSpPr>
            <a:cxnSpLocks/>
          </p:cNvCxnSpPr>
          <p:nvPr/>
        </p:nvCxnSpPr>
        <p:spPr>
          <a:xfrm flipH="1">
            <a:off x="5200650" y="3765739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0B8C2E7-0AA3-473F-98D7-755C5EF7E96E}"/>
              </a:ext>
            </a:extLst>
          </p:cNvPr>
          <p:cNvSpPr/>
          <p:nvPr/>
        </p:nvSpPr>
        <p:spPr>
          <a:xfrm>
            <a:off x="4322217" y="5882999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2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문법 복습하기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1158710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test</a:t>
            </a:r>
            <a:r>
              <a:rPr lang="ko-KR" altLang="en-US" sz="2000" dirty="0"/>
              <a:t> 진행 시 오답으로 </a:t>
            </a:r>
            <a:r>
              <a:rPr lang="ko-KR" altLang="en-US" sz="2000" dirty="0" err="1"/>
              <a:t>기록해놓은</a:t>
            </a:r>
            <a:r>
              <a:rPr lang="ko-KR" altLang="en-US" sz="2000" dirty="0"/>
              <a:t> 행의 내용을</a:t>
            </a:r>
            <a:endParaRPr lang="en-US" altLang="ko-KR" sz="2000" dirty="0"/>
          </a:p>
          <a:p>
            <a:r>
              <a:rPr lang="ko-KR" altLang="en-US" sz="2000" dirty="0"/>
              <a:t>정리해서 표기</a:t>
            </a:r>
            <a:endParaRPr lang="en-US" altLang="ko-KR" sz="2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618810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FA6DAF-42B7-417B-9F90-09C27A2293B2}"/>
              </a:ext>
            </a:extLst>
          </p:cNvPr>
          <p:cNvSpPr txBox="1"/>
          <p:nvPr/>
        </p:nvSpPr>
        <p:spPr>
          <a:xfrm>
            <a:off x="2827163" y="14970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문법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366B2E-9791-459D-BECC-1416034112D9}"/>
              </a:ext>
            </a:extLst>
          </p:cNvPr>
          <p:cNvSpPr/>
          <p:nvPr/>
        </p:nvSpPr>
        <p:spPr>
          <a:xfrm>
            <a:off x="2343150" y="2204652"/>
            <a:ext cx="2538390" cy="3527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D86E00-F250-4A86-9D49-2BE44023829B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2531F3-7146-4EBF-8554-030DA35E9B0C}"/>
              </a:ext>
            </a:extLst>
          </p:cNvPr>
          <p:cNvCxnSpPr>
            <a:cxnSpLocks/>
          </p:cNvCxnSpPr>
          <p:nvPr/>
        </p:nvCxnSpPr>
        <p:spPr>
          <a:xfrm>
            <a:off x="1981200" y="2204652"/>
            <a:ext cx="0" cy="356114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71A685-1C8D-43E4-858C-8B5E4AAFA69A}"/>
              </a:ext>
            </a:extLst>
          </p:cNvPr>
          <p:cNvSpPr txBox="1"/>
          <p:nvPr/>
        </p:nvSpPr>
        <p:spPr>
          <a:xfrm>
            <a:off x="445556" y="37375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범위</a:t>
            </a:r>
            <a:endParaRPr lang="en-US" altLang="ko-KR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82F6A-45F0-4481-BAC6-C2804F583EC0}"/>
              </a:ext>
            </a:extLst>
          </p:cNvPr>
          <p:cNvSpPr txBox="1"/>
          <p:nvPr/>
        </p:nvSpPr>
        <p:spPr>
          <a:xfrm>
            <a:off x="6267619" y="5988050"/>
            <a:ext cx="20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이동</a:t>
            </a:r>
            <a:endParaRPr lang="en-US" altLang="ko-KR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B14A4-6B67-4F3C-81D7-73A34292624F}"/>
              </a:ext>
            </a:extLst>
          </p:cNvPr>
          <p:cNvSpPr txBox="1"/>
          <p:nvPr/>
        </p:nvSpPr>
        <p:spPr>
          <a:xfrm>
            <a:off x="2745761" y="18353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오답 내역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AD87C-3C34-4E2F-ADB1-B2A4E1301D24}"/>
              </a:ext>
            </a:extLst>
          </p:cNvPr>
          <p:cNvSpPr txBox="1"/>
          <p:nvPr/>
        </p:nvSpPr>
        <p:spPr>
          <a:xfrm>
            <a:off x="2431162" y="2327469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3. 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소유대명사 자리는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?</a:t>
            </a:r>
          </a:p>
          <a:p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정답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명사 자리</a:t>
            </a:r>
            <a:br>
              <a:rPr lang="en-US" altLang="ko-KR" sz="1200" dirty="0">
                <a:latin typeface="+mn-ea"/>
                <a:cs typeface="함초롬바탕" panose="02030604000101010101" pitchFamily="18" charset="-127"/>
              </a:rPr>
            </a:b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비고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형용사 역할</a:t>
            </a:r>
            <a:endParaRPr lang="en-US" altLang="ko-KR" sz="1200" dirty="0">
              <a:latin typeface="+mn-ea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예문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~~~~~~~~~</a:t>
            </a:r>
            <a:endParaRPr lang="ko-KR" altLang="en-US" sz="1200" dirty="0"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EADFD-B045-4699-8DB1-00F5479391BD}"/>
              </a:ext>
            </a:extLst>
          </p:cNvPr>
          <p:cNvSpPr txBox="1"/>
          <p:nvPr/>
        </p:nvSpPr>
        <p:spPr>
          <a:xfrm>
            <a:off x="2431162" y="3322036"/>
            <a:ext cx="2411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11. 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재귀대명사 역할은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?</a:t>
            </a:r>
          </a:p>
          <a:p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정답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부사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목적어</a:t>
            </a:r>
            <a:br>
              <a:rPr lang="en-US" altLang="ko-KR" sz="1200" dirty="0">
                <a:latin typeface="+mn-ea"/>
                <a:cs typeface="함초롬바탕" panose="02030604000101010101" pitchFamily="18" charset="-127"/>
              </a:rPr>
            </a:b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비고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목적어 역할 땐</a:t>
            </a:r>
            <a:endParaRPr lang="en-US" altLang="ko-KR" sz="1200" dirty="0"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         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주격과 의미가 같아야 함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예문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~~~~~~~~~</a:t>
            </a:r>
            <a:endParaRPr lang="ko-KR" altLang="en-US" sz="1200" dirty="0"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67836-C989-4EE4-9273-ABC8E8551D3B}"/>
              </a:ext>
            </a:extLst>
          </p:cNvPr>
          <p:cNvSpPr txBox="1"/>
          <p:nvPr/>
        </p:nvSpPr>
        <p:spPr>
          <a:xfrm>
            <a:off x="2431162" y="4483922"/>
            <a:ext cx="2093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19. 2</a:t>
            </a: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인칭 단수 인칭대명사</a:t>
            </a:r>
            <a:endParaRPr lang="en-US" altLang="ko-KR" sz="1200" dirty="0">
              <a:latin typeface="+mn-ea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정답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you, your, you, yours</a:t>
            </a:r>
            <a:br>
              <a:rPr lang="en-US" altLang="ko-KR" sz="1200" dirty="0">
                <a:latin typeface="+mn-ea"/>
                <a:cs typeface="함초롬바탕" panose="02030604000101010101" pitchFamily="18" charset="-127"/>
              </a:rPr>
            </a:br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비고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yourself.</a:t>
            </a:r>
          </a:p>
          <a:p>
            <a:r>
              <a:rPr lang="ko-KR" altLang="en-US" sz="1200" dirty="0">
                <a:latin typeface="+mn-ea"/>
                <a:cs typeface="함초롬바탕" panose="02030604000101010101" pitchFamily="18" charset="-127"/>
              </a:rPr>
              <a:t>예문 </a:t>
            </a:r>
            <a:r>
              <a:rPr lang="en-US" altLang="ko-KR" sz="1200" dirty="0">
                <a:latin typeface="+mn-ea"/>
                <a:cs typeface="함초롬바탕" panose="02030604000101010101" pitchFamily="18" charset="-127"/>
              </a:rPr>
              <a:t>: ~~~~~~~~~</a:t>
            </a:r>
            <a:endParaRPr lang="ko-KR" altLang="en-US" sz="1200" dirty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메인메뉴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096875-A5B5-4788-8B87-C25D8D636D49}"/>
              </a:ext>
            </a:extLst>
          </p:cNvPr>
          <p:cNvSpPr txBox="1"/>
          <p:nvPr/>
        </p:nvSpPr>
        <p:spPr>
          <a:xfrm>
            <a:off x="2422402" y="1234466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700</a:t>
            </a:r>
            <a:r>
              <a:rPr lang="ko-KR" altLang="en-US" sz="2400" b="1" dirty="0">
                <a:solidFill>
                  <a:srgbClr val="FF0000"/>
                </a:solidFill>
              </a:rPr>
              <a:t>점을 위하여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EDC39-27BA-433C-80CA-736DBEFEBE74}"/>
              </a:ext>
            </a:extLst>
          </p:cNvPr>
          <p:cNvSpPr txBox="1"/>
          <p:nvPr/>
        </p:nvSpPr>
        <p:spPr>
          <a:xfrm>
            <a:off x="2698919" y="223692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단어 암기하기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26B8C-14C5-4FE3-BEDE-3ADFAF5C5088}"/>
              </a:ext>
            </a:extLst>
          </p:cNvPr>
          <p:cNvSpPr txBox="1"/>
          <p:nvPr/>
        </p:nvSpPr>
        <p:spPr>
          <a:xfrm>
            <a:off x="2686897" y="277772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데일리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59746-4621-4A97-A3ED-994CB1ABB8F0}"/>
              </a:ext>
            </a:extLst>
          </p:cNvPr>
          <p:cNvSpPr txBox="1"/>
          <p:nvPr/>
        </p:nvSpPr>
        <p:spPr>
          <a:xfrm>
            <a:off x="2686897" y="331851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요일별</a:t>
            </a:r>
            <a:r>
              <a:rPr lang="ko-KR" altLang="en-US" sz="2000" dirty="0"/>
              <a:t> 테스트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89800-18A5-4876-9604-A849FC9781F7}"/>
              </a:ext>
            </a:extLst>
          </p:cNvPr>
          <p:cNvSpPr txBox="1"/>
          <p:nvPr/>
        </p:nvSpPr>
        <p:spPr>
          <a:xfrm>
            <a:off x="2513772" y="385931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자주 틀리는 단어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0C654-871C-421B-8AE4-C871D1289755}"/>
              </a:ext>
            </a:extLst>
          </p:cNvPr>
          <p:cNvSpPr txBox="1"/>
          <p:nvPr/>
        </p:nvSpPr>
        <p:spPr>
          <a:xfrm>
            <a:off x="2698918" y="440405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문법 학습하기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51E5D-B26C-425D-AFD1-323457E98CAB}"/>
              </a:ext>
            </a:extLst>
          </p:cNvPr>
          <p:cNvSpPr txBox="1"/>
          <p:nvPr/>
        </p:nvSpPr>
        <p:spPr>
          <a:xfrm>
            <a:off x="2815137" y="494090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문법 테스트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6A9CB-B969-4F7E-84CD-D28F7CDF842F}"/>
              </a:ext>
            </a:extLst>
          </p:cNvPr>
          <p:cNvSpPr txBox="1"/>
          <p:nvPr/>
        </p:nvSpPr>
        <p:spPr>
          <a:xfrm>
            <a:off x="6267619" y="988245"/>
            <a:ext cx="4030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글씨는 </a:t>
            </a:r>
            <a:r>
              <a:rPr lang="ko-KR" altLang="en-US" sz="2000" dirty="0" err="1"/>
              <a:t>예쁜걸로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너무 </a:t>
            </a:r>
            <a:r>
              <a:rPr lang="ko-KR" altLang="en-US" sz="2000" dirty="0" err="1"/>
              <a:t>꼬부랑</a:t>
            </a:r>
            <a:r>
              <a:rPr lang="ko-KR" altLang="en-US" sz="2000" dirty="0"/>
              <a:t> 글씨체는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A3B80-A9E3-489C-8C41-DF8D34F78660}"/>
              </a:ext>
            </a:extLst>
          </p:cNvPr>
          <p:cNvSpPr txBox="1"/>
          <p:nvPr/>
        </p:nvSpPr>
        <p:spPr>
          <a:xfrm>
            <a:off x="6267619" y="1991545"/>
            <a:ext cx="4030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글자색은 가급적 검은색</a:t>
            </a:r>
            <a:endParaRPr lang="en-US" altLang="ko-KR" sz="2000" dirty="0"/>
          </a:p>
          <a:p>
            <a:r>
              <a:rPr lang="ko-KR" altLang="en-US" sz="2000" dirty="0"/>
              <a:t>제목은 빨간색이 </a:t>
            </a:r>
            <a:r>
              <a:rPr lang="ko-KR" altLang="en-US" sz="2000" dirty="0" err="1"/>
              <a:t>좋은듯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F0627-81D3-4B0C-9C2C-9B2D71E79AE2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921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단어 암기하기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A41DB-E5FE-42DF-9A6B-0211E1B428F1}"/>
              </a:ext>
            </a:extLst>
          </p:cNvPr>
          <p:cNvSpPr txBox="1"/>
          <p:nvPr/>
        </p:nvSpPr>
        <p:spPr>
          <a:xfrm>
            <a:off x="2698919" y="123460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단어 암기하기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655484-82AC-46D4-B4BE-127E7F5CDD6D}"/>
              </a:ext>
            </a:extLst>
          </p:cNvPr>
          <p:cNvSpPr/>
          <p:nvPr/>
        </p:nvSpPr>
        <p:spPr>
          <a:xfrm>
            <a:off x="2422126" y="214471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1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9CE15-03E8-4592-9A7C-B129B26E0E9D}"/>
              </a:ext>
            </a:extLst>
          </p:cNvPr>
          <p:cNvSpPr/>
          <p:nvPr/>
        </p:nvSpPr>
        <p:spPr>
          <a:xfrm>
            <a:off x="3328784" y="214471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A1608-6BE9-426C-8E18-EB4C0A201DB4}"/>
              </a:ext>
            </a:extLst>
          </p:cNvPr>
          <p:cNvSpPr/>
          <p:nvPr/>
        </p:nvSpPr>
        <p:spPr>
          <a:xfrm>
            <a:off x="4235443" y="214471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43BB00-EC9D-4808-8914-B463309370E0}"/>
              </a:ext>
            </a:extLst>
          </p:cNvPr>
          <p:cNvSpPr/>
          <p:nvPr/>
        </p:nvSpPr>
        <p:spPr>
          <a:xfrm>
            <a:off x="2422126" y="321300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4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B8BEA1-51DC-4BBE-80A0-752781BA2E17}"/>
              </a:ext>
            </a:extLst>
          </p:cNvPr>
          <p:cNvSpPr/>
          <p:nvPr/>
        </p:nvSpPr>
        <p:spPr>
          <a:xfrm>
            <a:off x="3328784" y="321300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488EB5-A1DD-44A2-B902-97A931FA13E0}"/>
              </a:ext>
            </a:extLst>
          </p:cNvPr>
          <p:cNvSpPr/>
          <p:nvPr/>
        </p:nvSpPr>
        <p:spPr>
          <a:xfrm>
            <a:off x="4235443" y="3213005"/>
            <a:ext cx="553586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6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3EC28-C65E-4331-B317-FEA70E92037D}"/>
              </a:ext>
            </a:extLst>
          </p:cNvPr>
          <p:cNvSpPr txBox="1"/>
          <p:nvPr/>
        </p:nvSpPr>
        <p:spPr>
          <a:xfrm>
            <a:off x="6267619" y="988245"/>
            <a:ext cx="5181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어플 로딩 시 </a:t>
            </a:r>
            <a:r>
              <a:rPr lang="en-US" altLang="ko-KR" sz="2000" dirty="0"/>
              <a:t>word</a:t>
            </a:r>
            <a:r>
              <a:rPr lang="ko-KR" altLang="en-US" sz="2000" dirty="0"/>
              <a:t>폴더 내에 파일 개수를 파악해서 파일 개수만큼 번호로 표시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만약 </a:t>
            </a:r>
            <a:r>
              <a:rPr lang="en-US" altLang="ko-KR" sz="2000" dirty="0"/>
              <a:t>32</a:t>
            </a:r>
            <a:r>
              <a:rPr lang="ko-KR" altLang="en-US" sz="2000" dirty="0"/>
              <a:t>개의 파일이 있으면 </a:t>
            </a:r>
            <a:r>
              <a:rPr lang="en-US" altLang="ko-KR" sz="2000" dirty="0"/>
              <a:t>32</a:t>
            </a:r>
            <a:r>
              <a:rPr lang="ko-KR" altLang="en-US" sz="2000" dirty="0"/>
              <a:t>번까지 표시가 되어야 함</a:t>
            </a:r>
            <a:r>
              <a:rPr lang="en-US" altLang="ko-KR" sz="20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19" y="2518216"/>
            <a:ext cx="5562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번은 </a:t>
            </a:r>
            <a:r>
              <a:rPr lang="en-US" altLang="ko-KR" sz="2000" dirty="0" err="1"/>
              <a:t>day1</a:t>
            </a:r>
            <a:r>
              <a:rPr lang="en-US" altLang="ko-KR" sz="2000" dirty="0"/>
              <a:t> </a:t>
            </a:r>
            <a:r>
              <a:rPr lang="ko-KR" altLang="en-US" sz="2000" dirty="0"/>
              <a:t>단어를 뜻하고</a:t>
            </a:r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번은 </a:t>
            </a:r>
            <a:r>
              <a:rPr lang="en-US" altLang="ko-KR" sz="2000" dirty="0" err="1"/>
              <a:t>day2</a:t>
            </a:r>
            <a:endParaRPr lang="en-US" altLang="ko-KR" sz="2000" dirty="0"/>
          </a:p>
          <a:p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클릭하면 해당 번호의 엑셀파일 데이터 로드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D97F9-76B1-4FFD-8EA4-4174B1FE8721}"/>
              </a:ext>
            </a:extLst>
          </p:cNvPr>
          <p:cNvSpPr txBox="1"/>
          <p:nvPr/>
        </p:nvSpPr>
        <p:spPr>
          <a:xfrm>
            <a:off x="6267619" y="4355964"/>
            <a:ext cx="518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배치는 왼쪽처럼 이쁘게</a:t>
            </a:r>
            <a:r>
              <a:rPr lang="en-US" altLang="ko-KR" sz="2000" dirty="0"/>
              <a:t>(</a:t>
            </a:r>
            <a:r>
              <a:rPr lang="ko-KR" altLang="en-US" sz="2000" dirty="0"/>
              <a:t>주관적임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스크롤 방식 채택</a:t>
            </a:r>
            <a:endParaRPr lang="en-US" altLang="ko-KR" sz="2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B74F55-1306-480E-AD5D-133D859D8C30}"/>
              </a:ext>
            </a:extLst>
          </p:cNvPr>
          <p:cNvSpPr/>
          <p:nvPr/>
        </p:nvSpPr>
        <p:spPr>
          <a:xfrm>
            <a:off x="434975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5803832"/>
            <a:ext cx="518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버튼</a:t>
            </a:r>
            <a:endParaRPr lang="en-US" altLang="ko-KR" sz="2000" dirty="0"/>
          </a:p>
          <a:p>
            <a:r>
              <a:rPr lang="ko-KR" altLang="en-US" sz="2000" dirty="0"/>
              <a:t>누르면 </a:t>
            </a:r>
            <a:r>
              <a:rPr lang="ko-KR" altLang="en-US" sz="2000" dirty="0" err="1"/>
              <a:t>메인메뉴로</a:t>
            </a:r>
            <a:r>
              <a:rPr lang="ko-KR" altLang="en-US" sz="2000" dirty="0"/>
              <a:t> 이동</a:t>
            </a:r>
            <a:endParaRPr lang="en-US" altLang="ko-KR" sz="2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E97C43-F55F-4182-8581-2E5CBDAB7CB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2518216"/>
            <a:ext cx="1409700" cy="255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CB689A-48A9-4026-A95B-CCD82E5C75A3}"/>
              </a:ext>
            </a:extLst>
          </p:cNvPr>
          <p:cNvCxnSpPr>
            <a:cxnSpLocks/>
          </p:cNvCxnSpPr>
          <p:nvPr/>
        </p:nvCxnSpPr>
        <p:spPr>
          <a:xfrm>
            <a:off x="1828800" y="1962150"/>
            <a:ext cx="0" cy="365125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스크롤 범위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9993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단어 암기하기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day1</a:t>
            </a:r>
            <a:r>
              <a:rPr lang="ko-KR" altLang="en-US" sz="2400" dirty="0"/>
              <a:t> 선택했을 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A41DB-E5FE-42DF-9A6B-0211E1B428F1}"/>
              </a:ext>
            </a:extLst>
          </p:cNvPr>
          <p:cNvSpPr txBox="1"/>
          <p:nvPr/>
        </p:nvSpPr>
        <p:spPr>
          <a:xfrm>
            <a:off x="2698919" y="123460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단어 암기하기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3EC28-C65E-4331-B317-FEA70E92037D}"/>
              </a:ext>
            </a:extLst>
          </p:cNvPr>
          <p:cNvSpPr txBox="1"/>
          <p:nvPr/>
        </p:nvSpPr>
        <p:spPr>
          <a:xfrm>
            <a:off x="6267619" y="988245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day1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클릭해서 </a:t>
            </a:r>
            <a:r>
              <a:rPr lang="en-US" altLang="ko-KR" sz="2000" dirty="0" err="1"/>
              <a:t>day1</a:t>
            </a:r>
            <a:r>
              <a:rPr lang="ko-KR" altLang="en-US" sz="2000" dirty="0"/>
              <a:t>의 단어를 외우는 상황</a:t>
            </a:r>
            <a:endParaRPr lang="en-US" altLang="ko-KR" sz="2000" dirty="0"/>
          </a:p>
          <a:p>
            <a:r>
              <a:rPr lang="en-US" altLang="ko-KR" sz="2000" dirty="0" err="1"/>
              <a:t>day1</a:t>
            </a:r>
            <a:r>
              <a:rPr lang="ko-KR" altLang="en-US" sz="2000" dirty="0"/>
              <a:t>의 엑셀 데이터를 로드해서</a:t>
            </a:r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행부터 순서대로 왼쪽과 같이 표기해면 됨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19" y="2284645"/>
            <a:ext cx="556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글씨는 맑은 고딕으로 통일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글자 크기는 적당한 크기로 선정하되</a:t>
            </a:r>
            <a:endParaRPr lang="en-US" altLang="ko-KR" sz="2000" dirty="0"/>
          </a:p>
          <a:p>
            <a:r>
              <a:rPr lang="ko-KR" altLang="en-US" sz="2000" dirty="0"/>
              <a:t>비율은 왼쪽 예시와 비슷하게 맞춰줄 것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너무 정밀한 비율로 맞출 필요는 없음</a:t>
            </a:r>
            <a:r>
              <a:rPr lang="en-US" altLang="ko-KR" sz="20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D97F9-76B1-4FFD-8EA4-4174B1FE8721}"/>
              </a:ext>
            </a:extLst>
          </p:cNvPr>
          <p:cNvSpPr txBox="1"/>
          <p:nvPr/>
        </p:nvSpPr>
        <p:spPr>
          <a:xfrm>
            <a:off x="6267619" y="4355964"/>
            <a:ext cx="518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 / </a:t>
            </a:r>
            <a:r>
              <a:rPr lang="ko-KR" altLang="en-US" sz="2000" dirty="0"/>
              <a:t>해당 </a:t>
            </a:r>
            <a:r>
              <a:rPr lang="en-US" altLang="ko-KR" sz="2000" dirty="0"/>
              <a:t>day</a:t>
            </a:r>
            <a:r>
              <a:rPr lang="ko-KR" altLang="en-US" sz="2000" dirty="0"/>
              <a:t>의 단어 </a:t>
            </a:r>
            <a:r>
              <a:rPr lang="ko-KR" altLang="en-US" sz="2000" dirty="0" err="1"/>
              <a:t>총개수</a:t>
            </a:r>
            <a:r>
              <a:rPr lang="ko-KR" altLang="en-US" sz="2000" dirty="0"/>
              <a:t> 로</a:t>
            </a:r>
            <a:r>
              <a:rPr lang="en-US" altLang="ko-KR" sz="2000" dirty="0"/>
              <a:t> </a:t>
            </a:r>
            <a:r>
              <a:rPr lang="ko-KR" altLang="en-US" sz="2000" dirty="0"/>
              <a:t>표기</a:t>
            </a:r>
            <a:endParaRPr lang="en-US" altLang="ko-KR" sz="2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B74F55-1306-480E-AD5D-133D859D8C30}"/>
              </a:ext>
            </a:extLst>
          </p:cNvPr>
          <p:cNvSpPr/>
          <p:nvPr/>
        </p:nvSpPr>
        <p:spPr>
          <a:xfrm>
            <a:off x="434975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&gt;&gt;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5649943"/>
            <a:ext cx="5733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메인메뉴</a:t>
            </a:r>
            <a:r>
              <a:rPr lang="ko-KR" altLang="en-US" sz="2000" dirty="0"/>
              <a:t> 버튼 </a:t>
            </a:r>
            <a:r>
              <a:rPr lang="en-US" altLang="ko-KR" sz="2000" dirty="0"/>
              <a:t>/ </a:t>
            </a:r>
            <a:r>
              <a:rPr lang="ko-KR" altLang="en-US" sz="2000" dirty="0"/>
              <a:t>이전 단어버튼 </a:t>
            </a:r>
            <a:r>
              <a:rPr lang="en-US" altLang="ko-KR" sz="2000" dirty="0"/>
              <a:t>/ </a:t>
            </a:r>
            <a:r>
              <a:rPr lang="ko-KR" altLang="en-US" sz="2000" dirty="0"/>
              <a:t>다음 단어버튼</a:t>
            </a:r>
            <a:endParaRPr lang="en-US" altLang="ko-KR" sz="2000" dirty="0"/>
          </a:p>
          <a:p>
            <a:r>
              <a:rPr lang="ko-KR" altLang="en-US" sz="2000" dirty="0"/>
              <a:t>단</a:t>
            </a:r>
            <a:r>
              <a:rPr lang="en-US" altLang="ko-KR" sz="2000" dirty="0"/>
              <a:t>, 1</a:t>
            </a:r>
            <a:r>
              <a:rPr lang="ko-KR" altLang="en-US" sz="2000" dirty="0"/>
              <a:t>번 단어 땐 이전 버튼이 없고</a:t>
            </a:r>
            <a:endParaRPr lang="en-US" altLang="ko-KR" sz="2000" dirty="0"/>
          </a:p>
          <a:p>
            <a:r>
              <a:rPr lang="ko-KR" altLang="en-US" sz="2000" dirty="0"/>
              <a:t>마지막 단어 땐 다음 버튼이 없음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8265E-7283-41CF-9F97-9AE4C5531C56}"/>
              </a:ext>
            </a:extLst>
          </p:cNvPr>
          <p:cNvSpPr txBox="1"/>
          <p:nvPr/>
        </p:nvSpPr>
        <p:spPr>
          <a:xfrm>
            <a:off x="3175010" y="1649964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day 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AE2B-9666-4C71-BCB8-48CBDD103F45}"/>
              </a:ext>
            </a:extLst>
          </p:cNvPr>
          <p:cNvSpPr txBox="1"/>
          <p:nvPr/>
        </p:nvSpPr>
        <p:spPr>
          <a:xfrm>
            <a:off x="2388803" y="2240185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4FEF58-CA26-4ECB-A934-EADEB2DAE210}"/>
              </a:ext>
            </a:extLst>
          </p:cNvPr>
          <p:cNvSpPr txBox="1"/>
          <p:nvPr/>
        </p:nvSpPr>
        <p:spPr>
          <a:xfrm>
            <a:off x="2396274" y="3065831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(n)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3AF576-77BE-45A5-A4C3-CC8A9AD3B980}"/>
              </a:ext>
            </a:extLst>
          </p:cNvPr>
          <p:cNvSpPr txBox="1"/>
          <p:nvPr/>
        </p:nvSpPr>
        <p:spPr>
          <a:xfrm>
            <a:off x="2743805" y="3065831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AFA962-D412-4876-BE59-EEB5DF816298}"/>
              </a:ext>
            </a:extLst>
          </p:cNvPr>
          <p:cNvSpPr txBox="1"/>
          <p:nvPr/>
        </p:nvSpPr>
        <p:spPr>
          <a:xfrm>
            <a:off x="2195831" y="3861421"/>
            <a:ext cx="2819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After the accident, the company</a:t>
            </a:r>
          </a:p>
          <a:p>
            <a:r>
              <a:rPr lang="en-US" altLang="ko-KR" sz="1400" dirty="0"/>
              <a:t>introduced stricter safety </a:t>
            </a:r>
          </a:p>
          <a:p>
            <a:r>
              <a:rPr lang="en-US" altLang="ko-KR" sz="1400" dirty="0"/>
              <a:t>precaution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E77400-507B-4D1B-82F7-B9B77A2318C2}"/>
              </a:ext>
            </a:extLst>
          </p:cNvPr>
          <p:cNvSpPr txBox="1"/>
          <p:nvPr/>
        </p:nvSpPr>
        <p:spPr>
          <a:xfrm>
            <a:off x="2195831" y="4600085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사고 후</a:t>
            </a:r>
            <a:r>
              <a:rPr lang="en-US" altLang="ko-KR" sz="1400" dirty="0"/>
              <a:t>, </a:t>
            </a:r>
            <a:r>
              <a:rPr lang="ko-KR" altLang="en-US" sz="1400" dirty="0"/>
              <a:t>그 회사는 보다 엄격한</a:t>
            </a:r>
            <a:endParaRPr lang="en-US" altLang="ko-KR" sz="1400" dirty="0"/>
          </a:p>
          <a:p>
            <a:r>
              <a:rPr lang="ko-KR" altLang="en-US" sz="1400" dirty="0"/>
              <a:t>안전 예방 조치를 도입했다</a:t>
            </a:r>
            <a:r>
              <a:rPr lang="en-US" altLang="ko-KR" sz="1400" dirty="0"/>
              <a:t>.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728C2-8CA0-4E4F-BFCE-3E7E46CA4A4C}"/>
              </a:ext>
            </a:extLst>
          </p:cNvPr>
          <p:cNvSpPr txBox="1"/>
          <p:nvPr/>
        </p:nvSpPr>
        <p:spPr>
          <a:xfrm>
            <a:off x="2154390" y="595772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1/40</a:t>
            </a:r>
            <a:endParaRPr lang="ko-KR" altLang="en-US" sz="32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8114BD3-6F0F-4D24-BCCC-52C7B6F6A6D2}"/>
              </a:ext>
            </a:extLst>
          </p:cNvPr>
          <p:cNvSpPr/>
          <p:nvPr/>
        </p:nvSpPr>
        <p:spPr>
          <a:xfrm>
            <a:off x="3662445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&lt;&lt;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2966884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530813-EC34-436D-8021-A85279DBEB2A}"/>
              </a:ext>
            </a:extLst>
          </p:cNvPr>
          <p:cNvCxnSpPr>
            <a:cxnSpLocks/>
          </p:cNvCxnSpPr>
          <p:nvPr/>
        </p:nvCxnSpPr>
        <p:spPr>
          <a:xfrm flipH="1">
            <a:off x="2743805" y="4577754"/>
            <a:ext cx="3574445" cy="1448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3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558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단어 암기하기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day1</a:t>
            </a:r>
            <a:r>
              <a:rPr lang="ko-KR" altLang="en-US" sz="2400" dirty="0"/>
              <a:t> 학습이 끝났을 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A41DB-E5FE-42DF-9A6B-0211E1B428F1}"/>
              </a:ext>
            </a:extLst>
          </p:cNvPr>
          <p:cNvSpPr txBox="1"/>
          <p:nvPr/>
        </p:nvSpPr>
        <p:spPr>
          <a:xfrm>
            <a:off x="2698919" y="123460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단어 암기하기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3EC28-C65E-4331-B317-FEA70E92037D}"/>
              </a:ext>
            </a:extLst>
          </p:cNvPr>
          <p:cNvSpPr txBox="1"/>
          <p:nvPr/>
        </p:nvSpPr>
        <p:spPr>
          <a:xfrm>
            <a:off x="6267619" y="988245"/>
            <a:ext cx="5733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day1</a:t>
            </a:r>
            <a:r>
              <a:rPr lang="en-US" altLang="ko-KR" sz="2000" dirty="0"/>
              <a:t> </a:t>
            </a:r>
            <a:r>
              <a:rPr lang="ko-KR" altLang="en-US" sz="2000" dirty="0"/>
              <a:t>학습이 끝난 상황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19" y="3476454"/>
            <a:ext cx="556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해당 </a:t>
            </a:r>
            <a:r>
              <a:rPr lang="en-US" altLang="ko-KR" sz="2000" dirty="0"/>
              <a:t>day</a:t>
            </a:r>
            <a:r>
              <a:rPr lang="ko-KR" altLang="en-US" sz="2000" dirty="0"/>
              <a:t>의 </a:t>
            </a:r>
            <a:r>
              <a:rPr lang="en-US" altLang="ko-KR" sz="2000" dirty="0"/>
              <a:t>1</a:t>
            </a:r>
            <a:r>
              <a:rPr lang="ko-KR" altLang="en-US" sz="2000" dirty="0"/>
              <a:t>번 단어부터 다시 학습 스타트</a:t>
            </a:r>
            <a:endParaRPr lang="en-US" altLang="ko-KR" sz="2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5957720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버튼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8265E-7283-41CF-9F97-9AE4C5531C56}"/>
              </a:ext>
            </a:extLst>
          </p:cNvPr>
          <p:cNvSpPr txBox="1"/>
          <p:nvPr/>
        </p:nvSpPr>
        <p:spPr>
          <a:xfrm>
            <a:off x="3175010" y="1649964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day 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8114BD3-6F0F-4D24-BCCC-52C7B6F6A6D2}"/>
              </a:ext>
            </a:extLst>
          </p:cNvPr>
          <p:cNvSpPr/>
          <p:nvPr/>
        </p:nvSpPr>
        <p:spPr>
          <a:xfrm>
            <a:off x="2584402" y="3429000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한번 더 학습하기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16E366-B02A-4BA0-885E-F845FCBF24B5}"/>
              </a:ext>
            </a:extLst>
          </p:cNvPr>
          <p:cNvSpPr txBox="1"/>
          <p:nvPr/>
        </p:nvSpPr>
        <p:spPr>
          <a:xfrm>
            <a:off x="2402364" y="2620667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학습이 끝났습니다</a:t>
            </a:r>
            <a:endParaRPr lang="en-US" altLang="ko-KR" sz="20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CCF3F2B-B458-4891-BE09-CC0CF86B2054}"/>
              </a:ext>
            </a:extLst>
          </p:cNvPr>
          <p:cNvSpPr/>
          <p:nvPr/>
        </p:nvSpPr>
        <p:spPr>
          <a:xfrm>
            <a:off x="2584402" y="4208559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학습내용 테스트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36830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F96BDA-4EF0-4068-8516-D80719862C85}"/>
              </a:ext>
            </a:extLst>
          </p:cNvPr>
          <p:cNvSpPr txBox="1"/>
          <p:nvPr/>
        </p:nvSpPr>
        <p:spPr>
          <a:xfrm>
            <a:off x="6267619" y="4273460"/>
            <a:ext cx="556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요일별</a:t>
            </a:r>
            <a:r>
              <a:rPr lang="ko-KR" altLang="en-US" sz="2000" dirty="0"/>
              <a:t> </a:t>
            </a:r>
            <a:r>
              <a:rPr lang="en-US" altLang="ko-KR" sz="2000" dirty="0"/>
              <a:t>TEST</a:t>
            </a:r>
            <a:r>
              <a:rPr lang="ko-KR" altLang="en-US" sz="2000" dirty="0"/>
              <a:t>의 해당 </a:t>
            </a:r>
            <a:r>
              <a:rPr lang="en-US" altLang="ko-KR" sz="2000" dirty="0"/>
              <a:t>day</a:t>
            </a:r>
            <a:r>
              <a:rPr lang="ko-KR" altLang="en-US" sz="2000" dirty="0"/>
              <a:t>로 이동해서 단어 </a:t>
            </a:r>
            <a:r>
              <a:rPr lang="en-US" altLang="ko-KR" sz="2000" dirty="0"/>
              <a:t>test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2E926D-382C-4BD3-8651-FD8C612B1308}"/>
              </a:ext>
            </a:extLst>
          </p:cNvPr>
          <p:cNvCxnSpPr>
            <a:cxnSpLocks/>
          </p:cNvCxnSpPr>
          <p:nvPr/>
        </p:nvCxnSpPr>
        <p:spPr>
          <a:xfrm flipH="1">
            <a:off x="5200650" y="4480006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데일리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A41DB-E5FE-42DF-9A6B-0211E1B428F1}"/>
              </a:ext>
            </a:extLst>
          </p:cNvPr>
          <p:cNvSpPr txBox="1"/>
          <p:nvPr/>
        </p:nvSpPr>
        <p:spPr>
          <a:xfrm>
            <a:off x="2430416" y="2381561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2021</a:t>
            </a:r>
            <a:r>
              <a:rPr lang="ko-KR" altLang="en-US" sz="2000" b="1" dirty="0">
                <a:solidFill>
                  <a:srgbClr val="FF0000"/>
                </a:solidFill>
              </a:rPr>
              <a:t>년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월 </a:t>
            </a:r>
            <a:r>
              <a:rPr lang="en-US" altLang="ko-KR" sz="2000" b="1" dirty="0">
                <a:solidFill>
                  <a:srgbClr val="FF0000"/>
                </a:solidFill>
              </a:rPr>
              <a:t>31</a:t>
            </a:r>
            <a:r>
              <a:rPr lang="ko-KR" altLang="en-US" sz="2000" b="1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3EC28-C65E-4331-B317-FEA70E92037D}"/>
              </a:ext>
            </a:extLst>
          </p:cNvPr>
          <p:cNvSpPr txBox="1"/>
          <p:nvPr/>
        </p:nvSpPr>
        <p:spPr>
          <a:xfrm>
            <a:off x="6267619" y="182130"/>
            <a:ext cx="5733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word </a:t>
            </a:r>
            <a:r>
              <a:rPr lang="ko-KR" altLang="en-US" sz="2000" dirty="0"/>
              <a:t>폴더에 있는 모든 파일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day1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day2</a:t>
            </a:r>
            <a:r>
              <a:rPr lang="en-US" altLang="ko-KR" sz="2000" dirty="0"/>
              <a:t>, ...)</a:t>
            </a:r>
            <a:r>
              <a:rPr lang="ko-KR" altLang="en-US" sz="2000" dirty="0"/>
              <a:t>의</a:t>
            </a:r>
            <a:endParaRPr lang="en-US" altLang="ko-KR" sz="2000" dirty="0"/>
          </a:p>
          <a:p>
            <a:r>
              <a:rPr lang="ko-KR" altLang="en-US" sz="2000" dirty="0"/>
              <a:t>모든 단어 중 </a:t>
            </a:r>
            <a:r>
              <a:rPr lang="en-US" altLang="ko-KR" sz="2000" dirty="0"/>
              <a:t>**</a:t>
            </a:r>
            <a:r>
              <a:rPr lang="ko-KR" altLang="en-US" sz="2000" dirty="0"/>
              <a:t>개의 단어를 랜덤으로 출제하는</a:t>
            </a:r>
            <a:endParaRPr lang="en-US" altLang="ko-KR" sz="2000" dirty="0"/>
          </a:p>
          <a:p>
            <a:r>
              <a:rPr lang="ko-KR" altLang="en-US" sz="2000" dirty="0"/>
              <a:t>기능</a:t>
            </a:r>
            <a:endParaRPr lang="en-US" altLang="ko-KR" sz="2000" dirty="0"/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출제 단어의 </a:t>
            </a:r>
            <a:r>
              <a:rPr lang="ko-KR" altLang="en-US" sz="2000" dirty="0" err="1"/>
              <a:t>갯수는</a:t>
            </a:r>
            <a:r>
              <a:rPr lang="ko-KR" altLang="en-US" sz="2000" dirty="0"/>
              <a:t> 설정에서 지정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랜덤이지만 단어의 출제 횟수는 비슷해야 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폴더 내에 </a:t>
            </a:r>
            <a:r>
              <a:rPr lang="en-US" altLang="ko-KR" sz="2000" dirty="0" err="1"/>
              <a:t>day21</a:t>
            </a:r>
            <a:r>
              <a:rPr lang="ko-KR" altLang="en-US" sz="2000" dirty="0"/>
              <a:t>까지 있으면 </a:t>
            </a:r>
            <a:r>
              <a:rPr lang="en-US" altLang="ko-KR" sz="2000" dirty="0" err="1"/>
              <a:t>day1~20</a:t>
            </a:r>
            <a:r>
              <a:rPr lang="ko-KR" altLang="en-US" sz="2000" dirty="0"/>
              <a:t>에서 </a:t>
            </a:r>
            <a:endParaRPr lang="en-US" altLang="ko-KR" sz="2000" dirty="0"/>
          </a:p>
          <a:p>
            <a:r>
              <a:rPr lang="en-US" altLang="ko-KR" sz="2000" dirty="0"/>
              <a:t>   **</a:t>
            </a:r>
            <a:r>
              <a:rPr lang="ko-KR" altLang="en-US" sz="2000" dirty="0"/>
              <a:t>개 출제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19" y="3676509"/>
            <a:ext cx="556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클릭 시 단어 </a:t>
            </a:r>
            <a:r>
              <a:rPr lang="en-US" altLang="ko-KR" sz="2000" dirty="0"/>
              <a:t>test</a:t>
            </a:r>
            <a:r>
              <a:rPr lang="ko-KR" altLang="en-US" sz="2000" dirty="0"/>
              <a:t> 시작</a:t>
            </a:r>
            <a:endParaRPr lang="en-US" altLang="ko-KR" sz="2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</p:cNvCxnSpPr>
          <p:nvPr/>
        </p:nvCxnSpPr>
        <p:spPr>
          <a:xfrm flipH="1">
            <a:off x="5200650" y="615950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5957720"/>
            <a:ext cx="573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/>
              <a:t>메인메뉴</a:t>
            </a:r>
            <a:r>
              <a:rPr lang="ko-KR" altLang="en-US" sz="2000" dirty="0"/>
              <a:t> 버튼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4322740" y="5883000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CCF3F2B-B458-4891-BE09-CC0CF86B2054}"/>
              </a:ext>
            </a:extLst>
          </p:cNvPr>
          <p:cNvSpPr/>
          <p:nvPr/>
        </p:nvSpPr>
        <p:spPr>
          <a:xfrm>
            <a:off x="2596582" y="3596436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START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388305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3D5065-0F7C-4D8A-B076-22316B566E76}"/>
              </a:ext>
            </a:extLst>
          </p:cNvPr>
          <p:cNvSpPr txBox="1"/>
          <p:nvPr/>
        </p:nvSpPr>
        <p:spPr>
          <a:xfrm>
            <a:off x="2641303" y="2893659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데일리 테스트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0" y="5353808"/>
            <a:ext cx="2490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최초 학습 시작일 </a:t>
            </a:r>
            <a:r>
              <a:rPr lang="en-US" altLang="ko-KR" sz="1200" b="1" dirty="0"/>
              <a:t>: 10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20</a:t>
            </a:r>
            <a:r>
              <a:rPr lang="ko-KR" altLang="en-US" sz="1200" b="1" dirty="0"/>
              <a:t>일</a:t>
            </a:r>
            <a:endParaRPr lang="en-US" altLang="ko-KR" sz="1200" b="1" dirty="0"/>
          </a:p>
          <a:p>
            <a:r>
              <a:rPr lang="ko-KR" altLang="en-US" sz="1200" b="1" dirty="0"/>
              <a:t>총 학습일 수 </a:t>
            </a:r>
            <a:r>
              <a:rPr lang="en-US" altLang="ko-KR" sz="1200" b="1" dirty="0"/>
              <a:t>: 11</a:t>
            </a:r>
            <a:r>
              <a:rPr lang="ko-KR" altLang="en-US" sz="1200" b="1" dirty="0"/>
              <a:t>일</a:t>
            </a:r>
            <a:endParaRPr lang="en-US" altLang="ko-KR" sz="1200" b="1" dirty="0"/>
          </a:p>
          <a:p>
            <a:r>
              <a:rPr lang="ko-KR" altLang="en-US" sz="1200" b="1" dirty="0"/>
              <a:t>참여 학습일 </a:t>
            </a:r>
            <a:r>
              <a:rPr lang="en-US" altLang="ko-KR" sz="1200" b="1" dirty="0"/>
              <a:t>: 10</a:t>
            </a:r>
            <a:r>
              <a:rPr lang="ko-KR" altLang="en-US" sz="1200" b="1" dirty="0"/>
              <a:t>일</a:t>
            </a:r>
            <a:endParaRPr lang="en-US" altLang="ko-KR" sz="1200" b="1" dirty="0"/>
          </a:p>
          <a:p>
            <a:r>
              <a:rPr lang="ko-KR" altLang="en-US" sz="1200" b="1" dirty="0"/>
              <a:t>미 참여일 </a:t>
            </a:r>
            <a:r>
              <a:rPr lang="en-US" altLang="ko-KR" sz="1200" b="1" dirty="0"/>
              <a:t>: 1</a:t>
            </a:r>
            <a:r>
              <a:rPr lang="ko-KR" altLang="en-US" sz="1200" b="1" dirty="0"/>
              <a:t>일</a:t>
            </a:r>
            <a:endParaRPr lang="en-US" altLang="ko-KR" sz="1200" b="1" dirty="0"/>
          </a:p>
          <a:p>
            <a:r>
              <a:rPr lang="ko-KR" altLang="en-US" sz="1200" b="1" dirty="0"/>
              <a:t>참여 퍼센트 </a:t>
            </a:r>
            <a:r>
              <a:rPr lang="en-US" altLang="ko-KR" sz="1200" b="1" dirty="0"/>
              <a:t>90%</a:t>
            </a:r>
          </a:p>
          <a:p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9D69C-D472-4029-9987-CE3254841042}"/>
              </a:ext>
            </a:extLst>
          </p:cNvPr>
          <p:cNvSpPr txBox="1"/>
          <p:nvPr/>
        </p:nvSpPr>
        <p:spPr>
          <a:xfrm>
            <a:off x="6267620" y="5302449"/>
            <a:ext cx="556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최초 학습 시작일은 어플을 처음 켰을 때 입력 </a:t>
            </a:r>
            <a:endParaRPr lang="en-US" altLang="ko-KR" sz="2000" dirty="0"/>
          </a:p>
          <a:p>
            <a:r>
              <a:rPr lang="ko-KR" altLang="en-US" sz="2000" dirty="0"/>
              <a:t>나머진 계산으로 처리</a:t>
            </a:r>
            <a:endParaRPr lang="en-US" altLang="ko-KR" sz="2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C98480-CACA-4106-BC48-E0EFFA14D03B}"/>
              </a:ext>
            </a:extLst>
          </p:cNvPr>
          <p:cNvCxnSpPr>
            <a:cxnSpLocks/>
          </p:cNvCxnSpPr>
          <p:nvPr/>
        </p:nvCxnSpPr>
        <p:spPr>
          <a:xfrm flipH="1">
            <a:off x="5200650" y="5508995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67B469-5412-4E20-B75F-EA2E69A3D067}"/>
              </a:ext>
            </a:extLst>
          </p:cNvPr>
          <p:cNvSpPr txBox="1"/>
          <p:nvPr/>
        </p:nvSpPr>
        <p:spPr>
          <a:xfrm>
            <a:off x="6267619" y="2467283"/>
            <a:ext cx="5562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day1~10</a:t>
            </a:r>
            <a:r>
              <a:rPr lang="ko-KR" altLang="en-US" sz="1000" dirty="0"/>
              <a:t>에 각</a:t>
            </a:r>
            <a:r>
              <a:rPr lang="en-US" altLang="ko-KR" sz="1000" dirty="0"/>
              <a:t> </a:t>
            </a:r>
            <a:r>
              <a:rPr lang="ko-KR" altLang="en-US" sz="1000" dirty="0"/>
              <a:t>단어 </a:t>
            </a:r>
            <a:r>
              <a:rPr lang="en-US" altLang="ko-KR" sz="1000" dirty="0"/>
              <a:t>50</a:t>
            </a:r>
            <a:r>
              <a:rPr lang="ko-KR" altLang="en-US" sz="1000" dirty="0"/>
              <a:t>개라고 했을 때 총 단어의 </a:t>
            </a:r>
            <a:r>
              <a:rPr lang="ko-KR" altLang="en-US" sz="1000" dirty="0" err="1"/>
              <a:t>갯수는</a:t>
            </a:r>
            <a:r>
              <a:rPr lang="ko-KR" altLang="en-US" sz="1000" dirty="0"/>
              <a:t> </a:t>
            </a:r>
            <a:r>
              <a:rPr lang="en-US" altLang="ko-KR" sz="1000" dirty="0"/>
              <a:t>500</a:t>
            </a:r>
            <a:r>
              <a:rPr lang="ko-KR" altLang="en-US" sz="1000" dirty="0"/>
              <a:t>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매일 </a:t>
            </a:r>
            <a:r>
              <a:rPr lang="en-US" altLang="ko-KR" sz="1000" dirty="0"/>
              <a:t>50</a:t>
            </a:r>
            <a:r>
              <a:rPr lang="ko-KR" altLang="en-US" sz="1000" dirty="0"/>
              <a:t>개씩 </a:t>
            </a:r>
            <a:r>
              <a:rPr lang="en-US" altLang="ko-KR" sz="1000" dirty="0"/>
              <a:t>test</a:t>
            </a:r>
            <a:r>
              <a:rPr lang="ko-KR" altLang="en-US" sz="1000" dirty="0"/>
              <a:t>를 본다고 했을 때</a:t>
            </a:r>
            <a:r>
              <a:rPr lang="en-US" altLang="ko-KR" sz="1000" dirty="0"/>
              <a:t>, 10</a:t>
            </a:r>
            <a:r>
              <a:rPr lang="ko-KR" altLang="en-US" sz="1000" dirty="0"/>
              <a:t>일이 소요된다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100001000000000001110010101101101010101010 1</a:t>
            </a:r>
            <a:r>
              <a:rPr lang="ko-KR" altLang="en-US" sz="1000" dirty="0"/>
              <a:t>일차 데일리 테스트</a:t>
            </a:r>
            <a:endParaRPr lang="en-US" altLang="ko-KR" sz="1000" dirty="0"/>
          </a:p>
          <a:p>
            <a:r>
              <a:rPr lang="en-US" altLang="ko-KR" sz="1000" dirty="0"/>
              <a:t>+011110111100001110001001010000010100000000 2</a:t>
            </a:r>
            <a:r>
              <a:rPr lang="ko-KR" altLang="en-US" sz="1000" dirty="0"/>
              <a:t>일차 데일리 테스트</a:t>
            </a:r>
            <a:endParaRPr lang="en-US" altLang="ko-KR" sz="1000" dirty="0"/>
          </a:p>
          <a:p>
            <a:r>
              <a:rPr lang="en-US" altLang="ko-KR" sz="1000" dirty="0"/>
              <a:t>+000000000011110000000100000010000001010101 3</a:t>
            </a:r>
            <a:r>
              <a:rPr lang="ko-KR" altLang="en-US" sz="1000" dirty="0"/>
              <a:t>일차 데일리 테스트</a:t>
            </a:r>
            <a:endParaRPr lang="en-US" altLang="ko-KR" sz="1000" dirty="0"/>
          </a:p>
          <a:p>
            <a:r>
              <a:rPr lang="en-US" altLang="ko-KR" sz="1000" dirty="0"/>
              <a:t>=111111111111111111111111111111111111111111 </a:t>
            </a:r>
            <a:r>
              <a:rPr lang="ko-KR" altLang="en-US" sz="1000" dirty="0"/>
              <a:t>결론</a:t>
            </a:r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58952-1C8A-4400-9D7B-74CA68E97204}"/>
              </a:ext>
            </a:extLst>
          </p:cNvPr>
          <p:cNvSpPr txBox="1"/>
          <p:nvPr/>
        </p:nvSpPr>
        <p:spPr>
          <a:xfrm>
            <a:off x="2262692" y="4458694"/>
            <a:ext cx="266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TEST</a:t>
            </a:r>
            <a:r>
              <a:rPr lang="ko-KR" altLang="en-US" sz="2000" b="1" dirty="0"/>
              <a:t>할 단어 </a:t>
            </a:r>
            <a:r>
              <a:rPr lang="en-US" altLang="ko-KR" sz="2000" b="1" dirty="0"/>
              <a:t>: 50 </a:t>
            </a:r>
            <a:r>
              <a:rPr lang="ko-KR" altLang="en-US" sz="2000" b="1" dirty="0"/>
              <a:t>개</a:t>
            </a:r>
            <a:endParaRPr lang="en-US" altLang="ko-KR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ABD0C-389D-43AD-A8F1-473EE74F22E2}"/>
              </a:ext>
            </a:extLst>
          </p:cNvPr>
          <p:cNvSpPr txBox="1"/>
          <p:nvPr/>
        </p:nvSpPr>
        <p:spPr>
          <a:xfrm>
            <a:off x="6267619" y="4508721"/>
            <a:ext cx="582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클릭해서 금일 </a:t>
            </a:r>
            <a:r>
              <a:rPr lang="en-US" altLang="ko-KR" sz="2000" dirty="0"/>
              <a:t>TEST</a:t>
            </a:r>
            <a:r>
              <a:rPr lang="ko-KR" altLang="en-US" sz="2000" dirty="0"/>
              <a:t>할 단어 </a:t>
            </a:r>
            <a:r>
              <a:rPr lang="ko-KR" altLang="en-US" sz="2000" dirty="0" err="1"/>
              <a:t>갯수</a:t>
            </a:r>
            <a:r>
              <a:rPr lang="ko-KR" altLang="en-US" sz="2000" dirty="0"/>
              <a:t> 입력</a:t>
            </a:r>
            <a:r>
              <a:rPr lang="en-US" altLang="ko-KR" sz="2000" dirty="0"/>
              <a:t>(</a:t>
            </a:r>
            <a:r>
              <a:rPr lang="ko-KR" altLang="en-US" sz="2000" dirty="0"/>
              <a:t>디폴트 </a:t>
            </a:r>
            <a:r>
              <a:rPr lang="en-US" altLang="ko-KR" sz="2000" dirty="0"/>
              <a:t>50)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77B39B-282F-43EA-BABE-4312B8639462}"/>
              </a:ext>
            </a:extLst>
          </p:cNvPr>
          <p:cNvCxnSpPr>
            <a:cxnSpLocks/>
          </p:cNvCxnSpPr>
          <p:nvPr/>
        </p:nvCxnSpPr>
        <p:spPr>
          <a:xfrm flipH="1">
            <a:off x="5200650" y="4715267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2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32394-25D9-40C1-8E0A-2B836EF5F2EE}"/>
              </a:ext>
            </a:extLst>
          </p:cNvPr>
          <p:cNvSpPr txBox="1"/>
          <p:nvPr/>
        </p:nvSpPr>
        <p:spPr>
          <a:xfrm>
            <a:off x="311889" y="32606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데일리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03B4C-7DD3-4594-9E40-ED025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83" y="893133"/>
            <a:ext cx="3055347" cy="57841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33EC28-C65E-4331-B317-FEA70E92037D}"/>
              </a:ext>
            </a:extLst>
          </p:cNvPr>
          <p:cNvSpPr txBox="1"/>
          <p:nvPr/>
        </p:nvSpPr>
        <p:spPr>
          <a:xfrm>
            <a:off x="6267619" y="988245"/>
            <a:ext cx="5733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배치 구조는 왼쪽과 가급적 유사하게 </a:t>
            </a:r>
            <a:r>
              <a:rPr lang="ko-KR" altLang="en-US" sz="2000" dirty="0" err="1"/>
              <a:t>구성요망</a:t>
            </a:r>
            <a:endParaRPr lang="en-US" altLang="ko-KR" sz="2000" dirty="0"/>
          </a:p>
          <a:p>
            <a:r>
              <a:rPr lang="ko-KR" altLang="en-US" sz="2000" dirty="0"/>
              <a:t>뜻은 셀의 콤마 </a:t>
            </a:r>
            <a:r>
              <a:rPr lang="ko-KR" altLang="en-US" sz="2000" dirty="0" err="1"/>
              <a:t>갯수에</a:t>
            </a:r>
            <a:r>
              <a:rPr lang="ko-KR" altLang="en-US" sz="2000" dirty="0"/>
              <a:t> 따라 분류</a:t>
            </a:r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예방조치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 </a:t>
            </a:r>
            <a:r>
              <a:rPr lang="en-US" altLang="ko-KR" sz="2000" dirty="0"/>
              <a:t>: 2</a:t>
            </a:r>
            <a:r>
              <a:rPr lang="ko-KR" altLang="en-US" sz="2000" dirty="0"/>
              <a:t>개</a:t>
            </a:r>
            <a:r>
              <a:rPr lang="en-US" altLang="ko-KR" sz="2000" dirty="0"/>
              <a:t>]</a:t>
            </a:r>
          </a:p>
          <a:p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7D94F-8F55-4AE1-8D39-B866C4D18CFA}"/>
              </a:ext>
            </a:extLst>
          </p:cNvPr>
          <p:cNvSpPr txBox="1"/>
          <p:nvPr/>
        </p:nvSpPr>
        <p:spPr>
          <a:xfrm>
            <a:off x="6267620" y="5164275"/>
            <a:ext cx="221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버튼 팝업 순서</a:t>
            </a:r>
            <a:endParaRPr lang="en-US" altLang="ko-KR" sz="2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18BF-A3CD-473D-94F1-11AA5094025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543301" y="4409663"/>
            <a:ext cx="2724318" cy="1076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7EA99A-4513-4133-88AC-1E00475E09AD}"/>
              </a:ext>
            </a:extLst>
          </p:cNvPr>
          <p:cNvSpPr txBox="1"/>
          <p:nvPr/>
        </p:nvSpPr>
        <p:spPr>
          <a:xfrm>
            <a:off x="6267619" y="3747943"/>
            <a:ext cx="5733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엑셀파일에서 출제 횟수</a:t>
            </a:r>
            <a:r>
              <a:rPr lang="en-US" altLang="ko-KR" sz="2000" dirty="0"/>
              <a:t>, </a:t>
            </a:r>
            <a:r>
              <a:rPr lang="ko-KR" altLang="en-US" sz="2000" dirty="0"/>
              <a:t>정답 횟수를</a:t>
            </a:r>
            <a:r>
              <a:rPr lang="en-US" altLang="ko-KR" sz="2000" dirty="0"/>
              <a:t> </a:t>
            </a:r>
            <a:r>
              <a:rPr lang="ko-KR" altLang="en-US" sz="2000" dirty="0"/>
              <a:t>불러와서 표기해주고 </a:t>
            </a:r>
            <a:r>
              <a:rPr lang="en-US" altLang="ko-KR" sz="2000" dirty="0"/>
              <a:t>TEST </a:t>
            </a:r>
            <a:r>
              <a:rPr lang="ko-KR" altLang="en-US" sz="2000" dirty="0"/>
              <a:t>후 출제 횟수</a:t>
            </a:r>
            <a:r>
              <a:rPr lang="en-US" altLang="ko-KR" sz="2000" dirty="0"/>
              <a:t>, </a:t>
            </a:r>
            <a:r>
              <a:rPr lang="ko-KR" altLang="en-US" sz="2000" dirty="0"/>
              <a:t>정답 횟수 및 자주 틀리는 단어 등록 여부를 엑셀에 다시 업데이트</a:t>
            </a: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E125C-DFDD-48AA-95A3-265FDB519193}"/>
              </a:ext>
            </a:extLst>
          </p:cNvPr>
          <p:cNvSpPr txBox="1"/>
          <p:nvPr/>
        </p:nvSpPr>
        <p:spPr>
          <a:xfrm>
            <a:off x="293156" y="3585135"/>
            <a:ext cx="18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스크롤 없음</a:t>
            </a:r>
            <a:endParaRPr lang="en-US" altLang="ko-KR" sz="2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F412D1-5E41-4157-ABE2-69C7E13E6079}"/>
              </a:ext>
            </a:extLst>
          </p:cNvPr>
          <p:cNvSpPr/>
          <p:nvPr/>
        </p:nvSpPr>
        <p:spPr>
          <a:xfrm>
            <a:off x="8304130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87165D-9E02-4A1F-901C-D52163EEB588}"/>
              </a:ext>
            </a:extLst>
          </p:cNvPr>
          <p:cNvCxnSpPr>
            <a:cxnSpLocks/>
          </p:cNvCxnSpPr>
          <p:nvPr/>
        </p:nvCxnSpPr>
        <p:spPr>
          <a:xfrm flipH="1">
            <a:off x="5200650" y="5911880"/>
            <a:ext cx="1117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43F57-C657-42F7-A05B-199C65123E96}"/>
              </a:ext>
            </a:extLst>
          </p:cNvPr>
          <p:cNvSpPr txBox="1"/>
          <p:nvPr/>
        </p:nvSpPr>
        <p:spPr>
          <a:xfrm>
            <a:off x="2176941" y="5353808"/>
            <a:ext cx="14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출제횟수 </a:t>
            </a:r>
            <a:r>
              <a:rPr lang="en-US" altLang="ko-KR" sz="1200" b="1" dirty="0"/>
              <a:t>: 4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정답횟수 </a:t>
            </a:r>
            <a:r>
              <a:rPr lang="en-US" altLang="ko-KR" sz="1200" b="1" dirty="0"/>
              <a:t>: 3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/>
              <a:t>오답횟수 </a:t>
            </a:r>
            <a:r>
              <a:rPr lang="en-US" altLang="ko-KR" sz="1200" b="1" dirty="0"/>
              <a:t>: 1</a:t>
            </a:r>
            <a:r>
              <a:rPr lang="ko-KR" altLang="en-US" sz="1200" b="1" dirty="0"/>
              <a:t>번</a:t>
            </a:r>
            <a:endParaRPr lang="en-US" altLang="ko-KR" sz="1200" b="1" dirty="0"/>
          </a:p>
          <a:p>
            <a:r>
              <a:rPr lang="ko-KR" altLang="en-US" sz="1200" b="1" dirty="0" err="1"/>
              <a:t>정답률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9D69C-D472-4029-9987-CE3254841042}"/>
              </a:ext>
            </a:extLst>
          </p:cNvPr>
          <p:cNvSpPr txBox="1"/>
          <p:nvPr/>
        </p:nvSpPr>
        <p:spPr>
          <a:xfrm>
            <a:off x="6267619" y="3055328"/>
            <a:ext cx="564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예문 힌트 클릭 시</a:t>
            </a:r>
            <a:r>
              <a:rPr lang="en-US" altLang="ko-KR" sz="2000" dirty="0"/>
              <a:t>, </a:t>
            </a:r>
            <a:r>
              <a:rPr lang="ko-KR" altLang="en-US" sz="2000" dirty="0"/>
              <a:t>예문 중 영어 문장만 팝업</a:t>
            </a:r>
            <a:endParaRPr lang="en-US" altLang="ko-KR" sz="2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C98480-CACA-4106-BC48-E0EFFA14D03B}"/>
              </a:ext>
            </a:extLst>
          </p:cNvPr>
          <p:cNvCxnSpPr>
            <a:cxnSpLocks/>
          </p:cNvCxnSpPr>
          <p:nvPr/>
        </p:nvCxnSpPr>
        <p:spPr>
          <a:xfrm flipH="1">
            <a:off x="4744514" y="3235451"/>
            <a:ext cx="1573736" cy="1201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5E3793-4D83-457C-A36B-39A01F8CECDD}"/>
              </a:ext>
            </a:extLst>
          </p:cNvPr>
          <p:cNvSpPr txBox="1"/>
          <p:nvPr/>
        </p:nvSpPr>
        <p:spPr>
          <a:xfrm>
            <a:off x="2418236" y="1258541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2021</a:t>
            </a:r>
            <a:r>
              <a:rPr lang="ko-KR" altLang="en-US" sz="2000" b="1" dirty="0">
                <a:solidFill>
                  <a:srgbClr val="FF0000"/>
                </a:solidFill>
              </a:rPr>
              <a:t>년 </a:t>
            </a:r>
            <a:r>
              <a:rPr lang="en-US" altLang="ko-KR" sz="2000" b="1" dirty="0">
                <a:solidFill>
                  <a:srgbClr val="FF0000"/>
                </a:solidFill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</a:rPr>
              <a:t>월 </a:t>
            </a:r>
            <a:r>
              <a:rPr lang="en-US" altLang="ko-KR" sz="2000" b="1" dirty="0">
                <a:solidFill>
                  <a:srgbClr val="FF0000"/>
                </a:solidFill>
              </a:rPr>
              <a:t>31</a:t>
            </a:r>
            <a:r>
              <a:rPr lang="ko-KR" altLang="en-US" sz="2000" b="1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82ACFD-E971-43D9-9175-90D232969DD7}"/>
              </a:ext>
            </a:extLst>
          </p:cNvPr>
          <p:cNvSpPr txBox="1"/>
          <p:nvPr/>
        </p:nvSpPr>
        <p:spPr>
          <a:xfrm>
            <a:off x="2641304" y="1659720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데일리 테스트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99A5E-53E3-49D6-86E0-C8828BE782B0}"/>
              </a:ext>
            </a:extLst>
          </p:cNvPr>
          <p:cNvSpPr txBox="1"/>
          <p:nvPr/>
        </p:nvSpPr>
        <p:spPr>
          <a:xfrm>
            <a:off x="2388803" y="2554279"/>
            <a:ext cx="240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7F059-4A92-4307-82F4-F2780FA3B778}"/>
              </a:ext>
            </a:extLst>
          </p:cNvPr>
          <p:cNvSpPr txBox="1"/>
          <p:nvPr/>
        </p:nvSpPr>
        <p:spPr>
          <a:xfrm>
            <a:off x="2641304" y="2073498"/>
            <a:ext cx="19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1/50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4A289-3B42-49BF-BE8E-9254DDD83BFA}"/>
              </a:ext>
            </a:extLst>
          </p:cNvPr>
          <p:cNvSpPr txBox="1"/>
          <p:nvPr/>
        </p:nvSpPr>
        <p:spPr>
          <a:xfrm>
            <a:off x="2451494" y="3350152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품사 </a:t>
            </a:r>
            <a:r>
              <a:rPr lang="en-US" altLang="ko-KR" sz="2000" dirty="0"/>
              <a:t>: </a:t>
            </a:r>
          </a:p>
          <a:p>
            <a:r>
              <a:rPr lang="ko-KR" altLang="en-US" sz="2000" dirty="0"/>
              <a:t>뜻    </a:t>
            </a:r>
            <a:r>
              <a:rPr lang="en-US" altLang="ko-KR" sz="2000" dirty="0"/>
              <a:t>: 2</a:t>
            </a:r>
            <a:r>
              <a:rPr lang="ko-KR" altLang="en-US" sz="2000" dirty="0"/>
              <a:t>개</a:t>
            </a:r>
            <a:endParaRPr lang="ko-KR" altLang="en-US" sz="3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7D943D-A9F6-4FCB-ADCE-118A8D3A35B5}"/>
              </a:ext>
            </a:extLst>
          </p:cNvPr>
          <p:cNvSpPr/>
          <p:nvPr/>
        </p:nvSpPr>
        <p:spPr>
          <a:xfrm>
            <a:off x="2584402" y="4431148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예문 힌트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AAE748-4FF6-4E9F-A2E5-3C48A5917776}"/>
              </a:ext>
            </a:extLst>
          </p:cNvPr>
          <p:cNvSpPr/>
          <p:nvPr/>
        </p:nvSpPr>
        <p:spPr>
          <a:xfrm>
            <a:off x="8988342" y="5656392"/>
            <a:ext cx="558800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A42D53-893E-42BF-8A02-00A9129979CC}"/>
              </a:ext>
            </a:extLst>
          </p:cNvPr>
          <p:cNvSpPr/>
          <p:nvPr/>
        </p:nvSpPr>
        <p:spPr>
          <a:xfrm>
            <a:off x="3666357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정답 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F5D764-B976-44E1-8DA4-E5B6275FFE45}"/>
              </a:ext>
            </a:extLst>
          </p:cNvPr>
          <p:cNvSpPr/>
          <p:nvPr/>
        </p:nvSpPr>
        <p:spPr>
          <a:xfrm>
            <a:off x="6475375" y="565639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정답 확인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87CF6E-5DFF-4ED4-A015-BA0F7D2C6CBF}"/>
              </a:ext>
            </a:extLst>
          </p:cNvPr>
          <p:cNvCxnSpPr>
            <a:cxnSpLocks/>
          </p:cNvCxnSpPr>
          <p:nvPr/>
        </p:nvCxnSpPr>
        <p:spPr>
          <a:xfrm>
            <a:off x="7747000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19677D-571A-46EE-900D-2CB14E23647D}"/>
              </a:ext>
            </a:extLst>
          </p:cNvPr>
          <p:cNvCxnSpPr>
            <a:cxnSpLocks/>
          </p:cNvCxnSpPr>
          <p:nvPr/>
        </p:nvCxnSpPr>
        <p:spPr>
          <a:xfrm>
            <a:off x="9642475" y="5911880"/>
            <a:ext cx="4762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4D451-68E5-4344-A8E2-2C970D0FA030}"/>
              </a:ext>
            </a:extLst>
          </p:cNvPr>
          <p:cNvSpPr/>
          <p:nvPr/>
        </p:nvSpPr>
        <p:spPr>
          <a:xfrm>
            <a:off x="10214106" y="5290172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자주 틀리는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단어 등록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8C72D4-607D-4544-9C74-4D6C460403D1}"/>
              </a:ext>
            </a:extLst>
          </p:cNvPr>
          <p:cNvSpPr/>
          <p:nvPr/>
        </p:nvSpPr>
        <p:spPr>
          <a:xfrm>
            <a:off x="10214106" y="5931167"/>
            <a:ext cx="119079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다음 문제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C4A244-A3ED-472E-A2BC-7B3020D8565B}"/>
              </a:ext>
            </a:extLst>
          </p:cNvPr>
          <p:cNvSpPr txBox="1"/>
          <p:nvPr/>
        </p:nvSpPr>
        <p:spPr>
          <a:xfrm>
            <a:off x="6267619" y="2204079"/>
            <a:ext cx="564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데일리 테스트 양은 시작 화면에서 설정</a:t>
            </a:r>
            <a:endParaRPr lang="en-US" altLang="ko-KR" sz="2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A3D7240-E86E-4007-BA9B-DCE0E9F360BF}"/>
              </a:ext>
            </a:extLst>
          </p:cNvPr>
          <p:cNvCxnSpPr>
            <a:cxnSpLocks/>
          </p:cNvCxnSpPr>
          <p:nvPr/>
        </p:nvCxnSpPr>
        <p:spPr>
          <a:xfrm flipH="1" flipV="1">
            <a:off x="3993838" y="2273036"/>
            <a:ext cx="2324412" cy="111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1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2503</Words>
  <Application>Microsoft Office PowerPoint</Application>
  <PresentationFormat>와이드스크린</PresentationFormat>
  <Paragraphs>686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Jiyong</dc:creator>
  <cp:lastModifiedBy>Park Jiyong</cp:lastModifiedBy>
  <cp:revision>5</cp:revision>
  <dcterms:created xsi:type="dcterms:W3CDTF">2021-10-19T07:28:33Z</dcterms:created>
  <dcterms:modified xsi:type="dcterms:W3CDTF">2021-10-24T04:09:51Z</dcterms:modified>
</cp:coreProperties>
</file>