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0" r:id="rId2"/>
    <p:sldId id="256" r:id="rId3"/>
    <p:sldId id="267" r:id="rId4"/>
    <p:sldId id="268" r:id="rId5"/>
    <p:sldId id="257" r:id="rId6"/>
    <p:sldId id="259" r:id="rId7"/>
    <p:sldId id="258" r:id="rId8"/>
    <p:sldId id="261" r:id="rId9"/>
    <p:sldId id="262" r:id="rId10"/>
    <p:sldId id="263" r:id="rId11"/>
    <p:sldId id="266" r:id="rId12"/>
    <p:sldId id="269" r:id="rId13"/>
    <p:sldId id="270" r:id="rId14"/>
    <p:sldId id="271" r:id="rId15"/>
    <p:sldId id="264" r:id="rId16"/>
    <p:sldId id="26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4331D-0DAD-4BBF-8733-7F875ED6EDC1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A52CE-4F68-415B-817F-A2C14DF3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449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4A52CE-4F68-415B-817F-A2C14DF3A51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788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0B609-6713-4740-95F3-CD4FAAE03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B29A6D-F257-EAED-C06F-7924E5211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BE2E2-DA38-E739-0251-1F9ADB7C3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8C21-5425-4272-8407-6BA7BC2155CE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0619FE-91F0-300C-9629-F2AFAA2C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BE411-A24A-E31A-86F3-DDEFB560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FFE2-4536-4BD3-B364-E3514A8B0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4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81FC4-CF60-2FF9-F11A-973526D07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1883BD-93C6-A953-D467-9BB1B07E5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6456F6-35F3-D4C1-0B13-048FCDAE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8C21-5425-4272-8407-6BA7BC2155CE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78DD7B-16DD-8428-2A3E-456AC81E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EDD1C-2FD7-8237-05EC-8AA9217C0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FFE2-4536-4BD3-B364-E3514A8B0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73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46F58B-F176-602E-E6E7-00039FE9C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426C1C-6454-ABD3-D792-70FBA23B4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E6F3DB-3117-DF94-DCFD-3C581024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8C21-5425-4272-8407-6BA7BC2155CE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8141E0-1D3A-0ED4-B3E9-CC536A59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5B5987-0D45-689B-E62E-8CC82978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FFE2-4536-4BD3-B364-E3514A8B0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55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854B3-E4B4-4472-B61C-14E7CF6D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3C9947-82CE-AA84-2783-7AE55D85F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E3290-3F7F-6990-69A0-C018E433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8C21-5425-4272-8407-6BA7BC2155CE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109E8-2684-1C59-7AC9-ECB03E938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435B4E-E372-34A0-C4FE-996C29BD4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FFE2-4536-4BD3-B364-E3514A8B0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09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47C6C-212E-ACE3-6063-CCAB96A94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789592-1687-7E6D-EAA4-DDC1E8B29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654DB4-0A80-422E-4DB1-2CAEC5E4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8C21-5425-4272-8407-6BA7BC2155CE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36442-7E72-340E-81DD-D0D8EE8E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E1411-4542-11FC-453C-0F4603E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FFE2-4536-4BD3-B364-E3514A8B0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02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43B40-6EC7-0E34-2340-F70B1078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B9C966-C04D-BF15-426F-6658F5FB5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5AFA93-D460-B81D-F4BD-36059AB38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BB427F-75AE-65EA-DA91-53DDE4069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8C21-5425-4272-8407-6BA7BC2155CE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2F38F9-639C-589B-8A56-1D6B833D5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AC0844-3DAD-C807-DC0C-95CD88B4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FFE2-4536-4BD3-B364-E3514A8B0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26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0BEE3-0D18-1D4A-44ED-8766027E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1D492D-DE26-721F-9B52-3626E058D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CBF019-B769-284B-7A5C-317A3DBB1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510F6E-480A-14B7-9D34-39D3FA3C5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B18DD0-B7EB-CBE9-F1C0-B050CEB17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0584FF-98CF-4B6D-06BD-7B6A6DCC2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8C21-5425-4272-8407-6BA7BC2155CE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774B43-74F9-9131-C839-23B8C537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BADFCD-AF50-1B63-EC8A-47E5979B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FFE2-4536-4BD3-B364-E3514A8B0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6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D6310-FF94-40BD-356B-7AC7A5CC6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7465ED-93EB-8D47-A895-31667BF2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8C21-5425-4272-8407-6BA7BC2155CE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6A7294-CCC7-3EDC-C81A-F4DC73B15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17EBD8-9E7F-DA1D-88E0-E4D869E13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FFE2-4536-4BD3-B364-E3514A8B0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12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6B9EA4-22FD-69E8-2BDE-2EA67AB08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8C21-5425-4272-8407-6BA7BC2155CE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7D8F3D-335D-3C1D-AD31-D0281E8F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C8C96-383F-848D-AF39-199D67D1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FFE2-4536-4BD3-B364-E3514A8B0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35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83D09-14D6-20FF-E2FD-35125A8C3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DD094-F79F-5C34-FF28-A944D2559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4A12E-1D2F-AC40-ECC3-821C3739A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B4D637-F47F-3A12-F0F6-420011925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8C21-5425-4272-8407-6BA7BC2155CE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260833-C084-810F-E685-8E3FB8948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EE519C-254F-324C-6765-E0CBC0F7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FFE2-4536-4BD3-B364-E3514A8B0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00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D2B9E-DE83-8BBE-3173-816A825D0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CE2ED-6359-5792-EB9F-7904FA376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D1A231-AF33-A837-88DC-545E3CAD7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CBF72E-2FAB-0203-331E-7FF1949A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8C21-5425-4272-8407-6BA7BC2155CE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B8ACEE-EE0C-1B52-7081-C7745680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C95637-40D3-1C3C-987B-27F26119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FFE2-4536-4BD3-B364-E3514A8B0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78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37F328-DA69-3C34-65C6-8572C99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62567A-B3DB-883B-E173-BA75002DA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9BFAC6-BC89-2A88-6567-75595251E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D68C21-5425-4272-8407-6BA7BC2155CE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FC4E13-21BA-51E1-DB17-BEBC3B13E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391ACE-363C-C774-21F5-C1AA737AF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2AFFE2-4536-4BD3-B364-E3514A8B0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4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3B39F-A7B7-AF8A-B936-F4C428883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하늘, 구름, 물, 야외이(가) 표시된 사진&#10;&#10;자동 생성된 설명">
            <a:extLst>
              <a:ext uri="{FF2B5EF4-FFF2-40B4-BE49-F238E27FC236}">
                <a16:creationId xmlns:a16="http://schemas.microsoft.com/office/drawing/2014/main" id="{52A133E6-85C9-0F81-D25C-F8879E14E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40" y="383156"/>
            <a:ext cx="6091687" cy="60916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6B342B-2256-5A06-D19B-1EC4A2E29917}"/>
              </a:ext>
            </a:extLst>
          </p:cNvPr>
          <p:cNvSpPr txBox="1"/>
          <p:nvPr/>
        </p:nvSpPr>
        <p:spPr>
          <a:xfrm>
            <a:off x="1831309" y="1072896"/>
            <a:ext cx="4033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/>
              <a:t>SPA Practice</a:t>
            </a:r>
            <a:endParaRPr lang="ko-KR" altLang="en-US" sz="5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0B850A-8C2E-DD56-7F4A-9119BB5F4998}"/>
              </a:ext>
            </a:extLst>
          </p:cNvPr>
          <p:cNvSpPr txBox="1"/>
          <p:nvPr/>
        </p:nvSpPr>
        <p:spPr>
          <a:xfrm>
            <a:off x="7127216" y="545520"/>
            <a:ext cx="4969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초기 어플 </a:t>
            </a:r>
            <a:r>
              <a:rPr lang="ko-KR" altLang="en-US" sz="2400" dirty="0" err="1"/>
              <a:t>접속시</a:t>
            </a:r>
            <a:r>
              <a:rPr lang="ko-KR" altLang="en-US" sz="2400" dirty="0"/>
              <a:t> 화면</a:t>
            </a:r>
            <a:endParaRPr lang="en-US" altLang="ko-KR" sz="2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DC89561-5EE5-75D9-D727-3955101E76B3}"/>
              </a:ext>
            </a:extLst>
          </p:cNvPr>
          <p:cNvSpPr/>
          <p:nvPr/>
        </p:nvSpPr>
        <p:spPr>
          <a:xfrm>
            <a:off x="2851009" y="5235554"/>
            <a:ext cx="1993947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START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129F40-84C4-F323-BAE0-4B94F88D5FD8}"/>
              </a:ext>
            </a:extLst>
          </p:cNvPr>
          <p:cNvSpPr txBox="1"/>
          <p:nvPr/>
        </p:nvSpPr>
        <p:spPr>
          <a:xfrm>
            <a:off x="85344" y="1382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C84D4-B1C3-AA3C-23F3-A816F019F3DC}"/>
              </a:ext>
            </a:extLst>
          </p:cNvPr>
          <p:cNvSpPr txBox="1"/>
          <p:nvPr/>
        </p:nvSpPr>
        <p:spPr>
          <a:xfrm>
            <a:off x="7127216" y="1303728"/>
            <a:ext cx="49697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엑셀 또는 </a:t>
            </a:r>
            <a:r>
              <a:rPr lang="en-US" altLang="ko-KR" dirty="0"/>
              <a:t>txt </a:t>
            </a:r>
            <a:r>
              <a:rPr lang="ko-KR" altLang="en-US" dirty="0"/>
              <a:t>데이터베이스 로딩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로딩 완료 시 </a:t>
            </a:r>
            <a:r>
              <a:rPr lang="en-US" altLang="ko-KR" dirty="0"/>
              <a:t>Start </a:t>
            </a:r>
            <a:r>
              <a:rPr lang="ko-KR" altLang="en-US" dirty="0"/>
              <a:t>버튼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누르면 다음 화면 이동</a:t>
            </a:r>
          </a:p>
        </p:txBody>
      </p:sp>
    </p:spTree>
    <p:extLst>
      <p:ext uri="{BB962C8B-B14F-4D97-AF65-F5344CB8AC3E}">
        <p14:creationId xmlns:p14="http://schemas.microsoft.com/office/powerpoint/2010/main" val="2517081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7B61A-B5C4-FDE0-5CC0-79A71C376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하늘, 구름, 물, 야외이(가) 표시된 사진&#10;&#10;자동 생성된 설명">
            <a:extLst>
              <a:ext uri="{FF2B5EF4-FFF2-40B4-BE49-F238E27FC236}">
                <a16:creationId xmlns:a16="http://schemas.microsoft.com/office/drawing/2014/main" id="{6BD0E54B-35AC-1AFE-394D-9CF4798CD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40" y="383156"/>
            <a:ext cx="6091687" cy="6091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0BDA48-071F-963F-9662-5130C3DA8C0A}"/>
              </a:ext>
            </a:extLst>
          </p:cNvPr>
          <p:cNvSpPr txBox="1"/>
          <p:nvPr/>
        </p:nvSpPr>
        <p:spPr>
          <a:xfrm>
            <a:off x="1585171" y="585216"/>
            <a:ext cx="45743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/>
              <a:t>Tell Your Opinion</a:t>
            </a:r>
            <a:endParaRPr lang="ko-KR" alt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0A10F0-0FDB-B9D0-C7B1-803A43140BD9}"/>
              </a:ext>
            </a:extLst>
          </p:cNvPr>
          <p:cNvSpPr txBox="1"/>
          <p:nvPr/>
        </p:nvSpPr>
        <p:spPr>
          <a:xfrm>
            <a:off x="1094589" y="1776173"/>
            <a:ext cx="5237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직원들은 무엇을 입을지 고르는 것에</a:t>
            </a:r>
            <a:endParaRPr lang="en-US" altLang="ko-KR" sz="2400" dirty="0"/>
          </a:p>
          <a:p>
            <a:r>
              <a:rPr lang="ko-KR" altLang="en-US" sz="2400" dirty="0"/>
              <a:t>대해 자유를 가져야 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70B0D-C3B7-BCB0-463D-71A28EFF3C73}"/>
              </a:ext>
            </a:extLst>
          </p:cNvPr>
          <p:cNvSpPr txBox="1"/>
          <p:nvPr/>
        </p:nvSpPr>
        <p:spPr>
          <a:xfrm>
            <a:off x="85344" y="13824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3-3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F4252C-C2EE-B7CA-C43F-80BEAE354ABF}"/>
              </a:ext>
            </a:extLst>
          </p:cNvPr>
          <p:cNvSpPr txBox="1"/>
          <p:nvPr/>
        </p:nvSpPr>
        <p:spPr>
          <a:xfrm>
            <a:off x="7127216" y="1303728"/>
            <a:ext cx="49697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한국어 질문이 우선 출력되면 사용자가 영작</a:t>
            </a:r>
            <a:r>
              <a:rPr lang="en-US" altLang="ko-KR" sz="180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답을 </a:t>
            </a:r>
            <a:r>
              <a:rPr lang="ko-KR" altLang="en-US" dirty="0" err="1"/>
              <a:t>확인하고싶으면</a:t>
            </a:r>
            <a:r>
              <a:rPr lang="ko-KR" altLang="en-US" dirty="0"/>
              <a:t> 하단 빈 공간을 터치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 발음도 나와야 함</a:t>
            </a:r>
            <a:r>
              <a:rPr lang="en-US" altLang="ko-KR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왼쪽에서 오른쪽으로 </a:t>
            </a:r>
            <a:r>
              <a:rPr lang="ko-KR" altLang="en-US" sz="1800" dirty="0" err="1"/>
              <a:t>스와이프</a:t>
            </a:r>
            <a:r>
              <a:rPr lang="ko-KR" altLang="en-US" sz="1800" dirty="0"/>
              <a:t> 하면</a:t>
            </a:r>
            <a:endParaRPr lang="en-US" altLang="ko-KR" sz="1800" dirty="0"/>
          </a:p>
          <a:p>
            <a:r>
              <a:rPr lang="ko-KR" altLang="en-US" dirty="0"/>
              <a:t>다음 한국어 질문이 출력</a:t>
            </a:r>
            <a:endParaRPr lang="en-US" altLang="ko-KR" dirty="0"/>
          </a:p>
          <a:p>
            <a:endParaRPr lang="en-US" altLang="ko-KR" sz="1800" dirty="0"/>
          </a:p>
          <a:p>
            <a:r>
              <a:rPr lang="ko-KR" altLang="en-US" dirty="0"/>
              <a:t>오른쪽에서 왼쪽으로 </a:t>
            </a:r>
            <a:r>
              <a:rPr lang="ko-KR" altLang="en-US" dirty="0" err="1"/>
              <a:t>스와이프</a:t>
            </a:r>
            <a:r>
              <a:rPr lang="ko-KR" altLang="en-US" dirty="0"/>
              <a:t> 하면</a:t>
            </a:r>
            <a:endParaRPr lang="en-US" altLang="ko-KR" dirty="0"/>
          </a:p>
          <a:p>
            <a:r>
              <a:rPr lang="ko-KR" altLang="en-US" sz="1800" dirty="0"/>
              <a:t>이전 한국어 질문이 출력</a:t>
            </a:r>
            <a:endParaRPr lang="en-US" altLang="ko-KR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AD55CC-6211-E5FC-4199-B6FDE9F87A1D}"/>
              </a:ext>
            </a:extLst>
          </p:cNvPr>
          <p:cNvSpPr txBox="1"/>
          <p:nvPr/>
        </p:nvSpPr>
        <p:spPr>
          <a:xfrm>
            <a:off x="1094589" y="4250831"/>
            <a:ext cx="57026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Employees should have the freedom of</a:t>
            </a:r>
          </a:p>
          <a:p>
            <a:r>
              <a:rPr lang="en-US" altLang="ko-KR" sz="2400" dirty="0"/>
              <a:t>choosing what to wear.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9882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343B8-FF9B-48B1-6CB5-E8C2FD296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하늘, 구름, 물, 야외이(가) 표시된 사진&#10;&#10;자동 생성된 설명">
            <a:extLst>
              <a:ext uri="{FF2B5EF4-FFF2-40B4-BE49-F238E27FC236}">
                <a16:creationId xmlns:a16="http://schemas.microsoft.com/office/drawing/2014/main" id="{A3B7C8B7-0067-DF7E-A411-0446469E2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40" y="383156"/>
            <a:ext cx="6091687" cy="6091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74071F-A4E4-3A0F-0F51-DCC52CE0DE51}"/>
              </a:ext>
            </a:extLst>
          </p:cNvPr>
          <p:cNvSpPr txBox="1"/>
          <p:nvPr/>
        </p:nvSpPr>
        <p:spPr>
          <a:xfrm>
            <a:off x="85344" y="13824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3-4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612F2-F72D-89A0-2D25-0CCCC86067E3}"/>
              </a:ext>
            </a:extLst>
          </p:cNvPr>
          <p:cNvSpPr txBox="1"/>
          <p:nvPr/>
        </p:nvSpPr>
        <p:spPr>
          <a:xfrm>
            <a:off x="904771" y="585216"/>
            <a:ext cx="5935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/>
              <a:t>Describe Graph &amp; Photo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C2E014-BCD4-BD9A-E592-2E9F7DA13BA9}"/>
              </a:ext>
            </a:extLst>
          </p:cNvPr>
          <p:cNvSpPr txBox="1"/>
          <p:nvPr/>
        </p:nvSpPr>
        <p:spPr>
          <a:xfrm>
            <a:off x="3085595" y="1431601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바 그래프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07B100-31CD-34F1-BCF9-F06328A33B7C}"/>
              </a:ext>
            </a:extLst>
          </p:cNvPr>
          <p:cNvSpPr txBox="1"/>
          <p:nvPr/>
        </p:nvSpPr>
        <p:spPr>
          <a:xfrm>
            <a:off x="2956094" y="2124357"/>
            <a:ext cx="1832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파이 그래프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194E1-580C-49C4-6650-B9C508C893C1}"/>
              </a:ext>
            </a:extLst>
          </p:cNvPr>
          <p:cNvSpPr txBox="1"/>
          <p:nvPr/>
        </p:nvSpPr>
        <p:spPr>
          <a:xfrm>
            <a:off x="2956092" y="2892256"/>
            <a:ext cx="1832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라인 그래프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A35B54-72A8-563A-E4FD-FD56C05868AE}"/>
              </a:ext>
            </a:extLst>
          </p:cNvPr>
          <p:cNvSpPr txBox="1"/>
          <p:nvPr/>
        </p:nvSpPr>
        <p:spPr>
          <a:xfrm>
            <a:off x="2802204" y="366015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사진 묘사하기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1DA27-C899-B0D3-4630-A76BED8D6F7C}"/>
              </a:ext>
            </a:extLst>
          </p:cNvPr>
          <p:cNvSpPr txBox="1"/>
          <p:nvPr/>
        </p:nvSpPr>
        <p:spPr>
          <a:xfrm>
            <a:off x="2777819" y="4435332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사진 비교하기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DBD8CF-3C53-FD47-3617-74CFC7B9DD8F}"/>
              </a:ext>
            </a:extLst>
          </p:cNvPr>
          <p:cNvSpPr txBox="1"/>
          <p:nvPr/>
        </p:nvSpPr>
        <p:spPr>
          <a:xfrm>
            <a:off x="2053267" y="5183686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사진 선호하는 것 고르기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9650BD-FF0E-8D81-1027-283D7FAAE129}"/>
              </a:ext>
            </a:extLst>
          </p:cNvPr>
          <p:cNvSpPr txBox="1"/>
          <p:nvPr/>
        </p:nvSpPr>
        <p:spPr>
          <a:xfrm>
            <a:off x="7127216" y="1303728"/>
            <a:ext cx="496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각 루틴을 선택하면 예문으로 진입</a:t>
            </a:r>
            <a:endParaRPr lang="en-US" altLang="ko-KR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18DDEE-9864-6046-D15B-D79A2C1993CC}"/>
              </a:ext>
            </a:extLst>
          </p:cNvPr>
          <p:cNvSpPr txBox="1"/>
          <p:nvPr/>
        </p:nvSpPr>
        <p:spPr>
          <a:xfrm>
            <a:off x="3085603" y="578385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물건 팔기</a:t>
            </a:r>
          </a:p>
        </p:txBody>
      </p:sp>
    </p:spTree>
    <p:extLst>
      <p:ext uri="{BB962C8B-B14F-4D97-AF65-F5344CB8AC3E}">
        <p14:creationId xmlns:p14="http://schemas.microsoft.com/office/powerpoint/2010/main" val="946688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8E4B0-D4AF-E16D-4E63-9D3EF8638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하늘, 구름, 물, 야외이(가) 표시된 사진&#10;&#10;자동 생성된 설명">
            <a:extLst>
              <a:ext uri="{FF2B5EF4-FFF2-40B4-BE49-F238E27FC236}">
                <a16:creationId xmlns:a16="http://schemas.microsoft.com/office/drawing/2014/main" id="{86108566-E9AA-9078-B464-0FEA00669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40" y="383156"/>
            <a:ext cx="6091687" cy="6091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25441D-E991-E7B4-6389-1BB5D97CD705}"/>
              </a:ext>
            </a:extLst>
          </p:cNvPr>
          <p:cNvSpPr txBox="1"/>
          <p:nvPr/>
        </p:nvSpPr>
        <p:spPr>
          <a:xfrm>
            <a:off x="2565118" y="585216"/>
            <a:ext cx="26144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/>
              <a:t>Daily Test</a:t>
            </a:r>
            <a:endParaRPr lang="ko-KR" alt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43CB3D-A76B-49D5-54A0-5E694FA1E9C9}"/>
              </a:ext>
            </a:extLst>
          </p:cNvPr>
          <p:cNvSpPr txBox="1"/>
          <p:nvPr/>
        </p:nvSpPr>
        <p:spPr>
          <a:xfrm>
            <a:off x="2299929" y="1776173"/>
            <a:ext cx="3144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u="sng" dirty="0"/>
              <a:t>Personal Question</a:t>
            </a:r>
            <a:endParaRPr lang="ko-KR" altLang="en-US" sz="2800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9E2BD-6EB9-425D-52CD-77F789F4711E}"/>
              </a:ext>
            </a:extLst>
          </p:cNvPr>
          <p:cNvSpPr txBox="1"/>
          <p:nvPr/>
        </p:nvSpPr>
        <p:spPr>
          <a:xfrm>
            <a:off x="2177643" y="2501453"/>
            <a:ext cx="3389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u="sng" dirty="0"/>
              <a:t>Summarize Passage</a:t>
            </a:r>
            <a:endParaRPr lang="ko-KR" altLang="en-US" sz="28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1CD9E-13DF-16A7-8E3F-4867D94678AE}"/>
              </a:ext>
            </a:extLst>
          </p:cNvPr>
          <p:cNvSpPr txBox="1"/>
          <p:nvPr/>
        </p:nvSpPr>
        <p:spPr>
          <a:xfrm>
            <a:off x="2379912" y="3226733"/>
            <a:ext cx="298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u="sng" dirty="0"/>
              <a:t>Tell Your Opinion</a:t>
            </a:r>
            <a:endParaRPr lang="ko-KR" altLang="en-US" sz="2800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4D2BAB-90AE-16DE-246A-2CA129FDC77B}"/>
              </a:ext>
            </a:extLst>
          </p:cNvPr>
          <p:cNvSpPr txBox="1"/>
          <p:nvPr/>
        </p:nvSpPr>
        <p:spPr>
          <a:xfrm>
            <a:off x="85344" y="1382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0CCAA6-DC43-590E-A8D8-C38755A0EE6E}"/>
              </a:ext>
            </a:extLst>
          </p:cNvPr>
          <p:cNvSpPr txBox="1"/>
          <p:nvPr/>
        </p:nvSpPr>
        <p:spPr>
          <a:xfrm>
            <a:off x="1767345" y="3956290"/>
            <a:ext cx="421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u="sng" dirty="0"/>
              <a:t>Describe Graph &amp; Photo</a:t>
            </a:r>
            <a:endParaRPr lang="ko-KR" altLang="en-US" sz="2800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E158DD-0064-D4C9-BB4A-6425E4E409E9}"/>
              </a:ext>
            </a:extLst>
          </p:cNvPr>
          <p:cNvSpPr txBox="1"/>
          <p:nvPr/>
        </p:nvSpPr>
        <p:spPr>
          <a:xfrm>
            <a:off x="1040864" y="1776173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4-1</a:t>
            </a:r>
            <a:endParaRPr lang="ko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268E56-E71C-A05B-271C-B10CE7AFD9E7}"/>
              </a:ext>
            </a:extLst>
          </p:cNvPr>
          <p:cNvSpPr txBox="1"/>
          <p:nvPr/>
        </p:nvSpPr>
        <p:spPr>
          <a:xfrm>
            <a:off x="1040864" y="2501453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4-2</a:t>
            </a:r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905E1E-201A-672B-B1F3-7275E8A62EFD}"/>
              </a:ext>
            </a:extLst>
          </p:cNvPr>
          <p:cNvSpPr txBox="1"/>
          <p:nvPr/>
        </p:nvSpPr>
        <p:spPr>
          <a:xfrm>
            <a:off x="1040864" y="3226733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4-3</a:t>
            </a:r>
            <a:endParaRPr lang="ko-KR" alt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143AE6-872C-01C7-6D48-1EED2AA4A1E9}"/>
              </a:ext>
            </a:extLst>
          </p:cNvPr>
          <p:cNvSpPr txBox="1"/>
          <p:nvPr/>
        </p:nvSpPr>
        <p:spPr>
          <a:xfrm>
            <a:off x="1040864" y="3973626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4-4</a:t>
            </a:r>
            <a:endParaRPr lang="ko-KR" alt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6A4F8F-850C-3533-15BC-73CC6813DD36}"/>
              </a:ext>
            </a:extLst>
          </p:cNvPr>
          <p:cNvSpPr txBox="1"/>
          <p:nvPr/>
        </p:nvSpPr>
        <p:spPr>
          <a:xfrm>
            <a:off x="7127216" y="1303728"/>
            <a:ext cx="49697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Personal Question</a:t>
            </a:r>
            <a:r>
              <a:rPr lang="ko-KR" altLang="en-US" sz="1800" dirty="0"/>
              <a:t>은 개인 질문에 대해서</a:t>
            </a:r>
            <a:endParaRPr lang="en-US" altLang="ko-KR" sz="1800" dirty="0"/>
          </a:p>
          <a:p>
            <a:r>
              <a:rPr lang="ko-KR" altLang="en-US" dirty="0"/>
              <a:t>주로 사용되는 필수 패턴</a:t>
            </a:r>
            <a:r>
              <a:rPr lang="en-US" altLang="ko-KR" dirty="0"/>
              <a:t>(</a:t>
            </a:r>
            <a:r>
              <a:rPr lang="ko-KR" altLang="en-US" dirty="0"/>
              <a:t>예문</a:t>
            </a:r>
            <a:r>
              <a:rPr lang="en-US" altLang="ko-KR" dirty="0"/>
              <a:t>)</a:t>
            </a:r>
            <a:r>
              <a:rPr lang="ko-KR" altLang="en-US" dirty="0"/>
              <a:t>을 영작</a:t>
            </a:r>
            <a:endParaRPr lang="ko-KR" altLang="en-US" sz="1800" dirty="0"/>
          </a:p>
          <a:p>
            <a:endParaRPr lang="en-US" altLang="ko-KR" dirty="0"/>
          </a:p>
          <a:p>
            <a:r>
              <a:rPr lang="en-US" altLang="ko-KR" dirty="0"/>
              <a:t>Summarize Passage</a:t>
            </a:r>
            <a:r>
              <a:rPr lang="ko-KR" altLang="en-US" dirty="0"/>
              <a:t>는 지문 요약에 주로 </a:t>
            </a:r>
            <a:endParaRPr lang="en-US" altLang="ko-KR" dirty="0"/>
          </a:p>
          <a:p>
            <a:r>
              <a:rPr lang="ko-KR" altLang="en-US" dirty="0"/>
              <a:t>사용되는 필수 패턴을 영작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Tell Your Opinion</a:t>
            </a:r>
            <a:r>
              <a:rPr lang="ko-KR" altLang="en-US" dirty="0"/>
              <a:t>은 의견을 묻는 질문에 대해</a:t>
            </a:r>
            <a:endParaRPr lang="en-US" altLang="ko-KR" dirty="0"/>
          </a:p>
          <a:p>
            <a:r>
              <a:rPr lang="ko-KR" altLang="en-US" dirty="0"/>
              <a:t>주로 사용되는 필수 패턴</a:t>
            </a:r>
            <a:r>
              <a:rPr lang="en-US" altLang="ko-KR" dirty="0"/>
              <a:t>(</a:t>
            </a:r>
            <a:r>
              <a:rPr lang="ko-KR" altLang="en-US" dirty="0"/>
              <a:t>예문</a:t>
            </a:r>
            <a:r>
              <a:rPr lang="en-US" altLang="ko-KR" dirty="0"/>
              <a:t>)</a:t>
            </a:r>
            <a:r>
              <a:rPr lang="ko-KR" altLang="en-US" dirty="0"/>
              <a:t>을 영작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Describe Graph &amp; Photo</a:t>
            </a:r>
            <a:r>
              <a:rPr lang="ko-KR" altLang="en-US" dirty="0"/>
              <a:t>는 사진</a:t>
            </a:r>
            <a:r>
              <a:rPr lang="en-US" altLang="ko-KR" dirty="0"/>
              <a:t>, </a:t>
            </a:r>
            <a:r>
              <a:rPr lang="ko-KR" altLang="en-US" dirty="0"/>
              <a:t>그래프 묘사</a:t>
            </a:r>
            <a:endParaRPr lang="en-US" altLang="ko-KR" dirty="0"/>
          </a:p>
          <a:p>
            <a:r>
              <a:rPr lang="ko-KR" altLang="en-US" dirty="0" err="1"/>
              <a:t>에</a:t>
            </a:r>
            <a:r>
              <a:rPr lang="ko-KR" altLang="en-US" dirty="0"/>
              <a:t> 대해 사용되는 필수 패턴</a:t>
            </a:r>
            <a:r>
              <a:rPr lang="en-US" altLang="ko-KR" dirty="0"/>
              <a:t>(</a:t>
            </a:r>
            <a:r>
              <a:rPr lang="ko-KR" altLang="en-US" dirty="0"/>
              <a:t>예문</a:t>
            </a:r>
            <a:r>
              <a:rPr lang="en-US" altLang="ko-KR" dirty="0"/>
              <a:t>)</a:t>
            </a:r>
            <a:r>
              <a:rPr lang="ko-KR" altLang="en-US" dirty="0"/>
              <a:t>을 영작</a:t>
            </a:r>
          </a:p>
        </p:txBody>
      </p:sp>
    </p:spTree>
    <p:extLst>
      <p:ext uri="{BB962C8B-B14F-4D97-AF65-F5344CB8AC3E}">
        <p14:creationId xmlns:p14="http://schemas.microsoft.com/office/powerpoint/2010/main" val="392975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48AB9-566F-6B48-8939-9E76779A4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하늘, 구름, 물, 야외이(가) 표시된 사진&#10;&#10;자동 생성된 설명">
            <a:extLst>
              <a:ext uri="{FF2B5EF4-FFF2-40B4-BE49-F238E27FC236}">
                <a16:creationId xmlns:a16="http://schemas.microsoft.com/office/drawing/2014/main" id="{1C0EE564-3EB2-FE42-84EA-C51C0A15C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40" y="383156"/>
            <a:ext cx="6091687" cy="60916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12D213-D06D-B163-0E3F-C8F1588721FF}"/>
              </a:ext>
            </a:extLst>
          </p:cNvPr>
          <p:cNvSpPr txBox="1"/>
          <p:nvPr/>
        </p:nvSpPr>
        <p:spPr>
          <a:xfrm>
            <a:off x="1454495" y="585216"/>
            <a:ext cx="48357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/>
              <a:t>Personal</a:t>
            </a:r>
            <a:r>
              <a:rPr lang="ko-KR" altLang="en-US" sz="4400" dirty="0"/>
              <a:t> </a:t>
            </a:r>
            <a:r>
              <a:rPr lang="en-US" altLang="ko-KR" sz="4400" dirty="0"/>
              <a:t>Question</a:t>
            </a:r>
            <a:endParaRPr lang="ko-KR" alt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93BA65-1059-3FD5-0B55-ABDB00050925}"/>
              </a:ext>
            </a:extLst>
          </p:cNvPr>
          <p:cNvSpPr txBox="1"/>
          <p:nvPr/>
        </p:nvSpPr>
        <p:spPr>
          <a:xfrm>
            <a:off x="85344" y="13824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3-1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BF1FE-56DE-173F-1F24-03FBB648BBD2}"/>
              </a:ext>
            </a:extLst>
          </p:cNvPr>
          <p:cNvSpPr txBox="1"/>
          <p:nvPr/>
        </p:nvSpPr>
        <p:spPr>
          <a:xfrm>
            <a:off x="7127216" y="1303728"/>
            <a:ext cx="496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각 루틴을 선택하면 예문으로 진입</a:t>
            </a:r>
            <a:endParaRPr lang="en-US" altLang="ko-KR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38149E-6F21-4084-0E8A-31CA2C48F5F4}"/>
              </a:ext>
            </a:extLst>
          </p:cNvPr>
          <p:cNvSpPr txBox="1"/>
          <p:nvPr/>
        </p:nvSpPr>
        <p:spPr>
          <a:xfrm>
            <a:off x="3085595" y="197440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일상 루틴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524776-F887-C7B6-7F5F-14FB5CB85280}"/>
              </a:ext>
            </a:extLst>
          </p:cNvPr>
          <p:cNvSpPr txBox="1"/>
          <p:nvPr/>
        </p:nvSpPr>
        <p:spPr>
          <a:xfrm>
            <a:off x="2956091" y="266715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좋아하는 것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602645-581E-0346-B354-6F06683AD00A}"/>
              </a:ext>
            </a:extLst>
          </p:cNvPr>
          <p:cNvSpPr txBox="1"/>
          <p:nvPr/>
        </p:nvSpPr>
        <p:spPr>
          <a:xfrm>
            <a:off x="3263867" y="3435058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하는 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D22A1F-2AD3-3F22-53ED-D3707E6EEA41}"/>
              </a:ext>
            </a:extLst>
          </p:cNvPr>
          <p:cNvSpPr txBox="1"/>
          <p:nvPr/>
        </p:nvSpPr>
        <p:spPr>
          <a:xfrm>
            <a:off x="3109979" y="4202957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과거의 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250D57-06C1-C504-789F-EB444BD718D8}"/>
              </a:ext>
            </a:extLst>
          </p:cNvPr>
          <p:cNvSpPr txBox="1"/>
          <p:nvPr/>
        </p:nvSpPr>
        <p:spPr>
          <a:xfrm>
            <a:off x="2931706" y="4978134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가정해 보기</a:t>
            </a:r>
          </a:p>
        </p:txBody>
      </p:sp>
    </p:spTree>
    <p:extLst>
      <p:ext uri="{BB962C8B-B14F-4D97-AF65-F5344CB8AC3E}">
        <p14:creationId xmlns:p14="http://schemas.microsoft.com/office/powerpoint/2010/main" val="3536086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148C2-480C-FEB2-77BB-CAEE248D6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하늘, 구름, 물, 야외이(가) 표시된 사진&#10;&#10;자동 생성된 설명">
            <a:extLst>
              <a:ext uri="{FF2B5EF4-FFF2-40B4-BE49-F238E27FC236}">
                <a16:creationId xmlns:a16="http://schemas.microsoft.com/office/drawing/2014/main" id="{191920B1-BAA4-30F1-B7FD-627B9F093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40" y="383156"/>
            <a:ext cx="6091687" cy="6091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6C91B5-95B5-32D5-DB67-B9294F683A10}"/>
              </a:ext>
            </a:extLst>
          </p:cNvPr>
          <p:cNvSpPr txBox="1"/>
          <p:nvPr/>
        </p:nvSpPr>
        <p:spPr>
          <a:xfrm>
            <a:off x="1454495" y="585216"/>
            <a:ext cx="48357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/>
              <a:t>Personal</a:t>
            </a:r>
            <a:r>
              <a:rPr lang="ko-KR" altLang="en-US" sz="4400" dirty="0"/>
              <a:t> </a:t>
            </a:r>
            <a:r>
              <a:rPr lang="en-US" altLang="ko-KR" sz="4400" dirty="0"/>
              <a:t>Question</a:t>
            </a:r>
            <a:endParaRPr lang="ko-KR" alt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1365FD-FCDD-F382-8078-86A36062722D}"/>
              </a:ext>
            </a:extLst>
          </p:cNvPr>
          <p:cNvSpPr txBox="1"/>
          <p:nvPr/>
        </p:nvSpPr>
        <p:spPr>
          <a:xfrm>
            <a:off x="85344" y="13824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3-1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0ED1A0-383C-47D7-6A21-914147958DB8}"/>
              </a:ext>
            </a:extLst>
          </p:cNvPr>
          <p:cNvSpPr txBox="1"/>
          <p:nvPr/>
        </p:nvSpPr>
        <p:spPr>
          <a:xfrm>
            <a:off x="7127216" y="1303728"/>
            <a:ext cx="4969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영어가 나오고 읽어주면 알아서 대답</a:t>
            </a:r>
            <a:r>
              <a:rPr lang="en-US" altLang="ko-KR" dirty="0"/>
              <a:t>.</a:t>
            </a:r>
          </a:p>
          <a:p>
            <a:endParaRPr lang="en-US" altLang="ko-KR" sz="1800" dirty="0"/>
          </a:p>
          <a:p>
            <a:r>
              <a:rPr lang="ko-KR" altLang="en-US" dirty="0" err="1"/>
              <a:t>스와이프로</a:t>
            </a:r>
            <a:r>
              <a:rPr lang="ko-KR" altLang="en-US" dirty="0"/>
              <a:t> 이동</a:t>
            </a:r>
            <a:endParaRPr lang="en-US" altLang="ko-KR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BB7ED2-1CFB-B353-CC06-86518C239300}"/>
              </a:ext>
            </a:extLst>
          </p:cNvPr>
          <p:cNvSpPr txBox="1"/>
          <p:nvPr/>
        </p:nvSpPr>
        <p:spPr>
          <a:xfrm>
            <a:off x="1094589" y="1812431"/>
            <a:ext cx="51912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What is a typical routine you follow</a:t>
            </a:r>
          </a:p>
          <a:p>
            <a:r>
              <a:rPr lang="en-US" altLang="ko-KR" sz="2400" dirty="0"/>
              <a:t>at your office.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70544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7E1B9-2C99-668C-3606-A338B41C6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560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94A02-8CB4-1069-CDF4-B0A964E41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09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하늘, 구름, 물, 야외이(가) 표시된 사진&#10;&#10;자동 생성된 설명">
            <a:extLst>
              <a:ext uri="{FF2B5EF4-FFF2-40B4-BE49-F238E27FC236}">
                <a16:creationId xmlns:a16="http://schemas.microsoft.com/office/drawing/2014/main" id="{7A830F25-2D0B-99EC-9A6C-EB6D1CB23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40" y="383156"/>
            <a:ext cx="6091687" cy="60916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1B8A88-B5F9-A5AA-B415-E49BB2EBD631}"/>
              </a:ext>
            </a:extLst>
          </p:cNvPr>
          <p:cNvSpPr txBox="1"/>
          <p:nvPr/>
        </p:nvSpPr>
        <p:spPr>
          <a:xfrm>
            <a:off x="2961702" y="585216"/>
            <a:ext cx="18213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/>
              <a:t>MENU</a:t>
            </a:r>
            <a:endParaRPr lang="ko-KR" altLang="en-US" sz="4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187519-3336-2BB4-DF17-6951B9CAE2C1}"/>
              </a:ext>
            </a:extLst>
          </p:cNvPr>
          <p:cNvSpPr txBox="1"/>
          <p:nvPr/>
        </p:nvSpPr>
        <p:spPr>
          <a:xfrm>
            <a:off x="2864533" y="2551343"/>
            <a:ext cx="2015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u="sng" dirty="0"/>
              <a:t>Daily Study</a:t>
            </a:r>
            <a:endParaRPr lang="ko-KR" altLang="en-US" sz="2800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4F1767-4577-5A4A-B0D3-EC9E2B15597D}"/>
              </a:ext>
            </a:extLst>
          </p:cNvPr>
          <p:cNvSpPr txBox="1"/>
          <p:nvPr/>
        </p:nvSpPr>
        <p:spPr>
          <a:xfrm>
            <a:off x="3006522" y="3475118"/>
            <a:ext cx="1731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u="sng" dirty="0"/>
              <a:t>Daily Test</a:t>
            </a:r>
            <a:endParaRPr lang="ko-KR" altLang="en-US" sz="2800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76DE59-44DC-1DCC-5BEC-F7954FDF7962}"/>
              </a:ext>
            </a:extLst>
          </p:cNvPr>
          <p:cNvSpPr txBox="1"/>
          <p:nvPr/>
        </p:nvSpPr>
        <p:spPr>
          <a:xfrm>
            <a:off x="2647451" y="4347986"/>
            <a:ext cx="2449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u="sng" dirty="0"/>
              <a:t>Grammer</a:t>
            </a:r>
            <a:r>
              <a:rPr lang="ko-KR" altLang="en-US" sz="2800" u="sng" dirty="0"/>
              <a:t> </a:t>
            </a:r>
            <a:r>
              <a:rPr lang="en-US" altLang="ko-KR" sz="2800" u="sng" dirty="0"/>
              <a:t>Test</a:t>
            </a:r>
            <a:endParaRPr lang="ko-KR" altLang="en-US" sz="2800" u="sn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25851E-F026-F13E-02BD-8BE6B7313D08}"/>
              </a:ext>
            </a:extLst>
          </p:cNvPr>
          <p:cNvSpPr txBox="1"/>
          <p:nvPr/>
        </p:nvSpPr>
        <p:spPr>
          <a:xfrm>
            <a:off x="85344" y="1382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2</a:t>
            </a:r>
            <a:endParaRPr lang="ko-KR" alt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D95569-5DEE-8CB8-4A46-F3EAD63B30B0}"/>
              </a:ext>
            </a:extLst>
          </p:cNvPr>
          <p:cNvSpPr txBox="1"/>
          <p:nvPr/>
        </p:nvSpPr>
        <p:spPr>
          <a:xfrm>
            <a:off x="1834896" y="255134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3</a:t>
            </a:r>
            <a:endParaRPr lang="ko-KR" alt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1E8AC3-5D91-00F9-B4D6-11BE8EDF782C}"/>
              </a:ext>
            </a:extLst>
          </p:cNvPr>
          <p:cNvSpPr txBox="1"/>
          <p:nvPr/>
        </p:nvSpPr>
        <p:spPr>
          <a:xfrm>
            <a:off x="1834896" y="347511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4</a:t>
            </a:r>
            <a:endParaRPr lang="ko-KR" alt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A5EF96-1ED9-E404-1BAF-CA537555E013}"/>
              </a:ext>
            </a:extLst>
          </p:cNvPr>
          <p:cNvSpPr txBox="1"/>
          <p:nvPr/>
        </p:nvSpPr>
        <p:spPr>
          <a:xfrm>
            <a:off x="1834896" y="431246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5</a:t>
            </a:r>
            <a:endParaRPr lang="ko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8B82CD-0248-B7F5-68AC-53B500C0C59D}"/>
              </a:ext>
            </a:extLst>
          </p:cNvPr>
          <p:cNvSpPr txBox="1"/>
          <p:nvPr/>
        </p:nvSpPr>
        <p:spPr>
          <a:xfrm>
            <a:off x="7127216" y="545520"/>
            <a:ext cx="4969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메인 메뉴 화면</a:t>
            </a:r>
            <a:endParaRPr lang="en-US" altLang="ko-KR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3ACAD9-18AE-FA5D-3336-03D25ED33980}"/>
              </a:ext>
            </a:extLst>
          </p:cNvPr>
          <p:cNvSpPr txBox="1"/>
          <p:nvPr/>
        </p:nvSpPr>
        <p:spPr>
          <a:xfrm>
            <a:off x="7127216" y="1303728"/>
            <a:ext cx="4969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Daily Study</a:t>
            </a:r>
            <a:r>
              <a:rPr lang="ko-KR" altLang="en-US" sz="1800" dirty="0"/>
              <a:t>는 필수 패턴에 대해 학습</a:t>
            </a:r>
          </a:p>
          <a:p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A9F940-4F53-A136-E402-929B69165DAA}"/>
              </a:ext>
            </a:extLst>
          </p:cNvPr>
          <p:cNvSpPr txBox="1"/>
          <p:nvPr/>
        </p:nvSpPr>
        <p:spPr>
          <a:xfrm>
            <a:off x="3101676" y="5251307"/>
            <a:ext cx="1541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u="sng" dirty="0"/>
              <a:t>SPA Test</a:t>
            </a:r>
            <a:endParaRPr lang="ko-KR" altLang="en-US" sz="2800" u="sn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61616-11E9-7E32-01DC-0E94BBC705F7}"/>
              </a:ext>
            </a:extLst>
          </p:cNvPr>
          <p:cNvSpPr txBox="1"/>
          <p:nvPr/>
        </p:nvSpPr>
        <p:spPr>
          <a:xfrm>
            <a:off x="1834896" y="521578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6</a:t>
            </a:r>
            <a:endParaRPr lang="ko-KR" altLang="en-US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8E48D3-CE50-D3D2-77B9-571FB93BE048}"/>
              </a:ext>
            </a:extLst>
          </p:cNvPr>
          <p:cNvSpPr txBox="1"/>
          <p:nvPr/>
        </p:nvSpPr>
        <p:spPr>
          <a:xfrm>
            <a:off x="2875113" y="1688449"/>
            <a:ext cx="1994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u="sng" dirty="0"/>
              <a:t>Daily Word</a:t>
            </a:r>
            <a:endParaRPr lang="ko-KR" altLang="en-US" sz="2800" u="sng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63527B-833E-3969-7E64-2414A2095D3B}"/>
              </a:ext>
            </a:extLst>
          </p:cNvPr>
          <p:cNvSpPr txBox="1"/>
          <p:nvPr/>
        </p:nvSpPr>
        <p:spPr>
          <a:xfrm>
            <a:off x="1834896" y="168844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7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0054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7285E-51BD-7041-6D4A-AF5CF8C18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하늘, 구름, 물, 야외이(가) 표시된 사진&#10;&#10;자동 생성된 설명">
            <a:extLst>
              <a:ext uri="{FF2B5EF4-FFF2-40B4-BE49-F238E27FC236}">
                <a16:creationId xmlns:a16="http://schemas.microsoft.com/office/drawing/2014/main" id="{D9DED8BB-7253-A0B0-3B17-AEE34286F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40" y="383156"/>
            <a:ext cx="6091687" cy="60916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90512E-3A3B-7379-5682-5667BFD063D8}"/>
              </a:ext>
            </a:extLst>
          </p:cNvPr>
          <p:cNvSpPr txBox="1"/>
          <p:nvPr/>
        </p:nvSpPr>
        <p:spPr>
          <a:xfrm>
            <a:off x="2357466" y="585216"/>
            <a:ext cx="30298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/>
              <a:t>Daily Word</a:t>
            </a:r>
            <a:endParaRPr lang="ko-KR" altLang="en-US" sz="4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D78707-FCF2-7B9D-5ADB-0083BC6FFE7B}"/>
              </a:ext>
            </a:extLst>
          </p:cNvPr>
          <p:cNvSpPr txBox="1"/>
          <p:nvPr/>
        </p:nvSpPr>
        <p:spPr>
          <a:xfrm>
            <a:off x="85344" y="1382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7</a:t>
            </a:r>
            <a:endParaRPr lang="ko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A6094A-BD6C-D858-D040-AF3AB9D5E8CF}"/>
              </a:ext>
            </a:extLst>
          </p:cNvPr>
          <p:cNvSpPr txBox="1"/>
          <p:nvPr/>
        </p:nvSpPr>
        <p:spPr>
          <a:xfrm>
            <a:off x="7127216" y="545520"/>
            <a:ext cx="4969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단어 암기 폴더</a:t>
            </a:r>
            <a:endParaRPr lang="en-US" altLang="ko-KR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2A2D45-A91D-FA93-8A29-2AB85B642236}"/>
              </a:ext>
            </a:extLst>
          </p:cNvPr>
          <p:cNvSpPr txBox="1"/>
          <p:nvPr/>
        </p:nvSpPr>
        <p:spPr>
          <a:xfrm>
            <a:off x="7127216" y="1303728"/>
            <a:ext cx="49697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단어는 엑셀에 정리되어 </a:t>
            </a:r>
            <a:r>
              <a:rPr lang="en-US" altLang="ko-KR" sz="1800" dirty="0"/>
              <a:t>Day</a:t>
            </a:r>
            <a:r>
              <a:rPr lang="ko-KR" altLang="en-US" sz="1800" dirty="0"/>
              <a:t>별로 파일이 존재</a:t>
            </a:r>
            <a:endParaRPr lang="en-US" altLang="ko-KR" sz="1800" dirty="0"/>
          </a:p>
          <a:p>
            <a:endParaRPr lang="en-US" altLang="ko-KR" dirty="0"/>
          </a:p>
          <a:p>
            <a:r>
              <a:rPr lang="ko-KR" altLang="en-US" dirty="0"/>
              <a:t>폴더 내의 파일 개수를 파악해서 개수만큼</a:t>
            </a:r>
            <a:endParaRPr lang="en-US" altLang="ko-KR" dirty="0"/>
          </a:p>
          <a:p>
            <a:r>
              <a:rPr lang="ko-KR" altLang="en-US" dirty="0"/>
              <a:t>번호로 표시</a:t>
            </a:r>
            <a:r>
              <a:rPr lang="en-US" altLang="ko-KR" dirty="0"/>
              <a:t>(32</a:t>
            </a:r>
            <a:r>
              <a:rPr lang="ko-KR" altLang="en-US" dirty="0"/>
              <a:t>개 파일이면 </a:t>
            </a:r>
            <a:r>
              <a:rPr lang="en-US" altLang="ko-KR" dirty="0"/>
              <a:t>32)</a:t>
            </a:r>
          </a:p>
          <a:p>
            <a:endParaRPr lang="en-US" altLang="ko-KR" dirty="0"/>
          </a:p>
          <a:p>
            <a:r>
              <a:rPr lang="ko-KR" altLang="en-US" dirty="0"/>
              <a:t>터치하면 학습인지 시험인지 물어봄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번호의 엑셀파일 데이터 로드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6AE074-E19F-5BA7-6C22-A27653DBB5F2}"/>
              </a:ext>
            </a:extLst>
          </p:cNvPr>
          <p:cNvSpPr/>
          <p:nvPr/>
        </p:nvSpPr>
        <p:spPr>
          <a:xfrm>
            <a:off x="1410190" y="1827723"/>
            <a:ext cx="553586" cy="6286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CD66E2-9838-5546-8BE9-C009F6283D53}"/>
              </a:ext>
            </a:extLst>
          </p:cNvPr>
          <p:cNvSpPr/>
          <p:nvPr/>
        </p:nvSpPr>
        <p:spPr>
          <a:xfrm>
            <a:off x="2458702" y="1827723"/>
            <a:ext cx="553586" cy="6286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2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A4ECF6-E451-D703-5779-6414E543A2A2}"/>
              </a:ext>
            </a:extLst>
          </p:cNvPr>
          <p:cNvSpPr/>
          <p:nvPr/>
        </p:nvSpPr>
        <p:spPr>
          <a:xfrm>
            <a:off x="3507214" y="1827723"/>
            <a:ext cx="553586" cy="6286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AFE876-B309-88A8-DD26-0F5B937C4DDC}"/>
              </a:ext>
            </a:extLst>
          </p:cNvPr>
          <p:cNvSpPr/>
          <p:nvPr/>
        </p:nvSpPr>
        <p:spPr>
          <a:xfrm>
            <a:off x="4555726" y="1827723"/>
            <a:ext cx="553586" cy="6286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4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411F02-B692-8EC2-0A37-FAF9A59BD757}"/>
              </a:ext>
            </a:extLst>
          </p:cNvPr>
          <p:cNvSpPr/>
          <p:nvPr/>
        </p:nvSpPr>
        <p:spPr>
          <a:xfrm>
            <a:off x="5604238" y="1827723"/>
            <a:ext cx="553586" cy="6286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EFA6B4-6BA4-97BB-13C2-3E9F4E7C5883}"/>
              </a:ext>
            </a:extLst>
          </p:cNvPr>
          <p:cNvSpPr/>
          <p:nvPr/>
        </p:nvSpPr>
        <p:spPr>
          <a:xfrm>
            <a:off x="1410190" y="2735242"/>
            <a:ext cx="553586" cy="6286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6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DCE93D-0A06-EBF9-97EB-FBED36ACF91D}"/>
              </a:ext>
            </a:extLst>
          </p:cNvPr>
          <p:cNvSpPr/>
          <p:nvPr/>
        </p:nvSpPr>
        <p:spPr>
          <a:xfrm>
            <a:off x="2458702" y="2735242"/>
            <a:ext cx="553586" cy="6286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7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113CE1-B366-F211-8C63-54E7C508E7AB}"/>
              </a:ext>
            </a:extLst>
          </p:cNvPr>
          <p:cNvSpPr/>
          <p:nvPr/>
        </p:nvSpPr>
        <p:spPr>
          <a:xfrm>
            <a:off x="3507214" y="2735242"/>
            <a:ext cx="553586" cy="6286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8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7F97D4-7B15-E813-9A83-56AF04675CC0}"/>
              </a:ext>
            </a:extLst>
          </p:cNvPr>
          <p:cNvSpPr/>
          <p:nvPr/>
        </p:nvSpPr>
        <p:spPr>
          <a:xfrm>
            <a:off x="4555726" y="2735242"/>
            <a:ext cx="553586" cy="6286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9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D71DA7-0538-A2D2-3C00-C3130A69EF29}"/>
              </a:ext>
            </a:extLst>
          </p:cNvPr>
          <p:cNvSpPr/>
          <p:nvPr/>
        </p:nvSpPr>
        <p:spPr>
          <a:xfrm>
            <a:off x="5604238" y="2735242"/>
            <a:ext cx="553586" cy="6286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10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7FAB18-15B3-E1EB-347B-E870F3F4C0FC}"/>
              </a:ext>
            </a:extLst>
          </p:cNvPr>
          <p:cNvSpPr/>
          <p:nvPr/>
        </p:nvSpPr>
        <p:spPr>
          <a:xfrm>
            <a:off x="1410190" y="3642761"/>
            <a:ext cx="553586" cy="6286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11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45D08C-D273-BB31-2E98-53818D540D82}"/>
              </a:ext>
            </a:extLst>
          </p:cNvPr>
          <p:cNvSpPr/>
          <p:nvPr/>
        </p:nvSpPr>
        <p:spPr>
          <a:xfrm>
            <a:off x="2458702" y="3642761"/>
            <a:ext cx="553586" cy="6286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12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A13536-34C7-C3B8-D68A-72F78C491F65}"/>
              </a:ext>
            </a:extLst>
          </p:cNvPr>
          <p:cNvSpPr/>
          <p:nvPr/>
        </p:nvSpPr>
        <p:spPr>
          <a:xfrm>
            <a:off x="3507214" y="3642761"/>
            <a:ext cx="553586" cy="6286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13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877F774-3030-DD2A-1F43-85057809CED2}"/>
              </a:ext>
            </a:extLst>
          </p:cNvPr>
          <p:cNvSpPr/>
          <p:nvPr/>
        </p:nvSpPr>
        <p:spPr>
          <a:xfrm>
            <a:off x="4555726" y="3642761"/>
            <a:ext cx="553586" cy="6286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14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114041D-A7ED-0E26-50A8-B2D292F0FB2F}"/>
              </a:ext>
            </a:extLst>
          </p:cNvPr>
          <p:cNvSpPr/>
          <p:nvPr/>
        </p:nvSpPr>
        <p:spPr>
          <a:xfrm>
            <a:off x="5604238" y="3642761"/>
            <a:ext cx="553586" cy="6286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15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AB34077-6956-B82F-9E74-12ADB907F275}"/>
              </a:ext>
            </a:extLst>
          </p:cNvPr>
          <p:cNvSpPr/>
          <p:nvPr/>
        </p:nvSpPr>
        <p:spPr>
          <a:xfrm>
            <a:off x="1410190" y="4550280"/>
            <a:ext cx="553586" cy="6286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16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91EC557-9351-DB80-698D-89E28632BDC9}"/>
              </a:ext>
            </a:extLst>
          </p:cNvPr>
          <p:cNvSpPr/>
          <p:nvPr/>
        </p:nvSpPr>
        <p:spPr>
          <a:xfrm>
            <a:off x="2458702" y="4550280"/>
            <a:ext cx="553586" cy="6286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17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65EFB5F-9F9E-2112-B19A-37EFE084CD82}"/>
              </a:ext>
            </a:extLst>
          </p:cNvPr>
          <p:cNvSpPr/>
          <p:nvPr/>
        </p:nvSpPr>
        <p:spPr>
          <a:xfrm>
            <a:off x="3507214" y="4550280"/>
            <a:ext cx="553586" cy="6286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18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C4B4622-58AB-FCB2-E45D-8156A14E2087}"/>
              </a:ext>
            </a:extLst>
          </p:cNvPr>
          <p:cNvSpPr/>
          <p:nvPr/>
        </p:nvSpPr>
        <p:spPr>
          <a:xfrm>
            <a:off x="4555726" y="4550280"/>
            <a:ext cx="553586" cy="6286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19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CEC9D0B-24BC-42C1-C04B-3D88FDD24B33}"/>
              </a:ext>
            </a:extLst>
          </p:cNvPr>
          <p:cNvSpPr/>
          <p:nvPr/>
        </p:nvSpPr>
        <p:spPr>
          <a:xfrm>
            <a:off x="5604238" y="4550280"/>
            <a:ext cx="553586" cy="6286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20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E1767D6-7C19-4FCD-1EE3-D2F698134E2E}"/>
              </a:ext>
            </a:extLst>
          </p:cNvPr>
          <p:cNvCxnSpPr>
            <a:cxnSpLocks/>
          </p:cNvCxnSpPr>
          <p:nvPr/>
        </p:nvCxnSpPr>
        <p:spPr>
          <a:xfrm>
            <a:off x="636064" y="1724733"/>
            <a:ext cx="0" cy="365125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CD9D8CD-4D85-CA42-D7B1-E6C009BFB8E5}"/>
              </a:ext>
            </a:extLst>
          </p:cNvPr>
          <p:cNvSpPr txBox="1"/>
          <p:nvPr/>
        </p:nvSpPr>
        <p:spPr>
          <a:xfrm>
            <a:off x="-9105" y="3213555"/>
            <a:ext cx="728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스크롤</a:t>
            </a:r>
            <a:endParaRPr lang="en-US" altLang="ko-KR" sz="1100" dirty="0"/>
          </a:p>
          <a:p>
            <a:pPr algn="ctr"/>
            <a:r>
              <a:rPr lang="ko-KR" altLang="en-US" sz="1100" dirty="0"/>
              <a:t>범위</a:t>
            </a:r>
            <a:endParaRPr lang="en-US" altLang="ko-KR" sz="1100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2730127-1FC2-F672-8988-420569210F6E}"/>
              </a:ext>
            </a:extLst>
          </p:cNvPr>
          <p:cNvSpPr/>
          <p:nvPr/>
        </p:nvSpPr>
        <p:spPr>
          <a:xfrm>
            <a:off x="5604238" y="5683988"/>
            <a:ext cx="996973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MENU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203D98-12EA-6ECE-9EAB-7341111AAC40}"/>
              </a:ext>
            </a:extLst>
          </p:cNvPr>
          <p:cNvSpPr/>
          <p:nvPr/>
        </p:nvSpPr>
        <p:spPr>
          <a:xfrm>
            <a:off x="2379998" y="2929439"/>
            <a:ext cx="2853792" cy="11756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513EAC-54F0-98E8-4F2C-AF0D469A472A}"/>
              </a:ext>
            </a:extLst>
          </p:cNvPr>
          <p:cNvSpPr txBox="1"/>
          <p:nvPr/>
        </p:nvSpPr>
        <p:spPr>
          <a:xfrm>
            <a:off x="2379998" y="3058054"/>
            <a:ext cx="285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선택하세요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1487A1-0309-B2EC-16A6-7E75D04BC078}"/>
              </a:ext>
            </a:extLst>
          </p:cNvPr>
          <p:cNvSpPr txBox="1"/>
          <p:nvPr/>
        </p:nvSpPr>
        <p:spPr>
          <a:xfrm>
            <a:off x="2379998" y="3573329"/>
            <a:ext cx="285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학습         시험</a:t>
            </a:r>
          </a:p>
        </p:txBody>
      </p:sp>
    </p:spTree>
    <p:extLst>
      <p:ext uri="{BB962C8B-B14F-4D97-AF65-F5344CB8AC3E}">
        <p14:creationId xmlns:p14="http://schemas.microsoft.com/office/powerpoint/2010/main" val="3417806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AB9C0-0FBC-5494-3810-55FC3154E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하늘, 구름, 물, 야외이(가) 표시된 사진&#10;&#10;자동 생성된 설명">
            <a:extLst>
              <a:ext uri="{FF2B5EF4-FFF2-40B4-BE49-F238E27FC236}">
                <a16:creationId xmlns:a16="http://schemas.microsoft.com/office/drawing/2014/main" id="{3FFD507B-63F1-7484-5FB7-6B06AE601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40" y="383156"/>
            <a:ext cx="6091687" cy="60916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ED3E82-F11E-F697-668A-2770C48895D0}"/>
              </a:ext>
            </a:extLst>
          </p:cNvPr>
          <p:cNvSpPr txBox="1"/>
          <p:nvPr/>
        </p:nvSpPr>
        <p:spPr>
          <a:xfrm>
            <a:off x="3037844" y="585216"/>
            <a:ext cx="16690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/>
              <a:t>Day 1</a:t>
            </a:r>
            <a:endParaRPr lang="ko-KR" altLang="en-US" sz="4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FBC038-788E-11A0-36C9-C4A8C625B72C}"/>
              </a:ext>
            </a:extLst>
          </p:cNvPr>
          <p:cNvSpPr txBox="1"/>
          <p:nvPr/>
        </p:nvSpPr>
        <p:spPr>
          <a:xfrm>
            <a:off x="85344" y="1382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7</a:t>
            </a:r>
            <a:endParaRPr lang="ko-KR" alt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92C9A6-EE13-18C2-BD9F-304486CB3387}"/>
              </a:ext>
            </a:extLst>
          </p:cNvPr>
          <p:cNvSpPr txBox="1"/>
          <p:nvPr/>
        </p:nvSpPr>
        <p:spPr>
          <a:xfrm>
            <a:off x="7127216" y="545520"/>
            <a:ext cx="4969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단어 암기 폴더</a:t>
            </a:r>
            <a:endParaRPr lang="en-US" altLang="ko-KR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CAE91B-42AE-92BD-4D7B-DD71E962B2A5}"/>
              </a:ext>
            </a:extLst>
          </p:cNvPr>
          <p:cNvSpPr txBox="1"/>
          <p:nvPr/>
        </p:nvSpPr>
        <p:spPr>
          <a:xfrm>
            <a:off x="7127216" y="1303728"/>
            <a:ext cx="49697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학습이면 단어</a:t>
            </a:r>
            <a:r>
              <a:rPr lang="en-US" altLang="ko-KR" dirty="0"/>
              <a:t>, </a:t>
            </a:r>
            <a:r>
              <a:rPr lang="ko-KR" altLang="en-US" dirty="0"/>
              <a:t>뜻</a:t>
            </a:r>
            <a:r>
              <a:rPr lang="en-US" altLang="ko-KR" dirty="0"/>
              <a:t>, </a:t>
            </a:r>
            <a:r>
              <a:rPr lang="ko-KR" altLang="en-US" dirty="0"/>
              <a:t>예문을 한번에 표기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테스트면 영문</a:t>
            </a:r>
            <a:r>
              <a:rPr lang="en-US" altLang="ko-KR" dirty="0"/>
              <a:t>, </a:t>
            </a:r>
            <a:r>
              <a:rPr lang="ko-KR" altLang="en-US" dirty="0"/>
              <a:t>예문 영문을 가리고 화면</a:t>
            </a:r>
            <a:endParaRPr lang="en-US" altLang="ko-KR" dirty="0"/>
          </a:p>
          <a:p>
            <a:r>
              <a:rPr lang="ko-KR" altLang="en-US" dirty="0"/>
              <a:t>터치 시 제공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오른쪽 </a:t>
            </a:r>
            <a:r>
              <a:rPr lang="ko-KR" altLang="en-US" dirty="0" err="1"/>
              <a:t>스와이프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다음 단어</a:t>
            </a:r>
            <a:endParaRPr lang="en-US" altLang="ko-KR" dirty="0"/>
          </a:p>
          <a:p>
            <a:r>
              <a:rPr lang="ko-KR" altLang="en-US" dirty="0"/>
              <a:t>왼쪽 </a:t>
            </a:r>
            <a:r>
              <a:rPr lang="ko-KR" altLang="en-US" dirty="0" err="1"/>
              <a:t>스와이프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이전 단어</a:t>
            </a:r>
            <a:endParaRPr lang="en-US" altLang="ko-KR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40B71E9-5449-D9E3-1073-524A8731E07A}"/>
              </a:ext>
            </a:extLst>
          </p:cNvPr>
          <p:cNvSpPr/>
          <p:nvPr/>
        </p:nvSpPr>
        <p:spPr>
          <a:xfrm>
            <a:off x="5604238" y="5683988"/>
            <a:ext cx="996973" cy="549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MENU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3F4883-74CC-181F-7659-8174A423A396}"/>
              </a:ext>
            </a:extLst>
          </p:cNvPr>
          <p:cNvSpPr txBox="1"/>
          <p:nvPr/>
        </p:nvSpPr>
        <p:spPr>
          <a:xfrm>
            <a:off x="2643230" y="1826859"/>
            <a:ext cx="2409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precaution</a:t>
            </a:r>
            <a:endParaRPr lang="ko-KR" altLang="en-US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341DD-AB09-8E47-651B-A4E9F1365973}"/>
              </a:ext>
            </a:extLst>
          </p:cNvPr>
          <p:cNvSpPr txBox="1"/>
          <p:nvPr/>
        </p:nvSpPr>
        <p:spPr>
          <a:xfrm>
            <a:off x="2556306" y="2621727"/>
            <a:ext cx="490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(n)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0DA496-5048-57EC-5D42-C7B9ACA8FFAD}"/>
              </a:ext>
            </a:extLst>
          </p:cNvPr>
          <p:cNvSpPr txBox="1"/>
          <p:nvPr/>
        </p:nvSpPr>
        <p:spPr>
          <a:xfrm>
            <a:off x="2923028" y="2652505"/>
            <a:ext cx="2215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예방 조치</a:t>
            </a:r>
            <a:r>
              <a:rPr lang="en-US" altLang="ko-KR" sz="2000" dirty="0"/>
              <a:t>, </a:t>
            </a:r>
            <a:r>
              <a:rPr lang="ko-KR" altLang="en-US" sz="2000" dirty="0"/>
              <a:t>예방책</a:t>
            </a:r>
            <a:endParaRPr lang="ko-KR" alt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9692C5-D6B9-DCF6-395C-86CAB57F3E75}"/>
              </a:ext>
            </a:extLst>
          </p:cNvPr>
          <p:cNvSpPr txBox="1"/>
          <p:nvPr/>
        </p:nvSpPr>
        <p:spPr>
          <a:xfrm>
            <a:off x="1365504" y="3448095"/>
            <a:ext cx="5023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After the accident, the company introduced stricter safety precaution.</a:t>
            </a:r>
            <a:endParaRPr lang="ko-KR" alt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EBCF49-8E2A-A796-84F0-57180997DB32}"/>
              </a:ext>
            </a:extLst>
          </p:cNvPr>
          <p:cNvSpPr txBox="1"/>
          <p:nvPr/>
        </p:nvSpPr>
        <p:spPr>
          <a:xfrm>
            <a:off x="1365504" y="4357818"/>
            <a:ext cx="5023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사고 후</a:t>
            </a:r>
            <a:r>
              <a:rPr lang="en-US" altLang="ko-KR" sz="2000" dirty="0"/>
              <a:t>, </a:t>
            </a:r>
            <a:r>
              <a:rPr lang="ko-KR" altLang="en-US" sz="2000" dirty="0"/>
              <a:t>그 회사는 보다 엄격한</a:t>
            </a:r>
            <a:endParaRPr lang="en-US" altLang="ko-KR" sz="2000" dirty="0"/>
          </a:p>
          <a:p>
            <a:r>
              <a:rPr lang="ko-KR" altLang="en-US" sz="2000" dirty="0"/>
              <a:t>안전 예방 조치를 도입했다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04790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AFD7B-F876-F915-EE73-4F25B6256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하늘, 구름, 물, 야외이(가) 표시된 사진&#10;&#10;자동 생성된 설명">
            <a:extLst>
              <a:ext uri="{FF2B5EF4-FFF2-40B4-BE49-F238E27FC236}">
                <a16:creationId xmlns:a16="http://schemas.microsoft.com/office/drawing/2014/main" id="{AB748203-246D-51DF-1071-7DE77A6A8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40" y="383156"/>
            <a:ext cx="6091687" cy="6091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60B306-09C6-0948-EDDA-91FE3C53B6A9}"/>
              </a:ext>
            </a:extLst>
          </p:cNvPr>
          <p:cNvSpPr txBox="1"/>
          <p:nvPr/>
        </p:nvSpPr>
        <p:spPr>
          <a:xfrm>
            <a:off x="2341499" y="585216"/>
            <a:ext cx="30617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/>
              <a:t>Daily Study</a:t>
            </a:r>
            <a:endParaRPr lang="ko-KR" alt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F709D6-6CB4-051F-8323-1271C7D9288E}"/>
              </a:ext>
            </a:extLst>
          </p:cNvPr>
          <p:cNvSpPr txBox="1"/>
          <p:nvPr/>
        </p:nvSpPr>
        <p:spPr>
          <a:xfrm>
            <a:off x="2299929" y="1776173"/>
            <a:ext cx="3144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u="sng" dirty="0"/>
              <a:t>Personal Question</a:t>
            </a:r>
            <a:endParaRPr lang="ko-KR" altLang="en-US" sz="2800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4C741F-BEFF-371E-56BD-9EABB016FBE7}"/>
              </a:ext>
            </a:extLst>
          </p:cNvPr>
          <p:cNvSpPr txBox="1"/>
          <p:nvPr/>
        </p:nvSpPr>
        <p:spPr>
          <a:xfrm>
            <a:off x="2177643" y="2501453"/>
            <a:ext cx="3389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u="sng" dirty="0"/>
              <a:t>Summarize Passage</a:t>
            </a:r>
            <a:endParaRPr lang="ko-KR" altLang="en-US" sz="28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FD31E4-11EC-B0CA-4D8B-30F472DD3E48}"/>
              </a:ext>
            </a:extLst>
          </p:cNvPr>
          <p:cNvSpPr txBox="1"/>
          <p:nvPr/>
        </p:nvSpPr>
        <p:spPr>
          <a:xfrm>
            <a:off x="2379912" y="3226733"/>
            <a:ext cx="298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u="sng" dirty="0"/>
              <a:t>Tell Your Opinion</a:t>
            </a:r>
            <a:endParaRPr lang="ko-KR" altLang="en-US" sz="2800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F74EB-B1A3-E15C-C931-EF3AFF44268B}"/>
              </a:ext>
            </a:extLst>
          </p:cNvPr>
          <p:cNvSpPr txBox="1"/>
          <p:nvPr/>
        </p:nvSpPr>
        <p:spPr>
          <a:xfrm>
            <a:off x="85344" y="1382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F7DF82-E211-6975-AFF0-1D74346D079C}"/>
              </a:ext>
            </a:extLst>
          </p:cNvPr>
          <p:cNvSpPr txBox="1"/>
          <p:nvPr/>
        </p:nvSpPr>
        <p:spPr>
          <a:xfrm>
            <a:off x="1767345" y="3956290"/>
            <a:ext cx="421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u="sng" dirty="0"/>
              <a:t>Describe Graph &amp; Photo</a:t>
            </a:r>
            <a:endParaRPr lang="ko-KR" altLang="en-US" sz="2800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A9278-C5C8-232E-D0A4-DD6E858D649A}"/>
              </a:ext>
            </a:extLst>
          </p:cNvPr>
          <p:cNvSpPr txBox="1"/>
          <p:nvPr/>
        </p:nvSpPr>
        <p:spPr>
          <a:xfrm>
            <a:off x="1040864" y="1776173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3-1</a:t>
            </a:r>
            <a:endParaRPr lang="ko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F0B09C-8404-F80A-5A5E-8C2E07CE3C30}"/>
              </a:ext>
            </a:extLst>
          </p:cNvPr>
          <p:cNvSpPr txBox="1"/>
          <p:nvPr/>
        </p:nvSpPr>
        <p:spPr>
          <a:xfrm>
            <a:off x="1040864" y="2501453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3-2</a:t>
            </a:r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66CD6D-4E81-FDD6-3345-4B56713B54F6}"/>
              </a:ext>
            </a:extLst>
          </p:cNvPr>
          <p:cNvSpPr txBox="1"/>
          <p:nvPr/>
        </p:nvSpPr>
        <p:spPr>
          <a:xfrm>
            <a:off x="1040864" y="3226733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3-3</a:t>
            </a:r>
            <a:endParaRPr lang="ko-KR" alt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23DE1B-F4AA-D1BD-8093-4993790B93F4}"/>
              </a:ext>
            </a:extLst>
          </p:cNvPr>
          <p:cNvSpPr txBox="1"/>
          <p:nvPr/>
        </p:nvSpPr>
        <p:spPr>
          <a:xfrm>
            <a:off x="1040864" y="3973626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3-4</a:t>
            </a:r>
            <a:endParaRPr lang="ko-KR" alt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7F5C2F-2485-A178-430E-A1D2AC7C9692}"/>
              </a:ext>
            </a:extLst>
          </p:cNvPr>
          <p:cNvSpPr txBox="1"/>
          <p:nvPr/>
        </p:nvSpPr>
        <p:spPr>
          <a:xfrm>
            <a:off x="7127216" y="1303728"/>
            <a:ext cx="49697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Personal Question</a:t>
            </a:r>
            <a:r>
              <a:rPr lang="ko-KR" altLang="en-US" sz="1800" dirty="0"/>
              <a:t>은 개인 질문에 대해서</a:t>
            </a:r>
            <a:endParaRPr lang="en-US" altLang="ko-KR" sz="1800" dirty="0"/>
          </a:p>
          <a:p>
            <a:r>
              <a:rPr lang="ko-KR" altLang="en-US" dirty="0"/>
              <a:t>주로 사용되는 필수 패턴</a:t>
            </a:r>
            <a:r>
              <a:rPr lang="en-US" altLang="ko-KR" dirty="0"/>
              <a:t>(</a:t>
            </a:r>
            <a:r>
              <a:rPr lang="ko-KR" altLang="en-US" dirty="0"/>
              <a:t>예문</a:t>
            </a:r>
            <a:r>
              <a:rPr lang="en-US" altLang="ko-KR" dirty="0"/>
              <a:t>)</a:t>
            </a:r>
            <a:r>
              <a:rPr lang="ko-KR" altLang="en-US" dirty="0"/>
              <a:t>을 영작</a:t>
            </a:r>
            <a:endParaRPr lang="ko-KR" altLang="en-US" sz="1800" dirty="0"/>
          </a:p>
          <a:p>
            <a:endParaRPr lang="en-US" altLang="ko-KR" dirty="0"/>
          </a:p>
          <a:p>
            <a:r>
              <a:rPr lang="en-US" altLang="ko-KR" dirty="0"/>
              <a:t>Summarize Passage</a:t>
            </a:r>
            <a:r>
              <a:rPr lang="ko-KR" altLang="en-US" dirty="0"/>
              <a:t>는 지문 요약에 주로 </a:t>
            </a:r>
            <a:endParaRPr lang="en-US" altLang="ko-KR" dirty="0"/>
          </a:p>
          <a:p>
            <a:r>
              <a:rPr lang="ko-KR" altLang="en-US" dirty="0"/>
              <a:t>사용되는 필수 패턴을 영작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Tell Your Opinion</a:t>
            </a:r>
            <a:r>
              <a:rPr lang="ko-KR" altLang="en-US" dirty="0"/>
              <a:t>은 의견을 묻는 질문에 대해</a:t>
            </a:r>
            <a:endParaRPr lang="en-US" altLang="ko-KR" dirty="0"/>
          </a:p>
          <a:p>
            <a:r>
              <a:rPr lang="ko-KR" altLang="en-US" dirty="0"/>
              <a:t>주로 사용되는 필수 패턴</a:t>
            </a:r>
            <a:r>
              <a:rPr lang="en-US" altLang="ko-KR" dirty="0"/>
              <a:t>(</a:t>
            </a:r>
            <a:r>
              <a:rPr lang="ko-KR" altLang="en-US" dirty="0"/>
              <a:t>예문</a:t>
            </a:r>
            <a:r>
              <a:rPr lang="en-US" altLang="ko-KR" dirty="0"/>
              <a:t>)</a:t>
            </a:r>
            <a:r>
              <a:rPr lang="ko-KR" altLang="en-US" dirty="0"/>
              <a:t>을 영작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Describe Graph &amp; Photo</a:t>
            </a:r>
            <a:r>
              <a:rPr lang="ko-KR" altLang="en-US" dirty="0"/>
              <a:t>는 사진</a:t>
            </a:r>
            <a:r>
              <a:rPr lang="en-US" altLang="ko-KR" dirty="0"/>
              <a:t>, </a:t>
            </a:r>
            <a:r>
              <a:rPr lang="ko-KR" altLang="en-US" dirty="0"/>
              <a:t>그래프 묘사</a:t>
            </a:r>
            <a:endParaRPr lang="en-US" altLang="ko-KR" dirty="0"/>
          </a:p>
          <a:p>
            <a:r>
              <a:rPr lang="ko-KR" altLang="en-US" dirty="0" err="1"/>
              <a:t>에</a:t>
            </a:r>
            <a:r>
              <a:rPr lang="ko-KR" altLang="en-US" dirty="0"/>
              <a:t> 대해 사용되는 필수 패턴</a:t>
            </a:r>
            <a:r>
              <a:rPr lang="en-US" altLang="ko-KR" dirty="0"/>
              <a:t>(</a:t>
            </a:r>
            <a:r>
              <a:rPr lang="ko-KR" altLang="en-US" dirty="0"/>
              <a:t>예문</a:t>
            </a:r>
            <a:r>
              <a:rPr lang="en-US" altLang="ko-KR" dirty="0"/>
              <a:t>)</a:t>
            </a:r>
            <a:r>
              <a:rPr lang="ko-KR" altLang="en-US" dirty="0"/>
              <a:t>을 영작</a:t>
            </a:r>
          </a:p>
        </p:txBody>
      </p:sp>
    </p:spTree>
    <p:extLst>
      <p:ext uri="{BB962C8B-B14F-4D97-AF65-F5344CB8AC3E}">
        <p14:creationId xmlns:p14="http://schemas.microsoft.com/office/powerpoint/2010/main" val="720006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D07DD-E5F6-C2C3-BCD0-E6C5B5E9E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하늘, 구름, 물, 야외이(가) 표시된 사진&#10;&#10;자동 생성된 설명">
            <a:extLst>
              <a:ext uri="{FF2B5EF4-FFF2-40B4-BE49-F238E27FC236}">
                <a16:creationId xmlns:a16="http://schemas.microsoft.com/office/drawing/2014/main" id="{6DF3CD2F-9A70-0507-84DC-82A1A6C26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40" y="383156"/>
            <a:ext cx="6091687" cy="60916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9DCA2B-27D0-7B90-5203-0D99C0E38B0A}"/>
              </a:ext>
            </a:extLst>
          </p:cNvPr>
          <p:cNvSpPr txBox="1"/>
          <p:nvPr/>
        </p:nvSpPr>
        <p:spPr>
          <a:xfrm>
            <a:off x="1454495" y="585216"/>
            <a:ext cx="48357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/>
              <a:t>Personal</a:t>
            </a:r>
            <a:r>
              <a:rPr lang="ko-KR" altLang="en-US" sz="4400" dirty="0"/>
              <a:t> </a:t>
            </a:r>
            <a:r>
              <a:rPr lang="en-US" altLang="ko-KR" sz="4400" dirty="0"/>
              <a:t>Question</a:t>
            </a:r>
            <a:endParaRPr lang="ko-KR" alt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1E4CA6-7273-0BDD-01BB-649237A1C571}"/>
              </a:ext>
            </a:extLst>
          </p:cNvPr>
          <p:cNvSpPr txBox="1"/>
          <p:nvPr/>
        </p:nvSpPr>
        <p:spPr>
          <a:xfrm>
            <a:off x="85344" y="13824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3-1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848852-1C4D-BFE2-D223-3E7FF839AB17}"/>
              </a:ext>
            </a:extLst>
          </p:cNvPr>
          <p:cNvSpPr txBox="1"/>
          <p:nvPr/>
        </p:nvSpPr>
        <p:spPr>
          <a:xfrm>
            <a:off x="7127216" y="1303728"/>
            <a:ext cx="496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각 루틴을 선택하면 예문으로 진입</a:t>
            </a:r>
            <a:endParaRPr lang="en-US" altLang="ko-KR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C3BC7D-1849-6707-F483-644B789538F9}"/>
              </a:ext>
            </a:extLst>
          </p:cNvPr>
          <p:cNvSpPr txBox="1"/>
          <p:nvPr/>
        </p:nvSpPr>
        <p:spPr>
          <a:xfrm>
            <a:off x="3085595" y="197440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일상 루틴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CF3EC2-EFB4-3C6E-F36E-FDDDE0791EE5}"/>
              </a:ext>
            </a:extLst>
          </p:cNvPr>
          <p:cNvSpPr txBox="1"/>
          <p:nvPr/>
        </p:nvSpPr>
        <p:spPr>
          <a:xfrm>
            <a:off x="2956091" y="266715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좋아하는 것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650608-6BB0-1743-DF6C-7F5699373F4A}"/>
              </a:ext>
            </a:extLst>
          </p:cNvPr>
          <p:cNvSpPr txBox="1"/>
          <p:nvPr/>
        </p:nvSpPr>
        <p:spPr>
          <a:xfrm>
            <a:off x="3263867" y="3435058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하는 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05919-AFC6-0633-22D5-2AE31A8969CF}"/>
              </a:ext>
            </a:extLst>
          </p:cNvPr>
          <p:cNvSpPr txBox="1"/>
          <p:nvPr/>
        </p:nvSpPr>
        <p:spPr>
          <a:xfrm>
            <a:off x="3109979" y="4202957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과거의 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0BC27A-B94F-F80D-4B21-8FDFF410AA34}"/>
              </a:ext>
            </a:extLst>
          </p:cNvPr>
          <p:cNvSpPr txBox="1"/>
          <p:nvPr/>
        </p:nvSpPr>
        <p:spPr>
          <a:xfrm>
            <a:off x="2931706" y="4978134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가정해 보기</a:t>
            </a:r>
          </a:p>
        </p:txBody>
      </p:sp>
    </p:spTree>
    <p:extLst>
      <p:ext uri="{BB962C8B-B14F-4D97-AF65-F5344CB8AC3E}">
        <p14:creationId xmlns:p14="http://schemas.microsoft.com/office/powerpoint/2010/main" val="196573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1469C-9C3B-FE24-C03C-13076389D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하늘, 구름, 물, 야외이(가) 표시된 사진&#10;&#10;자동 생성된 설명">
            <a:extLst>
              <a:ext uri="{FF2B5EF4-FFF2-40B4-BE49-F238E27FC236}">
                <a16:creationId xmlns:a16="http://schemas.microsoft.com/office/drawing/2014/main" id="{A56D598F-C500-2F94-CF29-0BEF0DCAC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40" y="383156"/>
            <a:ext cx="6091687" cy="6091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36AAAD-76AB-A4B8-7972-F3E5E92B8502}"/>
              </a:ext>
            </a:extLst>
          </p:cNvPr>
          <p:cNvSpPr txBox="1"/>
          <p:nvPr/>
        </p:nvSpPr>
        <p:spPr>
          <a:xfrm>
            <a:off x="1454495" y="585216"/>
            <a:ext cx="48357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/>
              <a:t>Personal</a:t>
            </a:r>
            <a:r>
              <a:rPr lang="ko-KR" altLang="en-US" sz="4400" dirty="0"/>
              <a:t> </a:t>
            </a:r>
            <a:r>
              <a:rPr lang="en-US" altLang="ko-KR" sz="4400" dirty="0"/>
              <a:t>Question</a:t>
            </a:r>
            <a:endParaRPr lang="ko-KR" alt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1D5AF4-2FF0-8454-C077-55E1154D2B45}"/>
              </a:ext>
            </a:extLst>
          </p:cNvPr>
          <p:cNvSpPr txBox="1"/>
          <p:nvPr/>
        </p:nvSpPr>
        <p:spPr>
          <a:xfrm>
            <a:off x="1094589" y="1776173"/>
            <a:ext cx="5195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회사에 도착하면</a:t>
            </a:r>
            <a:r>
              <a:rPr lang="en-US" altLang="ko-KR" sz="2400" dirty="0"/>
              <a:t>, </a:t>
            </a:r>
            <a:r>
              <a:rPr lang="ko-KR" altLang="en-US" sz="2400" dirty="0"/>
              <a:t>저는 먼저</a:t>
            </a:r>
            <a:endParaRPr lang="en-US" altLang="ko-KR" sz="2400" dirty="0"/>
          </a:p>
          <a:p>
            <a:r>
              <a:rPr lang="ko-KR" altLang="en-US" sz="2400" dirty="0"/>
              <a:t>컴퓨터를 켜고 이메일을 확인합니다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D11C0-EC11-9CE7-A9DE-5ACCF19D751C}"/>
              </a:ext>
            </a:extLst>
          </p:cNvPr>
          <p:cNvSpPr txBox="1"/>
          <p:nvPr/>
        </p:nvSpPr>
        <p:spPr>
          <a:xfrm>
            <a:off x="85344" y="13824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3-1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A1577-C86E-FABE-CC60-DA77400A7294}"/>
              </a:ext>
            </a:extLst>
          </p:cNvPr>
          <p:cNvSpPr txBox="1"/>
          <p:nvPr/>
        </p:nvSpPr>
        <p:spPr>
          <a:xfrm>
            <a:off x="7127216" y="1303728"/>
            <a:ext cx="49697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한국어 질문이 우선 출력되면 사용자가 영작</a:t>
            </a:r>
            <a:r>
              <a:rPr lang="en-US" altLang="ko-KR" sz="180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답을 </a:t>
            </a:r>
            <a:r>
              <a:rPr lang="ko-KR" altLang="en-US" dirty="0" err="1"/>
              <a:t>확인하고싶으면</a:t>
            </a:r>
            <a:r>
              <a:rPr lang="ko-KR" altLang="en-US" dirty="0"/>
              <a:t> 하단 빈 공간을 터치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 발음도 나와야 함</a:t>
            </a:r>
            <a:r>
              <a:rPr lang="en-US" altLang="ko-KR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왼쪽에서 오른쪽으로 </a:t>
            </a:r>
            <a:r>
              <a:rPr lang="ko-KR" altLang="en-US" sz="1800" dirty="0" err="1"/>
              <a:t>스와이프</a:t>
            </a:r>
            <a:r>
              <a:rPr lang="ko-KR" altLang="en-US" sz="1800" dirty="0"/>
              <a:t> 하면</a:t>
            </a:r>
            <a:endParaRPr lang="en-US" altLang="ko-KR" sz="1800" dirty="0"/>
          </a:p>
          <a:p>
            <a:r>
              <a:rPr lang="ko-KR" altLang="en-US" dirty="0"/>
              <a:t>다음 한국어 질문이 출력</a:t>
            </a:r>
            <a:endParaRPr lang="en-US" altLang="ko-KR" dirty="0"/>
          </a:p>
          <a:p>
            <a:endParaRPr lang="en-US" altLang="ko-KR" sz="1800" dirty="0"/>
          </a:p>
          <a:p>
            <a:r>
              <a:rPr lang="ko-KR" altLang="en-US" dirty="0"/>
              <a:t>오른쪽에서 왼쪽으로 </a:t>
            </a:r>
            <a:r>
              <a:rPr lang="ko-KR" altLang="en-US" dirty="0" err="1"/>
              <a:t>스와이프</a:t>
            </a:r>
            <a:r>
              <a:rPr lang="ko-KR" altLang="en-US" dirty="0"/>
              <a:t> 하면</a:t>
            </a:r>
            <a:endParaRPr lang="en-US" altLang="ko-KR" dirty="0"/>
          </a:p>
          <a:p>
            <a:r>
              <a:rPr lang="ko-KR" altLang="en-US" sz="1800" dirty="0"/>
              <a:t>이전 한국어 질문이 출력</a:t>
            </a:r>
            <a:endParaRPr lang="en-US" altLang="ko-KR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09CD20-9D54-7D78-8434-2AEF780E4C4C}"/>
              </a:ext>
            </a:extLst>
          </p:cNvPr>
          <p:cNvSpPr txBox="1"/>
          <p:nvPr/>
        </p:nvSpPr>
        <p:spPr>
          <a:xfrm>
            <a:off x="1094589" y="4250831"/>
            <a:ext cx="5045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When I get to work, I first turn on</a:t>
            </a:r>
            <a:br>
              <a:rPr lang="en-US" altLang="ko-KR" sz="2400" dirty="0"/>
            </a:br>
            <a:r>
              <a:rPr lang="en-US" altLang="ko-KR" sz="2400" dirty="0"/>
              <a:t>my computer and check my email.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4070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7E67C-2157-9406-E224-7B33A087A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하늘, 구름, 물, 야외이(가) 표시된 사진&#10;&#10;자동 생성된 설명">
            <a:extLst>
              <a:ext uri="{FF2B5EF4-FFF2-40B4-BE49-F238E27FC236}">
                <a16:creationId xmlns:a16="http://schemas.microsoft.com/office/drawing/2014/main" id="{2EE957A8-7966-BF4C-D8C8-FEAC80551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40" y="383156"/>
            <a:ext cx="6091687" cy="6091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2C780A-0FED-B5D9-2237-B05D7EDC05AC}"/>
              </a:ext>
            </a:extLst>
          </p:cNvPr>
          <p:cNvSpPr txBox="1"/>
          <p:nvPr/>
        </p:nvSpPr>
        <p:spPr>
          <a:xfrm>
            <a:off x="85344" y="13824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3-2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154E3-8540-5358-364E-26EAA343DC78}"/>
              </a:ext>
            </a:extLst>
          </p:cNvPr>
          <p:cNvSpPr txBox="1"/>
          <p:nvPr/>
        </p:nvSpPr>
        <p:spPr>
          <a:xfrm>
            <a:off x="7127216" y="1303728"/>
            <a:ext cx="49697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한국어 질문이 우선 출력되면 사용자가 영작</a:t>
            </a:r>
            <a:r>
              <a:rPr lang="en-US" altLang="ko-KR" sz="180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답을 </a:t>
            </a:r>
            <a:r>
              <a:rPr lang="ko-KR" altLang="en-US" dirty="0" err="1"/>
              <a:t>확인하고싶으면</a:t>
            </a:r>
            <a:r>
              <a:rPr lang="ko-KR" altLang="en-US" dirty="0"/>
              <a:t> 하단 빈 공간을 터치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 발음도 나와야 함</a:t>
            </a:r>
            <a:r>
              <a:rPr lang="en-US" altLang="ko-KR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왼쪽에서 오른쪽으로 </a:t>
            </a:r>
            <a:r>
              <a:rPr lang="ko-KR" altLang="en-US" sz="1800" dirty="0" err="1"/>
              <a:t>스와이프</a:t>
            </a:r>
            <a:r>
              <a:rPr lang="ko-KR" altLang="en-US" sz="1800" dirty="0"/>
              <a:t> 하면</a:t>
            </a:r>
            <a:endParaRPr lang="en-US" altLang="ko-KR" sz="1800" dirty="0"/>
          </a:p>
          <a:p>
            <a:r>
              <a:rPr lang="ko-KR" altLang="en-US" dirty="0"/>
              <a:t>다음 한국어 질문이 출력</a:t>
            </a:r>
            <a:endParaRPr lang="en-US" altLang="ko-KR" dirty="0"/>
          </a:p>
          <a:p>
            <a:endParaRPr lang="en-US" altLang="ko-KR" sz="1800" dirty="0"/>
          </a:p>
          <a:p>
            <a:r>
              <a:rPr lang="ko-KR" altLang="en-US" dirty="0"/>
              <a:t>오른쪽에서 왼쪽으로 </a:t>
            </a:r>
            <a:r>
              <a:rPr lang="ko-KR" altLang="en-US" dirty="0" err="1"/>
              <a:t>스와이프</a:t>
            </a:r>
            <a:r>
              <a:rPr lang="ko-KR" altLang="en-US" dirty="0"/>
              <a:t> 하면</a:t>
            </a:r>
            <a:endParaRPr lang="en-US" altLang="ko-KR" dirty="0"/>
          </a:p>
          <a:p>
            <a:r>
              <a:rPr lang="ko-KR" altLang="en-US" sz="1800" dirty="0"/>
              <a:t>이전 한국어 질문이 출력</a:t>
            </a:r>
            <a:endParaRPr lang="en-US" altLang="ko-KR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047CA8-684A-733C-C57E-87C4E97A7600}"/>
              </a:ext>
            </a:extLst>
          </p:cNvPr>
          <p:cNvSpPr txBox="1"/>
          <p:nvPr/>
        </p:nvSpPr>
        <p:spPr>
          <a:xfrm>
            <a:off x="1261081" y="585216"/>
            <a:ext cx="52225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/>
              <a:t>Summarize Passage</a:t>
            </a:r>
            <a:endParaRPr lang="ko-KR" alt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71D110-12E6-65A7-E4B4-33133383C5BC}"/>
              </a:ext>
            </a:extLst>
          </p:cNvPr>
          <p:cNvSpPr txBox="1"/>
          <p:nvPr/>
        </p:nvSpPr>
        <p:spPr>
          <a:xfrm>
            <a:off x="1094589" y="1776173"/>
            <a:ext cx="4512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이 이야기는 카지노의 문제점에</a:t>
            </a:r>
            <a:endParaRPr lang="en-US" altLang="ko-KR" sz="2400" dirty="0"/>
          </a:p>
          <a:p>
            <a:r>
              <a:rPr lang="ko-KR" altLang="en-US" sz="2400" dirty="0"/>
              <a:t>관한 것입니다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65F62A-F137-C5F0-62CB-0B7943120D29}"/>
              </a:ext>
            </a:extLst>
          </p:cNvPr>
          <p:cNvSpPr txBox="1"/>
          <p:nvPr/>
        </p:nvSpPr>
        <p:spPr>
          <a:xfrm>
            <a:off x="1094589" y="4250831"/>
            <a:ext cx="47468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This story is about the problems</a:t>
            </a:r>
          </a:p>
          <a:p>
            <a:r>
              <a:rPr lang="en-US" altLang="ko-KR" sz="2400" dirty="0"/>
              <a:t>of casinos.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08095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7F41E-2489-5DA0-6C4A-9BA296A59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하늘, 구름, 물, 야외이(가) 표시된 사진&#10;&#10;자동 생성된 설명">
            <a:extLst>
              <a:ext uri="{FF2B5EF4-FFF2-40B4-BE49-F238E27FC236}">
                <a16:creationId xmlns:a16="http://schemas.microsoft.com/office/drawing/2014/main" id="{308877F9-8921-F330-2D3F-F5A075E17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40" y="383156"/>
            <a:ext cx="6091687" cy="6091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45E08A-1E62-7E9A-27E1-8183C51C1FC8}"/>
              </a:ext>
            </a:extLst>
          </p:cNvPr>
          <p:cNvSpPr txBox="1"/>
          <p:nvPr/>
        </p:nvSpPr>
        <p:spPr>
          <a:xfrm>
            <a:off x="85344" y="13824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3-3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2B67FE-2744-769A-9FF6-77FB548C0343}"/>
              </a:ext>
            </a:extLst>
          </p:cNvPr>
          <p:cNvSpPr txBox="1"/>
          <p:nvPr/>
        </p:nvSpPr>
        <p:spPr>
          <a:xfrm>
            <a:off x="1585181" y="585216"/>
            <a:ext cx="45743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/>
              <a:t>Tell Your Opinion</a:t>
            </a:r>
            <a:endParaRPr lang="ko-KR" alt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C3C81-9667-7527-BF14-D6C62337D20E}"/>
              </a:ext>
            </a:extLst>
          </p:cNvPr>
          <p:cNvSpPr txBox="1"/>
          <p:nvPr/>
        </p:nvSpPr>
        <p:spPr>
          <a:xfrm>
            <a:off x="3447874" y="197440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직장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D16C51-7536-0AA9-E374-20A8E6DB2B95}"/>
              </a:ext>
            </a:extLst>
          </p:cNvPr>
          <p:cNvSpPr txBox="1"/>
          <p:nvPr/>
        </p:nvSpPr>
        <p:spPr>
          <a:xfrm>
            <a:off x="2306877" y="2667159"/>
            <a:ext cx="3130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테크놀로지</a:t>
            </a:r>
            <a:r>
              <a:rPr lang="en-US" altLang="ko-KR" sz="2400" dirty="0"/>
              <a:t>, </a:t>
            </a:r>
            <a:r>
              <a:rPr lang="ko-KR" altLang="en-US" sz="2400" dirty="0"/>
              <a:t>의사소통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DDCFC6-2842-2C45-BD37-9E3AC9DEA0AD}"/>
              </a:ext>
            </a:extLst>
          </p:cNvPr>
          <p:cNvSpPr txBox="1"/>
          <p:nvPr/>
        </p:nvSpPr>
        <p:spPr>
          <a:xfrm>
            <a:off x="3076317" y="3435058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사회</a:t>
            </a:r>
            <a:r>
              <a:rPr lang="en-US" altLang="ko-KR" sz="2400" dirty="0"/>
              <a:t>, </a:t>
            </a:r>
            <a:r>
              <a:rPr lang="ko-KR" altLang="en-US" sz="2400" dirty="0"/>
              <a:t>문화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58C7E8-7E7A-FA49-CB81-266F2AA24359}"/>
              </a:ext>
            </a:extLst>
          </p:cNvPr>
          <p:cNvSpPr txBox="1"/>
          <p:nvPr/>
        </p:nvSpPr>
        <p:spPr>
          <a:xfrm>
            <a:off x="2922429" y="4202957"/>
            <a:ext cx="1899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법</a:t>
            </a:r>
            <a:r>
              <a:rPr lang="en-US" altLang="ko-KR" sz="2400" dirty="0"/>
              <a:t>, </a:t>
            </a:r>
            <a:r>
              <a:rPr lang="ko-KR" altLang="en-US" sz="2400" dirty="0"/>
              <a:t>환경정책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7416BC-2B1A-2AC1-197C-9AECCAE1B6C1}"/>
              </a:ext>
            </a:extLst>
          </p:cNvPr>
          <p:cNvSpPr txBox="1"/>
          <p:nvPr/>
        </p:nvSpPr>
        <p:spPr>
          <a:xfrm>
            <a:off x="3293985" y="497813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/>
              <a:t>선호도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3CCB27-7015-A0A7-D10A-0FE72BD7A9CE}"/>
              </a:ext>
            </a:extLst>
          </p:cNvPr>
          <p:cNvSpPr txBox="1"/>
          <p:nvPr/>
        </p:nvSpPr>
        <p:spPr>
          <a:xfrm>
            <a:off x="2178298" y="5726488"/>
            <a:ext cx="3339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찬성</a:t>
            </a:r>
            <a:r>
              <a:rPr lang="en-US" altLang="ko-KR" sz="2400" dirty="0"/>
              <a:t>, </a:t>
            </a:r>
            <a:r>
              <a:rPr lang="ko-KR" altLang="en-US" sz="2400" dirty="0"/>
              <a:t>반대 </a:t>
            </a:r>
            <a:r>
              <a:rPr lang="en-US" altLang="ko-KR" sz="2400" dirty="0"/>
              <a:t>/ </a:t>
            </a:r>
            <a:r>
              <a:rPr lang="ko-KR" altLang="en-US" sz="2400" dirty="0"/>
              <a:t>장점</a:t>
            </a:r>
            <a:r>
              <a:rPr lang="en-US" altLang="ko-KR" sz="2400" dirty="0"/>
              <a:t>, </a:t>
            </a:r>
            <a:r>
              <a:rPr lang="ko-KR" altLang="en-US" sz="2400" dirty="0"/>
              <a:t>단점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1AE9D2-7B89-8CF8-6DC3-6234F0A6A30A}"/>
              </a:ext>
            </a:extLst>
          </p:cNvPr>
          <p:cNvSpPr txBox="1"/>
          <p:nvPr/>
        </p:nvSpPr>
        <p:spPr>
          <a:xfrm>
            <a:off x="7127216" y="1303728"/>
            <a:ext cx="496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각 루틴을 선택하면 예문으로 진입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50242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631</Words>
  <Application>Microsoft Office PowerPoint</Application>
  <PresentationFormat>와이드스크린</PresentationFormat>
  <Paragraphs>208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박지용[ 공학대학원석사과정재학 / 전기전자컴퓨터공학과 ]</dc:creator>
  <cp:lastModifiedBy>박지용[ 공학대학원석사과정재학 / 전기전자컴퓨터공학과 ]</cp:lastModifiedBy>
  <cp:revision>2</cp:revision>
  <dcterms:created xsi:type="dcterms:W3CDTF">2025-01-06T01:09:41Z</dcterms:created>
  <dcterms:modified xsi:type="dcterms:W3CDTF">2025-01-06T08:26:10Z</dcterms:modified>
</cp:coreProperties>
</file>