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481" autoAdjust="0"/>
    <p:restoredTop sz="94719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F6A8-E543-845F-19AA-784C3E74B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CEEAF-02E5-8E0F-209D-95D00E66A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3A650-DD2E-8C9C-0452-076DE8E8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4B4-1E4D-486B-9D9A-2B30D833CEF1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2B9CF-DA36-06DA-7177-CF7B9467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BE389-A02B-1FD0-EE18-3F62F120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7BBF-5326-4C0B-973C-F90EB0640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97110-E810-39AE-FEF4-829DB088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E4FA6-FA92-6AC4-79F9-E9DB1FCD7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EC22-CE2E-DBA0-34CC-648FDE74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4B4-1E4D-486B-9D9A-2B30D833CEF1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C0F1B-F802-6F4F-9DF2-871684A6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BEA46-DCBE-DAFB-7EF3-2191EB8F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7BBF-5326-4C0B-973C-F90EB0640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D9E00-6961-0CB9-AAF9-394D3E0C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24377-BB25-312F-7513-0A517029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5C9BD-8AB4-6481-C3A2-C3E0D493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4B4-1E4D-486B-9D9A-2B30D833CEF1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E8DBB-26D6-938D-F65C-B3673149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923F5-21BA-68D9-FBF1-75D77BAB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7BBF-5326-4C0B-973C-F90EB0640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9ED4-06D2-487D-C18D-78DB02C2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23678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8C89C-C064-A553-57F4-E1AA9603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4CC89-EA94-B90D-C454-9B263F53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4B4-1E4D-486B-9D9A-2B30D833CEF1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2F0B1-B339-2F70-0546-8DD3F932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EF9DF-008C-1907-AEC4-55A61F39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7BBF-5326-4C0B-973C-F90EB0640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2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46ED9-0EB0-9BF6-ADEF-2B8E3DBF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D1EFB-A226-5CFA-4FA4-37ECFD9B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CE444-9544-13E5-5366-D8118F95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4B4-1E4D-486B-9D9A-2B30D833CEF1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7E3B7-1ECA-246F-821C-CA6DCD5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491FE-6745-BD7C-E6DD-042F02CB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7BBF-5326-4C0B-973C-F90EB0640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1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0FCA7-6F46-F4AD-8E74-BE9DC554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60E54-F270-AE20-5B42-98222E3DF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685EB-21E6-101D-CC63-B6B5E756F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BCDD7-B9B9-719B-DC86-B5258D8F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4B4-1E4D-486B-9D9A-2B30D833CEF1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BA5F9A-DE79-E200-C9EF-4C178246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3680A-D798-9B2A-2CA3-57A55731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7BBF-5326-4C0B-973C-F90EB0640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8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BF4A-B83A-027A-DCE8-E24E8BC5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79C2E-D607-0F92-2AE9-B0E784F23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B8006-28F6-B09C-EADB-66E2882A8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D3CA3-886C-12F7-C784-F69FEC47D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F563E6-4BBC-4B35-8984-E88BD30B8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93C12D-82A8-4E8D-104F-62CC0190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4B4-1E4D-486B-9D9A-2B30D833CEF1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6ABEB-B623-A6D1-2A52-A016665B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FF3F4D-354B-354C-4EE2-836C8B78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7BBF-5326-4C0B-973C-F90EB0640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2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EE606-93A8-7D6D-70D5-BCE2C7F1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16B843-502E-AE51-7079-ACE8A76C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4B4-1E4D-486B-9D9A-2B30D833CEF1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0B4498-BA57-388E-B612-0F55727C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E4CC26-694C-8432-18FA-5E80FE9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7BBF-5326-4C0B-973C-F90EB0640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6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F2C9C3-09A2-6FB6-6964-DC0039FF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4B4-1E4D-486B-9D9A-2B30D833CEF1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0F9221-2BB3-9B4B-BFFB-5319A3A4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9C4A81-CABB-1149-146A-11A96FF6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7BBF-5326-4C0B-973C-F90EB0640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7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0716-02FF-C9CF-12ED-51DF9849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BD395-9A0F-0F21-F2EC-EC53673E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C75DA-0009-34E4-CECF-DBC09D097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2FCF3-75D5-CF01-8756-A8ECA550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4B4-1E4D-486B-9D9A-2B30D833CEF1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483EE9-CA05-AC20-6056-23D1539A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288A7-2053-0F44-B0EA-70F6111D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7BBF-5326-4C0B-973C-F90EB0640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0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8EDB2-6AF1-9E24-90F6-A7A3F3C7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5FB8D5-088F-BAD1-3283-977F7C19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A0D218-6924-9C67-40F5-50115908C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CC065-6C1D-1C18-6EFC-3BAF7973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4B4-1E4D-486B-9D9A-2B30D833CEF1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C1F01-2BCF-931D-9A70-876EE01D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C4BF7-5716-C07F-8968-44F97BCC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7BBF-5326-4C0B-973C-F90EB0640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360E00-9DA6-2C6B-88B5-6E86CC1F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70EB1-C44A-FCD4-FD2C-99EBC71B6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78E82-4DCF-36AF-4935-8DB5BF671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96524B4-1E4D-486B-9D9A-2B30D833CEF1}" type="datetimeFigureOut">
              <a:rPr lang="ko-KR" altLang="en-US" smtClean="0"/>
              <a:pPr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FDBA6-134B-4CC6-34BF-307A5BE5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CF7E8-DED7-B775-80D2-F52EF415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FB7BBF-5326-4C0B-973C-F90EB064008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그래픽, 폰트, 디자인, 상징이(가) 표시된 사진&#10;&#10;자동 생성된 설명">
            <a:extLst>
              <a:ext uri="{FF2B5EF4-FFF2-40B4-BE49-F238E27FC236}">
                <a16:creationId xmlns:a16="http://schemas.microsoft.com/office/drawing/2014/main" id="{59A23161-6445-EEEC-C15E-21E1F837E3D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" y="136525"/>
            <a:ext cx="746075" cy="365125"/>
          </a:xfrm>
          <a:prstGeom prst="rect">
            <a:avLst/>
          </a:prstGeom>
        </p:spPr>
      </p:pic>
      <p:pic>
        <p:nvPicPr>
          <p:cNvPr id="10" name="그림 9" descr="텍스트, 폰트, 로고, 상징이(가) 표시된 사진&#10;&#10;자동 생성된 설명">
            <a:extLst>
              <a:ext uri="{FF2B5EF4-FFF2-40B4-BE49-F238E27FC236}">
                <a16:creationId xmlns:a16="http://schemas.microsoft.com/office/drawing/2014/main" id="{718360E8-F490-BB58-8D64-3580A7E07C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51" y="0"/>
            <a:ext cx="263366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2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99133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2C294-E1AE-5E9E-C89C-608A81EE2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Midterm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A22DD0-C708-4DB0-06F5-60FD6A461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ITI516 </a:t>
            </a:r>
            <a:r>
              <a:rPr lang="ko-KR" altLang="en-US" dirty="0"/>
              <a:t>영상처리</a:t>
            </a:r>
          </a:p>
        </p:txBody>
      </p:sp>
    </p:spTree>
    <p:extLst>
      <p:ext uri="{BB962C8B-B14F-4D97-AF65-F5344CB8AC3E}">
        <p14:creationId xmlns:p14="http://schemas.microsoft.com/office/powerpoint/2010/main" val="121306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49F-097E-E17F-2456-8FA8E28E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Compute the performance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48928D-F4E1-590E-6AFF-EAD5ED6B8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PSNR (Peak Signal-to-noise Ratio)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kumimoji="1" lang="en-US" altLang="ko-KR" b="0" dirty="0"/>
                  <a:t>, </a:t>
                </a:r>
              </a:p>
              <a:p>
                <a:pPr marL="914400" lvl="2" indent="0">
                  <a:buNone/>
                </a:pPr>
                <a:r>
                  <a:rPr kumimoji="1" lang="en-US" altLang="ko-KR" b="0" dirty="0"/>
                  <a:t>where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en-US" altLang="ko-KR" b="0" dirty="0"/>
                  <a:t> is an original image, and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en-US" altLang="ko-KR" b="0" i="1" dirty="0"/>
                  <a:t> </a:t>
                </a:r>
                <a:r>
                  <a:rPr kumimoji="1" lang="en-US" altLang="ko-KR" b="0" dirty="0"/>
                  <a:t>is a compressed image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𝑃𝑆𝑁𝑅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</m:den>
                        </m:f>
                      </m:e>
                    </m:func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Compression ratio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marL="914400" lvl="2" indent="0">
                  <a:buNone/>
                </a:pPr>
                <a:r>
                  <a:rPr kumimoji="1" lang="en-US" altLang="ko-KR" dirty="0"/>
                  <a:t>where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ko-KR" dirty="0"/>
                  <a:t> are the number of bits in two representations</a:t>
                </a:r>
              </a:p>
              <a:p>
                <a:pPr lvl="1"/>
                <a:r>
                  <a:rPr kumimoji="1"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ko-KR" dirty="0"/>
                  <a:t> is (8 bits per pixel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R" dirty="0"/>
                  <a:t> the number of whole pixels)</a:t>
                </a:r>
              </a:p>
              <a:p>
                <a:pPr lvl="1"/>
                <a:r>
                  <a:rPr kumimoji="1" lang="en-US" altLang="ko-KR" dirty="0"/>
                  <a:t>Measure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dirty="0"/>
                  <a:t> by counting of binary (coded) data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48928D-F4E1-590E-6AFF-EAD5ED6B8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05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A8DE7-F8A1-79B1-59B8-47BA0005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sub-image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83F71-9BD7-2E93-597D-CD82E67F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subimg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([</a:t>
            </a:r>
          </a:p>
          <a:p>
            <a:pPr marL="0" indent="0">
              <a:buNone/>
            </a:pPr>
            <a:r>
              <a:rPr lang="en-US" altLang="ko-KR" dirty="0"/>
              <a:t>       [ 36,  36,  32,  48,  64, 111, 139, 140],</a:t>
            </a:r>
          </a:p>
          <a:p>
            <a:pPr marL="0" indent="0">
              <a:buNone/>
            </a:pPr>
            <a:r>
              <a:rPr lang="en-US" altLang="ko-KR" dirty="0"/>
              <a:t>       [ 37,  44,  35,  60,  71, 146, 189, 180],</a:t>
            </a:r>
          </a:p>
          <a:p>
            <a:pPr marL="0" indent="0">
              <a:buNone/>
            </a:pPr>
            <a:r>
              <a:rPr lang="en-US" altLang="ko-KR" dirty="0"/>
              <a:t>       [ 51,  65,  48,  83,  74, 134, 175, 160],</a:t>
            </a:r>
          </a:p>
          <a:p>
            <a:pPr marL="0" indent="0">
              <a:buNone/>
            </a:pPr>
            <a:r>
              <a:rPr lang="en-US" altLang="ko-KR" dirty="0"/>
              <a:t>       [ 47,  40,  41, 107,  73, 132, 172, 160],</a:t>
            </a:r>
          </a:p>
          <a:p>
            <a:pPr marL="0" indent="0">
              <a:buNone/>
            </a:pPr>
            <a:r>
              <a:rPr lang="en-US" altLang="ko-KR" dirty="0"/>
              <a:t>       [ 63,  56,  61, 140,  66, 133, 170, 160],</a:t>
            </a:r>
          </a:p>
          <a:p>
            <a:pPr marL="0" indent="0">
              <a:buNone/>
            </a:pPr>
            <a:r>
              <a:rPr lang="en-US" altLang="ko-KR" dirty="0"/>
              <a:t>       [ 74,  71,  86, 155,  61, 136, 169, 149],</a:t>
            </a:r>
          </a:p>
          <a:p>
            <a:pPr marL="0" indent="0">
              <a:buNone/>
            </a:pPr>
            <a:r>
              <a:rPr lang="en-US" altLang="ko-KR" dirty="0"/>
              <a:t>       [ 54,  63, 100, 168,  67, 131, 144, 150],</a:t>
            </a:r>
          </a:p>
          <a:p>
            <a:pPr marL="0" indent="0">
              <a:buNone/>
            </a:pPr>
            <a:r>
              <a:rPr lang="en-US" altLang="ko-KR" dirty="0"/>
              <a:t>       [ 25,  37,  72, 121,  54,  78, 131, 135]</a:t>
            </a:r>
          </a:p>
          <a:p>
            <a:pPr marL="0" indent="0">
              <a:buNone/>
            </a:pPr>
            <a:r>
              <a:rPr lang="en-US" altLang="ko-KR" dirty="0"/>
              <a:t>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64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73CE-B35D-EA37-2DD3-4AD59D26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5B03-650F-ABDA-A7EF-394746C04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836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b="1" dirty="0"/>
              <a:t>Submit a PDF file (report)</a:t>
            </a:r>
          </a:p>
          <a:p>
            <a:pPr lvl="1"/>
            <a:r>
              <a:rPr lang="en-US" altLang="ko-KR" dirty="0"/>
              <a:t>File name: ITI516_studentID_name.pdf</a:t>
            </a:r>
          </a:p>
          <a:p>
            <a:pPr marL="457200" lvl="1" indent="0">
              <a:buNone/>
            </a:pPr>
            <a:r>
              <a:rPr lang="en-US" altLang="ko-KR" dirty="0"/>
              <a:t>		    (ex. ITI516_2023021185_</a:t>
            </a:r>
            <a:r>
              <a:rPr lang="ko-KR" altLang="en-US" dirty="0"/>
              <a:t>이경헌</a:t>
            </a:r>
            <a:r>
              <a:rPr lang="en-US" altLang="ko-KR" dirty="0"/>
              <a:t>.pdf)</a:t>
            </a:r>
          </a:p>
          <a:p>
            <a:pPr marL="514350" indent="-514350">
              <a:buAutoNum type="arabicPeriod"/>
            </a:pPr>
            <a:r>
              <a:rPr lang="en-US" altLang="ko-KR" b="1" dirty="0"/>
              <a:t>Report should include the results of below:</a:t>
            </a:r>
            <a:endParaRPr lang="en-US" altLang="ko-KR" sz="1600" b="1" dirty="0"/>
          </a:p>
          <a:p>
            <a:pPr marL="971550" lvl="1" indent="-514350">
              <a:buAutoNum type="arabicPeriod"/>
            </a:pPr>
            <a:r>
              <a:rPr lang="en-US" altLang="ko-KR" dirty="0"/>
              <a:t>Our codes (Screenshots or </a:t>
            </a:r>
            <a:r>
              <a:rPr lang="en-US" altLang="ko-KR" dirty="0" err="1"/>
              <a:t>typings</a:t>
            </a:r>
            <a:r>
              <a:rPr lang="en-US" altLang="ko-KR" dirty="0"/>
              <a:t>)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Results of DCT, Quantization, and E.C. for the test sub-image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Visualize the DCT coefficients for “lena.png”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Performance (PSNR and Compression ratio) of yours and OpenCV for “lena.png” and “kodim21.png” in QF = {1, 5, 32, 75}</a:t>
            </a:r>
          </a:p>
          <a:p>
            <a:pPr marL="514350" indent="-514350">
              <a:buAutoNum type="arabicPeriod"/>
            </a:pPr>
            <a:r>
              <a:rPr lang="en-US" altLang="ko-KR" b="1" dirty="0"/>
              <a:t>Delay policy</a:t>
            </a:r>
          </a:p>
          <a:p>
            <a:pPr lvl="1"/>
            <a:r>
              <a:rPr lang="en-US" altLang="ko-KR" dirty="0"/>
              <a:t>After the deadline, only 80% per day is accepted.</a:t>
            </a:r>
          </a:p>
          <a:p>
            <a:pPr lvl="1"/>
            <a:r>
              <a:rPr lang="en-US" altLang="ko-KR" dirty="0"/>
              <a:t>After 7 days from the deadline, 0 points.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BB79E-B7B2-8D17-D788-10BF17D6B7CE}"/>
              </a:ext>
            </a:extLst>
          </p:cNvPr>
          <p:cNvSpPr txBox="1"/>
          <p:nvPr/>
        </p:nvSpPr>
        <p:spPr>
          <a:xfrm>
            <a:off x="8367204" y="668737"/>
            <a:ext cx="327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Due: 29th APR, 18:00</a:t>
            </a:r>
          </a:p>
        </p:txBody>
      </p:sp>
    </p:spTree>
    <p:extLst>
      <p:ext uri="{BB962C8B-B14F-4D97-AF65-F5344CB8AC3E}">
        <p14:creationId xmlns:p14="http://schemas.microsoft.com/office/powerpoint/2010/main" val="77235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4ED0C-E60F-F33A-C2F4-686E3BA6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500F6-788F-6318-928F-C6E895E6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Implement and test a JPEG encoder and decoder</a:t>
            </a:r>
          </a:p>
          <a:p>
            <a:endParaRPr lang="en-US" altLang="ko-KR" dirty="0"/>
          </a:p>
          <a:p>
            <a:r>
              <a:rPr lang="en-US" altLang="ko-KR" b="1" dirty="0"/>
              <a:t>Observe and report the results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Check the results of each encoding step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Visualize the DCT coefficients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Compute the performance in different Quality Factors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Compare the results with OpenCV</a:t>
            </a:r>
          </a:p>
        </p:txBody>
      </p:sp>
    </p:spTree>
    <p:extLst>
      <p:ext uri="{BB962C8B-B14F-4D97-AF65-F5344CB8AC3E}">
        <p14:creationId xmlns:p14="http://schemas.microsoft.com/office/powerpoint/2010/main" val="211852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824E7-2AE6-BF40-09A6-96CBD85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Encoding steps </a:t>
            </a:r>
            <a:r>
              <a:rPr lang="en-US" altLang="ko-KR" sz="2800" dirty="0"/>
              <a:t>(ignore header and Huffman table)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1165B-95CC-D80F-9A83-5DDE6B79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Read an image in grayscale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Process 3-8 for each 8x8 sub-images (blocks)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Shift the intensity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Forward Discrete Cosine 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Quantize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Scan in zigzag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Run-length 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Huffman coding</a:t>
            </a:r>
          </a:p>
        </p:txBody>
      </p:sp>
    </p:spTree>
    <p:extLst>
      <p:ext uri="{BB962C8B-B14F-4D97-AF65-F5344CB8AC3E}">
        <p14:creationId xmlns:p14="http://schemas.microsoft.com/office/powerpoint/2010/main" val="4654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EDFE-BB3A-3CAB-1CCB-064A40C7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Decoding steps </a:t>
            </a:r>
            <a:r>
              <a:rPr lang="en-US" altLang="ko-KR" sz="3600" dirty="0"/>
              <a:t>(inverse steps of Encoding)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B255F-AA11-125E-FB99-085B8306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Huffman decoding on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Deconstruct RLE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Re-order in zigzag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Dequantize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Inverse Discrete Cosine 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Shift the intensity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Merge the 8x8 sub-images (blocks)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Compare with the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290121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D83BC-F88A-E771-F9E8-2D5B4A9D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Quantize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2018E-74BA-83F2-C83E-2C2C6E0C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4" y="1825625"/>
            <a:ext cx="672164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Standard quantization matrix (</a:t>
            </a:r>
            <a:r>
              <a:rPr lang="en-US" altLang="ko-KR" dirty="0" err="1"/>
              <a:t>StdQT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np.array</a:t>
            </a:r>
            <a:r>
              <a:rPr lang="en-US" altLang="ko-KR" dirty="0"/>
              <a:t>([</a:t>
            </a:r>
          </a:p>
          <a:p>
            <a:pPr marL="0" indent="0">
              <a:buNone/>
            </a:pPr>
            <a:r>
              <a:rPr lang="en-US" altLang="ko-KR" dirty="0"/>
              <a:t>    16, 11, 10, 16, 24, 40, 51, 61, \</a:t>
            </a:r>
          </a:p>
          <a:p>
            <a:pPr marL="0" indent="0">
              <a:buNone/>
            </a:pPr>
            <a:r>
              <a:rPr lang="en-US" altLang="ko-KR" dirty="0"/>
              <a:t>    12, 12, 14, 19, 26, 58, 60, 55, \</a:t>
            </a:r>
          </a:p>
          <a:p>
            <a:pPr marL="0" indent="0">
              <a:buNone/>
            </a:pPr>
            <a:r>
              <a:rPr lang="en-US" altLang="ko-KR" dirty="0"/>
              <a:t>    14, 13, 16, 24, 40, 57, 69, 56, \</a:t>
            </a:r>
          </a:p>
          <a:p>
            <a:pPr marL="0" indent="0">
              <a:buNone/>
            </a:pPr>
            <a:r>
              <a:rPr lang="en-US" altLang="ko-KR" dirty="0"/>
              <a:t>    14, 17, 22, 29, 51, 87, 80, 62, \</a:t>
            </a:r>
          </a:p>
          <a:p>
            <a:pPr marL="0" indent="0">
              <a:buNone/>
            </a:pPr>
            <a:r>
              <a:rPr lang="en-US" altLang="ko-KR" dirty="0"/>
              <a:t>    18, 22, 37, 56, 68, 109, 103, 77, \</a:t>
            </a:r>
          </a:p>
          <a:p>
            <a:pPr marL="0" indent="0">
              <a:buNone/>
            </a:pPr>
            <a:r>
              <a:rPr lang="en-US" altLang="ko-KR" dirty="0"/>
              <a:t>    24, 35, 55, 64, 81, 104, 113, 92, \</a:t>
            </a:r>
          </a:p>
          <a:p>
            <a:pPr marL="0" indent="0">
              <a:buNone/>
            </a:pPr>
            <a:r>
              <a:rPr lang="en-US" altLang="ko-KR" dirty="0"/>
              <a:t>    49, 64, 78, 87, 103, 121, 120, 101, \</a:t>
            </a:r>
          </a:p>
          <a:p>
            <a:pPr marL="0" indent="0">
              <a:buNone/>
            </a:pPr>
            <a:r>
              <a:rPr lang="en-US" altLang="ko-KR" dirty="0"/>
              <a:t>    72, 92, 95, 98, 112, 100, 103, 99</a:t>
            </a:r>
          </a:p>
          <a:p>
            <a:pPr marL="0" indent="0">
              <a:buNone/>
            </a:pPr>
            <a:r>
              <a:rPr lang="en-US" altLang="ko-KR" dirty="0"/>
              <a:t>], </a:t>
            </a:r>
            <a:r>
              <a:rPr lang="en-US" altLang="ko-KR" dirty="0" err="1"/>
              <a:t>dtype</a:t>
            </a:r>
            <a:r>
              <a:rPr lang="en-US" altLang="ko-KR" dirty="0"/>
              <a:t>=int).reshape([BLOCK_SIZE, BLOCK_SIZE])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351F204F-CD0C-6327-6600-CD8FF0A39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7290" y="1825625"/>
                <a:ext cx="543961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Quantization table (QT)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=200 −2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≥50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5000/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𝑄𝐹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50+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𝑄𝑆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𝑆𝑡𝑑𝑄𝑇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* QF: Quality factor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 QS: Quality scale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 </a:t>
                </a:r>
                <a:r>
                  <a:rPr lang="en-US" altLang="ko-KR" b="0" dirty="0" err="1"/>
                  <a:t>StdQT</a:t>
                </a:r>
                <a:r>
                  <a:rPr lang="en-US" altLang="ko-KR" b="0" dirty="0"/>
                  <a:t>: Standard quantization matrix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QT: Quantization table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        (= Z </a:t>
                </a:r>
                <a:r>
                  <a:rPr lang="en-US" altLang="ko-KR" dirty="0"/>
                  <a:t>@p.58 course_05)</a:t>
                </a:r>
                <a:endParaRPr lang="en-US" altLang="ko-KR" b="0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  <a:endParaRPr lang="en-US" altLang="ko-KR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351F204F-CD0C-6327-6600-CD8FF0A39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90" y="1825625"/>
                <a:ext cx="5439610" cy="4351338"/>
              </a:xfrm>
              <a:prstGeom prst="rect">
                <a:avLst/>
              </a:prstGeom>
              <a:blipFill>
                <a:blip r:embed="rId2"/>
                <a:stretch>
                  <a:fillRect l="-1457" t="-2941" r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0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9771E-424E-2C1D-6309-F0869396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Scan in zigzag order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8A8EF-7F18-0376-D45C-DD612E8AA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latinLnBrk="1"/>
            <a:r>
              <a:rPr lang="en-US" altLang="ko-KR" sz="1800" kern="100" dirty="0">
                <a:effectLst/>
                <a:ea typeface="맑은 고딕" panose="020B0503020000020004" pitchFamily="50" charset="-127"/>
              </a:rPr>
              <a:t>ZIGZAG ORDER</a:t>
            </a:r>
          </a:p>
          <a:p>
            <a:pPr marL="0" indent="0" algn="just" latinLnBrk="1">
              <a:buNone/>
            </a:pPr>
            <a:r>
              <a:rPr lang="en-US" altLang="ko-KR" sz="1800" kern="100" dirty="0" err="1">
                <a:effectLst/>
                <a:ea typeface="맑은 고딕" panose="020B0503020000020004" pitchFamily="50" charset="-127"/>
              </a:rPr>
              <a:t>np.array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</a:rPr>
              <a:t>([</a:t>
            </a:r>
            <a:endParaRPr lang="ko-KR" altLang="ko-KR" sz="1800" kern="100" dirty="0">
              <a:effectLst/>
              <a:ea typeface="맑은 고딕" panose="020B0503020000020004" pitchFamily="50" charset="-127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ea typeface="맑은 고딕" panose="020B0503020000020004" pitchFamily="50" charset="-127"/>
              </a:rPr>
              <a:t>    0,1,8,16,9,2,3,10, \</a:t>
            </a:r>
            <a:endParaRPr lang="ko-KR" altLang="ko-KR" sz="1800" kern="100" dirty="0">
              <a:effectLst/>
              <a:ea typeface="맑은 고딕" panose="020B0503020000020004" pitchFamily="50" charset="-127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ea typeface="맑은 고딕" panose="020B0503020000020004" pitchFamily="50" charset="-127"/>
              </a:rPr>
              <a:t>    17,24,32,25,18,11,4,5, \</a:t>
            </a:r>
            <a:endParaRPr lang="ko-KR" altLang="ko-KR" sz="1800" kern="100" dirty="0">
              <a:effectLst/>
              <a:ea typeface="맑은 고딕" panose="020B0503020000020004" pitchFamily="50" charset="-127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ea typeface="맑은 고딕" panose="020B0503020000020004" pitchFamily="50" charset="-127"/>
              </a:rPr>
              <a:t>    12,19,26,33,40,48,41,34, \</a:t>
            </a:r>
            <a:endParaRPr lang="ko-KR" altLang="ko-KR" sz="1800" kern="100" dirty="0">
              <a:effectLst/>
              <a:ea typeface="맑은 고딕" panose="020B0503020000020004" pitchFamily="50" charset="-127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a typeface="맑은 고딕" panose="020B0503020000020004" pitchFamily="50" charset="-127"/>
              </a:rPr>
              <a:t>    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</a:rPr>
              <a:t>27,20,13,6,7,14,21,28, \</a:t>
            </a:r>
            <a:endParaRPr lang="ko-KR" altLang="ko-KR" sz="1800" kern="100" dirty="0">
              <a:effectLst/>
              <a:ea typeface="맑은 고딕" panose="020B0503020000020004" pitchFamily="50" charset="-127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ea typeface="맑은 고딕" panose="020B0503020000020004" pitchFamily="50" charset="-127"/>
              </a:rPr>
              <a:t>    35,42,49,56,57,50,43,36, \</a:t>
            </a:r>
            <a:endParaRPr lang="ko-KR" altLang="ko-KR" sz="1800" kern="100" dirty="0">
              <a:effectLst/>
              <a:ea typeface="맑은 고딕" panose="020B0503020000020004" pitchFamily="50" charset="-127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ea typeface="맑은 고딕" panose="020B0503020000020004" pitchFamily="50" charset="-127"/>
              </a:rPr>
              <a:t>    29,22,15,23,30,37,44,51, \</a:t>
            </a:r>
            <a:endParaRPr lang="ko-KR" altLang="ko-KR" sz="1800" kern="100" dirty="0">
              <a:effectLst/>
              <a:ea typeface="맑은 고딕" panose="020B0503020000020004" pitchFamily="50" charset="-127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ea typeface="맑은 고딕" panose="020B0503020000020004" pitchFamily="50" charset="-127"/>
              </a:rPr>
              <a:t>    58,59,52,45,38,31,39,46, \</a:t>
            </a:r>
            <a:endParaRPr lang="ko-KR" altLang="ko-KR" sz="1800" kern="100" dirty="0">
              <a:effectLst/>
              <a:ea typeface="맑은 고딕" panose="020B0503020000020004" pitchFamily="50" charset="-127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ea typeface="맑은 고딕" panose="020B0503020000020004" pitchFamily="50" charset="-127"/>
              </a:rPr>
              <a:t>    53,60,61,54,47,55,62,63</a:t>
            </a:r>
            <a:endParaRPr lang="ko-KR" altLang="ko-KR" sz="1800" kern="100" dirty="0">
              <a:effectLst/>
              <a:ea typeface="맑은 고딕" panose="020B0503020000020004" pitchFamily="50" charset="-127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ea typeface="맑은 고딕" panose="020B0503020000020004" pitchFamily="50" charset="-127"/>
              </a:rPr>
              <a:t>])</a:t>
            </a:r>
            <a:endParaRPr lang="ko-KR" altLang="ko-KR" sz="1800" kern="100" dirty="0">
              <a:effectLst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9D8F56-49A5-B1E8-7CB3-6395E907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825625"/>
            <a:ext cx="4095629" cy="40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7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E7A6D-F105-6405-22D4-0C144C8D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RLE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C9657-790E-02D4-F2B3-DBD0C974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DC components</a:t>
            </a:r>
          </a:p>
          <a:p>
            <a:pPr lvl="1"/>
            <a:r>
              <a:rPr lang="en-US" altLang="ko-KR" dirty="0" err="1"/>
              <a:t>dDC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DC[</a:t>
            </a:r>
            <a:r>
              <a:rPr lang="en-US" altLang="ko-KR" dirty="0" err="1"/>
              <a:t>i</a:t>
            </a:r>
            <a:r>
              <a:rPr lang="en-US" altLang="ko-KR" dirty="0"/>
              <a:t>] – DC[i-1] if </a:t>
            </a:r>
            <a:r>
              <a:rPr lang="en-US" altLang="ko-KR" dirty="0" err="1"/>
              <a:t>i</a:t>
            </a:r>
            <a:r>
              <a:rPr lang="en-US" altLang="ko-KR" dirty="0"/>
              <a:t> &gt; 0 else </a:t>
            </a:r>
            <a:r>
              <a:rPr lang="en-US" altLang="ko-KR" dirty="0" err="1"/>
              <a:t>dDC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DC[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 (size=int(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dDC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]).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bit_length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(), value=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dDC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])</a:t>
            </a:r>
          </a:p>
          <a:p>
            <a:r>
              <a:rPr lang="en-US" altLang="ko-KR" dirty="0"/>
              <a:t>AC components</a:t>
            </a:r>
          </a:p>
          <a:p>
            <a:pPr lvl="1"/>
            <a:r>
              <a:rPr lang="en-US" altLang="ko-KR" dirty="0"/>
              <a:t>Code (#zeros to skip, size) (non-zero value)</a:t>
            </a:r>
          </a:p>
          <a:p>
            <a:pPr lvl="1"/>
            <a:r>
              <a:rPr lang="en-US" altLang="ko-KR" dirty="0"/>
              <a:t>“EOB” (End-of-Block) denoted by (0, 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79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7C168-AE56-ABB8-222B-2B74DC57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Huffman 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E10A5-12CE-7102-A1A4-ABA684E4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DC components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dDC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= DC[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– DC[i-1] if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 0 else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dDC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= DC[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 lvl="1"/>
            <a:r>
              <a:rPr lang="en-US" altLang="ko-KR" dirty="0"/>
              <a:t>Code (size=int(</a:t>
            </a:r>
            <a:r>
              <a:rPr lang="en-US" altLang="ko-KR" dirty="0" err="1"/>
              <a:t>dDC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]).</a:t>
            </a:r>
            <a:r>
              <a:rPr lang="en-US" altLang="ko-KR" dirty="0" err="1"/>
              <a:t>bit_length</a:t>
            </a:r>
            <a:r>
              <a:rPr lang="en-US" altLang="ko-KR" dirty="0"/>
              <a:t>(), value=</a:t>
            </a:r>
            <a:r>
              <a:rPr lang="en-US" altLang="ko-KR" dirty="0" err="1"/>
              <a:t>dDC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AC components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 (#zeros to skip, size) (non-zero value)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“EOB” (End-of-Block) denoted by (0, 0)</a:t>
            </a:r>
          </a:p>
          <a:p>
            <a:pPr lvl="1"/>
            <a:r>
              <a:rPr lang="en-US" altLang="ko-KR" dirty="0"/>
              <a:t>Symbol: (#zeros to skip, size)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6AE8FD-0846-D527-15F1-CD461A56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757" y="896395"/>
            <a:ext cx="155279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33CD2-A5F1-3653-E362-654BA2BE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8.17 @p.56 in course_05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D5100-1E9B-3793-D842-5D535A3C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A3DE73-FA8D-5522-357C-178F5DA7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219606"/>
            <a:ext cx="7382905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937</Words>
  <Application>Microsoft Office PowerPoint</Application>
  <PresentationFormat>와이드스크린</PresentationFormat>
  <Paragraphs>113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Midterm Project</vt:lpstr>
      <vt:lpstr>Objective</vt:lpstr>
      <vt:lpstr>Encoding steps (ignore header and Huffman table)</vt:lpstr>
      <vt:lpstr>Decoding steps (inverse steps of Encoding)</vt:lpstr>
      <vt:lpstr>5. Quantize</vt:lpstr>
      <vt:lpstr>6. Scan in zigzag order</vt:lpstr>
      <vt:lpstr>7. RLE</vt:lpstr>
      <vt:lpstr>8. Huffman coding</vt:lpstr>
      <vt:lpstr>Example 8.17 @p.56 in course_05</vt:lpstr>
      <vt:lpstr>Compute the performance</vt:lpstr>
      <vt:lpstr>Test sub-image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이경헌[ 대학원석사과정재학 / 전기전자공학과 ]</dc:creator>
  <cp:lastModifiedBy>이경헌[ 대학원석사과정재학 / 전기전자공학과 ]</cp:lastModifiedBy>
  <cp:revision>29</cp:revision>
  <dcterms:created xsi:type="dcterms:W3CDTF">2024-04-12T04:22:08Z</dcterms:created>
  <dcterms:modified xsi:type="dcterms:W3CDTF">2024-04-19T01:42:28Z</dcterms:modified>
</cp:coreProperties>
</file>