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Raleway SemiBold"/>
      <p:regular r:id="rId29"/>
      <p:bold r:id="rId30"/>
      <p:italic r:id="rId31"/>
      <p:boldItalic r:id="rId32"/>
    </p:embeddedFont>
    <p:embeddedFont>
      <p:font typeface="Raleway ExtraBold"/>
      <p:bold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23B5C9-44A4-43F4-ABD9-7A07AB733A1C}">
  <a:tblStyle styleId="{7623B5C9-44A4-43F4-ABD9-7A07AB733A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SemiBold-italic.fntdata"/><Relationship Id="rId30" Type="http://schemas.openxmlformats.org/officeDocument/2006/relationships/font" Target="fonts/RalewaySemiBold-bold.fntdata"/><Relationship Id="rId11" Type="http://schemas.openxmlformats.org/officeDocument/2006/relationships/slide" Target="slides/slide5.xml"/><Relationship Id="rId33" Type="http://schemas.openxmlformats.org/officeDocument/2006/relationships/font" Target="fonts/RalewayExtraBold-bold.fntdata"/><Relationship Id="rId10" Type="http://schemas.openxmlformats.org/officeDocument/2006/relationships/slide" Target="slides/slide4.xml"/><Relationship Id="rId32" Type="http://schemas.openxmlformats.org/officeDocument/2006/relationships/font" Target="fonts/RalewaySemiBold-boldItalic.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ExtraBold-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76640773b_2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76640773b_2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76640773b_2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76640773b_2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d9182a6d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d9182a6d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d9182a6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d9182a6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76640773b_2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76640773b_2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76640773b_2_17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76640773b_2_1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76640773b_2_1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76640773b_2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d9182a6d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d9182a6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d9182a6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d9182a6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github.com/prettymess25/pickandplacerobot"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github.com/prettymess25/pickandplacerobot/blob/main/Robotic_Arm_Vehicle1.ino" TargetMode="External"/><Relationship Id="rId4" Type="http://schemas.openxmlformats.org/officeDocument/2006/relationships/hyperlink" Target="https://github.com/prettymess25/pickandplacerobot/raw/main/Robotic_Arm_Vehicle%20(1).apk" TargetMode="External"/><Relationship Id="rId5" Type="http://schemas.openxmlformats.org/officeDocument/2006/relationships/hyperlink" Target="http://ai2.appinventor.mit.edu/#523212686242611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 AND PLACE ROBOT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400">
                <a:solidFill>
                  <a:srgbClr val="000000"/>
                </a:solidFill>
                <a:highlight>
                  <a:srgbClr val="FFFF00"/>
                </a:highlight>
              </a:rPr>
              <a:t>Respected Mentor- Dr. Swati Vaid</a:t>
            </a:r>
            <a:endParaRPr sz="2400">
              <a:solidFill>
                <a:srgbClr val="000000"/>
              </a:solidFill>
              <a:highlight>
                <a:srgbClr val="FFFF00"/>
              </a:highlight>
            </a:endParaRPr>
          </a:p>
          <a:p>
            <a:pPr indent="0" lvl="0" marL="0" rtl="0" algn="l">
              <a:spcBef>
                <a:spcPts val="0"/>
              </a:spcBef>
              <a:spcAft>
                <a:spcPts val="0"/>
              </a:spcAft>
              <a:buNone/>
            </a:pPr>
            <a:r>
              <a:rPr lang="en" sz="2400">
                <a:solidFill>
                  <a:schemeClr val="dk2"/>
                </a:solidFill>
              </a:rPr>
              <a:t>Presented by </a:t>
            </a:r>
            <a:r>
              <a:rPr lang="en" sz="2400" u="sng">
                <a:solidFill>
                  <a:schemeClr val="dk2"/>
                </a:solidFill>
              </a:rPr>
              <a:t>Paras Kushwaha</a:t>
            </a:r>
            <a:r>
              <a:rPr lang="en" sz="2400">
                <a:solidFill>
                  <a:schemeClr val="dk2"/>
                </a:solidFill>
              </a:rPr>
              <a:t>, </a:t>
            </a:r>
            <a:r>
              <a:rPr lang="en" sz="2400" u="sng">
                <a:solidFill>
                  <a:schemeClr val="dk2"/>
                </a:solidFill>
              </a:rPr>
              <a:t>Prabhat Kumar Tiwari</a:t>
            </a:r>
            <a:r>
              <a:rPr lang="en" sz="2400">
                <a:solidFill>
                  <a:schemeClr val="dk2"/>
                </a:solidFill>
              </a:rPr>
              <a:t>, </a:t>
            </a:r>
            <a:r>
              <a:rPr lang="en" sz="2400" u="sng">
                <a:solidFill>
                  <a:schemeClr val="dk2"/>
                </a:solidFill>
              </a:rPr>
              <a:t>Preeti Bisht</a:t>
            </a:r>
            <a:r>
              <a:rPr lang="en" sz="2400">
                <a:solidFill>
                  <a:schemeClr val="dk2"/>
                </a:solidFill>
              </a:rPr>
              <a:t>, </a:t>
            </a:r>
            <a:r>
              <a:rPr lang="en" sz="2400" u="sng">
                <a:solidFill>
                  <a:schemeClr val="dk2"/>
                </a:solidFill>
              </a:rPr>
              <a:t>Sachin Sharma </a:t>
            </a:r>
            <a:r>
              <a:rPr lang="en" sz="2400">
                <a:solidFill>
                  <a:schemeClr val="dk2"/>
                </a:solidFill>
              </a:rPr>
              <a:t>and </a:t>
            </a:r>
            <a:r>
              <a:rPr lang="en" sz="2400" u="sng">
                <a:solidFill>
                  <a:schemeClr val="dk2"/>
                </a:solidFill>
              </a:rPr>
              <a:t>Suraj Singh</a:t>
            </a:r>
            <a:endParaRPr sz="2400" u="sng">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137" name="Shape 137"/>
        <p:cNvGrpSpPr/>
        <p:nvPr/>
      </p:nvGrpSpPr>
      <p:grpSpPr>
        <a:xfrm>
          <a:off x="0" y="0"/>
          <a:ext cx="0" cy="0"/>
          <a:chOff x="0" y="0"/>
          <a:chExt cx="0" cy="0"/>
        </a:xfrm>
      </p:grpSpPr>
      <p:sp>
        <p:nvSpPr>
          <p:cNvPr id="138" name="Google Shape;138;p22"/>
          <p:cNvSpPr txBox="1"/>
          <p:nvPr>
            <p:ph type="title"/>
          </p:nvPr>
        </p:nvSpPr>
        <p:spPr>
          <a:xfrm>
            <a:off x="265500" y="2805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4200">
                <a:solidFill>
                  <a:srgbClr val="980000"/>
                </a:solidFill>
                <a:latin typeface="Raleway ExtraBold"/>
                <a:ea typeface="Raleway ExtraBold"/>
                <a:cs typeface="Raleway ExtraBold"/>
                <a:sym typeface="Raleway ExtraBold"/>
              </a:rPr>
              <a:t>Block Diagram</a:t>
            </a:r>
            <a:endParaRPr b="0" sz="4200">
              <a:solidFill>
                <a:srgbClr val="980000"/>
              </a:solidFill>
              <a:latin typeface="Raleway ExtraBold"/>
              <a:ea typeface="Raleway ExtraBold"/>
              <a:cs typeface="Raleway ExtraBold"/>
              <a:sym typeface="Raleway ExtraBold"/>
            </a:endParaRPr>
          </a:p>
          <a:p>
            <a:pPr indent="0" lvl="0" marL="0" rtl="0" algn="ctr">
              <a:spcBef>
                <a:spcPts val="0"/>
              </a:spcBef>
              <a:spcAft>
                <a:spcPts val="0"/>
              </a:spcAft>
              <a:buNone/>
            </a:pPr>
            <a:r>
              <a:t/>
            </a:r>
            <a:endParaRPr b="0">
              <a:latin typeface="Raleway ExtraBold"/>
              <a:ea typeface="Raleway ExtraBold"/>
              <a:cs typeface="Raleway ExtraBold"/>
              <a:sym typeface="Raleway ExtraBold"/>
            </a:endParaRPr>
          </a:p>
        </p:txBody>
      </p:sp>
      <p:sp>
        <p:nvSpPr>
          <p:cNvPr id="139" name="Google Shape;139;p22"/>
          <p:cNvSpPr txBox="1"/>
          <p:nvPr/>
        </p:nvSpPr>
        <p:spPr>
          <a:xfrm>
            <a:off x="4907550" y="503350"/>
            <a:ext cx="37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0" name="Google Shape;140;p22"/>
          <p:cNvSpPr txBox="1"/>
          <p:nvPr/>
        </p:nvSpPr>
        <p:spPr>
          <a:xfrm>
            <a:off x="6999575" y="2894825"/>
            <a:ext cx="180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latin typeface="Raleway SemiBold"/>
              <a:ea typeface="Raleway SemiBold"/>
              <a:cs typeface="Raleway SemiBold"/>
              <a:sym typeface="Raleway SemiBold"/>
            </a:endParaRPr>
          </a:p>
        </p:txBody>
      </p:sp>
      <p:pic>
        <p:nvPicPr>
          <p:cNvPr id="141" name="Google Shape;141;p22"/>
          <p:cNvPicPr preferRelativeResize="0"/>
          <p:nvPr/>
        </p:nvPicPr>
        <p:blipFill>
          <a:blip r:embed="rId3">
            <a:alphaModFix/>
          </a:blip>
          <a:stretch>
            <a:fillRect/>
          </a:stretch>
        </p:blipFill>
        <p:spPr>
          <a:xfrm>
            <a:off x="487038" y="1598750"/>
            <a:ext cx="8169923" cy="2409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Progress till now…</a:t>
            </a:r>
            <a:endParaRPr>
              <a:solidFill>
                <a:schemeClr val="lt2"/>
              </a:solidFill>
            </a:endParaRPr>
          </a:p>
        </p:txBody>
      </p:sp>
      <p:sp>
        <p:nvSpPr>
          <p:cNvPr id="147" name="Google Shape;147;p23"/>
          <p:cNvSpPr txBox="1"/>
          <p:nvPr/>
        </p:nvSpPr>
        <p:spPr>
          <a:xfrm>
            <a:off x="408975" y="4060425"/>
            <a:ext cx="506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Updates regarding the project</a:t>
            </a:r>
            <a:endParaRPr b="1">
              <a:solidFill>
                <a:schemeClr val="dk1"/>
              </a:solidFill>
              <a:latin typeface="Raleway"/>
              <a:ea typeface="Raleway"/>
              <a:cs typeface="Raleway"/>
              <a:sym typeface="Raleway"/>
            </a:endParaRPr>
          </a:p>
          <a:p>
            <a:pPr indent="0" lvl="0" marL="0" rtl="0" algn="l">
              <a:spcBef>
                <a:spcPts val="0"/>
              </a:spcBef>
              <a:spcAft>
                <a:spcPts val="0"/>
              </a:spcAft>
              <a:buNone/>
            </a:pPr>
            <a:r>
              <a:rPr lang="en" u="sng">
                <a:solidFill>
                  <a:schemeClr val="hlink"/>
                </a:solidFill>
                <a:latin typeface="Raleway"/>
                <a:ea typeface="Raleway"/>
                <a:cs typeface="Raleway"/>
                <a:sym typeface="Raleway"/>
                <a:hlinkClick r:id="rId3"/>
              </a:rPr>
              <a:t>https://github.com/prettymess25/pickandplacerobot</a:t>
            </a:r>
            <a:endParaRPr u="sng">
              <a:solidFill>
                <a:schemeClr val="dk2"/>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graphicFrame>
        <p:nvGraphicFramePr>
          <p:cNvPr id="148" name="Google Shape;148;p23"/>
          <p:cNvGraphicFramePr/>
          <p:nvPr/>
        </p:nvGraphicFramePr>
        <p:xfrm>
          <a:off x="652650" y="1361300"/>
          <a:ext cx="3000000" cy="3000000"/>
        </p:xfrm>
        <a:graphic>
          <a:graphicData uri="http://schemas.openxmlformats.org/drawingml/2006/table">
            <a:tbl>
              <a:tblPr>
                <a:noFill/>
                <a:tableStyleId>{7623B5C9-44A4-43F4-ABD9-7A07AB733A1C}</a:tableStyleId>
              </a:tblPr>
              <a:tblGrid>
                <a:gridCol w="2607300"/>
                <a:gridCol w="2607300"/>
                <a:gridCol w="2607300"/>
              </a:tblGrid>
              <a:tr h="597250">
                <a:tc>
                  <a:txBody>
                    <a:bodyPr/>
                    <a:lstStyle/>
                    <a:p>
                      <a:pPr indent="0" lvl="0" marL="0" rtl="0" algn="ctr">
                        <a:spcBef>
                          <a:spcPts val="0"/>
                        </a:spcBef>
                        <a:spcAft>
                          <a:spcPts val="0"/>
                        </a:spcAft>
                        <a:buNone/>
                      </a:pPr>
                      <a:r>
                        <a:rPr b="1" lang="en" sz="2000">
                          <a:highlight>
                            <a:srgbClr val="FFFF00"/>
                          </a:highlight>
                          <a:latin typeface="Raleway"/>
                          <a:ea typeface="Raleway"/>
                          <a:cs typeface="Raleway"/>
                          <a:sym typeface="Raleway"/>
                        </a:rPr>
                        <a:t>Progress</a:t>
                      </a:r>
                      <a:endParaRPr b="1" sz="2000">
                        <a:highlight>
                          <a:srgbClr val="FFFF00"/>
                        </a:highlight>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b="1" lang="en" sz="2000">
                          <a:highlight>
                            <a:srgbClr val="FFFF00"/>
                          </a:highlight>
                          <a:latin typeface="Raleway"/>
                          <a:ea typeface="Raleway"/>
                          <a:cs typeface="Raleway"/>
                          <a:sym typeface="Raleway"/>
                        </a:rPr>
                        <a:t>Status</a:t>
                      </a:r>
                      <a:endParaRPr b="1" sz="2000">
                        <a:highlight>
                          <a:srgbClr val="FFFF00"/>
                        </a:highlight>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b="1" lang="en" sz="2000">
                          <a:highlight>
                            <a:srgbClr val="FFFF00"/>
                          </a:highlight>
                          <a:latin typeface="Raleway"/>
                          <a:ea typeface="Raleway"/>
                          <a:cs typeface="Raleway"/>
                          <a:sym typeface="Raleway"/>
                        </a:rPr>
                        <a:t>Details</a:t>
                      </a:r>
                      <a:endParaRPr b="1" sz="2000">
                        <a:highlight>
                          <a:srgbClr val="FFFF00"/>
                        </a:highlight>
                        <a:latin typeface="Raleway"/>
                        <a:ea typeface="Raleway"/>
                        <a:cs typeface="Raleway"/>
                        <a:sym typeface="Raleway"/>
                      </a:endParaRPr>
                    </a:p>
                  </a:txBody>
                  <a:tcPr marT="91425" marB="91425" marR="91425" marL="91425"/>
                </a:tc>
              </a:tr>
              <a:tr h="597250">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Initial level coding for Arduino</a:t>
                      </a:r>
                      <a:endParaRPr sz="1500">
                        <a:latin typeface="Raleway SemiBold"/>
                        <a:ea typeface="Raleway SemiBold"/>
                        <a:cs typeface="Raleway SemiBold"/>
                        <a:sym typeface="Raleway SemiBold"/>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Arduino IDE</a:t>
                      </a:r>
                      <a:endParaRPr sz="1500">
                        <a:latin typeface="Raleway SemiBold"/>
                        <a:ea typeface="Raleway SemiBold"/>
                        <a:cs typeface="Raleway SemiBold"/>
                        <a:sym typeface="Raleway SemiBold"/>
                      </a:endParaRPr>
                    </a:p>
                  </a:txBody>
                  <a:tcPr marT="91425" marB="91425" marR="91425" marL="91425"/>
                </a:tc>
              </a:tr>
              <a:tr h="597250">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App Interface</a:t>
                      </a:r>
                      <a:endParaRPr sz="1500">
                        <a:latin typeface="Raleway SemiBold"/>
                        <a:ea typeface="Raleway SemiBold"/>
                        <a:cs typeface="Raleway SemiBold"/>
                        <a:sym typeface="Raleway SemiBold"/>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Using MIT App Inventor</a:t>
                      </a:r>
                      <a:endParaRPr sz="1500">
                        <a:latin typeface="Raleway SemiBold"/>
                        <a:ea typeface="Raleway SemiBold"/>
                        <a:cs typeface="Raleway SemiBold"/>
                        <a:sym typeface="Raleway SemiBold"/>
                      </a:endParaRPr>
                    </a:p>
                  </a:txBody>
                  <a:tcPr marT="91425" marB="91425" marR="91425" marL="91425"/>
                </a:tc>
              </a:tr>
              <a:tr h="597250">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Hardware Components Purchased</a:t>
                      </a:r>
                      <a:endParaRPr sz="1500">
                        <a:latin typeface="Raleway SemiBold"/>
                        <a:ea typeface="Raleway SemiBold"/>
                        <a:cs typeface="Raleway SemiBold"/>
                        <a:sym typeface="Raleway SemiBold"/>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49" name="Google Shape;149;p23"/>
          <p:cNvPicPr preferRelativeResize="0"/>
          <p:nvPr/>
        </p:nvPicPr>
        <p:blipFill>
          <a:blip r:embed="rId4">
            <a:alphaModFix/>
          </a:blip>
          <a:stretch>
            <a:fillRect/>
          </a:stretch>
        </p:blipFill>
        <p:spPr>
          <a:xfrm>
            <a:off x="4288249" y="2026150"/>
            <a:ext cx="477750" cy="442674"/>
          </a:xfrm>
          <a:prstGeom prst="rect">
            <a:avLst/>
          </a:prstGeom>
          <a:noFill/>
          <a:ln>
            <a:noFill/>
          </a:ln>
        </p:spPr>
      </p:pic>
      <p:pic>
        <p:nvPicPr>
          <p:cNvPr id="150" name="Google Shape;150;p23"/>
          <p:cNvPicPr preferRelativeResize="0"/>
          <p:nvPr/>
        </p:nvPicPr>
        <p:blipFill>
          <a:blip r:embed="rId4">
            <a:alphaModFix/>
          </a:blip>
          <a:stretch>
            <a:fillRect/>
          </a:stretch>
        </p:blipFill>
        <p:spPr>
          <a:xfrm>
            <a:off x="4288251" y="2623415"/>
            <a:ext cx="477750" cy="442660"/>
          </a:xfrm>
          <a:prstGeom prst="rect">
            <a:avLst/>
          </a:prstGeom>
          <a:noFill/>
          <a:ln>
            <a:noFill/>
          </a:ln>
        </p:spPr>
      </p:pic>
      <p:pic>
        <p:nvPicPr>
          <p:cNvPr id="151" name="Google Shape;151;p23"/>
          <p:cNvPicPr preferRelativeResize="0"/>
          <p:nvPr/>
        </p:nvPicPr>
        <p:blipFill>
          <a:blip r:embed="rId4">
            <a:alphaModFix/>
          </a:blip>
          <a:stretch>
            <a:fillRect/>
          </a:stretch>
        </p:blipFill>
        <p:spPr>
          <a:xfrm>
            <a:off x="4296626" y="3220665"/>
            <a:ext cx="477750" cy="4426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155" name="Shape 155"/>
        <p:cNvGrpSpPr/>
        <p:nvPr/>
      </p:nvGrpSpPr>
      <p:grpSpPr>
        <a:xfrm>
          <a:off x="0" y="0"/>
          <a:ext cx="0" cy="0"/>
          <a:chOff x="0" y="0"/>
          <a:chExt cx="0" cy="0"/>
        </a:xfrm>
      </p:grpSpPr>
      <p:sp>
        <p:nvSpPr>
          <p:cNvPr id="156" name="Google Shape;156;p24"/>
          <p:cNvSpPr txBox="1"/>
          <p:nvPr>
            <p:ph type="title"/>
          </p:nvPr>
        </p:nvSpPr>
        <p:spPr>
          <a:xfrm>
            <a:off x="283100" y="1132525"/>
            <a:ext cx="8441700" cy="37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rgbClr val="FFFF00"/>
                </a:solidFill>
              </a:rPr>
              <a:t>Link for the initial code:</a:t>
            </a:r>
            <a:endParaRPr sz="3000">
              <a:solidFill>
                <a:srgbClr val="FFFF00"/>
              </a:solidFill>
            </a:endParaRPr>
          </a:p>
          <a:p>
            <a:pPr indent="0" lvl="0" marL="0" rtl="0" algn="l">
              <a:spcBef>
                <a:spcPts val="0"/>
              </a:spcBef>
              <a:spcAft>
                <a:spcPts val="0"/>
              </a:spcAft>
              <a:buNone/>
            </a:pPr>
            <a:r>
              <a:rPr b="0" lang="en" sz="2100" u="sng">
                <a:solidFill>
                  <a:schemeClr val="hlink"/>
                </a:solidFill>
                <a:latin typeface="Lato"/>
                <a:ea typeface="Lato"/>
                <a:cs typeface="Lato"/>
                <a:sym typeface="Lato"/>
                <a:hlinkClick r:id="rId3"/>
              </a:rPr>
              <a:t>https://github.com/prettymess25/pickandplacerobot/blob/main/Robotic_Arm_Vehicle1.ino</a:t>
            </a:r>
            <a:endParaRPr sz="3000">
              <a:solidFill>
                <a:srgbClr val="FFFF00"/>
              </a:solidFill>
            </a:endParaRPr>
          </a:p>
          <a:p>
            <a:pPr indent="0" lvl="0" marL="0" rtl="0" algn="l">
              <a:spcBef>
                <a:spcPts val="0"/>
              </a:spcBef>
              <a:spcAft>
                <a:spcPts val="0"/>
              </a:spcAft>
              <a:buNone/>
            </a:pPr>
            <a:r>
              <a:t/>
            </a:r>
            <a:endParaRPr sz="2100">
              <a:solidFill>
                <a:srgbClr val="FFFF00"/>
              </a:solidFill>
            </a:endParaRPr>
          </a:p>
          <a:p>
            <a:pPr indent="0" lvl="0" marL="0" rtl="0" algn="l">
              <a:spcBef>
                <a:spcPts val="0"/>
              </a:spcBef>
              <a:spcAft>
                <a:spcPts val="0"/>
              </a:spcAft>
              <a:buNone/>
            </a:pPr>
            <a:r>
              <a:rPr lang="en" sz="3000">
                <a:solidFill>
                  <a:srgbClr val="FFFF00"/>
                </a:solidFill>
              </a:rPr>
              <a:t>Link to download the application:</a:t>
            </a:r>
            <a:endParaRPr sz="3000">
              <a:solidFill>
                <a:srgbClr val="FFFF00"/>
              </a:solidFill>
            </a:endParaRPr>
          </a:p>
          <a:p>
            <a:pPr indent="0" lvl="0" marL="0" rtl="0" algn="l">
              <a:spcBef>
                <a:spcPts val="0"/>
              </a:spcBef>
              <a:spcAft>
                <a:spcPts val="0"/>
              </a:spcAft>
              <a:buNone/>
            </a:pPr>
            <a:r>
              <a:rPr b="0" lang="en" sz="2100" u="sng">
                <a:solidFill>
                  <a:schemeClr val="hlink"/>
                </a:solidFill>
                <a:latin typeface="Lato"/>
                <a:ea typeface="Lato"/>
                <a:cs typeface="Lato"/>
                <a:sym typeface="Lato"/>
                <a:hlinkClick r:id="rId4"/>
              </a:rPr>
              <a:t>https://github.com/prettymess25/pickandplacerobot/raw/main/Robotic_Arm_Vehicle%20(1).apk</a:t>
            </a:r>
            <a:endParaRPr b="0" sz="2100">
              <a:solidFill>
                <a:schemeClr val="dk2"/>
              </a:solidFill>
              <a:latin typeface="Lato"/>
              <a:ea typeface="Lato"/>
              <a:cs typeface="Lato"/>
              <a:sym typeface="Lato"/>
            </a:endParaRPr>
          </a:p>
          <a:p>
            <a:pPr indent="0" lvl="0" marL="0" rtl="0" algn="l">
              <a:spcBef>
                <a:spcPts val="0"/>
              </a:spcBef>
              <a:spcAft>
                <a:spcPts val="0"/>
              </a:spcAft>
              <a:buNone/>
            </a:pPr>
            <a:r>
              <a:t/>
            </a:r>
            <a:endParaRPr b="0" sz="2100">
              <a:solidFill>
                <a:schemeClr val="dk2"/>
              </a:solidFill>
              <a:latin typeface="Lato"/>
              <a:ea typeface="Lato"/>
              <a:cs typeface="Lato"/>
              <a:sym typeface="Lato"/>
            </a:endParaRPr>
          </a:p>
          <a:p>
            <a:pPr indent="0" lvl="0" marL="0" rtl="0" algn="l">
              <a:spcBef>
                <a:spcPts val="0"/>
              </a:spcBef>
              <a:spcAft>
                <a:spcPts val="0"/>
              </a:spcAft>
              <a:buNone/>
            </a:pPr>
            <a:r>
              <a:rPr lang="en" sz="3000">
                <a:solidFill>
                  <a:srgbClr val="FFFF00"/>
                </a:solidFill>
              </a:rPr>
              <a:t>Link for the design specifications:</a:t>
            </a:r>
            <a:endParaRPr sz="3000">
              <a:solidFill>
                <a:srgbClr val="FFFF00"/>
              </a:solidFill>
            </a:endParaRPr>
          </a:p>
          <a:p>
            <a:pPr indent="0" lvl="0" marL="0" rtl="0" algn="l">
              <a:spcBef>
                <a:spcPts val="0"/>
              </a:spcBef>
              <a:spcAft>
                <a:spcPts val="0"/>
              </a:spcAft>
              <a:buNone/>
            </a:pPr>
            <a:r>
              <a:rPr b="0" lang="en" sz="2100" u="sng">
                <a:solidFill>
                  <a:schemeClr val="hlink"/>
                </a:solidFill>
                <a:latin typeface="Lato"/>
                <a:ea typeface="Lato"/>
                <a:cs typeface="Lato"/>
                <a:sym typeface="Lato"/>
                <a:hlinkClick r:id="rId5"/>
              </a:rPr>
              <a:t>http://ai2.appinventor.mit.edu/#5232126862426112</a:t>
            </a:r>
            <a:endParaRPr b="0" sz="2100">
              <a:solidFill>
                <a:schemeClr val="dk2"/>
              </a:solidFill>
              <a:latin typeface="Lato"/>
              <a:ea typeface="Lato"/>
              <a:cs typeface="Lato"/>
              <a:sym typeface="Lato"/>
            </a:endParaRPr>
          </a:p>
          <a:p>
            <a:pPr indent="0" lvl="0" marL="0" rtl="0" algn="l">
              <a:spcBef>
                <a:spcPts val="0"/>
              </a:spcBef>
              <a:spcAft>
                <a:spcPts val="0"/>
              </a:spcAft>
              <a:buNone/>
            </a:pPr>
            <a:r>
              <a:t/>
            </a:r>
            <a:endParaRPr b="0" sz="2100">
              <a:latin typeface="Lato"/>
              <a:ea typeface="Lato"/>
              <a:cs typeface="Lato"/>
              <a:sym typeface="Lato"/>
            </a:endParaRPr>
          </a:p>
          <a:p>
            <a:pPr indent="0" lvl="0" marL="0" rtl="0" algn="l">
              <a:spcBef>
                <a:spcPts val="0"/>
              </a:spcBef>
              <a:spcAft>
                <a:spcPts val="0"/>
              </a:spcAft>
              <a:buNone/>
            </a:pPr>
            <a:r>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265500" y="330325"/>
            <a:ext cx="4045200" cy="7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Application Interface</a:t>
            </a:r>
            <a:endParaRPr sz="3000"/>
          </a:p>
        </p:txBody>
      </p:sp>
      <p:pic>
        <p:nvPicPr>
          <p:cNvPr id="162" name="Google Shape;162;p25"/>
          <p:cNvPicPr preferRelativeResize="0"/>
          <p:nvPr/>
        </p:nvPicPr>
        <p:blipFill>
          <a:blip r:embed="rId3">
            <a:alphaModFix/>
          </a:blip>
          <a:stretch>
            <a:fillRect/>
          </a:stretch>
        </p:blipFill>
        <p:spPr>
          <a:xfrm>
            <a:off x="4843877" y="196424"/>
            <a:ext cx="2768874" cy="4750652"/>
          </a:xfrm>
          <a:prstGeom prst="rect">
            <a:avLst/>
          </a:prstGeom>
          <a:noFill/>
          <a:ln>
            <a:noFill/>
          </a:ln>
        </p:spPr>
      </p:pic>
      <p:sp>
        <p:nvSpPr>
          <p:cNvPr id="163" name="Google Shape;163;p25"/>
          <p:cNvSpPr txBox="1"/>
          <p:nvPr>
            <p:ph idx="1" type="subTitle"/>
          </p:nvPr>
        </p:nvSpPr>
        <p:spPr>
          <a:xfrm>
            <a:off x="265500" y="1226899"/>
            <a:ext cx="40452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aleway ExtraBold"/>
                <a:ea typeface="Raleway ExtraBold"/>
                <a:cs typeface="Raleway ExtraBold"/>
                <a:sym typeface="Raleway ExtraBold"/>
              </a:rPr>
              <a:t>Features</a:t>
            </a:r>
            <a:endParaRPr u="sng">
              <a:latin typeface="Raleway ExtraBold"/>
              <a:ea typeface="Raleway ExtraBold"/>
              <a:cs typeface="Raleway ExtraBold"/>
              <a:sym typeface="Raleway ExtraBold"/>
            </a:endParaRPr>
          </a:p>
          <a:p>
            <a:pPr indent="0" lvl="0" marL="0" rtl="0" algn="l">
              <a:spcBef>
                <a:spcPts val="0"/>
              </a:spcBef>
              <a:spcAft>
                <a:spcPts val="0"/>
              </a:spcAft>
              <a:buNone/>
            </a:pPr>
            <a:r>
              <a:t/>
            </a:r>
            <a:endParaRPr u="sng">
              <a:latin typeface="Raleway ExtraBold"/>
              <a:ea typeface="Raleway ExtraBold"/>
              <a:cs typeface="Raleway ExtraBold"/>
              <a:sym typeface="Raleway ExtraBold"/>
            </a:endParaRPr>
          </a:p>
          <a:p>
            <a:pPr indent="-355600" lvl="0" marL="457200" rtl="0" algn="l">
              <a:spcBef>
                <a:spcPts val="0"/>
              </a:spcBef>
              <a:spcAft>
                <a:spcPts val="0"/>
              </a:spcAft>
              <a:buSzPts val="2000"/>
              <a:buChar char="●"/>
            </a:pPr>
            <a:r>
              <a:rPr lang="en" sz="2000"/>
              <a:t>Forward</a:t>
            </a:r>
            <a:endParaRPr sz="2000"/>
          </a:p>
          <a:p>
            <a:pPr indent="-355600" lvl="0" marL="457200" rtl="0" algn="l">
              <a:spcBef>
                <a:spcPts val="0"/>
              </a:spcBef>
              <a:spcAft>
                <a:spcPts val="0"/>
              </a:spcAft>
              <a:buSzPts val="2000"/>
              <a:buChar char="●"/>
            </a:pPr>
            <a:r>
              <a:rPr lang="en" sz="2000"/>
              <a:t>Backward</a:t>
            </a:r>
            <a:endParaRPr sz="2000"/>
          </a:p>
          <a:p>
            <a:pPr indent="-355600" lvl="0" marL="457200" rtl="0" algn="l">
              <a:spcBef>
                <a:spcPts val="0"/>
              </a:spcBef>
              <a:spcAft>
                <a:spcPts val="0"/>
              </a:spcAft>
              <a:buSzPts val="2000"/>
              <a:buChar char="●"/>
            </a:pPr>
            <a:r>
              <a:rPr lang="en" sz="2000"/>
              <a:t>Left</a:t>
            </a:r>
            <a:endParaRPr sz="2000"/>
          </a:p>
          <a:p>
            <a:pPr indent="-355600" lvl="0" marL="457200" rtl="0" algn="l">
              <a:spcBef>
                <a:spcPts val="0"/>
              </a:spcBef>
              <a:spcAft>
                <a:spcPts val="0"/>
              </a:spcAft>
              <a:buSzPts val="2000"/>
              <a:buChar char="●"/>
            </a:pPr>
            <a:r>
              <a:rPr lang="en" sz="2000"/>
              <a:t>Right</a:t>
            </a:r>
            <a:endParaRPr sz="2000"/>
          </a:p>
          <a:p>
            <a:pPr indent="-355600" lvl="0" marL="457200" rtl="0" algn="l">
              <a:spcBef>
                <a:spcPts val="0"/>
              </a:spcBef>
              <a:spcAft>
                <a:spcPts val="0"/>
              </a:spcAft>
              <a:buSzPts val="2000"/>
              <a:buChar char="●"/>
            </a:pPr>
            <a:r>
              <a:rPr lang="en" sz="2000"/>
              <a:t>Gripper</a:t>
            </a:r>
            <a:endParaRPr sz="2000"/>
          </a:p>
          <a:p>
            <a:pPr indent="-355600" lvl="0" marL="457200" rtl="0" algn="l">
              <a:spcBef>
                <a:spcPts val="0"/>
              </a:spcBef>
              <a:spcAft>
                <a:spcPts val="0"/>
              </a:spcAft>
              <a:buSzPts val="2000"/>
              <a:buChar char="●"/>
            </a:pPr>
            <a:r>
              <a:rPr lang="en" sz="2000"/>
              <a:t>Wrist Pitch</a:t>
            </a:r>
            <a:endParaRPr sz="2000"/>
          </a:p>
          <a:p>
            <a:pPr indent="-355600" lvl="0" marL="457200" rtl="0" algn="l">
              <a:spcBef>
                <a:spcPts val="0"/>
              </a:spcBef>
              <a:spcAft>
                <a:spcPts val="0"/>
              </a:spcAft>
              <a:buSzPts val="2000"/>
              <a:buChar char="●"/>
            </a:pPr>
            <a:r>
              <a:rPr lang="en" sz="2000"/>
              <a:t>Elbow</a:t>
            </a:r>
            <a:endParaRPr sz="2000"/>
          </a:p>
          <a:p>
            <a:pPr indent="-355600" lvl="0" marL="457200" rtl="0" algn="l">
              <a:spcBef>
                <a:spcPts val="0"/>
              </a:spcBef>
              <a:spcAft>
                <a:spcPts val="0"/>
              </a:spcAft>
              <a:buSzPts val="2000"/>
              <a:buChar char="●"/>
            </a:pPr>
            <a:r>
              <a:rPr lang="en" sz="2000"/>
              <a:t>Shoulder</a:t>
            </a:r>
            <a:endParaRPr sz="2000"/>
          </a:p>
          <a:p>
            <a:pPr indent="-355600" lvl="0" marL="457200" rtl="0" algn="l">
              <a:spcBef>
                <a:spcPts val="0"/>
              </a:spcBef>
              <a:spcAft>
                <a:spcPts val="0"/>
              </a:spcAft>
              <a:buSzPts val="2000"/>
              <a:buChar char="●"/>
            </a:pPr>
            <a:r>
              <a:rPr lang="en" sz="2000"/>
              <a:t>Waist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dk1"/>
                </a:solidFill>
              </a:rPr>
              <a:t>Flow Chart</a:t>
            </a:r>
            <a:endParaRPr sz="3500">
              <a:solidFill>
                <a:schemeClr val="dk1"/>
              </a:solidFill>
            </a:endParaRPr>
          </a:p>
        </p:txBody>
      </p:sp>
      <p:pic>
        <p:nvPicPr>
          <p:cNvPr id="169" name="Google Shape;169;p26"/>
          <p:cNvPicPr preferRelativeResize="0"/>
          <p:nvPr/>
        </p:nvPicPr>
        <p:blipFill>
          <a:blip r:embed="rId3">
            <a:alphaModFix/>
          </a:blip>
          <a:stretch>
            <a:fillRect/>
          </a:stretch>
        </p:blipFill>
        <p:spPr>
          <a:xfrm>
            <a:off x="1937338" y="975250"/>
            <a:ext cx="5269325" cy="40109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408975" y="361775"/>
            <a:ext cx="6795000" cy="4356900"/>
          </a:xfrm>
          <a:prstGeom prst="rect">
            <a:avLst/>
          </a:prstGeom>
          <a:solidFill>
            <a:srgbClr val="353535"/>
          </a:solidFill>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accent5"/>
                </a:solidFill>
              </a:rPr>
              <a:t> </a:t>
            </a:r>
            <a:endParaRPr sz="3800">
              <a:solidFill>
                <a:schemeClr val="accent5"/>
              </a:solidFill>
            </a:endParaRPr>
          </a:p>
          <a:p>
            <a:pPr indent="0" lvl="0" marL="0" rtl="0" algn="l">
              <a:spcBef>
                <a:spcPts val="0"/>
              </a:spcBef>
              <a:spcAft>
                <a:spcPts val="0"/>
              </a:spcAft>
              <a:buNone/>
            </a:pPr>
            <a:r>
              <a:rPr lang="en" sz="3800">
                <a:solidFill>
                  <a:schemeClr val="accent5"/>
                </a:solidFill>
              </a:rPr>
              <a:t> </a:t>
            </a:r>
            <a:r>
              <a:rPr lang="en" sz="3800">
                <a:solidFill>
                  <a:schemeClr val="accent5"/>
                </a:solidFill>
              </a:rPr>
              <a:t>Applications…</a:t>
            </a:r>
            <a:endParaRPr sz="3800">
              <a:solidFill>
                <a:schemeClr val="accent6"/>
              </a:solidFill>
            </a:endParaRPr>
          </a:p>
          <a:p>
            <a:pPr indent="0" lvl="0" marL="0" rtl="0" algn="l">
              <a:spcBef>
                <a:spcPts val="0"/>
              </a:spcBef>
              <a:spcAft>
                <a:spcPts val="0"/>
              </a:spcAft>
              <a:buNone/>
            </a:pPr>
            <a:r>
              <a:t/>
            </a:r>
            <a:endParaRPr sz="3800">
              <a:solidFill>
                <a:schemeClr val="accent6"/>
              </a:solidFill>
            </a:endParaRPr>
          </a:p>
          <a:p>
            <a:pPr indent="-355600" lvl="0" marL="457200" rtl="0" algn="l">
              <a:spcBef>
                <a:spcPts val="0"/>
              </a:spcBef>
              <a:spcAft>
                <a:spcPts val="0"/>
              </a:spcAft>
              <a:buSzPts val="2000"/>
              <a:buChar char="●"/>
            </a:pPr>
            <a:r>
              <a:rPr lang="en" sz="2000"/>
              <a:t>Mainly focuses on helping old and disabled people.</a:t>
            </a:r>
            <a:endParaRPr sz="2000"/>
          </a:p>
          <a:p>
            <a:pPr indent="-355600" lvl="0" marL="457200" rtl="0" algn="l">
              <a:spcBef>
                <a:spcPts val="0"/>
              </a:spcBef>
              <a:spcAft>
                <a:spcPts val="0"/>
              </a:spcAft>
              <a:buSzPts val="2000"/>
              <a:buChar char="●"/>
            </a:pPr>
            <a:r>
              <a:rPr lang="en" sz="2000"/>
              <a:t>Can be used by common people for certain day to day activity.</a:t>
            </a:r>
            <a:endParaRPr sz="2000"/>
          </a:p>
          <a:p>
            <a:pPr indent="-355600" lvl="0" marL="457200" rtl="0" algn="l">
              <a:spcBef>
                <a:spcPts val="0"/>
              </a:spcBef>
              <a:spcAft>
                <a:spcPts val="0"/>
              </a:spcAft>
              <a:buSzPts val="2000"/>
              <a:buChar char="●"/>
            </a:pPr>
            <a:r>
              <a:rPr lang="en" sz="2000"/>
              <a:t>Can be used in industries and offices with certain modifications according to needs.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8"/>
          <p:cNvSpPr/>
          <p:nvPr/>
        </p:nvSpPr>
        <p:spPr>
          <a:xfrm>
            <a:off x="283000" y="297900"/>
            <a:ext cx="68739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ph idx="4294967295" type="body"/>
          </p:nvPr>
        </p:nvSpPr>
        <p:spPr>
          <a:xfrm>
            <a:off x="481300" y="529650"/>
            <a:ext cx="6376800" cy="40842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3000">
                <a:solidFill>
                  <a:schemeClr val="accent5"/>
                </a:solidFill>
                <a:latin typeface="Raleway ExtraBold"/>
                <a:ea typeface="Raleway ExtraBold"/>
                <a:cs typeface="Raleway ExtraBold"/>
                <a:sym typeface="Raleway ExtraBold"/>
              </a:rPr>
              <a:t>Future Enhancement Scope</a:t>
            </a:r>
            <a:endParaRPr sz="3000">
              <a:solidFill>
                <a:schemeClr val="accent5"/>
              </a:solidFill>
              <a:latin typeface="Raleway ExtraBold"/>
              <a:ea typeface="Raleway ExtraBold"/>
              <a:cs typeface="Raleway ExtraBold"/>
              <a:sym typeface="Raleway ExtraBold"/>
            </a:endParaRPr>
          </a:p>
          <a:p>
            <a:pPr indent="0" lvl="0" marL="0" rtl="0" algn="l">
              <a:lnSpc>
                <a:spcPct val="100000"/>
              </a:lnSpc>
              <a:spcBef>
                <a:spcPts val="1600"/>
              </a:spcBef>
              <a:spcAft>
                <a:spcPts val="0"/>
              </a:spcAft>
              <a:buNone/>
            </a:pPr>
            <a:r>
              <a:rPr lang="en">
                <a:solidFill>
                  <a:schemeClr val="lt1"/>
                </a:solidFill>
              </a:rPr>
              <a:t>With high </a:t>
            </a:r>
            <a:r>
              <a:rPr lang="en">
                <a:solidFill>
                  <a:schemeClr val="lt1"/>
                </a:solidFill>
              </a:rPr>
              <a:t>budget, </a:t>
            </a:r>
            <a:r>
              <a:rPr lang="en">
                <a:solidFill>
                  <a:schemeClr val="lt1"/>
                </a:solidFill>
              </a:rPr>
              <a:t> the project has potential of enhancement in various ways.</a:t>
            </a:r>
            <a:endParaRPr>
              <a:solidFill>
                <a:schemeClr val="lt1"/>
              </a:solidFill>
            </a:endParaRPr>
          </a:p>
          <a:p>
            <a:pPr indent="-342900" lvl="0" marL="457200" rtl="0" algn="l">
              <a:lnSpc>
                <a:spcPct val="100000"/>
              </a:lnSpc>
              <a:spcBef>
                <a:spcPts val="1600"/>
              </a:spcBef>
              <a:spcAft>
                <a:spcPts val="0"/>
              </a:spcAft>
              <a:buClr>
                <a:schemeClr val="lt1"/>
              </a:buClr>
              <a:buSzPts val="1800"/>
              <a:buChar char="●"/>
            </a:pPr>
            <a:r>
              <a:rPr lang="en">
                <a:solidFill>
                  <a:schemeClr val="lt1"/>
                </a:solidFill>
              </a:rPr>
              <a:t>Use of strong and expensive material to </a:t>
            </a:r>
            <a:r>
              <a:rPr lang="en">
                <a:solidFill>
                  <a:schemeClr val="lt1"/>
                </a:solidFill>
              </a:rPr>
              <a:t>increase</a:t>
            </a:r>
            <a:r>
              <a:rPr lang="en">
                <a:solidFill>
                  <a:schemeClr val="lt1"/>
                </a:solidFill>
              </a:rPr>
              <a:t> the limit of weight it can pick and hold.</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More accuracy and range.</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Advanced features can be introduced according to requirements.</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Surface to height movement can be achieved.</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Sensors for obstacle tackling and movement on it’s own.</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Can introduce an AI.</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9"/>
          <p:cNvSpPr txBox="1"/>
          <p:nvPr>
            <p:ph idx="1" type="subTitle"/>
          </p:nvPr>
        </p:nvSpPr>
        <p:spPr>
          <a:xfrm>
            <a:off x="234050" y="0"/>
            <a:ext cx="4045200" cy="201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chemeClr val="dk1"/>
                </a:solidFill>
                <a:latin typeface="Raleway ExtraBold"/>
                <a:ea typeface="Raleway ExtraBold"/>
                <a:cs typeface="Raleway ExtraBold"/>
                <a:sym typeface="Raleway ExtraBold"/>
              </a:rPr>
              <a:t>Timeline of Project</a:t>
            </a:r>
            <a:endParaRPr sz="3200">
              <a:solidFill>
                <a:schemeClr val="dk1"/>
              </a:solidFill>
              <a:latin typeface="Raleway ExtraBold"/>
              <a:ea typeface="Raleway ExtraBold"/>
              <a:cs typeface="Raleway ExtraBold"/>
              <a:sym typeface="Raleway ExtraBold"/>
            </a:endParaRPr>
          </a:p>
          <a:p>
            <a:pPr indent="0" lvl="0" marL="0" rtl="0" algn="l">
              <a:lnSpc>
                <a:spcPct val="115000"/>
              </a:lnSpc>
              <a:spcBef>
                <a:spcPts val="1600"/>
              </a:spcBef>
              <a:spcAft>
                <a:spcPts val="1600"/>
              </a:spcAft>
              <a:buNone/>
            </a:pPr>
            <a:r>
              <a:t/>
            </a:r>
            <a:endParaRPr sz="1800"/>
          </a:p>
        </p:txBody>
      </p:sp>
      <p:pic>
        <p:nvPicPr>
          <p:cNvPr id="186" name="Google Shape;186;p29"/>
          <p:cNvPicPr preferRelativeResize="0"/>
          <p:nvPr/>
        </p:nvPicPr>
        <p:blipFill rotWithShape="1">
          <a:blip r:embed="rId3">
            <a:alphaModFix/>
          </a:blip>
          <a:srcRect b="9373" l="19465" r="20362" t="33818"/>
          <a:stretch/>
        </p:blipFill>
        <p:spPr>
          <a:xfrm>
            <a:off x="734037" y="943775"/>
            <a:ext cx="7675925" cy="3979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2" name="Google Shape;192;p30"/>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It can serve multiple purposes with enhancements according to needs.</a:t>
            </a:r>
            <a:endParaRPr b="0" sz="1400">
              <a:solidFill>
                <a:schemeClr val="lt1"/>
              </a:solidFill>
            </a:endParaRPr>
          </a:p>
        </p:txBody>
      </p:sp>
      <p:sp>
        <p:nvSpPr>
          <p:cNvPr id="196" name="Google Shape;196;p30"/>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Pick and place robot can be really helpful for old and disabled people.</a:t>
            </a:r>
            <a:endParaRPr sz="1400">
              <a:solidFill>
                <a:schemeClr val="lt1"/>
              </a:solidFill>
            </a:endParaRPr>
          </a:p>
        </p:txBody>
      </p:sp>
      <p:sp>
        <p:nvSpPr>
          <p:cNvPr id="197" name="Google Shape;197;p30"/>
          <p:cNvSpPr txBox="1"/>
          <p:nvPr>
            <p:ph type="title"/>
          </p:nvPr>
        </p:nvSpPr>
        <p:spPr>
          <a:xfrm>
            <a:off x="3286625" y="1988900"/>
            <a:ext cx="2481600" cy="207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The cost is estimated to be around Rs. 8000 and can be reduced further with enhancements.</a:t>
            </a:r>
            <a:endParaRPr b="0"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Presentation Flow</a:t>
            </a:r>
            <a:endParaRPr sz="2400"/>
          </a:p>
        </p:txBody>
      </p:sp>
      <p:pic>
        <p:nvPicPr>
          <p:cNvPr id="79" name="Google Shape;79;p14"/>
          <p:cNvPicPr preferRelativeResize="0"/>
          <p:nvPr/>
        </p:nvPicPr>
        <p:blipFill>
          <a:blip r:embed="rId3">
            <a:alphaModFix/>
          </a:blip>
          <a:stretch>
            <a:fillRect/>
          </a:stretch>
        </p:blipFill>
        <p:spPr>
          <a:xfrm>
            <a:off x="3367529" y="1051175"/>
            <a:ext cx="2408946" cy="409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Objective</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chemeClr val="dk1"/>
              </a:buClr>
              <a:buSzPts val="1700"/>
              <a:buFont typeface="Raleway"/>
              <a:buChar char="➔"/>
            </a:pPr>
            <a:r>
              <a:rPr b="1" lang="en" sz="1500">
                <a:latin typeface="Raleway"/>
                <a:ea typeface="Raleway"/>
                <a:cs typeface="Raleway"/>
                <a:sym typeface="Raleway"/>
              </a:rPr>
              <a:t>The objective of the project is to pick things from one place and place them on desired location with the help of a moving robot with an arm.</a:t>
            </a:r>
            <a:endParaRPr b="1" sz="1500">
              <a:latin typeface="Raleway"/>
              <a:ea typeface="Raleway"/>
              <a:cs typeface="Raleway"/>
              <a:sym typeface="Raleway"/>
            </a:endParaRPr>
          </a:p>
          <a:p>
            <a:pPr indent="0" lvl="0" marL="457200" rtl="0" algn="l">
              <a:spcBef>
                <a:spcPts val="1000"/>
              </a:spcBef>
              <a:spcAft>
                <a:spcPts val="1000"/>
              </a:spcAft>
              <a:buNone/>
            </a:pPr>
            <a:r>
              <a:t/>
            </a:r>
            <a:endParaRPr sz="1200">
              <a:solidFill>
                <a:schemeClr val="dk2"/>
              </a:solidFill>
              <a:latin typeface="Raleway"/>
              <a:ea typeface="Raleway"/>
              <a:cs typeface="Raleway"/>
              <a:sym typeface="Raleway"/>
            </a:endParaRPr>
          </a:p>
        </p:txBody>
      </p:sp>
      <p:pic>
        <p:nvPicPr>
          <p:cNvPr id="88" name="Google Shape;88;p15"/>
          <p:cNvPicPr preferRelativeResize="0"/>
          <p:nvPr/>
        </p:nvPicPr>
        <p:blipFill>
          <a:blip r:embed="rId5">
            <a:alphaModFix/>
          </a:blip>
          <a:stretch>
            <a:fillRect/>
          </a:stretch>
        </p:blipFill>
        <p:spPr>
          <a:xfrm>
            <a:off x="4108625" y="3028950"/>
            <a:ext cx="2179825" cy="14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highlight>
                  <a:srgbClr val="FFFF00"/>
                </a:highlight>
              </a:rPr>
              <a:t>Motivation Behind Project?</a:t>
            </a:r>
            <a:endParaRPr>
              <a:solidFill>
                <a:srgbClr val="980000"/>
              </a:solidFill>
              <a:highlight>
                <a:srgbClr val="FFFF00"/>
              </a:highlight>
            </a:endParaRPr>
          </a:p>
          <a:p>
            <a:pPr indent="0" lvl="0" marL="0" rtl="0" algn="l">
              <a:spcBef>
                <a:spcPts val="0"/>
              </a:spcBef>
              <a:spcAft>
                <a:spcPts val="0"/>
              </a:spcAft>
              <a:buNone/>
            </a:pPr>
            <a:r>
              <a:t/>
            </a:r>
            <a:endParaRPr sz="1500"/>
          </a:p>
          <a:p>
            <a:pPr indent="-355600" lvl="0" marL="457200" rtl="0" algn="just">
              <a:spcBef>
                <a:spcPts val="0"/>
              </a:spcBef>
              <a:spcAft>
                <a:spcPts val="0"/>
              </a:spcAft>
              <a:buClr>
                <a:srgbClr val="FFFFFF"/>
              </a:buClr>
              <a:buSzPts val="2000"/>
              <a:buChar char="●"/>
            </a:pPr>
            <a:r>
              <a:rPr lang="en" sz="2000">
                <a:solidFill>
                  <a:srgbClr val="FFFFFF"/>
                </a:solidFill>
              </a:rPr>
              <a:t>With the thought of helping old and disabled</a:t>
            </a:r>
            <a:endParaRPr sz="2000">
              <a:solidFill>
                <a:srgbClr val="FFFFFF"/>
              </a:solidFill>
            </a:endParaRPr>
          </a:p>
          <a:p>
            <a:pPr indent="0" lvl="0" marL="0" rtl="0" algn="just">
              <a:spcBef>
                <a:spcPts val="0"/>
              </a:spcBef>
              <a:spcAft>
                <a:spcPts val="0"/>
              </a:spcAft>
              <a:buNone/>
            </a:pPr>
            <a:r>
              <a:rPr lang="en" sz="2000">
                <a:solidFill>
                  <a:srgbClr val="FFFFFF"/>
                </a:solidFill>
              </a:rPr>
              <a:t>        people who aren’t able to pick things up on their </a:t>
            </a:r>
            <a:endParaRPr sz="2000">
              <a:solidFill>
                <a:srgbClr val="FFFFFF"/>
              </a:solidFill>
            </a:endParaRPr>
          </a:p>
          <a:p>
            <a:pPr indent="0" lvl="0" marL="0" rtl="0" algn="just">
              <a:spcBef>
                <a:spcPts val="0"/>
              </a:spcBef>
              <a:spcAft>
                <a:spcPts val="0"/>
              </a:spcAft>
              <a:buNone/>
            </a:pPr>
            <a:r>
              <a:rPr lang="en" sz="2000">
                <a:solidFill>
                  <a:srgbClr val="FFFFFF"/>
                </a:solidFill>
              </a:rPr>
              <a:t>        own or have a hard time doing that.</a:t>
            </a:r>
            <a:endParaRPr sz="2000">
              <a:solidFill>
                <a:srgbClr val="FFFFFF"/>
              </a:solidFill>
            </a:endParaRPr>
          </a:p>
          <a:p>
            <a:pPr indent="-355600" lvl="0" marL="457200" rtl="0" algn="just">
              <a:spcBef>
                <a:spcPts val="0"/>
              </a:spcBef>
              <a:spcAft>
                <a:spcPts val="0"/>
              </a:spcAft>
              <a:buClr>
                <a:srgbClr val="FFFFFF"/>
              </a:buClr>
              <a:buSzPts val="2000"/>
              <a:buChar char="●"/>
            </a:pPr>
            <a:r>
              <a:rPr lang="en" sz="2000">
                <a:solidFill>
                  <a:srgbClr val="FFFFFF"/>
                </a:solidFill>
              </a:rPr>
              <a:t>This project can help these people picking up</a:t>
            </a:r>
            <a:endParaRPr sz="2000">
              <a:solidFill>
                <a:srgbClr val="FFFFFF"/>
              </a:solidFill>
            </a:endParaRPr>
          </a:p>
          <a:p>
            <a:pPr indent="0" lvl="0" marL="457200" rtl="0" algn="just">
              <a:spcBef>
                <a:spcPts val="0"/>
              </a:spcBef>
              <a:spcAft>
                <a:spcPts val="0"/>
              </a:spcAft>
              <a:buNone/>
            </a:pPr>
            <a:r>
              <a:rPr lang="en" sz="2000">
                <a:solidFill>
                  <a:srgbClr val="FFFFFF"/>
                </a:solidFill>
              </a:rPr>
              <a:t>things and placing them with minimal efforts.</a:t>
            </a:r>
            <a:endParaRPr sz="2000">
              <a:solidFill>
                <a:srgbClr val="FFFFFF"/>
              </a:solidFill>
            </a:endParaRPr>
          </a:p>
          <a:p>
            <a:pPr indent="0" lvl="0" marL="0" rtl="0" algn="just">
              <a:spcBef>
                <a:spcPts val="0"/>
              </a:spcBef>
              <a:spcAft>
                <a:spcPts val="0"/>
              </a:spcAft>
              <a:buNone/>
            </a:pPr>
            <a:r>
              <a:t/>
            </a:r>
            <a:endParaRPr sz="2000">
              <a:solidFill>
                <a:srgbClr val="FFFFFF"/>
              </a:solidFill>
            </a:endParaRPr>
          </a:p>
        </p:txBody>
      </p:sp>
      <p:grpSp>
        <p:nvGrpSpPr>
          <p:cNvPr id="94" name="Google Shape;94;p16"/>
          <p:cNvGrpSpPr/>
          <p:nvPr/>
        </p:nvGrpSpPr>
        <p:grpSpPr>
          <a:xfrm>
            <a:off x="6781388" y="2464029"/>
            <a:ext cx="2212050" cy="2537076"/>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6" name="Google Shape;96;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7" name="Google Shape;97;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dk1"/>
                  </a:solidFill>
                  <a:latin typeface="Raleway"/>
                  <a:ea typeface="Raleway"/>
                  <a:cs typeface="Raleway"/>
                  <a:sym typeface="Raleway"/>
                </a:rPr>
                <a:t>Societal</a:t>
              </a:r>
              <a:r>
                <a:rPr b="1" lang="en" sz="1500" u="sng">
                  <a:solidFill>
                    <a:schemeClr val="dk1"/>
                  </a:solidFill>
                  <a:latin typeface="Raleway"/>
                  <a:ea typeface="Raleway"/>
                  <a:cs typeface="Raleway"/>
                  <a:sym typeface="Raleway"/>
                </a:rPr>
                <a:t> Cause</a:t>
              </a:r>
              <a:endParaRPr b="1" sz="1500" u="sng">
                <a:solidFill>
                  <a:schemeClr val="dk1"/>
                </a:solidFill>
                <a:latin typeface="Raleway"/>
                <a:ea typeface="Raleway"/>
                <a:cs typeface="Raleway"/>
                <a:sym typeface="Raleway"/>
              </a:endParaRPr>
            </a:p>
            <a:p>
              <a:pPr indent="0" lvl="0" marL="0" rtl="0" algn="l">
                <a:spcBef>
                  <a:spcPts val="800"/>
                </a:spcBef>
                <a:spcAft>
                  <a:spcPts val="800"/>
                </a:spcAft>
                <a:buNone/>
              </a:pPr>
              <a:r>
                <a:rPr b="1" lang="en">
                  <a:solidFill>
                    <a:schemeClr val="dk2"/>
                  </a:solidFill>
                  <a:latin typeface="Raleway"/>
                  <a:ea typeface="Raleway"/>
                  <a:cs typeface="Raleway"/>
                  <a:sym typeface="Raleway"/>
                </a:rPr>
                <a:t>The idea emerged with the thought of helping old and disabled people.</a:t>
              </a:r>
              <a:endParaRPr b="1">
                <a:solidFill>
                  <a:schemeClr val="dk2"/>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65500" y="471875"/>
            <a:ext cx="4045200" cy="419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980000"/>
                </a:solidFill>
                <a:highlight>
                  <a:srgbClr val="FFFF00"/>
                </a:highlight>
              </a:rPr>
              <a:t>Project Parts</a:t>
            </a:r>
            <a:endParaRPr sz="4000">
              <a:solidFill>
                <a:srgbClr val="980000"/>
              </a:solidFill>
              <a:highlight>
                <a:srgbClr val="FFFF00"/>
              </a:highlight>
            </a:endParaRPr>
          </a:p>
          <a:p>
            <a:pPr indent="0" lvl="0" marL="0" rtl="0" algn="l">
              <a:spcBef>
                <a:spcPts val="0"/>
              </a:spcBef>
              <a:spcAft>
                <a:spcPts val="0"/>
              </a:spcAft>
              <a:buNone/>
            </a:pPr>
            <a:r>
              <a:rPr lang="en" sz="2400">
                <a:solidFill>
                  <a:schemeClr val="dk2"/>
                </a:solidFill>
              </a:rPr>
              <a:t>Project contains two types of parts-</a:t>
            </a:r>
            <a:endParaRPr sz="2400">
              <a:solidFill>
                <a:schemeClr val="dk2"/>
              </a:solidFill>
            </a:endParaRPr>
          </a:p>
          <a:p>
            <a:pPr indent="0" lvl="0" marL="0" rtl="0" algn="l">
              <a:spcBef>
                <a:spcPts val="0"/>
              </a:spcBef>
              <a:spcAft>
                <a:spcPts val="0"/>
              </a:spcAft>
              <a:buNone/>
            </a:pPr>
            <a:r>
              <a:t/>
            </a:r>
            <a:endParaRPr sz="2400">
              <a:solidFill>
                <a:schemeClr val="dk2"/>
              </a:solidFill>
            </a:endParaRPr>
          </a:p>
          <a:p>
            <a:pPr indent="-381000" lvl="0" marL="457200" rtl="0" algn="l">
              <a:spcBef>
                <a:spcPts val="0"/>
              </a:spcBef>
              <a:spcAft>
                <a:spcPts val="0"/>
              </a:spcAft>
              <a:buSzPts val="2400"/>
              <a:buAutoNum type="arabicPeriod"/>
            </a:pPr>
            <a:r>
              <a:rPr lang="en" sz="2400"/>
              <a:t>Electronic Parts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 sz="2400"/>
              <a:t>Mechanical Parts</a:t>
            </a:r>
            <a:endParaRPr sz="2400"/>
          </a:p>
          <a:p>
            <a:pPr indent="0" lvl="0" marL="457200" rtl="0" algn="l">
              <a:spcBef>
                <a:spcPts val="0"/>
              </a:spcBef>
              <a:spcAft>
                <a:spcPts val="0"/>
              </a:spcAft>
              <a:buNone/>
            </a:pPr>
            <a:r>
              <a:rPr lang="en" sz="2200">
                <a:solidFill>
                  <a:schemeClr val="dk2"/>
                </a:solidFill>
              </a:rPr>
              <a:t>Mechanical arm, chassis </a:t>
            </a:r>
            <a:endParaRPr sz="2200">
              <a:solidFill>
                <a:schemeClr val="dk2"/>
              </a:solidFill>
            </a:endParaRPr>
          </a:p>
          <a:p>
            <a:pPr indent="0" lvl="0" marL="0" rtl="0" algn="l">
              <a:spcBef>
                <a:spcPts val="0"/>
              </a:spcBef>
              <a:spcAft>
                <a:spcPts val="0"/>
              </a:spcAft>
              <a:buNone/>
            </a:pPr>
            <a:r>
              <a:t/>
            </a:r>
            <a:endParaRPr sz="4000">
              <a:solidFill>
                <a:schemeClr val="dk2"/>
              </a:solidFill>
            </a:endParaRPr>
          </a:p>
        </p:txBody>
      </p:sp>
      <p:pic>
        <p:nvPicPr>
          <p:cNvPr id="103" name="Google Shape;103;p17"/>
          <p:cNvPicPr preferRelativeResize="0"/>
          <p:nvPr/>
        </p:nvPicPr>
        <p:blipFill rotWithShape="1">
          <a:blip r:embed="rId3">
            <a:alphaModFix/>
          </a:blip>
          <a:srcRect b="0" l="24567" r="24567" t="0"/>
          <a:stretch/>
        </p:blipFill>
        <p:spPr>
          <a:xfrm>
            <a:off x="4716500" y="141575"/>
            <a:ext cx="4276950" cy="4859525"/>
          </a:xfrm>
          <a:prstGeom prst="rect">
            <a:avLst/>
          </a:prstGeom>
          <a:noFill/>
          <a:ln>
            <a:noFill/>
          </a:ln>
        </p:spPr>
      </p:pic>
      <p:grpSp>
        <p:nvGrpSpPr>
          <p:cNvPr id="104" name="Google Shape;104;p17"/>
          <p:cNvGrpSpPr/>
          <p:nvPr/>
        </p:nvGrpSpPr>
        <p:grpSpPr>
          <a:xfrm>
            <a:off x="6606013" y="2186359"/>
            <a:ext cx="2387023" cy="2814632"/>
            <a:chOff x="6803275" y="395363"/>
            <a:chExt cx="2212050" cy="2537076"/>
          </a:xfrm>
        </p:grpSpPr>
        <p:pic>
          <p:nvPicPr>
            <p:cNvPr id="105" name="Google Shape;105;p17"/>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06" name="Google Shape;106;p17"/>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07" name="Google Shape;107;p17"/>
            <p:cNvSpPr txBox="1"/>
            <p:nvPr/>
          </p:nvSpPr>
          <p:spPr>
            <a:xfrm>
              <a:off x="6944811" y="684228"/>
              <a:ext cx="17754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500">
                  <a:solidFill>
                    <a:schemeClr val="dk1"/>
                  </a:solidFill>
                  <a:latin typeface="Raleway"/>
                  <a:ea typeface="Raleway"/>
                  <a:cs typeface="Raleway"/>
                  <a:sym typeface="Raleway"/>
                </a:rPr>
                <a:t>Note:</a:t>
              </a:r>
              <a:endParaRPr b="1" sz="1500">
                <a:solidFill>
                  <a:schemeClr val="dk1"/>
                </a:solidFill>
                <a:latin typeface="Raleway"/>
                <a:ea typeface="Raleway"/>
                <a:cs typeface="Raleway"/>
                <a:sym typeface="Raleway"/>
              </a:endParaRPr>
            </a:p>
            <a:p>
              <a:pPr indent="0" lvl="0" marL="0" rtl="0" algn="just">
                <a:spcBef>
                  <a:spcPts val="800"/>
                </a:spcBef>
                <a:spcAft>
                  <a:spcPts val="800"/>
                </a:spcAft>
                <a:buNone/>
              </a:pPr>
              <a:r>
                <a:rPr b="1" lang="en" sz="1300">
                  <a:solidFill>
                    <a:schemeClr val="dk2"/>
                  </a:solidFill>
                  <a:latin typeface="Raleway"/>
                  <a:ea typeface="Raleway"/>
                  <a:cs typeface="Raleway"/>
                  <a:sym typeface="Raleway"/>
                </a:rPr>
                <a:t>Electronic part is the part of the project where electronic components and circuitry work all together with the mechanical structure</a:t>
              </a:r>
              <a:r>
                <a:rPr lang="en" sz="1300">
                  <a:solidFill>
                    <a:schemeClr val="dk2"/>
                  </a:solidFill>
                  <a:latin typeface="Raleway"/>
                  <a:ea typeface="Raleway"/>
                  <a:cs typeface="Raleway"/>
                  <a:sym typeface="Raleway"/>
                </a:rPr>
                <a:t>.</a:t>
              </a:r>
              <a:endParaRPr b="1" sz="1300">
                <a:solidFill>
                  <a:schemeClr val="dk1"/>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65500" y="471875"/>
            <a:ext cx="4045200" cy="12111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3400"/>
              <a:t>Electronic</a:t>
            </a:r>
            <a:r>
              <a:rPr lang="en" sz="3400"/>
              <a:t> Components Used</a:t>
            </a:r>
            <a:endParaRPr sz="3400"/>
          </a:p>
        </p:txBody>
      </p:sp>
      <p:sp>
        <p:nvSpPr>
          <p:cNvPr id="113" name="Google Shape;113;p18"/>
          <p:cNvSpPr txBox="1"/>
          <p:nvPr>
            <p:ph idx="1" type="subTitle"/>
          </p:nvPr>
        </p:nvSpPr>
        <p:spPr>
          <a:xfrm>
            <a:off x="265500" y="1682974"/>
            <a:ext cx="4045200" cy="31461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AutoNum type="arabicPeriod"/>
            </a:pPr>
            <a:r>
              <a:rPr b="1" lang="en"/>
              <a:t>L298 Motor Driver</a:t>
            </a:r>
            <a:endParaRPr b="1"/>
          </a:p>
          <a:p>
            <a:pPr indent="-361950" lvl="0" marL="457200" rtl="0" algn="just">
              <a:spcBef>
                <a:spcPts val="0"/>
              </a:spcBef>
              <a:spcAft>
                <a:spcPts val="0"/>
              </a:spcAft>
              <a:buSzPts val="2100"/>
              <a:buAutoNum type="arabicPeriod"/>
            </a:pPr>
            <a:r>
              <a:rPr b="1" lang="en"/>
              <a:t>MG995 Servo Motor x 6</a:t>
            </a:r>
            <a:endParaRPr b="1"/>
          </a:p>
          <a:p>
            <a:pPr indent="-361950" lvl="0" marL="457200" rtl="0" algn="just">
              <a:spcBef>
                <a:spcPts val="0"/>
              </a:spcBef>
              <a:spcAft>
                <a:spcPts val="0"/>
              </a:spcAft>
              <a:buSzPts val="2100"/>
              <a:buAutoNum type="arabicPeriod"/>
            </a:pPr>
            <a:r>
              <a:rPr b="1" lang="en"/>
              <a:t>12V DC Gear Motor x 2</a:t>
            </a:r>
            <a:endParaRPr b="1"/>
          </a:p>
          <a:p>
            <a:pPr indent="-361950" lvl="0" marL="457200" rtl="0" algn="just">
              <a:spcBef>
                <a:spcPts val="0"/>
              </a:spcBef>
              <a:spcAft>
                <a:spcPts val="0"/>
              </a:spcAft>
              <a:buSzPts val="2100"/>
              <a:buAutoNum type="arabicPeriod"/>
            </a:pPr>
            <a:r>
              <a:rPr b="1" lang="en"/>
              <a:t>h</a:t>
            </a:r>
            <a:r>
              <a:rPr b="1" lang="en"/>
              <a:t>c-05 Bluetooth Module</a:t>
            </a:r>
            <a:endParaRPr b="1"/>
          </a:p>
          <a:p>
            <a:pPr indent="-361950" lvl="0" marL="457200" rtl="0" algn="just">
              <a:spcBef>
                <a:spcPts val="0"/>
              </a:spcBef>
              <a:spcAft>
                <a:spcPts val="0"/>
              </a:spcAft>
              <a:buSzPts val="2100"/>
              <a:buAutoNum type="arabicPeriod"/>
            </a:pPr>
            <a:r>
              <a:rPr b="1" lang="en"/>
              <a:t>DC to DC Buck Converter</a:t>
            </a:r>
            <a:endParaRPr b="1"/>
          </a:p>
        </p:txBody>
      </p:sp>
      <p:sp>
        <p:nvSpPr>
          <p:cNvPr id="114" name="Google Shape;114;p18"/>
          <p:cNvSpPr txBox="1"/>
          <p:nvPr>
            <p:ph idx="2" type="body"/>
          </p:nvPr>
        </p:nvSpPr>
        <p:spPr>
          <a:xfrm>
            <a:off x="4939500" y="724200"/>
            <a:ext cx="3837000" cy="848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highlight>
                  <a:srgbClr val="353535"/>
                </a:highlight>
                <a:latin typeface="Raleway SemiBold"/>
                <a:ea typeface="Raleway SemiBold"/>
                <a:cs typeface="Raleway SemiBold"/>
                <a:sym typeface="Raleway SemiBold"/>
              </a:rPr>
              <a:t>CIRCUIT DIAGRAM</a:t>
            </a:r>
            <a:endParaRPr>
              <a:highlight>
                <a:srgbClr val="353535"/>
              </a:highlight>
              <a:latin typeface="Raleway SemiBold"/>
              <a:ea typeface="Raleway SemiBold"/>
              <a:cs typeface="Raleway SemiBold"/>
              <a:sym typeface="Raleway SemiBold"/>
            </a:endParaRPr>
          </a:p>
        </p:txBody>
      </p:sp>
      <p:pic>
        <p:nvPicPr>
          <p:cNvPr id="115" name="Google Shape;115;p18"/>
          <p:cNvPicPr preferRelativeResize="0"/>
          <p:nvPr/>
        </p:nvPicPr>
        <p:blipFill rotWithShape="1">
          <a:blip r:embed="rId3">
            <a:alphaModFix/>
          </a:blip>
          <a:srcRect b="0" l="0" r="20527" t="0"/>
          <a:stretch/>
        </p:blipFill>
        <p:spPr>
          <a:xfrm>
            <a:off x="4939500" y="1572925"/>
            <a:ext cx="3837000" cy="2105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629175" y="575950"/>
            <a:ext cx="80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Literature Survey</a:t>
            </a:r>
            <a:endParaRPr sz="4000"/>
          </a:p>
        </p:txBody>
      </p:sp>
      <p:sp>
        <p:nvSpPr>
          <p:cNvPr id="121" name="Google Shape;121;p19"/>
          <p:cNvSpPr txBox="1"/>
          <p:nvPr>
            <p:ph idx="1" type="body"/>
          </p:nvPr>
        </p:nvSpPr>
        <p:spPr>
          <a:xfrm>
            <a:off x="638900" y="1431375"/>
            <a:ext cx="8092800" cy="31668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u="sng">
                <a:solidFill>
                  <a:schemeClr val="accent3"/>
                </a:solidFill>
              </a:rPr>
              <a:t>Jorge Kazacos Winter [2]</a:t>
            </a:r>
            <a:r>
              <a:rPr lang="en" sz="1700"/>
              <a:t> has developed android controlled robot automation. Main aim of his project was the transfer of information wirelessly between a Smartphone and the robot and developing the robot and its communication system underneath a low price and open source philosophy.</a:t>
            </a:r>
            <a:endParaRPr sz="1700"/>
          </a:p>
          <a:p>
            <a:pPr indent="-336550" lvl="0" marL="457200" rtl="0" algn="just">
              <a:spcBef>
                <a:spcPts val="0"/>
              </a:spcBef>
              <a:spcAft>
                <a:spcPts val="0"/>
              </a:spcAft>
              <a:buSzPts val="1700"/>
              <a:buChar char="●"/>
            </a:pPr>
            <a:r>
              <a:rPr lang="en" sz="1700" u="sng">
                <a:solidFill>
                  <a:schemeClr val="accent3"/>
                </a:solidFill>
              </a:rPr>
              <a:t>M. Selvam [4] </a:t>
            </a:r>
            <a:r>
              <a:rPr lang="en" sz="1700"/>
              <a:t>in his paper has design to develop a robotic system which has a wireless camera attached to the surveillance. Bluetooth was implemented in his project for providing connection between robot and smart phone. Wireless night vision camera was used for providing the robot surveillance. The video which is recorded by camera is then transmitted to TV unit through radio frequency signal. He used 8051 micro-controllers for the robotic unit.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319500" y="346050"/>
            <a:ext cx="8284500" cy="430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u="sng">
                <a:solidFill>
                  <a:schemeClr val="accent3"/>
                </a:solidFill>
              </a:rPr>
              <a:t>Arpit Sharma, Ritesh Verma, Saurabh Gupta, Sukhdeep Kaur Bhatia [9] </a:t>
            </a:r>
            <a:r>
              <a:rPr lang="en" sz="1700"/>
              <a:t>has configured an android Smartphone which can control a robot via Bluetooth technology. The phone uses motion sensors and records the gestures sent via an android mobile phone. It also has an inbuilt accelerometer and Bluetooth module for controlling the movements of a robot.</a:t>
            </a:r>
            <a:endParaRPr sz="1700"/>
          </a:p>
          <a:p>
            <a:pPr indent="-336550" lvl="0" marL="457200" rtl="0" algn="l">
              <a:spcBef>
                <a:spcPts val="0"/>
              </a:spcBef>
              <a:spcAft>
                <a:spcPts val="0"/>
              </a:spcAft>
              <a:buSzPts val="1700"/>
              <a:buChar char="●"/>
            </a:pPr>
            <a:r>
              <a:rPr lang="en" sz="1700" u="sng">
                <a:solidFill>
                  <a:schemeClr val="accent3"/>
                </a:solidFill>
              </a:rPr>
              <a:t>Mohd Ashiq Kamaril Yusoffa , Reza Ezuan Saminb *, Babul Salam Kader Ibrahimc </a:t>
            </a:r>
            <a:r>
              <a:rPr lang="en" sz="1700"/>
              <a:t>has worked on wireless mobile robotic arm which can control a robotic arm with Sony PS2 wireless.  They used arduino mega.</a:t>
            </a:r>
            <a:endParaRPr sz="1700"/>
          </a:p>
          <a:p>
            <a:pPr indent="-336550" lvl="0" marL="457200" rtl="0" algn="l">
              <a:spcBef>
                <a:spcPts val="0"/>
              </a:spcBef>
              <a:spcAft>
                <a:spcPts val="0"/>
              </a:spcAft>
              <a:buSzPts val="1700"/>
              <a:buChar char="●"/>
            </a:pPr>
            <a:r>
              <a:rPr lang="en" sz="1700" u="sng">
                <a:solidFill>
                  <a:schemeClr val="accent3"/>
                </a:solidFill>
              </a:rPr>
              <a:t>Ranjith Kumar Goud and B. Santosh Kumar [3] </a:t>
            </a:r>
            <a:r>
              <a:rPr lang="en" sz="1700"/>
              <a:t>have invented a pick and drop robot. They wanted it to be used for diffusing a bomb remotely with safety. For the robotic arm, they used a pair of motors and another pair as the wheels of the robot for controlling the movement. Connectivity is established using Bluetooth. The micro-controller used is LPC2148.</a:t>
            </a:r>
            <a:r>
              <a:rPr lang="en" sz="1700"/>
              <a:t> They had also attached wireless camera for remote surve</a:t>
            </a:r>
            <a:r>
              <a:rPr lang="en" sz="1700"/>
              <a:t>They have worked on this project mainly for industrial and military applications.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1"/>
          <p:cNvSpPr txBox="1"/>
          <p:nvPr>
            <p:ph idx="1" type="body"/>
          </p:nvPr>
        </p:nvSpPr>
        <p:spPr>
          <a:xfrm>
            <a:off x="5269325" y="251675"/>
            <a:ext cx="4231200" cy="144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rgbClr val="980000"/>
                </a:solidFill>
                <a:highlight>
                  <a:srgbClr val="FFFF00"/>
                </a:highlight>
                <a:latin typeface="Raleway"/>
                <a:ea typeface="Raleway"/>
                <a:cs typeface="Raleway"/>
                <a:sym typeface="Raleway"/>
              </a:rPr>
              <a:t>Proposed Specifications and Structure </a:t>
            </a:r>
            <a:endParaRPr b="1" sz="2500">
              <a:solidFill>
                <a:srgbClr val="980000"/>
              </a:solidFill>
              <a:highlight>
                <a:srgbClr val="FFFF00"/>
              </a:highlight>
              <a:latin typeface="Raleway"/>
              <a:ea typeface="Raleway"/>
              <a:cs typeface="Raleway"/>
              <a:sym typeface="Raleway"/>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pic>
        <p:nvPicPr>
          <p:cNvPr id="132" name="Google Shape;132;p21"/>
          <p:cNvPicPr preferRelativeResize="0"/>
          <p:nvPr/>
        </p:nvPicPr>
        <p:blipFill>
          <a:blip r:embed="rId3">
            <a:alphaModFix/>
          </a:blip>
          <a:stretch>
            <a:fillRect/>
          </a:stretch>
        </p:blipFill>
        <p:spPr>
          <a:xfrm>
            <a:off x="0" y="0"/>
            <a:ext cx="5181600" cy="5143500"/>
          </a:xfrm>
          <a:prstGeom prst="rect">
            <a:avLst/>
          </a:prstGeom>
          <a:noFill/>
          <a:ln>
            <a:noFill/>
          </a:ln>
        </p:spPr>
      </p:pic>
      <p:sp>
        <p:nvSpPr>
          <p:cNvPr id="133" name="Google Shape;133;p21"/>
          <p:cNvSpPr txBox="1"/>
          <p:nvPr/>
        </p:nvSpPr>
        <p:spPr>
          <a:xfrm>
            <a:off x="5442350" y="1132525"/>
            <a:ext cx="33660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Raleway SemiBold"/>
                <a:ea typeface="Raleway SemiBold"/>
                <a:cs typeface="Raleway SemiBold"/>
                <a:sym typeface="Raleway SemiBold"/>
              </a:rPr>
              <a:t>Overview of the arm: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Degrees of freedom</a:t>
            </a:r>
            <a:r>
              <a:rPr lang="en" sz="1700">
                <a:solidFill>
                  <a:schemeClr val="dk2"/>
                </a:solidFill>
                <a:latin typeface="Raleway SemiBold"/>
                <a:ea typeface="Raleway SemiBold"/>
                <a:cs typeface="Raleway SemiBold"/>
                <a:sym typeface="Raleway SemiBold"/>
              </a:rPr>
              <a:t>: 5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Payload capacity: </a:t>
            </a:r>
            <a:r>
              <a:rPr lang="en" sz="1700">
                <a:solidFill>
                  <a:schemeClr val="dk2"/>
                </a:solidFill>
                <a:latin typeface="Raleway SemiBold"/>
                <a:ea typeface="Raleway SemiBold"/>
                <a:cs typeface="Raleway SemiBold"/>
                <a:sym typeface="Raleway SemiBold"/>
              </a:rPr>
              <a:t>180gm</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Joint speed (approximate): </a:t>
            </a:r>
            <a:r>
              <a:rPr lang="en" sz="1700">
                <a:solidFill>
                  <a:schemeClr val="dk2"/>
                </a:solidFill>
                <a:latin typeface="Raleway SemiBold"/>
                <a:ea typeface="Raleway SemiBold"/>
                <a:cs typeface="Raleway SemiBold"/>
                <a:sym typeface="Raleway SemiBold"/>
              </a:rPr>
              <a:t>40-60 rpm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Base spin:</a:t>
            </a:r>
            <a:r>
              <a:rPr lang="en" sz="1700">
                <a:solidFill>
                  <a:schemeClr val="dk2"/>
                </a:solidFill>
                <a:latin typeface="Raleway SemiBold"/>
                <a:ea typeface="Raleway SemiBold"/>
                <a:cs typeface="Raleway SemiBold"/>
                <a:sym typeface="Raleway SemiBold"/>
              </a:rPr>
              <a:t> 180 degrees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Shoulder base spin:</a:t>
            </a:r>
            <a:r>
              <a:rPr lang="en" sz="1700">
                <a:solidFill>
                  <a:schemeClr val="dk2"/>
                </a:solidFill>
                <a:latin typeface="Raleway SemiBold"/>
                <a:ea typeface="Raleway SemiBold"/>
                <a:cs typeface="Raleway SemiBold"/>
                <a:sym typeface="Raleway SemiBold"/>
              </a:rPr>
              <a:t> 160 degrees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Elbow pitch:</a:t>
            </a:r>
            <a:r>
              <a:rPr lang="en" sz="1700">
                <a:solidFill>
                  <a:schemeClr val="dk2"/>
                </a:solidFill>
                <a:latin typeface="Raleway SemiBold"/>
                <a:ea typeface="Raleway SemiBold"/>
                <a:cs typeface="Raleway SemiBold"/>
                <a:sym typeface="Raleway SemiBold"/>
              </a:rPr>
              <a:t> 160 degrees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Finger opening (Max):</a:t>
            </a:r>
            <a:r>
              <a:rPr lang="en" sz="1700">
                <a:solidFill>
                  <a:schemeClr val="dk2"/>
                </a:solidFill>
                <a:latin typeface="Raleway SemiBold"/>
                <a:ea typeface="Raleway SemiBold"/>
                <a:cs typeface="Raleway SemiBold"/>
                <a:sym typeface="Raleway SemiBold"/>
              </a:rPr>
              <a:t> 10cm</a:t>
            </a:r>
            <a:endParaRPr sz="1700">
              <a:solidFill>
                <a:schemeClr val="dk2"/>
              </a:solidFill>
              <a:latin typeface="Raleway SemiBold"/>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