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4"/>
  </p:sldMasterIdLst>
  <p:notesMasterIdLst>
    <p:notesMasterId r:id="rId12"/>
  </p:notesMasterIdLst>
  <p:sldIdLst>
    <p:sldId id="306" r:id="rId5"/>
    <p:sldId id="307" r:id="rId6"/>
    <p:sldId id="308" r:id="rId7"/>
    <p:sldId id="314" r:id="rId8"/>
    <p:sldId id="315" r:id="rId9"/>
    <p:sldId id="304" r:id="rId10"/>
    <p:sldId id="3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1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22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370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4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24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592D8D60-D42F-467B-8AE3-D0476F5A8DA2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D9841D1F-E324-4542-BF13-AD929EE50DD6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17881ADB-50DC-44FF-90A4-D47C92A44574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D8E1B3CC-A662-4DD7-A434-B2CFDA080DFB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E0D5498-CD3E-43F5-82AD-EC2911FE93A2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23">
            <a:extLst>
              <a:ext uri="{FF2B5EF4-FFF2-40B4-BE49-F238E27FC236}">
                <a16:creationId xmlns:a16="http://schemas.microsoft.com/office/drawing/2014/main" id="{4253042F-7EE4-4D00-B3FA-3FFBA6315342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D90AEBAA-9FB3-4CFF-80F8-40E5F761CA3E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91345E9F-6CE5-483D-A6AD-0137BF95436B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409034DE-A62A-48EC-916E-AA711B3FDBC9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228F5A19-9386-455E-A11A-EC4ABDDA42AB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3040D6E0-E5A5-4D51-A0F8-9B0C169CAE42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4">
            <a:extLst>
              <a:ext uri="{FF2B5EF4-FFF2-40B4-BE49-F238E27FC236}">
                <a16:creationId xmlns:a16="http://schemas.microsoft.com/office/drawing/2014/main" id="{06220628-BFB0-47CC-8B21-8E00536C9DC6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5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3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594359"/>
            <a:ext cx="11194741" cy="3640289"/>
          </a:xfrm>
        </p:spPr>
        <p:txBody>
          <a:bodyPr>
            <a:normAutofit fontScale="90000"/>
          </a:bodyPr>
          <a:lstStyle/>
          <a:p>
            <a:r>
              <a:rPr lang="en-US" spc="400" dirty="0"/>
              <a:t>Statement </a:t>
            </a:r>
            <a:br>
              <a:rPr lang="en-US" spc="400" dirty="0"/>
            </a:br>
            <a:r>
              <a:rPr lang="en-US" spc="400" dirty="0"/>
              <a:t>PreparedStatement</a:t>
            </a:r>
            <a:br>
              <a:rPr lang="en-US" spc="400" dirty="0"/>
            </a:br>
            <a:r>
              <a:rPr lang="en-US" spc="400" dirty="0"/>
              <a:t>and</a:t>
            </a:r>
            <a:br>
              <a:rPr lang="en-US" spc="400" dirty="0"/>
            </a:br>
            <a:r>
              <a:rPr lang="en-US" spc="400" dirty="0"/>
              <a:t>CallableStatement</a:t>
            </a:r>
            <a:br>
              <a:rPr lang="en-US" spc="400" dirty="0"/>
            </a:br>
            <a:r>
              <a:rPr lang="en-US" spc="400" dirty="0"/>
              <a:t>in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"/>
    </mc:Choice>
    <mc:Fallback xmlns="">
      <p:transition spd="slow" advTm="65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838935" y="1238429"/>
            <a:ext cx="3444531" cy="1109713"/>
          </a:xfrm>
        </p:spPr>
        <p:txBody>
          <a:bodyPr/>
          <a:lstStyle/>
          <a:p>
            <a: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JDBC - Statements, Prepared Statement 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What is Statement?</a:t>
            </a:r>
          </a:p>
          <a:p>
            <a:pPr algn="r"/>
            <a:r>
              <a:rPr lang="en-US" sz="2800" dirty="0"/>
              <a:t>What is Prepared Statement?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What is CallableStatement?</a:t>
            </a:r>
          </a:p>
          <a:p>
            <a:pPr algn="r"/>
            <a:r>
              <a:rPr lang="en-US" sz="2800" dirty="0"/>
              <a:t>Comparison between Statement and PreparedStatement</a:t>
            </a:r>
            <a:endParaRPr lang="en-US" sz="2800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Practical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740" y="1060512"/>
            <a:ext cx="5492369" cy="6601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27" y="1793289"/>
            <a:ext cx="9509849" cy="45630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 this for general-purpose access to your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Useful when you are using static SQL statements at runtime.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 The Statement interface cannot accept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important methods of Statement interface:</a:t>
            </a:r>
          </a:p>
          <a:p>
            <a:pPr marL="571500" lvl="1" indent="-342900"/>
            <a:r>
              <a:rPr lang="en-US" dirty="0">
                <a:latin typeface="Arial" panose="020B0604020202020204" pitchFamily="34" charset="0"/>
              </a:rPr>
              <a:t>stmt.executeUpdate(String sql)</a:t>
            </a:r>
          </a:p>
          <a:p>
            <a:pPr marL="571500" lvl="1" indent="-342900"/>
            <a:r>
              <a:rPr lang="en-US" dirty="0">
                <a:latin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</a:rPr>
              <a:t>tmt.exceuteQuery(String sql)</a:t>
            </a:r>
          </a:p>
          <a:p>
            <a:pPr marL="571500" lvl="1" indent="-342900"/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925512"/>
            <a:ext cx="4114800" cy="61405"/>
          </a:xfrm>
        </p:spPr>
        <p:txBody>
          <a:bodyPr/>
          <a:lstStyle/>
          <a:p>
            <a: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JDBC - Statements, PreparedStatement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4D398C-0112-4B47-AD49-1BBB916F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58" y="3429000"/>
            <a:ext cx="4820544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643A4F-99F9-4380-97C3-FC149268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33" y="727968"/>
            <a:ext cx="6190488" cy="1056443"/>
          </a:xfrm>
        </p:spPr>
        <p:txBody>
          <a:bodyPr/>
          <a:lstStyle/>
          <a:p>
            <a:r>
              <a:rPr lang="en-US" dirty="0"/>
              <a:t>PreparedStatement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B597-CC80-46B6-88C5-A8B587C6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1"/>
            <a:ext cx="4114800" cy="869657"/>
          </a:xfrm>
        </p:spPr>
        <p:txBody>
          <a:bodyPr/>
          <a:lstStyle/>
          <a:p>
            <a: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JDBC - Statements, PreparedStatement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5882-F18B-4970-8C61-BB2D85D1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F59722-B8B0-4F94-B74E-0307F40D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077375"/>
            <a:ext cx="8462284" cy="40948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this when you plan to use the SQL statements many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PreparedStatement interface accepts input parameters at runtime.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verdana" panose="020B0604030504040204" pitchFamily="34" charset="0"/>
              </a:rPr>
              <a:t>public void setString(int paramIndex, String value)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verdana" panose="020B0604030504040204" pitchFamily="34" charset="0"/>
              </a:rPr>
              <a:t>public void setInt(int paramIndex, int value)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E2912E-7AA2-4015-8D0A-641B6921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5" y="3850033"/>
            <a:ext cx="5111165" cy="24142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75FE7F-956B-40A4-9222-EB654754E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6" r="47559"/>
          <a:stretch/>
        </p:blipFill>
        <p:spPr>
          <a:xfrm>
            <a:off x="8610600" y="3187891"/>
            <a:ext cx="3004575" cy="27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45F17-80A6-47A4-AAC8-BDE99CED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6190488" cy="1179576"/>
          </a:xfrm>
        </p:spPr>
        <p:txBody>
          <a:bodyPr/>
          <a:lstStyle/>
          <a:p>
            <a:r>
              <a:rPr lang="en-US" dirty="0"/>
              <a:t>CallableStatement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958-087B-455B-99AB-47A4D105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2117"/>
            <a:ext cx="9522041" cy="40103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an interface in JDBC API which is used to call the stored procedures form the Java code. CallableStatement extends PreparedStatement which in turn extends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stored procedure?</a:t>
            </a:r>
          </a:p>
          <a:p>
            <a:pPr marL="571500" lvl="1" indent="-342900"/>
            <a:r>
              <a:rPr lang="en-US" dirty="0"/>
              <a:t>Stored procedure is a set of SQL statements to be executed to perform a specific task on a database.</a:t>
            </a:r>
          </a:p>
          <a:p>
            <a:pPr marL="571500" lvl="1" indent="-342900"/>
            <a:r>
              <a:rPr lang="en-US" dirty="0"/>
              <a:t>Stored procedures are precompiled and stored in the database.</a:t>
            </a:r>
            <a:endParaRPr lang="en-IN" dirty="0"/>
          </a:p>
          <a:p>
            <a:pPr lvl="1" indent="0">
              <a:buNone/>
            </a:pPr>
            <a:r>
              <a:rPr lang="en-IN" dirty="0"/>
              <a:t>Like dynamic SQL queries , you can pass the parameters to stored procedures. Stored procedures take 3 types of parameters.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N" dirty="0"/>
              <a:t>IN Parameter(Default)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N" dirty="0"/>
              <a:t>OUT Parameter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N" dirty="0"/>
              <a:t>IN OUT Parameter</a:t>
            </a:r>
          </a:p>
          <a:p>
            <a:pPr marL="571500" lvl="1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46B3-92FE-4F12-95A9-495744C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1090236"/>
            <a:ext cx="4114800" cy="121344"/>
          </a:xfrm>
        </p:spPr>
        <p:txBody>
          <a:bodyPr/>
          <a:lstStyle/>
          <a:p>
            <a: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JDBC - Statements, PreparedStatement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66DB-9194-4472-8363-B530BD76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Difference between Statement and PreparedStatement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r>
              <a:rPr lang="en-US" sz="2000" dirty="0"/>
              <a:t>It is used to execute normal SQL queries. </a:t>
            </a:r>
          </a:p>
          <a:p>
            <a:r>
              <a:rPr lang="en-US" sz="2000" dirty="0"/>
              <a:t>It is preferred when a particular SQL query is to be executed only once. </a:t>
            </a:r>
          </a:p>
          <a:p>
            <a:r>
              <a:rPr lang="en-US" sz="2000" dirty="0"/>
              <a:t>You cannot pass the parameters to SQL query using this interface.</a:t>
            </a:r>
          </a:p>
          <a:p>
            <a:r>
              <a:rPr lang="en-US" sz="2000" dirty="0"/>
              <a:t>This interface is mainly used for DDL statements like CREATE,ALTER,DROP etc.</a:t>
            </a:r>
          </a:p>
          <a:p>
            <a:r>
              <a:rPr lang="en-US" sz="2000" dirty="0"/>
              <a:t>The performance of this interface is very low.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PreparedStatement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It is used to execute parameterized or dynamic SQL queries. </a:t>
            </a:r>
          </a:p>
          <a:p>
            <a:r>
              <a:rPr lang="en-US" sz="2000" dirty="0"/>
              <a:t>It is preferred when a particular query is to be executed multiple times.</a:t>
            </a:r>
          </a:p>
          <a:p>
            <a:r>
              <a:rPr lang="en-US" sz="2000" dirty="0"/>
              <a:t>You can pass the parameters to SQL query at run time using this interface.</a:t>
            </a:r>
          </a:p>
          <a:p>
            <a:r>
              <a:rPr lang="en-US" sz="2000" dirty="0"/>
              <a:t>It is used for any kind of SQL queries which are to executed multiple times.</a:t>
            </a:r>
          </a:p>
          <a:p>
            <a:r>
              <a:rPr lang="en-US" sz="2000" dirty="0"/>
              <a:t>The performance of this interface is better than the Statement Interface.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08" b="108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50860" y="1515285"/>
            <a:ext cx="3314383" cy="686148"/>
          </a:xfrm>
        </p:spPr>
        <p:txBody>
          <a:bodyPr/>
          <a:lstStyle/>
          <a:p>
            <a: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JDBC - Statements, Prepared Statement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purl.org/dc/dcmitype/"/>
    <ds:schemaRef ds:uri="http://www.w3.org/XML/1998/namespace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391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Statement  PreparedStatement and CallableStatement in Java</vt:lpstr>
      <vt:lpstr>Agenda</vt:lpstr>
      <vt:lpstr>Statement</vt:lpstr>
      <vt:lpstr>PreparedStatement</vt:lpstr>
      <vt:lpstr>CallableStatement</vt:lpstr>
      <vt:lpstr>Difference between Statement and PreparedStatement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HP LAPTOP</dc:creator>
  <cp:lastModifiedBy>HP LAPTOP</cp:lastModifiedBy>
  <cp:revision>16</cp:revision>
  <dcterms:created xsi:type="dcterms:W3CDTF">2021-05-20T13:53:57Z</dcterms:created>
  <dcterms:modified xsi:type="dcterms:W3CDTF">2021-05-23T08:08:29Z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