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9" r:id="rId6"/>
    <p:sldId id="263" r:id="rId7"/>
    <p:sldId id="310" r:id="rId8"/>
    <p:sldId id="311" r:id="rId9"/>
    <p:sldId id="316" r:id="rId10"/>
    <p:sldId id="314" r:id="rId11"/>
    <p:sldId id="315" r:id="rId12"/>
    <p:sldId id="318" r:id="rId13"/>
    <p:sldId id="319" r:id="rId14"/>
    <p:sldId id="320" r:id="rId15"/>
    <p:sldId id="321" r:id="rId16"/>
    <p:sldId id="322" r:id="rId17"/>
    <p:sldId id="32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62" d="100"/>
          <a:sy n="62" d="100"/>
        </p:scale>
        <p:origin x="82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sz="8800" dirty="0"/>
              <a:t>Bike Sharing Demand </a:t>
            </a:r>
            <a:br>
              <a:rPr lang="en-IN" sz="8800" dirty="0"/>
            </a:br>
            <a:r>
              <a:rPr lang="en-IN" sz="8800" dirty="0"/>
              <a:t>Prediction</a:t>
            </a:r>
            <a:br>
              <a:rPr lang="en-IN" sz="8800" dirty="0"/>
            </a:br>
            <a:r>
              <a:rPr lang="en-IN" sz="8800" dirty="0"/>
              <a:t>							</a:t>
            </a:r>
            <a:r>
              <a:rPr lang="en-IN" sz="4400" dirty="0"/>
              <a:t>pretty</a:t>
            </a:r>
            <a:br>
              <a:rPr lang="en-IN" sz="4400" dirty="0"/>
            </a:br>
            <a:r>
              <a:rPr lang="en-IN" sz="4400" dirty="0"/>
              <a:t>							221FA14030</a:t>
            </a:r>
            <a:endParaRPr lang="en-US" sz="44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0387-AEA5-4B46-1803-BB4E0DFF719A}"/>
              </a:ext>
            </a:extLst>
          </p:cNvPr>
          <p:cNvSpPr>
            <a:spLocks noGrp="1"/>
          </p:cNvSpPr>
          <p:nvPr>
            <p:ph type="title"/>
          </p:nvPr>
        </p:nvSpPr>
        <p:spPr>
          <a:xfrm>
            <a:off x="647271" y="811658"/>
            <a:ext cx="10130319" cy="904126"/>
          </a:xfrm>
        </p:spPr>
        <p:txBody>
          <a:bodyPr/>
          <a:lstStyle/>
          <a:p>
            <a:r>
              <a:rPr lang="en-IN" sz="3200" dirty="0"/>
              <a:t>Fit  The Model From Your Data and  Predicted Data  </a:t>
            </a:r>
            <a:br>
              <a:rPr lang="en-IN" sz="3200" dirty="0"/>
            </a:br>
            <a:endParaRPr lang="en-US" dirty="0"/>
          </a:p>
        </p:txBody>
      </p:sp>
      <p:pic>
        <p:nvPicPr>
          <p:cNvPr id="5" name="Picture 4">
            <a:extLst>
              <a:ext uri="{FF2B5EF4-FFF2-40B4-BE49-F238E27FC236}">
                <a16:creationId xmlns:a16="http://schemas.microsoft.com/office/drawing/2014/main" id="{EF6EB2AF-05BC-CE2C-1802-B1FAC9DB0C88}"/>
              </a:ext>
            </a:extLst>
          </p:cNvPr>
          <p:cNvPicPr>
            <a:picLocks noChangeAspect="1"/>
          </p:cNvPicPr>
          <p:nvPr/>
        </p:nvPicPr>
        <p:blipFill>
          <a:blip r:embed="rId2"/>
          <a:stretch>
            <a:fillRect/>
          </a:stretch>
        </p:blipFill>
        <p:spPr>
          <a:xfrm>
            <a:off x="2169705" y="2779719"/>
            <a:ext cx="6907367" cy="1298561"/>
          </a:xfrm>
          <a:prstGeom prst="rect">
            <a:avLst/>
          </a:prstGeom>
        </p:spPr>
      </p:pic>
    </p:spTree>
    <p:extLst>
      <p:ext uri="{BB962C8B-B14F-4D97-AF65-F5344CB8AC3E}">
        <p14:creationId xmlns:p14="http://schemas.microsoft.com/office/powerpoint/2010/main" val="343689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4123-B3A2-B83D-9922-F7E47F8BE400}"/>
              </a:ext>
            </a:extLst>
          </p:cNvPr>
          <p:cNvSpPr>
            <a:spLocks noGrp="1"/>
          </p:cNvSpPr>
          <p:nvPr>
            <p:ph type="title"/>
          </p:nvPr>
        </p:nvSpPr>
        <p:spPr>
          <a:xfrm>
            <a:off x="914399" y="914400"/>
            <a:ext cx="8702211" cy="914400"/>
          </a:xfrm>
        </p:spPr>
        <p:txBody>
          <a:bodyPr/>
          <a:lstStyle/>
          <a:p>
            <a:r>
              <a:rPr lang="en-IN" sz="3200" dirty="0"/>
              <a:t>Plot The Linear Regression With ggplot2</a:t>
            </a:r>
            <a:endParaRPr lang="en-US" dirty="0"/>
          </a:p>
        </p:txBody>
      </p:sp>
      <p:sp>
        <p:nvSpPr>
          <p:cNvPr id="3" name="Content Placeholder 2">
            <a:extLst>
              <a:ext uri="{FF2B5EF4-FFF2-40B4-BE49-F238E27FC236}">
                <a16:creationId xmlns:a16="http://schemas.microsoft.com/office/drawing/2014/main" id="{FE7FF58D-E3AB-0F4D-DA1C-BF735C16390D}"/>
              </a:ext>
            </a:extLst>
          </p:cNvPr>
          <p:cNvSpPr>
            <a:spLocks noGrp="1"/>
          </p:cNvSpPr>
          <p:nvPr>
            <p:ph sz="quarter" idx="10"/>
          </p:nvPr>
        </p:nvSpPr>
        <p:spPr>
          <a:xfrm>
            <a:off x="1284268" y="2234321"/>
            <a:ext cx="7798085" cy="3840692"/>
          </a:xfrm>
        </p:spPr>
        <p:txBody>
          <a:bodyPr>
            <a:normAutofit lnSpcReduction="10000"/>
          </a:bodyPr>
          <a:lstStyle/>
          <a:p>
            <a:r>
              <a:rPr lang="en-IN" sz="2000" dirty="0"/>
              <a:t># Plotting with ggplot2</a:t>
            </a:r>
          </a:p>
          <a:p>
            <a:r>
              <a:rPr lang="en-IN" sz="2000" dirty="0" err="1"/>
              <a:t>ggplot</a:t>
            </a:r>
            <a:r>
              <a:rPr lang="en-IN" sz="2000" dirty="0"/>
              <a:t>(</a:t>
            </a:r>
            <a:r>
              <a:rPr lang="en-IN" sz="2000" dirty="0" err="1"/>
              <a:t>df</a:t>
            </a:r>
            <a:r>
              <a:rPr lang="en-IN" sz="2000" dirty="0"/>
              <a:t>, </a:t>
            </a:r>
            <a:r>
              <a:rPr lang="en-IN" sz="2000" dirty="0" err="1"/>
              <a:t>aes</a:t>
            </a:r>
            <a:r>
              <a:rPr lang="en-IN" sz="2000" dirty="0"/>
              <a:t>(x = </a:t>
            </a:r>
            <a:r>
              <a:rPr lang="en-IN" sz="2000" dirty="0" err="1"/>
              <a:t>Rented_Bike_Count</a:t>
            </a:r>
            <a:r>
              <a:rPr lang="en-IN" sz="2000" dirty="0"/>
              <a:t>, y = Temperature)) +  </a:t>
            </a:r>
            <a:r>
              <a:rPr lang="en-IN" sz="2000" dirty="0" err="1"/>
              <a:t>geom_point</a:t>
            </a:r>
            <a:r>
              <a:rPr lang="en-IN" sz="2000" dirty="0"/>
              <a:t>(</a:t>
            </a:r>
            <a:r>
              <a:rPr lang="en-IN" sz="2000" dirty="0" err="1"/>
              <a:t>color</a:t>
            </a:r>
            <a:r>
              <a:rPr lang="en-IN" sz="2000" dirty="0"/>
              <a:t> = 'blue', size = 3) +  # Plot the data points  </a:t>
            </a:r>
            <a:r>
              <a:rPr lang="en-IN" sz="2000" dirty="0" err="1"/>
              <a:t>geom_line</a:t>
            </a:r>
            <a:r>
              <a:rPr lang="en-IN" sz="2000" dirty="0"/>
              <a:t>(</a:t>
            </a:r>
            <a:r>
              <a:rPr lang="en-IN" sz="2000" dirty="0" err="1"/>
              <a:t>aes</a:t>
            </a:r>
            <a:r>
              <a:rPr lang="en-IN" sz="2000" dirty="0"/>
              <a:t>(y = </a:t>
            </a:r>
            <a:r>
              <a:rPr lang="en-IN" sz="2000" dirty="0" err="1"/>
              <a:t>predicted_temperature</a:t>
            </a:r>
            <a:r>
              <a:rPr lang="en-IN" sz="2000" dirty="0"/>
              <a:t>), </a:t>
            </a:r>
            <a:r>
              <a:rPr lang="en-IN" sz="2000" dirty="0" err="1"/>
              <a:t>color</a:t>
            </a:r>
            <a:r>
              <a:rPr lang="en-IN" sz="2000" dirty="0"/>
              <a:t> = 'red', size = 1) +  # Add the regression line  labs(    title = 'Linear Regression: Rented Bike Count vs Temperature',    </a:t>
            </a:r>
          </a:p>
          <a:p>
            <a:r>
              <a:rPr lang="en-IN" sz="2000" dirty="0"/>
              <a:t>x = 'Rented Bike Count’,  </a:t>
            </a:r>
          </a:p>
          <a:p>
            <a:r>
              <a:rPr lang="en-IN" sz="2000" dirty="0"/>
              <a:t>  y = 'Temperature (°C)'  ) +</a:t>
            </a:r>
          </a:p>
          <a:p>
            <a:r>
              <a:rPr lang="en-IN" sz="2000" dirty="0"/>
              <a:t>  </a:t>
            </a:r>
            <a:r>
              <a:rPr lang="en-IN" sz="2000" dirty="0" err="1"/>
              <a:t>theme_minimal</a:t>
            </a:r>
            <a:r>
              <a:rPr lang="en-IN" sz="2000" dirty="0"/>
              <a:t>() +  # Use a minimal theme for better aesthetics  theme(    plot .title = </a:t>
            </a:r>
            <a:r>
              <a:rPr lang="en-IN" sz="2000" dirty="0" err="1"/>
              <a:t>element_text</a:t>
            </a:r>
            <a:r>
              <a:rPr lang="en-IN" sz="2000" dirty="0"/>
              <a:t>(</a:t>
            </a:r>
            <a:r>
              <a:rPr lang="en-IN" sz="2000" dirty="0" err="1"/>
              <a:t>hjust</a:t>
            </a:r>
            <a:r>
              <a:rPr lang="en-IN" sz="2000" dirty="0"/>
              <a:t> = 0.5), </a:t>
            </a:r>
          </a:p>
          <a:p>
            <a:r>
              <a:rPr lang="en-IN" sz="2000" dirty="0"/>
              <a:t> # </a:t>
            </a:r>
            <a:r>
              <a:rPr lang="en-IN" sz="2000" dirty="0" err="1"/>
              <a:t>Center</a:t>
            </a:r>
            <a:r>
              <a:rPr lang="en-IN" sz="2000" dirty="0"/>
              <a:t> the title    axis. title = </a:t>
            </a:r>
            <a:r>
              <a:rPr lang="en-IN" sz="2000" dirty="0" err="1"/>
              <a:t>element_text</a:t>
            </a:r>
            <a:r>
              <a:rPr lang="en-IN" sz="2000" dirty="0"/>
              <a:t>(size = 12)  # Increase axis title size  )</a:t>
            </a:r>
          </a:p>
          <a:p>
            <a:pPr marL="0" indent="0">
              <a:buNone/>
            </a:pPr>
            <a:endParaRPr lang="en-US" dirty="0"/>
          </a:p>
        </p:txBody>
      </p:sp>
    </p:spTree>
    <p:extLst>
      <p:ext uri="{BB962C8B-B14F-4D97-AF65-F5344CB8AC3E}">
        <p14:creationId xmlns:p14="http://schemas.microsoft.com/office/powerpoint/2010/main" val="130749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DF6F3-6E55-8C46-5362-AE576B9685C5}"/>
              </a:ext>
            </a:extLst>
          </p:cNvPr>
          <p:cNvPicPr>
            <a:picLocks noChangeAspect="1"/>
          </p:cNvPicPr>
          <p:nvPr/>
        </p:nvPicPr>
        <p:blipFill>
          <a:blip r:embed="rId2"/>
          <a:stretch>
            <a:fillRect/>
          </a:stretch>
        </p:blipFill>
        <p:spPr>
          <a:xfrm>
            <a:off x="1758320" y="868458"/>
            <a:ext cx="8675360" cy="5121084"/>
          </a:xfrm>
          <a:prstGeom prst="rect">
            <a:avLst/>
          </a:prstGeom>
        </p:spPr>
      </p:pic>
    </p:spTree>
    <p:extLst>
      <p:ext uri="{BB962C8B-B14F-4D97-AF65-F5344CB8AC3E}">
        <p14:creationId xmlns:p14="http://schemas.microsoft.com/office/powerpoint/2010/main" val="36502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AD24-31C3-225C-4C35-D0EFCC93A839}"/>
              </a:ext>
            </a:extLst>
          </p:cNvPr>
          <p:cNvSpPr>
            <a:spLocks noGrp="1"/>
          </p:cNvSpPr>
          <p:nvPr>
            <p:ph type="title"/>
          </p:nvPr>
        </p:nvSpPr>
        <p:spPr>
          <a:xfrm>
            <a:off x="1243173" y="821933"/>
            <a:ext cx="7140539" cy="657546"/>
          </a:xfrm>
        </p:spPr>
        <p:txBody>
          <a:bodyPr/>
          <a:lstStyle/>
          <a:p>
            <a:r>
              <a:rPr lang="en-IN" dirty="0"/>
              <a:t>Result Of The Graph in R program</a:t>
            </a:r>
            <a:endParaRPr lang="en-US" dirty="0"/>
          </a:p>
        </p:txBody>
      </p:sp>
      <p:pic>
        <p:nvPicPr>
          <p:cNvPr id="6" name="Picture 5">
            <a:extLst>
              <a:ext uri="{FF2B5EF4-FFF2-40B4-BE49-F238E27FC236}">
                <a16:creationId xmlns:a16="http://schemas.microsoft.com/office/drawing/2014/main" id="{87F930EB-4B86-EBD2-A010-71850E4AB690}"/>
              </a:ext>
            </a:extLst>
          </p:cNvPr>
          <p:cNvPicPr>
            <a:picLocks noChangeAspect="1"/>
          </p:cNvPicPr>
          <p:nvPr/>
        </p:nvPicPr>
        <p:blipFill>
          <a:blip r:embed="rId2"/>
          <a:stretch>
            <a:fillRect/>
          </a:stretch>
        </p:blipFill>
        <p:spPr>
          <a:xfrm>
            <a:off x="1956917" y="1836578"/>
            <a:ext cx="7926823" cy="4334289"/>
          </a:xfrm>
          <a:prstGeom prst="rect">
            <a:avLst/>
          </a:prstGeom>
        </p:spPr>
      </p:pic>
    </p:spTree>
    <p:extLst>
      <p:ext uri="{BB962C8B-B14F-4D97-AF65-F5344CB8AC3E}">
        <p14:creationId xmlns:p14="http://schemas.microsoft.com/office/powerpoint/2010/main" val="262208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8560-CB44-2294-7DF8-D539BF97A3E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7377A97-D864-89D6-6966-3221BEE2F47C}"/>
              </a:ext>
            </a:extLst>
          </p:cNvPr>
          <p:cNvSpPr>
            <a:spLocks noGrp="1"/>
          </p:cNvSpPr>
          <p:nvPr>
            <p:ph sz="quarter" idx="10"/>
          </p:nvPr>
        </p:nvSpPr>
        <p:spPr>
          <a:xfrm>
            <a:off x="914400" y="2039112"/>
            <a:ext cx="7685070" cy="3354821"/>
          </a:xfrm>
        </p:spPr>
        <p:txBody>
          <a:bodyPr/>
          <a:lstStyle/>
          <a:p>
            <a:r>
              <a:rPr lang="en-IN" sz="2000" dirty="0"/>
              <a:t>Here We can do Linear Regression of given Data in both R Programming and Python</a:t>
            </a:r>
          </a:p>
          <a:p>
            <a:r>
              <a:rPr lang="en-IN" sz="2000" dirty="0"/>
              <a:t> In Python  we can plot the linear Regression graph through python code and in google </a:t>
            </a:r>
            <a:r>
              <a:rPr lang="en-IN" sz="2000" dirty="0" err="1"/>
              <a:t>colab</a:t>
            </a:r>
            <a:r>
              <a:rPr lang="en-IN" sz="2000" dirty="0"/>
              <a:t> </a:t>
            </a:r>
          </a:p>
          <a:p>
            <a:r>
              <a:rPr lang="en-IN" sz="2000" dirty="0"/>
              <a:t>In the R programming we can plot graph through installing the packages in R studio After installing the library </a:t>
            </a:r>
          </a:p>
          <a:p>
            <a:r>
              <a:rPr lang="en-IN" sz="2000" dirty="0"/>
              <a:t>we can plot the linear Regression graph through our Given Data.</a:t>
            </a:r>
          </a:p>
          <a:p>
            <a:pPr marL="0" indent="0">
              <a:buNone/>
            </a:pPr>
            <a:endParaRPr lang="en-US" dirty="0"/>
          </a:p>
        </p:txBody>
      </p:sp>
    </p:spTree>
    <p:extLst>
      <p:ext uri="{BB962C8B-B14F-4D97-AF65-F5344CB8AC3E}">
        <p14:creationId xmlns:p14="http://schemas.microsoft.com/office/powerpoint/2010/main" val="248165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476072" y="1800546"/>
            <a:ext cx="8003568" cy="3256908"/>
          </a:xfrm>
        </p:spPr>
        <p:txBody>
          <a:bodyPr/>
          <a:lstStyle/>
          <a:p>
            <a:r>
              <a:rPr lang="en-US" sz="9600" dirty="0"/>
              <a:t>THANK YOU </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Problem statement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2085654" y="2523228"/>
            <a:ext cx="7150608" cy="3356576"/>
          </a:xfrm>
        </p:spPr>
        <p:txBody>
          <a:bodyPr>
            <a:normAutofit fontScale="92500" lnSpcReduction="10000"/>
          </a:bodyPr>
          <a:lstStyle/>
          <a:p>
            <a:pPr marL="0" indent="0">
              <a:buNone/>
            </a:pPr>
            <a:r>
              <a:rPr lang="en-US" sz="2800" b="0" i="0" dirty="0">
                <a:solidFill>
                  <a:schemeClr val="accent5">
                    <a:lumMod val="50000"/>
                  </a:schemeClr>
                </a:solidFill>
                <a:effectLst/>
                <a:latin typeface="Roboto" panose="02000000000000000000" pitchFamily="2"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r>
              <a:rPr lang="en-US" sz="2800" b="0" i="0" dirty="0">
                <a:solidFill>
                  <a:srgbClr val="D5D5D5"/>
                </a:solidFill>
                <a:effectLst/>
                <a:latin typeface="Roboto" panose="02000000000000000000" pitchFamily="2" charset="0"/>
              </a:rPr>
              <a:t>.</a:t>
            </a:r>
          </a:p>
          <a:p>
            <a:pPr marL="0" indent="0">
              <a:buNone/>
            </a:pPr>
            <a:endParaRPr lang="en-US" dirty="0"/>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2486346" y="387350"/>
            <a:ext cx="4202130" cy="1150705"/>
          </a:xfrm>
        </p:spPr>
        <p:txBody>
          <a:bodyPr anchor="b"/>
          <a:lstStyle/>
          <a:p>
            <a:r>
              <a:rPr lang="en-US" dirty="0"/>
              <a:t>Data set:</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835667" y="2137024"/>
            <a:ext cx="8044684" cy="3655531"/>
          </a:xfrm>
        </p:spPr>
        <p:txBody>
          <a:bodyPr>
            <a:normAutofit fontScale="92500" lnSpcReduction="20000"/>
          </a:bodyPr>
          <a:lstStyle/>
          <a:p>
            <a:pPr lvl="1"/>
            <a:r>
              <a:rPr lang="en-US" sz="2000" b="0" i="0" dirty="0">
                <a:solidFill>
                  <a:schemeClr val="accent6">
                    <a:lumMod val="25000"/>
                  </a:schemeClr>
                </a:solidFill>
                <a:effectLst/>
                <a:latin typeface="Roboto" panose="02000000000000000000" pitchFamily="2" charset="0"/>
              </a:rPr>
              <a:t>Date : year-month-day</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Rented Bike count - Count of bikes rented at each hour</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Hour - Hour of the day</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Temperature-Temperature in Celsius</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Humidity - %</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Windspeed - m/s</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Visibility - 10m</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Dew point temperature - Celsius</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Solar radiation - MJ/m2</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Rainfall - mm</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Snowfall - cm</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Seasons - Winter, Spring, Summer, Autumn</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Holiday - Holiday/No holiday</a:t>
            </a:r>
          </a:p>
          <a:p>
            <a:pPr algn="l">
              <a:buFont typeface="Arial" panose="020B0604020202020204" pitchFamily="34" charset="0"/>
              <a:buChar char="•"/>
            </a:pPr>
            <a:r>
              <a:rPr lang="en-US" sz="2000" b="0" i="0" dirty="0">
                <a:solidFill>
                  <a:schemeClr val="accent6">
                    <a:lumMod val="25000"/>
                  </a:schemeClr>
                </a:solidFill>
                <a:effectLst/>
                <a:latin typeface="Roboto" panose="02000000000000000000" pitchFamily="2" charset="0"/>
              </a:rPr>
              <a:t>Functional Day – No </a:t>
            </a:r>
            <a:r>
              <a:rPr lang="en-US" sz="2000" b="0" i="0" dirty="0" err="1">
                <a:solidFill>
                  <a:schemeClr val="accent6">
                    <a:lumMod val="25000"/>
                  </a:schemeClr>
                </a:solidFill>
                <a:effectLst/>
                <a:latin typeface="Roboto" panose="02000000000000000000" pitchFamily="2" charset="0"/>
              </a:rPr>
              <a:t>Func</a:t>
            </a:r>
            <a:r>
              <a:rPr lang="en-US" sz="2000" b="0" i="0" dirty="0">
                <a:solidFill>
                  <a:schemeClr val="accent6">
                    <a:lumMod val="25000"/>
                  </a:schemeClr>
                </a:solidFill>
                <a:effectLst/>
                <a:latin typeface="Roboto" panose="02000000000000000000" pitchFamily="2" charset="0"/>
              </a:rPr>
              <a:t> (Non  Functional Hours), Fun(Functional hours)</a:t>
            </a:r>
          </a:p>
          <a:p>
            <a:endParaRPr lang="en-US" dirty="0"/>
          </a:p>
        </p:txBody>
      </p:sp>
    </p:spTree>
    <p:extLst>
      <p:ext uri="{BB962C8B-B14F-4D97-AF65-F5344CB8AC3E}">
        <p14:creationId xmlns:p14="http://schemas.microsoft.com/office/powerpoint/2010/main" val="109671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Creating linear regression model </a:t>
            </a:r>
          </a:p>
        </p:txBody>
      </p:sp>
      <p:pic>
        <p:nvPicPr>
          <p:cNvPr id="8" name="Picture 7">
            <a:extLst>
              <a:ext uri="{FF2B5EF4-FFF2-40B4-BE49-F238E27FC236}">
                <a16:creationId xmlns:a16="http://schemas.microsoft.com/office/drawing/2014/main" id="{70115368-A68B-46D5-F8DB-21EE44DD58DB}"/>
              </a:ext>
            </a:extLst>
          </p:cNvPr>
          <p:cNvPicPr>
            <a:picLocks noChangeAspect="1"/>
          </p:cNvPicPr>
          <p:nvPr/>
        </p:nvPicPr>
        <p:blipFill>
          <a:blip r:embed="rId3"/>
          <a:stretch>
            <a:fillRect/>
          </a:stretch>
        </p:blipFill>
        <p:spPr>
          <a:xfrm>
            <a:off x="2755267" y="2597414"/>
            <a:ext cx="6431837" cy="3060457"/>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Predicting    y   values </a:t>
            </a:r>
          </a:p>
        </p:txBody>
      </p:sp>
      <p:pic>
        <p:nvPicPr>
          <p:cNvPr id="7" name="Picture 6">
            <a:extLst>
              <a:ext uri="{FF2B5EF4-FFF2-40B4-BE49-F238E27FC236}">
                <a16:creationId xmlns:a16="http://schemas.microsoft.com/office/drawing/2014/main" id="{88BE507A-ACE5-E65B-11AC-6A8314479102}"/>
              </a:ext>
            </a:extLst>
          </p:cNvPr>
          <p:cNvPicPr>
            <a:picLocks noChangeAspect="1"/>
          </p:cNvPicPr>
          <p:nvPr/>
        </p:nvPicPr>
        <p:blipFill>
          <a:blip r:embed="rId3"/>
          <a:stretch>
            <a:fillRect/>
          </a:stretch>
        </p:blipFill>
        <p:spPr>
          <a:xfrm>
            <a:off x="2267380" y="3047967"/>
            <a:ext cx="7657240" cy="762066"/>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1376737" y="2260314"/>
            <a:ext cx="10360152" cy="2843784"/>
          </a:xfrm>
        </p:spPr>
        <p:txBody>
          <a:bodyPr/>
          <a:lstStyle/>
          <a:p>
            <a:r>
              <a:rPr lang="en-IN" sz="4800" dirty="0"/>
              <a:t>Plotting the linear Regression graph through by Comparing Temperature and Rented bike count</a:t>
            </a:r>
            <a:endParaRPr lang="en-US" dirty="0"/>
          </a:p>
        </p:txBody>
      </p:sp>
    </p:spTree>
    <p:extLst>
      <p:ext uri="{BB962C8B-B14F-4D97-AF65-F5344CB8AC3E}">
        <p14:creationId xmlns:p14="http://schemas.microsoft.com/office/powerpoint/2010/main" val="53780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CAB27E-AEC6-D552-384F-C3DD8CBC2DA6}"/>
              </a:ext>
            </a:extLst>
          </p:cNvPr>
          <p:cNvPicPr>
            <a:picLocks noChangeAspect="1"/>
          </p:cNvPicPr>
          <p:nvPr/>
        </p:nvPicPr>
        <p:blipFill>
          <a:blip r:embed="rId3"/>
          <a:stretch>
            <a:fillRect/>
          </a:stretch>
        </p:blipFill>
        <p:spPr>
          <a:xfrm>
            <a:off x="2563062" y="621548"/>
            <a:ext cx="7065876" cy="5614903"/>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2815120" y="1168186"/>
            <a:ext cx="7469312" cy="760288"/>
          </a:xfrm>
        </p:spPr>
        <p:txBody>
          <a:bodyPr/>
          <a:lstStyle/>
          <a:p>
            <a:r>
              <a:rPr lang="en-IN" dirty="0"/>
              <a:t>IN R PROGRAMMING</a:t>
            </a:r>
            <a:endParaRPr lang="en-US" dirty="0"/>
          </a:p>
        </p:txBody>
      </p:sp>
      <p:sp>
        <p:nvSpPr>
          <p:cNvPr id="5" name="Text Placeholder 4">
            <a:extLst>
              <a:ext uri="{FF2B5EF4-FFF2-40B4-BE49-F238E27FC236}">
                <a16:creationId xmlns:a16="http://schemas.microsoft.com/office/drawing/2014/main" id="{E8BB52F4-6DCC-1FA1-47BF-E4E67A770D63}"/>
              </a:ext>
            </a:extLst>
          </p:cNvPr>
          <p:cNvSpPr>
            <a:spLocks noGrp="1"/>
          </p:cNvSpPr>
          <p:nvPr>
            <p:ph type="body" sz="quarter" idx="13"/>
          </p:nvPr>
        </p:nvSpPr>
        <p:spPr>
          <a:xfrm>
            <a:off x="2390435" y="3045039"/>
            <a:ext cx="8109772" cy="2644775"/>
          </a:xfrm>
        </p:spPr>
        <p:txBody>
          <a:bodyPr/>
          <a:lstStyle/>
          <a:p>
            <a:r>
              <a:rPr lang="en-IN" sz="2400" dirty="0"/>
              <a:t>First Install packages in R studio</a:t>
            </a:r>
          </a:p>
          <a:p>
            <a:r>
              <a:rPr lang="en-IN" sz="2400" dirty="0"/>
              <a:t>install. packages("ggplot2")</a:t>
            </a:r>
          </a:p>
          <a:p>
            <a:r>
              <a:rPr lang="en-IN" sz="2400" dirty="0"/>
              <a:t>library(ggplot2)</a:t>
            </a:r>
          </a:p>
          <a:p>
            <a:r>
              <a:rPr lang="en-IN" sz="2400" dirty="0"/>
              <a:t>After installing Library Download Data from Your directory</a:t>
            </a:r>
          </a:p>
          <a:p>
            <a:endParaRPr lang="en-US" dirty="0"/>
          </a:p>
        </p:txBody>
      </p:sp>
    </p:spTree>
    <p:extLst>
      <p:ext uri="{BB962C8B-B14F-4D97-AF65-F5344CB8AC3E}">
        <p14:creationId xmlns:p14="http://schemas.microsoft.com/office/powerpoint/2010/main" val="306499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E0DEA-2041-69D1-7FEE-0B579D248E57}"/>
              </a:ext>
            </a:extLst>
          </p:cNvPr>
          <p:cNvPicPr>
            <a:picLocks noChangeAspect="1"/>
          </p:cNvPicPr>
          <p:nvPr/>
        </p:nvPicPr>
        <p:blipFill>
          <a:blip r:embed="rId2"/>
          <a:stretch>
            <a:fillRect/>
          </a:stretch>
        </p:blipFill>
        <p:spPr>
          <a:xfrm>
            <a:off x="974916" y="1581752"/>
            <a:ext cx="10242168" cy="3694496"/>
          </a:xfrm>
          <a:prstGeom prst="rect">
            <a:avLst/>
          </a:prstGeom>
        </p:spPr>
      </p:pic>
    </p:spTree>
    <p:extLst>
      <p:ext uri="{BB962C8B-B14F-4D97-AF65-F5344CB8AC3E}">
        <p14:creationId xmlns:p14="http://schemas.microsoft.com/office/powerpoint/2010/main" val="30445243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{1721A615-3BE1-4C3C-AE58-143F3ACD0859}tf11964407_win32</Template>
  <TotalTime>19</TotalTime>
  <Words>479</Words>
  <Application>Microsoft Office PowerPoint</Application>
  <PresentationFormat>Widescreen</PresentationFormat>
  <Paragraphs>49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 Light</vt:lpstr>
      <vt:lpstr>Roboto</vt:lpstr>
      <vt:lpstr>Sagona Book</vt:lpstr>
      <vt:lpstr>Custom</vt:lpstr>
      <vt:lpstr>Bike Sharing Demand  Prediction        pretty        221FA14030</vt:lpstr>
      <vt:lpstr>Problem statement :</vt:lpstr>
      <vt:lpstr>Data set:</vt:lpstr>
      <vt:lpstr>Creating linear regression model </vt:lpstr>
      <vt:lpstr>Predicting    y   values </vt:lpstr>
      <vt:lpstr>Plotting the linear Regression graph through by Comparing Temperature and Rented bike count</vt:lpstr>
      <vt:lpstr>PowerPoint Presentation</vt:lpstr>
      <vt:lpstr>IN R PROGRAMMING</vt:lpstr>
      <vt:lpstr>PowerPoint Presentation</vt:lpstr>
      <vt:lpstr>Fit  The Model From Your Data and  Predicted Data   </vt:lpstr>
      <vt:lpstr>Plot The Linear Regression With ggplot2</vt:lpstr>
      <vt:lpstr>PowerPoint Presentation</vt:lpstr>
      <vt:lpstr>Result Of The Graph in R program</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pretty whitson</dc:creator>
  <cp:lastModifiedBy>pretty whitson</cp:lastModifiedBy>
  <cp:revision>1</cp:revision>
  <dcterms:created xsi:type="dcterms:W3CDTF">2024-09-17T15:46:55Z</dcterms:created>
  <dcterms:modified xsi:type="dcterms:W3CDTF">2024-09-17T16:06:10Z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