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"/>
  </p:notesMasterIdLst>
  <p:sldIdLst>
    <p:sldId id="305" r:id="rId3"/>
    <p:sldId id="302" r:id="rId4"/>
    <p:sldId id="284" r:id="rId5"/>
    <p:sldId id="301" r:id="rId6"/>
    <p:sldId id="303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406" autoAdjust="0"/>
  </p:normalViewPr>
  <p:slideViewPr>
    <p:cSldViewPr showGuides="1">
      <p:cViewPr>
        <p:scale>
          <a:sx n="50" d="100"/>
          <a:sy n="50" d="100"/>
        </p:scale>
        <p:origin x="-3306" y="-1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25655E-AD79-4020-8B4A-6290FA0D8940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28BD3D6-085B-4ABC-8CC2-ADE67D75A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34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F9DA-B8D1-4115-B1ED-6CB439B983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38434-E912-41F9-95A5-87DDD132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-76200"/>
            <a:ext cx="20764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0769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6A5AB-7929-427F-984D-D398B8CED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9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5D33F-6B6E-464F-8445-256834C15D7E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107B4-3309-48E8-9A8E-B3E5732B5C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3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B168E-65EB-460E-9DD7-358D56B739D7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06A8-BFC9-4F25-8BB1-7CA0C8927C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5580-15DC-4457-8CA6-505A1EDA5F09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4A1AF-E383-444B-80B5-7051CC577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0DED8-397A-4B5D-BF84-6B77F547A22C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C61CF-5A44-4417-8258-F16865F7A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B80-46BD-4488-A9A7-96CC5BC749EF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CAD1E-FBD9-4114-BAC9-423D4B403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8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5448B-EE22-4F47-ABA5-DBBC12C720BD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91076-A09E-43CA-A98B-DBD7697E3A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7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D8EF8-126B-49CB-9FE4-4B4EDB2EBA8A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CAE6-EF1A-482D-AAE3-F7A6608432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71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6C911-B785-4950-BB97-8C46A999D868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A8C0-C552-4EDB-9FB7-EE5672716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4C15-F328-4B5B-8146-E955488EF0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9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387B-3304-492F-874D-64E9FD602640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2DF1D-BB9B-4A2E-A572-E3FEA01448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2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A154-7A27-4379-930E-BDC4EB465ED6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9E80-F619-4315-8810-7A98637E1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23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9ECFF-D1C9-4B0F-8963-CC6C6DBFBE8B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36AE-D277-4ABA-8A1B-0788091B8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E474E-D938-42C5-A533-25F1621E3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35398-ACC4-43AC-8C9F-F8DFD2998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4B2E5-5DD2-4B26-BC94-213CF9D75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82CE-70A1-4397-B5AC-28DCDA3329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29C4-918F-4528-BAF7-C6CA9F2FBB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8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4E432-4CF7-40BE-82D5-087006708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AB4D5-331C-4937-A735-A4F9D0BD6C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15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15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7EB8370B-FEBD-4469-B253-10ECFCAAE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7" descr="logo-m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24600"/>
            <a:ext cx="11430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38100">
            <a:solidFill>
              <a:srgbClr val="B208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9050">
            <a:solidFill>
              <a:srgbClr val="B208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8259763" y="6262688"/>
          <a:ext cx="5794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3" r:id="rId15" imgW="3900952" imgH="3542857" progId="PI3.Image">
                  <p:embed/>
                </p:oleObj>
              </mc:Choice>
              <mc:Fallback>
                <p:oleObj name="PI3" r:id="rId15" imgW="3900952" imgH="3542857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763" y="6262688"/>
                        <a:ext cx="5794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514600" y="6324600"/>
            <a:ext cx="4395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B0083A"/>
                </a:solidFill>
              </a:rPr>
              <a:t>Lung Cancer Workshop VIII, May 2,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E46C97-EF9C-4B06-8900-B481ECFE70C5}" type="datetimeFigureOut">
              <a:rPr lang="en-US"/>
              <a:pPr>
                <a:defRPr/>
              </a:pPr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8F2E34-C3A8-43D6-981C-FC4AB9FA4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9260" r="13438" b="4444"/>
          <a:stretch/>
        </p:blipFill>
        <p:spPr bwMode="auto">
          <a:xfrm>
            <a:off x="-66675" y="314270"/>
            <a:ext cx="9277350" cy="622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1447800"/>
            <a:ext cx="3581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War on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90104" y="1600200"/>
            <a:ext cx="2989308" cy="15171123"/>
            <a:chOff x="4383042" y="1550052"/>
            <a:chExt cx="2989308" cy="15171123"/>
          </a:xfrm>
        </p:grpSpPr>
        <p:grpSp>
          <p:nvGrpSpPr>
            <p:cNvPr id="5" name="Group 4"/>
            <p:cNvGrpSpPr/>
            <p:nvPr/>
          </p:nvGrpSpPr>
          <p:grpSpPr>
            <a:xfrm>
              <a:off x="4495800" y="1550052"/>
              <a:ext cx="2868903" cy="9975198"/>
              <a:chOff x="4738310" y="1462088"/>
              <a:chExt cx="2868903" cy="9975198"/>
            </a:xfrm>
          </p:grpSpPr>
          <p:pic>
            <p:nvPicPr>
              <p:cNvPr id="7" name="Picture 2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88" t="11086" r="38833" b="3109"/>
              <a:stretch/>
            </p:blipFill>
            <p:spPr bwMode="auto">
              <a:xfrm>
                <a:off x="4738310" y="1462088"/>
                <a:ext cx="2868903" cy="5223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22" t="12211" r="38852" b="9817"/>
              <a:stretch/>
            </p:blipFill>
            <p:spPr bwMode="auto">
              <a:xfrm>
                <a:off x="4738310" y="6678287"/>
                <a:ext cx="2863872" cy="4758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2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8" t="11589" r="38724" b="2891"/>
            <a:stretch/>
          </p:blipFill>
          <p:spPr bwMode="auto">
            <a:xfrm>
              <a:off x="4383042" y="11506200"/>
              <a:ext cx="2989308" cy="5214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2667000" y="3170400"/>
            <a:ext cx="4191000" cy="1371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5638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(Science,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-1.85185E-6 L -0.02066 -1.8504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762000" y="762000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800"/>
          </a:p>
          <a:p>
            <a:pPr algn="ctr"/>
            <a:r>
              <a:rPr lang="en-US" sz="2800" b="1"/>
              <a:t>Group B</a:t>
            </a:r>
          </a:p>
          <a:p>
            <a:pPr algn="ctr"/>
            <a:endParaRPr lang="en-US" sz="2800" b="1"/>
          </a:p>
          <a:p>
            <a:pPr algn="ctr"/>
            <a:r>
              <a:rPr lang="en-US" sz="2800" b="1"/>
              <a:t>Strategic Planning:  Exploring Models for Implementing a National Infrastructure for Quantitative Imaging in Early Lung Cancer Management </a:t>
            </a:r>
            <a:r>
              <a:rPr lang="en-US" sz="2800"/>
              <a:t>	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438400" y="4333875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Tom Baer</a:t>
            </a:r>
          </a:p>
          <a:p>
            <a:pPr algn="ctr"/>
            <a:r>
              <a:rPr lang="en-US" sz="3200"/>
              <a:t>Laurie Fenton</a:t>
            </a:r>
          </a:p>
          <a:p>
            <a:pPr algn="ctr"/>
            <a:r>
              <a:rPr lang="en-US" sz="3200"/>
              <a:t>Carolyn Aldige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 txBox="1">
            <a:spLocks/>
          </p:cNvSpPr>
          <p:nvPr/>
        </p:nvSpPr>
        <p:spPr bwMode="auto">
          <a:xfrm>
            <a:off x="381000" y="3719513"/>
            <a:ext cx="1447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Number of instruments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Proprietary advantage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Reimbursement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Regulatory hurdles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500">
              <a:latin typeface="Calibri" pitchFamily="34" charset="0"/>
            </a:endParaRPr>
          </a:p>
        </p:txBody>
      </p:sp>
      <p:sp>
        <p:nvSpPr>
          <p:cNvPr id="6147" name="Content Placeholder 2"/>
          <p:cNvSpPr txBox="1">
            <a:spLocks/>
          </p:cNvSpPr>
          <p:nvPr/>
        </p:nvSpPr>
        <p:spPr bwMode="auto">
          <a:xfrm>
            <a:off x="2055813" y="6096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600">
                <a:latin typeface="Calibri" pitchFamily="34" charset="0"/>
              </a:rPr>
              <a:t>Financial model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600">
                <a:latin typeface="Calibri" pitchFamily="34" charset="0"/>
              </a:rPr>
              <a:t>Radiologists who will read screening scans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600">
                <a:latin typeface="Calibri" pitchFamily="34" charset="0"/>
              </a:rPr>
              <a:t>Geographic locations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600">
                <a:latin typeface="Calibri" pitchFamily="34" charset="0"/>
              </a:rPr>
              <a:t>World-wide market</a:t>
            </a: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762000" y="4541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Efficacy of CT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Reimbursement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Intervention options</a:t>
            </a:r>
          </a:p>
        </p:txBody>
      </p:sp>
      <p:sp>
        <p:nvSpPr>
          <p:cNvPr id="6149" name="Content Placeholder 2"/>
          <p:cNvSpPr txBox="1">
            <a:spLocks/>
          </p:cNvSpPr>
          <p:nvPr/>
        </p:nvSpPr>
        <p:spPr bwMode="auto">
          <a:xfrm>
            <a:off x="979488" y="5280025"/>
            <a:ext cx="11731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Efficacy of CT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Reimbursement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Intervention options</a:t>
            </a:r>
          </a:p>
        </p:txBody>
      </p:sp>
      <p:sp>
        <p:nvSpPr>
          <p:cNvPr id="6150" name="Content Placeholder 2"/>
          <p:cNvSpPr txBox="1">
            <a:spLocks/>
          </p:cNvSpPr>
          <p:nvPr/>
        </p:nvSpPr>
        <p:spPr bwMode="auto">
          <a:xfrm>
            <a:off x="963613" y="2852738"/>
            <a:ext cx="12969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958850" y="1981200"/>
            <a:ext cx="1524000" cy="533400"/>
          </a:xfrm>
        </p:spPr>
        <p:txBody>
          <a:bodyPr/>
          <a:lstStyle/>
          <a:p>
            <a:r>
              <a:rPr lang="en-US" sz="600" smtClean="0"/>
              <a:t>NIH/FDA support</a:t>
            </a:r>
          </a:p>
          <a:p>
            <a:r>
              <a:rPr lang="en-US" sz="600" smtClean="0"/>
              <a:t>Financial model</a:t>
            </a:r>
          </a:p>
          <a:p>
            <a:r>
              <a:rPr lang="en-US" sz="600" smtClean="0"/>
              <a:t>Patient pressure</a:t>
            </a:r>
          </a:p>
          <a:p>
            <a:pPr lvl="1"/>
            <a:r>
              <a:rPr lang="en-US" sz="500" smtClean="0"/>
              <a:t>Advocacy groups</a:t>
            </a:r>
          </a:p>
        </p:txBody>
      </p:sp>
      <p:sp>
        <p:nvSpPr>
          <p:cNvPr id="6152" name="Content Placeholder 2"/>
          <p:cNvSpPr txBox="1">
            <a:spLocks/>
          </p:cNvSpPr>
          <p:nvPr/>
        </p:nvSpPr>
        <p:spPr bwMode="auto">
          <a:xfrm>
            <a:off x="1949450" y="1281113"/>
            <a:ext cx="1066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Efficacy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Alternatives</a:t>
            </a:r>
          </a:p>
        </p:txBody>
      </p:sp>
      <p:sp>
        <p:nvSpPr>
          <p:cNvPr id="6153" name="Content Placeholder 2"/>
          <p:cNvSpPr txBox="1">
            <a:spLocks/>
          </p:cNvSpPr>
          <p:nvPr/>
        </p:nvSpPr>
        <p:spPr bwMode="auto">
          <a:xfrm>
            <a:off x="7119938" y="2720975"/>
            <a:ext cx="1219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4" name="Content Placeholder 2"/>
          <p:cNvSpPr txBox="1">
            <a:spLocks/>
          </p:cNvSpPr>
          <p:nvPr/>
        </p:nvSpPr>
        <p:spPr bwMode="auto">
          <a:xfrm>
            <a:off x="7399338" y="4572000"/>
            <a:ext cx="1219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5" name="Content Placeholder 2"/>
          <p:cNvSpPr txBox="1">
            <a:spLocks/>
          </p:cNvSpPr>
          <p:nvPr/>
        </p:nvSpPr>
        <p:spPr bwMode="auto">
          <a:xfrm>
            <a:off x="7531100" y="3719513"/>
            <a:ext cx="12192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6" name="Content Placeholder 2"/>
          <p:cNvSpPr txBox="1">
            <a:spLocks/>
          </p:cNvSpPr>
          <p:nvPr/>
        </p:nvSpPr>
        <p:spPr bwMode="auto">
          <a:xfrm>
            <a:off x="3954463" y="6553200"/>
            <a:ext cx="1219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7" name="Content Placeholder 2"/>
          <p:cNvSpPr txBox="1">
            <a:spLocks/>
          </p:cNvSpPr>
          <p:nvPr/>
        </p:nvSpPr>
        <p:spPr bwMode="auto">
          <a:xfrm>
            <a:off x="6858000" y="2043113"/>
            <a:ext cx="12192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58" name="Content Placeholder 2"/>
          <p:cNvSpPr txBox="1">
            <a:spLocks/>
          </p:cNvSpPr>
          <p:nvPr/>
        </p:nvSpPr>
        <p:spPr bwMode="auto">
          <a:xfrm>
            <a:off x="6096000" y="1303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74688" y="1447800"/>
            <a:ext cx="1611312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Private Insurers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629400" y="1465263"/>
            <a:ext cx="1752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CMS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3695700" y="228600"/>
            <a:ext cx="1752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Patients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536700" y="7620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FDA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5638800" y="7620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NIH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20700" y="4038600"/>
            <a:ext cx="16129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Radiologists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7137400" y="3162300"/>
            <a:ext cx="20066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Hospital Administrators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0" y="3176588"/>
            <a:ext cx="202565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Instrument Manufacturers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17500" y="22860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Congress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685800" y="48006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Cardiologists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6934200" y="40386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Surgeons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858000" y="22860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Advocacy Groups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5638800" y="56388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Investors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1612900" y="55626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Big Pharma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3695700" y="6096000"/>
            <a:ext cx="1752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CT Clinics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6718300" y="4800600"/>
            <a:ext cx="18923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Pulmonologists</a:t>
            </a:r>
          </a:p>
        </p:txBody>
      </p:sp>
      <p:sp>
        <p:nvSpPr>
          <p:cNvPr id="6175" name="Content Placeholder 2"/>
          <p:cNvSpPr txBox="1">
            <a:spLocks/>
          </p:cNvSpPr>
          <p:nvPr/>
        </p:nvSpPr>
        <p:spPr bwMode="auto">
          <a:xfrm>
            <a:off x="6021388" y="6081713"/>
            <a:ext cx="12192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Clinical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 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Professional society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Patient advocacy pressure</a:t>
            </a:r>
          </a:p>
        </p:txBody>
      </p:sp>
      <p:sp>
        <p:nvSpPr>
          <p:cNvPr id="6176" name="Content Placeholder 2"/>
          <p:cNvSpPr txBox="1">
            <a:spLocks/>
          </p:cNvSpPr>
          <p:nvPr/>
        </p:nvSpPr>
        <p:spPr bwMode="auto">
          <a:xfrm>
            <a:off x="3992563" y="769938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Cost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400">
                <a:latin typeface="Calibri" pitchFamily="34" charset="0"/>
              </a:rPr>
              <a:t>Reimbursement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Convenience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Effectiveness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500">
              <a:latin typeface="Calibri" pitchFamily="34" charset="0"/>
            </a:endParaRPr>
          </a:p>
        </p:txBody>
      </p:sp>
      <p:sp>
        <p:nvSpPr>
          <p:cNvPr id="6177" name="Content Placeholder 2"/>
          <p:cNvSpPr txBox="1">
            <a:spLocks/>
          </p:cNvSpPr>
          <p:nvPr/>
        </p:nvSpPr>
        <p:spPr bwMode="auto">
          <a:xfrm>
            <a:off x="7100888" y="53482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Efficacy of CT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Reimbursement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500">
                <a:latin typeface="Calibri" pitchFamily="34" charset="0"/>
              </a:rPr>
              <a:t>Intervention options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3657600" y="2286000"/>
            <a:ext cx="202565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Department of Defense</a:t>
            </a:r>
          </a:p>
        </p:txBody>
      </p:sp>
      <p:sp>
        <p:nvSpPr>
          <p:cNvPr id="42" name="Flowchart: Alternate Process 41"/>
          <p:cNvSpPr/>
          <p:nvPr/>
        </p:nvSpPr>
        <p:spPr>
          <a:xfrm>
            <a:off x="3657600" y="3124200"/>
            <a:ext cx="202565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Media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3649663" y="3962400"/>
            <a:ext cx="2024062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AHRQ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USPSTF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 smtClean="0"/>
              <a:t>USPSTF</a:t>
            </a:r>
            <a:endParaRPr lang="en-US" sz="16600" dirty="0"/>
          </a:p>
        </p:txBody>
      </p:sp>
      <p:sp>
        <p:nvSpPr>
          <p:cNvPr id="4" name="Rectangle 3"/>
          <p:cNvSpPr/>
          <p:nvPr/>
        </p:nvSpPr>
        <p:spPr>
          <a:xfrm>
            <a:off x="1676400" y="2286000"/>
            <a:ext cx="4343400" cy="25908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9260" r="13438" b="4444"/>
          <a:stretch/>
        </p:blipFill>
        <p:spPr bwMode="auto">
          <a:xfrm>
            <a:off x="-66675" y="314270"/>
            <a:ext cx="9277350" cy="622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1447800"/>
            <a:ext cx="3581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</TotalTime>
  <Words>202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Palatino Linotype</vt:lpstr>
      <vt:lpstr>Calibri</vt:lpstr>
      <vt:lpstr>Default Design</vt:lpstr>
      <vt:lpstr>Office Theme</vt:lpstr>
      <vt:lpstr>PI3</vt:lpstr>
      <vt:lpstr>PowerPoint Presentation</vt:lpstr>
      <vt:lpstr>History of the War on Cancer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Baer</dc:creator>
  <cp:lastModifiedBy>tmbaer</cp:lastModifiedBy>
  <cp:revision>64</cp:revision>
  <dcterms:created xsi:type="dcterms:W3CDTF">2011-05-01T16:58:23Z</dcterms:created>
  <dcterms:modified xsi:type="dcterms:W3CDTF">2013-05-03T11:46:53Z</dcterms:modified>
</cp:coreProperties>
</file>