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Health Determinants Analysis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Precious Nhamo</a:t>
            </a:r>
          </a:p>
        </p:txBody>
      </p:sp>
      <p:sp>
        <p:nvSpPr>
          <p:cNvPr id="4" name="Date Placeholder 3"/>
          <p:cNvSpPr>
            <a:spLocks noGrp="1"/>
          </p:cNvSpPr>
          <p:nvPr>
            <p:ph idx="10" sz="half" type="dt"/>
          </p:nvPr>
        </p:nvSpPr>
        <p:spPr/>
        <p:txBody>
          <a:bodyPr/>
          <a:lstStyle/>
          <a:p>
            <a:pPr lvl="0" indent="0" marL="0">
              <a:buNone/>
            </a:pPr>
            <a:r>
              <a:rPr/>
              <a:t>2025-06-17</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Introduction</a:t>
            </a:r>
          </a:p>
          <a:p>
            <a:pPr lvl="0" indent="0">
              <a:buNone/>
            </a:pPr>
            <a:r>
              <a:rPr>
                <a:latin typeface="Courier"/>
              </a:rPr>
              <a:t>## Analysis of key determinants of health care based on WHO-funded data
## Focus on sleep, stress, physical activity, and demographic differences
## Goal: Provide practical insights for improving health outcomes</a:t>
            </a:r>
          </a:p>
          <a:p>
            <a:pPr lvl="0" indent="0" marL="0">
              <a:buNone/>
            </a:pPr>
            <a:r>
              <a:rPr/>
              <a:t>Sleep as a Proxy for Health</a:t>
            </a:r>
          </a:p>
          <a:p>
            <a:pPr lvl="0" indent="0">
              <a:buNone/>
            </a:pPr>
            <a:r>
              <a:rPr>
                <a:latin typeface="Courier"/>
              </a:rPr>
              <a:t>## How does high stress impact the benefits of adequate sleep?
## Analysis using boxplots and regression models with interaction effects
## To what extent can stress diminish or negate sleep's positive health effects?</a:t>
            </a:r>
          </a:p>
          <a:p>
            <a:pPr lvl="0" indent="0" marL="0">
              <a:buNone/>
            </a:pPr>
            <a:r>
              <a:rPr/>
              <a:t>Visualising Sleep-Stress Interaction </a:t>
            </a:r>
          </a:p>
          <a:p>
            <a:pPr lvl="0" indent="0" marL="0">
              <a:buNone/>
            </a:pPr>
            <a:r>
              <a:rPr/>
              <a:t>Sleep Risk by Age Group</a:t>
            </a:r>
          </a:p>
        </p:txBody>
      </p:sp>
      <p:graphicFrame xmlns:a="http://schemas.openxmlformats.org/drawingml/2006/main" xmlns:r="http://schemas.openxmlformats.org/officeDocument/2006/relationships" xmlns:p="http://schemas.openxmlformats.org/presentationml/2006/main">
        <p:nvGraphicFramePr>
          <p:cNvPr id="909283900"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gridCol w="685800"/>
              </a:tblGrid>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Poor Sleep Risk</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age_group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Mean_Weight_Change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Count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Adults (20-29)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0.21426652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Early Career (30-39)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1.57777778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Middle-aged (40-49)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2.95714286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Preretirement (50-64)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-0.09828164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Teenagers (&lt;20)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1.95000000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Adults (20-29)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-3.02814941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Early Career (30-39)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-7.72982563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Middle-aged (40-49)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-6.28995844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Preretirement (50-64)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-2.09180115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Teenagers (&lt;20)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-7.98956776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0">
              <a:buNone/>
            </a:pPr>
            <a:r>
              <a:rPr/>
              <a:t>Stress Risk by Age</a:t>
            </a:r>
          </a:p>
        </p:txBody>
      </p:sp>
      <p:graphicFrame xmlns:a="http://schemas.openxmlformats.org/drawingml/2006/main" xmlns:r="http://schemas.openxmlformats.org/officeDocument/2006/relationships" xmlns:p="http://schemas.openxmlformats.org/presentationml/2006/main">
        <p:nvGraphicFramePr>
          <p:cNvPr id="698981122"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gridCol w="685800"/>
              </a:tblGrid>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High Stress Risk</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age_group</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Mean_Weight_Change</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Count</a:t>
                      </a:r>
                    </a:p>
                  </a:txBody>
                  <a:tcPr anchor="ctr" marB="63500" marT="635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Adults (20-29)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-0.3147374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Early Career (30-39)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0.3380507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Middle-aged (40-49)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-0.2082122</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Preretirement (50-64)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-0.1510524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No</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Teenagers (&lt;20)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-2.1816281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5</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Adults (20-29)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-4.8072556</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Early Career (30-39)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-14.2037671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Middle-aged (40-49)</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-11.8128123</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Preretirement (50-64)</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-3.3951248</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22860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Yes</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Teenagers (&lt;20)</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-17.1501307</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Arial"/>
                          <a:cs typeface="Arial"/>
                          <a:ea typeface="Arial"/>
                          <a:sym typeface="Arial"/>
                        </a:rPr>
                        <a:t>1</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0">
              <a:buNone/>
            </a:pPr>
            <a:r>
              <a:rPr/>
              <a:t>Regression Results : Sleep-Stress Interaction</a:t>
            </a:r>
          </a:p>
          <a:p>
            <a:pPr lvl="0" indent="0">
              <a:buNone/>
            </a:pPr>
            <a:r>
              <a:rPr>
                <a:latin typeface="Courier"/>
              </a:rPr>
              <a:t>## 
## Call:
## lm(formula = `Weight Change (lbs)` ~ sleep_risk * stress_risk + 
##     physical_activity + age_group + Gender + `Daily Caloric Surplus/Deficit` + 
##     `BMR (Calories)` + `Duration (weeks)`, data = data)
## 
## Residuals:
##      Min       1Q   Median       3Q      Max 
## -21.8665  -2.2284  -0.1688   3.0284  13.3642 
## 
## Coefficients:
##                                             Estimate Std. Error t value Pr(&gt;|t|)   
## (Intercept)                                 1.757644   6.660167   0.264  0.79249   
## sleep_riskPoor Sleep                       -7.168427   2.704340  -2.651  0.00958 **
## stress_riskLow Stress                       5.800417   2.717209   2.135  0.03566 * 
## physical_activityModerately Active         -1.141517   1.892730  -0.603  0.54804   
## physical_activitySedentary                 -0.539390   1.981756  -0.272  0.78615   
## physical_activityVery Active               -1.075895   2.310961  -0.466  0.64272   
## age_groupEarly Career (30-39)              -2.976460   1.874652  -1.588  0.11606   
## age_groupMiddle-aged (40-49)               -2.225577   1.766148  -1.260  0.21107   
## age_groupPreretirement (50-64)             -0.777232   1.890988  -0.411  0.68209   
## age_groupTeenagers (&lt;20)                   -3.178475   2.861000  -1.111  0.26972   
## GenderM                                    -1.649830   1.596543  -1.033  0.30436   
## `Daily Caloric Surplus/Deficit`             0.002322   0.002981   0.779  0.43807   
## `BMR (Calories)`                           -0.001351   0.002211  -0.611  0.54296   
## `Duration (weeks)`                         -0.157764   0.175486  -0.899  0.37118   
## sleep_riskPoor Sleep:stress_riskLow Stress  2.979590   3.289721   0.906  0.36764   
## ---
## Signif. codes:  0 ‘***’ 0.001 ‘**’ 0.01 ‘*’ 0.05 ‘.’ 0.1 ‘ ’ 1
## 
## Residual standard error: 5.929 on 85 degrees of freedom
## Multiple R-squared:  0.4553, Adjusted R-squared:  0.3656 
## F-statistic: 5.075 on 14 and 85 DF,  p-value: 8.498e-07</a:t>
            </a:r>
          </a:p>
          <a:p>
            <a:pPr lvl="0" indent="0" marL="0">
              <a:buNone/>
            </a:pPr>
            <a:r>
              <a:rPr/>
              <a:t>Regression Results : Stress-Age Interaction</a:t>
            </a:r>
          </a:p>
          <a:p>
            <a:pPr lvl="0" indent="0">
              <a:buNone/>
            </a:pPr>
            <a:r>
              <a:rPr>
                <a:latin typeface="Courier"/>
              </a:rPr>
              <a:t>## 
## Call:
## lm(formula = `Weight Change (lbs)` ~ `High Stress Risk` * age_group, 
##     data = data)
## 
## Residuals:
##     Min      1Q  Median      3Q     Max 
## -23.865  -2.815   1.035   2.622  16.613 
## 
## Coefficients:
##                                                      Estimate Std. Error t value Pr(&gt;|t|)   
## (Intercept)                                           -0.3147     1.5095  -0.209  0.83531   
## `High Stress Risk`Yes                                 -4.4925     2.6145  -1.718  0.08918 . 
## age_groupEarly Career (30-39)                          0.6528     2.1348   0.306  0.76047   
## age_groupMiddle-aged (40-49)                           0.1065     2.1031   0.051  0.95972   
## age_groupPreretirement (50-64)                         0.1637     2.1348   0.077  0.93905   
## age_groupTeenagers (&lt;20)                              -1.8669     3.0936  -0.603  0.54771   
## `High Stress Risk`Yes:age_groupEarly Career (30-39)  -10.0493     3.7845  -2.655  0.00937 **
## `High Stress Risk`Yes:age_groupMiddle-aged (40-49)    -7.1121     3.7668  -1.888  0.06223 . 
## `High Stress Risk`Yes:age_groupPreretirement (50-64)   1.2484     3.7845   0.330  0.74226   
## `High Stress Risk`Yes:age_groupTeenagers (&lt;20)       -10.4760     7.1123  -1.473  0.14426   
## ---
## Signif. codes:  0 ‘***’ 0.001 ‘**’ 0.01 ‘*’ 0.05 ‘.’ 0.1 ‘ ’ 1
## 
## Residual standard error: 6.038 on 90 degrees of freedom
## Multiple R-squared:  0.4018, Adjusted R-squared:  0.342 
## F-statistic: 6.718 on 9 and 90 DF,  p-value: 2.604e-07</a:t>
            </a:r>
          </a:p>
          <a:p>
            <a:pPr lvl="0" indent="0" marL="0">
              <a:buNone/>
            </a:pPr>
            <a:r>
              <a:rPr/>
              <a:t>Key Findings - High stress significantly reduces the health benefits of good sleep - Physical activity moderates the sleep-health relationship - Early career adults (30-39) show greatest vulnerability to stress - Middle-aged adults experience strongest negative interactions</a:t>
            </a:r>
          </a:p>
          <a:p>
            <a:pPr lvl="0" indent="0" marL="0">
              <a:buNone/>
            </a:pPr>
            <a:r>
              <a:rPr/>
              <a:t>Notes</a:t>
            </a:r>
          </a:p>
          <a:p>
            <a:pPr lvl="0" indent="0">
              <a:buNone/>
            </a:pPr>
            <a:r>
              <a:rPr>
                <a:latin typeface="Courier"/>
              </a:rPr>
              <a:t>## In this presentation, I will highlight how sleep serves as a proxy for overall health, emphasizing the complex role that high stress plays in potentially reducing the positive effects of good sleep. We will also explore how physical activity modifies this relationship, examining whether inactivity can cancel out the benefits of quality sleep. Finally, I will discuss which demographic groups—particularly younger versus older adults—are most impacted by poor sleep, stress, and inactivity, providing actionable insights for targeted health interventions.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Determinants Analysis</dc:title>
  <dc:creator>Precious Nhamo</dc:creator>
  <cp:keywords/>
  <dcterms:created xsi:type="dcterms:W3CDTF">2025-06-17T15:18:52Z</dcterms:created>
  <dcterms:modified xsi:type="dcterms:W3CDTF">2025-06-17T15:18:52Z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2025-06-17</vt:lpwstr>
  </property>
  <property fmtid="{D5CDD505-2E9C-101B-9397-08002B2CF9AE}" pid="3" name="output">
    <vt:lpwstr/>
  </property>
</Properties>
</file>