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B8E609-8106-4194-9A1E-806FDC5FBA7B}"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054842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8E609-8106-4194-9A1E-806FDC5FBA7B}"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40242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8E609-8106-4194-9A1E-806FDC5FBA7B}"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49442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8E609-8106-4194-9A1E-806FDC5FBA7B}"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897896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8E609-8106-4194-9A1E-806FDC5FBA7B}"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425637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B8E609-8106-4194-9A1E-806FDC5FBA7B}"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95639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B8E609-8106-4194-9A1E-806FDC5FBA7B}" type="datetimeFigureOut">
              <a:rPr lang="en-US" smtClean="0"/>
              <a:t>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61223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B8E609-8106-4194-9A1E-806FDC5FBA7B}"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175218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8E609-8106-4194-9A1E-806FDC5FBA7B}"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67141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520643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8E609-8106-4194-9A1E-806FDC5FBA7B}"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50F02D-FC2D-4C26-B20C-C14A68C6198A}" type="slidenum">
              <a:rPr lang="en-US" smtClean="0"/>
              <a:t>‹#›</a:t>
            </a:fld>
            <a:endParaRPr lang="en-US"/>
          </a:p>
        </p:txBody>
      </p:sp>
    </p:spTree>
    <p:extLst>
      <p:ext uri="{BB962C8B-B14F-4D97-AF65-F5344CB8AC3E}">
        <p14:creationId xmlns:p14="http://schemas.microsoft.com/office/powerpoint/2010/main" val="2045536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8E609-8106-4194-9A1E-806FDC5FBA7B}"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50F02D-FC2D-4C26-B20C-C14A68C6198A}" type="slidenum">
              <a:rPr lang="en-US" smtClean="0"/>
              <a:t>‹#›</a:t>
            </a:fld>
            <a:endParaRPr lang="en-US"/>
          </a:p>
        </p:txBody>
      </p:sp>
    </p:spTree>
    <p:extLst>
      <p:ext uri="{BB962C8B-B14F-4D97-AF65-F5344CB8AC3E}">
        <p14:creationId xmlns:p14="http://schemas.microsoft.com/office/powerpoint/2010/main" val="834808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812" y="685798"/>
            <a:ext cx="12188825" cy="7620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u="sng" dirty="0">
                <a:latin typeface="Times New Roman" panose="02020603050405020304" pitchFamily="18" charset="0"/>
                <a:cs typeface="Times New Roman" panose="02020603050405020304" pitchFamily="18" charset="0"/>
              </a:rPr>
              <a:t>Stock Price Prediction</a:t>
            </a:r>
          </a:p>
          <a:p>
            <a:pPr algn="ctr"/>
            <a:r>
              <a:rPr lang="en-US" sz="4800" b="1" u="sng" dirty="0">
                <a:latin typeface="Times New Roman" panose="02020603050405020304" pitchFamily="18" charset="0"/>
                <a:cs typeface="Times New Roman" panose="02020603050405020304" pitchFamily="18" charset="0"/>
              </a:rPr>
              <a:t>using Machine Learning</a:t>
            </a:r>
          </a:p>
        </p:txBody>
      </p:sp>
      <p:sp>
        <p:nvSpPr>
          <p:cNvPr id="6" name="TextBox 5"/>
          <p:cNvSpPr txBox="1"/>
          <p:nvPr/>
        </p:nvSpPr>
        <p:spPr>
          <a:xfrm>
            <a:off x="2464430" y="3538301"/>
            <a:ext cx="7259961"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By : - M.C.A. (Regular Entry) Semester-V</a:t>
            </a:r>
          </a:p>
        </p:txBody>
      </p:sp>
      <p:sp>
        <p:nvSpPr>
          <p:cNvPr id="7" name="TextBox 6"/>
          <p:cNvSpPr txBox="1"/>
          <p:nvPr/>
        </p:nvSpPr>
        <p:spPr>
          <a:xfrm>
            <a:off x="1027112" y="4170761"/>
            <a:ext cx="403860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Preyash S. </a:t>
            </a:r>
            <a:r>
              <a:rPr lang="en-US" sz="2000" dirty="0" err="1">
                <a:latin typeface="Times New Roman" panose="02020603050405020304" pitchFamily="18" charset="0"/>
                <a:cs typeface="Times New Roman" panose="02020603050405020304" pitchFamily="18" charset="0"/>
              </a:rPr>
              <a:t>KaPatel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(18034211003)</a:t>
            </a:r>
          </a:p>
        </p:txBody>
      </p:sp>
      <p:sp>
        <p:nvSpPr>
          <p:cNvPr id="9" name="TextBox 8"/>
          <p:cNvSpPr txBox="1"/>
          <p:nvPr/>
        </p:nvSpPr>
        <p:spPr>
          <a:xfrm>
            <a:off x="1353247" y="4769852"/>
            <a:ext cx="9144000"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Guided by </a:t>
            </a:r>
          </a:p>
          <a:p>
            <a:pPr algn="ctr"/>
            <a:r>
              <a:rPr lang="en-US" sz="2000" strike="sngStrike" dirty="0">
                <a:latin typeface="Times New Roman" panose="02020603050405020304" pitchFamily="18" charset="0"/>
                <a:cs typeface="Times New Roman" panose="02020603050405020304" pitchFamily="18" charset="0"/>
              </a:rPr>
              <a:t>Dr. </a:t>
            </a:r>
            <a:r>
              <a:rPr lang="en-US" sz="2000" strike="sngStrike" dirty="0" err="1">
                <a:latin typeface="Times New Roman" panose="02020603050405020304" pitchFamily="18" charset="0"/>
                <a:cs typeface="Times New Roman" panose="02020603050405020304" pitchFamily="18" charset="0"/>
              </a:rPr>
              <a:t>Jigneshkumar</a:t>
            </a:r>
            <a:r>
              <a:rPr lang="en-US" sz="2000" strike="sngStrike" dirty="0">
                <a:latin typeface="Times New Roman" panose="02020603050405020304" pitchFamily="18" charset="0"/>
                <a:cs typeface="Times New Roman" panose="02020603050405020304" pitchFamily="18" charset="0"/>
              </a:rPr>
              <a:t> A. Chauhan</a:t>
            </a:r>
          </a:p>
        </p:txBody>
      </p:sp>
      <p:sp>
        <p:nvSpPr>
          <p:cNvPr id="10" name="TextBox 9"/>
          <p:cNvSpPr txBox="1"/>
          <p:nvPr/>
        </p:nvSpPr>
        <p:spPr>
          <a:xfrm>
            <a:off x="3046412" y="5549203"/>
            <a:ext cx="6096000" cy="193899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Submitted to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Acharya </a:t>
            </a:r>
            <a:r>
              <a:rPr lang="en-US" sz="2000" dirty="0" err="1">
                <a:latin typeface="Times New Roman" panose="02020603050405020304" pitchFamily="18" charset="0"/>
                <a:cs typeface="Times New Roman" panose="02020603050405020304" pitchFamily="18" charset="0"/>
              </a:rPr>
              <a:t>Motibhai</a:t>
            </a:r>
            <a:r>
              <a:rPr lang="en-US" sz="2000" dirty="0">
                <a:latin typeface="Times New Roman" panose="02020603050405020304" pitchFamily="18" charset="0"/>
                <a:cs typeface="Times New Roman" panose="02020603050405020304" pitchFamily="18" charset="0"/>
              </a:rPr>
              <a:t> Patel Institute of Computer Studies,</a:t>
            </a:r>
          </a:p>
          <a:p>
            <a:pPr algn="ctr"/>
            <a:r>
              <a:rPr lang="en-US" sz="2000" dirty="0">
                <a:latin typeface="Times New Roman" panose="02020603050405020304" pitchFamily="18" charset="0"/>
                <a:cs typeface="Times New Roman" panose="02020603050405020304" pitchFamily="18" charset="0"/>
              </a:rPr>
              <a:t>GANPAT UNIVERSITY</a:t>
            </a:r>
          </a:p>
          <a:p>
            <a:pPr algn="ctr"/>
            <a:r>
              <a:rPr lang="en-US" sz="2000" dirty="0">
                <a:latin typeface="Times New Roman" panose="02020603050405020304" pitchFamily="18" charset="0"/>
                <a:cs typeface="Times New Roman" panose="02020603050405020304" pitchFamily="18" charset="0"/>
              </a:rPr>
              <a:t>Dec-April 2021</a:t>
            </a:r>
          </a:p>
          <a:p>
            <a:pPr algn="ctr"/>
            <a:r>
              <a:rPr lang="en-US" sz="2000" dirty="0">
                <a:latin typeface="Times New Roman" panose="02020603050405020304" pitchFamily="18" charset="0"/>
                <a:cs typeface="Times New Roman" panose="02020603050405020304" pitchFamily="18" charset="0"/>
              </a:rPr>
              <a:t> </a:t>
            </a:r>
          </a:p>
          <a:p>
            <a:pPr algn="ctr"/>
            <a:endParaRPr lang="en-US" sz="2000" dirty="0">
              <a:latin typeface="Times New Roman" panose="02020603050405020304" pitchFamily="18" charset="0"/>
              <a:cs typeface="Times New Roman" panose="02020603050405020304" pitchFamily="18" charset="0"/>
            </a:endParaRPr>
          </a:p>
        </p:txBody>
      </p:sp>
      <p:pic>
        <p:nvPicPr>
          <p:cNvPr id="1026"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8385" y="2257066"/>
            <a:ext cx="24479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899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0" y="2667001"/>
            <a:ext cx="4859022" cy="1661993"/>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eaLnBrk="1" hangingPunct="1">
              <a:defRPr/>
            </a:pPr>
            <a:r>
              <a:rPr lang="en-US" sz="48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Rockwell"/>
              </a:rPr>
              <a:t>Project  Profile </a:t>
            </a:r>
          </a:p>
          <a:p>
            <a:pPr algn="ctr">
              <a:defRPr/>
            </a:pPr>
            <a:r>
              <a:rPr lang="en-US" sz="5400" b="1" kern="0" spc="50" dirty="0">
                <a:ln w="11430"/>
                <a:gradFill>
                  <a:gsLst>
                    <a:gs pos="25000">
                      <a:srgbClr val="9FB8CD">
                        <a:satMod val="155000"/>
                      </a:srgbClr>
                    </a:gs>
                    <a:gs pos="100000">
                      <a:srgbClr val="9FB8CD">
                        <a:shade val="45000"/>
                        <a:satMod val="165000"/>
                      </a:srgbClr>
                    </a:gs>
                  </a:gsLst>
                  <a:lin ang="5400000"/>
                </a:gradFill>
                <a:effectLst>
                  <a:outerShdw blurRad="76200" dist="50800" dir="5400000" algn="tl" rotWithShape="0">
                    <a:srgbClr val="000000">
                      <a:alpha val="65000"/>
                    </a:srgbClr>
                  </a:outerShdw>
                </a:effectLst>
                <a:latin typeface="Rockwell"/>
              </a:rPr>
              <a:t> 	</a:t>
            </a:r>
          </a:p>
        </p:txBody>
      </p:sp>
    </p:spTree>
    <p:extLst>
      <p:ext uri="{BB962C8B-B14F-4D97-AF65-F5344CB8AC3E}">
        <p14:creationId xmlns:p14="http://schemas.microsoft.com/office/powerpoint/2010/main" val="232383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23962212"/>
              </p:ext>
            </p:extLst>
          </p:nvPr>
        </p:nvGraphicFramePr>
        <p:xfrm>
          <a:off x="1752600" y="1295401"/>
          <a:ext cx="8610600" cy="5040315"/>
        </p:xfrm>
        <a:graphic>
          <a:graphicData uri="http://schemas.openxmlformats.org/drawingml/2006/table">
            <a:tbl>
              <a:tblPr firstRow="1" bandRow="1">
                <a:tableStyleId>{5940675A-B579-460E-94D1-54222C63F5DA}</a:tableStyleId>
              </a:tblPr>
              <a:tblGrid>
                <a:gridCol w="2598026">
                  <a:extLst>
                    <a:ext uri="{9D8B030D-6E8A-4147-A177-3AD203B41FA5}">
                      <a16:colId xmlns:a16="http://schemas.microsoft.com/office/drawing/2014/main" val="20000"/>
                    </a:ext>
                  </a:extLst>
                </a:gridCol>
                <a:gridCol w="6012574">
                  <a:extLst>
                    <a:ext uri="{9D8B030D-6E8A-4147-A177-3AD203B41FA5}">
                      <a16:colId xmlns:a16="http://schemas.microsoft.com/office/drawing/2014/main" val="20001"/>
                    </a:ext>
                  </a:extLst>
                </a:gridCol>
              </a:tblGrid>
              <a:tr h="39629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Project Title</a:t>
                      </a:r>
                    </a:p>
                  </a:txBody>
                  <a:tcPr marT="45730" marB="4573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dirty="0">
                          <a:solidFill>
                            <a:schemeClr val="tx1"/>
                          </a:solidFill>
                          <a:latin typeface="Times New Roman" pitchFamily="18" charset="0"/>
                          <a:ea typeface="Verdana" pitchFamily="34" charset="0"/>
                          <a:cs typeface="Times New Roman" pitchFamily="18" charset="0"/>
                        </a:rPr>
                        <a:t>Stock Price Prediction using Machine Learning</a:t>
                      </a:r>
                    </a:p>
                  </a:txBody>
                  <a:tcPr marT="45730" marB="45730">
                    <a:noFill/>
                  </a:tcPr>
                </a:tc>
                <a:extLst>
                  <a:ext uri="{0D108BD9-81ED-4DB2-BD59-A6C34878D82A}">
                    <a16:rowId xmlns:a16="http://schemas.microsoft.com/office/drawing/2014/main" val="10000"/>
                  </a:ext>
                </a:extLst>
              </a:tr>
              <a:tr h="443589">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Project category</a:t>
                      </a:r>
                    </a:p>
                  </a:txBody>
                  <a:tcPr marT="45730" marB="4573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cap="none" spc="0" baseline="0" dirty="0">
                          <a:ln>
                            <a:noFill/>
                          </a:ln>
                          <a:solidFill>
                            <a:schemeClr val="tx1"/>
                          </a:solidFill>
                          <a:effectLst/>
                          <a:latin typeface="Times New Roman" pitchFamily="18" charset="0"/>
                          <a:ea typeface="Verdana" pitchFamily="34" charset="0"/>
                          <a:cs typeface="Times New Roman" pitchFamily="18" charset="0"/>
                        </a:rPr>
                        <a:t>Web Application</a:t>
                      </a:r>
                    </a:p>
                  </a:txBody>
                  <a:tcPr marT="45730" marB="45730">
                    <a:noFill/>
                  </a:tcPr>
                </a:tc>
                <a:extLst>
                  <a:ext uri="{0D108BD9-81ED-4DB2-BD59-A6C34878D82A}">
                    <a16:rowId xmlns:a16="http://schemas.microsoft.com/office/drawing/2014/main" val="10001"/>
                  </a:ext>
                </a:extLst>
              </a:tr>
              <a:tr h="10059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Objective </a:t>
                      </a:r>
                      <a:endParaRPr lang="en-IN" sz="2000" b="1" dirty="0">
                        <a:solidFill>
                          <a:schemeClr val="tx1"/>
                        </a:solidFill>
                        <a:latin typeface="Times New Roman" pitchFamily="18" charset="0"/>
                        <a:cs typeface="Times New Roman" pitchFamily="18" charset="0"/>
                      </a:endParaRPr>
                    </a:p>
                  </a:txBody>
                  <a:tcPr marT="45730" marB="45730">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Times New Roman" pitchFamily="18" charset="0"/>
                          <a:ea typeface="Verdana" pitchFamily="34" charset="0"/>
                          <a:cs typeface="Times New Roman" pitchFamily="18" charset="0"/>
                        </a:rPr>
                        <a:t>To Predict the stock price based on the past and upcoming events.</a:t>
                      </a:r>
                      <a:endParaRPr lang="en-US" sz="2000" b="0" cap="none" spc="0" baseline="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2"/>
                  </a:ext>
                </a:extLst>
              </a:tr>
              <a:tr h="396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Front End</a:t>
                      </a:r>
                      <a:endParaRPr lang="en-IN" sz="2000" b="1" dirty="0">
                        <a:solidFill>
                          <a:schemeClr val="tx1"/>
                        </a:solidFill>
                        <a:latin typeface="Times New Roman" pitchFamily="18" charset="0"/>
                        <a:cs typeface="Times New Roman" pitchFamily="18" charset="0"/>
                      </a:endParaRPr>
                    </a:p>
                  </a:txBody>
                  <a:tcPr marT="45730" marB="4573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Django</a:t>
                      </a:r>
                      <a:endParaRPr lang="en-US" sz="2000" b="0" cap="none" spc="0" baseline="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3"/>
                  </a:ext>
                </a:extLst>
              </a:tr>
              <a:tr h="396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Back End </a:t>
                      </a:r>
                      <a:endParaRPr lang="en-US" sz="2000" b="1"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Django, Python</a:t>
                      </a:r>
                      <a:endParaRPr lang="en-US" sz="2000" b="0"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4"/>
                  </a:ext>
                </a:extLst>
              </a:tr>
              <a:tr h="3962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Tool</a:t>
                      </a:r>
                      <a:endParaRPr lang="en-US" sz="2000" b="1"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Anaconda, Google </a:t>
                      </a:r>
                      <a:r>
                        <a:rPr kumimoji="0" lang="en-US" sz="2000" b="0" i="0" u="none" strike="noStrike" kern="1200" cap="none" normalizeH="0" baseline="0" dirty="0" err="1">
                          <a:ln>
                            <a:noFill/>
                          </a:ln>
                          <a:solidFill>
                            <a:schemeClr val="tx1"/>
                          </a:solidFill>
                          <a:effectLst/>
                          <a:latin typeface="Times New Roman" pitchFamily="18" charset="0"/>
                          <a:ea typeface="Verdana" pitchFamily="34" charset="0"/>
                          <a:cs typeface="Times New Roman" pitchFamily="18" charset="0"/>
                        </a:rPr>
                        <a:t>Colab</a:t>
                      </a:r>
                      <a:r>
                        <a:rPr kumimoji="0" lang="en-US" sz="2000" b="0"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 </a:t>
                      </a:r>
                      <a:endParaRPr lang="en-US" sz="2000" b="0"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5"/>
                  </a:ext>
                </a:extLst>
              </a:tr>
              <a:tr h="4204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Server</a:t>
                      </a:r>
                      <a:endParaRPr lang="en-US" sz="2000" b="1"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XAMP</a:t>
                      </a:r>
                      <a:endParaRPr lang="en-US" sz="2000" b="0"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6"/>
                  </a:ext>
                </a:extLst>
              </a:tr>
              <a:tr h="39629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Documentation Tool</a:t>
                      </a:r>
                    </a:p>
                  </a:txBody>
                  <a:tcPr marT="45723" marB="45723" horzOverflow="overflow">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normalizeH="0" baseline="0" dirty="0">
                          <a:ln>
                            <a:noFill/>
                          </a:ln>
                          <a:solidFill>
                            <a:schemeClr val="tx1"/>
                          </a:solidFill>
                          <a:effectLst/>
                          <a:latin typeface="Times New Roman" pitchFamily="18" charset="0"/>
                          <a:ea typeface="Verdana" pitchFamily="34" charset="0"/>
                          <a:cs typeface="Times New Roman" pitchFamily="18" charset="0"/>
                        </a:rPr>
                        <a:t>Office 365</a:t>
                      </a:r>
                      <a:endParaRPr lang="en-US" sz="2000" b="0"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7"/>
                  </a:ext>
                </a:extLst>
              </a:tr>
              <a:tr h="39629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Internal Guide</a:t>
                      </a:r>
                    </a:p>
                  </a:txBody>
                  <a:tcPr marT="45723" marB="45723" horzOverflow="overflow">
                    <a:noFill/>
                  </a:tcPr>
                </a:tc>
                <a:tc>
                  <a:txBody>
                    <a:bodyPr/>
                    <a:lstStyle/>
                    <a:p>
                      <a:pPr fontAlgn="auto">
                        <a:spcBef>
                          <a:spcPts val="0"/>
                        </a:spcBef>
                        <a:spcAft>
                          <a:spcPts val="0"/>
                        </a:spcAft>
                        <a:defRPr/>
                      </a:pPr>
                      <a:r>
                        <a:rPr lang="en-US" sz="2000" b="0" strike="sngStrike" dirty="0">
                          <a:effectLst/>
                          <a:latin typeface="Times New Roman" pitchFamily="18" charset="0"/>
                          <a:ea typeface="Verdana" pitchFamily="34" charset="0"/>
                          <a:cs typeface="Times New Roman" pitchFamily="18" charset="0"/>
                        </a:rPr>
                        <a:t>Dr. </a:t>
                      </a:r>
                      <a:r>
                        <a:rPr lang="en-US" sz="2000" b="0" strike="sngStrike" dirty="0" err="1">
                          <a:effectLst/>
                          <a:latin typeface="Times New Roman" pitchFamily="18" charset="0"/>
                          <a:ea typeface="Verdana" pitchFamily="34" charset="0"/>
                          <a:cs typeface="Times New Roman" pitchFamily="18" charset="0"/>
                        </a:rPr>
                        <a:t>Jigneshkumar</a:t>
                      </a:r>
                      <a:r>
                        <a:rPr lang="en-US" sz="2000" b="0" strike="sngStrike" dirty="0">
                          <a:effectLst/>
                          <a:latin typeface="Times New Roman" pitchFamily="18" charset="0"/>
                          <a:ea typeface="Verdana" pitchFamily="34" charset="0"/>
                          <a:cs typeface="Times New Roman" pitchFamily="18" charset="0"/>
                        </a:rPr>
                        <a:t> A. </a:t>
                      </a:r>
                      <a:r>
                        <a:rPr lang="en-US" sz="2000" b="0" strike="sngStrike" dirty="0" err="1">
                          <a:effectLst/>
                          <a:latin typeface="Times New Roman" pitchFamily="18" charset="0"/>
                          <a:ea typeface="Verdana" pitchFamily="34" charset="0"/>
                          <a:cs typeface="Times New Roman" pitchFamily="18" charset="0"/>
                        </a:rPr>
                        <a:t>Chauhan</a:t>
                      </a:r>
                      <a:endParaRPr lang="en-US" sz="2000" b="0" strike="sngStrike" dirty="0">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08"/>
                  </a:ext>
                </a:extLst>
              </a:tr>
              <a:tr h="39629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defRPr/>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Developed By</a:t>
                      </a:r>
                    </a:p>
                  </a:txBody>
                  <a:tcPr marT="45723" marB="45723" horzOverflow="overflow">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Times New Roman" pitchFamily="18" charset="0"/>
                          <a:ea typeface="Verdana" pitchFamily="34" charset="0"/>
                          <a:cs typeface="Times New Roman" pitchFamily="18" charset="0"/>
                        </a:rPr>
                        <a:t>Preyash Sanjay </a:t>
                      </a:r>
                      <a:r>
                        <a:rPr lang="en-US" sz="2000" b="0" dirty="0" err="1">
                          <a:latin typeface="Times New Roman" pitchFamily="18" charset="0"/>
                          <a:ea typeface="Verdana" pitchFamily="34" charset="0"/>
                          <a:cs typeface="Times New Roman" pitchFamily="18" charset="0"/>
                        </a:rPr>
                        <a:t>KaPatel</a:t>
                      </a:r>
                      <a:r>
                        <a:rPr lang="en-US" sz="2000" b="0" dirty="0">
                          <a:latin typeface="Times New Roman" pitchFamily="18" charset="0"/>
                          <a:ea typeface="Verdana" pitchFamily="34" charset="0"/>
                          <a:cs typeface="Times New Roman" pitchFamily="18" charset="0"/>
                        </a:rPr>
                        <a:t> (1803421003)</a:t>
                      </a:r>
                    </a:p>
                  </a:txBody>
                  <a:tcPr marT="45730" marB="45730">
                    <a:noFill/>
                  </a:tcPr>
                </a:tc>
                <a:extLst>
                  <a:ext uri="{0D108BD9-81ED-4DB2-BD59-A6C34878D82A}">
                    <a16:rowId xmlns:a16="http://schemas.microsoft.com/office/drawing/2014/main" val="10009"/>
                  </a:ext>
                </a:extLst>
              </a:tr>
              <a:tr h="396295">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ea typeface="Verdana" pitchFamily="34" charset="0"/>
                          <a:cs typeface="Times New Roman" pitchFamily="18" charset="0"/>
                        </a:rPr>
                        <a:t>Group No</a:t>
                      </a:r>
                    </a:p>
                  </a:txBody>
                  <a:tcPr marT="45723" marB="45723" horzOverflow="overflow">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sngStrike" kern="1200" cap="none" spc="0" normalizeH="0" baseline="0" dirty="0">
                          <a:ln>
                            <a:noFill/>
                          </a:ln>
                          <a:solidFill>
                            <a:schemeClr val="tx1"/>
                          </a:solidFill>
                          <a:effectLst/>
                          <a:latin typeface="Times New Roman" pitchFamily="18" charset="0"/>
                          <a:ea typeface="Verdana" pitchFamily="34" charset="0"/>
                          <a:cs typeface="Times New Roman" pitchFamily="18" charset="0"/>
                        </a:rPr>
                        <a:t>01</a:t>
                      </a:r>
                      <a:endParaRPr lang="en-US" sz="2000" b="0" strike="sngStrike" cap="none" spc="0" dirty="0">
                        <a:ln>
                          <a:noFill/>
                        </a:ln>
                        <a:solidFill>
                          <a:schemeClr val="tx1"/>
                        </a:solidFill>
                        <a:effectLst/>
                        <a:latin typeface="Times New Roman" pitchFamily="18" charset="0"/>
                        <a:ea typeface="Verdana" pitchFamily="34" charset="0"/>
                        <a:cs typeface="Times New Roman" pitchFamily="18" charset="0"/>
                      </a:endParaRPr>
                    </a:p>
                  </a:txBody>
                  <a:tcPr marT="45730" marB="45730">
                    <a:noFill/>
                  </a:tcPr>
                </a:tc>
                <a:extLst>
                  <a:ext uri="{0D108BD9-81ED-4DB2-BD59-A6C34878D82A}">
                    <a16:rowId xmlns:a16="http://schemas.microsoft.com/office/drawing/2014/main" val="10010"/>
                  </a:ext>
                </a:extLst>
              </a:tr>
            </a:tbl>
          </a:graphicData>
        </a:graphic>
      </p:graphicFrame>
      <p:sp>
        <p:nvSpPr>
          <p:cNvPr id="7" name="Rectangle 6"/>
          <p:cNvSpPr/>
          <p:nvPr/>
        </p:nvSpPr>
        <p:spPr>
          <a:xfrm>
            <a:off x="3352800" y="228600"/>
            <a:ext cx="5557932" cy="923330"/>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just">
              <a:defRPr/>
            </a:pPr>
            <a:r>
              <a:rPr lang="en-US" sz="5400" b="1" kern="0" spc="50" dirty="0">
                <a:ln w="11430"/>
                <a:solidFill>
                  <a:srgbClr val="7030A0"/>
                </a:solidFill>
                <a:effectLst>
                  <a:outerShdw blurRad="76200" dist="50800" dir="5400000" algn="tl" rotWithShape="0">
                    <a:srgbClr val="000000">
                      <a:alpha val="65000"/>
                    </a:srgbClr>
                  </a:outerShdw>
                </a:effectLst>
                <a:latin typeface="Rockwell"/>
              </a:rPr>
              <a:t>Project  Profile</a:t>
            </a:r>
          </a:p>
        </p:txBody>
      </p:sp>
    </p:spTree>
    <p:extLst>
      <p:ext uri="{BB962C8B-B14F-4D97-AF65-F5344CB8AC3E}">
        <p14:creationId xmlns:p14="http://schemas.microsoft.com/office/powerpoint/2010/main" val="394026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828800" y="2644776"/>
            <a:ext cx="8839200" cy="830263"/>
          </a:xfrm>
          <a:prstGeom prst="rect">
            <a:avLst/>
          </a:prstGeom>
          <a:noFill/>
          <a:ln w="9525">
            <a:noFill/>
            <a:miter lim="800000"/>
            <a:headEnd/>
            <a:tailEnd/>
          </a:ln>
        </p:spPr>
        <p:txBody>
          <a:bodyPr>
            <a:spAutoFit/>
          </a:bodyPr>
          <a:lstStyle/>
          <a:p>
            <a:pPr algn="ctr" eaLnBrk="1" hangingPunct="1">
              <a:defRPr/>
            </a:pPr>
            <a:r>
              <a:rPr lang="en-US" sz="4800" b="1" kern="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Rockwell"/>
              </a:rPr>
              <a:t>Requirement Specification</a:t>
            </a:r>
          </a:p>
        </p:txBody>
      </p:sp>
    </p:spTree>
    <p:extLst>
      <p:ext uri="{BB962C8B-B14F-4D97-AF65-F5344CB8AC3E}">
        <p14:creationId xmlns:p14="http://schemas.microsoft.com/office/powerpoint/2010/main" val="3562644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2"/>
          <p:cNvSpPr txBox="1">
            <a:spLocks noChangeArrowheads="1"/>
          </p:cNvSpPr>
          <p:nvPr/>
        </p:nvSpPr>
        <p:spPr bwMode="auto">
          <a:xfrm>
            <a:off x="3200400" y="228601"/>
            <a:ext cx="5181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a:solidFill>
                  <a:srgbClr val="7030A0"/>
                </a:solidFill>
                <a:latin typeface="Times New Roman" panose="02020603050405020304" pitchFamily="18" charset="0"/>
                <a:cs typeface="Times New Roman" panose="02020603050405020304" pitchFamily="18" charset="0"/>
              </a:rPr>
              <a:t>Existing  system</a:t>
            </a:r>
          </a:p>
        </p:txBody>
      </p:sp>
      <p:sp>
        <p:nvSpPr>
          <p:cNvPr id="4" name="TextBox 3"/>
          <p:cNvSpPr txBox="1"/>
          <p:nvPr/>
        </p:nvSpPr>
        <p:spPr>
          <a:xfrm>
            <a:off x="2057401" y="1066801"/>
            <a:ext cx="8126413" cy="3083921"/>
          </a:xfrm>
          <a:prstGeom prst="rect">
            <a:avLst/>
          </a:prstGeom>
          <a:noFill/>
        </p:spPr>
        <p:txBody>
          <a:bodyPr>
            <a:spAutoFit/>
          </a:bodyPr>
          <a:lstStyle/>
          <a:p>
            <a:pPr marL="285750" indent="-285750" algn="just">
              <a:spcBef>
                <a:spcPct val="20000"/>
              </a:spcBef>
              <a:buClr>
                <a:srgbClr val="0070C0"/>
              </a:buClr>
              <a:defRPr/>
            </a:pPr>
            <a:r>
              <a:rPr lang="en-US" b="1" dirty="0">
                <a:solidFill>
                  <a:srgbClr val="0070C0"/>
                </a:solidFill>
                <a:latin typeface="Times New Roman" pitchFamily="18" charset="0"/>
                <a:ea typeface="Verdana" pitchFamily="34" charset="0"/>
                <a:cs typeface="Times New Roman" pitchFamily="18" charset="0"/>
              </a:rPr>
              <a:t>The existing system works as follow : </a:t>
            </a:r>
          </a:p>
          <a:p>
            <a:pPr marL="285750" indent="-285750" algn="just">
              <a:spcBef>
                <a:spcPct val="20000"/>
              </a:spcBef>
              <a:buClr>
                <a:srgbClr val="0070C0"/>
              </a:buClr>
              <a:defRPr/>
            </a:pPr>
            <a:endParaRPr lang="en-US" b="1" dirty="0">
              <a:solidFill>
                <a:srgbClr val="0070C0"/>
              </a:solidFill>
              <a:latin typeface="Times New Roman" pitchFamily="18" charset="0"/>
              <a:ea typeface="Verdana" pitchFamily="34" charset="0"/>
              <a:cs typeface="Times New Roman" pitchFamily="18" charset="0"/>
            </a:endParaRPr>
          </a:p>
          <a:p>
            <a:pPr marL="285750" indent="-285750" algn="just">
              <a:spcBef>
                <a:spcPct val="20000"/>
              </a:spcBef>
              <a:buClr>
                <a:srgbClr val="0070C0"/>
              </a:buClr>
              <a:buFont typeface="Wingdings" pitchFamily="2" charset="2"/>
              <a:buChar char="q"/>
              <a:defRPr/>
            </a:pPr>
            <a:r>
              <a:rPr lang="en-US" dirty="0">
                <a:latin typeface="Times New Roman" panose="02020603050405020304" pitchFamily="18" charset="0"/>
                <a:ea typeface="Verdana" pitchFamily="34" charset="0"/>
                <a:cs typeface="Times New Roman" pitchFamily="18" charset="0"/>
              </a:rPr>
              <a:t>Money related transaction require high alertness of statistical insights of history and future events, In such case taking decision of stake sale, hold or buy are difficult.</a:t>
            </a:r>
          </a:p>
          <a:p>
            <a:pPr marL="285750" indent="-285750" algn="just">
              <a:spcBef>
                <a:spcPct val="20000"/>
              </a:spcBef>
              <a:buClr>
                <a:srgbClr val="0070C0"/>
              </a:buClr>
              <a:buFont typeface="Wingdings" pitchFamily="2" charset="2"/>
              <a:buChar char="q"/>
              <a:defRPr/>
            </a:pPr>
            <a:r>
              <a:rPr lang="en-US" dirty="0">
                <a:latin typeface="Times New Roman" panose="02020603050405020304" pitchFamily="18" charset="0"/>
                <a:cs typeface="Times New Roman" panose="02020603050405020304" pitchFamily="18" charset="0"/>
              </a:rPr>
              <a:t>Before taking decision we need to look at the past data, stock patterns, Recent news and judging the price takes time and it might end up in slow decision, incomplete information etc.</a:t>
            </a:r>
          </a:p>
          <a:p>
            <a:pPr marL="285750" indent="-285750" algn="just">
              <a:spcBef>
                <a:spcPct val="20000"/>
              </a:spcBef>
              <a:buClr>
                <a:srgbClr val="0070C0"/>
              </a:buClr>
              <a:buFont typeface="Wingdings" pitchFamily="2" charset="2"/>
              <a:buChar char="q"/>
              <a:defRPr/>
            </a:pPr>
            <a:r>
              <a:rPr lang="en-US" dirty="0">
                <a:latin typeface="Times New Roman" panose="02020603050405020304" pitchFamily="18" charset="0"/>
                <a:cs typeface="Times New Roman" panose="02020603050405020304" pitchFamily="18" charset="0"/>
              </a:rPr>
              <a:t>Taking the Stake sale/buy/Hold based on emotion and incomplete information may perform false prediction.</a:t>
            </a:r>
          </a:p>
        </p:txBody>
      </p:sp>
      <p:sp>
        <p:nvSpPr>
          <p:cNvPr id="7172" name="Rectangle 5"/>
          <p:cNvSpPr txBox="1">
            <a:spLocks noChangeArrowheads="1"/>
          </p:cNvSpPr>
          <p:nvPr/>
        </p:nvSpPr>
        <p:spPr bwMode="auto">
          <a:xfrm>
            <a:off x="2103439" y="4354514"/>
            <a:ext cx="7737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0070C0"/>
                </a:solidFill>
                <a:latin typeface="Times New Roman" panose="02020603050405020304" pitchFamily="18" charset="0"/>
                <a:ea typeface="Verdana" panose="020B0604030504040204" pitchFamily="34" charset="0"/>
                <a:cs typeface="Times New Roman" panose="02020603050405020304" pitchFamily="18" charset="0"/>
              </a:rPr>
              <a:t>Drawback of Existing System</a:t>
            </a:r>
          </a:p>
        </p:txBody>
      </p:sp>
      <p:sp>
        <p:nvSpPr>
          <p:cNvPr id="7173" name="TextBox 5"/>
          <p:cNvSpPr txBox="1">
            <a:spLocks noChangeArrowheads="1"/>
          </p:cNvSpPr>
          <p:nvPr/>
        </p:nvSpPr>
        <p:spPr bwMode="auto">
          <a:xfrm>
            <a:off x="2133600" y="4876800"/>
            <a:ext cx="655320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buClr>
                <a:srgbClr val="0070C0"/>
              </a:buClr>
              <a:buFont typeface="Wingdings" panose="05000000000000000000" pitchFamily="2" charset="2"/>
              <a:buChar char="§"/>
            </a:pPr>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Incomplete Information</a:t>
            </a:r>
          </a:p>
          <a:p>
            <a:pPr algn="just" eaLnBrk="1" hangingPunct="1">
              <a:buClr>
                <a:srgbClr val="0070C0"/>
              </a:buClr>
              <a:buFont typeface="Wingdings" panose="05000000000000000000" pitchFamily="2" charset="2"/>
              <a:buChar char="§"/>
            </a:pPr>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Emotion based Decision</a:t>
            </a:r>
          </a:p>
          <a:p>
            <a:pPr algn="just" eaLnBrk="1" hangingPunct="1">
              <a:buClr>
                <a:srgbClr val="0070C0"/>
              </a:buClr>
              <a:buFont typeface="Wingdings" panose="05000000000000000000" pitchFamily="2" charset="2"/>
              <a:buChar char="§"/>
            </a:pPr>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Unawareness of stock price patterns </a:t>
            </a:r>
            <a:endParaRPr lang="en-US" altLang="en-US" sz="1800" dirty="0">
              <a:solidFill>
                <a:srgbClr val="660066"/>
              </a:solidFill>
              <a:latin typeface="Arial" panose="020B060402020202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52657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2971800" y="420688"/>
            <a:ext cx="5181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3600" b="1">
                <a:solidFill>
                  <a:srgbClr val="7030A0"/>
                </a:solidFill>
                <a:latin typeface="Times New Roman" panose="02020603050405020304" pitchFamily="18" charset="0"/>
                <a:cs typeface="Times New Roman" panose="02020603050405020304" pitchFamily="18" charset="0"/>
              </a:rPr>
              <a:t>Need for new  system</a:t>
            </a:r>
          </a:p>
        </p:txBody>
      </p:sp>
      <p:sp>
        <p:nvSpPr>
          <p:cNvPr id="5" name="TextBox 4"/>
          <p:cNvSpPr txBox="1"/>
          <p:nvPr/>
        </p:nvSpPr>
        <p:spPr>
          <a:xfrm>
            <a:off x="1828800" y="1771650"/>
            <a:ext cx="8610600" cy="2973122"/>
          </a:xfrm>
          <a:prstGeom prst="rect">
            <a:avLst/>
          </a:prstGeom>
          <a:noFill/>
        </p:spPr>
        <p:txBody>
          <a:bodyPr>
            <a:spAutoFit/>
          </a:bodyPr>
          <a:lstStyle/>
          <a:p>
            <a:pPr marL="285750" indent="-285750">
              <a:spcBef>
                <a:spcPct val="20000"/>
              </a:spcBef>
              <a:buClr>
                <a:srgbClr val="0070C0"/>
              </a:buClr>
              <a:buFont typeface="Wingdings" pitchFamily="2" charset="2"/>
              <a:buChar char="q"/>
              <a:defRPr/>
            </a:pPr>
            <a:r>
              <a:rPr lang="en-US" b="1" u="sng" dirty="0">
                <a:solidFill>
                  <a:srgbClr val="0033CC"/>
                </a:solidFill>
                <a:latin typeface="Times New Roman" pitchFamily="18" charset="0"/>
                <a:ea typeface="Verdana" pitchFamily="34" charset="0"/>
                <a:cs typeface="Times New Roman" pitchFamily="18" charset="0"/>
              </a:rPr>
              <a:t>Rapid Decision </a:t>
            </a:r>
            <a:r>
              <a:rPr lang="en-US" b="1" dirty="0">
                <a:solidFill>
                  <a:srgbClr val="0033CC"/>
                </a:solidFill>
                <a:latin typeface="Times New Roman" pitchFamily="18" charset="0"/>
                <a:ea typeface="Verdana" pitchFamily="34" charset="0"/>
                <a:cs typeface="Times New Roman" pitchFamily="18" charset="0"/>
              </a:rPr>
              <a:t>:-</a:t>
            </a:r>
          </a:p>
          <a:p>
            <a:pPr>
              <a:spcBef>
                <a:spcPct val="20000"/>
              </a:spcBef>
              <a:buClr>
                <a:srgbClr val="0070C0"/>
              </a:buClr>
              <a:defRPr/>
            </a:pPr>
            <a:r>
              <a:rPr lang="en-US" dirty="0">
                <a:latin typeface="Times New Roman" pitchFamily="18" charset="0"/>
                <a:ea typeface="Verdana" pitchFamily="34" charset="0"/>
                <a:cs typeface="Times New Roman" pitchFamily="18" charset="0"/>
              </a:rPr>
              <a:t>	- User can take decision rapidly as it is performed autonomous.</a:t>
            </a:r>
          </a:p>
          <a:p>
            <a:pPr>
              <a:spcBef>
                <a:spcPct val="20000"/>
              </a:spcBef>
              <a:buClr>
                <a:srgbClr val="0070C0"/>
              </a:buClr>
              <a:defRPr/>
            </a:pPr>
            <a:r>
              <a:rPr lang="en-US" dirty="0">
                <a:latin typeface="Times New Roman" pitchFamily="18" charset="0"/>
                <a:ea typeface="Verdana" pitchFamily="34" charset="0"/>
                <a:cs typeface="Times New Roman" pitchFamily="18" charset="0"/>
              </a:rPr>
              <a:t> </a:t>
            </a:r>
          </a:p>
          <a:p>
            <a:pPr marL="285750" indent="-285750">
              <a:spcBef>
                <a:spcPct val="20000"/>
              </a:spcBef>
              <a:buClr>
                <a:srgbClr val="0070C0"/>
              </a:buClr>
              <a:buFont typeface="Wingdings" pitchFamily="2" charset="2"/>
              <a:buChar char="q"/>
              <a:defRPr/>
            </a:pPr>
            <a:r>
              <a:rPr lang="en-US" b="1" u="sng" dirty="0">
                <a:solidFill>
                  <a:srgbClr val="0033CC"/>
                </a:solidFill>
                <a:latin typeface="Times New Roman" pitchFamily="18" charset="0"/>
                <a:ea typeface="Verdana" pitchFamily="34" charset="0"/>
                <a:cs typeface="Times New Roman" pitchFamily="18" charset="0"/>
              </a:rPr>
              <a:t>Improved </a:t>
            </a:r>
            <a:r>
              <a:rPr lang="en-US" b="1" u="sng" dirty="0" err="1">
                <a:solidFill>
                  <a:srgbClr val="0033CC"/>
                </a:solidFill>
                <a:latin typeface="Times New Roman" pitchFamily="18" charset="0"/>
                <a:ea typeface="Verdana" pitchFamily="34" charset="0"/>
                <a:cs typeface="Times New Roman" pitchFamily="18" charset="0"/>
              </a:rPr>
              <a:t>Accurecy</a:t>
            </a:r>
            <a:r>
              <a:rPr lang="en-US" b="1" dirty="0">
                <a:solidFill>
                  <a:srgbClr val="0033CC"/>
                </a:solidFill>
                <a:latin typeface="Times New Roman" pitchFamily="18" charset="0"/>
                <a:ea typeface="Verdana" pitchFamily="34" charset="0"/>
                <a:cs typeface="Times New Roman" pitchFamily="18" charset="0"/>
              </a:rPr>
              <a:t>:-</a:t>
            </a:r>
          </a:p>
          <a:p>
            <a:pPr>
              <a:spcBef>
                <a:spcPct val="20000"/>
              </a:spcBef>
              <a:buClr>
                <a:srgbClr val="0070C0"/>
              </a:buClr>
              <a:defRPr/>
            </a:pPr>
            <a:r>
              <a:rPr lang="en-US" dirty="0">
                <a:latin typeface="Times New Roman" pitchFamily="18" charset="0"/>
                <a:ea typeface="Verdana" pitchFamily="34" charset="0"/>
                <a:cs typeface="Times New Roman" pitchFamily="18" charset="0"/>
              </a:rPr>
              <a:t>	-  User can use the result to take decision for stake sale or hold or buy</a:t>
            </a:r>
          </a:p>
          <a:p>
            <a:pPr>
              <a:spcBef>
                <a:spcPct val="20000"/>
              </a:spcBef>
              <a:buClr>
                <a:srgbClr val="0070C0"/>
              </a:buClr>
              <a:buFont typeface="Wingdings" pitchFamily="2" charset="2"/>
              <a:buChar char="q"/>
              <a:defRPr/>
            </a:pPr>
            <a:endParaRPr lang="en-US" dirty="0">
              <a:latin typeface="Times New Roman" pitchFamily="18" charset="0"/>
              <a:ea typeface="Verdana" pitchFamily="34" charset="0"/>
              <a:cs typeface="Times New Roman" pitchFamily="18" charset="0"/>
            </a:endParaRPr>
          </a:p>
          <a:p>
            <a:pPr marL="285750" indent="-285750">
              <a:spcBef>
                <a:spcPct val="20000"/>
              </a:spcBef>
              <a:buClr>
                <a:srgbClr val="0070C0"/>
              </a:buClr>
              <a:buFont typeface="Wingdings" pitchFamily="2" charset="2"/>
              <a:buChar char="q"/>
              <a:defRPr/>
            </a:pPr>
            <a:r>
              <a:rPr lang="en-US" b="1" u="sng" dirty="0">
                <a:solidFill>
                  <a:srgbClr val="0033CC"/>
                </a:solidFill>
                <a:latin typeface="Times New Roman" pitchFamily="18" charset="0"/>
                <a:ea typeface="Verdana" pitchFamily="34" charset="0"/>
                <a:cs typeface="Times New Roman" pitchFamily="18" charset="0"/>
              </a:rPr>
              <a:t>Based on Historic data</a:t>
            </a:r>
            <a:r>
              <a:rPr lang="en-US" b="1" dirty="0">
                <a:solidFill>
                  <a:srgbClr val="0033CC"/>
                </a:solidFill>
                <a:latin typeface="Times New Roman" pitchFamily="18" charset="0"/>
                <a:ea typeface="Verdana" pitchFamily="34" charset="0"/>
                <a:cs typeface="Times New Roman" pitchFamily="18" charset="0"/>
              </a:rPr>
              <a:t>:-</a:t>
            </a:r>
          </a:p>
          <a:p>
            <a:pPr lvl="2">
              <a:spcBef>
                <a:spcPct val="20000"/>
              </a:spcBef>
              <a:buClr>
                <a:srgbClr val="0070C0"/>
              </a:buClr>
              <a:defRPr/>
            </a:pPr>
            <a:r>
              <a:rPr lang="en-US" dirty="0">
                <a:latin typeface="Times New Roman" pitchFamily="18" charset="0"/>
                <a:ea typeface="Verdana" pitchFamily="34" charset="0"/>
                <a:cs typeface="Times New Roman" pitchFamily="18" charset="0"/>
              </a:rPr>
              <a:t> -  Prediction are based on historic data and past events.</a:t>
            </a:r>
            <a:endParaRPr lang="en-US" dirty="0">
              <a:solidFill>
                <a:srgbClr val="660066"/>
              </a:solidFill>
              <a:latin typeface="Arial" charset="0"/>
              <a:cs typeface="Arial" charset="0"/>
            </a:endParaRPr>
          </a:p>
          <a:p>
            <a:pPr eaLnBrk="1" hangingPunct="1">
              <a:defRPr/>
            </a:pPr>
            <a:endParaRPr lang="en-US" dirty="0">
              <a:solidFill>
                <a:srgbClr val="660066"/>
              </a:solidFill>
              <a:latin typeface="Arial" charset="0"/>
              <a:cs typeface="Arial" charset="0"/>
            </a:endParaRPr>
          </a:p>
        </p:txBody>
      </p:sp>
    </p:spTree>
    <p:extLst>
      <p:ext uri="{BB962C8B-B14F-4D97-AF65-F5344CB8AC3E}">
        <p14:creationId xmlns:p14="http://schemas.microsoft.com/office/powerpoint/2010/main" val="4135592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6201" y="2667000"/>
            <a:ext cx="4288675" cy="923330"/>
          </a:xfrm>
          <a:prstGeom prst="rect">
            <a:avLst/>
          </a:prstGeom>
          <a:noFill/>
        </p:spPr>
        <p:txBody>
          <a:bodyPr wrap="none">
            <a:spAutoFit/>
          </a:bodyPr>
          <a:lstStyle/>
          <a:p>
            <a:pPr algn="ctr" eaLnBrk="1" hangingPunct="1">
              <a:defRPr/>
            </a:pPr>
            <a:r>
              <a:rPr lang="en-US" sz="54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rial" charset="0"/>
                <a:cs typeface="Arial" charset="0"/>
              </a:rPr>
              <a:t>THANK YOU</a:t>
            </a:r>
          </a:p>
        </p:txBody>
      </p:sp>
    </p:spTree>
    <p:extLst>
      <p:ext uri="{BB962C8B-B14F-4D97-AF65-F5344CB8AC3E}">
        <p14:creationId xmlns:p14="http://schemas.microsoft.com/office/powerpoint/2010/main" val="4017097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293</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Rockwell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Hetansh</dc:creator>
  <cp:lastModifiedBy>Preyash</cp:lastModifiedBy>
  <cp:revision>9</cp:revision>
  <dcterms:created xsi:type="dcterms:W3CDTF">2020-04-04T06:25:03Z</dcterms:created>
  <dcterms:modified xsi:type="dcterms:W3CDTF">2021-01-26T05:52:45Z</dcterms:modified>
</cp:coreProperties>
</file>