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99" r:id="rId3"/>
    <p:sldId id="303" r:id="rId4"/>
    <p:sldId id="300" r:id="rId5"/>
    <p:sldId id="261" r:id="rId6"/>
    <p:sldId id="302" r:id="rId7"/>
    <p:sldId id="301" r:id="rId8"/>
    <p:sldId id="267" r:id="rId9"/>
    <p:sldId id="265" r:id="rId10"/>
    <p:sldId id="266" r:id="rId11"/>
    <p:sldId id="271" r:id="rId12"/>
    <p:sldId id="272" r:id="rId13"/>
    <p:sldId id="304" r:id="rId14"/>
    <p:sldId id="273" r:id="rId15"/>
    <p:sldId id="274" r:id="rId16"/>
    <p:sldId id="275" r:id="rId17"/>
    <p:sldId id="276" r:id="rId18"/>
    <p:sldId id="277" r:id="rId19"/>
    <p:sldId id="278" r:id="rId20"/>
    <p:sldId id="305" r:id="rId21"/>
    <p:sldId id="279" r:id="rId22"/>
    <p:sldId id="280" r:id="rId23"/>
    <p:sldId id="306" r:id="rId24"/>
    <p:sldId id="281" r:id="rId25"/>
    <p:sldId id="282" r:id="rId26"/>
    <p:sldId id="283" r:id="rId27"/>
    <p:sldId id="284" r:id="rId28"/>
    <p:sldId id="307" r:id="rId29"/>
    <p:sldId id="285" r:id="rId30"/>
    <p:sldId id="315" r:id="rId31"/>
    <p:sldId id="286" r:id="rId32"/>
    <p:sldId id="308" r:id="rId33"/>
    <p:sldId id="309" r:id="rId34"/>
    <p:sldId id="310" r:id="rId35"/>
    <p:sldId id="311" r:id="rId36"/>
    <p:sldId id="312" r:id="rId37"/>
    <p:sldId id="313" r:id="rId38"/>
    <p:sldId id="287" r:id="rId39"/>
    <p:sldId id="288" r:id="rId40"/>
    <p:sldId id="291" r:id="rId41"/>
    <p:sldId id="316" r:id="rId42"/>
    <p:sldId id="318" r:id="rId43"/>
    <p:sldId id="289" r:id="rId44"/>
    <p:sldId id="290" r:id="rId45"/>
    <p:sldId id="297" r:id="rId46"/>
    <p:sldId id="298" r:id="rId47"/>
    <p:sldId id="319"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5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67" d="100"/>
          <a:sy n="67" d="100"/>
        </p:scale>
        <p:origin x="6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B8E609-8106-4194-9A1E-806FDC5FBA7B}"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081771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8E609-8106-4194-9A1E-806FDC5FBA7B}"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35449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8E609-8106-4194-9A1E-806FDC5FBA7B}"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5347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8E609-8106-4194-9A1E-806FDC5FBA7B}"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3848692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8E609-8106-4194-9A1E-806FDC5FBA7B}"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5200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8E609-8106-4194-9A1E-806FDC5FBA7B}"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3166600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8E609-8106-4194-9A1E-806FDC5FBA7B}"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666760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8E609-8106-4194-9A1E-806FDC5FBA7B}"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59908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8E609-8106-4194-9A1E-806FDC5FBA7B}"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42798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8E609-8106-4194-9A1E-806FDC5FBA7B}"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56777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B8E609-8106-4194-9A1E-806FDC5FBA7B}"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328325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B8E609-8106-4194-9A1E-806FDC5FBA7B}" type="datetimeFigureOut">
              <a:rPr lang="en-US" smtClean="0"/>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1828666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8E609-8106-4194-9A1E-806FDC5FBA7B}" type="datetimeFigureOut">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85342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8E609-8106-4194-9A1E-806FDC5FBA7B}" type="datetimeFigureOut">
              <a:rPr lang="en-US" smtClean="0"/>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36571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B8E609-8106-4194-9A1E-806FDC5FBA7B}"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44209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B8E609-8106-4194-9A1E-806FDC5FBA7B}"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651304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B8E609-8106-4194-9A1E-806FDC5FBA7B}" type="datetimeFigureOut">
              <a:rPr lang="en-US" smtClean="0"/>
              <a:t>3/31/2021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50F02D-FC2D-4C26-B20C-C14A68C6198A}" type="slidenum">
              <a:rPr lang="en-US" smtClean="0"/>
              <a:t>‹#›</a:t>
            </a:fld>
            <a:endParaRPr lang="en-US"/>
          </a:p>
        </p:txBody>
      </p:sp>
    </p:spTree>
    <p:extLst>
      <p:ext uri="{BB962C8B-B14F-4D97-AF65-F5344CB8AC3E}">
        <p14:creationId xmlns:p14="http://schemas.microsoft.com/office/powerpoint/2010/main" val="350492785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in.finance.yahoo.com/" TargetMode="External"/><Relationship Id="rId2" Type="http://schemas.openxmlformats.org/officeDocument/2006/relationships/hyperlink" Target="https://www.djangoproject.com/" TargetMode="External"/><Relationship Id="rId1" Type="http://schemas.openxmlformats.org/officeDocument/2006/relationships/slideLayout" Target="../slideLayouts/slideLayout2.xml"/><Relationship Id="rId6" Type="http://schemas.openxmlformats.org/officeDocument/2006/relationships/hyperlink" Target="http://keras.io/" TargetMode="External"/><Relationship Id="rId5" Type="http://schemas.openxmlformats.org/officeDocument/2006/relationships/hyperlink" Target="http://tensorflow.org/" TargetMode="External"/><Relationship Id="rId4" Type="http://schemas.openxmlformats.org/officeDocument/2006/relationships/hyperlink" Target="https://www.python.org/"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11163" y="350520"/>
            <a:ext cx="12188825" cy="1571268"/>
          </a:xfrm>
          <a:prstGeom prst="rect">
            <a:avLst/>
          </a:prstGeom>
        </p:spPr>
        <p:txBody>
          <a:bodyPr vert="horz" lIns="91440" tIns="45720" rIns="91440" bIns="45720" rtlCol="0" anchor="ctr">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chemeClr val="tx1"/>
                </a:solidFill>
                <a:latin typeface="Trebuchet MS" panose="020B0603020202020204" pitchFamily="34" charset="0"/>
              </a:rPr>
              <a:t>Stock Price Prediction</a:t>
            </a:r>
          </a:p>
          <a:p>
            <a:pPr algn="ctr"/>
            <a:r>
              <a:rPr lang="en-US" sz="4800" dirty="0">
                <a:solidFill>
                  <a:schemeClr val="tx1"/>
                </a:solidFill>
                <a:latin typeface="Trebuchet MS" panose="020B0603020202020204" pitchFamily="34" charset="0"/>
              </a:rPr>
              <a:t>using Machine Learning</a:t>
            </a:r>
            <a:endParaRPr lang="en-US" sz="4800" b="1" u="sng"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931030" y="3538301"/>
            <a:ext cx="7259961"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Submitted By : - M.C.A. (Regular Entry) Semester-VI</a:t>
            </a:r>
          </a:p>
        </p:txBody>
      </p:sp>
      <p:sp>
        <p:nvSpPr>
          <p:cNvPr id="7" name="TextBox 6"/>
          <p:cNvSpPr txBox="1"/>
          <p:nvPr/>
        </p:nvSpPr>
        <p:spPr>
          <a:xfrm>
            <a:off x="493712" y="4170761"/>
            <a:ext cx="403860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Preyash S. </a:t>
            </a:r>
            <a:r>
              <a:rPr lang="en-US" sz="2000" dirty="0" err="1">
                <a:latin typeface="Times New Roman" panose="02020603050405020304" pitchFamily="18" charset="0"/>
                <a:cs typeface="Times New Roman" panose="02020603050405020304" pitchFamily="18" charset="0"/>
              </a:rPr>
              <a:t>KaPatel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(18034211003)</a:t>
            </a:r>
          </a:p>
        </p:txBody>
      </p:sp>
      <p:sp>
        <p:nvSpPr>
          <p:cNvPr id="9" name="TextBox 8"/>
          <p:cNvSpPr txBox="1"/>
          <p:nvPr/>
        </p:nvSpPr>
        <p:spPr>
          <a:xfrm>
            <a:off x="781747" y="4448121"/>
            <a:ext cx="9144000"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Guided by </a:t>
            </a:r>
          </a:p>
          <a:p>
            <a:pPr algn="ctr"/>
            <a:r>
              <a:rPr lang="en-US" sz="2000" dirty="0">
                <a:latin typeface="Times New Roman" panose="02020603050405020304" pitchFamily="18" charset="0"/>
                <a:cs typeface="Times New Roman" panose="02020603050405020304" pitchFamily="18" charset="0"/>
              </a:rPr>
              <a:t>Dr. </a:t>
            </a:r>
            <a:r>
              <a:rPr lang="en-US" sz="2000" dirty="0" err="1">
                <a:latin typeface="Times New Roman" panose="02020603050405020304" pitchFamily="18" charset="0"/>
                <a:cs typeface="Times New Roman" panose="02020603050405020304" pitchFamily="18" charset="0"/>
              </a:rPr>
              <a:t>Jigneshkumar</a:t>
            </a:r>
            <a:r>
              <a:rPr lang="en-US" sz="2000" dirty="0">
                <a:latin typeface="Times New Roman" panose="02020603050405020304" pitchFamily="18" charset="0"/>
                <a:cs typeface="Times New Roman" panose="02020603050405020304" pitchFamily="18" charset="0"/>
              </a:rPr>
              <a:t> A. Chauhan (Internal Guide)</a:t>
            </a:r>
          </a:p>
          <a:p>
            <a:pPr algn="ctr"/>
            <a:r>
              <a:rPr lang="en-US" sz="2000" dirty="0">
                <a:latin typeface="Times New Roman" panose="02020603050405020304" pitchFamily="18" charset="0"/>
                <a:cs typeface="Times New Roman" panose="02020603050405020304" pitchFamily="18" charset="0"/>
              </a:rPr>
              <a:t> </a:t>
            </a:r>
          </a:p>
        </p:txBody>
      </p:sp>
      <p:sp>
        <p:nvSpPr>
          <p:cNvPr id="10" name="TextBox 9"/>
          <p:cNvSpPr txBox="1"/>
          <p:nvPr/>
        </p:nvSpPr>
        <p:spPr>
          <a:xfrm>
            <a:off x="2513012" y="5549203"/>
            <a:ext cx="6096000" cy="1938992"/>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Submitted to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Acharya </a:t>
            </a:r>
            <a:r>
              <a:rPr lang="en-US" sz="2000" dirty="0" err="1">
                <a:latin typeface="Times New Roman" panose="02020603050405020304" pitchFamily="18" charset="0"/>
                <a:cs typeface="Times New Roman" panose="02020603050405020304" pitchFamily="18" charset="0"/>
              </a:rPr>
              <a:t>Motibhai</a:t>
            </a:r>
            <a:r>
              <a:rPr lang="en-US" sz="2000" dirty="0">
                <a:latin typeface="Times New Roman" panose="02020603050405020304" pitchFamily="18" charset="0"/>
                <a:cs typeface="Times New Roman" panose="02020603050405020304" pitchFamily="18" charset="0"/>
              </a:rPr>
              <a:t> Patel Institute of Computer Studies,</a:t>
            </a:r>
          </a:p>
          <a:p>
            <a:pPr algn="ctr"/>
            <a:r>
              <a:rPr lang="en-US" sz="2000" dirty="0">
                <a:latin typeface="Times New Roman" panose="02020603050405020304" pitchFamily="18" charset="0"/>
                <a:cs typeface="Times New Roman" panose="02020603050405020304" pitchFamily="18" charset="0"/>
              </a:rPr>
              <a:t>GANPAT UNIVERSITY</a:t>
            </a:r>
          </a:p>
          <a:p>
            <a:pPr algn="ctr"/>
            <a:r>
              <a:rPr lang="en-US" sz="2000" dirty="0">
                <a:latin typeface="Times New Roman" panose="02020603050405020304" pitchFamily="18" charset="0"/>
                <a:cs typeface="Times New Roman" panose="02020603050405020304" pitchFamily="18" charset="0"/>
              </a:rPr>
              <a:t>Dec-April 2021</a:t>
            </a:r>
          </a:p>
          <a:p>
            <a:pPr algn="ctr"/>
            <a:r>
              <a:rPr lang="en-US" sz="2000" dirty="0">
                <a:latin typeface="Times New Roman" panose="02020603050405020304" pitchFamily="18" charset="0"/>
                <a:cs typeface="Times New Roman" panose="02020603050405020304" pitchFamily="18" charset="0"/>
              </a:rPr>
              <a:t> </a:t>
            </a:r>
          </a:p>
          <a:p>
            <a:pPr algn="ctr"/>
            <a:endParaRPr lang="en-US" sz="2000" dirty="0">
              <a:latin typeface="Times New Roman" panose="02020603050405020304" pitchFamily="18" charset="0"/>
              <a:cs typeface="Times New Roman" panose="02020603050405020304" pitchFamily="18" charset="0"/>
            </a:endParaRPr>
          </a:p>
        </p:txBody>
      </p:sp>
      <p:pic>
        <p:nvPicPr>
          <p:cNvPr id="102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4985" y="2257066"/>
            <a:ext cx="2447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8993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IN" dirty="0"/>
              <a:t>Functional Module Specification</a:t>
            </a:r>
          </a:p>
        </p:txBody>
      </p:sp>
      <p:sp>
        <p:nvSpPr>
          <p:cNvPr id="3" name="Content Placeholder 2">
            <a:extLst>
              <a:ext uri="{FF2B5EF4-FFF2-40B4-BE49-F238E27FC236}">
                <a16:creationId xmlns:a16="http://schemas.microsoft.com/office/drawing/2014/main" id="{118A1944-C412-4D9E-BF6D-B5C5C26FBBB2}"/>
              </a:ext>
            </a:extLst>
          </p:cNvPr>
          <p:cNvSpPr>
            <a:spLocks noGrp="1"/>
          </p:cNvSpPr>
          <p:nvPr>
            <p:ph idx="1"/>
          </p:nvPr>
        </p:nvSpPr>
        <p:spPr/>
        <p:txBody>
          <a:bodyPr>
            <a:normAutofit fontScale="92500" lnSpcReduction="10000"/>
          </a:bodyPr>
          <a:lstStyle/>
          <a:p>
            <a:r>
              <a:rPr lang="en-US" dirty="0"/>
              <a:t>Login:</a:t>
            </a:r>
          </a:p>
          <a:p>
            <a:pPr lvl="1"/>
            <a:r>
              <a:rPr lang="en-US" dirty="0"/>
              <a:t>Admin and Account Holder can access website by successfully login</a:t>
            </a:r>
          </a:p>
          <a:p>
            <a:pPr lvl="1"/>
            <a:endParaRPr lang="en-US" dirty="0"/>
          </a:p>
          <a:p>
            <a:r>
              <a:rPr lang="en-IN" dirty="0"/>
              <a:t>Watchlist:</a:t>
            </a:r>
          </a:p>
          <a:p>
            <a:pPr lvl="1"/>
            <a:r>
              <a:rPr lang="en-IN" dirty="0"/>
              <a:t>User can add remove stock from watchlist.</a:t>
            </a:r>
          </a:p>
          <a:p>
            <a:pPr lvl="1"/>
            <a:endParaRPr lang="en-IN" dirty="0"/>
          </a:p>
          <a:p>
            <a:r>
              <a:rPr lang="en-IN" dirty="0"/>
              <a:t>Holdings:</a:t>
            </a:r>
          </a:p>
          <a:p>
            <a:pPr lvl="1"/>
            <a:r>
              <a:rPr lang="en-IN" dirty="0"/>
              <a:t>Here user can see there stock holding if they have.</a:t>
            </a:r>
          </a:p>
          <a:p>
            <a:endParaRPr lang="en-IN" dirty="0"/>
          </a:p>
          <a:p>
            <a:r>
              <a:rPr lang="en-IN" dirty="0"/>
              <a:t>Predictions:</a:t>
            </a:r>
          </a:p>
          <a:p>
            <a:pPr lvl="1"/>
            <a:r>
              <a:rPr lang="en-IN" dirty="0"/>
              <a:t>In this module user can predict the stock price.</a:t>
            </a:r>
          </a:p>
          <a:p>
            <a:endParaRPr lang="en-IN" dirty="0"/>
          </a:p>
        </p:txBody>
      </p:sp>
    </p:spTree>
    <p:extLst>
      <p:ext uri="{BB962C8B-B14F-4D97-AF65-F5344CB8AC3E}">
        <p14:creationId xmlns:p14="http://schemas.microsoft.com/office/powerpoint/2010/main" val="35223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br>
              <a:rPr lang="en-US" dirty="0"/>
            </a:br>
            <a:r>
              <a:rPr lang="en-US" dirty="0"/>
              <a:t>SYSTEM FLOW CHART</a:t>
            </a:r>
            <a:endParaRPr lang="en-IN" dirty="0"/>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091378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IN" dirty="0"/>
              <a:t>SYSTEM FLOW CHART for User</a:t>
            </a:r>
          </a:p>
        </p:txBody>
      </p:sp>
      <p:pic>
        <p:nvPicPr>
          <p:cNvPr id="11" name="Picture 10">
            <a:extLst>
              <a:ext uri="{FF2B5EF4-FFF2-40B4-BE49-F238E27FC236}">
                <a16:creationId xmlns:a16="http://schemas.microsoft.com/office/drawing/2014/main" id="{1B5DC565-C885-4C31-B4F5-D59A6C32E4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8775" y="1262063"/>
            <a:ext cx="2877910" cy="5595937"/>
          </a:xfrm>
          <a:prstGeom prst="rect">
            <a:avLst/>
          </a:prstGeom>
        </p:spPr>
      </p:pic>
    </p:spTree>
    <p:extLst>
      <p:ext uri="{BB962C8B-B14F-4D97-AF65-F5344CB8AC3E}">
        <p14:creationId xmlns:p14="http://schemas.microsoft.com/office/powerpoint/2010/main" val="1939940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IN" dirty="0"/>
              <a:t>SYSTEM FLOW CHART for Admin</a:t>
            </a:r>
          </a:p>
        </p:txBody>
      </p:sp>
      <p:pic>
        <p:nvPicPr>
          <p:cNvPr id="4" name="Picture 3">
            <a:extLst>
              <a:ext uri="{FF2B5EF4-FFF2-40B4-BE49-F238E27FC236}">
                <a16:creationId xmlns:a16="http://schemas.microsoft.com/office/drawing/2014/main" id="{855F86F3-A121-4CC6-A299-CD4BF38F23A8}"/>
              </a:ext>
            </a:extLst>
          </p:cNvPr>
          <p:cNvPicPr>
            <a:picLocks noChangeAspect="1"/>
          </p:cNvPicPr>
          <p:nvPr/>
        </p:nvPicPr>
        <p:blipFill rotWithShape="1">
          <a:blip r:embed="rId2">
            <a:extLst>
              <a:ext uri="{28A0092B-C50C-407E-A947-70E740481C1C}">
                <a14:useLocalDpi xmlns:a14="http://schemas.microsoft.com/office/drawing/2010/main" val="0"/>
              </a:ext>
            </a:extLst>
          </a:blip>
          <a:srcRect l="48526" b="19444"/>
          <a:stretch/>
        </p:blipFill>
        <p:spPr>
          <a:xfrm>
            <a:off x="1107001" y="1323975"/>
            <a:ext cx="4988999" cy="5524500"/>
          </a:xfrm>
          <a:prstGeom prst="rect">
            <a:avLst/>
          </a:prstGeom>
        </p:spPr>
      </p:pic>
    </p:spTree>
    <p:extLst>
      <p:ext uri="{BB962C8B-B14F-4D97-AF65-F5344CB8AC3E}">
        <p14:creationId xmlns:p14="http://schemas.microsoft.com/office/powerpoint/2010/main" val="2525482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Use-Case Diagram</a:t>
            </a:r>
            <a:endParaRPr lang="en-IN" dirty="0"/>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580416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Use-Case Diagram</a:t>
            </a:r>
            <a:endParaRPr lang="en-IN" dirty="0"/>
          </a:p>
        </p:txBody>
      </p:sp>
      <p:pic>
        <p:nvPicPr>
          <p:cNvPr id="9" name="Picture 8">
            <a:extLst>
              <a:ext uri="{FF2B5EF4-FFF2-40B4-BE49-F238E27FC236}">
                <a16:creationId xmlns:a16="http://schemas.microsoft.com/office/drawing/2014/main" id="{FD85FFEC-F424-49C3-A177-9B0E913DD6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376349"/>
            <a:ext cx="5719407" cy="5167325"/>
          </a:xfrm>
          <a:prstGeom prst="rect">
            <a:avLst/>
          </a:prstGeom>
        </p:spPr>
      </p:pic>
    </p:spTree>
    <p:extLst>
      <p:ext uri="{BB962C8B-B14F-4D97-AF65-F5344CB8AC3E}">
        <p14:creationId xmlns:p14="http://schemas.microsoft.com/office/powerpoint/2010/main" val="498910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Class Diagram</a:t>
            </a:r>
            <a:endParaRPr lang="en-IN" dirty="0"/>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60196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Class Diagram</a:t>
            </a:r>
            <a:endParaRPr lang="en-IN" dirty="0"/>
          </a:p>
        </p:txBody>
      </p:sp>
      <p:pic>
        <p:nvPicPr>
          <p:cNvPr id="9" name="Content Placeholder 8">
            <a:extLst>
              <a:ext uri="{FF2B5EF4-FFF2-40B4-BE49-F238E27FC236}">
                <a16:creationId xmlns:a16="http://schemas.microsoft.com/office/drawing/2014/main" id="{232C70A8-9817-479C-8747-D36E3FF5FA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52575"/>
            <a:ext cx="9167007" cy="4518025"/>
          </a:xfrm>
        </p:spPr>
      </p:pic>
    </p:spTree>
    <p:extLst>
      <p:ext uri="{BB962C8B-B14F-4D97-AF65-F5344CB8AC3E}">
        <p14:creationId xmlns:p14="http://schemas.microsoft.com/office/powerpoint/2010/main" val="4070973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Sequence Diagram</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52692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Sequence Diagram for User</a:t>
            </a:r>
            <a:endParaRPr lang="en-IN" dirty="0"/>
          </a:p>
        </p:txBody>
      </p:sp>
      <p:pic>
        <p:nvPicPr>
          <p:cNvPr id="69" name="Picture 68">
            <a:extLst>
              <a:ext uri="{FF2B5EF4-FFF2-40B4-BE49-F238E27FC236}">
                <a16:creationId xmlns:a16="http://schemas.microsoft.com/office/drawing/2014/main" id="{D0F21483-7CEB-429B-BBD7-47DCCD6A67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675" y="1201417"/>
            <a:ext cx="8596669" cy="5304157"/>
          </a:xfrm>
          <a:prstGeom prst="rect">
            <a:avLst/>
          </a:prstGeom>
        </p:spPr>
      </p:pic>
    </p:spTree>
    <p:extLst>
      <p:ext uri="{BB962C8B-B14F-4D97-AF65-F5344CB8AC3E}">
        <p14:creationId xmlns:p14="http://schemas.microsoft.com/office/powerpoint/2010/main" val="1405309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Project  Profile </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0129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Sequence Diagram for Admin</a:t>
            </a:r>
            <a:endParaRPr lang="en-IN" dirty="0"/>
          </a:p>
        </p:txBody>
      </p:sp>
      <p:pic>
        <p:nvPicPr>
          <p:cNvPr id="4" name="Picture 3">
            <a:extLst>
              <a:ext uri="{FF2B5EF4-FFF2-40B4-BE49-F238E27FC236}">
                <a16:creationId xmlns:a16="http://schemas.microsoft.com/office/drawing/2014/main" id="{EF824A4E-ACD7-49ED-AF38-7ACA61394B34}"/>
              </a:ext>
            </a:extLst>
          </p:cNvPr>
          <p:cNvPicPr>
            <a:picLocks noChangeAspect="1"/>
          </p:cNvPicPr>
          <p:nvPr/>
        </p:nvPicPr>
        <p:blipFill rotWithShape="1">
          <a:blip r:embed="rId2">
            <a:extLst>
              <a:ext uri="{28A0092B-C50C-407E-A947-70E740481C1C}">
                <a14:useLocalDpi xmlns:a14="http://schemas.microsoft.com/office/drawing/2010/main" val="0"/>
              </a:ext>
            </a:extLst>
          </a:blip>
          <a:srcRect t="-127" r="62969" b="-1"/>
          <a:stretch/>
        </p:blipFill>
        <p:spPr>
          <a:xfrm>
            <a:off x="677334" y="1409700"/>
            <a:ext cx="7361766" cy="5894352"/>
          </a:xfrm>
          <a:prstGeom prst="rect">
            <a:avLst/>
          </a:prstGeom>
        </p:spPr>
      </p:pic>
    </p:spTree>
    <p:extLst>
      <p:ext uri="{BB962C8B-B14F-4D97-AF65-F5344CB8AC3E}">
        <p14:creationId xmlns:p14="http://schemas.microsoft.com/office/powerpoint/2010/main" val="2277966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Activity Diagram</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64393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Activity Diagram for User</a:t>
            </a:r>
            <a:endParaRPr lang="en-IN" dirty="0"/>
          </a:p>
        </p:txBody>
      </p:sp>
      <p:pic>
        <p:nvPicPr>
          <p:cNvPr id="12" name="Content Placeholder 11">
            <a:extLst>
              <a:ext uri="{FF2B5EF4-FFF2-40B4-BE49-F238E27FC236}">
                <a16:creationId xmlns:a16="http://schemas.microsoft.com/office/drawing/2014/main" id="{FA2F37F9-D754-40E3-A8FA-480F403E6C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76" t="21391" r="17948" b="11615"/>
          <a:stretch/>
        </p:blipFill>
        <p:spPr>
          <a:xfrm>
            <a:off x="1247773" y="1273176"/>
            <a:ext cx="3962401" cy="5491043"/>
          </a:xfrm>
        </p:spPr>
      </p:pic>
    </p:spTree>
    <p:extLst>
      <p:ext uri="{BB962C8B-B14F-4D97-AF65-F5344CB8AC3E}">
        <p14:creationId xmlns:p14="http://schemas.microsoft.com/office/powerpoint/2010/main" val="1692982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Activity Diagram for Admin</a:t>
            </a:r>
            <a:endParaRPr lang="en-IN" dirty="0"/>
          </a:p>
        </p:txBody>
      </p:sp>
      <p:pic>
        <p:nvPicPr>
          <p:cNvPr id="6" name="Content Placeholder 5">
            <a:extLst>
              <a:ext uri="{FF2B5EF4-FFF2-40B4-BE49-F238E27FC236}">
                <a16:creationId xmlns:a16="http://schemas.microsoft.com/office/drawing/2014/main" id="{F1616D5B-8C8F-4D15-9639-992846C4AF7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1976" t="47158" r="18975" b="9652"/>
          <a:stretch/>
        </p:blipFill>
        <p:spPr>
          <a:xfrm>
            <a:off x="1924050" y="1347258"/>
            <a:ext cx="2667000" cy="5215467"/>
          </a:xfrm>
        </p:spPr>
      </p:pic>
    </p:spTree>
    <p:extLst>
      <p:ext uri="{BB962C8B-B14F-4D97-AF65-F5344CB8AC3E}">
        <p14:creationId xmlns:p14="http://schemas.microsoft.com/office/powerpoint/2010/main" val="2363244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Deployment Diagram</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14438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Deployment Diagram</a:t>
            </a:r>
            <a:endParaRPr lang="en-IN" dirty="0"/>
          </a:p>
        </p:txBody>
      </p:sp>
      <p:pic>
        <p:nvPicPr>
          <p:cNvPr id="7" name="Picture 6">
            <a:extLst>
              <a:ext uri="{FF2B5EF4-FFF2-40B4-BE49-F238E27FC236}">
                <a16:creationId xmlns:a16="http://schemas.microsoft.com/office/drawing/2014/main" id="{284EF087-13FF-42FC-B765-2692F6AF7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828601"/>
            <a:ext cx="6352116" cy="4631751"/>
          </a:xfrm>
          <a:prstGeom prst="rect">
            <a:avLst/>
          </a:prstGeom>
        </p:spPr>
      </p:pic>
    </p:spTree>
    <p:extLst>
      <p:ext uri="{BB962C8B-B14F-4D97-AF65-F5344CB8AC3E}">
        <p14:creationId xmlns:p14="http://schemas.microsoft.com/office/powerpoint/2010/main" val="40365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Data Dictionary</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20525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a:xfrm>
            <a:off x="810211" y="577890"/>
            <a:ext cx="8596668" cy="685800"/>
          </a:xfrm>
        </p:spPr>
        <p:txBody>
          <a:bodyPr/>
          <a:lstStyle/>
          <a:p>
            <a:r>
              <a:rPr lang="en-US" dirty="0"/>
              <a:t>Data Dictionary</a:t>
            </a:r>
            <a:endParaRPr lang="en-IN" dirty="0"/>
          </a:p>
        </p:txBody>
      </p:sp>
      <p:graphicFrame>
        <p:nvGraphicFramePr>
          <p:cNvPr id="4" name="Table 4">
            <a:extLst>
              <a:ext uri="{FF2B5EF4-FFF2-40B4-BE49-F238E27FC236}">
                <a16:creationId xmlns:a16="http://schemas.microsoft.com/office/drawing/2014/main" id="{D4DF3090-0484-4E41-989A-5AE38CD6F36B}"/>
              </a:ext>
            </a:extLst>
          </p:cNvPr>
          <p:cNvGraphicFramePr>
            <a:graphicFrameLocks noGrp="1"/>
          </p:cNvGraphicFramePr>
          <p:nvPr>
            <p:ph idx="1"/>
            <p:extLst>
              <p:ext uri="{D42A27DB-BD31-4B8C-83A1-F6EECF244321}">
                <p14:modId xmlns:p14="http://schemas.microsoft.com/office/powerpoint/2010/main" val="3905117278"/>
              </p:ext>
            </p:extLst>
          </p:nvPr>
        </p:nvGraphicFramePr>
        <p:xfrm>
          <a:off x="810211" y="2160588"/>
          <a:ext cx="8463791" cy="3505200"/>
        </p:xfrm>
        <a:graphic>
          <a:graphicData uri="http://schemas.openxmlformats.org/drawingml/2006/table">
            <a:tbl>
              <a:tblPr firstRow="1" bandRow="1">
                <a:tableStyleId>{69012ECD-51FC-41F1-AA8D-1B2483CD663E}</a:tableStyleId>
              </a:tblPr>
              <a:tblGrid>
                <a:gridCol w="768746">
                  <a:extLst>
                    <a:ext uri="{9D8B030D-6E8A-4147-A177-3AD203B41FA5}">
                      <a16:colId xmlns:a16="http://schemas.microsoft.com/office/drawing/2014/main" val="3377138472"/>
                    </a:ext>
                  </a:extLst>
                </a:gridCol>
                <a:gridCol w="1479855">
                  <a:extLst>
                    <a:ext uri="{9D8B030D-6E8A-4147-A177-3AD203B41FA5}">
                      <a16:colId xmlns:a16="http://schemas.microsoft.com/office/drawing/2014/main" val="475958479"/>
                    </a:ext>
                  </a:extLst>
                </a:gridCol>
                <a:gridCol w="1693161">
                  <a:extLst>
                    <a:ext uri="{9D8B030D-6E8A-4147-A177-3AD203B41FA5}">
                      <a16:colId xmlns:a16="http://schemas.microsoft.com/office/drawing/2014/main" val="3011637037"/>
                    </a:ext>
                  </a:extLst>
                </a:gridCol>
                <a:gridCol w="1543050">
                  <a:extLst>
                    <a:ext uri="{9D8B030D-6E8A-4147-A177-3AD203B41FA5}">
                      <a16:colId xmlns:a16="http://schemas.microsoft.com/office/drawing/2014/main" val="3189501537"/>
                    </a:ext>
                  </a:extLst>
                </a:gridCol>
                <a:gridCol w="2978979">
                  <a:extLst>
                    <a:ext uri="{9D8B030D-6E8A-4147-A177-3AD203B41FA5}">
                      <a16:colId xmlns:a16="http://schemas.microsoft.com/office/drawing/2014/main" val="1445363094"/>
                    </a:ext>
                  </a:extLst>
                </a:gridCol>
              </a:tblGrid>
              <a:tr h="370840">
                <a:tc>
                  <a:txBody>
                    <a:bodyPr/>
                    <a:lstStyle/>
                    <a:p>
                      <a:pPr marL="0" algn="ctr" rtl="0" eaLnBrk="1" fontAlgn="b" latinLnBrk="0" hangingPunct="1">
                        <a:spcBef>
                          <a:spcPts val="0"/>
                        </a:spcBef>
                        <a:spcAft>
                          <a:spcPts val="0"/>
                        </a:spcAft>
                      </a:pPr>
                      <a:r>
                        <a:rPr lang="en-US" sz="1800" b="1" u="sng" strike="noStrike" kern="1200" dirty="0" err="1">
                          <a:solidFill>
                            <a:srgbClr val="FFFFFF"/>
                          </a:solidFill>
                          <a:effectLst/>
                        </a:rPr>
                        <a:t>Sr.No</a:t>
                      </a:r>
                      <a:endParaRPr lang="en-US" sz="18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800" b="1" u="sng" strike="noStrike" kern="1200" dirty="0">
                          <a:solidFill>
                            <a:srgbClr val="FFFFFF"/>
                          </a:solidFill>
                          <a:effectLst/>
                        </a:rPr>
                        <a:t>Field Name</a:t>
                      </a:r>
                      <a:endParaRPr lang="en-US" sz="18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800" b="1" u="sng" strike="noStrike" kern="1200" dirty="0">
                          <a:solidFill>
                            <a:srgbClr val="FFFFFF"/>
                          </a:solidFill>
                          <a:effectLst/>
                        </a:rPr>
                        <a:t>Data Type</a:t>
                      </a:r>
                      <a:endParaRPr lang="en-US" sz="18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800" b="1" u="sng" strike="noStrike" kern="1200" dirty="0">
                          <a:solidFill>
                            <a:srgbClr val="FFFFFF"/>
                          </a:solidFill>
                          <a:effectLst/>
                        </a:rPr>
                        <a:t>Constraint</a:t>
                      </a:r>
                      <a:endParaRPr lang="en-US" sz="18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800" b="1" u="sng" strike="noStrike" kern="1200" dirty="0">
                          <a:solidFill>
                            <a:srgbClr val="FFFFFF"/>
                          </a:solidFill>
                          <a:effectLst/>
                        </a:rPr>
                        <a:t>Description</a:t>
                      </a:r>
                      <a:endParaRPr lang="en-US" sz="1800" b="0" i="0" u="none" strike="noStrike" dirty="0">
                        <a:effectLst/>
                        <a:latin typeface="Arial" panose="020B0604020202020204" pitchFamily="34" charset="0"/>
                      </a:endParaRPr>
                    </a:p>
                  </a:txBody>
                  <a:tcPr marL="9525" marR="9525" marT="9525" marB="0" anchor="ctr"/>
                </a:tc>
                <a:extLst>
                  <a:ext uri="{0D108BD9-81ED-4DB2-BD59-A6C34878D82A}">
                    <a16:rowId xmlns:a16="http://schemas.microsoft.com/office/drawing/2014/main" val="4151347584"/>
                  </a:ext>
                </a:extLst>
              </a:tr>
              <a:tr h="370840">
                <a:tc>
                  <a:txBody>
                    <a:bodyPr/>
                    <a:lstStyle/>
                    <a:p>
                      <a:r>
                        <a:rPr lang="en-US" dirty="0"/>
                        <a:t>1</a:t>
                      </a:r>
                      <a:endParaRPr lang="en-IN" dirty="0"/>
                    </a:p>
                  </a:txBody>
                  <a:tcPr/>
                </a:tc>
                <a:tc>
                  <a:txBody>
                    <a:bodyPr/>
                    <a:lstStyle/>
                    <a:p>
                      <a:r>
                        <a:rPr lang="en-US" dirty="0"/>
                        <a:t>id</a:t>
                      </a:r>
                      <a:endParaRPr lang="en-IN" dirty="0"/>
                    </a:p>
                  </a:txBody>
                  <a:tcPr/>
                </a:tc>
                <a:tc>
                  <a:txBody>
                    <a:bodyPr/>
                    <a:lstStyle/>
                    <a:p>
                      <a:r>
                        <a:rPr lang="en-US" dirty="0" err="1"/>
                        <a:t>IntegerField</a:t>
                      </a:r>
                      <a:endParaRPr lang="en-IN" dirty="0"/>
                    </a:p>
                  </a:txBody>
                  <a:tcPr/>
                </a:tc>
                <a:tc>
                  <a:txBody>
                    <a:bodyPr/>
                    <a:lstStyle/>
                    <a:p>
                      <a:r>
                        <a:rPr lang="en-US" dirty="0"/>
                        <a:t>Primary Key</a:t>
                      </a:r>
                      <a:endParaRPr lang="en-IN" dirty="0"/>
                    </a:p>
                  </a:txBody>
                  <a:tcPr/>
                </a:tc>
                <a:tc>
                  <a:txBody>
                    <a:bodyPr/>
                    <a:lstStyle/>
                    <a:p>
                      <a:r>
                        <a:rPr lang="en-US" dirty="0"/>
                        <a:t>Represent Record id</a:t>
                      </a:r>
                      <a:endParaRPr lang="en-IN" dirty="0"/>
                    </a:p>
                  </a:txBody>
                  <a:tcPr/>
                </a:tc>
                <a:extLst>
                  <a:ext uri="{0D108BD9-81ED-4DB2-BD59-A6C34878D82A}">
                    <a16:rowId xmlns:a16="http://schemas.microsoft.com/office/drawing/2014/main" val="2995053107"/>
                  </a:ext>
                </a:extLst>
              </a:tr>
              <a:tr h="370840">
                <a:tc>
                  <a:txBody>
                    <a:bodyPr/>
                    <a:lstStyle/>
                    <a:p>
                      <a:r>
                        <a:rPr lang="en-US" dirty="0"/>
                        <a:t>2</a:t>
                      </a:r>
                      <a:endParaRPr lang="en-IN" dirty="0"/>
                    </a:p>
                  </a:txBody>
                  <a:tcPr/>
                </a:tc>
                <a:tc>
                  <a:txBody>
                    <a:bodyPr/>
                    <a:lstStyle/>
                    <a:p>
                      <a:r>
                        <a:rPr lang="en-US" dirty="0"/>
                        <a:t>user</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ForeignKey</a:t>
                      </a:r>
                      <a:endParaRPr lang="en-IN" dirty="0"/>
                    </a:p>
                  </a:txBody>
                  <a:tcPr/>
                </a:tc>
                <a:tc>
                  <a:txBody>
                    <a:bodyPr/>
                    <a:lstStyle/>
                    <a:p>
                      <a:r>
                        <a:rPr lang="en-US" dirty="0" err="1"/>
                        <a:t>ForeignKey</a:t>
                      </a:r>
                      <a:endParaRPr lang="en-IN" dirty="0"/>
                    </a:p>
                  </a:txBody>
                  <a:tcPr/>
                </a:tc>
                <a:tc>
                  <a:txBody>
                    <a:bodyPr/>
                    <a:lstStyle/>
                    <a:p>
                      <a:r>
                        <a:rPr lang="en-US" dirty="0"/>
                        <a:t>Represent registered User</a:t>
                      </a:r>
                      <a:endParaRPr lang="en-IN" dirty="0"/>
                    </a:p>
                  </a:txBody>
                  <a:tcPr/>
                </a:tc>
                <a:extLst>
                  <a:ext uri="{0D108BD9-81ED-4DB2-BD59-A6C34878D82A}">
                    <a16:rowId xmlns:a16="http://schemas.microsoft.com/office/drawing/2014/main" val="2678950298"/>
                  </a:ext>
                </a:extLst>
              </a:tr>
              <a:tr h="370840">
                <a:tc>
                  <a:txBody>
                    <a:bodyPr/>
                    <a:lstStyle/>
                    <a:p>
                      <a:r>
                        <a:rPr lang="en-US" dirty="0"/>
                        <a:t>3</a:t>
                      </a:r>
                      <a:endParaRPr lang="en-IN" dirty="0"/>
                    </a:p>
                  </a:txBody>
                  <a:tcPr/>
                </a:tc>
                <a:tc>
                  <a:txBody>
                    <a:bodyPr/>
                    <a:lstStyle/>
                    <a:p>
                      <a:r>
                        <a:rPr lang="en-US" dirty="0" err="1"/>
                        <a:t>avgCost</a:t>
                      </a:r>
                      <a:endParaRPr lang="en-IN" dirty="0"/>
                    </a:p>
                  </a:txBody>
                  <a:tcPr/>
                </a:tc>
                <a:tc>
                  <a:txBody>
                    <a:bodyPr/>
                    <a:lstStyle/>
                    <a:p>
                      <a:r>
                        <a:rPr lang="en-US" dirty="0" err="1"/>
                        <a:t>FloatField</a:t>
                      </a:r>
                      <a:endParaRPr lang="en-IN" dirty="0"/>
                    </a:p>
                  </a:txBody>
                  <a:tcPr/>
                </a:tc>
                <a:tc>
                  <a:txBody>
                    <a:bodyPr/>
                    <a:lstStyle/>
                    <a:p>
                      <a:r>
                        <a:rPr lang="en-US" dirty="0"/>
                        <a:t>Not Null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Represent Average </a:t>
                      </a:r>
                      <a:r>
                        <a:rPr lang="en-US" dirty="0" err="1"/>
                        <a:t>cose</a:t>
                      </a:r>
                      <a:endParaRPr lang="en-IN" dirty="0"/>
                    </a:p>
                  </a:txBody>
                  <a:tcPr/>
                </a:tc>
                <a:extLst>
                  <a:ext uri="{0D108BD9-81ED-4DB2-BD59-A6C34878D82A}">
                    <a16:rowId xmlns:a16="http://schemas.microsoft.com/office/drawing/2014/main" val="1574306210"/>
                  </a:ext>
                </a:extLst>
              </a:tr>
              <a:tr h="370840">
                <a:tc>
                  <a:txBody>
                    <a:bodyPr/>
                    <a:lstStyle/>
                    <a:p>
                      <a:r>
                        <a:rPr lang="en-US" dirty="0"/>
                        <a:t>4</a:t>
                      </a:r>
                      <a:endParaRPr lang="en-IN" dirty="0"/>
                    </a:p>
                  </a:txBody>
                  <a:tcPr/>
                </a:tc>
                <a:tc>
                  <a:txBody>
                    <a:bodyPr/>
                    <a:lstStyle/>
                    <a:p>
                      <a:r>
                        <a:rPr lang="en-US" dirty="0"/>
                        <a:t>created</a:t>
                      </a:r>
                      <a:endParaRPr lang="en-IN" dirty="0"/>
                    </a:p>
                  </a:txBody>
                  <a:tcPr/>
                </a:tc>
                <a:tc>
                  <a:txBody>
                    <a:bodyPr/>
                    <a:lstStyle/>
                    <a:p>
                      <a:r>
                        <a:rPr lang="en-US" dirty="0" err="1"/>
                        <a:t>DateTimeField</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 Null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Represent stock addition date and time</a:t>
                      </a:r>
                      <a:endParaRPr lang="en-IN" dirty="0"/>
                    </a:p>
                  </a:txBody>
                  <a:tcPr/>
                </a:tc>
                <a:extLst>
                  <a:ext uri="{0D108BD9-81ED-4DB2-BD59-A6C34878D82A}">
                    <a16:rowId xmlns:a16="http://schemas.microsoft.com/office/drawing/2014/main" val="2124034358"/>
                  </a:ext>
                </a:extLst>
              </a:tr>
              <a:tr h="370840">
                <a:tc>
                  <a:txBody>
                    <a:bodyPr/>
                    <a:lstStyle/>
                    <a:p>
                      <a:r>
                        <a:rPr lang="en-US" dirty="0"/>
                        <a:t>5</a:t>
                      </a:r>
                      <a:endParaRPr lang="en-IN" dirty="0"/>
                    </a:p>
                  </a:txBody>
                  <a:tcPr/>
                </a:tc>
                <a:tc>
                  <a:txBody>
                    <a:bodyPr/>
                    <a:lstStyle/>
                    <a:p>
                      <a:r>
                        <a:rPr lang="en-US" dirty="0"/>
                        <a:t>price</a:t>
                      </a:r>
                      <a:endParaRPr lang="en-IN" dirty="0"/>
                    </a:p>
                  </a:txBody>
                  <a:tcPr/>
                </a:tc>
                <a:tc>
                  <a:txBody>
                    <a:bodyPr/>
                    <a:lstStyle/>
                    <a:p>
                      <a:r>
                        <a:rPr lang="en-US" dirty="0" err="1"/>
                        <a:t>FloatField</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 Null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Represent last updated price</a:t>
                      </a:r>
                      <a:endParaRPr lang="en-IN" dirty="0"/>
                    </a:p>
                  </a:txBody>
                  <a:tcPr/>
                </a:tc>
                <a:extLst>
                  <a:ext uri="{0D108BD9-81ED-4DB2-BD59-A6C34878D82A}">
                    <a16:rowId xmlns:a16="http://schemas.microsoft.com/office/drawing/2014/main" val="425359948"/>
                  </a:ext>
                </a:extLst>
              </a:tr>
              <a:tr h="370840">
                <a:tc>
                  <a:txBody>
                    <a:bodyPr/>
                    <a:lstStyle/>
                    <a:p>
                      <a:r>
                        <a:rPr lang="en-US" dirty="0"/>
                        <a:t>6</a:t>
                      </a:r>
                      <a:endParaRPr lang="en-IN" dirty="0"/>
                    </a:p>
                  </a:txBody>
                  <a:tcPr/>
                </a:tc>
                <a:tc>
                  <a:txBody>
                    <a:bodyPr/>
                    <a:lstStyle/>
                    <a:p>
                      <a:r>
                        <a:rPr lang="en-US" dirty="0"/>
                        <a:t>qty</a:t>
                      </a:r>
                      <a:endParaRPr lang="en-IN" dirty="0"/>
                    </a:p>
                  </a:txBody>
                  <a:tcPr/>
                </a:tc>
                <a:tc>
                  <a:txBody>
                    <a:bodyPr/>
                    <a:lstStyle/>
                    <a:p>
                      <a:r>
                        <a:rPr lang="en-US" dirty="0" err="1"/>
                        <a:t>IntegerField</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 Null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Represent </a:t>
                      </a:r>
                      <a:r>
                        <a:rPr lang="en-US" dirty="0" err="1"/>
                        <a:t>quenty</a:t>
                      </a:r>
                      <a:endParaRPr lang="en-IN" dirty="0"/>
                    </a:p>
                  </a:txBody>
                  <a:tcPr/>
                </a:tc>
                <a:extLst>
                  <a:ext uri="{0D108BD9-81ED-4DB2-BD59-A6C34878D82A}">
                    <a16:rowId xmlns:a16="http://schemas.microsoft.com/office/drawing/2014/main" val="1466883252"/>
                  </a:ext>
                </a:extLst>
              </a:tr>
              <a:tr h="370840">
                <a:tc>
                  <a:txBody>
                    <a:bodyPr/>
                    <a:lstStyle/>
                    <a:p>
                      <a:r>
                        <a:rPr lang="en-US" dirty="0"/>
                        <a:t>7</a:t>
                      </a:r>
                      <a:endParaRPr lang="en-IN" dirty="0"/>
                    </a:p>
                  </a:txBody>
                  <a:tcPr/>
                </a:tc>
                <a:tc>
                  <a:txBody>
                    <a:bodyPr/>
                    <a:lstStyle/>
                    <a:p>
                      <a:r>
                        <a:rPr lang="en-US" dirty="0"/>
                        <a:t>symbol</a:t>
                      </a:r>
                      <a:endParaRPr lang="en-IN" dirty="0"/>
                    </a:p>
                  </a:txBody>
                  <a:tcPr/>
                </a:tc>
                <a:tc>
                  <a:txBody>
                    <a:bodyPr/>
                    <a:lstStyle/>
                    <a:p>
                      <a:r>
                        <a:rPr lang="en-US" dirty="0" err="1"/>
                        <a:t>CharField</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 Null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Represent stock symbol</a:t>
                      </a:r>
                      <a:endParaRPr lang="en-IN" dirty="0"/>
                    </a:p>
                  </a:txBody>
                  <a:tcPr/>
                </a:tc>
                <a:extLst>
                  <a:ext uri="{0D108BD9-81ED-4DB2-BD59-A6C34878D82A}">
                    <a16:rowId xmlns:a16="http://schemas.microsoft.com/office/drawing/2014/main" val="1832735124"/>
                  </a:ext>
                </a:extLst>
              </a:tr>
            </a:tbl>
          </a:graphicData>
        </a:graphic>
      </p:graphicFrame>
      <p:sp>
        <p:nvSpPr>
          <p:cNvPr id="5" name="TextBox 4">
            <a:extLst>
              <a:ext uri="{FF2B5EF4-FFF2-40B4-BE49-F238E27FC236}">
                <a16:creationId xmlns:a16="http://schemas.microsoft.com/office/drawing/2014/main" id="{B21A888D-77A4-4072-81D2-F2DD56890ED3}"/>
              </a:ext>
            </a:extLst>
          </p:cNvPr>
          <p:cNvSpPr txBox="1"/>
          <p:nvPr/>
        </p:nvSpPr>
        <p:spPr>
          <a:xfrm>
            <a:off x="810211" y="1514257"/>
            <a:ext cx="8133764" cy="646331"/>
          </a:xfrm>
          <a:prstGeom prst="rect">
            <a:avLst/>
          </a:prstGeom>
          <a:noFill/>
        </p:spPr>
        <p:txBody>
          <a:bodyPr wrap="square" rtlCol="0">
            <a:spAutoFit/>
          </a:bodyPr>
          <a:lstStyle/>
          <a:p>
            <a:r>
              <a:rPr lang="en-US" sz="1800" b="1" dirty="0">
                <a:solidFill>
                  <a:schemeClr val="accent1"/>
                </a:solidFill>
                <a:latin typeface="Times New Roman" panose="02020603050405020304" pitchFamily="18" charset="0"/>
                <a:cs typeface="Times New Roman" panose="02020603050405020304" pitchFamily="18" charset="0"/>
              </a:rPr>
              <a:t>Name: </a:t>
            </a:r>
            <a:r>
              <a:rPr lang="en-US" sz="1800" b="1" dirty="0" err="1">
                <a:solidFill>
                  <a:schemeClr val="accent1"/>
                </a:solidFill>
                <a:latin typeface="Times New Roman" panose="02020603050405020304" pitchFamily="18" charset="0"/>
                <a:cs typeface="Times New Roman" panose="02020603050405020304" pitchFamily="18" charset="0"/>
              </a:rPr>
              <a:t>DataModel</a:t>
            </a:r>
            <a:endParaRPr lang="en-US" sz="1800" b="1" dirty="0">
              <a:solidFill>
                <a:schemeClr val="accent1"/>
              </a:solidFill>
              <a:latin typeface="Times New Roman" panose="02020603050405020304" pitchFamily="18" charset="0"/>
              <a:cs typeface="Times New Roman" panose="02020603050405020304" pitchFamily="18" charset="0"/>
            </a:endParaRPr>
          </a:p>
          <a:p>
            <a:r>
              <a:rPr lang="en-US" sz="1800" b="1" dirty="0">
                <a:solidFill>
                  <a:schemeClr val="accent1"/>
                </a:solidFill>
                <a:latin typeface="Times New Roman" panose="02020603050405020304" pitchFamily="18" charset="0"/>
                <a:cs typeface="Times New Roman" panose="02020603050405020304" pitchFamily="18" charset="0"/>
              </a:rPr>
              <a:t>DESCRIPTION</a:t>
            </a:r>
            <a:r>
              <a:rPr lang="en-US" sz="1800" dirty="0">
                <a:solidFill>
                  <a:schemeClr val="accent1"/>
                </a:solidFill>
                <a:latin typeface="Times New Roman" panose="02020603050405020304" pitchFamily="18" charset="0"/>
                <a:cs typeface="Times New Roman" panose="02020603050405020304" pitchFamily="18" charset="0"/>
              </a:rPr>
              <a:t> :- Represents stock holding and watchlist			Primary Key: id</a:t>
            </a:r>
          </a:p>
        </p:txBody>
      </p:sp>
    </p:spTree>
    <p:extLst>
      <p:ext uri="{BB962C8B-B14F-4D97-AF65-F5344CB8AC3E}">
        <p14:creationId xmlns:p14="http://schemas.microsoft.com/office/powerpoint/2010/main" val="158444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a:xfrm>
            <a:off x="810211" y="577890"/>
            <a:ext cx="8596668" cy="685800"/>
          </a:xfrm>
        </p:spPr>
        <p:txBody>
          <a:bodyPr/>
          <a:lstStyle/>
          <a:p>
            <a:r>
              <a:rPr lang="en-US" dirty="0"/>
              <a:t>Data Dictionary</a:t>
            </a:r>
            <a:endParaRPr lang="en-IN" dirty="0"/>
          </a:p>
        </p:txBody>
      </p:sp>
      <p:graphicFrame>
        <p:nvGraphicFramePr>
          <p:cNvPr id="4" name="Table 4">
            <a:extLst>
              <a:ext uri="{FF2B5EF4-FFF2-40B4-BE49-F238E27FC236}">
                <a16:creationId xmlns:a16="http://schemas.microsoft.com/office/drawing/2014/main" id="{D4DF3090-0484-4E41-989A-5AE38CD6F36B}"/>
              </a:ext>
            </a:extLst>
          </p:cNvPr>
          <p:cNvGraphicFramePr>
            <a:graphicFrameLocks noGrp="1"/>
          </p:cNvGraphicFramePr>
          <p:nvPr>
            <p:ph idx="1"/>
            <p:extLst>
              <p:ext uri="{D42A27DB-BD31-4B8C-83A1-F6EECF244321}">
                <p14:modId xmlns:p14="http://schemas.microsoft.com/office/powerpoint/2010/main" val="3457155257"/>
              </p:ext>
            </p:extLst>
          </p:nvPr>
        </p:nvGraphicFramePr>
        <p:xfrm>
          <a:off x="912877" y="2160588"/>
          <a:ext cx="8983598" cy="4450080"/>
        </p:xfrm>
        <a:graphic>
          <a:graphicData uri="http://schemas.openxmlformats.org/drawingml/2006/table">
            <a:tbl>
              <a:tblPr firstRow="1" bandRow="1">
                <a:tableStyleId>{69012ECD-51FC-41F1-AA8D-1B2483CD663E}</a:tableStyleId>
              </a:tblPr>
              <a:tblGrid>
                <a:gridCol w="624848">
                  <a:extLst>
                    <a:ext uri="{9D8B030D-6E8A-4147-A177-3AD203B41FA5}">
                      <a16:colId xmlns:a16="http://schemas.microsoft.com/office/drawing/2014/main" val="3377138472"/>
                    </a:ext>
                  </a:extLst>
                </a:gridCol>
                <a:gridCol w="1513095">
                  <a:extLst>
                    <a:ext uri="{9D8B030D-6E8A-4147-A177-3AD203B41FA5}">
                      <a16:colId xmlns:a16="http://schemas.microsoft.com/office/drawing/2014/main" val="475958479"/>
                    </a:ext>
                  </a:extLst>
                </a:gridCol>
                <a:gridCol w="1726140">
                  <a:extLst>
                    <a:ext uri="{9D8B030D-6E8A-4147-A177-3AD203B41FA5}">
                      <a16:colId xmlns:a16="http://schemas.microsoft.com/office/drawing/2014/main" val="3011637037"/>
                    </a:ext>
                  </a:extLst>
                </a:gridCol>
                <a:gridCol w="1460569">
                  <a:extLst>
                    <a:ext uri="{9D8B030D-6E8A-4147-A177-3AD203B41FA5}">
                      <a16:colId xmlns:a16="http://schemas.microsoft.com/office/drawing/2014/main" val="3189501537"/>
                    </a:ext>
                  </a:extLst>
                </a:gridCol>
                <a:gridCol w="3658946">
                  <a:extLst>
                    <a:ext uri="{9D8B030D-6E8A-4147-A177-3AD203B41FA5}">
                      <a16:colId xmlns:a16="http://schemas.microsoft.com/office/drawing/2014/main" val="1445363094"/>
                    </a:ext>
                  </a:extLst>
                </a:gridCol>
              </a:tblGrid>
              <a:tr h="370840">
                <a:tc>
                  <a:txBody>
                    <a:bodyPr/>
                    <a:lstStyle/>
                    <a:p>
                      <a:pPr marL="0" algn="ctr" rtl="0" eaLnBrk="1" fontAlgn="b" latinLnBrk="0" hangingPunct="1">
                        <a:spcBef>
                          <a:spcPts val="0"/>
                        </a:spcBef>
                        <a:spcAft>
                          <a:spcPts val="0"/>
                        </a:spcAft>
                      </a:pPr>
                      <a:r>
                        <a:rPr lang="en-US" sz="1600" b="1" u="sng" strike="noStrike" kern="1200">
                          <a:solidFill>
                            <a:srgbClr val="FFFFFF"/>
                          </a:solidFill>
                          <a:effectLst/>
                        </a:rPr>
                        <a:t>Sr.No</a:t>
                      </a:r>
                      <a:endParaRPr lang="en-US" sz="16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600" b="1" u="sng" strike="noStrike" kern="1200">
                          <a:solidFill>
                            <a:srgbClr val="FFFFFF"/>
                          </a:solidFill>
                          <a:effectLst/>
                        </a:rPr>
                        <a:t>Field Name</a:t>
                      </a:r>
                      <a:endParaRPr lang="en-US" sz="1600" b="0" i="0" u="none" strike="noStrike">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600" b="1" u="sng" strike="noStrike" kern="1200" dirty="0">
                          <a:solidFill>
                            <a:srgbClr val="FFFFFF"/>
                          </a:solidFill>
                          <a:effectLst/>
                        </a:rPr>
                        <a:t>Data Type</a:t>
                      </a:r>
                      <a:endParaRPr lang="en-US" sz="16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600" b="1" u="sng" strike="noStrike" kern="1200">
                          <a:solidFill>
                            <a:srgbClr val="FFFFFF"/>
                          </a:solidFill>
                          <a:effectLst/>
                        </a:rPr>
                        <a:t>Constraint</a:t>
                      </a:r>
                      <a:endParaRPr lang="en-US" sz="1600" b="0" i="0" u="none" strike="noStrike" dirty="0">
                        <a:effectLst/>
                        <a:latin typeface="Arial" panose="020B0604020202020204" pitchFamily="34" charset="0"/>
                      </a:endParaRPr>
                    </a:p>
                  </a:txBody>
                  <a:tcPr marL="9525" marR="9525" marT="9525" marB="0" anchor="ctr"/>
                </a:tc>
                <a:tc>
                  <a:txBody>
                    <a:bodyPr/>
                    <a:lstStyle/>
                    <a:p>
                      <a:pPr marL="0" algn="ctr" rtl="0" eaLnBrk="1" fontAlgn="b" latinLnBrk="0" hangingPunct="1">
                        <a:spcBef>
                          <a:spcPts val="0"/>
                        </a:spcBef>
                        <a:spcAft>
                          <a:spcPts val="0"/>
                        </a:spcAft>
                      </a:pPr>
                      <a:r>
                        <a:rPr lang="en-US" sz="1600" b="1" u="sng" strike="noStrike" kern="1200" dirty="0">
                          <a:solidFill>
                            <a:srgbClr val="FFFFFF"/>
                          </a:solidFill>
                          <a:effectLst/>
                        </a:rPr>
                        <a:t>Description</a:t>
                      </a:r>
                      <a:endParaRPr lang="en-US" sz="1600" b="0" i="0" u="none" strike="noStrike" dirty="0">
                        <a:effectLst/>
                        <a:latin typeface="Arial" panose="020B0604020202020204" pitchFamily="34" charset="0"/>
                      </a:endParaRPr>
                    </a:p>
                  </a:txBody>
                  <a:tcPr marL="9525" marR="9525" marT="9525" marB="0" anchor="ctr"/>
                </a:tc>
                <a:extLst>
                  <a:ext uri="{0D108BD9-81ED-4DB2-BD59-A6C34878D82A}">
                    <a16:rowId xmlns:a16="http://schemas.microsoft.com/office/drawing/2014/main" val="4151347584"/>
                  </a:ext>
                </a:extLst>
              </a:tr>
              <a:tr h="370840">
                <a:tc>
                  <a:txBody>
                    <a:bodyPr/>
                    <a:lstStyle/>
                    <a:p>
                      <a:r>
                        <a:rPr lang="en-US" sz="1600"/>
                        <a:t>1</a:t>
                      </a:r>
                      <a:endParaRPr lang="en-IN" sz="1600" dirty="0"/>
                    </a:p>
                  </a:txBody>
                  <a:tcPr/>
                </a:tc>
                <a:tc>
                  <a:txBody>
                    <a:bodyPr/>
                    <a:lstStyle/>
                    <a:p>
                      <a:r>
                        <a:rPr lang="en-US" sz="1600"/>
                        <a:t>id</a:t>
                      </a:r>
                      <a:endParaRPr lang="en-IN" sz="1600" dirty="0"/>
                    </a:p>
                  </a:txBody>
                  <a:tcPr/>
                </a:tc>
                <a:tc>
                  <a:txBody>
                    <a:bodyPr/>
                    <a:lstStyle/>
                    <a:p>
                      <a:r>
                        <a:rPr lang="en-US" sz="1600"/>
                        <a:t>IntegerField</a:t>
                      </a:r>
                      <a:endParaRPr lang="en-IN" sz="1600" dirty="0"/>
                    </a:p>
                  </a:txBody>
                  <a:tcPr/>
                </a:tc>
                <a:tc>
                  <a:txBody>
                    <a:bodyPr/>
                    <a:lstStyle/>
                    <a:p>
                      <a:r>
                        <a:rPr lang="en-US" sz="1600"/>
                        <a:t>Primary Key</a:t>
                      </a:r>
                      <a:endParaRPr lang="en-IN" sz="1600" dirty="0"/>
                    </a:p>
                  </a:txBody>
                  <a:tcPr/>
                </a:tc>
                <a:tc>
                  <a:txBody>
                    <a:bodyPr/>
                    <a:lstStyle/>
                    <a:p>
                      <a:r>
                        <a:rPr lang="en-US" sz="1600"/>
                        <a:t>Represent user id</a:t>
                      </a:r>
                      <a:endParaRPr lang="en-IN" sz="1600" dirty="0"/>
                    </a:p>
                  </a:txBody>
                  <a:tcPr/>
                </a:tc>
                <a:extLst>
                  <a:ext uri="{0D108BD9-81ED-4DB2-BD59-A6C34878D82A}">
                    <a16:rowId xmlns:a16="http://schemas.microsoft.com/office/drawing/2014/main" val="2995053107"/>
                  </a:ext>
                </a:extLst>
              </a:tr>
              <a:tr h="370840">
                <a:tc>
                  <a:txBody>
                    <a:bodyPr/>
                    <a:lstStyle/>
                    <a:p>
                      <a:r>
                        <a:rPr lang="en-US" sz="1600"/>
                        <a:t>2</a:t>
                      </a:r>
                      <a:endParaRPr lang="en-IN" sz="1600" dirty="0"/>
                    </a:p>
                  </a:txBody>
                  <a:tcPr/>
                </a:tc>
                <a:tc>
                  <a:txBody>
                    <a:bodyPr/>
                    <a:lstStyle/>
                    <a:p>
                      <a:r>
                        <a:rPr lang="en-US" sz="1600" dirty="0" err="1"/>
                        <a:t>Date_joined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t>DateTimeField</a:t>
                      </a:r>
                      <a:endParaRPr lang="en-IN" sz="1600" dirty="0"/>
                    </a:p>
                  </a:txBody>
                  <a:tcPr/>
                </a:tc>
                <a:tc>
                  <a:txBody>
                    <a:bodyPr/>
                    <a:lstStyle/>
                    <a:p>
                      <a:r>
                        <a:rPr lang="en-US" sz="1600"/>
                        <a:t>Not Null</a:t>
                      </a:r>
                      <a:endParaRPr lang="en-IN" sz="1600" dirty="0"/>
                    </a:p>
                  </a:txBody>
                  <a:tcPr/>
                </a:tc>
                <a:tc>
                  <a:txBody>
                    <a:bodyPr/>
                    <a:lstStyle/>
                    <a:p>
                      <a:r>
                        <a:rPr lang="en-US" sz="1600"/>
                        <a:t>Represent date of joining</a:t>
                      </a:r>
                      <a:endParaRPr lang="en-IN" sz="1600" dirty="0"/>
                    </a:p>
                  </a:txBody>
                  <a:tcPr/>
                </a:tc>
                <a:extLst>
                  <a:ext uri="{0D108BD9-81ED-4DB2-BD59-A6C34878D82A}">
                    <a16:rowId xmlns:a16="http://schemas.microsoft.com/office/drawing/2014/main" val="2678950298"/>
                  </a:ext>
                </a:extLst>
              </a:tr>
              <a:tr h="370840">
                <a:tc>
                  <a:txBody>
                    <a:bodyPr/>
                    <a:lstStyle/>
                    <a:p>
                      <a:r>
                        <a:rPr lang="en-US" sz="1600"/>
                        <a:t>3</a:t>
                      </a:r>
                      <a:endParaRPr lang="en-IN" sz="1600" dirty="0"/>
                    </a:p>
                  </a:txBody>
                  <a:tcPr/>
                </a:tc>
                <a:tc>
                  <a:txBody>
                    <a:bodyPr/>
                    <a:lstStyle/>
                    <a:p>
                      <a:r>
                        <a:rPr lang="en-US" sz="1600" dirty="0"/>
                        <a:t>email</a:t>
                      </a:r>
                      <a:endParaRPr lang="en-IN" sz="1600" dirty="0"/>
                    </a:p>
                  </a:txBody>
                  <a:tcPr/>
                </a:tc>
                <a:tc>
                  <a:txBody>
                    <a:bodyPr/>
                    <a:lstStyle/>
                    <a:p>
                      <a:r>
                        <a:rPr lang="en-US" sz="1600"/>
                        <a:t>EmailField</a:t>
                      </a:r>
                      <a:endParaRPr lang="en-IN" sz="1600" dirty="0"/>
                    </a:p>
                  </a:txBody>
                  <a:tcPr/>
                </a:tc>
                <a:tc>
                  <a:txBody>
                    <a:bodyPr/>
                    <a:lstStyle/>
                    <a:p>
                      <a:r>
                        <a:rPr lang="en-US" sz="160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t>Represent Email id of user</a:t>
                      </a:r>
                      <a:endParaRPr lang="en-IN" sz="1600" dirty="0"/>
                    </a:p>
                  </a:txBody>
                  <a:tcPr/>
                </a:tc>
                <a:extLst>
                  <a:ext uri="{0D108BD9-81ED-4DB2-BD59-A6C34878D82A}">
                    <a16:rowId xmlns:a16="http://schemas.microsoft.com/office/drawing/2014/main" val="1574306210"/>
                  </a:ext>
                </a:extLst>
              </a:tr>
              <a:tr h="370840">
                <a:tc>
                  <a:txBody>
                    <a:bodyPr/>
                    <a:lstStyle/>
                    <a:p>
                      <a:r>
                        <a:rPr lang="en-US" sz="1600"/>
                        <a:t>4</a:t>
                      </a:r>
                      <a:endParaRPr lang="en-IN" sz="1600" dirty="0"/>
                    </a:p>
                  </a:txBody>
                  <a:tcPr/>
                </a:tc>
                <a:tc>
                  <a:txBody>
                    <a:bodyPr/>
                    <a:lstStyle/>
                    <a:p>
                      <a:r>
                        <a:rPr lang="en-US" sz="1600" dirty="0" err="1"/>
                        <a:t>First_name</a:t>
                      </a:r>
                      <a:endParaRPr lang="en-IN" sz="1600" dirty="0"/>
                    </a:p>
                  </a:txBody>
                  <a:tcPr/>
                </a:tc>
                <a:tc>
                  <a:txBody>
                    <a:bodyPr/>
                    <a:lstStyle/>
                    <a:p>
                      <a:r>
                        <a:rPr lang="en-US" sz="1600"/>
                        <a:t>CharField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t>Represent First Name</a:t>
                      </a:r>
                      <a:endParaRPr lang="en-IN" sz="1600" dirty="0"/>
                    </a:p>
                  </a:txBody>
                  <a:tcPr/>
                </a:tc>
                <a:extLst>
                  <a:ext uri="{0D108BD9-81ED-4DB2-BD59-A6C34878D82A}">
                    <a16:rowId xmlns:a16="http://schemas.microsoft.com/office/drawing/2014/main" val="2124034358"/>
                  </a:ext>
                </a:extLst>
              </a:tr>
              <a:tr h="370840">
                <a:tc>
                  <a:txBody>
                    <a:bodyPr/>
                    <a:lstStyle/>
                    <a:p>
                      <a:r>
                        <a:rPr lang="en-US" sz="1600"/>
                        <a:t>5</a:t>
                      </a:r>
                      <a:endParaRPr lang="en-IN" sz="1600" dirty="0"/>
                    </a:p>
                  </a:txBody>
                  <a:tcPr/>
                </a:tc>
                <a:tc>
                  <a:txBody>
                    <a:bodyPr/>
                    <a:lstStyle/>
                    <a:p>
                      <a:r>
                        <a:rPr lang="en-US" sz="1600" dirty="0" err="1"/>
                        <a:t>Is_active</a:t>
                      </a:r>
                      <a:endParaRPr lang="en-IN" sz="1600" dirty="0"/>
                    </a:p>
                  </a:txBody>
                  <a:tcPr/>
                </a:tc>
                <a:tc>
                  <a:txBody>
                    <a:bodyPr/>
                    <a:lstStyle/>
                    <a:p>
                      <a:r>
                        <a:rPr lang="en-US" sz="1600"/>
                        <a:t>BooleanField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user status</a:t>
                      </a:r>
                      <a:endParaRPr lang="en-IN" sz="1600" dirty="0"/>
                    </a:p>
                  </a:txBody>
                  <a:tcPr/>
                </a:tc>
                <a:extLst>
                  <a:ext uri="{0D108BD9-81ED-4DB2-BD59-A6C34878D82A}">
                    <a16:rowId xmlns:a16="http://schemas.microsoft.com/office/drawing/2014/main" val="425359948"/>
                  </a:ext>
                </a:extLst>
              </a:tr>
              <a:tr h="370840">
                <a:tc>
                  <a:txBody>
                    <a:bodyPr/>
                    <a:lstStyle/>
                    <a:p>
                      <a:r>
                        <a:rPr lang="en-US" sz="1600"/>
                        <a:t>6</a:t>
                      </a:r>
                      <a:endParaRPr lang="en-IN" sz="1600" dirty="0"/>
                    </a:p>
                  </a:txBody>
                  <a:tcPr/>
                </a:tc>
                <a:tc>
                  <a:txBody>
                    <a:bodyPr/>
                    <a:lstStyle/>
                    <a:p>
                      <a:r>
                        <a:rPr lang="en-US" sz="1600" dirty="0" err="1"/>
                        <a:t>Is_staff</a:t>
                      </a:r>
                      <a:endParaRPr lang="en-IN" sz="1600" dirty="0"/>
                    </a:p>
                  </a:txBody>
                  <a:tcPr/>
                </a:tc>
                <a:tc>
                  <a:txBody>
                    <a:bodyPr/>
                    <a:lstStyle/>
                    <a:p>
                      <a:r>
                        <a:rPr lang="en-US" sz="1600"/>
                        <a:t>BooleanField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user is staff member or not</a:t>
                      </a:r>
                      <a:endParaRPr lang="en-IN" sz="1600" dirty="0"/>
                    </a:p>
                  </a:txBody>
                  <a:tcPr/>
                </a:tc>
                <a:extLst>
                  <a:ext uri="{0D108BD9-81ED-4DB2-BD59-A6C34878D82A}">
                    <a16:rowId xmlns:a16="http://schemas.microsoft.com/office/drawing/2014/main" val="1466883252"/>
                  </a:ext>
                </a:extLst>
              </a:tr>
              <a:tr h="370840">
                <a:tc>
                  <a:txBody>
                    <a:bodyPr/>
                    <a:lstStyle/>
                    <a:p>
                      <a:r>
                        <a:rPr lang="en-US" sz="1600"/>
                        <a:t>7</a:t>
                      </a:r>
                      <a:endParaRPr lang="en-IN" sz="1600" dirty="0"/>
                    </a:p>
                  </a:txBody>
                  <a:tcPr/>
                </a:tc>
                <a:tc>
                  <a:txBody>
                    <a:bodyPr/>
                    <a:lstStyle/>
                    <a:p>
                      <a:r>
                        <a:rPr lang="en-US" sz="1600" dirty="0" err="1"/>
                        <a:t>Is_superuser</a:t>
                      </a:r>
                      <a:endParaRPr lang="en-IN" sz="1600" dirty="0"/>
                    </a:p>
                  </a:txBody>
                  <a:tcPr/>
                </a:tc>
                <a:tc>
                  <a:txBody>
                    <a:bodyPr/>
                    <a:lstStyle/>
                    <a:p>
                      <a:r>
                        <a:rPr lang="en-US" sz="1600" dirty="0" err="1"/>
                        <a:t>BooleanField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user is super user or not</a:t>
                      </a:r>
                      <a:endParaRPr lang="en-IN" sz="1600" dirty="0"/>
                    </a:p>
                  </a:txBody>
                  <a:tcPr/>
                </a:tc>
                <a:extLst>
                  <a:ext uri="{0D108BD9-81ED-4DB2-BD59-A6C34878D82A}">
                    <a16:rowId xmlns:a16="http://schemas.microsoft.com/office/drawing/2014/main" val="1832735124"/>
                  </a:ext>
                </a:extLst>
              </a:tr>
              <a:tr h="370840">
                <a:tc>
                  <a:txBody>
                    <a:bodyPr/>
                    <a:lstStyle/>
                    <a:p>
                      <a:r>
                        <a:rPr lang="en-US" sz="1600" dirty="0"/>
                        <a:t>8</a:t>
                      </a:r>
                      <a:endParaRPr lang="en-IN" sz="1600" dirty="0"/>
                    </a:p>
                  </a:txBody>
                  <a:tcPr/>
                </a:tc>
                <a:tc>
                  <a:txBody>
                    <a:bodyPr/>
                    <a:lstStyle/>
                    <a:p>
                      <a:r>
                        <a:rPr lang="en-IN" sz="1600" kern="1200" dirty="0" err="1">
                          <a:solidFill>
                            <a:schemeClr val="dk1"/>
                          </a:solidFill>
                          <a:effectLst/>
                        </a:rPr>
                        <a:t>last_login</a:t>
                      </a:r>
                      <a:endParaRPr lang="en-IN" sz="1600" dirty="0"/>
                    </a:p>
                  </a:txBody>
                  <a:tcPr/>
                </a:tc>
                <a:tc>
                  <a:txBody>
                    <a:bodyPr/>
                    <a:lstStyle/>
                    <a:p>
                      <a:r>
                        <a:rPr lang="en-IN" sz="1600" kern="1200" dirty="0" err="1">
                          <a:solidFill>
                            <a:schemeClr val="dk1"/>
                          </a:solidFill>
                          <a:effectLst/>
                        </a:rPr>
                        <a:t>DateTimeField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last login date and time</a:t>
                      </a:r>
                      <a:endParaRPr lang="en-IN" sz="1600" dirty="0"/>
                    </a:p>
                  </a:txBody>
                  <a:tcPr/>
                </a:tc>
                <a:extLst>
                  <a:ext uri="{0D108BD9-81ED-4DB2-BD59-A6C34878D82A}">
                    <a16:rowId xmlns:a16="http://schemas.microsoft.com/office/drawing/2014/main" val="931057207"/>
                  </a:ext>
                </a:extLst>
              </a:tr>
              <a:tr h="370840">
                <a:tc>
                  <a:txBody>
                    <a:bodyPr/>
                    <a:lstStyle/>
                    <a:p>
                      <a:r>
                        <a:rPr lang="en-US" sz="1600" dirty="0"/>
                        <a:t>9</a:t>
                      </a:r>
                      <a:endParaRPr lang="en-IN" sz="1600" dirty="0"/>
                    </a:p>
                  </a:txBody>
                  <a:tcPr/>
                </a:tc>
                <a:tc>
                  <a:txBody>
                    <a:bodyPr/>
                    <a:lstStyle/>
                    <a:p>
                      <a:r>
                        <a:rPr lang="en-IN" sz="1600" kern="1200" dirty="0" err="1">
                          <a:solidFill>
                            <a:schemeClr val="dk1"/>
                          </a:solidFill>
                          <a:effectLst/>
                        </a:rPr>
                        <a:t>last_name</a:t>
                      </a:r>
                      <a:endParaRPr lang="en-IN" sz="1600" dirty="0"/>
                    </a:p>
                  </a:txBody>
                  <a:tcPr/>
                </a:tc>
                <a:tc>
                  <a:txBody>
                    <a:bodyPr/>
                    <a:lstStyle/>
                    <a:p>
                      <a:r>
                        <a:rPr lang="en-IN" sz="1600" kern="1200" dirty="0" err="1">
                          <a:solidFill>
                            <a:schemeClr val="dk1"/>
                          </a:solidFill>
                          <a:effectLst/>
                        </a:rPr>
                        <a:t>CharField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user’s last name</a:t>
                      </a:r>
                      <a:endParaRPr lang="en-IN" sz="1600" dirty="0"/>
                    </a:p>
                  </a:txBody>
                  <a:tcPr/>
                </a:tc>
                <a:extLst>
                  <a:ext uri="{0D108BD9-81ED-4DB2-BD59-A6C34878D82A}">
                    <a16:rowId xmlns:a16="http://schemas.microsoft.com/office/drawing/2014/main" val="3249104338"/>
                  </a:ext>
                </a:extLst>
              </a:tr>
              <a:tr h="370840">
                <a:tc>
                  <a:txBody>
                    <a:bodyPr/>
                    <a:lstStyle/>
                    <a:p>
                      <a:r>
                        <a:rPr lang="en-US" sz="1600" dirty="0"/>
                        <a:t>10</a:t>
                      </a:r>
                      <a:endParaRPr lang="en-IN" sz="1600" dirty="0"/>
                    </a:p>
                  </a:txBody>
                  <a:tcPr/>
                </a:tc>
                <a:tc>
                  <a:txBody>
                    <a:bodyPr/>
                    <a:lstStyle/>
                    <a:p>
                      <a:r>
                        <a:rPr lang="en-IN" sz="1600" kern="1200" dirty="0">
                          <a:solidFill>
                            <a:schemeClr val="dk1"/>
                          </a:solidFill>
                          <a:effectLst/>
                        </a:rPr>
                        <a:t>Password</a:t>
                      </a:r>
                      <a:endParaRPr lang="en-IN" sz="1600" dirty="0"/>
                    </a:p>
                  </a:txBody>
                  <a:tcPr/>
                </a:tc>
                <a:tc>
                  <a:txBody>
                    <a:bodyPr/>
                    <a:lstStyle/>
                    <a:p>
                      <a:r>
                        <a:rPr lang="en-IN" sz="1600" kern="1200" dirty="0" err="1">
                          <a:solidFill>
                            <a:schemeClr val="dk1"/>
                          </a:solidFill>
                          <a:effectLst/>
                        </a:rPr>
                        <a:t>CharField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password</a:t>
                      </a:r>
                      <a:endParaRPr lang="en-IN" sz="1600" dirty="0"/>
                    </a:p>
                  </a:txBody>
                  <a:tcPr/>
                </a:tc>
                <a:extLst>
                  <a:ext uri="{0D108BD9-81ED-4DB2-BD59-A6C34878D82A}">
                    <a16:rowId xmlns:a16="http://schemas.microsoft.com/office/drawing/2014/main" val="1538953472"/>
                  </a:ext>
                </a:extLst>
              </a:tr>
              <a:tr h="370840">
                <a:tc>
                  <a:txBody>
                    <a:bodyPr/>
                    <a:lstStyle/>
                    <a:p>
                      <a:r>
                        <a:rPr lang="en-US" sz="1600" dirty="0"/>
                        <a:t>11</a:t>
                      </a:r>
                      <a:endParaRPr lang="en-IN" sz="1600" dirty="0"/>
                    </a:p>
                  </a:txBody>
                  <a:tcPr/>
                </a:tc>
                <a:tc>
                  <a:txBody>
                    <a:bodyPr/>
                    <a:lstStyle/>
                    <a:p>
                      <a:r>
                        <a:rPr lang="en-IN" sz="1600" kern="1200" dirty="0">
                          <a:solidFill>
                            <a:schemeClr val="dk1"/>
                          </a:solidFill>
                          <a:effectLst/>
                        </a:rPr>
                        <a:t>username</a:t>
                      </a:r>
                      <a:endParaRPr lang="en-IN" sz="1600" dirty="0"/>
                    </a:p>
                  </a:txBody>
                  <a:tcPr/>
                </a:tc>
                <a:tc>
                  <a:txBody>
                    <a:bodyPr/>
                    <a:lstStyle/>
                    <a:p>
                      <a:r>
                        <a:rPr lang="en-IN" sz="1600" kern="1200" dirty="0" err="1">
                          <a:solidFill>
                            <a:schemeClr val="dk1"/>
                          </a:solidFill>
                          <a:effectLst/>
                        </a:rPr>
                        <a:t>CharField</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Not Null</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Represent username</a:t>
                      </a:r>
                      <a:endParaRPr lang="en-IN" sz="1600" dirty="0"/>
                    </a:p>
                  </a:txBody>
                  <a:tcPr/>
                </a:tc>
                <a:extLst>
                  <a:ext uri="{0D108BD9-81ED-4DB2-BD59-A6C34878D82A}">
                    <a16:rowId xmlns:a16="http://schemas.microsoft.com/office/drawing/2014/main" val="4120836713"/>
                  </a:ext>
                </a:extLst>
              </a:tr>
            </a:tbl>
          </a:graphicData>
        </a:graphic>
      </p:graphicFrame>
      <p:sp>
        <p:nvSpPr>
          <p:cNvPr id="5" name="TextBox 4">
            <a:extLst>
              <a:ext uri="{FF2B5EF4-FFF2-40B4-BE49-F238E27FC236}">
                <a16:creationId xmlns:a16="http://schemas.microsoft.com/office/drawing/2014/main" id="{B21A888D-77A4-4072-81D2-F2DD56890ED3}"/>
              </a:ext>
            </a:extLst>
          </p:cNvPr>
          <p:cNvSpPr txBox="1"/>
          <p:nvPr/>
        </p:nvSpPr>
        <p:spPr>
          <a:xfrm>
            <a:off x="810211" y="1514257"/>
            <a:ext cx="8133764" cy="646331"/>
          </a:xfrm>
          <a:prstGeom prst="rect">
            <a:avLst/>
          </a:prstGeom>
          <a:noFill/>
        </p:spPr>
        <p:txBody>
          <a:bodyPr wrap="square" rtlCol="0">
            <a:spAutoFit/>
          </a:bodyPr>
          <a:lstStyle/>
          <a:p>
            <a:r>
              <a:rPr lang="en-US" sz="1800" b="1" dirty="0">
                <a:solidFill>
                  <a:schemeClr val="accent1"/>
                </a:solidFill>
                <a:latin typeface="Times New Roman" panose="02020603050405020304" pitchFamily="18" charset="0"/>
                <a:cs typeface="Times New Roman" panose="02020603050405020304" pitchFamily="18" charset="0"/>
              </a:rPr>
              <a:t>Name: User</a:t>
            </a:r>
          </a:p>
          <a:p>
            <a:r>
              <a:rPr lang="en-US" sz="1800" b="1" dirty="0">
                <a:solidFill>
                  <a:schemeClr val="accent1"/>
                </a:solidFill>
                <a:latin typeface="Times New Roman" panose="02020603050405020304" pitchFamily="18" charset="0"/>
                <a:cs typeface="Times New Roman" panose="02020603050405020304" pitchFamily="18" charset="0"/>
              </a:rPr>
              <a:t>DESCRIPTION</a:t>
            </a:r>
            <a:r>
              <a:rPr lang="en-US" sz="1800" dirty="0">
                <a:solidFill>
                  <a:schemeClr val="accent1"/>
                </a:solidFill>
                <a:latin typeface="Times New Roman" panose="02020603050405020304" pitchFamily="18" charset="0"/>
                <a:cs typeface="Times New Roman" panose="02020603050405020304" pitchFamily="18" charset="0"/>
              </a:rPr>
              <a:t> :- Represents </a:t>
            </a:r>
            <a:r>
              <a:rPr lang="en-US" sz="1800" dirty="0" err="1">
                <a:solidFill>
                  <a:schemeClr val="accent1"/>
                </a:solidFill>
                <a:latin typeface="Times New Roman" panose="02020603050405020304" pitchFamily="18" charset="0"/>
                <a:cs typeface="Times New Roman" panose="02020603050405020304" pitchFamily="18" charset="0"/>
              </a:rPr>
              <a:t>users’s</a:t>
            </a:r>
            <a:r>
              <a:rPr lang="en-US" sz="1800" dirty="0">
                <a:solidFill>
                  <a:schemeClr val="accent1"/>
                </a:solidFill>
                <a:latin typeface="Times New Roman" panose="02020603050405020304" pitchFamily="18" charset="0"/>
                <a:cs typeface="Times New Roman" panose="02020603050405020304" pitchFamily="18" charset="0"/>
              </a:rPr>
              <a:t> details					Primary Key: id</a:t>
            </a:r>
          </a:p>
        </p:txBody>
      </p:sp>
    </p:spTree>
    <p:extLst>
      <p:ext uri="{BB962C8B-B14F-4D97-AF65-F5344CB8AC3E}">
        <p14:creationId xmlns:p14="http://schemas.microsoft.com/office/powerpoint/2010/main" val="1000950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br>
              <a:rPr lang="en-US" dirty="0"/>
            </a:br>
            <a:r>
              <a:rPr lang="en-US" dirty="0"/>
              <a:t>Input &amp; Output Design</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6513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933450" y="1123997"/>
            <a:ext cx="6115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dirty="0">
                <a:solidFill>
                  <a:schemeClr val="accent1"/>
                </a:solidFill>
                <a:latin typeface="+mj-lt"/>
                <a:ea typeface="+mj-ea"/>
                <a:cs typeface="+mj-cs"/>
              </a:rPr>
              <a:t>Project Profile</a:t>
            </a:r>
          </a:p>
        </p:txBody>
      </p:sp>
      <p:graphicFrame>
        <p:nvGraphicFramePr>
          <p:cNvPr id="4" name="Table 3">
            <a:extLst>
              <a:ext uri="{FF2B5EF4-FFF2-40B4-BE49-F238E27FC236}">
                <a16:creationId xmlns:a16="http://schemas.microsoft.com/office/drawing/2014/main" id="{66C48E70-0445-46AF-89D6-634E740A5231}"/>
              </a:ext>
            </a:extLst>
          </p:cNvPr>
          <p:cNvGraphicFramePr>
            <a:graphicFrameLocks noGrp="1"/>
          </p:cNvGraphicFramePr>
          <p:nvPr>
            <p:extLst>
              <p:ext uri="{D42A27DB-BD31-4B8C-83A1-F6EECF244321}">
                <p14:modId xmlns:p14="http://schemas.microsoft.com/office/powerpoint/2010/main" val="199284885"/>
              </p:ext>
            </p:extLst>
          </p:nvPr>
        </p:nvGraphicFramePr>
        <p:xfrm>
          <a:off x="1009650" y="1895480"/>
          <a:ext cx="8381999" cy="4805614"/>
        </p:xfrm>
        <a:graphic>
          <a:graphicData uri="http://schemas.openxmlformats.org/drawingml/2006/table">
            <a:tbl>
              <a:tblPr firstRow="1" bandRow="1">
                <a:tableStyleId>{3B4B98B0-60AC-42C2-AFA5-B58CD77FA1E5}</a:tableStyleId>
              </a:tblPr>
              <a:tblGrid>
                <a:gridCol w="2529052">
                  <a:extLst>
                    <a:ext uri="{9D8B030D-6E8A-4147-A177-3AD203B41FA5}">
                      <a16:colId xmlns:a16="http://schemas.microsoft.com/office/drawing/2014/main" val="20000"/>
                    </a:ext>
                  </a:extLst>
                </a:gridCol>
                <a:gridCol w="5852947">
                  <a:extLst>
                    <a:ext uri="{9D8B030D-6E8A-4147-A177-3AD203B41FA5}">
                      <a16:colId xmlns:a16="http://schemas.microsoft.com/office/drawing/2014/main" val="20001"/>
                    </a:ext>
                  </a:extLst>
                </a:gridCol>
              </a:tblGrid>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Project Title</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a:solidFill>
                            <a:schemeClr val="tx1"/>
                          </a:solidFill>
                          <a:latin typeface="Calibri" panose="020F0502020204030204" pitchFamily="34" charset="0"/>
                          <a:cs typeface="Calibri" panose="020F0502020204030204" pitchFamily="34" charset="0"/>
                        </a:rPr>
                        <a:t>Stock Price Prediction using Machine Learning</a:t>
                      </a:r>
                      <a:endParaRPr lang="en-GB" sz="1600" b="0" dirty="0">
                        <a:solidFill>
                          <a:schemeClr val="tx1"/>
                        </a:solidFill>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0"/>
                  </a:ext>
                </a:extLst>
              </a:tr>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Project category</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cap="none" spc="0" baseline="0" dirty="0">
                          <a:ln>
                            <a:noFill/>
                          </a:ln>
                          <a:solidFill>
                            <a:schemeClr val="tx1"/>
                          </a:solidFill>
                          <a:effectLst/>
                          <a:latin typeface="Calibri" panose="020F0502020204030204" pitchFamily="34" charset="0"/>
                          <a:cs typeface="Calibri" panose="020F0502020204030204" pitchFamily="34" charset="0"/>
                        </a:rPr>
                        <a:t>Web Application</a:t>
                      </a:r>
                      <a:endParaRPr lang="en-US" sz="1600" b="0" cap="none" spc="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1"/>
                  </a:ext>
                </a:extLst>
              </a:tr>
              <a:tr h="5647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kern="1200" cap="none" normalizeH="0" baseline="0" dirty="0">
                          <a:ln>
                            <a:noFill/>
                          </a:ln>
                          <a:solidFill>
                            <a:schemeClr val="tx1"/>
                          </a:solidFill>
                          <a:effectLst/>
                          <a:latin typeface="Calibri" panose="020F0502020204030204" pitchFamily="34" charset="0"/>
                          <a:cs typeface="Calibri" panose="020F0502020204030204" pitchFamily="34" charset="0"/>
                        </a:rPr>
                        <a:t>Objective </a:t>
                      </a:r>
                      <a:endParaRPr lang="en-IN" sz="1600" b="1" dirty="0">
                        <a:solidFill>
                          <a:schemeClr val="tx1"/>
                        </a:solidFill>
                        <a:latin typeface="Calibri" panose="020F0502020204030204" pitchFamily="34" charset="0"/>
                        <a:cs typeface="Calibri" panose="020F0502020204030204" pitchFamily="34" charset="0"/>
                      </a:endParaRPr>
                    </a:p>
                  </a:txBody>
                  <a:tcPr marT="45730" marB="4573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Calibri" panose="020F0502020204030204" pitchFamily="34" charset="0"/>
                          <a:cs typeface="Calibri" panose="020F0502020204030204" pitchFamily="34" charset="0"/>
                        </a:rPr>
                        <a:t>To Predict the stock price based on the past and upcoming events.</a:t>
                      </a:r>
                      <a:endParaRPr lang="en-US" sz="1600" b="0" cap="none" spc="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2"/>
                  </a:ext>
                </a:extLst>
              </a:tr>
              <a:tr h="3227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Front End</a:t>
                      </a:r>
                      <a:endParaRPr lang="en-IN" sz="1600" b="1" dirty="0">
                        <a:solidFill>
                          <a:schemeClr val="tx1"/>
                        </a:solidFill>
                        <a:latin typeface="Calibri" panose="020F0502020204030204" pitchFamily="34" charset="0"/>
                        <a:cs typeface="Calibri" panose="020F0502020204030204" pitchFamily="34" charset="0"/>
                      </a:endParaRPr>
                    </a:p>
                  </a:txBody>
                  <a:tcPr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normalizeH="0" baseline="0" dirty="0">
                          <a:ln>
                            <a:noFill/>
                          </a:ln>
                          <a:solidFill>
                            <a:schemeClr val="tx1"/>
                          </a:solidFill>
                          <a:effectLst/>
                          <a:latin typeface="Calibri" panose="020F0502020204030204" pitchFamily="34" charset="0"/>
                          <a:cs typeface="Calibri" panose="020F0502020204030204" pitchFamily="34" charset="0"/>
                        </a:rPr>
                        <a:t>Django</a:t>
                      </a:r>
                      <a:endParaRPr lang="en-US" sz="1600" b="0" cap="none" spc="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3"/>
                  </a:ext>
                </a:extLst>
              </a:tr>
              <a:tr h="3227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Back End </a:t>
                      </a:r>
                      <a:endParaRPr lang="en-US" sz="1600" b="1"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normalizeH="0" baseline="0" dirty="0">
                          <a:ln>
                            <a:noFill/>
                          </a:ln>
                          <a:solidFill>
                            <a:schemeClr val="tx1"/>
                          </a:solidFill>
                          <a:effectLst/>
                          <a:latin typeface="Calibri" panose="020F0502020204030204" pitchFamily="34" charset="0"/>
                          <a:cs typeface="Calibri" panose="020F0502020204030204" pitchFamily="34" charset="0"/>
                        </a:rPr>
                        <a:t>Django, Python</a:t>
                      </a:r>
                      <a:endParaRPr lang="en-US" sz="1600" b="0"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4"/>
                  </a:ext>
                </a:extLst>
              </a:tr>
              <a:tr h="3227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Tool</a:t>
                      </a:r>
                      <a:endParaRPr lang="en-US" sz="1600" b="1"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normalizeH="0" baseline="0" dirty="0">
                          <a:ln>
                            <a:noFill/>
                          </a:ln>
                          <a:solidFill>
                            <a:schemeClr val="tx1"/>
                          </a:solidFill>
                          <a:effectLst/>
                          <a:latin typeface="Calibri" panose="020F0502020204030204" pitchFamily="34" charset="0"/>
                          <a:cs typeface="Calibri" panose="020F0502020204030204" pitchFamily="34" charset="0"/>
                        </a:rPr>
                        <a:t>Anaconda, Google </a:t>
                      </a:r>
                      <a:r>
                        <a:rPr kumimoji="0" lang="en-US" sz="1600" b="0" u="none" strike="noStrike" kern="1200" cap="none" normalizeH="0" baseline="0" dirty="0" err="1">
                          <a:ln>
                            <a:noFill/>
                          </a:ln>
                          <a:solidFill>
                            <a:schemeClr val="tx1"/>
                          </a:solidFill>
                          <a:effectLst/>
                          <a:latin typeface="Calibri" panose="020F0502020204030204" pitchFamily="34" charset="0"/>
                          <a:cs typeface="Calibri" panose="020F0502020204030204" pitchFamily="34" charset="0"/>
                        </a:rPr>
                        <a:t>Colab</a:t>
                      </a:r>
                      <a:endParaRPr lang="en-US" sz="1600" b="0"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5"/>
                  </a:ext>
                </a:extLst>
              </a:tr>
              <a:tr h="3227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Server</a:t>
                      </a:r>
                      <a:endParaRPr lang="en-US" sz="1600" b="1"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normalizeH="0" baseline="0" dirty="0">
                          <a:ln>
                            <a:noFill/>
                          </a:ln>
                          <a:solidFill>
                            <a:schemeClr val="tx1"/>
                          </a:solidFill>
                          <a:effectLst/>
                          <a:latin typeface="Calibri" panose="020F0502020204030204" pitchFamily="34" charset="0"/>
                          <a:cs typeface="Calibri" panose="020F0502020204030204" pitchFamily="34" charset="0"/>
                        </a:rPr>
                        <a:t>XAMP</a:t>
                      </a:r>
                      <a:endParaRPr lang="en-US" sz="1600" b="0"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6"/>
                  </a:ext>
                </a:extLst>
              </a:tr>
              <a:tr h="552565">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Documentation Tool</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normalizeH="0" baseline="0" dirty="0">
                          <a:ln>
                            <a:noFill/>
                          </a:ln>
                          <a:solidFill>
                            <a:schemeClr val="tx1"/>
                          </a:solidFill>
                          <a:effectLst/>
                          <a:latin typeface="Calibri" panose="020F0502020204030204" pitchFamily="34" charset="0"/>
                          <a:cs typeface="Calibri" panose="020F0502020204030204" pitchFamily="34" charset="0"/>
                        </a:rPr>
                        <a:t>Office 365</a:t>
                      </a:r>
                      <a:endParaRPr lang="en-US" sz="1600" b="0"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7"/>
                  </a:ext>
                </a:extLst>
              </a:tr>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defRPr/>
                      </a:pPr>
                      <a:r>
                        <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rPr>
                        <a:t>Company Name</a:t>
                      </a:r>
                    </a:p>
                  </a:txBody>
                  <a:tcPr marT="45723" marB="45723" horzOverflow="overflow"/>
                </a:tc>
                <a:tc>
                  <a:txBody>
                    <a:bodyPr/>
                    <a:lstStyle/>
                    <a:p>
                      <a:pPr fontAlgn="auto">
                        <a:spcBef>
                          <a:spcPts val="0"/>
                        </a:spcBef>
                        <a:spcAft>
                          <a:spcPts val="0"/>
                        </a:spcAft>
                        <a:defRPr/>
                      </a:pPr>
                      <a:r>
                        <a:rPr lang="en-US" sz="1600" b="0" strike="noStrike" dirty="0">
                          <a:effectLst/>
                          <a:latin typeface="Calibri" panose="020F0502020204030204" pitchFamily="34" charset="0"/>
                          <a:ea typeface="Verdana" pitchFamily="34" charset="0"/>
                          <a:cs typeface="Calibri" panose="020F0502020204030204" pitchFamily="34" charset="0"/>
                        </a:rPr>
                        <a:t>MADHDA BUSINESS SOLUTIONS PVT LTD</a:t>
                      </a:r>
                    </a:p>
                  </a:txBody>
                  <a:tcPr marT="45730" marB="45730"/>
                </a:tc>
                <a:extLst>
                  <a:ext uri="{0D108BD9-81ED-4DB2-BD59-A6C34878D82A}">
                    <a16:rowId xmlns:a16="http://schemas.microsoft.com/office/drawing/2014/main" val="3350489032"/>
                  </a:ext>
                </a:extLst>
              </a:tr>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Internal Guide</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23" marB="45723" horzOverflow="overflow"/>
                </a:tc>
                <a:tc>
                  <a:txBody>
                    <a:bodyPr/>
                    <a:lstStyle/>
                    <a:p>
                      <a:pPr fontAlgn="auto">
                        <a:spcBef>
                          <a:spcPts val="0"/>
                        </a:spcBef>
                        <a:spcAft>
                          <a:spcPts val="0"/>
                        </a:spcAft>
                        <a:defRPr/>
                      </a:pPr>
                      <a:r>
                        <a:rPr lang="en-US" sz="1600" b="0" strike="noStrike" dirty="0">
                          <a:effectLst/>
                          <a:latin typeface="Calibri" panose="020F0502020204030204" pitchFamily="34" charset="0"/>
                          <a:cs typeface="Calibri" panose="020F0502020204030204" pitchFamily="34" charset="0"/>
                        </a:rPr>
                        <a:t>Dr. </a:t>
                      </a:r>
                      <a:r>
                        <a:rPr lang="en-US" sz="1600" b="0" strike="noStrike" dirty="0" err="1">
                          <a:effectLst/>
                          <a:latin typeface="Calibri" panose="020F0502020204030204" pitchFamily="34" charset="0"/>
                          <a:cs typeface="Calibri" panose="020F0502020204030204" pitchFamily="34" charset="0"/>
                        </a:rPr>
                        <a:t>Jigneshkumar</a:t>
                      </a:r>
                      <a:r>
                        <a:rPr lang="en-US" sz="1600" b="0" strike="noStrike" dirty="0">
                          <a:effectLst/>
                          <a:latin typeface="Calibri" panose="020F0502020204030204" pitchFamily="34" charset="0"/>
                          <a:cs typeface="Calibri" panose="020F0502020204030204" pitchFamily="34" charset="0"/>
                        </a:rPr>
                        <a:t> A. Chauhan</a:t>
                      </a:r>
                      <a:endParaRPr lang="en-US" sz="1600" b="0" strike="noStrike" dirty="0">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2574156505"/>
                  </a:ext>
                </a:extLst>
              </a:tr>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External Guide</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23" marB="45723" horzOverflow="overflow"/>
                </a:tc>
                <a:tc>
                  <a:txBody>
                    <a:bodyPr/>
                    <a:lstStyle/>
                    <a:p>
                      <a:pPr fontAlgn="auto">
                        <a:spcBef>
                          <a:spcPts val="0"/>
                        </a:spcBef>
                        <a:spcAft>
                          <a:spcPts val="0"/>
                        </a:spcAft>
                        <a:defRPr/>
                      </a:pPr>
                      <a:endParaRPr lang="en-US" sz="1600" b="0" strike="noStrike" dirty="0">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469438573"/>
                  </a:ext>
                </a:extLst>
              </a:tr>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defRPr/>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Developed By</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latin typeface="Calibri" panose="020F0502020204030204" pitchFamily="34" charset="0"/>
                          <a:cs typeface="Calibri" panose="020F0502020204030204" pitchFamily="34" charset="0"/>
                        </a:rPr>
                        <a:t>Preyash Sanjay </a:t>
                      </a:r>
                      <a:r>
                        <a:rPr lang="en-US" sz="1600" b="0" dirty="0" err="1">
                          <a:latin typeface="Calibri" panose="020F0502020204030204" pitchFamily="34" charset="0"/>
                          <a:cs typeface="Calibri" panose="020F0502020204030204" pitchFamily="34" charset="0"/>
                        </a:rPr>
                        <a:t>KaPatel</a:t>
                      </a:r>
                      <a:r>
                        <a:rPr lang="en-US" sz="1600" b="0" dirty="0">
                          <a:latin typeface="Calibri" panose="020F0502020204030204" pitchFamily="34" charset="0"/>
                          <a:cs typeface="Calibri" panose="020F0502020204030204" pitchFamily="34" charset="0"/>
                        </a:rPr>
                        <a:t> (1803421003)</a:t>
                      </a:r>
                      <a:endParaRPr lang="en-US" sz="1600" b="0" dirty="0">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09"/>
                  </a:ext>
                </a:extLst>
              </a:tr>
              <a:tr h="322721">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sz="1600" b="1" u="none" strike="noStrike" cap="none" normalizeH="0" baseline="0" dirty="0">
                          <a:ln>
                            <a:noFill/>
                          </a:ln>
                          <a:solidFill>
                            <a:schemeClr val="tx1"/>
                          </a:solidFill>
                          <a:effectLst/>
                          <a:latin typeface="Calibri" panose="020F0502020204030204" pitchFamily="34" charset="0"/>
                          <a:cs typeface="Calibri" panose="020F0502020204030204" pitchFamily="34" charset="0"/>
                        </a:rPr>
                        <a:t>Group No</a:t>
                      </a:r>
                      <a:endParaRPr kumimoji="0" lang="en-US" sz="1600" b="1" i="0" u="none" strike="noStrike" cap="none"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23" marB="45723"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dirty="0">
                          <a:ln>
                            <a:noFill/>
                          </a:ln>
                          <a:solidFill>
                            <a:schemeClr val="tx1"/>
                          </a:solidFill>
                          <a:effectLst/>
                          <a:latin typeface="Calibri" panose="020F0502020204030204" pitchFamily="34" charset="0"/>
                          <a:ea typeface="Verdana" pitchFamily="34" charset="0"/>
                          <a:cs typeface="Calibri" panose="020F0502020204030204" pitchFamily="34" charset="0"/>
                        </a:rPr>
                        <a:t>19</a:t>
                      </a:r>
                      <a:endParaRPr lang="en-US" sz="1600" b="0" strike="noStrike" cap="none" spc="0" dirty="0">
                        <a:ln>
                          <a:noFill/>
                        </a:ln>
                        <a:solidFill>
                          <a:schemeClr val="tx1"/>
                        </a:solidFill>
                        <a:effectLst/>
                        <a:latin typeface="Calibri" panose="020F0502020204030204" pitchFamily="34" charset="0"/>
                        <a:ea typeface="Verdana" pitchFamily="34" charset="0"/>
                        <a:cs typeface="Calibri" panose="020F0502020204030204" pitchFamily="34" charset="0"/>
                      </a:endParaRPr>
                    </a:p>
                  </a:txBody>
                  <a:tcPr marT="45730" marB="4573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209158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Home Page</a:t>
            </a:r>
            <a:endParaRPr lang="en-IN" dirty="0"/>
          </a:p>
        </p:txBody>
      </p:sp>
      <p:pic>
        <p:nvPicPr>
          <p:cNvPr id="5" name="Content Placeholder 4">
            <a:extLst>
              <a:ext uri="{FF2B5EF4-FFF2-40B4-BE49-F238E27FC236}">
                <a16:creationId xmlns:a16="http://schemas.microsoft.com/office/drawing/2014/main" id="{1AF3F4B1-2220-4A37-A2E0-FA6215D9B444}"/>
              </a:ext>
            </a:extLst>
          </p:cNvPr>
          <p:cNvPicPr>
            <a:picLocks noGrp="1" noChangeAspect="1"/>
          </p:cNvPicPr>
          <p:nvPr>
            <p:ph idx="1"/>
          </p:nvPr>
        </p:nvPicPr>
        <p:blipFill>
          <a:blip r:embed="rId2"/>
          <a:stretch>
            <a:fillRect/>
          </a:stretch>
        </p:blipFill>
        <p:spPr>
          <a:xfrm>
            <a:off x="677334" y="1666875"/>
            <a:ext cx="8619066" cy="4848225"/>
          </a:xfrm>
        </p:spPr>
      </p:pic>
    </p:spTree>
    <p:extLst>
      <p:ext uri="{BB962C8B-B14F-4D97-AF65-F5344CB8AC3E}">
        <p14:creationId xmlns:p14="http://schemas.microsoft.com/office/powerpoint/2010/main" val="2789445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Login Page</a:t>
            </a:r>
            <a:endParaRPr lang="en-IN" dirty="0"/>
          </a:p>
        </p:txBody>
      </p:sp>
      <p:pic>
        <p:nvPicPr>
          <p:cNvPr id="11" name="Content Placeholder 10">
            <a:extLst>
              <a:ext uri="{FF2B5EF4-FFF2-40B4-BE49-F238E27FC236}">
                <a16:creationId xmlns:a16="http://schemas.microsoft.com/office/drawing/2014/main" id="{B620CFFC-2C79-4CDD-BC0C-B6B4E19BFC6D}"/>
              </a:ext>
            </a:extLst>
          </p:cNvPr>
          <p:cNvPicPr>
            <a:picLocks noGrp="1" noChangeAspect="1"/>
          </p:cNvPicPr>
          <p:nvPr>
            <p:ph idx="1"/>
          </p:nvPr>
        </p:nvPicPr>
        <p:blipFill>
          <a:blip r:embed="rId2"/>
          <a:stretch>
            <a:fillRect/>
          </a:stretch>
        </p:blipFill>
        <p:spPr>
          <a:xfrm>
            <a:off x="677334" y="1560513"/>
            <a:ext cx="8334021" cy="4687887"/>
          </a:xfrm>
        </p:spPr>
      </p:pic>
    </p:spTree>
    <p:extLst>
      <p:ext uri="{BB962C8B-B14F-4D97-AF65-F5344CB8AC3E}">
        <p14:creationId xmlns:p14="http://schemas.microsoft.com/office/powerpoint/2010/main" val="3146232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Signup Page</a:t>
            </a:r>
            <a:endParaRPr lang="en-IN" dirty="0"/>
          </a:p>
        </p:txBody>
      </p:sp>
      <p:pic>
        <p:nvPicPr>
          <p:cNvPr id="5" name="Content Placeholder 4">
            <a:extLst>
              <a:ext uri="{FF2B5EF4-FFF2-40B4-BE49-F238E27FC236}">
                <a16:creationId xmlns:a16="http://schemas.microsoft.com/office/drawing/2014/main" id="{2FCC956F-EAF6-431A-9ABA-7094EE985800}"/>
              </a:ext>
            </a:extLst>
          </p:cNvPr>
          <p:cNvPicPr>
            <a:picLocks noGrp="1" noChangeAspect="1"/>
          </p:cNvPicPr>
          <p:nvPr>
            <p:ph idx="1"/>
          </p:nvPr>
        </p:nvPicPr>
        <p:blipFill>
          <a:blip r:embed="rId2"/>
          <a:stretch>
            <a:fillRect/>
          </a:stretch>
        </p:blipFill>
        <p:spPr>
          <a:xfrm>
            <a:off x="677334" y="1627188"/>
            <a:ext cx="8885766" cy="4998244"/>
          </a:xfrm>
        </p:spPr>
      </p:pic>
    </p:spTree>
    <p:extLst>
      <p:ext uri="{BB962C8B-B14F-4D97-AF65-F5344CB8AC3E}">
        <p14:creationId xmlns:p14="http://schemas.microsoft.com/office/powerpoint/2010/main" val="360217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Home after login</a:t>
            </a:r>
            <a:endParaRPr lang="en-IN" dirty="0"/>
          </a:p>
        </p:txBody>
      </p:sp>
      <p:pic>
        <p:nvPicPr>
          <p:cNvPr id="5" name="Content Placeholder 4">
            <a:extLst>
              <a:ext uri="{FF2B5EF4-FFF2-40B4-BE49-F238E27FC236}">
                <a16:creationId xmlns:a16="http://schemas.microsoft.com/office/drawing/2014/main" id="{FE7BF34C-A2D5-4D81-A7F3-49A8CFE803BF}"/>
              </a:ext>
            </a:extLst>
          </p:cNvPr>
          <p:cNvPicPr>
            <a:picLocks noGrp="1" noChangeAspect="1"/>
          </p:cNvPicPr>
          <p:nvPr>
            <p:ph idx="1"/>
          </p:nvPr>
        </p:nvPicPr>
        <p:blipFill>
          <a:blip r:embed="rId2"/>
          <a:stretch>
            <a:fillRect/>
          </a:stretch>
        </p:blipFill>
        <p:spPr>
          <a:xfrm>
            <a:off x="677333" y="1488281"/>
            <a:ext cx="8733367" cy="4912519"/>
          </a:xfrm>
        </p:spPr>
      </p:pic>
    </p:spTree>
    <p:extLst>
      <p:ext uri="{BB962C8B-B14F-4D97-AF65-F5344CB8AC3E}">
        <p14:creationId xmlns:p14="http://schemas.microsoft.com/office/powerpoint/2010/main" val="1223635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Watchlist Page</a:t>
            </a:r>
            <a:endParaRPr lang="en-IN" dirty="0"/>
          </a:p>
        </p:txBody>
      </p:sp>
      <p:pic>
        <p:nvPicPr>
          <p:cNvPr id="5" name="Content Placeholder 4">
            <a:extLst>
              <a:ext uri="{FF2B5EF4-FFF2-40B4-BE49-F238E27FC236}">
                <a16:creationId xmlns:a16="http://schemas.microsoft.com/office/drawing/2014/main" id="{342B1CF7-363D-4C6D-BA60-81804903F995}"/>
              </a:ext>
            </a:extLst>
          </p:cNvPr>
          <p:cNvPicPr>
            <a:picLocks noGrp="1" noChangeAspect="1"/>
          </p:cNvPicPr>
          <p:nvPr>
            <p:ph idx="1"/>
          </p:nvPr>
        </p:nvPicPr>
        <p:blipFill>
          <a:blip r:embed="rId2"/>
          <a:stretch>
            <a:fillRect/>
          </a:stretch>
        </p:blipFill>
        <p:spPr>
          <a:xfrm>
            <a:off x="677333" y="1488281"/>
            <a:ext cx="8838141" cy="4971455"/>
          </a:xfrm>
        </p:spPr>
      </p:pic>
    </p:spTree>
    <p:extLst>
      <p:ext uri="{BB962C8B-B14F-4D97-AF65-F5344CB8AC3E}">
        <p14:creationId xmlns:p14="http://schemas.microsoft.com/office/powerpoint/2010/main" val="610739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Holdings Page</a:t>
            </a:r>
            <a:endParaRPr lang="en-IN" dirty="0"/>
          </a:p>
        </p:txBody>
      </p:sp>
      <p:pic>
        <p:nvPicPr>
          <p:cNvPr id="5" name="Content Placeholder 4">
            <a:extLst>
              <a:ext uri="{FF2B5EF4-FFF2-40B4-BE49-F238E27FC236}">
                <a16:creationId xmlns:a16="http://schemas.microsoft.com/office/drawing/2014/main" id="{FBA3851B-77D2-410C-ABCE-D5759EFBB34F}"/>
              </a:ext>
            </a:extLst>
          </p:cNvPr>
          <p:cNvPicPr>
            <a:picLocks noGrp="1" noChangeAspect="1"/>
          </p:cNvPicPr>
          <p:nvPr>
            <p:ph idx="1"/>
          </p:nvPr>
        </p:nvPicPr>
        <p:blipFill>
          <a:blip r:embed="rId2"/>
          <a:stretch>
            <a:fillRect/>
          </a:stretch>
        </p:blipFill>
        <p:spPr>
          <a:xfrm>
            <a:off x="677334" y="1488281"/>
            <a:ext cx="8596668" cy="4835626"/>
          </a:xfrm>
        </p:spPr>
      </p:pic>
    </p:spTree>
    <p:extLst>
      <p:ext uri="{BB962C8B-B14F-4D97-AF65-F5344CB8AC3E}">
        <p14:creationId xmlns:p14="http://schemas.microsoft.com/office/powerpoint/2010/main" val="1508982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Prediction Page</a:t>
            </a:r>
            <a:endParaRPr lang="en-IN" dirty="0"/>
          </a:p>
        </p:txBody>
      </p:sp>
      <p:pic>
        <p:nvPicPr>
          <p:cNvPr id="5" name="Content Placeholder 4">
            <a:extLst>
              <a:ext uri="{FF2B5EF4-FFF2-40B4-BE49-F238E27FC236}">
                <a16:creationId xmlns:a16="http://schemas.microsoft.com/office/drawing/2014/main" id="{D88717ED-6DD5-48A4-8FC6-76CC40E26D50}"/>
              </a:ext>
            </a:extLst>
          </p:cNvPr>
          <p:cNvPicPr>
            <a:picLocks noGrp="1" noChangeAspect="1"/>
          </p:cNvPicPr>
          <p:nvPr>
            <p:ph idx="1"/>
          </p:nvPr>
        </p:nvPicPr>
        <p:blipFill>
          <a:blip r:embed="rId2"/>
          <a:stretch>
            <a:fillRect/>
          </a:stretch>
        </p:blipFill>
        <p:spPr>
          <a:xfrm>
            <a:off x="677334" y="1488281"/>
            <a:ext cx="8676216" cy="4880372"/>
          </a:xfrm>
        </p:spPr>
      </p:pic>
    </p:spTree>
    <p:extLst>
      <p:ext uri="{BB962C8B-B14F-4D97-AF65-F5344CB8AC3E}">
        <p14:creationId xmlns:p14="http://schemas.microsoft.com/office/powerpoint/2010/main" val="1192699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Prediction Page</a:t>
            </a:r>
            <a:endParaRPr lang="en-IN" dirty="0"/>
          </a:p>
        </p:txBody>
      </p:sp>
      <p:pic>
        <p:nvPicPr>
          <p:cNvPr id="5" name="Content Placeholder 4">
            <a:extLst>
              <a:ext uri="{FF2B5EF4-FFF2-40B4-BE49-F238E27FC236}">
                <a16:creationId xmlns:a16="http://schemas.microsoft.com/office/drawing/2014/main" id="{0E233834-84DE-4C0A-A4FA-D5DAD4385B84}"/>
              </a:ext>
            </a:extLst>
          </p:cNvPr>
          <p:cNvPicPr>
            <a:picLocks noGrp="1" noChangeAspect="1"/>
          </p:cNvPicPr>
          <p:nvPr>
            <p:ph idx="1"/>
          </p:nvPr>
        </p:nvPicPr>
        <p:blipFill>
          <a:blip r:embed="rId2"/>
          <a:stretch>
            <a:fillRect/>
          </a:stretch>
        </p:blipFill>
        <p:spPr>
          <a:xfrm>
            <a:off x="677334" y="1488281"/>
            <a:ext cx="8596668" cy="4835626"/>
          </a:xfrm>
        </p:spPr>
      </p:pic>
    </p:spTree>
    <p:extLst>
      <p:ext uri="{BB962C8B-B14F-4D97-AF65-F5344CB8AC3E}">
        <p14:creationId xmlns:p14="http://schemas.microsoft.com/office/powerpoint/2010/main" val="4214106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Testing</a:t>
            </a:r>
            <a:endParaRPr lang="en-US" dirty="0"/>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14717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Testing For Login/Signup Validation</a:t>
            </a:r>
            <a:endParaRPr lang="en-IN" dirty="0"/>
          </a:p>
        </p:txBody>
      </p:sp>
      <p:graphicFrame>
        <p:nvGraphicFramePr>
          <p:cNvPr id="5" name="Table 4">
            <a:extLst>
              <a:ext uri="{FF2B5EF4-FFF2-40B4-BE49-F238E27FC236}">
                <a16:creationId xmlns:a16="http://schemas.microsoft.com/office/drawing/2014/main" id="{5833A028-B938-4C84-9FE2-04FE2F2D2196}"/>
              </a:ext>
            </a:extLst>
          </p:cNvPr>
          <p:cNvGraphicFramePr>
            <a:graphicFrameLocks noGrp="1"/>
          </p:cNvGraphicFramePr>
          <p:nvPr>
            <p:extLst>
              <p:ext uri="{D42A27DB-BD31-4B8C-83A1-F6EECF244321}">
                <p14:modId xmlns:p14="http://schemas.microsoft.com/office/powerpoint/2010/main" val="960568635"/>
              </p:ext>
            </p:extLst>
          </p:nvPr>
        </p:nvGraphicFramePr>
        <p:xfrm>
          <a:off x="677336" y="1930400"/>
          <a:ext cx="8596666" cy="3092410"/>
        </p:xfrm>
        <a:graphic>
          <a:graphicData uri="http://schemas.openxmlformats.org/drawingml/2006/table">
            <a:tbl>
              <a:tblPr>
                <a:tableStyleId>{3B4B98B0-60AC-42C2-AFA5-B58CD77FA1E5}</a:tableStyleId>
              </a:tblPr>
              <a:tblGrid>
                <a:gridCol w="988850">
                  <a:extLst>
                    <a:ext uri="{9D8B030D-6E8A-4147-A177-3AD203B41FA5}">
                      <a16:colId xmlns:a16="http://schemas.microsoft.com/office/drawing/2014/main" val="2295720688"/>
                    </a:ext>
                  </a:extLst>
                </a:gridCol>
                <a:gridCol w="3105263">
                  <a:extLst>
                    <a:ext uri="{9D8B030D-6E8A-4147-A177-3AD203B41FA5}">
                      <a16:colId xmlns:a16="http://schemas.microsoft.com/office/drawing/2014/main" val="497753045"/>
                    </a:ext>
                  </a:extLst>
                </a:gridCol>
                <a:gridCol w="2577054">
                  <a:extLst>
                    <a:ext uri="{9D8B030D-6E8A-4147-A177-3AD203B41FA5}">
                      <a16:colId xmlns:a16="http://schemas.microsoft.com/office/drawing/2014/main" val="207157005"/>
                    </a:ext>
                  </a:extLst>
                </a:gridCol>
                <a:gridCol w="1925499">
                  <a:extLst>
                    <a:ext uri="{9D8B030D-6E8A-4147-A177-3AD203B41FA5}">
                      <a16:colId xmlns:a16="http://schemas.microsoft.com/office/drawing/2014/main" val="1014414919"/>
                    </a:ext>
                  </a:extLst>
                </a:gridCol>
              </a:tblGrid>
              <a:tr h="1073423">
                <a:tc>
                  <a:txBody>
                    <a:bodyPr/>
                    <a:lstStyle/>
                    <a:p>
                      <a:pPr algn="ctr" fontAlgn="b"/>
                      <a:r>
                        <a:rPr lang="en-US" sz="1800" u="sng" strike="noStrike" dirty="0" err="1">
                          <a:solidFill>
                            <a:schemeClr val="tx1"/>
                          </a:solidFill>
                          <a:effectLst/>
                        </a:rPr>
                        <a:t>Sr.No</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800" b="0" u="sng" strike="noStrike" dirty="0">
                          <a:solidFill>
                            <a:schemeClr val="tx1"/>
                          </a:solidFill>
                          <a:effectLst/>
                        </a:rPr>
                        <a:t>Validation</a:t>
                      </a:r>
                      <a:r>
                        <a:rPr lang="en-US" sz="1800" b="0" u="sng" strike="noStrike" baseline="0" dirty="0">
                          <a:solidFill>
                            <a:schemeClr val="tx1"/>
                          </a:solidFill>
                          <a:effectLst/>
                        </a:rPr>
                        <a:t> Checking </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800" u="sng" strike="noStrike" dirty="0">
                          <a:solidFill>
                            <a:schemeClr val="tx1"/>
                          </a:solidFill>
                          <a:effectLst/>
                        </a:rPr>
                        <a:t>Excepted Result</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800" u="sng" strike="noStrike" dirty="0">
                          <a:solidFill>
                            <a:schemeClr val="tx1"/>
                          </a:solidFill>
                          <a:effectLst/>
                        </a:rPr>
                        <a:t>Test Result</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617694472"/>
                  </a:ext>
                </a:extLst>
              </a:tr>
              <a:tr h="645965">
                <a:tc>
                  <a:txBody>
                    <a:bodyPr/>
                    <a:lstStyle/>
                    <a:p>
                      <a:pPr algn="ctr" fontAlgn="b"/>
                      <a:r>
                        <a:rPr lang="en-US" sz="1800" u="none" strike="noStrike" dirty="0">
                          <a:solidFill>
                            <a:schemeClr val="tx1"/>
                          </a:solidFill>
                          <a:effectLst/>
                        </a:rPr>
                        <a:t>1</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b="0" u="none" strike="noStrike" dirty="0" err="1">
                          <a:solidFill>
                            <a:schemeClr val="tx1"/>
                          </a:solidFill>
                          <a:effectLst/>
                        </a:rPr>
                        <a:t>Usename</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b="0" u="none" strike="noStrike" dirty="0">
                          <a:solidFill>
                            <a:schemeClr val="tx1"/>
                          </a:solidFill>
                          <a:effectLst/>
                        </a:rPr>
                        <a:t>Not Null and Unique</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0" u="none" strike="noStrike" dirty="0">
                          <a:solidFill>
                            <a:schemeClr val="tx1"/>
                          </a:solidFill>
                          <a:effectLst/>
                        </a:rPr>
                        <a:t>Pass</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980526683"/>
                  </a:ext>
                </a:extLst>
              </a:tr>
              <a:tr h="727057">
                <a:tc>
                  <a:txBody>
                    <a:bodyPr/>
                    <a:lstStyle/>
                    <a:p>
                      <a:pPr algn="ctr" fontAlgn="b"/>
                      <a:r>
                        <a:rPr lang="en-US" sz="1800" b="0" u="none" strike="noStrike" dirty="0">
                          <a:solidFill>
                            <a:schemeClr val="tx1"/>
                          </a:solidFill>
                          <a:effectLst/>
                        </a:rPr>
                        <a:t>2</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marL="0" marR="0" indent="0" algn="ctr" defTabSz="1218987" rtl="0" eaLnBrk="1" fontAlgn="b" latinLnBrk="0" hangingPunct="1">
                        <a:lnSpc>
                          <a:spcPct val="100000"/>
                        </a:lnSpc>
                        <a:spcBef>
                          <a:spcPts val="0"/>
                        </a:spcBef>
                        <a:spcAft>
                          <a:spcPts val="0"/>
                        </a:spcAft>
                        <a:buClrTx/>
                        <a:buSzTx/>
                        <a:buFontTx/>
                        <a:buNone/>
                        <a:tabLst/>
                        <a:defRPr/>
                      </a:pPr>
                      <a:r>
                        <a:rPr lang="en-US" sz="1800" b="0" u="none" strike="noStrike" dirty="0">
                          <a:solidFill>
                            <a:schemeClr val="tx1"/>
                          </a:solidFill>
                          <a:effectLst/>
                        </a:rPr>
                        <a:t>Password</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b="0" u="none" strike="noStrike" dirty="0">
                          <a:solidFill>
                            <a:schemeClr val="tx1"/>
                          </a:solidFill>
                          <a:effectLst/>
                        </a:rPr>
                        <a:t>Not null</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0" u="none" strike="noStrike" dirty="0">
                          <a:solidFill>
                            <a:schemeClr val="tx1"/>
                          </a:solidFill>
                          <a:effectLst/>
                        </a:rPr>
                        <a:t>Pass</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4832101"/>
                  </a:ext>
                </a:extLst>
              </a:tr>
              <a:tr h="645965">
                <a:tc>
                  <a:txBody>
                    <a:bodyPr/>
                    <a:lstStyle/>
                    <a:p>
                      <a:pPr algn="ctr" fontAlgn="b"/>
                      <a:r>
                        <a:rPr lang="en-US" sz="1800" b="0" u="none" strike="noStrike" dirty="0">
                          <a:solidFill>
                            <a:schemeClr val="tx1"/>
                          </a:solidFill>
                          <a:effectLst/>
                        </a:rPr>
                        <a:t>3</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marL="0" marR="0" indent="0" algn="ctr" defTabSz="1218987" rtl="0" eaLnBrk="1" fontAlgn="b" latinLnBrk="0" hangingPunct="1">
                        <a:lnSpc>
                          <a:spcPct val="100000"/>
                        </a:lnSpc>
                        <a:spcBef>
                          <a:spcPts val="0"/>
                        </a:spcBef>
                        <a:spcAft>
                          <a:spcPts val="0"/>
                        </a:spcAft>
                        <a:buClrTx/>
                        <a:buSzTx/>
                        <a:buFontTx/>
                        <a:buNone/>
                        <a:tabLst/>
                        <a:defRPr/>
                      </a:pPr>
                      <a:r>
                        <a:rPr lang="en-US" sz="1800" b="0" u="none" strike="noStrike" dirty="0">
                          <a:solidFill>
                            <a:schemeClr val="tx1"/>
                          </a:solidFill>
                          <a:effectLst/>
                        </a:rPr>
                        <a:t>Confirm Password</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b="0" u="none" strike="noStrike" dirty="0">
                          <a:solidFill>
                            <a:schemeClr val="tx1"/>
                          </a:solidFill>
                          <a:effectLst/>
                        </a:rPr>
                        <a:t>Not null</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0" u="none" strike="noStrike" dirty="0">
                          <a:solidFill>
                            <a:schemeClr val="tx1"/>
                          </a:solidFill>
                          <a:effectLst/>
                        </a:rPr>
                        <a:t>Pass</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119600730"/>
                  </a:ext>
                </a:extLst>
              </a:tr>
            </a:tbl>
          </a:graphicData>
        </a:graphic>
      </p:graphicFrame>
    </p:spTree>
    <p:extLst>
      <p:ext uri="{BB962C8B-B14F-4D97-AF65-F5344CB8AC3E}">
        <p14:creationId xmlns:p14="http://schemas.microsoft.com/office/powerpoint/2010/main" val="193914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Requirement Specification</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30433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Testing For Watchlist</a:t>
            </a:r>
          </a:p>
        </p:txBody>
      </p:sp>
      <p:graphicFrame>
        <p:nvGraphicFramePr>
          <p:cNvPr id="4" name="Table 3">
            <a:extLst>
              <a:ext uri="{FF2B5EF4-FFF2-40B4-BE49-F238E27FC236}">
                <a16:creationId xmlns:a16="http://schemas.microsoft.com/office/drawing/2014/main" id="{E6F3C831-7FE3-472F-9034-D2CF2790D465}"/>
              </a:ext>
            </a:extLst>
          </p:cNvPr>
          <p:cNvGraphicFramePr>
            <a:graphicFrameLocks noGrp="1"/>
          </p:cNvGraphicFramePr>
          <p:nvPr>
            <p:extLst>
              <p:ext uri="{D42A27DB-BD31-4B8C-83A1-F6EECF244321}">
                <p14:modId xmlns:p14="http://schemas.microsoft.com/office/powerpoint/2010/main" val="9280418"/>
              </p:ext>
            </p:extLst>
          </p:nvPr>
        </p:nvGraphicFramePr>
        <p:xfrm>
          <a:off x="677336" y="1930400"/>
          <a:ext cx="8596666" cy="1719388"/>
        </p:xfrm>
        <a:graphic>
          <a:graphicData uri="http://schemas.openxmlformats.org/drawingml/2006/table">
            <a:tbl>
              <a:tblPr>
                <a:tableStyleId>{3B4B98B0-60AC-42C2-AFA5-B58CD77FA1E5}</a:tableStyleId>
              </a:tblPr>
              <a:tblGrid>
                <a:gridCol w="988850">
                  <a:extLst>
                    <a:ext uri="{9D8B030D-6E8A-4147-A177-3AD203B41FA5}">
                      <a16:colId xmlns:a16="http://schemas.microsoft.com/office/drawing/2014/main" val="2295720688"/>
                    </a:ext>
                  </a:extLst>
                </a:gridCol>
                <a:gridCol w="3105263">
                  <a:extLst>
                    <a:ext uri="{9D8B030D-6E8A-4147-A177-3AD203B41FA5}">
                      <a16:colId xmlns:a16="http://schemas.microsoft.com/office/drawing/2014/main" val="497753045"/>
                    </a:ext>
                  </a:extLst>
                </a:gridCol>
                <a:gridCol w="2577054">
                  <a:extLst>
                    <a:ext uri="{9D8B030D-6E8A-4147-A177-3AD203B41FA5}">
                      <a16:colId xmlns:a16="http://schemas.microsoft.com/office/drawing/2014/main" val="207157005"/>
                    </a:ext>
                  </a:extLst>
                </a:gridCol>
                <a:gridCol w="1925499">
                  <a:extLst>
                    <a:ext uri="{9D8B030D-6E8A-4147-A177-3AD203B41FA5}">
                      <a16:colId xmlns:a16="http://schemas.microsoft.com/office/drawing/2014/main" val="1014414919"/>
                    </a:ext>
                  </a:extLst>
                </a:gridCol>
              </a:tblGrid>
              <a:tr h="1073423">
                <a:tc>
                  <a:txBody>
                    <a:bodyPr/>
                    <a:lstStyle/>
                    <a:p>
                      <a:pPr algn="ctr" fontAlgn="b"/>
                      <a:r>
                        <a:rPr lang="en-US" sz="1800" u="sng" strike="noStrike" dirty="0" err="1">
                          <a:solidFill>
                            <a:schemeClr val="tx1"/>
                          </a:solidFill>
                          <a:effectLst/>
                        </a:rPr>
                        <a:t>Sr.No</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800" b="0" u="sng" strike="noStrike" dirty="0">
                          <a:solidFill>
                            <a:schemeClr val="tx1"/>
                          </a:solidFill>
                          <a:effectLst/>
                        </a:rPr>
                        <a:t>Validation</a:t>
                      </a:r>
                      <a:r>
                        <a:rPr lang="en-US" sz="1800" b="0" u="sng" strike="noStrike" baseline="0" dirty="0">
                          <a:solidFill>
                            <a:schemeClr val="tx1"/>
                          </a:solidFill>
                          <a:effectLst/>
                        </a:rPr>
                        <a:t> Checking </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800" u="sng" strike="noStrike" dirty="0">
                          <a:solidFill>
                            <a:schemeClr val="tx1"/>
                          </a:solidFill>
                          <a:effectLst/>
                        </a:rPr>
                        <a:t>Excepted Result</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800" u="sng" strike="noStrike" dirty="0">
                          <a:solidFill>
                            <a:schemeClr val="tx1"/>
                          </a:solidFill>
                          <a:effectLst/>
                        </a:rPr>
                        <a:t>Test Result</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617694472"/>
                  </a:ext>
                </a:extLst>
              </a:tr>
              <a:tr h="645965">
                <a:tc>
                  <a:txBody>
                    <a:bodyPr/>
                    <a:lstStyle/>
                    <a:p>
                      <a:pPr algn="ctr" fontAlgn="b"/>
                      <a:r>
                        <a:rPr lang="en-US" sz="1800" u="none" strike="noStrike" dirty="0">
                          <a:solidFill>
                            <a:schemeClr val="tx1"/>
                          </a:solidFill>
                          <a:effectLst/>
                        </a:rPr>
                        <a:t>1</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b="0" u="none" strike="noStrike" dirty="0">
                          <a:solidFill>
                            <a:schemeClr val="tx1"/>
                          </a:solidFill>
                          <a:effectLst/>
                        </a:rPr>
                        <a:t>Symbol</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b="0" u="none" strike="noStrike" dirty="0">
                          <a:solidFill>
                            <a:schemeClr val="tx1"/>
                          </a:solidFill>
                          <a:effectLst/>
                        </a:rPr>
                        <a:t>As per Yahoo Finance</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0" u="none" strike="noStrike" dirty="0">
                          <a:solidFill>
                            <a:schemeClr val="tx1"/>
                          </a:solidFill>
                          <a:effectLst/>
                        </a:rPr>
                        <a:t>Pass</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980526683"/>
                  </a:ext>
                </a:extLst>
              </a:tr>
            </a:tbl>
          </a:graphicData>
        </a:graphic>
      </p:graphicFrame>
    </p:spTree>
    <p:extLst>
      <p:ext uri="{BB962C8B-B14F-4D97-AF65-F5344CB8AC3E}">
        <p14:creationId xmlns:p14="http://schemas.microsoft.com/office/powerpoint/2010/main" val="2459001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Testing For Holding</a:t>
            </a:r>
          </a:p>
        </p:txBody>
      </p:sp>
      <p:graphicFrame>
        <p:nvGraphicFramePr>
          <p:cNvPr id="4" name="Table 3">
            <a:extLst>
              <a:ext uri="{FF2B5EF4-FFF2-40B4-BE49-F238E27FC236}">
                <a16:creationId xmlns:a16="http://schemas.microsoft.com/office/drawing/2014/main" id="{E6F3C831-7FE3-472F-9034-D2CF2790D465}"/>
              </a:ext>
            </a:extLst>
          </p:cNvPr>
          <p:cNvGraphicFramePr>
            <a:graphicFrameLocks noGrp="1"/>
          </p:cNvGraphicFramePr>
          <p:nvPr>
            <p:extLst>
              <p:ext uri="{D42A27DB-BD31-4B8C-83A1-F6EECF244321}">
                <p14:modId xmlns:p14="http://schemas.microsoft.com/office/powerpoint/2010/main" val="2185026070"/>
              </p:ext>
            </p:extLst>
          </p:nvPr>
        </p:nvGraphicFramePr>
        <p:xfrm>
          <a:off x="677336" y="1930400"/>
          <a:ext cx="8596666" cy="2365353"/>
        </p:xfrm>
        <a:graphic>
          <a:graphicData uri="http://schemas.openxmlformats.org/drawingml/2006/table">
            <a:tbl>
              <a:tblPr>
                <a:tableStyleId>{3B4B98B0-60AC-42C2-AFA5-B58CD77FA1E5}</a:tableStyleId>
              </a:tblPr>
              <a:tblGrid>
                <a:gridCol w="988850">
                  <a:extLst>
                    <a:ext uri="{9D8B030D-6E8A-4147-A177-3AD203B41FA5}">
                      <a16:colId xmlns:a16="http://schemas.microsoft.com/office/drawing/2014/main" val="2295720688"/>
                    </a:ext>
                  </a:extLst>
                </a:gridCol>
                <a:gridCol w="3105263">
                  <a:extLst>
                    <a:ext uri="{9D8B030D-6E8A-4147-A177-3AD203B41FA5}">
                      <a16:colId xmlns:a16="http://schemas.microsoft.com/office/drawing/2014/main" val="497753045"/>
                    </a:ext>
                  </a:extLst>
                </a:gridCol>
                <a:gridCol w="2577054">
                  <a:extLst>
                    <a:ext uri="{9D8B030D-6E8A-4147-A177-3AD203B41FA5}">
                      <a16:colId xmlns:a16="http://schemas.microsoft.com/office/drawing/2014/main" val="207157005"/>
                    </a:ext>
                  </a:extLst>
                </a:gridCol>
                <a:gridCol w="1925499">
                  <a:extLst>
                    <a:ext uri="{9D8B030D-6E8A-4147-A177-3AD203B41FA5}">
                      <a16:colId xmlns:a16="http://schemas.microsoft.com/office/drawing/2014/main" val="1014414919"/>
                    </a:ext>
                  </a:extLst>
                </a:gridCol>
              </a:tblGrid>
              <a:tr h="1073423">
                <a:tc>
                  <a:txBody>
                    <a:bodyPr/>
                    <a:lstStyle/>
                    <a:p>
                      <a:pPr algn="ctr" fontAlgn="b"/>
                      <a:r>
                        <a:rPr lang="en-US" sz="1800" u="sng" strike="noStrike" dirty="0" err="1">
                          <a:solidFill>
                            <a:schemeClr val="tx1"/>
                          </a:solidFill>
                          <a:effectLst/>
                          <a:latin typeface="Calibri" panose="020F0502020204030204" pitchFamily="34" charset="0"/>
                          <a:cs typeface="Calibri" panose="020F0502020204030204" pitchFamily="34" charset="0"/>
                        </a:rPr>
                        <a:t>Sr.No</a:t>
                      </a:r>
                      <a:endParaRPr lang="en-US" sz="1800" b="1" i="0" u="sng"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b"/>
                      <a:r>
                        <a:rPr lang="en-US" sz="1800" b="0" u="sng" strike="noStrike" dirty="0">
                          <a:solidFill>
                            <a:schemeClr val="tx1"/>
                          </a:solidFill>
                          <a:effectLst/>
                          <a:latin typeface="Calibri" panose="020F0502020204030204" pitchFamily="34" charset="0"/>
                          <a:cs typeface="Calibri" panose="020F0502020204030204" pitchFamily="34" charset="0"/>
                        </a:rPr>
                        <a:t>Validation</a:t>
                      </a:r>
                      <a:r>
                        <a:rPr lang="en-US" sz="1800" b="0" u="sng" strike="noStrike" baseline="0" dirty="0">
                          <a:solidFill>
                            <a:schemeClr val="tx1"/>
                          </a:solidFill>
                          <a:effectLst/>
                          <a:latin typeface="Calibri" panose="020F0502020204030204" pitchFamily="34" charset="0"/>
                          <a:cs typeface="Calibri" panose="020F0502020204030204" pitchFamily="34" charset="0"/>
                        </a:rPr>
                        <a:t> Checking </a:t>
                      </a:r>
                      <a:endParaRPr lang="en-US" sz="1800" b="1" i="0" u="sng"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b"/>
                      <a:r>
                        <a:rPr lang="en-US" sz="1800" u="sng" strike="noStrike" dirty="0">
                          <a:solidFill>
                            <a:schemeClr val="tx1"/>
                          </a:solidFill>
                          <a:effectLst/>
                          <a:latin typeface="Calibri" panose="020F0502020204030204" pitchFamily="34" charset="0"/>
                          <a:cs typeface="Calibri" panose="020F0502020204030204" pitchFamily="34" charset="0"/>
                        </a:rPr>
                        <a:t>Excepted Result</a:t>
                      </a:r>
                      <a:endParaRPr lang="en-US" sz="1800" b="1" i="0" u="sng"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b"/>
                      <a:r>
                        <a:rPr lang="en-US" sz="1800" u="sng" strike="noStrike" dirty="0">
                          <a:solidFill>
                            <a:schemeClr val="tx1"/>
                          </a:solidFill>
                          <a:effectLst/>
                          <a:latin typeface="Calibri" panose="020F0502020204030204" pitchFamily="34" charset="0"/>
                          <a:cs typeface="Calibri" panose="020F0502020204030204" pitchFamily="34" charset="0"/>
                        </a:rPr>
                        <a:t>Test Result</a:t>
                      </a:r>
                      <a:endParaRPr lang="en-US" sz="1800" b="1" i="0" u="sng"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1617694472"/>
                  </a:ext>
                </a:extLst>
              </a:tr>
              <a:tr h="645965">
                <a:tc>
                  <a:txBody>
                    <a:bodyPr/>
                    <a:lstStyle/>
                    <a:p>
                      <a:pPr algn="ctr" fontAlgn="b"/>
                      <a:r>
                        <a:rPr lang="en-US" sz="1800" u="none" strike="noStrike" dirty="0">
                          <a:solidFill>
                            <a:schemeClr val="tx1"/>
                          </a:solidFill>
                          <a:effectLst/>
                          <a:latin typeface="Calibri" panose="020F0502020204030204" pitchFamily="34" charset="0"/>
                          <a:cs typeface="Calibri" panose="020F0502020204030204" pitchFamily="34" charset="0"/>
                        </a:rPr>
                        <a:t>1</a:t>
                      </a:r>
                      <a:endParaRPr lang="en-US" sz="18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800" b="0" u="none" strike="noStrike" dirty="0">
                          <a:solidFill>
                            <a:schemeClr val="tx1"/>
                          </a:solidFill>
                          <a:effectLst/>
                          <a:latin typeface="Calibri" panose="020F0502020204030204" pitchFamily="34" charset="0"/>
                          <a:cs typeface="Calibri" panose="020F0502020204030204" pitchFamily="34" charset="0"/>
                        </a:rPr>
                        <a:t>Symbol</a:t>
                      </a:r>
                      <a:endParaRPr lang="en-US" sz="18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800" b="0" u="none" strike="noStrike" dirty="0">
                          <a:solidFill>
                            <a:schemeClr val="tx1"/>
                          </a:solidFill>
                          <a:effectLst/>
                          <a:latin typeface="Calibri" panose="020F0502020204030204" pitchFamily="34" charset="0"/>
                          <a:cs typeface="Calibri" panose="020F0502020204030204" pitchFamily="34" charset="0"/>
                        </a:rPr>
                        <a:t>As per Yahoo Finance</a:t>
                      </a:r>
                      <a:endParaRPr lang="en-US" sz="18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0" u="none" strike="noStrike" dirty="0">
                          <a:solidFill>
                            <a:schemeClr val="tx1"/>
                          </a:solidFill>
                          <a:effectLst/>
                          <a:latin typeface="Calibri" panose="020F0502020204030204" pitchFamily="34" charset="0"/>
                          <a:cs typeface="Calibri" panose="020F0502020204030204" pitchFamily="34" charset="0"/>
                        </a:rPr>
                        <a:t>Pass</a:t>
                      </a:r>
                      <a:endParaRPr lang="en-US" sz="18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980526683"/>
                  </a:ext>
                </a:extLst>
              </a:tr>
              <a:tr h="645965">
                <a:tc>
                  <a:txBody>
                    <a:bodyPr/>
                    <a:lstStyle/>
                    <a:p>
                      <a:pPr algn="ctr" fontAlgn="b"/>
                      <a:r>
                        <a:rPr lang="en-US" sz="1800" b="0" i="0" u="none" strike="noStrike" dirty="0">
                          <a:solidFill>
                            <a:schemeClr val="tx1"/>
                          </a:solidFill>
                          <a:effectLst/>
                          <a:latin typeface="Calibri" panose="020F0502020204030204" pitchFamily="34" charset="0"/>
                          <a:cs typeface="Calibri" panose="020F0502020204030204" pitchFamily="34" charset="0"/>
                        </a:rPr>
                        <a:t>2</a:t>
                      </a:r>
                    </a:p>
                  </a:txBody>
                  <a:tcPr marL="9525" marR="9525" marT="9525" marB="0" anchor="b"/>
                </a:tc>
                <a:tc>
                  <a:txBody>
                    <a:bodyPr/>
                    <a:lstStyle/>
                    <a:p>
                      <a:pPr algn="ctr" fontAlgn="b"/>
                      <a:r>
                        <a:rPr lang="en-US" sz="1800" b="0" i="0" u="none" strike="noStrike" dirty="0">
                          <a:solidFill>
                            <a:schemeClr val="tx1"/>
                          </a:solidFill>
                          <a:effectLst/>
                          <a:latin typeface="Calibri" panose="020F0502020204030204" pitchFamily="34" charset="0"/>
                          <a:cs typeface="Calibri" panose="020F0502020204030204" pitchFamily="34" charset="0"/>
                        </a:rPr>
                        <a:t>Quantity</a:t>
                      </a:r>
                    </a:p>
                  </a:txBody>
                  <a:tcPr marL="9525" marR="9525" marT="9525" marB="0" anchor="b"/>
                </a:tc>
                <a:tc>
                  <a:txBody>
                    <a:bodyPr/>
                    <a:lstStyle/>
                    <a:p>
                      <a:pPr algn="ctr" fontAlgn="b"/>
                      <a:r>
                        <a:rPr lang="en-US" sz="1800" b="0" i="0" u="none" strike="noStrike" dirty="0">
                          <a:solidFill>
                            <a:schemeClr val="tx1"/>
                          </a:solidFill>
                          <a:effectLst/>
                          <a:latin typeface="Calibri" panose="020F0502020204030204" pitchFamily="34" charset="0"/>
                          <a:cs typeface="Calibri" panose="020F0502020204030204" pitchFamily="34" charset="0"/>
                        </a:rPr>
                        <a:t>Greater then Zero</a:t>
                      </a:r>
                    </a:p>
                  </a:txBody>
                  <a:tcPr marL="9525" marR="9525" marT="9525"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cs typeface="Calibri" panose="020F0502020204030204" pitchFamily="34" charset="0"/>
                        </a:rPr>
                        <a:t>Pass</a:t>
                      </a:r>
                    </a:p>
                  </a:txBody>
                  <a:tcPr marL="9525" marR="9525" marT="9525" marB="0" anchor="b"/>
                </a:tc>
                <a:extLst>
                  <a:ext uri="{0D108BD9-81ED-4DB2-BD59-A6C34878D82A}">
                    <a16:rowId xmlns:a16="http://schemas.microsoft.com/office/drawing/2014/main" val="1544482846"/>
                  </a:ext>
                </a:extLst>
              </a:tr>
            </a:tbl>
          </a:graphicData>
        </a:graphic>
      </p:graphicFrame>
    </p:spTree>
    <p:extLst>
      <p:ext uri="{BB962C8B-B14F-4D97-AF65-F5344CB8AC3E}">
        <p14:creationId xmlns:p14="http://schemas.microsoft.com/office/powerpoint/2010/main" val="3621930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Testing For Prediction</a:t>
            </a:r>
          </a:p>
        </p:txBody>
      </p:sp>
      <p:graphicFrame>
        <p:nvGraphicFramePr>
          <p:cNvPr id="4" name="Table 3">
            <a:extLst>
              <a:ext uri="{FF2B5EF4-FFF2-40B4-BE49-F238E27FC236}">
                <a16:creationId xmlns:a16="http://schemas.microsoft.com/office/drawing/2014/main" id="{E6F3C831-7FE3-472F-9034-D2CF2790D465}"/>
              </a:ext>
            </a:extLst>
          </p:cNvPr>
          <p:cNvGraphicFramePr>
            <a:graphicFrameLocks noGrp="1"/>
          </p:cNvGraphicFramePr>
          <p:nvPr/>
        </p:nvGraphicFramePr>
        <p:xfrm>
          <a:off x="677336" y="1930400"/>
          <a:ext cx="8596666" cy="1719388"/>
        </p:xfrm>
        <a:graphic>
          <a:graphicData uri="http://schemas.openxmlformats.org/drawingml/2006/table">
            <a:tbl>
              <a:tblPr>
                <a:tableStyleId>{3B4B98B0-60AC-42C2-AFA5-B58CD77FA1E5}</a:tableStyleId>
              </a:tblPr>
              <a:tblGrid>
                <a:gridCol w="988850">
                  <a:extLst>
                    <a:ext uri="{9D8B030D-6E8A-4147-A177-3AD203B41FA5}">
                      <a16:colId xmlns:a16="http://schemas.microsoft.com/office/drawing/2014/main" val="2295720688"/>
                    </a:ext>
                  </a:extLst>
                </a:gridCol>
                <a:gridCol w="3105263">
                  <a:extLst>
                    <a:ext uri="{9D8B030D-6E8A-4147-A177-3AD203B41FA5}">
                      <a16:colId xmlns:a16="http://schemas.microsoft.com/office/drawing/2014/main" val="497753045"/>
                    </a:ext>
                  </a:extLst>
                </a:gridCol>
                <a:gridCol w="2577054">
                  <a:extLst>
                    <a:ext uri="{9D8B030D-6E8A-4147-A177-3AD203B41FA5}">
                      <a16:colId xmlns:a16="http://schemas.microsoft.com/office/drawing/2014/main" val="207157005"/>
                    </a:ext>
                  </a:extLst>
                </a:gridCol>
                <a:gridCol w="1925499">
                  <a:extLst>
                    <a:ext uri="{9D8B030D-6E8A-4147-A177-3AD203B41FA5}">
                      <a16:colId xmlns:a16="http://schemas.microsoft.com/office/drawing/2014/main" val="1014414919"/>
                    </a:ext>
                  </a:extLst>
                </a:gridCol>
              </a:tblGrid>
              <a:tr h="1073423">
                <a:tc>
                  <a:txBody>
                    <a:bodyPr/>
                    <a:lstStyle/>
                    <a:p>
                      <a:pPr algn="ctr" fontAlgn="b"/>
                      <a:r>
                        <a:rPr lang="en-US" sz="1800" u="sng" strike="noStrike" dirty="0" err="1">
                          <a:solidFill>
                            <a:schemeClr val="tx1"/>
                          </a:solidFill>
                          <a:effectLst/>
                        </a:rPr>
                        <a:t>Sr.No</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800" b="0" u="sng" strike="noStrike" dirty="0">
                          <a:solidFill>
                            <a:schemeClr val="tx1"/>
                          </a:solidFill>
                          <a:effectLst/>
                        </a:rPr>
                        <a:t>Validation</a:t>
                      </a:r>
                      <a:r>
                        <a:rPr lang="en-US" sz="1800" b="0" u="sng" strike="noStrike" baseline="0" dirty="0">
                          <a:solidFill>
                            <a:schemeClr val="tx1"/>
                          </a:solidFill>
                          <a:effectLst/>
                        </a:rPr>
                        <a:t> Checking </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800" u="sng" strike="noStrike" dirty="0">
                          <a:solidFill>
                            <a:schemeClr val="tx1"/>
                          </a:solidFill>
                          <a:effectLst/>
                        </a:rPr>
                        <a:t>Excepted Result</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800" u="sng" strike="noStrike" dirty="0">
                          <a:solidFill>
                            <a:schemeClr val="tx1"/>
                          </a:solidFill>
                          <a:effectLst/>
                        </a:rPr>
                        <a:t>Test Result</a:t>
                      </a:r>
                      <a:endParaRPr lang="en-US" sz="1800" b="1" i="0" u="sng"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617694472"/>
                  </a:ext>
                </a:extLst>
              </a:tr>
              <a:tr h="645965">
                <a:tc>
                  <a:txBody>
                    <a:bodyPr/>
                    <a:lstStyle/>
                    <a:p>
                      <a:pPr algn="ctr" fontAlgn="b"/>
                      <a:r>
                        <a:rPr lang="en-US" sz="1800" u="none" strike="noStrike" dirty="0">
                          <a:solidFill>
                            <a:schemeClr val="tx1"/>
                          </a:solidFill>
                          <a:effectLst/>
                        </a:rPr>
                        <a:t>1</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b="0" u="none" strike="noStrike" dirty="0">
                          <a:solidFill>
                            <a:schemeClr val="tx1"/>
                          </a:solidFill>
                          <a:effectLst/>
                        </a:rPr>
                        <a:t>Symbol</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b="0" u="none" strike="noStrike" dirty="0">
                          <a:solidFill>
                            <a:schemeClr val="tx1"/>
                          </a:solidFill>
                          <a:effectLst/>
                        </a:rPr>
                        <a:t>As per Yahoo Finance</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0" u="none" strike="noStrike" dirty="0">
                          <a:solidFill>
                            <a:schemeClr val="tx1"/>
                          </a:solidFill>
                          <a:effectLst/>
                        </a:rPr>
                        <a:t>Pass</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980526683"/>
                  </a:ext>
                </a:extLst>
              </a:tr>
            </a:tbl>
          </a:graphicData>
        </a:graphic>
      </p:graphicFrame>
    </p:spTree>
    <p:extLst>
      <p:ext uri="{BB962C8B-B14F-4D97-AF65-F5344CB8AC3E}">
        <p14:creationId xmlns:p14="http://schemas.microsoft.com/office/powerpoint/2010/main" val="2221391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Future Enhancement </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60414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Future Enhancement </a:t>
            </a:r>
            <a:endParaRPr lang="en-IN" dirty="0"/>
          </a:p>
        </p:txBody>
      </p:sp>
      <p:sp>
        <p:nvSpPr>
          <p:cNvPr id="3" name="Content Placeholder 2">
            <a:extLst>
              <a:ext uri="{FF2B5EF4-FFF2-40B4-BE49-F238E27FC236}">
                <a16:creationId xmlns:a16="http://schemas.microsoft.com/office/drawing/2014/main" id="{118A1944-C412-4D9E-BF6D-B5C5C26FBBB2}"/>
              </a:ext>
            </a:extLst>
          </p:cNvPr>
          <p:cNvSpPr>
            <a:spLocks noGrp="1"/>
          </p:cNvSpPr>
          <p:nvPr>
            <p:ph idx="1"/>
          </p:nvPr>
        </p:nvSpPr>
        <p:spPr/>
        <p:txBody>
          <a:bodyPr>
            <a:normAutofit/>
          </a:bodyPr>
          <a:lstStyle/>
          <a:p>
            <a:r>
              <a:rPr lang="en-IN" dirty="0"/>
              <a:t>Implement NLTK to have impact of News on Stock Price Prediction</a:t>
            </a:r>
          </a:p>
          <a:p>
            <a:endParaRPr lang="en-US" dirty="0"/>
          </a:p>
          <a:p>
            <a:r>
              <a:rPr lang="en-US" dirty="0"/>
              <a:t>Speeding up the Model training time</a:t>
            </a:r>
          </a:p>
          <a:p>
            <a:endParaRPr lang="en-US" dirty="0"/>
          </a:p>
          <a:p>
            <a:r>
              <a:rPr lang="en-US" dirty="0"/>
              <a:t>Maintain prebuilt model for faster response</a:t>
            </a:r>
          </a:p>
          <a:p>
            <a:pPr marL="0" indent="0">
              <a:buNone/>
            </a:pPr>
            <a:endParaRPr lang="en-IN" dirty="0"/>
          </a:p>
          <a:p>
            <a:r>
              <a:rPr lang="en-IN" dirty="0"/>
              <a:t>News update for respective stock</a:t>
            </a:r>
          </a:p>
          <a:p>
            <a:endParaRPr lang="en-IN" dirty="0"/>
          </a:p>
          <a:p>
            <a:r>
              <a:rPr lang="en-IN" dirty="0"/>
              <a:t>Stock’s Fundamentals view</a:t>
            </a:r>
          </a:p>
          <a:p>
            <a:endParaRPr lang="en-IN" dirty="0"/>
          </a:p>
        </p:txBody>
      </p:sp>
    </p:spTree>
    <p:extLst>
      <p:ext uri="{BB962C8B-B14F-4D97-AF65-F5344CB8AC3E}">
        <p14:creationId xmlns:p14="http://schemas.microsoft.com/office/powerpoint/2010/main" val="3057627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Bibliography</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46342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874-0081-4EB8-AE50-2317ED5F8C40}"/>
              </a:ext>
            </a:extLst>
          </p:cNvPr>
          <p:cNvSpPr>
            <a:spLocks noGrp="1"/>
          </p:cNvSpPr>
          <p:nvPr>
            <p:ph type="title"/>
          </p:nvPr>
        </p:nvSpPr>
        <p:spPr/>
        <p:txBody>
          <a:bodyPr/>
          <a:lstStyle/>
          <a:p>
            <a:r>
              <a:rPr lang="en-US" dirty="0"/>
              <a:t>Bibliography</a:t>
            </a:r>
            <a:endParaRPr lang="en-IN" dirty="0"/>
          </a:p>
        </p:txBody>
      </p:sp>
      <p:sp>
        <p:nvSpPr>
          <p:cNvPr id="3" name="Content Placeholder 2">
            <a:extLst>
              <a:ext uri="{FF2B5EF4-FFF2-40B4-BE49-F238E27FC236}">
                <a16:creationId xmlns:a16="http://schemas.microsoft.com/office/drawing/2014/main" id="{118A1944-C412-4D9E-BF6D-B5C5C26FBBB2}"/>
              </a:ext>
            </a:extLst>
          </p:cNvPr>
          <p:cNvSpPr>
            <a:spLocks noGrp="1"/>
          </p:cNvSpPr>
          <p:nvPr>
            <p:ph idx="1"/>
          </p:nvPr>
        </p:nvSpPr>
        <p:spPr/>
        <p:txBody>
          <a:bodyPr>
            <a:normAutofit/>
          </a:bodyPr>
          <a:lstStyle/>
          <a:p>
            <a:r>
              <a:rPr lang="en-IN" dirty="0">
                <a:hlinkClick r:id="rId2"/>
              </a:rPr>
              <a:t>https://www.djangoproject.com/</a:t>
            </a:r>
            <a:endParaRPr lang="en-IN" dirty="0"/>
          </a:p>
          <a:p>
            <a:endParaRPr lang="en-IN" dirty="0"/>
          </a:p>
          <a:p>
            <a:r>
              <a:rPr lang="en-IN" dirty="0">
                <a:hlinkClick r:id="rId3"/>
              </a:rPr>
              <a:t>https://in.finance.yahoo.com/</a:t>
            </a:r>
            <a:endParaRPr lang="en-IN" dirty="0"/>
          </a:p>
          <a:p>
            <a:endParaRPr lang="en-IN" dirty="0"/>
          </a:p>
          <a:p>
            <a:r>
              <a:rPr lang="en-IN" dirty="0">
                <a:hlinkClick r:id="rId4"/>
              </a:rPr>
              <a:t>https://www.python.org/</a:t>
            </a:r>
            <a:endParaRPr lang="en-IN" dirty="0"/>
          </a:p>
          <a:p>
            <a:endParaRPr lang="en-IN" dirty="0"/>
          </a:p>
          <a:p>
            <a:r>
              <a:rPr lang="en-IN" dirty="0">
                <a:hlinkClick r:id="rId5"/>
              </a:rPr>
              <a:t>http://tensorflow.org/</a:t>
            </a:r>
            <a:endParaRPr lang="en-IN" dirty="0"/>
          </a:p>
          <a:p>
            <a:endParaRPr lang="en-IN" dirty="0"/>
          </a:p>
          <a:p>
            <a:r>
              <a:rPr lang="en-IN" dirty="0">
                <a:hlinkClick r:id="rId6"/>
              </a:rPr>
              <a:t>http://keras.io/</a:t>
            </a:r>
            <a:endParaRPr lang="en-IN" dirty="0"/>
          </a:p>
          <a:p>
            <a:endParaRPr lang="en-IN" dirty="0"/>
          </a:p>
          <a:p>
            <a:endParaRPr lang="en-IN" dirty="0"/>
          </a:p>
        </p:txBody>
      </p:sp>
    </p:spTree>
    <p:extLst>
      <p:ext uri="{BB962C8B-B14F-4D97-AF65-F5344CB8AC3E}">
        <p14:creationId xmlns:p14="http://schemas.microsoft.com/office/powerpoint/2010/main" val="38956543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9278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981075" y="1104947"/>
            <a:ext cx="6115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dirty="0">
                <a:solidFill>
                  <a:schemeClr val="accent1"/>
                </a:solidFill>
                <a:latin typeface="+mj-lt"/>
                <a:ea typeface="+mj-ea"/>
                <a:cs typeface="+mj-cs"/>
              </a:rPr>
              <a:t>Existing system</a:t>
            </a:r>
          </a:p>
        </p:txBody>
      </p:sp>
      <p:sp>
        <p:nvSpPr>
          <p:cNvPr id="5" name="TextBox 4"/>
          <p:cNvSpPr txBox="1"/>
          <p:nvPr/>
        </p:nvSpPr>
        <p:spPr>
          <a:xfrm>
            <a:off x="981075" y="2181225"/>
            <a:ext cx="8572500" cy="4565352"/>
          </a:xfrm>
          <a:prstGeom prst="rect">
            <a:avLst/>
          </a:prstGeom>
          <a:noFill/>
        </p:spPr>
        <p:txBody>
          <a:bodyPr wrap="square">
            <a:spAutoFit/>
          </a:bodyPr>
          <a:lstStyle/>
          <a:p>
            <a:pPr>
              <a:spcBef>
                <a:spcPts val="1000"/>
              </a:spcBef>
              <a:buClr>
                <a:schemeClr val="accent1"/>
              </a:buClr>
              <a:buSzPct val="80000"/>
              <a:defRPr/>
            </a:pPr>
            <a:r>
              <a:rPr lang="en-US" sz="1600" dirty="0">
                <a:solidFill>
                  <a:schemeClr val="tx1">
                    <a:lumMod val="75000"/>
                    <a:lumOff val="25000"/>
                  </a:schemeClr>
                </a:solidFill>
              </a:rPr>
              <a:t>The existing system works as follow : </a:t>
            </a:r>
          </a:p>
          <a:p>
            <a:pPr marL="742950" lvl="1"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Money related transaction require high alertness of statistical insights of history and future events, In such case taking decision of stake sale, hold or buy are difficult.</a:t>
            </a:r>
          </a:p>
          <a:p>
            <a:pPr marL="742950" lvl="1"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Before taking decision we need to look at the past data, stock patterns, Recent news and judging the price takes time and it might end up in slow decision, incomplete information etc.</a:t>
            </a:r>
          </a:p>
          <a:p>
            <a:pPr marL="742950" lvl="1"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Taking the Stake sale/buy/Hold based on emotion and incomplete information may perform false prediction.</a:t>
            </a:r>
          </a:p>
          <a:p>
            <a:pPr marL="285750" indent="-285750">
              <a:spcBef>
                <a:spcPts val="1000"/>
              </a:spcBef>
              <a:buClr>
                <a:schemeClr val="accent1"/>
              </a:buClr>
              <a:buSzPct val="80000"/>
              <a:buFont typeface="Wingdings 3" charset="2"/>
              <a:buChar char=""/>
              <a:defRPr/>
            </a:pPr>
            <a:endParaRPr lang="en-US" sz="1600" dirty="0">
              <a:solidFill>
                <a:schemeClr val="tx1">
                  <a:lumMod val="75000"/>
                  <a:lumOff val="25000"/>
                </a:schemeClr>
              </a:solidFill>
            </a:endParaRPr>
          </a:p>
          <a:p>
            <a:pPr marL="285750"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Drawback of Existing System</a:t>
            </a:r>
          </a:p>
          <a:p>
            <a:pPr marL="742950" lvl="1"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Incomplete Information</a:t>
            </a:r>
          </a:p>
          <a:p>
            <a:pPr marL="742950" lvl="1"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Emotion based Decision</a:t>
            </a:r>
          </a:p>
          <a:p>
            <a:pPr marL="742950" lvl="1" indent="-285750">
              <a:spcBef>
                <a:spcPts val="1000"/>
              </a:spcBef>
              <a:buClr>
                <a:schemeClr val="accent1"/>
              </a:buClr>
              <a:buSzPct val="80000"/>
              <a:buFont typeface="Wingdings 3" charset="2"/>
              <a:buChar char=""/>
              <a:defRPr/>
            </a:pPr>
            <a:r>
              <a:rPr lang="en-US" sz="1600" dirty="0">
                <a:solidFill>
                  <a:schemeClr val="tx1">
                    <a:lumMod val="75000"/>
                    <a:lumOff val="25000"/>
                  </a:schemeClr>
                </a:solidFill>
              </a:rPr>
              <a:t>Unawareness of stock price patterns </a:t>
            </a:r>
          </a:p>
        </p:txBody>
      </p:sp>
    </p:spTree>
    <p:extLst>
      <p:ext uri="{BB962C8B-B14F-4D97-AF65-F5344CB8AC3E}">
        <p14:creationId xmlns:p14="http://schemas.microsoft.com/office/powerpoint/2010/main" val="413559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257175" y="1057322"/>
            <a:ext cx="6115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dirty="0">
                <a:solidFill>
                  <a:schemeClr val="accent1"/>
                </a:solidFill>
                <a:latin typeface="+mj-lt"/>
                <a:ea typeface="+mj-ea"/>
                <a:cs typeface="+mj-cs"/>
              </a:rPr>
              <a:t>Need for new  system</a:t>
            </a:r>
          </a:p>
        </p:txBody>
      </p:sp>
      <p:sp>
        <p:nvSpPr>
          <p:cNvPr id="5" name="TextBox 4"/>
          <p:cNvSpPr txBox="1"/>
          <p:nvPr/>
        </p:nvSpPr>
        <p:spPr>
          <a:xfrm>
            <a:off x="981075" y="2181225"/>
            <a:ext cx="8610600" cy="3483005"/>
          </a:xfrm>
          <a:prstGeom prst="rect">
            <a:avLst/>
          </a:prstGeom>
          <a:noFill/>
        </p:spPr>
        <p:txBody>
          <a:bodyPr>
            <a:spAutoFit/>
          </a:bodyPr>
          <a:lstStyle/>
          <a:p>
            <a:pPr marL="285750" indent="-285750">
              <a:spcBef>
                <a:spcPts val="1000"/>
              </a:spcBef>
              <a:buClr>
                <a:schemeClr val="accent1"/>
              </a:buClr>
              <a:buSzPct val="80000"/>
              <a:buFont typeface="Wingdings 3" charset="2"/>
              <a:buChar char=""/>
              <a:defRPr/>
            </a:pPr>
            <a:r>
              <a:rPr lang="en-US" dirty="0">
                <a:solidFill>
                  <a:schemeClr val="tx1">
                    <a:lumMod val="75000"/>
                    <a:lumOff val="25000"/>
                  </a:schemeClr>
                </a:solidFill>
              </a:rPr>
              <a:t>Rapid Decision:</a:t>
            </a:r>
          </a:p>
          <a:p>
            <a:pPr marL="742950" lvl="1" indent="-285750">
              <a:spcBef>
                <a:spcPts val="1000"/>
              </a:spcBef>
              <a:buClr>
                <a:schemeClr val="accent1"/>
              </a:buClr>
              <a:buSzPct val="80000"/>
              <a:buFont typeface="Wingdings 3" charset="2"/>
              <a:buChar char=""/>
              <a:defRPr/>
            </a:pPr>
            <a:r>
              <a:rPr lang="en-US" dirty="0">
                <a:solidFill>
                  <a:schemeClr val="tx1">
                    <a:lumMod val="75000"/>
                    <a:lumOff val="25000"/>
                  </a:schemeClr>
                </a:solidFill>
              </a:rPr>
              <a:t>User can take decision rapidly as it is performed autonomous.</a:t>
            </a:r>
          </a:p>
          <a:p>
            <a:pPr marL="742950" lvl="1" indent="-285750">
              <a:spcBef>
                <a:spcPts val="1000"/>
              </a:spcBef>
              <a:buClr>
                <a:schemeClr val="accent1"/>
              </a:buClr>
              <a:buSzPct val="80000"/>
              <a:buFont typeface="Wingdings 3" charset="2"/>
              <a:buChar char=""/>
              <a:defRPr/>
            </a:pPr>
            <a:endParaRPr lang="en-US" dirty="0">
              <a:solidFill>
                <a:schemeClr val="tx1">
                  <a:lumMod val="75000"/>
                  <a:lumOff val="25000"/>
                </a:schemeClr>
              </a:solidFill>
            </a:endParaRPr>
          </a:p>
          <a:p>
            <a:pPr marL="285750" indent="-285750">
              <a:spcBef>
                <a:spcPts val="1000"/>
              </a:spcBef>
              <a:buClr>
                <a:schemeClr val="accent1"/>
              </a:buClr>
              <a:buSzPct val="80000"/>
              <a:buFont typeface="Wingdings 3" charset="2"/>
              <a:buChar char=""/>
              <a:defRPr/>
            </a:pPr>
            <a:r>
              <a:rPr lang="en-US" dirty="0">
                <a:solidFill>
                  <a:schemeClr val="tx1">
                    <a:lumMod val="75000"/>
                    <a:lumOff val="25000"/>
                  </a:schemeClr>
                </a:solidFill>
              </a:rPr>
              <a:t>Improved Accuracy:</a:t>
            </a:r>
          </a:p>
          <a:p>
            <a:pPr marL="742950" lvl="1" indent="-285750">
              <a:spcBef>
                <a:spcPts val="1000"/>
              </a:spcBef>
              <a:buClr>
                <a:schemeClr val="accent1"/>
              </a:buClr>
              <a:buSzPct val="80000"/>
              <a:buFont typeface="Wingdings 3" charset="2"/>
              <a:buChar char=""/>
              <a:defRPr/>
            </a:pPr>
            <a:r>
              <a:rPr lang="en-US" dirty="0">
                <a:solidFill>
                  <a:schemeClr val="tx1">
                    <a:lumMod val="75000"/>
                    <a:lumOff val="25000"/>
                  </a:schemeClr>
                </a:solidFill>
              </a:rPr>
              <a:t>User can use the result to take decision for stake sale or hold or buy</a:t>
            </a:r>
          </a:p>
          <a:p>
            <a:pPr marL="285750" indent="-285750">
              <a:spcBef>
                <a:spcPts val="1000"/>
              </a:spcBef>
              <a:buClr>
                <a:schemeClr val="accent1"/>
              </a:buClr>
              <a:buSzPct val="80000"/>
              <a:buFont typeface="Wingdings 3" charset="2"/>
              <a:buChar char=""/>
              <a:defRPr/>
            </a:pPr>
            <a:endParaRPr lang="en-US" dirty="0">
              <a:solidFill>
                <a:schemeClr val="tx1">
                  <a:lumMod val="75000"/>
                  <a:lumOff val="25000"/>
                </a:schemeClr>
              </a:solidFill>
            </a:endParaRPr>
          </a:p>
          <a:p>
            <a:pPr marL="285750" indent="-285750">
              <a:spcBef>
                <a:spcPts val="1000"/>
              </a:spcBef>
              <a:buClr>
                <a:schemeClr val="accent1"/>
              </a:buClr>
              <a:buSzPct val="80000"/>
              <a:buFont typeface="Wingdings 3" charset="2"/>
              <a:buChar char=""/>
              <a:defRPr/>
            </a:pPr>
            <a:r>
              <a:rPr lang="en-US" dirty="0">
                <a:solidFill>
                  <a:schemeClr val="tx1">
                    <a:lumMod val="75000"/>
                    <a:lumOff val="25000"/>
                  </a:schemeClr>
                </a:solidFill>
              </a:rPr>
              <a:t>Based on Historic data:</a:t>
            </a:r>
          </a:p>
          <a:p>
            <a:pPr marL="742950" lvl="1" indent="-285750">
              <a:spcBef>
                <a:spcPts val="1000"/>
              </a:spcBef>
              <a:buClr>
                <a:schemeClr val="accent1"/>
              </a:buClr>
              <a:buSzPct val="80000"/>
              <a:buFont typeface="Wingdings 3" charset="2"/>
              <a:buChar char=""/>
              <a:defRPr/>
            </a:pPr>
            <a:r>
              <a:rPr lang="en-US" dirty="0">
                <a:solidFill>
                  <a:schemeClr val="tx1">
                    <a:lumMod val="75000"/>
                    <a:lumOff val="25000"/>
                  </a:schemeClr>
                </a:solidFill>
              </a:rPr>
              <a:t>Prediction are based on historic data and past events.</a:t>
            </a:r>
          </a:p>
          <a:p>
            <a:pPr eaLnBrk="1" hangingPunct="1">
              <a:defRPr/>
            </a:pPr>
            <a:endParaRPr lang="en-US" dirty="0">
              <a:solidFill>
                <a:srgbClr val="660066"/>
              </a:solidFill>
              <a:latin typeface="Arial" charset="0"/>
              <a:cs typeface="Arial" charset="0"/>
            </a:endParaRPr>
          </a:p>
        </p:txBody>
      </p:sp>
    </p:spTree>
    <p:extLst>
      <p:ext uri="{BB962C8B-B14F-4D97-AF65-F5344CB8AC3E}">
        <p14:creationId xmlns:p14="http://schemas.microsoft.com/office/powerpoint/2010/main" val="31500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1159-17B8-4205-B700-964833B04A4D}"/>
              </a:ext>
            </a:extLst>
          </p:cNvPr>
          <p:cNvSpPr>
            <a:spLocks noGrp="1"/>
          </p:cNvSpPr>
          <p:nvPr>
            <p:ph type="title"/>
          </p:nvPr>
        </p:nvSpPr>
        <p:spPr/>
        <p:txBody>
          <a:bodyPr/>
          <a:lstStyle/>
          <a:p>
            <a:r>
              <a:rPr lang="en-US" dirty="0"/>
              <a:t>USED HARDWARE AND SOFTWARE </a:t>
            </a:r>
            <a:br>
              <a:rPr lang="en-US" dirty="0"/>
            </a:br>
            <a:r>
              <a:rPr lang="en-US" dirty="0"/>
              <a:t>CLINET SIDE</a:t>
            </a:r>
            <a:endParaRPr lang="en-IN" dirty="0"/>
          </a:p>
        </p:txBody>
      </p:sp>
      <p:sp>
        <p:nvSpPr>
          <p:cNvPr id="3" name="Content Placeholder 2">
            <a:extLst>
              <a:ext uri="{FF2B5EF4-FFF2-40B4-BE49-F238E27FC236}">
                <a16:creationId xmlns:a16="http://schemas.microsoft.com/office/drawing/2014/main" id="{CFFC9AEA-0EC1-4567-B12B-B203E147ABD1}"/>
              </a:ext>
            </a:extLst>
          </p:cNvPr>
          <p:cNvSpPr>
            <a:spLocks noGrp="1"/>
          </p:cNvSpPr>
          <p:nvPr>
            <p:ph idx="1"/>
          </p:nvPr>
        </p:nvSpPr>
        <p:spPr/>
        <p:txBody>
          <a:bodyPr>
            <a:normAutofit/>
          </a:bodyPr>
          <a:lstStyle/>
          <a:p>
            <a:endParaRPr lang="en-US" dirty="0"/>
          </a:p>
          <a:p>
            <a:r>
              <a:rPr lang="en-US" dirty="0"/>
              <a:t>Minimum Requirement of Hardware and Software:</a:t>
            </a:r>
          </a:p>
          <a:p>
            <a:r>
              <a:rPr lang="en-US" dirty="0"/>
              <a:t>Hardware Requirement:</a:t>
            </a:r>
          </a:p>
          <a:p>
            <a:pPr lvl="1"/>
            <a:r>
              <a:rPr lang="en-US" dirty="0"/>
              <a:t>Basic CPU with 700 MHz Speed</a:t>
            </a:r>
          </a:p>
          <a:p>
            <a:pPr lvl="1"/>
            <a:r>
              <a:rPr lang="en-US" dirty="0"/>
              <a:t>1 GB RAM</a:t>
            </a:r>
          </a:p>
          <a:p>
            <a:endParaRPr lang="en-US" dirty="0"/>
          </a:p>
          <a:p>
            <a:r>
              <a:rPr lang="en-US" dirty="0"/>
              <a:t>Software Requirement:</a:t>
            </a:r>
          </a:p>
          <a:p>
            <a:pPr lvl="1"/>
            <a:r>
              <a:rPr lang="en-US" dirty="0"/>
              <a:t>Chrome with 68.0.3440.75 or above Version</a:t>
            </a:r>
          </a:p>
          <a:p>
            <a:pPr lvl="1"/>
            <a:r>
              <a:rPr lang="en-US" dirty="0"/>
              <a:t>Good Internet Speed</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7971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1159-17B8-4205-B700-964833B04A4D}"/>
              </a:ext>
            </a:extLst>
          </p:cNvPr>
          <p:cNvSpPr>
            <a:spLocks noGrp="1"/>
          </p:cNvSpPr>
          <p:nvPr>
            <p:ph type="title"/>
          </p:nvPr>
        </p:nvSpPr>
        <p:spPr/>
        <p:txBody>
          <a:bodyPr/>
          <a:lstStyle/>
          <a:p>
            <a:r>
              <a:rPr lang="en-US" dirty="0"/>
              <a:t>USED HARDWARE AND SOFTWARE </a:t>
            </a:r>
            <a:br>
              <a:rPr lang="en-US" dirty="0"/>
            </a:br>
            <a:r>
              <a:rPr lang="en-US" dirty="0"/>
              <a:t>Server SIDE</a:t>
            </a:r>
            <a:endParaRPr lang="en-IN" dirty="0"/>
          </a:p>
        </p:txBody>
      </p:sp>
      <p:sp>
        <p:nvSpPr>
          <p:cNvPr id="3" name="Content Placeholder 2">
            <a:extLst>
              <a:ext uri="{FF2B5EF4-FFF2-40B4-BE49-F238E27FC236}">
                <a16:creationId xmlns:a16="http://schemas.microsoft.com/office/drawing/2014/main" id="{CFFC9AEA-0EC1-4567-B12B-B203E147ABD1}"/>
              </a:ext>
            </a:extLst>
          </p:cNvPr>
          <p:cNvSpPr>
            <a:spLocks noGrp="1"/>
          </p:cNvSpPr>
          <p:nvPr>
            <p:ph idx="1"/>
          </p:nvPr>
        </p:nvSpPr>
        <p:spPr/>
        <p:txBody>
          <a:bodyPr>
            <a:normAutofit fontScale="92500" lnSpcReduction="20000"/>
          </a:bodyPr>
          <a:lstStyle/>
          <a:p>
            <a:r>
              <a:rPr lang="en-US" dirty="0"/>
              <a:t>Minimum Requirement of Hardware and Software:</a:t>
            </a:r>
          </a:p>
          <a:p>
            <a:r>
              <a:rPr lang="en-US" dirty="0"/>
              <a:t>Hardware Requirement:</a:t>
            </a:r>
          </a:p>
          <a:p>
            <a:pPr lvl="1"/>
            <a:r>
              <a:rPr lang="en-US" dirty="0"/>
              <a:t>Inter i3 10th generation</a:t>
            </a:r>
          </a:p>
          <a:p>
            <a:pPr lvl="1"/>
            <a:r>
              <a:rPr lang="en-US" dirty="0"/>
              <a:t>4 GB RAM</a:t>
            </a:r>
          </a:p>
          <a:p>
            <a:pPr lvl="1"/>
            <a:r>
              <a:rPr lang="en-US" dirty="0"/>
              <a:t>250 mb Space in SSD</a:t>
            </a:r>
          </a:p>
          <a:p>
            <a:endParaRPr lang="en-US" dirty="0"/>
          </a:p>
          <a:p>
            <a:r>
              <a:rPr lang="en-US" dirty="0"/>
              <a:t>Software Requirement:</a:t>
            </a:r>
          </a:p>
          <a:p>
            <a:pPr lvl="1"/>
            <a:r>
              <a:rPr lang="en-US" dirty="0"/>
              <a:t>Chrome with 68.0.3440.75 or above Version</a:t>
            </a:r>
          </a:p>
          <a:p>
            <a:pPr lvl="1"/>
            <a:r>
              <a:rPr lang="en-US" dirty="0"/>
              <a:t>High Speed Internet</a:t>
            </a:r>
          </a:p>
          <a:p>
            <a:pPr lvl="1"/>
            <a:r>
              <a:rPr lang="en-US" dirty="0"/>
              <a:t>Google </a:t>
            </a:r>
            <a:r>
              <a:rPr lang="en-US" dirty="0" err="1"/>
              <a:t>Colab</a:t>
            </a:r>
            <a:endParaRPr lang="en-US" dirty="0"/>
          </a:p>
          <a:p>
            <a:pPr lvl="1"/>
            <a:r>
              <a:rPr lang="en-US" dirty="0"/>
              <a:t>Webpage IDE</a:t>
            </a:r>
          </a:p>
          <a:p>
            <a:pPr lvl="1"/>
            <a:r>
              <a:rPr lang="en-US" dirty="0" err="1"/>
              <a:t>Github</a:t>
            </a:r>
            <a:r>
              <a:rPr lang="en-US" dirty="0"/>
              <a:t> Desktop</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01675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07E2-2033-4F66-A61A-0671AA60DDEB}"/>
              </a:ext>
            </a:extLst>
          </p:cNvPr>
          <p:cNvSpPr>
            <a:spLocks noGrp="1"/>
          </p:cNvSpPr>
          <p:nvPr>
            <p:ph type="title"/>
          </p:nvPr>
        </p:nvSpPr>
        <p:spPr/>
        <p:txBody>
          <a:bodyPr/>
          <a:lstStyle/>
          <a:p>
            <a:r>
              <a:rPr lang="en-US" dirty="0"/>
              <a:t>FUNCTIONAL MODULE SPECIFICATION</a:t>
            </a:r>
            <a:endParaRPr lang="en-IN" dirty="0"/>
          </a:p>
        </p:txBody>
      </p:sp>
      <p:sp>
        <p:nvSpPr>
          <p:cNvPr id="3" name="Text Placeholder 2">
            <a:extLst>
              <a:ext uri="{FF2B5EF4-FFF2-40B4-BE49-F238E27FC236}">
                <a16:creationId xmlns:a16="http://schemas.microsoft.com/office/drawing/2014/main" id="{606413EA-31CC-401C-AA52-AB1B7F6852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126203056"/>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2111</TotalTime>
  <Words>906</Words>
  <Application>Microsoft Office PowerPoint</Application>
  <PresentationFormat>Widescreen</PresentationFormat>
  <Paragraphs>304</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Times New Roman</vt:lpstr>
      <vt:lpstr>Trebuchet MS</vt:lpstr>
      <vt:lpstr>Wingdings</vt:lpstr>
      <vt:lpstr>Wingdings 3</vt:lpstr>
      <vt:lpstr>Facet</vt:lpstr>
      <vt:lpstr>PowerPoint Presentation</vt:lpstr>
      <vt:lpstr>Project  Profile </vt:lpstr>
      <vt:lpstr>PowerPoint Presentation</vt:lpstr>
      <vt:lpstr>Requirement Specification</vt:lpstr>
      <vt:lpstr>PowerPoint Presentation</vt:lpstr>
      <vt:lpstr>PowerPoint Presentation</vt:lpstr>
      <vt:lpstr>USED HARDWARE AND SOFTWARE  CLINET SIDE</vt:lpstr>
      <vt:lpstr>USED HARDWARE AND SOFTWARE  Server SIDE</vt:lpstr>
      <vt:lpstr>FUNCTIONAL MODULE SPECIFICATION</vt:lpstr>
      <vt:lpstr>Functional Module Specification</vt:lpstr>
      <vt:lpstr> SYSTEM FLOW CHART</vt:lpstr>
      <vt:lpstr>SYSTEM FLOW CHART for User</vt:lpstr>
      <vt:lpstr>SYSTEM FLOW CHART for Admin</vt:lpstr>
      <vt:lpstr>Use-Case Diagram</vt:lpstr>
      <vt:lpstr>Use-Case Diagram</vt:lpstr>
      <vt:lpstr>Class Diagram</vt:lpstr>
      <vt:lpstr>Class Diagram</vt:lpstr>
      <vt:lpstr>Sequence Diagram</vt:lpstr>
      <vt:lpstr>Sequence Diagram for User</vt:lpstr>
      <vt:lpstr>Sequence Diagram for Admin</vt:lpstr>
      <vt:lpstr>Activity Diagram</vt:lpstr>
      <vt:lpstr>Activity Diagram for User</vt:lpstr>
      <vt:lpstr>Activity Diagram for Admin</vt:lpstr>
      <vt:lpstr>Deployment Diagram</vt:lpstr>
      <vt:lpstr>Deployment Diagram</vt:lpstr>
      <vt:lpstr>Data Dictionary</vt:lpstr>
      <vt:lpstr>Data Dictionary</vt:lpstr>
      <vt:lpstr>Data Dictionary</vt:lpstr>
      <vt:lpstr> Input &amp; Output Design</vt:lpstr>
      <vt:lpstr>Home Page</vt:lpstr>
      <vt:lpstr>Login Page</vt:lpstr>
      <vt:lpstr>Signup Page</vt:lpstr>
      <vt:lpstr>Home after login</vt:lpstr>
      <vt:lpstr>Watchlist Page</vt:lpstr>
      <vt:lpstr>Holdings Page</vt:lpstr>
      <vt:lpstr>Prediction Page</vt:lpstr>
      <vt:lpstr>Prediction Page</vt:lpstr>
      <vt:lpstr>Testing</vt:lpstr>
      <vt:lpstr>Testing For Login/Signup Validation</vt:lpstr>
      <vt:lpstr>Testing For Watchlist</vt:lpstr>
      <vt:lpstr>Testing For Holding</vt:lpstr>
      <vt:lpstr>Testing For Prediction</vt:lpstr>
      <vt:lpstr>Future Enhancement </vt:lpstr>
      <vt:lpstr>Future Enhancement </vt:lpstr>
      <vt:lpstr>Bibliography</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Hetansh</dc:creator>
  <cp:lastModifiedBy>Preyash Patel</cp:lastModifiedBy>
  <cp:revision>49</cp:revision>
  <dcterms:created xsi:type="dcterms:W3CDTF">2020-04-04T06:25:03Z</dcterms:created>
  <dcterms:modified xsi:type="dcterms:W3CDTF">2021-03-31T05:01:09Z</dcterms:modified>
</cp:coreProperties>
</file>