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8" r:id="rId2"/>
    <p:sldId id="274" r:id="rId3"/>
    <p:sldId id="317" r:id="rId4"/>
    <p:sldId id="264" r:id="rId5"/>
    <p:sldId id="268" r:id="rId6"/>
    <p:sldId id="271" r:id="rId7"/>
    <p:sldId id="267" r:id="rId8"/>
    <p:sldId id="257" r:id="rId9"/>
    <p:sldId id="296" r:id="rId10"/>
    <p:sldId id="272" r:id="rId11"/>
    <p:sldId id="276" r:id="rId12"/>
    <p:sldId id="258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288" r:id="rId22"/>
    <p:sldId id="289" r:id="rId23"/>
    <p:sldId id="293" r:id="rId24"/>
    <p:sldId id="290" r:id="rId25"/>
    <p:sldId id="300" r:id="rId26"/>
    <p:sldId id="30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2" r:id="rId35"/>
    <p:sldId id="313" r:id="rId36"/>
    <p:sldId id="314" r:id="rId37"/>
    <p:sldId id="316" r:id="rId38"/>
    <p:sldId id="315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21616-0B3D-4012-978E-FB6C6481335B}" v="2451" dt="2020-09-27T08:36:35.710"/>
    <p1510:client id="{0857123C-58D3-4E88-8A47-E66C27917ACD}" v="1714" dt="2020-07-13T06:04:12.826"/>
    <p1510:client id="{276AC119-7CD9-4217-3BF5-6A60D1FB686E}" v="1957" dt="2020-09-07T16:30:50.527"/>
    <p1510:client id="{42C2169E-CE54-4015-9D81-7FC1413819CC}" v="906" dt="2020-10-14T04:17:40.443"/>
    <p1510:client id="{A20E783F-C701-4A37-8594-EBB7B83585D8}" v="604" dt="2020-07-13T07:19:04.597"/>
    <p1510:client id="{A969E6F1-1DD5-4400-A890-F13C2537EF0F}" v="213" dt="2020-09-08T04:03:58.727"/>
    <p1510:client id="{D99536C7-6FE0-42C7-BC1B-B8C5E0CCC4FF}" v="1213" dt="2020-10-14T03:40:16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860D2-CF0F-41E5-A51A-A24FA4B740F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B390AB-56CF-45BE-990F-E380A58F2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To Recognize handwritten document</a:t>
          </a:r>
          <a:endParaRPr lang="en-US" b="0" i="0" u="none" strike="noStrike" cap="none" baseline="0" noProof="0" dirty="0">
            <a:latin typeface="Calibri Light"/>
            <a:cs typeface="Calibri Light"/>
          </a:endParaRPr>
        </a:p>
      </dgm:t>
    </dgm:pt>
    <dgm:pt modelId="{C43AE340-860B-422D-B3BC-DEEC5202CAEB}" type="parTrans" cxnId="{E6E434D2-37F4-4807-880B-04C7C119935D}">
      <dgm:prSet/>
      <dgm:spPr/>
      <dgm:t>
        <a:bodyPr/>
        <a:lstStyle/>
        <a:p>
          <a:endParaRPr lang="en-US"/>
        </a:p>
      </dgm:t>
    </dgm:pt>
    <dgm:pt modelId="{9A9B3461-404E-4DE1-91F6-D45A732FE695}" type="sibTrans" cxnId="{E6E434D2-37F4-4807-880B-04C7C119935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59B3982-35F6-4E7A-AFAF-08B85BCCB6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Higher </a:t>
          </a:r>
          <a:r>
            <a:rPr lang="en-US" b="0"/>
            <a:t>accuracy</a:t>
          </a:r>
          <a:r>
            <a:rPr lang="en-US" b="0">
              <a:latin typeface="Calibri Light" panose="020F0302020204030204"/>
            </a:rPr>
            <a:t> can be achieved with personalized handwritten text style</a:t>
          </a:r>
        </a:p>
      </dgm:t>
    </dgm:pt>
    <dgm:pt modelId="{24FFEF1C-9326-46D7-AFE4-C95A1F3F135E}" type="parTrans" cxnId="{153F480D-6936-43A0-B3BB-C51D38921E98}">
      <dgm:prSet/>
      <dgm:spPr/>
      <dgm:t>
        <a:bodyPr/>
        <a:lstStyle/>
        <a:p>
          <a:endParaRPr lang="en-US"/>
        </a:p>
      </dgm:t>
    </dgm:pt>
    <dgm:pt modelId="{FAE16AF5-B61E-4D88-B284-2C6A83305511}" type="sibTrans" cxnId="{153F480D-6936-43A0-B3BB-C51D38921E9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7D42153-664D-42EB-9F9F-6A100AAEF108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Finding inside the document can be improved</a:t>
          </a:r>
          <a:endParaRPr lang="en-US" b="0"/>
        </a:p>
      </dgm:t>
    </dgm:pt>
    <dgm:pt modelId="{DD409872-06D3-492A-A777-5E8222E658BC}" type="parTrans" cxnId="{D35D734C-D2E0-40BF-B815-DD36D350674C}">
      <dgm:prSet/>
      <dgm:spPr/>
      <dgm:t>
        <a:bodyPr/>
        <a:lstStyle/>
        <a:p>
          <a:endParaRPr lang="en-US"/>
        </a:p>
      </dgm:t>
    </dgm:pt>
    <dgm:pt modelId="{B992BB23-103E-48CC-88E7-C83587315A61}" type="sibTrans" cxnId="{D35D734C-D2E0-40BF-B815-DD36D350674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4F7CF6C-2C49-415F-AE6D-B10E83ABC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For huge data it is cost effective in terms of resources</a:t>
          </a:r>
        </a:p>
      </dgm:t>
    </dgm:pt>
    <dgm:pt modelId="{5728F0F8-D879-45D6-903A-937B0CBA6AB2}" type="parTrans" cxnId="{902FC0E6-5C78-40F7-8B65-43321680A7B0}">
      <dgm:prSet/>
      <dgm:spPr/>
      <dgm:t>
        <a:bodyPr/>
        <a:lstStyle/>
        <a:p>
          <a:endParaRPr lang="en-US"/>
        </a:p>
      </dgm:t>
    </dgm:pt>
    <dgm:pt modelId="{41B37E79-3857-4FF3-8850-D1A048858607}" type="sibTrans" cxnId="{902FC0E6-5C78-40F7-8B65-43321680A7B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11DF76F-8560-4AC6-8B39-612E5250F8FF}" type="pres">
      <dgm:prSet presAssocID="{A9B860D2-CF0F-41E5-A51A-A24FA4B740F3}" presName="Name0" presStyleCnt="0">
        <dgm:presLayoutVars>
          <dgm:animLvl val="lvl"/>
          <dgm:resizeHandles val="exact"/>
        </dgm:presLayoutVars>
      </dgm:prSet>
      <dgm:spPr/>
    </dgm:pt>
    <dgm:pt modelId="{4300A905-9D70-4BD6-81FA-BCE91876EF57}" type="pres">
      <dgm:prSet presAssocID="{8BB390AB-56CF-45BE-990F-E380A58F253F}" presName="compositeNode" presStyleCnt="0">
        <dgm:presLayoutVars>
          <dgm:bulletEnabled val="1"/>
        </dgm:presLayoutVars>
      </dgm:prSet>
      <dgm:spPr/>
    </dgm:pt>
    <dgm:pt modelId="{4E6EE1F9-273A-40D5-980F-C586710CDAD7}" type="pres">
      <dgm:prSet presAssocID="{8BB390AB-56CF-45BE-990F-E380A58F253F}" presName="bgRect" presStyleLbl="alignNode1" presStyleIdx="0" presStyleCnt="4"/>
      <dgm:spPr/>
    </dgm:pt>
    <dgm:pt modelId="{D9753884-B702-4346-8483-B6ECBF0C3795}" type="pres">
      <dgm:prSet presAssocID="{9A9B3461-404E-4DE1-91F6-D45A732FE69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37F6EEA-E6A0-4B5B-AFE0-6FE43A4D2D35}" type="pres">
      <dgm:prSet presAssocID="{8BB390AB-56CF-45BE-990F-E380A58F253F}" presName="nodeRect" presStyleLbl="alignNode1" presStyleIdx="0" presStyleCnt="4">
        <dgm:presLayoutVars>
          <dgm:bulletEnabled val="1"/>
        </dgm:presLayoutVars>
      </dgm:prSet>
      <dgm:spPr/>
    </dgm:pt>
    <dgm:pt modelId="{C8CFF638-0A7D-46A5-B850-AA659F461C97}" type="pres">
      <dgm:prSet presAssocID="{9A9B3461-404E-4DE1-91F6-D45A732FE695}" presName="sibTrans" presStyleCnt="0"/>
      <dgm:spPr/>
    </dgm:pt>
    <dgm:pt modelId="{72FBEFE6-409D-4C9B-84B7-3AF0448A057D}" type="pres">
      <dgm:prSet presAssocID="{559B3982-35F6-4E7A-AFAF-08B85BCCB60A}" presName="compositeNode" presStyleCnt="0">
        <dgm:presLayoutVars>
          <dgm:bulletEnabled val="1"/>
        </dgm:presLayoutVars>
      </dgm:prSet>
      <dgm:spPr/>
    </dgm:pt>
    <dgm:pt modelId="{9201BB71-DE11-406B-AEEE-E5DD6B23BC7A}" type="pres">
      <dgm:prSet presAssocID="{559B3982-35F6-4E7A-AFAF-08B85BCCB60A}" presName="bgRect" presStyleLbl="alignNode1" presStyleIdx="1" presStyleCnt="4"/>
      <dgm:spPr/>
    </dgm:pt>
    <dgm:pt modelId="{08A41491-E211-432D-BB81-624FE9CF9E1C}" type="pres">
      <dgm:prSet presAssocID="{FAE16AF5-B61E-4D88-B284-2C6A8330551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504F027-A383-48BF-B2B9-7A7856DEB397}" type="pres">
      <dgm:prSet presAssocID="{559B3982-35F6-4E7A-AFAF-08B85BCCB60A}" presName="nodeRect" presStyleLbl="alignNode1" presStyleIdx="1" presStyleCnt="4">
        <dgm:presLayoutVars>
          <dgm:bulletEnabled val="1"/>
        </dgm:presLayoutVars>
      </dgm:prSet>
      <dgm:spPr/>
    </dgm:pt>
    <dgm:pt modelId="{218404B8-39EB-4372-8F3B-AF238BA6D6AD}" type="pres">
      <dgm:prSet presAssocID="{FAE16AF5-B61E-4D88-B284-2C6A83305511}" presName="sibTrans" presStyleCnt="0"/>
      <dgm:spPr/>
    </dgm:pt>
    <dgm:pt modelId="{0BEE103C-8FF1-4238-8A22-7CC1CC24C8A2}" type="pres">
      <dgm:prSet presAssocID="{E7D42153-664D-42EB-9F9F-6A100AAEF108}" presName="compositeNode" presStyleCnt="0">
        <dgm:presLayoutVars>
          <dgm:bulletEnabled val="1"/>
        </dgm:presLayoutVars>
      </dgm:prSet>
      <dgm:spPr/>
    </dgm:pt>
    <dgm:pt modelId="{9BB89DF8-11A7-453D-8BFE-20559FD26311}" type="pres">
      <dgm:prSet presAssocID="{E7D42153-664D-42EB-9F9F-6A100AAEF108}" presName="bgRect" presStyleLbl="alignNode1" presStyleIdx="2" presStyleCnt="4"/>
      <dgm:spPr/>
    </dgm:pt>
    <dgm:pt modelId="{5F3F5B3A-E395-4E28-AFCA-C0DE37E10DC6}" type="pres">
      <dgm:prSet presAssocID="{B992BB23-103E-48CC-88E7-C83587315A6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565FFD0-2527-4646-B79F-4AB491E5E9B0}" type="pres">
      <dgm:prSet presAssocID="{E7D42153-664D-42EB-9F9F-6A100AAEF108}" presName="nodeRect" presStyleLbl="alignNode1" presStyleIdx="2" presStyleCnt="4">
        <dgm:presLayoutVars>
          <dgm:bulletEnabled val="1"/>
        </dgm:presLayoutVars>
      </dgm:prSet>
      <dgm:spPr/>
    </dgm:pt>
    <dgm:pt modelId="{F6A534ED-CC8B-4206-8BEA-53B63D617290}" type="pres">
      <dgm:prSet presAssocID="{B992BB23-103E-48CC-88E7-C83587315A61}" presName="sibTrans" presStyleCnt="0"/>
      <dgm:spPr/>
    </dgm:pt>
    <dgm:pt modelId="{1FD2A638-04A3-4A5B-BF51-128583C92A08}" type="pres">
      <dgm:prSet presAssocID="{14F7CF6C-2C49-415F-AE6D-B10E83ABC612}" presName="compositeNode" presStyleCnt="0">
        <dgm:presLayoutVars>
          <dgm:bulletEnabled val="1"/>
        </dgm:presLayoutVars>
      </dgm:prSet>
      <dgm:spPr/>
    </dgm:pt>
    <dgm:pt modelId="{33C93C39-EBEC-40A4-A6CA-0D2AF7E21F11}" type="pres">
      <dgm:prSet presAssocID="{14F7CF6C-2C49-415F-AE6D-B10E83ABC612}" presName="bgRect" presStyleLbl="alignNode1" presStyleIdx="3" presStyleCnt="4"/>
      <dgm:spPr/>
    </dgm:pt>
    <dgm:pt modelId="{AF71014E-9771-4F5F-829C-EC462EAEF7A4}" type="pres">
      <dgm:prSet presAssocID="{41B37E79-3857-4FF3-8850-D1A04885860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9BC42C8-6818-41DB-B424-33F0206BE7D3}" type="pres">
      <dgm:prSet presAssocID="{14F7CF6C-2C49-415F-AE6D-B10E83ABC61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53F480D-6936-43A0-B3BB-C51D38921E98}" srcId="{A9B860D2-CF0F-41E5-A51A-A24FA4B740F3}" destId="{559B3982-35F6-4E7A-AFAF-08B85BCCB60A}" srcOrd="1" destOrd="0" parTransId="{24FFEF1C-9326-46D7-AFE4-C95A1F3F135E}" sibTransId="{FAE16AF5-B61E-4D88-B284-2C6A83305511}"/>
    <dgm:cxn modelId="{13A89915-ED1F-4C51-AAFD-F7F30FBB07A8}" type="presOf" srcId="{8BB390AB-56CF-45BE-990F-E380A58F253F}" destId="{637F6EEA-E6A0-4B5B-AFE0-6FE43A4D2D35}" srcOrd="1" destOrd="0" presId="urn:microsoft.com/office/officeart/2016/7/layout/LinearBlockProcessNumbered"/>
    <dgm:cxn modelId="{EEE62525-F3BC-4333-B751-43CF1432BDBC}" type="presOf" srcId="{E7D42153-664D-42EB-9F9F-6A100AAEF108}" destId="{5565FFD0-2527-4646-B79F-4AB491E5E9B0}" srcOrd="1" destOrd="0" presId="urn:microsoft.com/office/officeart/2016/7/layout/LinearBlockProcessNumbered"/>
    <dgm:cxn modelId="{0362F525-6E91-4EBD-93DA-AA6D745403E4}" type="presOf" srcId="{B992BB23-103E-48CC-88E7-C83587315A61}" destId="{5F3F5B3A-E395-4E28-AFCA-C0DE37E10DC6}" srcOrd="0" destOrd="0" presId="urn:microsoft.com/office/officeart/2016/7/layout/LinearBlockProcessNumbered"/>
    <dgm:cxn modelId="{89ABB731-45BF-49C2-A789-31447A7F6CC8}" type="presOf" srcId="{A9B860D2-CF0F-41E5-A51A-A24FA4B740F3}" destId="{F11DF76F-8560-4AC6-8B39-612E5250F8FF}" srcOrd="0" destOrd="0" presId="urn:microsoft.com/office/officeart/2016/7/layout/LinearBlockProcessNumbered"/>
    <dgm:cxn modelId="{D35D734C-D2E0-40BF-B815-DD36D350674C}" srcId="{A9B860D2-CF0F-41E5-A51A-A24FA4B740F3}" destId="{E7D42153-664D-42EB-9F9F-6A100AAEF108}" srcOrd="2" destOrd="0" parTransId="{DD409872-06D3-492A-A777-5E8222E658BC}" sibTransId="{B992BB23-103E-48CC-88E7-C83587315A61}"/>
    <dgm:cxn modelId="{B723BC7E-BB0F-4A4E-A85A-34C9B52F8E9E}" type="presOf" srcId="{41B37E79-3857-4FF3-8850-D1A048858607}" destId="{AF71014E-9771-4F5F-829C-EC462EAEF7A4}" srcOrd="0" destOrd="0" presId="urn:microsoft.com/office/officeart/2016/7/layout/LinearBlockProcessNumbered"/>
    <dgm:cxn modelId="{60373A8D-43B0-4E99-A96E-D8D6C26197C7}" type="presOf" srcId="{FAE16AF5-B61E-4D88-B284-2C6A83305511}" destId="{08A41491-E211-432D-BB81-624FE9CF9E1C}" srcOrd="0" destOrd="0" presId="urn:microsoft.com/office/officeart/2016/7/layout/LinearBlockProcessNumbered"/>
    <dgm:cxn modelId="{1F478A8D-E77C-4F1B-A618-E0CBC247FC7F}" type="presOf" srcId="{9A9B3461-404E-4DE1-91F6-D45A732FE695}" destId="{D9753884-B702-4346-8483-B6ECBF0C3795}" srcOrd="0" destOrd="0" presId="urn:microsoft.com/office/officeart/2016/7/layout/LinearBlockProcessNumbered"/>
    <dgm:cxn modelId="{6C00C2A1-DBDA-4F11-B078-DE6F6CEB130B}" type="presOf" srcId="{14F7CF6C-2C49-415F-AE6D-B10E83ABC612}" destId="{33C93C39-EBEC-40A4-A6CA-0D2AF7E21F11}" srcOrd="0" destOrd="0" presId="urn:microsoft.com/office/officeart/2016/7/layout/LinearBlockProcessNumbered"/>
    <dgm:cxn modelId="{29D5EFA5-EFC7-47DB-9B29-81E81918F65A}" type="presOf" srcId="{559B3982-35F6-4E7A-AFAF-08B85BCCB60A}" destId="{5504F027-A383-48BF-B2B9-7A7856DEB397}" srcOrd="1" destOrd="0" presId="urn:microsoft.com/office/officeart/2016/7/layout/LinearBlockProcessNumbered"/>
    <dgm:cxn modelId="{28DD2BAF-D903-45E2-B380-78F4B2017D67}" type="presOf" srcId="{8BB390AB-56CF-45BE-990F-E380A58F253F}" destId="{4E6EE1F9-273A-40D5-980F-C586710CDAD7}" srcOrd="0" destOrd="0" presId="urn:microsoft.com/office/officeart/2016/7/layout/LinearBlockProcessNumbered"/>
    <dgm:cxn modelId="{5C5190B1-B899-444B-9611-6683CDA6D6E2}" type="presOf" srcId="{559B3982-35F6-4E7A-AFAF-08B85BCCB60A}" destId="{9201BB71-DE11-406B-AEEE-E5DD6B23BC7A}" srcOrd="0" destOrd="0" presId="urn:microsoft.com/office/officeart/2016/7/layout/LinearBlockProcessNumbered"/>
    <dgm:cxn modelId="{DD7E81C5-7D9C-4889-83E7-0952A30B5C19}" type="presOf" srcId="{14F7CF6C-2C49-415F-AE6D-B10E83ABC612}" destId="{39BC42C8-6818-41DB-B424-33F0206BE7D3}" srcOrd="1" destOrd="0" presId="urn:microsoft.com/office/officeart/2016/7/layout/LinearBlockProcessNumbered"/>
    <dgm:cxn modelId="{30E8CDCA-6EC4-4ED7-8681-D5BBCD492C40}" type="presOf" srcId="{E7D42153-664D-42EB-9F9F-6A100AAEF108}" destId="{9BB89DF8-11A7-453D-8BFE-20559FD26311}" srcOrd="0" destOrd="0" presId="urn:microsoft.com/office/officeart/2016/7/layout/LinearBlockProcessNumbered"/>
    <dgm:cxn modelId="{E6E434D2-37F4-4807-880B-04C7C119935D}" srcId="{A9B860D2-CF0F-41E5-A51A-A24FA4B740F3}" destId="{8BB390AB-56CF-45BE-990F-E380A58F253F}" srcOrd="0" destOrd="0" parTransId="{C43AE340-860B-422D-B3BC-DEEC5202CAEB}" sibTransId="{9A9B3461-404E-4DE1-91F6-D45A732FE695}"/>
    <dgm:cxn modelId="{902FC0E6-5C78-40F7-8B65-43321680A7B0}" srcId="{A9B860D2-CF0F-41E5-A51A-A24FA4B740F3}" destId="{14F7CF6C-2C49-415F-AE6D-B10E83ABC612}" srcOrd="3" destOrd="0" parTransId="{5728F0F8-D879-45D6-903A-937B0CBA6AB2}" sibTransId="{41B37E79-3857-4FF3-8850-D1A048858607}"/>
    <dgm:cxn modelId="{79B6383C-A6B6-4C2C-8A8C-CD4E3D8E0238}" type="presParOf" srcId="{F11DF76F-8560-4AC6-8B39-612E5250F8FF}" destId="{4300A905-9D70-4BD6-81FA-BCE91876EF57}" srcOrd="0" destOrd="0" presId="urn:microsoft.com/office/officeart/2016/7/layout/LinearBlockProcessNumbered"/>
    <dgm:cxn modelId="{CBB0828B-7603-43ED-B878-74BFC5AEC2BE}" type="presParOf" srcId="{4300A905-9D70-4BD6-81FA-BCE91876EF57}" destId="{4E6EE1F9-273A-40D5-980F-C586710CDAD7}" srcOrd="0" destOrd="0" presId="urn:microsoft.com/office/officeart/2016/7/layout/LinearBlockProcessNumbered"/>
    <dgm:cxn modelId="{29E5F14D-D553-4F29-8924-0171F8745E46}" type="presParOf" srcId="{4300A905-9D70-4BD6-81FA-BCE91876EF57}" destId="{D9753884-B702-4346-8483-B6ECBF0C3795}" srcOrd="1" destOrd="0" presId="urn:microsoft.com/office/officeart/2016/7/layout/LinearBlockProcessNumbered"/>
    <dgm:cxn modelId="{6BC56900-7540-4D7C-8F52-9A01911E78F4}" type="presParOf" srcId="{4300A905-9D70-4BD6-81FA-BCE91876EF57}" destId="{637F6EEA-E6A0-4B5B-AFE0-6FE43A4D2D35}" srcOrd="2" destOrd="0" presId="urn:microsoft.com/office/officeart/2016/7/layout/LinearBlockProcessNumbered"/>
    <dgm:cxn modelId="{6D0C060D-1DFA-4991-BBF3-4308DD803A51}" type="presParOf" srcId="{F11DF76F-8560-4AC6-8B39-612E5250F8FF}" destId="{C8CFF638-0A7D-46A5-B850-AA659F461C97}" srcOrd="1" destOrd="0" presId="urn:microsoft.com/office/officeart/2016/7/layout/LinearBlockProcessNumbered"/>
    <dgm:cxn modelId="{6295156D-F361-4277-AC6F-5A3C54B230DC}" type="presParOf" srcId="{F11DF76F-8560-4AC6-8B39-612E5250F8FF}" destId="{72FBEFE6-409D-4C9B-84B7-3AF0448A057D}" srcOrd="2" destOrd="0" presId="urn:microsoft.com/office/officeart/2016/7/layout/LinearBlockProcessNumbered"/>
    <dgm:cxn modelId="{DFC81CF8-D1AF-4171-9524-F5EB0A5DAECF}" type="presParOf" srcId="{72FBEFE6-409D-4C9B-84B7-3AF0448A057D}" destId="{9201BB71-DE11-406B-AEEE-E5DD6B23BC7A}" srcOrd="0" destOrd="0" presId="urn:microsoft.com/office/officeart/2016/7/layout/LinearBlockProcessNumbered"/>
    <dgm:cxn modelId="{E116C247-66FE-4A9C-8E4D-09EEFEAB3EFA}" type="presParOf" srcId="{72FBEFE6-409D-4C9B-84B7-3AF0448A057D}" destId="{08A41491-E211-432D-BB81-624FE9CF9E1C}" srcOrd="1" destOrd="0" presId="urn:microsoft.com/office/officeart/2016/7/layout/LinearBlockProcessNumbered"/>
    <dgm:cxn modelId="{E8747D39-1ABF-4203-9175-5DE2C0085665}" type="presParOf" srcId="{72FBEFE6-409D-4C9B-84B7-3AF0448A057D}" destId="{5504F027-A383-48BF-B2B9-7A7856DEB397}" srcOrd="2" destOrd="0" presId="urn:microsoft.com/office/officeart/2016/7/layout/LinearBlockProcessNumbered"/>
    <dgm:cxn modelId="{3A8C0BC9-F3C0-48C6-BF12-E50806A599CE}" type="presParOf" srcId="{F11DF76F-8560-4AC6-8B39-612E5250F8FF}" destId="{218404B8-39EB-4372-8F3B-AF238BA6D6AD}" srcOrd="3" destOrd="0" presId="urn:microsoft.com/office/officeart/2016/7/layout/LinearBlockProcessNumbered"/>
    <dgm:cxn modelId="{A708C32E-0130-47B5-8E79-2D5E83195993}" type="presParOf" srcId="{F11DF76F-8560-4AC6-8B39-612E5250F8FF}" destId="{0BEE103C-8FF1-4238-8A22-7CC1CC24C8A2}" srcOrd="4" destOrd="0" presId="urn:microsoft.com/office/officeart/2016/7/layout/LinearBlockProcessNumbered"/>
    <dgm:cxn modelId="{70FEEEAB-CACB-402D-86D0-05D36BCE1BDB}" type="presParOf" srcId="{0BEE103C-8FF1-4238-8A22-7CC1CC24C8A2}" destId="{9BB89DF8-11A7-453D-8BFE-20559FD26311}" srcOrd="0" destOrd="0" presId="urn:microsoft.com/office/officeart/2016/7/layout/LinearBlockProcessNumbered"/>
    <dgm:cxn modelId="{8F1A856D-B27D-430C-BBB7-C69B7D44F832}" type="presParOf" srcId="{0BEE103C-8FF1-4238-8A22-7CC1CC24C8A2}" destId="{5F3F5B3A-E395-4E28-AFCA-C0DE37E10DC6}" srcOrd="1" destOrd="0" presId="urn:microsoft.com/office/officeart/2016/7/layout/LinearBlockProcessNumbered"/>
    <dgm:cxn modelId="{22E53A91-99B2-48D2-A0B1-F00DD5A6C6D6}" type="presParOf" srcId="{0BEE103C-8FF1-4238-8A22-7CC1CC24C8A2}" destId="{5565FFD0-2527-4646-B79F-4AB491E5E9B0}" srcOrd="2" destOrd="0" presId="urn:microsoft.com/office/officeart/2016/7/layout/LinearBlockProcessNumbered"/>
    <dgm:cxn modelId="{E6ECC8E1-2346-4C07-A191-3567F4A4643D}" type="presParOf" srcId="{F11DF76F-8560-4AC6-8B39-612E5250F8FF}" destId="{F6A534ED-CC8B-4206-8BEA-53B63D617290}" srcOrd="5" destOrd="0" presId="urn:microsoft.com/office/officeart/2016/7/layout/LinearBlockProcessNumbered"/>
    <dgm:cxn modelId="{ABCC90D0-6D0D-4CE6-A3E2-A7610986841C}" type="presParOf" srcId="{F11DF76F-8560-4AC6-8B39-612E5250F8FF}" destId="{1FD2A638-04A3-4A5B-BF51-128583C92A08}" srcOrd="6" destOrd="0" presId="urn:microsoft.com/office/officeart/2016/7/layout/LinearBlockProcessNumbered"/>
    <dgm:cxn modelId="{682B9DDE-CA46-4A23-93A7-31099E79BE86}" type="presParOf" srcId="{1FD2A638-04A3-4A5B-BF51-128583C92A08}" destId="{33C93C39-EBEC-40A4-A6CA-0D2AF7E21F11}" srcOrd="0" destOrd="0" presId="urn:microsoft.com/office/officeart/2016/7/layout/LinearBlockProcessNumbered"/>
    <dgm:cxn modelId="{0F400854-4768-472E-9CAD-A8DF479328D7}" type="presParOf" srcId="{1FD2A638-04A3-4A5B-BF51-128583C92A08}" destId="{AF71014E-9771-4F5F-829C-EC462EAEF7A4}" srcOrd="1" destOrd="0" presId="urn:microsoft.com/office/officeart/2016/7/layout/LinearBlockProcessNumbered"/>
    <dgm:cxn modelId="{8E22796B-C12A-44EB-AB24-BBC7F9DB8AB2}" type="presParOf" srcId="{1FD2A638-04A3-4A5B-BF51-128583C92A08}" destId="{39BC42C8-6818-41DB-B424-33F0206BE7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74086-B62F-4B37-A5D2-265236FF297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5BB3A9-EE5A-44B5-B638-CA68E3B2ACA4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latin typeface="Calibri Light"/>
              <a:cs typeface="Calibri Light"/>
            </a:rPr>
            <a:t>Model Training</a:t>
          </a:r>
          <a:endParaRPr lang="en-US" dirty="0"/>
        </a:p>
      </dgm:t>
    </dgm:pt>
    <dgm:pt modelId="{365862CB-5A9E-4D4B-B51B-50C299A64EE1}" type="parTrans" cxnId="{E33F595F-EA75-4CE2-AB60-AA9B1C8F2F0C}">
      <dgm:prSet/>
      <dgm:spPr/>
      <dgm:t>
        <a:bodyPr/>
        <a:lstStyle/>
        <a:p>
          <a:endParaRPr lang="en-US"/>
        </a:p>
      </dgm:t>
    </dgm:pt>
    <dgm:pt modelId="{2672BED5-2020-4D29-9793-890DB86F2325}" type="sibTrans" cxnId="{E33F595F-EA75-4CE2-AB60-AA9B1C8F2F0C}">
      <dgm:prSet/>
      <dgm:spPr/>
      <dgm:t>
        <a:bodyPr/>
        <a:lstStyle/>
        <a:p>
          <a:endParaRPr lang="en-US"/>
        </a:p>
      </dgm:t>
    </dgm:pt>
    <dgm:pt modelId="{B3EBB4DD-1BEE-4621-B6B0-5BE6C15C09D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Train Model</a:t>
          </a:r>
          <a:endParaRPr lang="en-US" dirty="0"/>
        </a:p>
      </dgm:t>
    </dgm:pt>
    <dgm:pt modelId="{EF44FFED-A498-4C9D-A614-3E4622F108C4}" type="parTrans" cxnId="{CD8EC539-BFC0-4DA7-9EEC-4BF18A12D5E2}">
      <dgm:prSet/>
      <dgm:spPr/>
      <dgm:t>
        <a:bodyPr/>
        <a:lstStyle/>
        <a:p>
          <a:endParaRPr lang="en-US"/>
        </a:p>
      </dgm:t>
    </dgm:pt>
    <dgm:pt modelId="{634DF199-385E-474A-B2E4-D7F76CC08A24}" type="sibTrans" cxnId="{CD8EC539-BFC0-4DA7-9EEC-4BF18A12D5E2}">
      <dgm:prSet/>
      <dgm:spPr/>
      <dgm:t>
        <a:bodyPr/>
        <a:lstStyle/>
        <a:p>
          <a:endParaRPr lang="en-US"/>
        </a:p>
      </dgm:t>
    </dgm:pt>
    <dgm:pt modelId="{DA1B79BC-038A-465E-BBD5-6472AAFD0885}">
      <dgm:prSet phldrT="[Text]" phldr="0"/>
      <dgm:spPr/>
      <dgm:t>
        <a:bodyPr/>
        <a:lstStyle/>
        <a:p>
          <a:pPr rtl="0"/>
          <a:r>
            <a:rPr lang="en-US"/>
            <a:t>Text Detection</a:t>
          </a:r>
          <a:endParaRPr lang="en-US" dirty="0"/>
        </a:p>
      </dgm:t>
    </dgm:pt>
    <dgm:pt modelId="{BEDF8572-8F96-4312-A751-C2C238D3C075}" type="parTrans" cxnId="{6E1D639A-0357-4435-A933-D70731470C2E}">
      <dgm:prSet/>
      <dgm:spPr/>
      <dgm:t>
        <a:bodyPr/>
        <a:lstStyle/>
        <a:p>
          <a:endParaRPr lang="en-US"/>
        </a:p>
      </dgm:t>
    </dgm:pt>
    <dgm:pt modelId="{66CA8B96-F64C-4364-B8A2-18F56A9D981B}" type="sibTrans" cxnId="{6E1D639A-0357-4435-A933-D70731470C2E}">
      <dgm:prSet/>
      <dgm:spPr/>
      <dgm:t>
        <a:bodyPr/>
        <a:lstStyle/>
        <a:p>
          <a:endParaRPr lang="en-US"/>
        </a:p>
      </dgm:t>
    </dgm:pt>
    <dgm:pt modelId="{DD2A1573-8858-4AA5-B177-79E376D82F51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Model Selection</a:t>
          </a:r>
          <a:endParaRPr lang="en-US" dirty="0"/>
        </a:p>
      </dgm:t>
    </dgm:pt>
    <dgm:pt modelId="{C99030FF-EDA6-4FDD-8DAE-10D968E2590D}" type="parTrans" cxnId="{29AA6C88-BE23-4633-9477-5953A89FB3DF}">
      <dgm:prSet/>
      <dgm:spPr/>
      <dgm:t>
        <a:bodyPr/>
        <a:lstStyle/>
        <a:p>
          <a:endParaRPr lang="en-US"/>
        </a:p>
      </dgm:t>
    </dgm:pt>
    <dgm:pt modelId="{89426364-C182-4324-9967-868EC07780C9}" type="sibTrans" cxnId="{29AA6C88-BE23-4633-9477-5953A89FB3DF}">
      <dgm:prSet/>
      <dgm:spPr/>
      <dgm:t>
        <a:bodyPr/>
        <a:lstStyle/>
        <a:p>
          <a:endParaRPr lang="en-US"/>
        </a:p>
      </dgm:t>
    </dgm:pt>
    <dgm:pt modelId="{566843CE-6093-432D-AB45-0D3958D68718}">
      <dgm:prSet phldrT="[Text]" phldr="0"/>
      <dgm:spPr/>
      <dgm:t>
        <a:bodyPr/>
        <a:lstStyle/>
        <a:p>
          <a:pPr rtl="0"/>
          <a:r>
            <a:rPr lang="en-US" b="0"/>
            <a:t>Classifiy </a:t>
          </a:r>
          <a:r>
            <a:rPr lang="en-US">
              <a:latin typeface="Calibri Light" panose="020F0302020204030204"/>
            </a:rPr>
            <a:t>image</a:t>
          </a:r>
          <a:endParaRPr lang="en-US" dirty="0"/>
        </a:p>
      </dgm:t>
    </dgm:pt>
    <dgm:pt modelId="{1615030E-3082-442A-AD1E-BFD9F66E80A8}" type="parTrans" cxnId="{9453A63D-D0E9-4FC8-9EAF-5B8F8A32F445}">
      <dgm:prSet/>
      <dgm:spPr/>
      <dgm:t>
        <a:bodyPr/>
        <a:lstStyle/>
        <a:p>
          <a:endParaRPr lang="en-US"/>
        </a:p>
      </dgm:t>
    </dgm:pt>
    <dgm:pt modelId="{05E20168-0CC5-45FB-A88B-10F0AD627464}" type="sibTrans" cxnId="{9453A63D-D0E9-4FC8-9EAF-5B8F8A32F445}">
      <dgm:prSet/>
      <dgm:spPr/>
      <dgm:t>
        <a:bodyPr/>
        <a:lstStyle/>
        <a:p>
          <a:endParaRPr lang="en-US"/>
        </a:p>
      </dgm:t>
    </dgm:pt>
    <dgm:pt modelId="{97A0B2BA-8D80-4568-9988-B8560816461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Download</a:t>
          </a:r>
          <a:r>
            <a:rPr lang="en-US" dirty="0">
              <a:latin typeface="Calibri Light" panose="020F0302020204030204"/>
            </a:rPr>
            <a:t> Trained Model</a:t>
          </a:r>
        </a:p>
      </dgm:t>
    </dgm:pt>
    <dgm:pt modelId="{858DBEF4-9332-4FB6-9AAB-A6B502A92348}" type="parTrans" cxnId="{8D814362-8611-4F8F-85BB-E69B5DDFAC9A}">
      <dgm:prSet/>
      <dgm:spPr/>
      <dgm:t>
        <a:bodyPr/>
        <a:lstStyle/>
        <a:p>
          <a:endParaRPr lang="en-IN"/>
        </a:p>
      </dgm:t>
    </dgm:pt>
    <dgm:pt modelId="{C73CD3B8-D355-4A9E-A288-D9AB865CD186}" type="sibTrans" cxnId="{8D814362-8611-4F8F-85BB-E69B5DDFAC9A}">
      <dgm:prSet/>
      <dgm:spPr/>
      <dgm:t>
        <a:bodyPr/>
        <a:lstStyle/>
        <a:p>
          <a:endParaRPr lang="en-IN"/>
        </a:p>
      </dgm:t>
    </dgm:pt>
    <dgm:pt modelId="{D42EBDD5-6798-4C6A-881E-8713A5AA0D77}" type="pres">
      <dgm:prSet presAssocID="{8EB74086-B62F-4B37-A5D2-265236FF297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C3151CF-2FBB-453B-AC5E-3DFED1682961}" type="pres">
      <dgm:prSet presAssocID="{8EB74086-B62F-4B37-A5D2-265236FF2979}" presName="cycle" presStyleCnt="0"/>
      <dgm:spPr/>
    </dgm:pt>
    <dgm:pt modelId="{4A557233-50BB-46CE-9031-DBBDB2005C97}" type="pres">
      <dgm:prSet presAssocID="{8EB74086-B62F-4B37-A5D2-265236FF2979}" presName="centerShape" presStyleCnt="0"/>
      <dgm:spPr/>
    </dgm:pt>
    <dgm:pt modelId="{A53A5A10-0564-47C3-A1CA-7064A74DB7F6}" type="pres">
      <dgm:prSet presAssocID="{8EB74086-B62F-4B37-A5D2-265236FF2979}" presName="connSite" presStyleLbl="node1" presStyleIdx="0" presStyleCnt="3"/>
      <dgm:spPr/>
    </dgm:pt>
    <dgm:pt modelId="{A0F076B5-52ED-454E-A671-C44C91C428D7}" type="pres">
      <dgm:prSet presAssocID="{8EB74086-B62F-4B37-A5D2-265236FF2979}" presName="visible" presStyleLbl="node1" presStyleIdx="0" presStyleCnt="3"/>
      <dgm:spPr/>
    </dgm:pt>
    <dgm:pt modelId="{F4458B52-F381-4446-9F17-39F08DB03F2A}" type="pres">
      <dgm:prSet presAssocID="{365862CB-5A9E-4D4B-B51B-50C299A64EE1}" presName="Name25" presStyleLbl="parChTrans1D1" presStyleIdx="0" presStyleCnt="2"/>
      <dgm:spPr/>
    </dgm:pt>
    <dgm:pt modelId="{AE9D6DDF-0955-4261-BE74-495EAB3AAA00}" type="pres">
      <dgm:prSet presAssocID="{115BB3A9-EE5A-44B5-B638-CA68E3B2ACA4}" presName="node" presStyleCnt="0"/>
      <dgm:spPr/>
    </dgm:pt>
    <dgm:pt modelId="{140669CE-6B77-4CEF-A529-B52E2068EBB0}" type="pres">
      <dgm:prSet presAssocID="{115BB3A9-EE5A-44B5-B638-CA68E3B2ACA4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64ABC4DB-B2E3-4F82-951A-E090EEC6329A}" type="pres">
      <dgm:prSet presAssocID="{115BB3A9-EE5A-44B5-B638-CA68E3B2ACA4}" presName="childNode" presStyleLbl="revTx" presStyleIdx="0" presStyleCnt="2">
        <dgm:presLayoutVars>
          <dgm:bulletEnabled val="1"/>
        </dgm:presLayoutVars>
      </dgm:prSet>
      <dgm:spPr/>
    </dgm:pt>
    <dgm:pt modelId="{0063680B-1247-4BF4-BE0C-B6BF318DF436}" type="pres">
      <dgm:prSet presAssocID="{BEDF8572-8F96-4312-A751-C2C238D3C075}" presName="Name25" presStyleLbl="parChTrans1D1" presStyleIdx="1" presStyleCnt="2"/>
      <dgm:spPr/>
    </dgm:pt>
    <dgm:pt modelId="{35EE25A3-BB0E-4FCF-AF85-0728551CCDC8}" type="pres">
      <dgm:prSet presAssocID="{DA1B79BC-038A-465E-BBD5-6472AAFD0885}" presName="node" presStyleCnt="0"/>
      <dgm:spPr/>
    </dgm:pt>
    <dgm:pt modelId="{E3EFD21D-47A4-4A55-A424-600D28F16294}" type="pres">
      <dgm:prSet presAssocID="{DA1B79BC-038A-465E-BBD5-6472AAFD0885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A05C2B04-B588-456E-ADDA-1FA80AF97797}" type="pres">
      <dgm:prSet presAssocID="{DA1B79BC-038A-465E-BBD5-6472AAFD0885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28DDB30B-BCBC-49F1-8362-49445117FEDF}" type="presOf" srcId="{DA1B79BC-038A-465E-BBD5-6472AAFD0885}" destId="{E3EFD21D-47A4-4A55-A424-600D28F16294}" srcOrd="0" destOrd="0" presId="urn:microsoft.com/office/officeart/2005/8/layout/radial2"/>
    <dgm:cxn modelId="{5DEC8A34-82F9-4902-8CBB-A306D8B35EE9}" type="presOf" srcId="{8EB74086-B62F-4B37-A5D2-265236FF2979}" destId="{D42EBDD5-6798-4C6A-881E-8713A5AA0D77}" srcOrd="0" destOrd="0" presId="urn:microsoft.com/office/officeart/2005/8/layout/radial2"/>
    <dgm:cxn modelId="{CD8EC539-BFC0-4DA7-9EEC-4BF18A12D5E2}" srcId="{115BB3A9-EE5A-44B5-B638-CA68E3B2ACA4}" destId="{B3EBB4DD-1BEE-4621-B6B0-5BE6C15C09D9}" srcOrd="0" destOrd="0" parTransId="{EF44FFED-A498-4C9D-A614-3E4622F108C4}" sibTransId="{634DF199-385E-474A-B2E4-D7F76CC08A24}"/>
    <dgm:cxn modelId="{9453A63D-D0E9-4FC8-9EAF-5B8F8A32F445}" srcId="{DA1B79BC-038A-465E-BBD5-6472AAFD0885}" destId="{566843CE-6093-432D-AB45-0D3958D68718}" srcOrd="1" destOrd="0" parTransId="{1615030E-3082-442A-AD1E-BFD9F66E80A8}" sibTransId="{05E20168-0CC5-45FB-A88B-10F0AD627464}"/>
    <dgm:cxn modelId="{E33F595F-EA75-4CE2-AB60-AA9B1C8F2F0C}" srcId="{8EB74086-B62F-4B37-A5D2-265236FF2979}" destId="{115BB3A9-EE5A-44B5-B638-CA68E3B2ACA4}" srcOrd="0" destOrd="0" parTransId="{365862CB-5A9E-4D4B-B51B-50C299A64EE1}" sibTransId="{2672BED5-2020-4D29-9793-890DB86F2325}"/>
    <dgm:cxn modelId="{8D814362-8611-4F8F-85BB-E69B5DDFAC9A}" srcId="{115BB3A9-EE5A-44B5-B638-CA68E3B2ACA4}" destId="{97A0B2BA-8D80-4568-9988-B85608164612}" srcOrd="1" destOrd="0" parTransId="{858DBEF4-9332-4FB6-9AAB-A6B502A92348}" sibTransId="{C73CD3B8-D355-4A9E-A288-D9AB865CD186}"/>
    <dgm:cxn modelId="{5540D346-179F-4137-BB1A-D2D4CE51F389}" type="presOf" srcId="{365862CB-5A9E-4D4B-B51B-50C299A64EE1}" destId="{F4458B52-F381-4446-9F17-39F08DB03F2A}" srcOrd="0" destOrd="0" presId="urn:microsoft.com/office/officeart/2005/8/layout/radial2"/>
    <dgm:cxn modelId="{29AA6C88-BE23-4633-9477-5953A89FB3DF}" srcId="{DA1B79BC-038A-465E-BBD5-6472AAFD0885}" destId="{DD2A1573-8858-4AA5-B177-79E376D82F51}" srcOrd="0" destOrd="0" parTransId="{C99030FF-EDA6-4FDD-8DAE-10D968E2590D}" sibTransId="{89426364-C182-4324-9967-868EC07780C9}"/>
    <dgm:cxn modelId="{9B21A98C-AF53-4DBF-AB8B-565A1E6CD227}" type="presOf" srcId="{115BB3A9-EE5A-44B5-B638-CA68E3B2ACA4}" destId="{140669CE-6B77-4CEF-A529-B52E2068EBB0}" srcOrd="0" destOrd="0" presId="urn:microsoft.com/office/officeart/2005/8/layout/radial2"/>
    <dgm:cxn modelId="{6E1D639A-0357-4435-A933-D70731470C2E}" srcId="{8EB74086-B62F-4B37-A5D2-265236FF2979}" destId="{DA1B79BC-038A-465E-BBD5-6472AAFD0885}" srcOrd="1" destOrd="0" parTransId="{BEDF8572-8F96-4312-A751-C2C238D3C075}" sibTransId="{66CA8B96-F64C-4364-B8A2-18F56A9D981B}"/>
    <dgm:cxn modelId="{910630A6-3EAC-41AA-9760-DFA6668967BD}" type="presOf" srcId="{DD2A1573-8858-4AA5-B177-79E376D82F51}" destId="{A05C2B04-B588-456E-ADDA-1FA80AF97797}" srcOrd="0" destOrd="0" presId="urn:microsoft.com/office/officeart/2005/8/layout/radial2"/>
    <dgm:cxn modelId="{B96DA3A7-E29B-4E71-8E0F-4FD71CB81AAD}" type="presOf" srcId="{BEDF8572-8F96-4312-A751-C2C238D3C075}" destId="{0063680B-1247-4BF4-BE0C-B6BF318DF436}" srcOrd="0" destOrd="0" presId="urn:microsoft.com/office/officeart/2005/8/layout/radial2"/>
    <dgm:cxn modelId="{C7778BC4-44C9-45D9-A32F-B9CFB3279064}" type="presOf" srcId="{97A0B2BA-8D80-4568-9988-B85608164612}" destId="{64ABC4DB-B2E3-4F82-951A-E090EEC6329A}" srcOrd="0" destOrd="1" presId="urn:microsoft.com/office/officeart/2005/8/layout/radial2"/>
    <dgm:cxn modelId="{ED253CE3-EC62-4475-B3F2-2A70EF8694FA}" type="presOf" srcId="{B3EBB4DD-1BEE-4621-B6B0-5BE6C15C09D9}" destId="{64ABC4DB-B2E3-4F82-951A-E090EEC6329A}" srcOrd="0" destOrd="0" presId="urn:microsoft.com/office/officeart/2005/8/layout/radial2"/>
    <dgm:cxn modelId="{8BED01F1-A9B1-4F77-B0F6-A726D833B47D}" type="presOf" srcId="{566843CE-6093-432D-AB45-0D3958D68718}" destId="{A05C2B04-B588-456E-ADDA-1FA80AF97797}" srcOrd="0" destOrd="1" presId="urn:microsoft.com/office/officeart/2005/8/layout/radial2"/>
    <dgm:cxn modelId="{2B4D0629-AB06-4E52-92D2-89E5C3F01C0F}" type="presParOf" srcId="{D42EBDD5-6798-4C6A-881E-8713A5AA0D77}" destId="{CC3151CF-2FBB-453B-AC5E-3DFED1682961}" srcOrd="0" destOrd="0" presId="urn:microsoft.com/office/officeart/2005/8/layout/radial2"/>
    <dgm:cxn modelId="{1A0FD1DE-B240-4E24-93C4-AE57B6288599}" type="presParOf" srcId="{CC3151CF-2FBB-453B-AC5E-3DFED1682961}" destId="{4A557233-50BB-46CE-9031-DBBDB2005C97}" srcOrd="0" destOrd="0" presId="urn:microsoft.com/office/officeart/2005/8/layout/radial2"/>
    <dgm:cxn modelId="{A21C3229-0033-43FD-9E67-833F248F35A3}" type="presParOf" srcId="{4A557233-50BB-46CE-9031-DBBDB2005C97}" destId="{A53A5A10-0564-47C3-A1CA-7064A74DB7F6}" srcOrd="0" destOrd="0" presId="urn:microsoft.com/office/officeart/2005/8/layout/radial2"/>
    <dgm:cxn modelId="{C8ECDD8D-E317-454D-8873-817AA13AA757}" type="presParOf" srcId="{4A557233-50BB-46CE-9031-DBBDB2005C97}" destId="{A0F076B5-52ED-454E-A671-C44C91C428D7}" srcOrd="1" destOrd="0" presId="urn:microsoft.com/office/officeart/2005/8/layout/radial2"/>
    <dgm:cxn modelId="{7A3316B4-E723-4548-8BB1-C28526804C5C}" type="presParOf" srcId="{CC3151CF-2FBB-453B-AC5E-3DFED1682961}" destId="{F4458B52-F381-4446-9F17-39F08DB03F2A}" srcOrd="1" destOrd="0" presId="urn:microsoft.com/office/officeart/2005/8/layout/radial2"/>
    <dgm:cxn modelId="{F2715B5B-3818-46E0-88C8-8FE7F09799E7}" type="presParOf" srcId="{CC3151CF-2FBB-453B-AC5E-3DFED1682961}" destId="{AE9D6DDF-0955-4261-BE74-495EAB3AAA00}" srcOrd="2" destOrd="0" presId="urn:microsoft.com/office/officeart/2005/8/layout/radial2"/>
    <dgm:cxn modelId="{5A7101A4-1728-4E98-A289-F2EB4E5502B4}" type="presParOf" srcId="{AE9D6DDF-0955-4261-BE74-495EAB3AAA00}" destId="{140669CE-6B77-4CEF-A529-B52E2068EBB0}" srcOrd="0" destOrd="0" presId="urn:microsoft.com/office/officeart/2005/8/layout/radial2"/>
    <dgm:cxn modelId="{B30F2481-9724-4481-9696-39CA24173B21}" type="presParOf" srcId="{AE9D6DDF-0955-4261-BE74-495EAB3AAA00}" destId="{64ABC4DB-B2E3-4F82-951A-E090EEC6329A}" srcOrd="1" destOrd="0" presId="urn:microsoft.com/office/officeart/2005/8/layout/radial2"/>
    <dgm:cxn modelId="{2B1493AD-DDD6-452D-B7BA-CB289F1A364E}" type="presParOf" srcId="{CC3151CF-2FBB-453B-AC5E-3DFED1682961}" destId="{0063680B-1247-4BF4-BE0C-B6BF318DF436}" srcOrd="3" destOrd="0" presId="urn:microsoft.com/office/officeart/2005/8/layout/radial2"/>
    <dgm:cxn modelId="{B1C5F16F-69E4-4BAB-A530-D7C05E34488A}" type="presParOf" srcId="{CC3151CF-2FBB-453B-AC5E-3DFED1682961}" destId="{35EE25A3-BB0E-4FCF-AF85-0728551CCDC8}" srcOrd="4" destOrd="0" presId="urn:microsoft.com/office/officeart/2005/8/layout/radial2"/>
    <dgm:cxn modelId="{A89EEF87-D082-4807-A98B-E08162424D17}" type="presParOf" srcId="{35EE25A3-BB0E-4FCF-AF85-0728551CCDC8}" destId="{E3EFD21D-47A4-4A55-A424-600D28F16294}" srcOrd="0" destOrd="0" presId="urn:microsoft.com/office/officeart/2005/8/layout/radial2"/>
    <dgm:cxn modelId="{D4AF77FD-5DCB-48D6-8381-A82D37C3C7AB}" type="presParOf" srcId="{35EE25A3-BB0E-4FCF-AF85-0728551CCDC8}" destId="{A05C2B04-B588-456E-ADDA-1FA80AF9779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EE1F9-273A-40D5-980F-C586710CDAD7}">
      <dsp:nvSpPr>
        <dsp:cNvPr id="0" name=""/>
        <dsp:cNvSpPr/>
      </dsp:nvSpPr>
      <dsp:spPr>
        <a:xfrm>
          <a:off x="122" y="1866014"/>
          <a:ext cx="1477215" cy="17726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0" rIns="145916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To Recognize handwritten document</a:t>
          </a:r>
          <a:endParaRPr lang="en-US" sz="1100" b="0" i="0" u="none" strike="noStrike" kern="1200" cap="none" baseline="0" noProof="0" dirty="0">
            <a:latin typeface="Calibri Light"/>
            <a:cs typeface="Calibri Light"/>
          </a:endParaRPr>
        </a:p>
      </dsp:txBody>
      <dsp:txXfrm>
        <a:off x="122" y="2575078"/>
        <a:ext cx="1477215" cy="1063595"/>
      </dsp:txXfrm>
    </dsp:sp>
    <dsp:sp modelId="{D9753884-B702-4346-8483-B6ECBF0C3795}">
      <dsp:nvSpPr>
        <dsp:cNvPr id="0" name=""/>
        <dsp:cNvSpPr/>
      </dsp:nvSpPr>
      <dsp:spPr>
        <a:xfrm>
          <a:off x="122" y="1866014"/>
          <a:ext cx="1477215" cy="7090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165100" rIns="14591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66014"/>
        <a:ext cx="1477215" cy="709063"/>
      </dsp:txXfrm>
    </dsp:sp>
    <dsp:sp modelId="{9201BB71-DE11-406B-AEEE-E5DD6B23BC7A}">
      <dsp:nvSpPr>
        <dsp:cNvPr id="0" name=""/>
        <dsp:cNvSpPr/>
      </dsp:nvSpPr>
      <dsp:spPr>
        <a:xfrm>
          <a:off x="1595515" y="1866014"/>
          <a:ext cx="1477215" cy="17726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0" rIns="145916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 Light" panose="020F0302020204030204"/>
            </a:rPr>
            <a:t>Higher </a:t>
          </a:r>
          <a:r>
            <a:rPr lang="en-US" sz="1100" b="0" kern="1200"/>
            <a:t>accuracy</a:t>
          </a:r>
          <a:r>
            <a:rPr lang="en-US" sz="1100" b="0" kern="1200">
              <a:latin typeface="Calibri Light" panose="020F0302020204030204"/>
            </a:rPr>
            <a:t> can be achieved with personalized handwritten text style</a:t>
          </a:r>
        </a:p>
      </dsp:txBody>
      <dsp:txXfrm>
        <a:off x="1595515" y="2575078"/>
        <a:ext cx="1477215" cy="1063595"/>
      </dsp:txXfrm>
    </dsp:sp>
    <dsp:sp modelId="{08A41491-E211-432D-BB81-624FE9CF9E1C}">
      <dsp:nvSpPr>
        <dsp:cNvPr id="0" name=""/>
        <dsp:cNvSpPr/>
      </dsp:nvSpPr>
      <dsp:spPr>
        <a:xfrm>
          <a:off x="1595515" y="1866014"/>
          <a:ext cx="1477215" cy="7090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165100" rIns="14591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595515" y="1866014"/>
        <a:ext cx="1477215" cy="709063"/>
      </dsp:txXfrm>
    </dsp:sp>
    <dsp:sp modelId="{9BB89DF8-11A7-453D-8BFE-20559FD26311}">
      <dsp:nvSpPr>
        <dsp:cNvPr id="0" name=""/>
        <dsp:cNvSpPr/>
      </dsp:nvSpPr>
      <dsp:spPr>
        <a:xfrm>
          <a:off x="3190908" y="1866014"/>
          <a:ext cx="1477215" cy="17726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0" rIns="145916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 Light" panose="020F0302020204030204"/>
            </a:rPr>
            <a:t>Finding inside the document can be improved</a:t>
          </a:r>
          <a:endParaRPr lang="en-US" sz="1100" b="0" kern="1200"/>
        </a:p>
      </dsp:txBody>
      <dsp:txXfrm>
        <a:off x="3190908" y="2575078"/>
        <a:ext cx="1477215" cy="1063595"/>
      </dsp:txXfrm>
    </dsp:sp>
    <dsp:sp modelId="{5F3F5B3A-E395-4E28-AFCA-C0DE37E10DC6}">
      <dsp:nvSpPr>
        <dsp:cNvPr id="0" name=""/>
        <dsp:cNvSpPr/>
      </dsp:nvSpPr>
      <dsp:spPr>
        <a:xfrm>
          <a:off x="3190908" y="1866014"/>
          <a:ext cx="1477215" cy="7090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165100" rIns="14591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190908" y="1866014"/>
        <a:ext cx="1477215" cy="709063"/>
      </dsp:txXfrm>
    </dsp:sp>
    <dsp:sp modelId="{33C93C39-EBEC-40A4-A6CA-0D2AF7E21F11}">
      <dsp:nvSpPr>
        <dsp:cNvPr id="0" name=""/>
        <dsp:cNvSpPr/>
      </dsp:nvSpPr>
      <dsp:spPr>
        <a:xfrm>
          <a:off x="4786301" y="1866014"/>
          <a:ext cx="1477215" cy="17726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0" rIns="145916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For huge data it is cost effective in terms of resources</a:t>
          </a:r>
        </a:p>
      </dsp:txBody>
      <dsp:txXfrm>
        <a:off x="4786301" y="2575078"/>
        <a:ext cx="1477215" cy="1063595"/>
      </dsp:txXfrm>
    </dsp:sp>
    <dsp:sp modelId="{AF71014E-9771-4F5F-829C-EC462EAEF7A4}">
      <dsp:nvSpPr>
        <dsp:cNvPr id="0" name=""/>
        <dsp:cNvSpPr/>
      </dsp:nvSpPr>
      <dsp:spPr>
        <a:xfrm>
          <a:off x="4786301" y="1866014"/>
          <a:ext cx="1477215" cy="7090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16" tIns="165100" rIns="145916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786301" y="1866014"/>
        <a:ext cx="1477215" cy="709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3680B-1247-4BF4-BE0C-B6BF318DF436}">
      <dsp:nvSpPr>
        <dsp:cNvPr id="0" name=""/>
        <dsp:cNvSpPr/>
      </dsp:nvSpPr>
      <dsp:spPr>
        <a:xfrm rot="1769342">
          <a:off x="3930084" y="2895814"/>
          <a:ext cx="808380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808380" y="235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58B52-F381-4446-9F17-39F08DB03F2A}">
      <dsp:nvSpPr>
        <dsp:cNvPr id="0" name=""/>
        <dsp:cNvSpPr/>
      </dsp:nvSpPr>
      <dsp:spPr>
        <a:xfrm rot="19830658">
          <a:off x="3930084" y="1408414"/>
          <a:ext cx="808380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808380" y="235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076B5-52ED-454E-A671-C44C91C428D7}">
      <dsp:nvSpPr>
        <dsp:cNvPr id="0" name=""/>
        <dsp:cNvSpPr/>
      </dsp:nvSpPr>
      <dsp:spPr>
        <a:xfrm>
          <a:off x="1643137" y="799604"/>
          <a:ext cx="2752129" cy="27521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669CE-6B77-4CEF-A529-B52E2068EBB0}">
      <dsp:nvSpPr>
        <dsp:cNvPr id="0" name=""/>
        <dsp:cNvSpPr/>
      </dsp:nvSpPr>
      <dsp:spPr>
        <a:xfrm>
          <a:off x="4579140" y="938"/>
          <a:ext cx="1651277" cy="1651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strike="noStrike" kern="1200" cap="none" baseline="0" noProof="0" dirty="0">
              <a:latin typeface="Calibri Light"/>
              <a:cs typeface="Calibri Light"/>
            </a:rPr>
            <a:t>Model Training</a:t>
          </a:r>
          <a:endParaRPr lang="en-US" sz="2200" kern="1200" dirty="0"/>
        </a:p>
      </dsp:txBody>
      <dsp:txXfrm>
        <a:off x="4820964" y="242762"/>
        <a:ext cx="1167629" cy="1167629"/>
      </dsp:txXfrm>
    </dsp:sp>
    <dsp:sp modelId="{64ABC4DB-B2E3-4F82-951A-E090EEC6329A}">
      <dsp:nvSpPr>
        <dsp:cNvPr id="0" name=""/>
        <dsp:cNvSpPr/>
      </dsp:nvSpPr>
      <dsp:spPr>
        <a:xfrm>
          <a:off x="6395546" y="938"/>
          <a:ext cx="2476916" cy="165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 Light" panose="020F0302020204030204"/>
            </a:rPr>
            <a:t>Train Model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libri Light" panose="020F0302020204030204"/>
            </a:rPr>
            <a:t>Download</a:t>
          </a:r>
          <a:r>
            <a:rPr lang="en-US" sz="2400" kern="1200" dirty="0">
              <a:latin typeface="Calibri Light" panose="020F0302020204030204"/>
            </a:rPr>
            <a:t> Trained Model</a:t>
          </a:r>
        </a:p>
      </dsp:txBody>
      <dsp:txXfrm>
        <a:off x="6395546" y="938"/>
        <a:ext cx="2476916" cy="1651277"/>
      </dsp:txXfrm>
    </dsp:sp>
    <dsp:sp modelId="{E3EFD21D-47A4-4A55-A424-600D28F16294}">
      <dsp:nvSpPr>
        <dsp:cNvPr id="0" name=""/>
        <dsp:cNvSpPr/>
      </dsp:nvSpPr>
      <dsp:spPr>
        <a:xfrm>
          <a:off x="4579140" y="2699122"/>
          <a:ext cx="1651277" cy="1651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Text Detection</a:t>
          </a:r>
          <a:endParaRPr lang="en-US" sz="2200" kern="1200" dirty="0"/>
        </a:p>
      </dsp:txBody>
      <dsp:txXfrm>
        <a:off x="4820964" y="2940946"/>
        <a:ext cx="1167629" cy="1167629"/>
      </dsp:txXfrm>
    </dsp:sp>
    <dsp:sp modelId="{A05C2B04-B588-456E-ADDA-1FA80AF97797}">
      <dsp:nvSpPr>
        <dsp:cNvPr id="0" name=""/>
        <dsp:cNvSpPr/>
      </dsp:nvSpPr>
      <dsp:spPr>
        <a:xfrm>
          <a:off x="6395546" y="2699122"/>
          <a:ext cx="2476916" cy="165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libri Light" panose="020F0302020204030204"/>
            </a:rPr>
            <a:t>Model Selection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/>
            <a:t>Classifiy </a:t>
          </a:r>
          <a:r>
            <a:rPr lang="en-US" sz="2400" kern="1200">
              <a:latin typeface="Calibri Light" panose="020F0302020204030204"/>
            </a:rPr>
            <a:t>image</a:t>
          </a:r>
          <a:endParaRPr lang="en-US" sz="2400" kern="1200" dirty="0"/>
        </a:p>
      </dsp:txBody>
      <dsp:txXfrm>
        <a:off x="6395546" y="2699122"/>
        <a:ext cx="2476916" cy="165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FDCF7-7357-4F2D-A705-0BAEDBC8C4F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AFEE7-2677-4396-BDC3-BB781CEA6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6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804-FE17-4B42-BDBB-C2E7E308779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9FE-732D-4873-B969-7ABCE4D7016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0A85-3098-4D90-871C-17BCDE799A6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750-3114-4A7C-B428-BA2E225FF1CB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0BB-151C-44EC-84F1-35B2DF9E481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5928-70A5-44EB-B984-6ABD615C386E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DFF5-41E0-49CF-A7D5-53081091FBE6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20A7-CDBB-4045-83F4-62260F914018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1827-A60C-4ADA-8109-6BC4CFF6E891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F022-6B84-414B-A336-FFF5A170D557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88B3-A60B-486D-8280-1678BE2EE9EF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FA67-2877-438B-A8B6-BD2681334F3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eyash2047.github.io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9.xml"/><Relationship Id="rId18" Type="http://schemas.openxmlformats.org/officeDocument/2006/relationships/slide" Target="slide35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17" Type="http://schemas.openxmlformats.org/officeDocument/2006/relationships/slide" Target="slide33.xml"/><Relationship Id="rId2" Type="http://schemas.openxmlformats.org/officeDocument/2006/relationships/slide" Target="slide4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23.xml"/><Relationship Id="rId10" Type="http://schemas.openxmlformats.org/officeDocument/2006/relationships/slide" Target="slide12.xml"/><Relationship Id="rId19" Type="http://schemas.openxmlformats.org/officeDocument/2006/relationships/slide" Target="slide37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yash2047/preyash2047.github.io/tree/master/home/keras_model" TargetMode="External"/><Relationship Id="rId7" Type="http://schemas.openxmlformats.org/officeDocument/2006/relationships/hyperlink" Target="https://github.com/preyash2047/preyash2047.github.io/" TargetMode="External"/><Relationship Id="rId2" Type="http://schemas.openxmlformats.org/officeDocument/2006/relationships/hyperlink" Target="https://github.com/preyash2047/preyash2047.github.io/blob/master/Collab%20Notes/selective_data_model/NIST_selective_data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eyash2047/preyash2047.github.io/tree/master/Collab%20Notes/Data%20Proceccing" TargetMode="External"/><Relationship Id="rId5" Type="http://schemas.openxmlformats.org/officeDocument/2006/relationships/hyperlink" Target="http://preyash2047.github.io/" TargetMode="External"/><Relationship Id="rId4" Type="http://schemas.openxmlformats.org/officeDocument/2006/relationships/hyperlink" Target="https://github.com/preyash2047/preyash2047.github.io/tree/master/home/selective_data_mode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3D8A97-DA80-4756-BECB-091350BB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87FD7B-C6CB-4A8C-A29E-8B79F77EE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1099B5-24C7-4D94-9D73-8DB4503E929C}"/>
              </a:ext>
            </a:extLst>
          </p:cNvPr>
          <p:cNvSpPr/>
          <p:nvPr/>
        </p:nvSpPr>
        <p:spPr>
          <a:xfrm>
            <a:off x="8917406" y="2350169"/>
            <a:ext cx="2145630" cy="21456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7C0A1-3E41-4999-AFFB-4C908EF07437}"/>
              </a:ext>
            </a:extLst>
          </p:cNvPr>
          <p:cNvSpPr txBox="1"/>
          <p:nvPr/>
        </p:nvSpPr>
        <p:spPr>
          <a:xfrm>
            <a:off x="762618" y="2738249"/>
            <a:ext cx="8538206" cy="3623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cs typeface="Calibri"/>
              </a:rPr>
              <a:t>Submitted By : - M.C.A. (Lateral Entry ) Semester-V</a:t>
            </a:r>
            <a:endParaRPr lang="en-US" sz="2800" dirty="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800" dirty="0" err="1">
                <a:ea typeface="+mn-lt"/>
                <a:cs typeface="+mn-lt"/>
              </a:rPr>
              <a:t>Preyash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KaPatel</a:t>
            </a:r>
            <a:endParaRPr lang="en-US" sz="2800" dirty="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800" dirty="0">
                <a:ea typeface="+mn-lt"/>
                <a:cs typeface="+mn-lt"/>
              </a:rPr>
              <a:t>18034211003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Guided by</a:t>
            </a:r>
            <a:endParaRPr lang="en-US" sz="1600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Prof. Upasana M. </a:t>
            </a:r>
            <a:r>
              <a:rPr lang="en-US" sz="1600" dirty="0" err="1"/>
              <a:t>Bhilota</a:t>
            </a:r>
            <a:endParaRPr lang="en-US" sz="1600" dirty="0" err="1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1600" dirty="0"/>
            </a:br>
            <a:r>
              <a:rPr lang="en-US" sz="1600" dirty="0"/>
              <a:t>Submitted to </a:t>
            </a:r>
            <a:br>
              <a:rPr lang="en-US" sz="1600" dirty="0"/>
            </a:br>
            <a:r>
              <a:rPr lang="en-US" sz="1600" dirty="0"/>
              <a:t>Acharya </a:t>
            </a:r>
            <a:r>
              <a:rPr lang="en-US" sz="1600" dirty="0" err="1"/>
              <a:t>Motibhai</a:t>
            </a:r>
            <a:r>
              <a:rPr lang="en-US" sz="1600" dirty="0"/>
              <a:t> Patel Institute of Computer Studies,</a:t>
            </a:r>
            <a:endParaRPr lang="en-US" sz="1600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GANPAT UNIVERSITY</a:t>
            </a:r>
            <a:endParaRPr lang="en-US" sz="1600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July-Dec 2020</a:t>
            </a:r>
            <a:endParaRPr lang="en-US" sz="1600" dirty="0">
              <a:cs typeface="Calibri" panose="020F0502020204030204"/>
            </a:endParaRPr>
          </a:p>
        </p:txBody>
      </p:sp>
      <p:pic>
        <p:nvPicPr>
          <p:cNvPr id="30" name="Picture 5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CF71E0EA-F4A1-4DE4-B991-A2738A1E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98721"/>
            <a:ext cx="1462088" cy="4605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E6FB1A-7F83-49C0-A2A3-76DE2036BF79}"/>
              </a:ext>
            </a:extLst>
          </p:cNvPr>
          <p:cNvSpPr txBox="1"/>
          <p:nvPr/>
        </p:nvSpPr>
        <p:spPr>
          <a:xfrm>
            <a:off x="756250" y="785003"/>
            <a:ext cx="922738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dirty="0">
                <a:ea typeface="+mn-lt"/>
                <a:cs typeface="+mn-lt"/>
              </a:rPr>
              <a:t>Personalized Optical Character Recognition System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55DD2-E106-4345-B524-F4EC5A01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A00FA-55E7-4168-9FA6-AB2B9222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Client Side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Specification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33CB-6EC1-4034-A5AD-17019A72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Minimum Requirement of Hardware and Software: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Hardware Requirement:</a:t>
            </a:r>
          </a:p>
          <a:p>
            <a:pPr lvl="1"/>
            <a:r>
              <a:rPr lang="en-US" sz="2000" dirty="0">
                <a:cs typeface="Calibri"/>
              </a:rPr>
              <a:t>Basic CPU with </a:t>
            </a:r>
            <a:r>
              <a:rPr lang="en-US" sz="2000" dirty="0">
                <a:ea typeface="+mn-lt"/>
                <a:cs typeface="+mn-lt"/>
              </a:rPr>
              <a:t>700 MHz Speed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1 GB RAM</a:t>
            </a:r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Software Requirement:</a:t>
            </a:r>
          </a:p>
          <a:p>
            <a:pPr lvl="1"/>
            <a:r>
              <a:rPr lang="en-US" sz="2000" dirty="0">
                <a:cs typeface="Calibri"/>
              </a:rPr>
              <a:t>Chrome with </a:t>
            </a:r>
            <a:r>
              <a:rPr lang="en-US" sz="2000" dirty="0">
                <a:ea typeface="+mn-lt"/>
                <a:cs typeface="+mn-lt"/>
              </a:rPr>
              <a:t>68.0.3440.75 or above Version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Good Internet Speed</a:t>
            </a: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7A751-CFC4-414A-BE63-00EC3F4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A00FA-55E7-4168-9FA6-AB2B9222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Developer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Side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Specification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33CB-6EC1-4034-A5AD-17019A72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Minimum Requirement of Hardware and Software: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Hardware Requirement:</a:t>
            </a:r>
          </a:p>
          <a:p>
            <a:pPr lvl="1"/>
            <a:r>
              <a:rPr lang="en-US" sz="2000" dirty="0">
                <a:cs typeface="Calibri"/>
              </a:rPr>
              <a:t>Inter i5 10th generation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8 GB RAM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10 GB Space in SSD</a:t>
            </a:r>
          </a:p>
          <a:p>
            <a:pPr lvl="1"/>
            <a:r>
              <a:rPr lang="en-US" sz="2000" dirty="0">
                <a:cs typeface="Calibri"/>
              </a:rPr>
              <a:t>8 GB </a:t>
            </a:r>
            <a:r>
              <a:rPr lang="en-US" sz="2000" dirty="0">
                <a:ea typeface="+mn-lt"/>
                <a:cs typeface="+mn-lt"/>
              </a:rPr>
              <a:t>Nvidia Graphics Card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Software Requirement:</a:t>
            </a:r>
          </a:p>
          <a:p>
            <a:pPr lvl="1"/>
            <a:r>
              <a:rPr lang="en-US" sz="2000" dirty="0">
                <a:cs typeface="Calibri"/>
              </a:rPr>
              <a:t>Chrome with </a:t>
            </a:r>
            <a:r>
              <a:rPr lang="en-US" sz="2000" dirty="0">
                <a:ea typeface="+mn-lt"/>
                <a:cs typeface="+mn-lt"/>
              </a:rPr>
              <a:t>68.0.3440.75 or above Version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High Speed Internet</a:t>
            </a:r>
          </a:p>
          <a:p>
            <a:pPr lvl="1"/>
            <a:r>
              <a:rPr lang="en-US" sz="2000" dirty="0">
                <a:cs typeface="Calibri"/>
              </a:rPr>
              <a:t>Google </a:t>
            </a:r>
            <a:r>
              <a:rPr lang="en-US" sz="2000" dirty="0" err="1">
                <a:cs typeface="Calibri"/>
              </a:rPr>
              <a:t>Colab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Webpage IDE</a:t>
            </a:r>
          </a:p>
          <a:p>
            <a:pPr lvl="1"/>
            <a:r>
              <a:rPr lang="en-US" sz="2000" dirty="0" err="1">
                <a:cs typeface="Calibri"/>
              </a:rPr>
              <a:t>Github</a:t>
            </a:r>
            <a:r>
              <a:rPr lang="en-US" sz="2000" dirty="0">
                <a:cs typeface="Calibri"/>
              </a:rPr>
              <a:t> Desktop</a:t>
            </a: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5427-A8B3-4535-807B-6AFE63B1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8187-D94F-4519-ADD9-25582954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Personalized OCR System's Work flow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561A7-8056-450B-8FCC-21F75A3A6235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Step 1: Perform the Standard OCR (Predefined model in OCR System)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--&gt; Checking the accuracy if it is low go to step 2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Step 2: By giving handwritten Text image and computer written text for its learning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--&gt; Checking the accuracy if it is still low go to step 3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Step 3: Character wise training to model (Main Business Logic of System)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User will able to store the personalized style of handwriting for further use 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2CCA8-B1CA-4302-B1ED-40A307D3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5981-CEF9-462A-99F5-EC22B5C0E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Function Module Specification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35D1-CA23-4A1B-A152-4BD0D98A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4E6A-D758-4037-9507-8870E5DC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Title 1">
            <a:extLst>
              <a:ext uri="{FF2B5EF4-FFF2-40B4-BE49-F238E27FC236}">
                <a16:creationId xmlns:a16="http://schemas.microsoft.com/office/drawing/2014/main" id="{81227185-2E76-43E6-8C2A-3837A31468CA}"/>
              </a:ext>
            </a:extLst>
          </p:cNvPr>
          <p:cNvSpPr>
            <a:spLocks noGrp="1"/>
          </p:cNvSpPr>
          <p:nvPr/>
        </p:nvSpPr>
        <p:spPr>
          <a:xfrm>
            <a:off x="981075" y="50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Function Module Specification </a:t>
            </a:r>
            <a:endParaRPr lang="en-US" dirty="0"/>
          </a:p>
        </p:txBody>
      </p:sp>
      <p:graphicFrame>
        <p:nvGraphicFramePr>
          <p:cNvPr id="2358" name="Diagram 2357">
            <a:extLst>
              <a:ext uri="{FF2B5EF4-FFF2-40B4-BE49-F238E27FC236}">
                <a16:creationId xmlns:a16="http://schemas.microsoft.com/office/drawing/2014/main" id="{970ADD90-D96E-4B18-844B-ABE8E49EF902}"/>
              </a:ext>
            </a:extLst>
          </p:cNvPr>
          <p:cNvGraphicFramePr>
            <a:graphicFrameLocks noGrp="1"/>
          </p:cNvGraphicFramePr>
          <p:nvPr/>
        </p:nvGraphicFramePr>
        <p:xfrm>
          <a:off x="981075" y="1968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76" name="TextBox 3">
            <a:extLst>
              <a:ext uri="{FF2B5EF4-FFF2-40B4-BE49-F238E27FC236}">
                <a16:creationId xmlns:a16="http://schemas.microsoft.com/office/drawing/2014/main" id="{18573158-B27C-4F3A-AC83-3F5A193E143A}"/>
              </a:ext>
            </a:extLst>
          </p:cNvPr>
          <p:cNvSpPr txBox="1"/>
          <p:nvPr/>
        </p:nvSpPr>
        <p:spPr>
          <a:xfrm>
            <a:off x="3192880" y="3573880"/>
            <a:ext cx="174056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Function Module</a:t>
            </a:r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DAD02-8C2C-4539-B215-3300EBAA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3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FA0C-CB27-4953-AF88-59445250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12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a typeface="+mj-lt"/>
                <a:cs typeface="+mj-lt"/>
              </a:rPr>
              <a:t>Model Training</a:t>
            </a:r>
            <a:endParaRPr lang="en-US" sz="6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1624-966E-4B1C-9E90-F465BDDD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Train Model:</a:t>
            </a:r>
          </a:p>
          <a:p>
            <a:pPr lvl="1"/>
            <a:r>
              <a:rPr lang="en-US" dirty="0">
                <a:cs typeface="Calibri"/>
              </a:rPr>
              <a:t>User can train model for own handwriting style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Download Trained Model</a:t>
            </a:r>
            <a:endParaRPr lang="en-US" dirty="0"/>
          </a:p>
          <a:p>
            <a:pPr lvl="1"/>
            <a:r>
              <a:rPr lang="en-US" dirty="0">
                <a:cs typeface="Calibri" panose="020F0502020204030204"/>
              </a:rPr>
              <a:t>For further use it can be downloaded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7A60-7E98-4353-B6B0-1C204D4E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FA0C-CB27-4953-AF88-59445250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12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ea typeface="+mj-lt"/>
                <a:cs typeface="+mj-lt"/>
              </a:rPr>
              <a:t>Text Detection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1624-966E-4B1C-9E90-F465BDDD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Model Selection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User can upload own model to Classify</a:t>
            </a:r>
          </a:p>
          <a:p>
            <a:pPr lvl="1"/>
            <a:r>
              <a:rPr lang="en-US" dirty="0">
                <a:ea typeface="+mn-lt"/>
                <a:cs typeface="+mn-lt"/>
              </a:rPr>
              <a:t>Can use </a:t>
            </a:r>
            <a:r>
              <a:rPr lang="en-US" dirty="0" err="1">
                <a:ea typeface="+mn-lt"/>
                <a:cs typeface="+mn-lt"/>
              </a:rPr>
              <a:t>Standared</a:t>
            </a:r>
            <a:r>
              <a:rPr lang="en-US" dirty="0">
                <a:ea typeface="+mn-lt"/>
                <a:cs typeface="+mn-lt"/>
              </a:rPr>
              <a:t> Model to Classify Images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Classifiy</a:t>
            </a:r>
            <a:r>
              <a:rPr lang="en-US" dirty="0">
                <a:ea typeface="+mn-lt"/>
                <a:cs typeface="+mn-lt"/>
              </a:rPr>
              <a:t> image</a:t>
            </a:r>
          </a:p>
          <a:p>
            <a:pPr lvl="1"/>
            <a:r>
              <a:rPr lang="en-US" dirty="0">
                <a:cs typeface="Calibri"/>
              </a:rPr>
              <a:t>It will load the model and Image to perform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A0B00-504A-4060-B905-2DE39BEA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F7887-1C9D-4A04-BA7D-922B0D50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System Flow 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32C1-262E-4614-B4A0-A765D3D1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BF2BA-203D-42C2-A320-D3953FC7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System Flow Chart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C9746F-BF90-4851-A079-49472F37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Legends:</a:t>
            </a:r>
          </a:p>
          <a:p>
            <a:r>
              <a:rPr lang="en-US" sz="1700">
                <a:cs typeface="Calibri"/>
              </a:rPr>
              <a:t>Dataset:</a:t>
            </a:r>
            <a:endParaRPr lang="en-US" sz="1700" dirty="0">
              <a:cs typeface="Calibri"/>
            </a:endParaRPr>
          </a:p>
          <a:p>
            <a:pPr lvl="1"/>
            <a:r>
              <a:rPr lang="en-US" sz="1700">
                <a:cs typeface="Calibri"/>
              </a:rPr>
              <a:t>Handwritten Text as per the Standared Formate</a:t>
            </a:r>
            <a:endParaRPr lang="en-US" sz="1700" dirty="0">
              <a:cs typeface="Calibri"/>
            </a:endParaRPr>
          </a:p>
          <a:p>
            <a:r>
              <a:rPr lang="en-US" sz="1700">
                <a:cs typeface="Calibri"/>
              </a:rPr>
              <a:t>Train Model:</a:t>
            </a:r>
            <a:endParaRPr lang="en-US" sz="1700" dirty="0">
              <a:cs typeface="Calibri"/>
            </a:endParaRPr>
          </a:p>
          <a:p>
            <a:pPr lvl="1"/>
            <a:r>
              <a:rPr lang="en-US" sz="1700">
                <a:cs typeface="Calibri"/>
              </a:rPr>
              <a:t>It will train model on the bases of Dataset</a:t>
            </a:r>
            <a:endParaRPr lang="en-US" sz="1700" dirty="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Upload Image:</a:t>
            </a:r>
          </a:p>
          <a:p>
            <a:pPr lvl="1"/>
            <a:r>
              <a:rPr lang="en-US" sz="1700">
                <a:ea typeface="+mn-lt"/>
                <a:cs typeface="+mn-lt"/>
              </a:rPr>
              <a:t>Input the image for text detaction</a:t>
            </a:r>
          </a:p>
          <a:p>
            <a:r>
              <a:rPr lang="en-US" sz="1700">
                <a:ea typeface="+mn-lt"/>
                <a:cs typeface="+mn-lt"/>
              </a:rPr>
              <a:t>Text Classification</a:t>
            </a:r>
            <a:r>
              <a:rPr lang="en-US" sz="1700">
                <a:cs typeface="Calibri"/>
              </a:rPr>
              <a:t>:</a:t>
            </a:r>
          </a:p>
          <a:p>
            <a:pPr lvl="1"/>
            <a:r>
              <a:rPr lang="en-US" sz="1700">
                <a:cs typeface="Calibri"/>
              </a:rPr>
              <a:t>It will generate classification class</a:t>
            </a:r>
            <a:endParaRPr lang="en-US" sz="1700" dirty="0">
              <a:cs typeface="Calibri"/>
            </a:endParaRPr>
          </a:p>
          <a:p>
            <a:r>
              <a:rPr lang="en-US" sz="1700">
                <a:cs typeface="Calibri"/>
              </a:rPr>
              <a:t>Classification Output:</a:t>
            </a:r>
            <a:endParaRPr lang="en-US" sz="1700" dirty="0">
              <a:cs typeface="Calibri"/>
            </a:endParaRPr>
          </a:p>
          <a:p>
            <a:pPr lvl="1"/>
            <a:r>
              <a:rPr lang="en-US" sz="1700">
                <a:cs typeface="Calibri"/>
              </a:rPr>
              <a:t>It will print the class of image classification</a:t>
            </a:r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  <a:p>
            <a:pPr lvl="1"/>
            <a:endParaRPr lang="en-US" sz="1700" dirty="0">
              <a:cs typeface="Calibri"/>
            </a:endParaRPr>
          </a:p>
        </p:txBody>
      </p:sp>
      <p:pic>
        <p:nvPicPr>
          <p:cNvPr id="10" name="Picture 25" descr="Diagram&#10;&#10;Description automatically generated">
            <a:extLst>
              <a:ext uri="{FF2B5EF4-FFF2-40B4-BE49-F238E27FC236}">
                <a16:creationId xmlns:a16="http://schemas.microsoft.com/office/drawing/2014/main" id="{E883CBFB-05A0-4160-AF9E-BA2592F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" r="-239" b="472"/>
          <a:stretch/>
        </p:blipFill>
        <p:spPr>
          <a:xfrm>
            <a:off x="175455" y="-44165"/>
            <a:ext cx="4339985" cy="6960822"/>
          </a:xfrm>
          <a:prstGeom prst="rect">
            <a:avLst/>
          </a:prstGeom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A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5514A-1821-4749-9F6E-0494B22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Use-Case 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877A-8E20-4B89-8DF5-C302C8CE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EF784-5455-41CB-8182-4BEC2163F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latin typeface="Calibri"/>
                <a:cs typeface="Calibri"/>
              </a:rPr>
              <a:t>Personalized Optical Character Recognition System</a:t>
            </a:r>
            <a:endParaRPr lang="en-US" sz="5100" dirty="0">
              <a:latin typeface="Calibri"/>
              <a:ea typeface="+mj-lt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81C9-858B-4F8B-A9DE-0BC438C3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at </a:t>
            </a:r>
            <a:r>
              <a:rPr lang="en-US" sz="32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preyash2047.github.io</a:t>
            </a:r>
            <a:endParaRPr lang="en-US" sz="3200"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160B6-7111-4906-944F-FFED1E80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FA0C-CB27-4953-AF88-59445250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12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ea typeface="+mj-lt"/>
                <a:cs typeface="+mj-lt"/>
              </a:rPr>
              <a:t>Use-Case Diagram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A60B2-2C9F-44DE-97ED-692E4B0F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5342F7-C872-4D0A-B3B5-F5280611B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50" y="1387631"/>
            <a:ext cx="6451302" cy="4351338"/>
          </a:xfrm>
        </p:spPr>
      </p:pic>
    </p:spTree>
    <p:extLst>
      <p:ext uri="{BB962C8B-B14F-4D97-AF65-F5344CB8AC3E}">
        <p14:creationId xmlns:p14="http://schemas.microsoft.com/office/powerpoint/2010/main" val="262731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DF12C-2096-48EA-83BE-255B51BF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0CBD42-4A34-4147-9D36-654A0E06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Sequence Diagram 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89C39-268F-4C7F-B6DE-A1DE752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BBA4F3-B12D-4BFB-BB18-EDF38562D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77" y="1825625"/>
            <a:ext cx="7148046" cy="4351338"/>
          </a:xfrm>
        </p:spPr>
      </p:pic>
    </p:spTree>
    <p:extLst>
      <p:ext uri="{BB962C8B-B14F-4D97-AF65-F5344CB8AC3E}">
        <p14:creationId xmlns:p14="http://schemas.microsoft.com/office/powerpoint/2010/main" val="146025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Activity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64AB8-8C31-410A-875C-9EDC52B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0CBD42-4A34-4147-9D36-654A0E06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" y="1011375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Activity Diagram</a:t>
            </a:r>
          </a:p>
        </p:txBody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A549388-4601-4F1D-A161-92355BA4A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270" y="875735"/>
            <a:ext cx="6035376" cy="571876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5E996-EE48-47D5-9872-3656BDB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Input and Output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AD1C-491B-4170-A367-075661C5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Home Page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23" r="8177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3E76C-37DB-427A-B93D-AAD2D560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Text Recognition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  <a:cs typeface="Calibri Light"/>
              </a:rPr>
              <a:t>(Before any input)</a:t>
            </a:r>
            <a:endParaRPr lang="en-US" dirty="0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01" r="810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F2C96-2D9F-4427-8DF5-F6EE7ECF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8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dirty="0">
                <a:solidFill>
                  <a:srgbClr val="2C2C2C"/>
                </a:solidFill>
              </a:rPr>
              <a:t>Text Recognition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  <a:cs typeface="Calibri Light"/>
              </a:rPr>
              <a:t>(Selecting input image for text </a:t>
            </a:r>
            <a:r>
              <a:rPr lang="en-US" sz="3600" dirty="0">
                <a:ea typeface="+mj-lt"/>
                <a:cs typeface="+mj-lt"/>
              </a:rPr>
              <a:t>recognition</a:t>
            </a:r>
            <a:r>
              <a:rPr lang="en-US" sz="3600" dirty="0">
                <a:solidFill>
                  <a:srgbClr val="2C2C2C"/>
                </a:solidFill>
                <a:cs typeface="Calibri Light"/>
              </a:rPr>
              <a:t>)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01" r="810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28F88-D8DD-4DC1-8F94-B7BD1B0A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dirty="0">
                <a:solidFill>
                  <a:srgbClr val="2C2C2C"/>
                </a:solidFill>
              </a:rPr>
              <a:t>Text Recognition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  <a:cs typeface="Calibri Light"/>
              </a:rPr>
              <a:t>(input image preview)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01" r="810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E8B80-6123-4CA6-8FE0-9E2E26AB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2EA-B7A5-48DF-9419-69842A38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6" y="365126"/>
            <a:ext cx="10275903" cy="735706"/>
          </a:xfrm>
        </p:spPr>
        <p:txBody>
          <a:bodyPr/>
          <a:lstStyle/>
          <a:p>
            <a:r>
              <a:rPr lang="en-IN" dirty="0"/>
              <a:t>Index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DDE3F-AA8F-4ACA-9315-1B6F62447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293557"/>
              </p:ext>
            </p:extLst>
          </p:nvPr>
        </p:nvGraphicFramePr>
        <p:xfrm>
          <a:off x="1166677" y="1225118"/>
          <a:ext cx="8403454" cy="54120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041898">
                  <a:extLst>
                    <a:ext uri="{9D8B030D-6E8A-4147-A177-3AD203B41FA5}">
                      <a16:colId xmlns:a16="http://schemas.microsoft.com/office/drawing/2014/main" val="2155882986"/>
                    </a:ext>
                  </a:extLst>
                </a:gridCol>
                <a:gridCol w="1361556">
                  <a:extLst>
                    <a:ext uri="{9D8B030D-6E8A-4147-A177-3AD203B41FA5}">
                      <a16:colId xmlns:a16="http://schemas.microsoft.com/office/drawing/2014/main" val="946224216"/>
                    </a:ext>
                  </a:extLst>
                </a:gridCol>
              </a:tblGrid>
              <a:tr h="284846">
                <a:tc>
                  <a:txBody>
                    <a:bodyPr/>
                    <a:lstStyle/>
                    <a:p>
                      <a:pPr lvl="0" algn="l"/>
                      <a:r>
                        <a:rPr lang="en-IN" sz="1100" b="0" dirty="0"/>
                        <a:t>           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Page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14788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2" action="ppaction://hlinksldjump"/>
                        </a:rPr>
                        <a:t>Project  Profile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1596425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3" action="ppaction://hlinksldjump"/>
                        </a:rPr>
                        <a:t>Definition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569173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4" action="ppaction://hlinksldjump"/>
                        </a:rPr>
                        <a:t>Requirement Specification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7692762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marL="457200" lvl="1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u="none" strike="noStrike" kern="1200" dirty="0">
                          <a:solidFill>
                            <a:srgbClr val="000000"/>
                          </a:solidFill>
                          <a:effectLst/>
                          <a:hlinkClick r:id="rId5" action="ppaction://hlinksldjump"/>
                        </a:rPr>
                        <a:t>Feature of Present OCR System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3867535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marL="457200" lvl="1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u="none" strike="noStrike" kern="1200" dirty="0">
                          <a:solidFill>
                            <a:srgbClr val="000000"/>
                          </a:solidFill>
                          <a:effectLst/>
                          <a:hlinkClick r:id="rId6" action="ppaction://hlinksldjump"/>
                        </a:rPr>
                        <a:t>Problems with Present OCR System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465180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marL="457200" lvl="1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u="none" strike="noStrike" kern="1200" dirty="0">
                          <a:solidFill>
                            <a:srgbClr val="000000"/>
                          </a:solidFill>
                          <a:effectLst/>
                          <a:hlinkClick r:id="rId7" action="ppaction://hlinksldjump"/>
                        </a:rPr>
                        <a:t>Why Personalized OCR System is needed?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2509838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marL="457200" lvl="1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kern="1200" dirty="0">
                          <a:solidFill>
                            <a:srgbClr val="000000"/>
                          </a:solidFill>
                          <a:effectLst/>
                          <a:hlinkClick r:id="rId8" action="ppaction://hlinksldjump"/>
                        </a:rPr>
                        <a:t>Client Side Specification</a:t>
                      </a:r>
                      <a:endParaRPr lang="en-I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913499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marL="457200" lvl="1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kern="1200" dirty="0">
                          <a:solidFill>
                            <a:srgbClr val="000000"/>
                          </a:solidFill>
                          <a:effectLst/>
                          <a:hlinkClick r:id="rId9" action="ppaction://hlinksldjump"/>
                        </a:rPr>
                        <a:t>Developer Side Specification</a:t>
                      </a:r>
                      <a:endParaRPr lang="en-I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01606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0" action="ppaction://hlinksldjump"/>
                        </a:rPr>
                        <a:t>Proposed Personalized OCR System's Work flow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609285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1" action="ppaction://hlinksldjump"/>
                        </a:rPr>
                        <a:t>Function Module Specification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0986193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2" action="ppaction://hlinksldjump"/>
                        </a:rPr>
                        <a:t>System Flow Chart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3578492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3" action="ppaction://hlinksldjump"/>
                        </a:rPr>
                        <a:t>Use-Case Diagram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9526814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4" action="ppaction://hlinksldjump"/>
                        </a:rPr>
                        <a:t>Sequence Diagram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2163679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5" action="ppaction://hlinksldjump"/>
                        </a:rPr>
                        <a:t>Activity Diagram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781109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6" action="ppaction://hlinksldjump"/>
                        </a:rPr>
                        <a:t>Input and Output Design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8974670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7" action="ppaction://hlinksldjump"/>
                        </a:rPr>
                        <a:t>Machine Learning Model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351564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8" action="ppaction://hlinksldjump"/>
                        </a:rPr>
                        <a:t>Future Enhancement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9042982"/>
                  </a:ext>
                </a:extLst>
              </a:tr>
              <a:tr h="28484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linkClick r:id="rId19" action="ppaction://hlinksldjump"/>
                        </a:rPr>
                        <a:t>Bibliography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955461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107582-32D3-4E91-ABD0-0DA8A7FD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dirty="0">
                <a:solidFill>
                  <a:srgbClr val="2C2C2C"/>
                </a:solidFill>
              </a:rPr>
              <a:t>Text Recognition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  <a:cs typeface="Calibri Light"/>
              </a:rPr>
              <a:t>(Output with console log status)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40" r="11233" b="-217"/>
          <a:stretch/>
        </p:blipFill>
        <p:spPr>
          <a:xfrm>
            <a:off x="4052526" y="942538"/>
            <a:ext cx="7191346" cy="4818785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A0838-B96D-4C4D-AB96-0BCCD4E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4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dirty="0">
                <a:solidFill>
                  <a:srgbClr val="2C2C2C"/>
                </a:solidFill>
              </a:rPr>
              <a:t>FAQ Page</a:t>
            </a:r>
            <a:endParaRPr lang="en-US" dirty="0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27" r="8027"/>
          <a:stretch/>
        </p:blipFill>
        <p:spPr>
          <a:xfrm>
            <a:off x="4052526" y="942538"/>
            <a:ext cx="7191346" cy="4818785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879F6-9E8D-4652-9488-549FDD23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60719-AAD3-4DDC-9A5A-D76C8C4A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About me Page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BED04E-8CBB-4E75-83A9-81DADB0F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27" r="8027"/>
          <a:stretch/>
        </p:blipFill>
        <p:spPr>
          <a:xfrm>
            <a:off x="4052526" y="942538"/>
            <a:ext cx="7191346" cy="4818785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CA8DD-7AC3-440E-9EF8-4AB77EE1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1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/>
              </a:rPr>
              <a:t>Includes accuracy of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A72-48E8-4253-A731-0A67113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8187-D94F-4519-ADD9-25582954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>
                <a:ea typeface="+mj-lt"/>
                <a:cs typeface="+mj-lt"/>
              </a:rPr>
              <a:t>ML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561A7-8056-450B-8FCC-21F75A3A6235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Model is based on </a:t>
            </a:r>
            <a:r>
              <a:rPr lang="en-US" sz="2000" dirty="0" err="1">
                <a:ea typeface="+mn-lt"/>
                <a:cs typeface="+mn-lt"/>
              </a:rPr>
              <a:t>Keras</a:t>
            </a:r>
            <a:r>
              <a:rPr lang="en-US" sz="2000" dirty="0">
                <a:ea typeface="+mn-lt"/>
                <a:cs typeface="+mn-lt"/>
              </a:rPr>
              <a:t> h5</a:t>
            </a:r>
            <a:r>
              <a:rPr lang="en-US" sz="2000" dirty="0"/>
              <a:t> algorithm with </a:t>
            </a:r>
            <a:r>
              <a:rPr lang="en-US" sz="2000" dirty="0" err="1"/>
              <a:t>tensorflow</a:t>
            </a:r>
            <a:r>
              <a:rPr lang="en-US" sz="2000" dirty="0"/>
              <a:t>, it is python based model(Notebook: </a:t>
            </a:r>
            <a:r>
              <a:rPr lang="en-US" sz="2000" dirty="0">
                <a:hlinkClick r:id="rId2"/>
              </a:rPr>
              <a:t>Selective Model</a:t>
            </a:r>
            <a:r>
              <a:rPr lang="en-US" sz="2000" dirty="0"/>
              <a:t>)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  <a:hlinkClick r:id="rId3"/>
              </a:rPr>
              <a:t>Selective Model</a:t>
            </a:r>
            <a:r>
              <a:rPr lang="en-US" sz="2000" dirty="0">
                <a:ea typeface="+mn-lt"/>
                <a:cs typeface="+mn-lt"/>
              </a:rPr>
              <a:t> has given the accuracy of 80.70%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For JavaScript </a:t>
            </a:r>
            <a:r>
              <a:rPr lang="en-US" sz="2000" dirty="0" err="1">
                <a:ea typeface="+mn-lt"/>
                <a:cs typeface="+mn-lt"/>
              </a:rPr>
              <a:t>keras</a:t>
            </a:r>
            <a:r>
              <a:rPr lang="en-US" sz="2000" dirty="0">
                <a:ea typeface="+mn-lt"/>
                <a:cs typeface="+mn-lt"/>
              </a:rPr>
              <a:t> model is converted to .json model using tensorflow.js converter, this model is known as tensorflow.js model (</a:t>
            </a:r>
            <a:r>
              <a:rPr lang="en-US" sz="2000" dirty="0">
                <a:ea typeface="+mn-lt"/>
                <a:cs typeface="+mn-lt"/>
                <a:hlinkClick r:id="rId4"/>
              </a:rPr>
              <a:t>tensorflow.js Model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This model is implemented in live project (i.e. </a:t>
            </a:r>
            <a:r>
              <a:rPr lang="en-US" sz="2000" dirty="0">
                <a:cs typeface="Calibri"/>
                <a:hlinkClick r:id="rId5"/>
              </a:rPr>
              <a:t>http://preyash2047.github.io/</a:t>
            </a:r>
            <a:r>
              <a:rPr lang="en-US" sz="2000" dirty="0">
                <a:cs typeface="Calibri"/>
              </a:rPr>
              <a:t>)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Data Preprocessing Notebooks are available at </a:t>
            </a:r>
            <a:r>
              <a:rPr lang="en-US" sz="2000" dirty="0">
                <a:ea typeface="+mn-lt"/>
                <a:cs typeface="+mn-lt"/>
                <a:hlinkClick r:id="rId6"/>
              </a:rPr>
              <a:t>here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Source Code of the Project available at </a:t>
            </a:r>
            <a:r>
              <a:rPr lang="en-US" sz="2000" dirty="0">
                <a:ea typeface="+mn-lt"/>
                <a:cs typeface="+mn-lt"/>
                <a:hlinkClick r:id="rId7"/>
              </a:rPr>
              <a:t>github</a:t>
            </a:r>
            <a:r>
              <a:rPr lang="en-US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2B3DC-27CB-4461-BCBB-74964EF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Future 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A3501-29E7-4CD5-B696-EBC9AC08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9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0CBD42-4A34-4147-9D36-654A0E06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" y="1011375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ea typeface="+mj-lt"/>
                <a:cs typeface="+mj-lt"/>
              </a:rPr>
              <a:t>Future Enhancement</a:t>
            </a:r>
            <a:endParaRPr lang="en-US" dirty="0"/>
          </a:p>
        </p:txBody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0CC-2241-4DC2-BCEC-BAE56FFF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542" y="1274178"/>
            <a:ext cx="5051258" cy="4902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cs typeface="Calibri"/>
              </a:rPr>
              <a:t>Will introduce Personalized model training for end users using tensorflow.js</a:t>
            </a:r>
            <a:endParaRPr lang="en-US" dirty="0"/>
          </a:p>
          <a:p>
            <a:pPr algn="just"/>
            <a:r>
              <a:rPr lang="en-US" dirty="0">
                <a:cs typeface="Calibri"/>
              </a:rPr>
              <a:t>Further will introduce Text Detection with document and generate output in text/word/ image format</a:t>
            </a:r>
          </a:p>
          <a:p>
            <a:pPr algn="just"/>
            <a:r>
              <a:rPr lang="en-US" dirty="0">
                <a:cs typeface="Calibri"/>
              </a:rPr>
              <a:t>Will introduce model with Natural Language Processing to take the accuracy at next level </a:t>
            </a: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E2DA1A-9611-44C5-9833-A3ADE33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A04D9-6ACA-4406-8CB4-80DB7ED3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0AB-EC6A-45E2-BB97-687E80D4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9EC5A-AB50-45C7-98D7-C8CAE3E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0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0CBD42-4A34-4147-9D36-654A0E06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Bibliography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0CC-2241-4DC2-BCEC-BAE56FFF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/>
            <a:r>
              <a:rPr lang="en-US" dirty="0">
                <a:cs typeface="Calibri"/>
              </a:rPr>
              <a:t>This Project is built with Google </a:t>
            </a:r>
            <a:r>
              <a:rPr lang="en-US" dirty="0" err="1">
                <a:ea typeface="+mn-lt"/>
                <a:cs typeface="+mn-lt"/>
              </a:rPr>
              <a:t>colab</a:t>
            </a:r>
            <a:r>
              <a:rPr lang="en-US" dirty="0">
                <a:ea typeface="+mn-lt"/>
                <a:cs typeface="+mn-lt"/>
              </a:rPr>
              <a:t> Notebook and Bootstrap Studio</a:t>
            </a:r>
          </a:p>
          <a:p>
            <a:pPr algn="just"/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Have used the following documentation: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tensorflow.org/</a:t>
            </a:r>
            <a:r>
              <a:rPr lang="en-US" dirty="0" err="1">
                <a:ea typeface="+mn-lt"/>
                <a:cs typeface="+mn-lt"/>
              </a:rPr>
              <a:t>js</a:t>
            </a:r>
            <a:endParaRPr lang="en-US" dirty="0">
              <a:ea typeface="+mn-lt"/>
              <a:cs typeface="+mn-lt"/>
            </a:endParaRPr>
          </a:p>
          <a:p>
            <a:pPr lvl="1" algn="just"/>
            <a:r>
              <a:rPr lang="en-US" dirty="0">
                <a:ea typeface="+mn-lt"/>
                <a:cs typeface="+mn-lt"/>
              </a:rPr>
              <a:t>tensorflow.org</a:t>
            </a:r>
          </a:p>
          <a:p>
            <a:pPr lvl="1" algn="just"/>
            <a:r>
              <a:rPr lang="en-US" dirty="0">
                <a:cs typeface="Calibri"/>
              </a:rPr>
              <a:t>Keras.io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opencv.org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getbootstrap.com</a:t>
            </a:r>
          </a:p>
          <a:p>
            <a:pPr lvl="1" algn="just"/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Help taken form the Following community:</a:t>
            </a:r>
          </a:p>
          <a:p>
            <a:pPr lvl="1" algn="just"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stackoverflow.com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github.com</a:t>
            </a: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70CE7-87C6-467B-A7CA-68306534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8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E9924-B609-4266-9DE1-02D8C424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F94230E-A0D5-4678-B82C-F51ED16F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F839F-C17F-4E52-86BC-4C4FC578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A3740-5CFC-4B6B-8B59-B6F61A3B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6" y="169772"/>
            <a:ext cx="9965925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  Profile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BEAEC23-3322-49E6-8DEA-B76A9D72A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955909"/>
              </p:ext>
            </p:extLst>
          </p:nvPr>
        </p:nvGraphicFramePr>
        <p:xfrm>
          <a:off x="1348805" y="1845426"/>
          <a:ext cx="9491338" cy="44503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0678">
                  <a:extLst>
                    <a:ext uri="{9D8B030D-6E8A-4147-A177-3AD203B41FA5}">
                      <a16:colId xmlns:a16="http://schemas.microsoft.com/office/drawing/2014/main" val="1899028000"/>
                    </a:ext>
                  </a:extLst>
                </a:gridCol>
                <a:gridCol w="6330660">
                  <a:extLst>
                    <a:ext uri="{9D8B030D-6E8A-4147-A177-3AD203B41FA5}">
                      <a16:colId xmlns:a16="http://schemas.microsoft.com/office/drawing/2014/main" val="1870173465"/>
                    </a:ext>
                  </a:extLst>
                </a:gridCol>
              </a:tblGrid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Project Title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Document Management System</a:t>
                      </a:r>
                      <a:endParaRPr lang="en-US" sz="1500">
                        <a:effectLst/>
                      </a:endParaRP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640407043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Project category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Web Application</a:t>
                      </a:r>
                      <a:endParaRPr lang="en-US" sz="1500">
                        <a:effectLst/>
                      </a:endParaRP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1027483418"/>
                  </a:ext>
                </a:extLst>
              </a:tr>
              <a:tr h="606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Objective 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To develop an application that can convert handwritten document to </a:t>
                      </a:r>
                      <a:r>
                        <a:rPr lang="en-US" sz="1600" u="none" strike="noStrike" noProof="0">
                          <a:effectLst/>
                        </a:rPr>
                        <a:t>computerized text</a:t>
                      </a:r>
                      <a:endParaRPr lang="en-US" sz="1600" u="none" strike="noStrike">
                        <a:effectLst/>
                      </a:endParaRP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1164215079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Front End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err="1">
                          <a:effectLst/>
                        </a:rPr>
                        <a:t>Javascript</a:t>
                      </a:r>
                      <a:r>
                        <a:rPr lang="en-US" sz="1600" u="none" strike="noStrike">
                          <a:effectLst/>
                        </a:rPr>
                        <a:t>, HTML, </a:t>
                      </a:r>
                      <a:r>
                        <a:rPr lang="en-US" sz="1600" u="none" strike="noStrike" noProof="0">
                          <a:effectLst/>
                        </a:rPr>
                        <a:t>Bootstrap 4, CSS</a:t>
                      </a:r>
                      <a:endParaRPr lang="en-US" sz="1600" u="none" strike="noStrike">
                        <a:effectLst/>
                      </a:endParaRP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616776995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Back End 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>
                          <a:effectLst/>
                        </a:rPr>
                        <a:t>Javascript</a:t>
                      </a:r>
                      <a:endParaRPr lang="en-US" sz="1700" err="1"/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2067291672"/>
                  </a:ext>
                </a:extLst>
              </a:tr>
              <a:tr h="6065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Tool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Python, Google </a:t>
                      </a:r>
                      <a:r>
                        <a:rPr lang="en-US" sz="1600" u="none" strike="noStrike" noProof="0" err="1">
                          <a:effectLst/>
                        </a:rPr>
                        <a:t>Colab</a:t>
                      </a:r>
                      <a:r>
                        <a:rPr lang="en-US" sz="1600" u="none" strike="noStrike" noProof="0">
                          <a:effectLst/>
                        </a:rPr>
                        <a:t>, </a:t>
                      </a:r>
                      <a:r>
                        <a:rPr lang="en-US" sz="1600" u="none" strike="noStrike" noProof="0" err="1">
                          <a:effectLst/>
                        </a:rPr>
                        <a:t>Tensoreflow</a:t>
                      </a:r>
                      <a:r>
                        <a:rPr lang="en-US" sz="1600" u="none" strike="noStrike" noProof="0">
                          <a:effectLst/>
                        </a:rPr>
                        <a:t>, Tensoreflow.js, </a:t>
                      </a:r>
                      <a:r>
                        <a:rPr lang="en-US" sz="1600" u="none" strike="noStrike">
                          <a:effectLst/>
                        </a:rPr>
                        <a:t>Anaconda and Atom</a:t>
                      </a: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462579583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Server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>
                          <a:effectLst/>
                        </a:rPr>
                        <a:t>Github</a:t>
                      </a:r>
                      <a:r>
                        <a:rPr lang="en-US" sz="1600" u="none" strike="noStrike" noProof="0">
                          <a:effectLst/>
                        </a:rPr>
                        <a:t> Server</a:t>
                      </a:r>
                      <a:endParaRPr lang="en-US" sz="1500"/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142384376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Documentation Tool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Microsoft Office 365</a:t>
                      </a:r>
                      <a:endParaRPr lang="en-US" sz="1500">
                        <a:effectLst/>
                      </a:endParaRP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201404027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Internal Guide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Prof. Upasana M. </a:t>
                      </a:r>
                      <a:r>
                        <a:rPr lang="en-US" sz="1600" u="none" strike="noStrike" noProof="0" dirty="0" err="1">
                          <a:effectLst/>
                        </a:rPr>
                        <a:t>Bhilota</a:t>
                      </a:r>
                      <a:endParaRPr lang="en-US" sz="1700" dirty="0"/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842513231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Developed By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Preyash S. </a:t>
                      </a:r>
                      <a:r>
                        <a:rPr lang="en-US" sz="1600" u="none" strike="noStrike" dirty="0" err="1">
                          <a:effectLst/>
                        </a:rPr>
                        <a:t>KaPatel</a:t>
                      </a:r>
                      <a:r>
                        <a:rPr lang="en-US" sz="1600" u="none" strike="noStrike" dirty="0">
                          <a:effectLst/>
                        </a:rPr>
                        <a:t> (18034211003)</a:t>
                      </a:r>
                      <a:endParaRPr lang="en-US" sz="1500" dirty="0">
                        <a:effectLst/>
                      </a:endParaRP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1601597842"/>
                  </a:ext>
                </a:extLst>
              </a:tr>
              <a:tr h="3596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Group No</a:t>
                      </a:r>
                      <a:endParaRPr lang="en-US" sz="1500">
                        <a:effectLst/>
                      </a:endParaRPr>
                    </a:p>
                  </a:txBody>
                  <a:tcPr marL="77984" marR="77984" marT="38993" marB="3899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</a:p>
                  </a:txBody>
                  <a:tcPr marL="77984" marR="77984" marT="38993" marB="38993"/>
                </a:tc>
                <a:extLst>
                  <a:ext uri="{0D108BD9-81ED-4DB2-BD59-A6C34878D82A}">
                    <a16:rowId xmlns:a16="http://schemas.microsoft.com/office/drawing/2014/main" val="28620282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A4EA7D-FF42-497C-AE0E-8689E7E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00A1A-89E7-4DAE-BD64-31CA29B0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Definition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E46F-2845-4BDF-9E2E-4B9D11DB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Personalized OCR System is web based application to recognize hand written text from image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Object of this web application to recognize text of handwritten notes of </a:t>
            </a:r>
            <a:r>
              <a:rPr lang="en-US">
                <a:ea typeface="+mn-lt"/>
                <a:cs typeface="+mn-lt"/>
              </a:rPr>
              <a:t>Ancient Scientists </a:t>
            </a:r>
            <a:r>
              <a:rPr lang="en-US">
                <a:cs typeface="Calibri"/>
              </a:rPr>
              <a:t>and Leader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6191-9256-4F3C-BACF-61116928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00A1A-89E7-4DAE-BD64-31CA29B0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1DE1-A498-4173-9346-30618947B12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2FAB4-D5D5-40BD-8F96-28748D91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A3740-5CFC-4B6B-8B59-B6F61A3B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Feature of Present OCR System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A77E-DE7E-42F9-B58D-CD4CDB14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Preset OCR System is able to recognize the computerized text</a:t>
            </a:r>
            <a:endParaRPr lang="en-US" dirty="0"/>
          </a:p>
          <a:p>
            <a:r>
              <a:rPr lang="en-US" dirty="0">
                <a:cs typeface="Calibri"/>
              </a:rPr>
              <a:t>Able to detect document and table for text angel detection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Here is the some example of Present OCR Systems:</a:t>
            </a:r>
          </a:p>
          <a:p>
            <a:pPr lvl="1"/>
            <a:r>
              <a:rPr lang="en-US" dirty="0">
                <a:cs typeface="Calibri"/>
              </a:rPr>
              <a:t>Google Keep, Google Translator, Adobe Scan, Cam Scanner and etc.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15B8-9220-40D1-9B31-7E58A9DF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68FE7-3FBD-42C7-A422-D0E77A51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Problems with Present OCR System</a:t>
            </a:r>
            <a:endParaRPr lang="en-US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FE01-5D70-4A6C-87EC-63EDFC22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Reading hand written documents are tedious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Present OCR system does not much accurate in terms of handwritten document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Each of us is having different handwriting so general model is not capable to understand all character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It requires rewriting of document which employs cost to required resources like human, hardware, money and time.</a:t>
            </a:r>
            <a:endParaRPr lang="en-US" dirty="0">
              <a:cs typeface="Calibri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C93B-C98B-4852-839E-49126481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0DF325-CED9-4906-9207-DB71312AC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3048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0DF73E-67D1-4901-9FDF-D998E168C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CEE0250-2D69-466F-BBBE-5F4814212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F459D08-8020-42DA-B85D-928E479F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7F0F3E-D342-494C-A1F2-225914AF4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AF33130-239C-4128-80B1-7D59FBCA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4238E9B8-C6F5-439D-9B57-D6AD1D6C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1990952"/>
            <a:ext cx="3374136" cy="2870813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Why Personalized OCR System is needed?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10273D3-A730-4243-88FE-C4BD9294C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5507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D731A-277D-4FA3-A1AE-2E8623E6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1011</Words>
  <Application>Microsoft Office PowerPoint</Application>
  <PresentationFormat>Widescreen</PresentationFormat>
  <Paragraphs>259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Personalized Optical Character Recognition System</vt:lpstr>
      <vt:lpstr>Index</vt:lpstr>
      <vt:lpstr>Project  Profile</vt:lpstr>
      <vt:lpstr>Definition</vt:lpstr>
      <vt:lpstr>Requirement Specification</vt:lpstr>
      <vt:lpstr>Feature of Present OCR System</vt:lpstr>
      <vt:lpstr>Problems with Present OCR System</vt:lpstr>
      <vt:lpstr>Why Personalized OCR System is needed?</vt:lpstr>
      <vt:lpstr>Client Side Specification</vt:lpstr>
      <vt:lpstr>Developer Side Specification</vt:lpstr>
      <vt:lpstr>Proposed Personalized OCR System's Work flow</vt:lpstr>
      <vt:lpstr>Function Module Specification </vt:lpstr>
      <vt:lpstr>PowerPoint Presentation</vt:lpstr>
      <vt:lpstr>Model Training</vt:lpstr>
      <vt:lpstr>Text Detection</vt:lpstr>
      <vt:lpstr>System Flow Chart</vt:lpstr>
      <vt:lpstr>System Flow Chart</vt:lpstr>
      <vt:lpstr>Use-Case Diagram</vt:lpstr>
      <vt:lpstr>Use-Case Diagram</vt:lpstr>
      <vt:lpstr>Sequence Diagram</vt:lpstr>
      <vt:lpstr>Sequence Diagram </vt:lpstr>
      <vt:lpstr>Activity Diagram</vt:lpstr>
      <vt:lpstr>Activity Diagram</vt:lpstr>
      <vt:lpstr>Input and Output Design</vt:lpstr>
      <vt:lpstr>Home Page</vt:lpstr>
      <vt:lpstr>Text Recognition (Before any input)</vt:lpstr>
      <vt:lpstr>Text Recognition (Selecting input image for text recognition)</vt:lpstr>
      <vt:lpstr>Text Recognition (input image preview)</vt:lpstr>
      <vt:lpstr>Text Recognition (Output with console log status)</vt:lpstr>
      <vt:lpstr>FAQ Page</vt:lpstr>
      <vt:lpstr>About me Page</vt:lpstr>
      <vt:lpstr>Machine Learning Model</vt:lpstr>
      <vt:lpstr>ML Model</vt:lpstr>
      <vt:lpstr>Future Enhancement</vt:lpstr>
      <vt:lpstr>Future Enhancement</vt:lpstr>
      <vt:lpstr>Bibliography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Preyash</cp:lastModifiedBy>
  <cp:revision>2082</cp:revision>
  <dcterms:created xsi:type="dcterms:W3CDTF">2020-07-13T04:18:19Z</dcterms:created>
  <dcterms:modified xsi:type="dcterms:W3CDTF">2020-12-14T09:21:02Z</dcterms:modified>
</cp:coreProperties>
</file>