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99" r:id="rId3"/>
    <p:sldId id="303" r:id="rId4"/>
    <p:sldId id="300" r:id="rId5"/>
    <p:sldId id="261" r:id="rId6"/>
    <p:sldId id="302" r:id="rId7"/>
    <p:sldId id="301" r:id="rId8"/>
    <p:sldId id="267" r:id="rId9"/>
    <p:sldId id="265" r:id="rId10"/>
    <p:sldId id="266" r:id="rId11"/>
    <p:sldId id="271" r:id="rId12"/>
    <p:sldId id="272" r:id="rId13"/>
    <p:sldId id="304" r:id="rId14"/>
    <p:sldId id="273" r:id="rId15"/>
    <p:sldId id="274" r:id="rId16"/>
    <p:sldId id="275" r:id="rId17"/>
    <p:sldId id="276" r:id="rId18"/>
    <p:sldId id="277" r:id="rId19"/>
    <p:sldId id="278" r:id="rId20"/>
    <p:sldId id="305" r:id="rId21"/>
    <p:sldId id="279" r:id="rId22"/>
    <p:sldId id="280" r:id="rId23"/>
    <p:sldId id="306" r:id="rId24"/>
    <p:sldId id="281" r:id="rId25"/>
    <p:sldId id="282" r:id="rId26"/>
    <p:sldId id="283" r:id="rId27"/>
    <p:sldId id="284" r:id="rId28"/>
    <p:sldId id="307" r:id="rId29"/>
    <p:sldId id="285" r:id="rId30"/>
    <p:sldId id="286" r:id="rId31"/>
    <p:sldId id="287" r:id="rId32"/>
    <p:sldId id="288" r:id="rId33"/>
    <p:sldId id="291" r:id="rId34"/>
    <p:sldId id="292" r:id="rId35"/>
    <p:sldId id="293" r:id="rId36"/>
    <p:sldId id="294" r:id="rId37"/>
    <p:sldId id="295" r:id="rId38"/>
    <p:sldId id="296" r:id="rId39"/>
    <p:sldId id="289" r:id="rId40"/>
    <p:sldId id="290" r:id="rId41"/>
    <p:sldId id="297" r:id="rId42"/>
    <p:sldId id="298" r:id="rId43"/>
    <p:sldId id="262"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5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varScale="1">
        <p:scale>
          <a:sx n="67" d="100"/>
          <a:sy n="67" d="100"/>
        </p:scale>
        <p:origin x="64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B8E609-8106-4194-9A1E-806FDC5FBA7B}"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2081771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8E609-8106-4194-9A1E-806FDC5FBA7B}"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35449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8E609-8106-4194-9A1E-806FDC5FBA7B}"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35347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8E609-8106-4194-9A1E-806FDC5FBA7B}"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3848692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8E609-8106-4194-9A1E-806FDC5FBA7B}"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5200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8E609-8106-4194-9A1E-806FDC5FBA7B}"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3166600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B8E609-8106-4194-9A1E-806FDC5FBA7B}"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2666760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B8E609-8106-4194-9A1E-806FDC5FBA7B}"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59908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B8E609-8106-4194-9A1E-806FDC5FBA7B}"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427988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8E609-8106-4194-9A1E-806FDC5FBA7B}"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256777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B8E609-8106-4194-9A1E-806FDC5FBA7B}" type="datetimeFigureOut">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3283259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B8E609-8106-4194-9A1E-806FDC5FBA7B}" type="datetimeFigureOut">
              <a:rPr lang="en-US" smtClean="0"/>
              <a:t>3/10/2021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1828666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8E609-8106-4194-9A1E-806FDC5FBA7B}" type="datetimeFigureOut">
              <a:rPr lang="en-US" smtClean="0"/>
              <a:t>3/10/2021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285342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8E609-8106-4194-9A1E-806FDC5FBA7B}" type="datetimeFigureOut">
              <a:rPr lang="en-US" smtClean="0"/>
              <a:t>3/10/2021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2365710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B8E609-8106-4194-9A1E-806FDC5FBA7B}" type="datetimeFigureOut">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244209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B8E609-8106-4194-9A1E-806FDC5FBA7B}" type="datetimeFigureOut">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651304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B8E609-8106-4194-9A1E-806FDC5FBA7B}" type="datetimeFigureOut">
              <a:rPr lang="en-US" smtClean="0"/>
              <a:t>3/10/2021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50F02D-FC2D-4C26-B20C-C14A68C6198A}" type="slidenum">
              <a:rPr lang="en-US" smtClean="0"/>
              <a:t>‹#›</a:t>
            </a:fld>
            <a:endParaRPr lang="en-US"/>
          </a:p>
        </p:txBody>
      </p:sp>
    </p:spTree>
    <p:extLst>
      <p:ext uri="{BB962C8B-B14F-4D97-AF65-F5344CB8AC3E}">
        <p14:creationId xmlns:p14="http://schemas.microsoft.com/office/powerpoint/2010/main" val="350492785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2588" y="685798"/>
            <a:ext cx="12188825" cy="762002"/>
          </a:xfrm>
          <a:prstGeom prst="rect">
            <a:avLst/>
          </a:prstGeom>
        </p:spPr>
        <p:txBody>
          <a:bodyPr vert="horz" lIns="91440" tIns="45720" rIns="91440" bIns="45720" rtlCol="0" anchor="ctr">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u="sng" dirty="0">
                <a:latin typeface="Times New Roman" panose="02020603050405020304" pitchFamily="18" charset="0"/>
                <a:cs typeface="Times New Roman" panose="02020603050405020304" pitchFamily="18" charset="0"/>
              </a:rPr>
              <a:t>Stock Price Prediction</a:t>
            </a:r>
          </a:p>
          <a:p>
            <a:pPr algn="ctr"/>
            <a:r>
              <a:rPr lang="en-US" sz="4800" b="1" u="sng" dirty="0">
                <a:latin typeface="Times New Roman" panose="02020603050405020304" pitchFamily="18" charset="0"/>
                <a:cs typeface="Times New Roman" panose="02020603050405020304" pitchFamily="18" charset="0"/>
              </a:rPr>
              <a:t>using Machine Learning</a:t>
            </a:r>
          </a:p>
        </p:txBody>
      </p:sp>
      <p:sp>
        <p:nvSpPr>
          <p:cNvPr id="6" name="TextBox 5"/>
          <p:cNvSpPr txBox="1"/>
          <p:nvPr/>
        </p:nvSpPr>
        <p:spPr>
          <a:xfrm>
            <a:off x="1931030" y="3538301"/>
            <a:ext cx="7259961"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Submitted By : - M.C.A. (Regular Entry) Semester-VI</a:t>
            </a:r>
          </a:p>
        </p:txBody>
      </p:sp>
      <p:sp>
        <p:nvSpPr>
          <p:cNvPr id="7" name="TextBox 6"/>
          <p:cNvSpPr txBox="1"/>
          <p:nvPr/>
        </p:nvSpPr>
        <p:spPr>
          <a:xfrm>
            <a:off x="493712" y="4170761"/>
            <a:ext cx="403860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Preyash S. </a:t>
            </a:r>
            <a:r>
              <a:rPr lang="en-US" sz="2000" dirty="0" err="1">
                <a:latin typeface="Times New Roman" panose="02020603050405020304" pitchFamily="18" charset="0"/>
                <a:cs typeface="Times New Roman" panose="02020603050405020304" pitchFamily="18" charset="0"/>
              </a:rPr>
              <a:t>KaPatel</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(18034211003)</a:t>
            </a:r>
          </a:p>
        </p:txBody>
      </p:sp>
      <p:sp>
        <p:nvSpPr>
          <p:cNvPr id="9" name="TextBox 8"/>
          <p:cNvSpPr txBox="1"/>
          <p:nvPr/>
        </p:nvSpPr>
        <p:spPr>
          <a:xfrm>
            <a:off x="781747" y="4448121"/>
            <a:ext cx="9144000" cy="1323439"/>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Guided by </a:t>
            </a:r>
          </a:p>
          <a:p>
            <a:pPr algn="ctr"/>
            <a:r>
              <a:rPr lang="en-US" sz="2000" dirty="0">
                <a:latin typeface="Times New Roman" panose="02020603050405020304" pitchFamily="18" charset="0"/>
                <a:cs typeface="Times New Roman" panose="02020603050405020304" pitchFamily="18" charset="0"/>
              </a:rPr>
              <a:t>Dr. </a:t>
            </a:r>
            <a:r>
              <a:rPr lang="en-US" sz="2000" dirty="0" err="1">
                <a:latin typeface="Times New Roman" panose="02020603050405020304" pitchFamily="18" charset="0"/>
                <a:cs typeface="Times New Roman" panose="02020603050405020304" pitchFamily="18" charset="0"/>
              </a:rPr>
              <a:t>Jigneshkumar</a:t>
            </a:r>
            <a:r>
              <a:rPr lang="en-US" sz="2000" dirty="0">
                <a:latin typeface="Times New Roman" panose="02020603050405020304" pitchFamily="18" charset="0"/>
                <a:cs typeface="Times New Roman" panose="02020603050405020304" pitchFamily="18" charset="0"/>
              </a:rPr>
              <a:t> A. Chauhan (Internal Guide)</a:t>
            </a:r>
          </a:p>
          <a:p>
            <a:pPr algn="ct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xxxxxx</a:t>
            </a:r>
            <a:r>
              <a:rPr lang="en-US" sz="2000" dirty="0">
                <a:latin typeface="Times New Roman" panose="02020603050405020304" pitchFamily="18" charset="0"/>
                <a:cs typeface="Times New Roman" panose="02020603050405020304" pitchFamily="18" charset="0"/>
              </a:rPr>
              <a:t>…    (External Guide)</a:t>
            </a:r>
          </a:p>
          <a:p>
            <a:pPr algn="ctr"/>
            <a:endParaRPr lang="en-US" sz="2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513012" y="5549203"/>
            <a:ext cx="6096000" cy="1938992"/>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Submitted to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Acharya </a:t>
            </a:r>
            <a:r>
              <a:rPr lang="en-US" sz="2000" dirty="0" err="1">
                <a:latin typeface="Times New Roman" panose="02020603050405020304" pitchFamily="18" charset="0"/>
                <a:cs typeface="Times New Roman" panose="02020603050405020304" pitchFamily="18" charset="0"/>
              </a:rPr>
              <a:t>Motibhai</a:t>
            </a:r>
            <a:r>
              <a:rPr lang="en-US" sz="2000" dirty="0">
                <a:latin typeface="Times New Roman" panose="02020603050405020304" pitchFamily="18" charset="0"/>
                <a:cs typeface="Times New Roman" panose="02020603050405020304" pitchFamily="18" charset="0"/>
              </a:rPr>
              <a:t> Patel Institute of Computer Studies,</a:t>
            </a:r>
          </a:p>
          <a:p>
            <a:pPr algn="ctr"/>
            <a:r>
              <a:rPr lang="en-US" sz="2000" dirty="0">
                <a:latin typeface="Times New Roman" panose="02020603050405020304" pitchFamily="18" charset="0"/>
                <a:cs typeface="Times New Roman" panose="02020603050405020304" pitchFamily="18" charset="0"/>
              </a:rPr>
              <a:t>GANPAT UNIVERSITY</a:t>
            </a:r>
          </a:p>
          <a:p>
            <a:pPr algn="ctr"/>
            <a:r>
              <a:rPr lang="en-US" sz="2000" dirty="0">
                <a:latin typeface="Times New Roman" panose="02020603050405020304" pitchFamily="18" charset="0"/>
                <a:cs typeface="Times New Roman" panose="02020603050405020304" pitchFamily="18" charset="0"/>
              </a:rPr>
              <a:t>Dec-April 2021</a:t>
            </a:r>
          </a:p>
          <a:p>
            <a:pPr algn="ctr"/>
            <a:r>
              <a:rPr lang="en-US" sz="2000" dirty="0">
                <a:latin typeface="Times New Roman" panose="02020603050405020304" pitchFamily="18" charset="0"/>
                <a:cs typeface="Times New Roman" panose="02020603050405020304" pitchFamily="18" charset="0"/>
              </a:rPr>
              <a:t> </a:t>
            </a:r>
          </a:p>
          <a:p>
            <a:pPr algn="ctr"/>
            <a:endParaRPr lang="en-US" sz="2000" dirty="0">
              <a:latin typeface="Times New Roman" panose="02020603050405020304" pitchFamily="18" charset="0"/>
              <a:cs typeface="Times New Roman" panose="02020603050405020304" pitchFamily="18" charset="0"/>
            </a:endParaRPr>
          </a:p>
        </p:txBody>
      </p:sp>
      <p:pic>
        <p:nvPicPr>
          <p:cNvPr id="102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4985" y="2257066"/>
            <a:ext cx="24479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8993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IN" dirty="0"/>
              <a:t>Functional Module Specification</a:t>
            </a:r>
          </a:p>
        </p:txBody>
      </p:sp>
      <p:sp>
        <p:nvSpPr>
          <p:cNvPr id="3" name="Content Placeholder 2">
            <a:extLst>
              <a:ext uri="{FF2B5EF4-FFF2-40B4-BE49-F238E27FC236}">
                <a16:creationId xmlns:a16="http://schemas.microsoft.com/office/drawing/2014/main" id="{118A1944-C412-4D9E-BF6D-B5C5C26FBBB2}"/>
              </a:ext>
            </a:extLst>
          </p:cNvPr>
          <p:cNvSpPr>
            <a:spLocks noGrp="1"/>
          </p:cNvSpPr>
          <p:nvPr>
            <p:ph idx="1"/>
          </p:nvPr>
        </p:nvSpPr>
        <p:spPr/>
        <p:txBody>
          <a:bodyPr>
            <a:normAutofit fontScale="92500" lnSpcReduction="10000"/>
          </a:bodyPr>
          <a:lstStyle/>
          <a:p>
            <a:r>
              <a:rPr lang="en-US" dirty="0"/>
              <a:t>Login:</a:t>
            </a:r>
          </a:p>
          <a:p>
            <a:pPr lvl="1"/>
            <a:r>
              <a:rPr lang="en-US" dirty="0"/>
              <a:t>Admin and Account Holder can access website by successfully login</a:t>
            </a:r>
          </a:p>
          <a:p>
            <a:pPr lvl="1"/>
            <a:endParaRPr lang="en-US" dirty="0"/>
          </a:p>
          <a:p>
            <a:r>
              <a:rPr lang="en-IN" dirty="0"/>
              <a:t>Watchlist:</a:t>
            </a:r>
          </a:p>
          <a:p>
            <a:pPr lvl="1"/>
            <a:r>
              <a:rPr lang="en-IN" dirty="0"/>
              <a:t>User can add remove stock from watchlist.</a:t>
            </a:r>
          </a:p>
          <a:p>
            <a:pPr lvl="1"/>
            <a:endParaRPr lang="en-IN" dirty="0"/>
          </a:p>
          <a:p>
            <a:r>
              <a:rPr lang="en-IN" dirty="0"/>
              <a:t>Holdings:</a:t>
            </a:r>
          </a:p>
          <a:p>
            <a:pPr lvl="1"/>
            <a:r>
              <a:rPr lang="en-IN" dirty="0"/>
              <a:t>Here user can see there stock holding if they have.</a:t>
            </a:r>
          </a:p>
          <a:p>
            <a:endParaRPr lang="en-IN" dirty="0"/>
          </a:p>
          <a:p>
            <a:r>
              <a:rPr lang="en-IN" dirty="0"/>
              <a:t>Predictions:</a:t>
            </a:r>
          </a:p>
          <a:p>
            <a:pPr lvl="1"/>
            <a:r>
              <a:rPr lang="en-IN" dirty="0"/>
              <a:t>In this module user can predict the stock price.</a:t>
            </a:r>
          </a:p>
          <a:p>
            <a:endParaRPr lang="en-IN" dirty="0"/>
          </a:p>
        </p:txBody>
      </p:sp>
    </p:spTree>
    <p:extLst>
      <p:ext uri="{BB962C8B-B14F-4D97-AF65-F5344CB8AC3E}">
        <p14:creationId xmlns:p14="http://schemas.microsoft.com/office/powerpoint/2010/main" val="352239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br>
              <a:rPr lang="en-US" dirty="0"/>
            </a:br>
            <a:r>
              <a:rPr lang="en-US" dirty="0"/>
              <a:t>SYSTEM FLOW CHART</a:t>
            </a:r>
            <a:endParaRPr lang="en-IN" dirty="0"/>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091378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IN" dirty="0"/>
              <a:t>SYSTEM FLOW CHART for User</a:t>
            </a:r>
          </a:p>
        </p:txBody>
      </p:sp>
      <p:pic>
        <p:nvPicPr>
          <p:cNvPr id="11" name="Picture 10">
            <a:extLst>
              <a:ext uri="{FF2B5EF4-FFF2-40B4-BE49-F238E27FC236}">
                <a16:creationId xmlns:a16="http://schemas.microsoft.com/office/drawing/2014/main" id="{1B5DC565-C885-4C31-B4F5-D59A6C32E4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8775" y="1262063"/>
            <a:ext cx="2877910" cy="5595937"/>
          </a:xfrm>
          <a:prstGeom prst="rect">
            <a:avLst/>
          </a:prstGeom>
        </p:spPr>
      </p:pic>
    </p:spTree>
    <p:extLst>
      <p:ext uri="{BB962C8B-B14F-4D97-AF65-F5344CB8AC3E}">
        <p14:creationId xmlns:p14="http://schemas.microsoft.com/office/powerpoint/2010/main" val="1939940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IN" dirty="0"/>
              <a:t>SYSTEM FLOW CHART for Admin</a:t>
            </a:r>
          </a:p>
        </p:txBody>
      </p:sp>
      <p:pic>
        <p:nvPicPr>
          <p:cNvPr id="4" name="Picture 3">
            <a:extLst>
              <a:ext uri="{FF2B5EF4-FFF2-40B4-BE49-F238E27FC236}">
                <a16:creationId xmlns:a16="http://schemas.microsoft.com/office/drawing/2014/main" id="{855F86F3-A121-4CC6-A299-CD4BF38F23A8}"/>
              </a:ext>
            </a:extLst>
          </p:cNvPr>
          <p:cNvPicPr>
            <a:picLocks noChangeAspect="1"/>
          </p:cNvPicPr>
          <p:nvPr/>
        </p:nvPicPr>
        <p:blipFill rotWithShape="1">
          <a:blip r:embed="rId2">
            <a:extLst>
              <a:ext uri="{28A0092B-C50C-407E-A947-70E740481C1C}">
                <a14:useLocalDpi xmlns:a14="http://schemas.microsoft.com/office/drawing/2010/main" val="0"/>
              </a:ext>
            </a:extLst>
          </a:blip>
          <a:srcRect l="48526" b="19444"/>
          <a:stretch/>
        </p:blipFill>
        <p:spPr>
          <a:xfrm>
            <a:off x="1107001" y="1323975"/>
            <a:ext cx="4988999" cy="5524500"/>
          </a:xfrm>
          <a:prstGeom prst="rect">
            <a:avLst/>
          </a:prstGeom>
        </p:spPr>
      </p:pic>
    </p:spTree>
    <p:extLst>
      <p:ext uri="{BB962C8B-B14F-4D97-AF65-F5344CB8AC3E}">
        <p14:creationId xmlns:p14="http://schemas.microsoft.com/office/powerpoint/2010/main" val="2525482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Use-Case Diagram</a:t>
            </a:r>
            <a:endParaRPr lang="en-IN" dirty="0"/>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580416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Use-Case Diagram</a:t>
            </a:r>
            <a:endParaRPr lang="en-IN" dirty="0"/>
          </a:p>
        </p:txBody>
      </p:sp>
      <p:pic>
        <p:nvPicPr>
          <p:cNvPr id="9" name="Picture 8">
            <a:extLst>
              <a:ext uri="{FF2B5EF4-FFF2-40B4-BE49-F238E27FC236}">
                <a16:creationId xmlns:a16="http://schemas.microsoft.com/office/drawing/2014/main" id="{FD85FFEC-F424-49C3-A177-9B0E913DD6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1376349"/>
            <a:ext cx="5719407" cy="5167325"/>
          </a:xfrm>
          <a:prstGeom prst="rect">
            <a:avLst/>
          </a:prstGeom>
        </p:spPr>
      </p:pic>
    </p:spTree>
    <p:extLst>
      <p:ext uri="{BB962C8B-B14F-4D97-AF65-F5344CB8AC3E}">
        <p14:creationId xmlns:p14="http://schemas.microsoft.com/office/powerpoint/2010/main" val="498910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Class Diagram</a:t>
            </a:r>
            <a:endParaRPr lang="en-IN" dirty="0"/>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60196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Class Diagram</a:t>
            </a:r>
            <a:endParaRPr lang="en-IN" dirty="0"/>
          </a:p>
        </p:txBody>
      </p:sp>
      <p:pic>
        <p:nvPicPr>
          <p:cNvPr id="9" name="Content Placeholder 8">
            <a:extLst>
              <a:ext uri="{FF2B5EF4-FFF2-40B4-BE49-F238E27FC236}">
                <a16:creationId xmlns:a16="http://schemas.microsoft.com/office/drawing/2014/main" id="{232C70A8-9817-479C-8747-D36E3FF5FA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552575"/>
            <a:ext cx="9167007" cy="4518025"/>
          </a:xfrm>
        </p:spPr>
      </p:pic>
    </p:spTree>
    <p:extLst>
      <p:ext uri="{BB962C8B-B14F-4D97-AF65-F5344CB8AC3E}">
        <p14:creationId xmlns:p14="http://schemas.microsoft.com/office/powerpoint/2010/main" val="4070973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Sequence Diagram</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152692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Sequence Diagram for User</a:t>
            </a:r>
            <a:endParaRPr lang="en-IN" dirty="0"/>
          </a:p>
        </p:txBody>
      </p:sp>
      <p:pic>
        <p:nvPicPr>
          <p:cNvPr id="69" name="Picture 68">
            <a:extLst>
              <a:ext uri="{FF2B5EF4-FFF2-40B4-BE49-F238E27FC236}">
                <a16:creationId xmlns:a16="http://schemas.microsoft.com/office/drawing/2014/main" id="{D0F21483-7CEB-429B-BBD7-47DCCD6A67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675" y="1201417"/>
            <a:ext cx="8596669" cy="5304157"/>
          </a:xfrm>
          <a:prstGeom prst="rect">
            <a:avLst/>
          </a:prstGeom>
        </p:spPr>
      </p:pic>
    </p:spTree>
    <p:extLst>
      <p:ext uri="{BB962C8B-B14F-4D97-AF65-F5344CB8AC3E}">
        <p14:creationId xmlns:p14="http://schemas.microsoft.com/office/powerpoint/2010/main" val="1405309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Project  Profile </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70129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Sequence Diagram for Admin</a:t>
            </a:r>
            <a:endParaRPr lang="en-IN" dirty="0"/>
          </a:p>
        </p:txBody>
      </p:sp>
      <p:pic>
        <p:nvPicPr>
          <p:cNvPr id="4" name="Picture 3">
            <a:extLst>
              <a:ext uri="{FF2B5EF4-FFF2-40B4-BE49-F238E27FC236}">
                <a16:creationId xmlns:a16="http://schemas.microsoft.com/office/drawing/2014/main" id="{EF824A4E-ACD7-49ED-AF38-7ACA61394B34}"/>
              </a:ext>
            </a:extLst>
          </p:cNvPr>
          <p:cNvPicPr>
            <a:picLocks noChangeAspect="1"/>
          </p:cNvPicPr>
          <p:nvPr/>
        </p:nvPicPr>
        <p:blipFill rotWithShape="1">
          <a:blip r:embed="rId2">
            <a:extLst>
              <a:ext uri="{28A0092B-C50C-407E-A947-70E740481C1C}">
                <a14:useLocalDpi xmlns:a14="http://schemas.microsoft.com/office/drawing/2010/main" val="0"/>
              </a:ext>
            </a:extLst>
          </a:blip>
          <a:srcRect t="-127" r="62969" b="-1"/>
          <a:stretch/>
        </p:blipFill>
        <p:spPr>
          <a:xfrm>
            <a:off x="677334" y="1409700"/>
            <a:ext cx="7361766" cy="5894352"/>
          </a:xfrm>
          <a:prstGeom prst="rect">
            <a:avLst/>
          </a:prstGeom>
        </p:spPr>
      </p:pic>
    </p:spTree>
    <p:extLst>
      <p:ext uri="{BB962C8B-B14F-4D97-AF65-F5344CB8AC3E}">
        <p14:creationId xmlns:p14="http://schemas.microsoft.com/office/powerpoint/2010/main" val="2277966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Activity Diagram</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764393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Activity Diagram for User</a:t>
            </a:r>
            <a:endParaRPr lang="en-IN" dirty="0"/>
          </a:p>
        </p:txBody>
      </p:sp>
      <p:pic>
        <p:nvPicPr>
          <p:cNvPr id="12" name="Content Placeholder 11">
            <a:extLst>
              <a:ext uri="{FF2B5EF4-FFF2-40B4-BE49-F238E27FC236}">
                <a16:creationId xmlns:a16="http://schemas.microsoft.com/office/drawing/2014/main" id="{FA2F37F9-D754-40E3-A8FA-480F403E6C8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276" t="21391" r="17948" b="11615"/>
          <a:stretch/>
        </p:blipFill>
        <p:spPr>
          <a:xfrm>
            <a:off x="1247773" y="1273176"/>
            <a:ext cx="3962401" cy="5491043"/>
          </a:xfrm>
        </p:spPr>
      </p:pic>
    </p:spTree>
    <p:extLst>
      <p:ext uri="{BB962C8B-B14F-4D97-AF65-F5344CB8AC3E}">
        <p14:creationId xmlns:p14="http://schemas.microsoft.com/office/powerpoint/2010/main" val="1692982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Activity Diagram for User</a:t>
            </a:r>
            <a:endParaRPr lang="en-IN" dirty="0"/>
          </a:p>
        </p:txBody>
      </p:sp>
      <p:pic>
        <p:nvPicPr>
          <p:cNvPr id="6" name="Content Placeholder 5">
            <a:extLst>
              <a:ext uri="{FF2B5EF4-FFF2-40B4-BE49-F238E27FC236}">
                <a16:creationId xmlns:a16="http://schemas.microsoft.com/office/drawing/2014/main" id="{F1616D5B-8C8F-4D15-9639-992846C4AF7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1976" t="47158" r="18975" b="9652"/>
          <a:stretch/>
        </p:blipFill>
        <p:spPr>
          <a:xfrm>
            <a:off x="1924050" y="1347258"/>
            <a:ext cx="2667000" cy="5215467"/>
          </a:xfrm>
        </p:spPr>
      </p:pic>
    </p:spTree>
    <p:extLst>
      <p:ext uri="{BB962C8B-B14F-4D97-AF65-F5344CB8AC3E}">
        <p14:creationId xmlns:p14="http://schemas.microsoft.com/office/powerpoint/2010/main" val="2363244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Deployment Diagram</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114438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Deployment Diagram</a:t>
            </a:r>
            <a:endParaRPr lang="en-IN" dirty="0"/>
          </a:p>
        </p:txBody>
      </p:sp>
      <p:pic>
        <p:nvPicPr>
          <p:cNvPr id="7" name="Picture 6">
            <a:extLst>
              <a:ext uri="{FF2B5EF4-FFF2-40B4-BE49-F238E27FC236}">
                <a16:creationId xmlns:a16="http://schemas.microsoft.com/office/drawing/2014/main" id="{284EF087-13FF-42FC-B765-2692F6AF7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828601"/>
            <a:ext cx="6352116" cy="4631751"/>
          </a:xfrm>
          <a:prstGeom prst="rect">
            <a:avLst/>
          </a:prstGeom>
        </p:spPr>
      </p:pic>
    </p:spTree>
    <p:extLst>
      <p:ext uri="{BB962C8B-B14F-4D97-AF65-F5344CB8AC3E}">
        <p14:creationId xmlns:p14="http://schemas.microsoft.com/office/powerpoint/2010/main" val="40365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Data Dictionary</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20525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a:xfrm>
            <a:off x="810211" y="577890"/>
            <a:ext cx="8596668" cy="685800"/>
          </a:xfrm>
        </p:spPr>
        <p:txBody>
          <a:bodyPr/>
          <a:lstStyle/>
          <a:p>
            <a:r>
              <a:rPr lang="en-US" dirty="0"/>
              <a:t>Data Dictionary</a:t>
            </a:r>
            <a:endParaRPr lang="en-IN" dirty="0"/>
          </a:p>
        </p:txBody>
      </p:sp>
      <p:graphicFrame>
        <p:nvGraphicFramePr>
          <p:cNvPr id="4" name="Table 4">
            <a:extLst>
              <a:ext uri="{FF2B5EF4-FFF2-40B4-BE49-F238E27FC236}">
                <a16:creationId xmlns:a16="http://schemas.microsoft.com/office/drawing/2014/main" id="{D4DF3090-0484-4E41-989A-5AE38CD6F36B}"/>
              </a:ext>
            </a:extLst>
          </p:cNvPr>
          <p:cNvGraphicFramePr>
            <a:graphicFrameLocks noGrp="1"/>
          </p:cNvGraphicFramePr>
          <p:nvPr>
            <p:ph idx="1"/>
            <p:extLst>
              <p:ext uri="{D42A27DB-BD31-4B8C-83A1-F6EECF244321}">
                <p14:modId xmlns:p14="http://schemas.microsoft.com/office/powerpoint/2010/main" val="3905117278"/>
              </p:ext>
            </p:extLst>
          </p:nvPr>
        </p:nvGraphicFramePr>
        <p:xfrm>
          <a:off x="810211" y="2160588"/>
          <a:ext cx="8463791" cy="3505200"/>
        </p:xfrm>
        <a:graphic>
          <a:graphicData uri="http://schemas.openxmlformats.org/drawingml/2006/table">
            <a:tbl>
              <a:tblPr firstRow="1" bandRow="1">
                <a:tableStyleId>{69012ECD-51FC-41F1-AA8D-1B2483CD663E}</a:tableStyleId>
              </a:tblPr>
              <a:tblGrid>
                <a:gridCol w="768746">
                  <a:extLst>
                    <a:ext uri="{9D8B030D-6E8A-4147-A177-3AD203B41FA5}">
                      <a16:colId xmlns:a16="http://schemas.microsoft.com/office/drawing/2014/main" val="3377138472"/>
                    </a:ext>
                  </a:extLst>
                </a:gridCol>
                <a:gridCol w="1479855">
                  <a:extLst>
                    <a:ext uri="{9D8B030D-6E8A-4147-A177-3AD203B41FA5}">
                      <a16:colId xmlns:a16="http://schemas.microsoft.com/office/drawing/2014/main" val="475958479"/>
                    </a:ext>
                  </a:extLst>
                </a:gridCol>
                <a:gridCol w="1693161">
                  <a:extLst>
                    <a:ext uri="{9D8B030D-6E8A-4147-A177-3AD203B41FA5}">
                      <a16:colId xmlns:a16="http://schemas.microsoft.com/office/drawing/2014/main" val="3011637037"/>
                    </a:ext>
                  </a:extLst>
                </a:gridCol>
                <a:gridCol w="1543050">
                  <a:extLst>
                    <a:ext uri="{9D8B030D-6E8A-4147-A177-3AD203B41FA5}">
                      <a16:colId xmlns:a16="http://schemas.microsoft.com/office/drawing/2014/main" val="3189501537"/>
                    </a:ext>
                  </a:extLst>
                </a:gridCol>
                <a:gridCol w="2978979">
                  <a:extLst>
                    <a:ext uri="{9D8B030D-6E8A-4147-A177-3AD203B41FA5}">
                      <a16:colId xmlns:a16="http://schemas.microsoft.com/office/drawing/2014/main" val="1445363094"/>
                    </a:ext>
                  </a:extLst>
                </a:gridCol>
              </a:tblGrid>
              <a:tr h="370840">
                <a:tc>
                  <a:txBody>
                    <a:bodyPr/>
                    <a:lstStyle/>
                    <a:p>
                      <a:pPr marL="0" algn="ctr" rtl="0" eaLnBrk="1" fontAlgn="b" latinLnBrk="0" hangingPunct="1">
                        <a:spcBef>
                          <a:spcPts val="0"/>
                        </a:spcBef>
                        <a:spcAft>
                          <a:spcPts val="0"/>
                        </a:spcAft>
                      </a:pPr>
                      <a:r>
                        <a:rPr lang="en-US" sz="1800" b="1" u="sng" strike="noStrike" kern="1200" dirty="0" err="1">
                          <a:solidFill>
                            <a:srgbClr val="FFFFFF"/>
                          </a:solidFill>
                          <a:effectLst/>
                        </a:rPr>
                        <a:t>Sr.No</a:t>
                      </a:r>
                      <a:endParaRPr lang="en-US" sz="1800" b="0" i="0" u="none" strike="noStrike" dirty="0">
                        <a:effectLst/>
                        <a:latin typeface="Arial" panose="020B0604020202020204" pitchFamily="34" charset="0"/>
                      </a:endParaRPr>
                    </a:p>
                  </a:txBody>
                  <a:tcPr marL="9525" marR="9525" marT="9525" marB="0" anchor="ctr"/>
                </a:tc>
                <a:tc>
                  <a:txBody>
                    <a:bodyPr/>
                    <a:lstStyle/>
                    <a:p>
                      <a:pPr marL="0" algn="ctr" rtl="0" eaLnBrk="1" fontAlgn="b" latinLnBrk="0" hangingPunct="1">
                        <a:spcBef>
                          <a:spcPts val="0"/>
                        </a:spcBef>
                        <a:spcAft>
                          <a:spcPts val="0"/>
                        </a:spcAft>
                      </a:pPr>
                      <a:r>
                        <a:rPr lang="en-US" sz="1800" b="1" u="sng" strike="noStrike" kern="1200" dirty="0">
                          <a:solidFill>
                            <a:srgbClr val="FFFFFF"/>
                          </a:solidFill>
                          <a:effectLst/>
                        </a:rPr>
                        <a:t>Field Name</a:t>
                      </a:r>
                      <a:endParaRPr lang="en-US" sz="1800" b="0" i="0" u="none" strike="noStrike" dirty="0">
                        <a:effectLst/>
                        <a:latin typeface="Arial" panose="020B0604020202020204" pitchFamily="34" charset="0"/>
                      </a:endParaRPr>
                    </a:p>
                  </a:txBody>
                  <a:tcPr marL="9525" marR="9525" marT="9525" marB="0" anchor="ctr"/>
                </a:tc>
                <a:tc>
                  <a:txBody>
                    <a:bodyPr/>
                    <a:lstStyle/>
                    <a:p>
                      <a:pPr marL="0" algn="ctr" rtl="0" eaLnBrk="1" fontAlgn="b" latinLnBrk="0" hangingPunct="1">
                        <a:spcBef>
                          <a:spcPts val="0"/>
                        </a:spcBef>
                        <a:spcAft>
                          <a:spcPts val="0"/>
                        </a:spcAft>
                      </a:pPr>
                      <a:r>
                        <a:rPr lang="en-US" sz="1800" b="1" u="sng" strike="noStrike" kern="1200" dirty="0">
                          <a:solidFill>
                            <a:srgbClr val="FFFFFF"/>
                          </a:solidFill>
                          <a:effectLst/>
                        </a:rPr>
                        <a:t>Data Type</a:t>
                      </a:r>
                      <a:endParaRPr lang="en-US" sz="1800" b="0" i="0" u="none" strike="noStrike" dirty="0">
                        <a:effectLst/>
                        <a:latin typeface="Arial" panose="020B0604020202020204" pitchFamily="34" charset="0"/>
                      </a:endParaRPr>
                    </a:p>
                  </a:txBody>
                  <a:tcPr marL="9525" marR="9525" marT="9525" marB="0" anchor="ctr"/>
                </a:tc>
                <a:tc>
                  <a:txBody>
                    <a:bodyPr/>
                    <a:lstStyle/>
                    <a:p>
                      <a:pPr marL="0" algn="ctr" rtl="0" eaLnBrk="1" fontAlgn="b" latinLnBrk="0" hangingPunct="1">
                        <a:spcBef>
                          <a:spcPts val="0"/>
                        </a:spcBef>
                        <a:spcAft>
                          <a:spcPts val="0"/>
                        </a:spcAft>
                      </a:pPr>
                      <a:r>
                        <a:rPr lang="en-US" sz="1800" b="1" u="sng" strike="noStrike" kern="1200" dirty="0">
                          <a:solidFill>
                            <a:srgbClr val="FFFFFF"/>
                          </a:solidFill>
                          <a:effectLst/>
                        </a:rPr>
                        <a:t>Constraint</a:t>
                      </a:r>
                      <a:endParaRPr lang="en-US" sz="1800" b="0" i="0" u="none" strike="noStrike" dirty="0">
                        <a:effectLst/>
                        <a:latin typeface="Arial" panose="020B0604020202020204" pitchFamily="34" charset="0"/>
                      </a:endParaRPr>
                    </a:p>
                  </a:txBody>
                  <a:tcPr marL="9525" marR="9525" marT="9525" marB="0" anchor="ctr"/>
                </a:tc>
                <a:tc>
                  <a:txBody>
                    <a:bodyPr/>
                    <a:lstStyle/>
                    <a:p>
                      <a:pPr marL="0" algn="ctr" rtl="0" eaLnBrk="1" fontAlgn="b" latinLnBrk="0" hangingPunct="1">
                        <a:spcBef>
                          <a:spcPts val="0"/>
                        </a:spcBef>
                        <a:spcAft>
                          <a:spcPts val="0"/>
                        </a:spcAft>
                      </a:pPr>
                      <a:r>
                        <a:rPr lang="en-US" sz="1800" b="1" u="sng" strike="noStrike" kern="1200" dirty="0">
                          <a:solidFill>
                            <a:srgbClr val="FFFFFF"/>
                          </a:solidFill>
                          <a:effectLst/>
                        </a:rPr>
                        <a:t>Description</a:t>
                      </a:r>
                      <a:endParaRPr lang="en-US" sz="1800" b="0" i="0" u="none" strike="noStrike" dirty="0">
                        <a:effectLst/>
                        <a:latin typeface="Arial" panose="020B0604020202020204" pitchFamily="34" charset="0"/>
                      </a:endParaRPr>
                    </a:p>
                  </a:txBody>
                  <a:tcPr marL="9525" marR="9525" marT="9525" marB="0" anchor="ctr"/>
                </a:tc>
                <a:extLst>
                  <a:ext uri="{0D108BD9-81ED-4DB2-BD59-A6C34878D82A}">
                    <a16:rowId xmlns:a16="http://schemas.microsoft.com/office/drawing/2014/main" val="4151347584"/>
                  </a:ext>
                </a:extLst>
              </a:tr>
              <a:tr h="370840">
                <a:tc>
                  <a:txBody>
                    <a:bodyPr/>
                    <a:lstStyle/>
                    <a:p>
                      <a:r>
                        <a:rPr lang="en-US" dirty="0"/>
                        <a:t>1</a:t>
                      </a:r>
                      <a:endParaRPr lang="en-IN" dirty="0"/>
                    </a:p>
                  </a:txBody>
                  <a:tcPr/>
                </a:tc>
                <a:tc>
                  <a:txBody>
                    <a:bodyPr/>
                    <a:lstStyle/>
                    <a:p>
                      <a:r>
                        <a:rPr lang="en-US" dirty="0"/>
                        <a:t>id</a:t>
                      </a:r>
                      <a:endParaRPr lang="en-IN" dirty="0"/>
                    </a:p>
                  </a:txBody>
                  <a:tcPr/>
                </a:tc>
                <a:tc>
                  <a:txBody>
                    <a:bodyPr/>
                    <a:lstStyle/>
                    <a:p>
                      <a:r>
                        <a:rPr lang="en-US" dirty="0" err="1"/>
                        <a:t>IntegerField</a:t>
                      </a:r>
                      <a:endParaRPr lang="en-IN" dirty="0"/>
                    </a:p>
                  </a:txBody>
                  <a:tcPr/>
                </a:tc>
                <a:tc>
                  <a:txBody>
                    <a:bodyPr/>
                    <a:lstStyle/>
                    <a:p>
                      <a:r>
                        <a:rPr lang="en-US" dirty="0"/>
                        <a:t>Primary Key</a:t>
                      </a:r>
                      <a:endParaRPr lang="en-IN" dirty="0"/>
                    </a:p>
                  </a:txBody>
                  <a:tcPr/>
                </a:tc>
                <a:tc>
                  <a:txBody>
                    <a:bodyPr/>
                    <a:lstStyle/>
                    <a:p>
                      <a:r>
                        <a:rPr lang="en-US" dirty="0"/>
                        <a:t>Represent Record id</a:t>
                      </a:r>
                      <a:endParaRPr lang="en-IN" dirty="0"/>
                    </a:p>
                  </a:txBody>
                  <a:tcPr/>
                </a:tc>
                <a:extLst>
                  <a:ext uri="{0D108BD9-81ED-4DB2-BD59-A6C34878D82A}">
                    <a16:rowId xmlns:a16="http://schemas.microsoft.com/office/drawing/2014/main" val="2995053107"/>
                  </a:ext>
                </a:extLst>
              </a:tr>
              <a:tr h="370840">
                <a:tc>
                  <a:txBody>
                    <a:bodyPr/>
                    <a:lstStyle/>
                    <a:p>
                      <a:r>
                        <a:rPr lang="en-US" dirty="0"/>
                        <a:t>2</a:t>
                      </a:r>
                      <a:endParaRPr lang="en-IN" dirty="0"/>
                    </a:p>
                  </a:txBody>
                  <a:tcPr/>
                </a:tc>
                <a:tc>
                  <a:txBody>
                    <a:bodyPr/>
                    <a:lstStyle/>
                    <a:p>
                      <a:r>
                        <a:rPr lang="en-US" dirty="0"/>
                        <a:t>user</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ForeignKey</a:t>
                      </a:r>
                      <a:endParaRPr lang="en-IN" dirty="0"/>
                    </a:p>
                  </a:txBody>
                  <a:tcPr/>
                </a:tc>
                <a:tc>
                  <a:txBody>
                    <a:bodyPr/>
                    <a:lstStyle/>
                    <a:p>
                      <a:r>
                        <a:rPr lang="en-US" dirty="0" err="1"/>
                        <a:t>ForeignKey</a:t>
                      </a:r>
                      <a:endParaRPr lang="en-IN" dirty="0"/>
                    </a:p>
                  </a:txBody>
                  <a:tcPr/>
                </a:tc>
                <a:tc>
                  <a:txBody>
                    <a:bodyPr/>
                    <a:lstStyle/>
                    <a:p>
                      <a:r>
                        <a:rPr lang="en-US" dirty="0"/>
                        <a:t>Represent registered User</a:t>
                      </a:r>
                      <a:endParaRPr lang="en-IN" dirty="0"/>
                    </a:p>
                  </a:txBody>
                  <a:tcPr/>
                </a:tc>
                <a:extLst>
                  <a:ext uri="{0D108BD9-81ED-4DB2-BD59-A6C34878D82A}">
                    <a16:rowId xmlns:a16="http://schemas.microsoft.com/office/drawing/2014/main" val="2678950298"/>
                  </a:ext>
                </a:extLst>
              </a:tr>
              <a:tr h="370840">
                <a:tc>
                  <a:txBody>
                    <a:bodyPr/>
                    <a:lstStyle/>
                    <a:p>
                      <a:r>
                        <a:rPr lang="en-US" dirty="0"/>
                        <a:t>3</a:t>
                      </a:r>
                      <a:endParaRPr lang="en-IN" dirty="0"/>
                    </a:p>
                  </a:txBody>
                  <a:tcPr/>
                </a:tc>
                <a:tc>
                  <a:txBody>
                    <a:bodyPr/>
                    <a:lstStyle/>
                    <a:p>
                      <a:r>
                        <a:rPr lang="en-US" dirty="0" err="1"/>
                        <a:t>avgCost</a:t>
                      </a:r>
                      <a:endParaRPr lang="en-IN" dirty="0"/>
                    </a:p>
                  </a:txBody>
                  <a:tcPr/>
                </a:tc>
                <a:tc>
                  <a:txBody>
                    <a:bodyPr/>
                    <a:lstStyle/>
                    <a:p>
                      <a:r>
                        <a:rPr lang="en-US" dirty="0" err="1"/>
                        <a:t>FloatField</a:t>
                      </a:r>
                      <a:endParaRPr lang="en-IN" dirty="0"/>
                    </a:p>
                  </a:txBody>
                  <a:tcPr/>
                </a:tc>
                <a:tc>
                  <a:txBody>
                    <a:bodyPr/>
                    <a:lstStyle/>
                    <a:p>
                      <a:r>
                        <a:rPr lang="en-US" dirty="0"/>
                        <a:t>Not Null</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Represent Average </a:t>
                      </a:r>
                      <a:r>
                        <a:rPr lang="en-US" dirty="0" err="1"/>
                        <a:t>cose</a:t>
                      </a:r>
                      <a:endParaRPr lang="en-IN" dirty="0"/>
                    </a:p>
                  </a:txBody>
                  <a:tcPr/>
                </a:tc>
                <a:extLst>
                  <a:ext uri="{0D108BD9-81ED-4DB2-BD59-A6C34878D82A}">
                    <a16:rowId xmlns:a16="http://schemas.microsoft.com/office/drawing/2014/main" val="1574306210"/>
                  </a:ext>
                </a:extLst>
              </a:tr>
              <a:tr h="370840">
                <a:tc>
                  <a:txBody>
                    <a:bodyPr/>
                    <a:lstStyle/>
                    <a:p>
                      <a:r>
                        <a:rPr lang="en-US" dirty="0"/>
                        <a:t>4</a:t>
                      </a:r>
                      <a:endParaRPr lang="en-IN" dirty="0"/>
                    </a:p>
                  </a:txBody>
                  <a:tcPr/>
                </a:tc>
                <a:tc>
                  <a:txBody>
                    <a:bodyPr/>
                    <a:lstStyle/>
                    <a:p>
                      <a:r>
                        <a:rPr lang="en-US" dirty="0"/>
                        <a:t>created</a:t>
                      </a:r>
                      <a:endParaRPr lang="en-IN" dirty="0"/>
                    </a:p>
                  </a:txBody>
                  <a:tcPr/>
                </a:tc>
                <a:tc>
                  <a:txBody>
                    <a:bodyPr/>
                    <a:lstStyle/>
                    <a:p>
                      <a:r>
                        <a:rPr lang="en-US" dirty="0" err="1"/>
                        <a:t>DateTimeField</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Not Null</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Represent stock addition date and time</a:t>
                      </a:r>
                      <a:endParaRPr lang="en-IN" dirty="0"/>
                    </a:p>
                  </a:txBody>
                  <a:tcPr/>
                </a:tc>
                <a:extLst>
                  <a:ext uri="{0D108BD9-81ED-4DB2-BD59-A6C34878D82A}">
                    <a16:rowId xmlns:a16="http://schemas.microsoft.com/office/drawing/2014/main" val="2124034358"/>
                  </a:ext>
                </a:extLst>
              </a:tr>
              <a:tr h="370840">
                <a:tc>
                  <a:txBody>
                    <a:bodyPr/>
                    <a:lstStyle/>
                    <a:p>
                      <a:r>
                        <a:rPr lang="en-US" dirty="0"/>
                        <a:t>5</a:t>
                      </a:r>
                      <a:endParaRPr lang="en-IN" dirty="0"/>
                    </a:p>
                  </a:txBody>
                  <a:tcPr/>
                </a:tc>
                <a:tc>
                  <a:txBody>
                    <a:bodyPr/>
                    <a:lstStyle/>
                    <a:p>
                      <a:r>
                        <a:rPr lang="en-US" dirty="0"/>
                        <a:t>price</a:t>
                      </a:r>
                      <a:endParaRPr lang="en-IN" dirty="0"/>
                    </a:p>
                  </a:txBody>
                  <a:tcPr/>
                </a:tc>
                <a:tc>
                  <a:txBody>
                    <a:bodyPr/>
                    <a:lstStyle/>
                    <a:p>
                      <a:r>
                        <a:rPr lang="en-US" dirty="0" err="1"/>
                        <a:t>FloatField</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Not Null</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Represent last updated price</a:t>
                      </a:r>
                      <a:endParaRPr lang="en-IN" dirty="0"/>
                    </a:p>
                  </a:txBody>
                  <a:tcPr/>
                </a:tc>
                <a:extLst>
                  <a:ext uri="{0D108BD9-81ED-4DB2-BD59-A6C34878D82A}">
                    <a16:rowId xmlns:a16="http://schemas.microsoft.com/office/drawing/2014/main" val="425359948"/>
                  </a:ext>
                </a:extLst>
              </a:tr>
              <a:tr h="370840">
                <a:tc>
                  <a:txBody>
                    <a:bodyPr/>
                    <a:lstStyle/>
                    <a:p>
                      <a:r>
                        <a:rPr lang="en-US" dirty="0"/>
                        <a:t>6</a:t>
                      </a:r>
                      <a:endParaRPr lang="en-IN" dirty="0"/>
                    </a:p>
                  </a:txBody>
                  <a:tcPr/>
                </a:tc>
                <a:tc>
                  <a:txBody>
                    <a:bodyPr/>
                    <a:lstStyle/>
                    <a:p>
                      <a:r>
                        <a:rPr lang="en-US" dirty="0"/>
                        <a:t>qty</a:t>
                      </a:r>
                      <a:endParaRPr lang="en-IN" dirty="0"/>
                    </a:p>
                  </a:txBody>
                  <a:tcPr/>
                </a:tc>
                <a:tc>
                  <a:txBody>
                    <a:bodyPr/>
                    <a:lstStyle/>
                    <a:p>
                      <a:r>
                        <a:rPr lang="en-US" dirty="0" err="1"/>
                        <a:t>IntegerField</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Not Null</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Represent </a:t>
                      </a:r>
                      <a:r>
                        <a:rPr lang="en-US" dirty="0" err="1"/>
                        <a:t>quenty</a:t>
                      </a:r>
                      <a:endParaRPr lang="en-IN" dirty="0"/>
                    </a:p>
                  </a:txBody>
                  <a:tcPr/>
                </a:tc>
                <a:extLst>
                  <a:ext uri="{0D108BD9-81ED-4DB2-BD59-A6C34878D82A}">
                    <a16:rowId xmlns:a16="http://schemas.microsoft.com/office/drawing/2014/main" val="1466883252"/>
                  </a:ext>
                </a:extLst>
              </a:tr>
              <a:tr h="370840">
                <a:tc>
                  <a:txBody>
                    <a:bodyPr/>
                    <a:lstStyle/>
                    <a:p>
                      <a:r>
                        <a:rPr lang="en-US" dirty="0"/>
                        <a:t>7</a:t>
                      </a:r>
                      <a:endParaRPr lang="en-IN" dirty="0"/>
                    </a:p>
                  </a:txBody>
                  <a:tcPr/>
                </a:tc>
                <a:tc>
                  <a:txBody>
                    <a:bodyPr/>
                    <a:lstStyle/>
                    <a:p>
                      <a:r>
                        <a:rPr lang="en-US" dirty="0"/>
                        <a:t>symbol</a:t>
                      </a:r>
                      <a:endParaRPr lang="en-IN" dirty="0"/>
                    </a:p>
                  </a:txBody>
                  <a:tcPr/>
                </a:tc>
                <a:tc>
                  <a:txBody>
                    <a:bodyPr/>
                    <a:lstStyle/>
                    <a:p>
                      <a:r>
                        <a:rPr lang="en-US" dirty="0" err="1"/>
                        <a:t>CharField</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Not Null</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Represent stock symbol</a:t>
                      </a:r>
                      <a:endParaRPr lang="en-IN" dirty="0"/>
                    </a:p>
                  </a:txBody>
                  <a:tcPr/>
                </a:tc>
                <a:extLst>
                  <a:ext uri="{0D108BD9-81ED-4DB2-BD59-A6C34878D82A}">
                    <a16:rowId xmlns:a16="http://schemas.microsoft.com/office/drawing/2014/main" val="1832735124"/>
                  </a:ext>
                </a:extLst>
              </a:tr>
            </a:tbl>
          </a:graphicData>
        </a:graphic>
      </p:graphicFrame>
      <p:sp>
        <p:nvSpPr>
          <p:cNvPr id="5" name="TextBox 4">
            <a:extLst>
              <a:ext uri="{FF2B5EF4-FFF2-40B4-BE49-F238E27FC236}">
                <a16:creationId xmlns:a16="http://schemas.microsoft.com/office/drawing/2014/main" id="{B21A888D-77A4-4072-81D2-F2DD56890ED3}"/>
              </a:ext>
            </a:extLst>
          </p:cNvPr>
          <p:cNvSpPr txBox="1"/>
          <p:nvPr/>
        </p:nvSpPr>
        <p:spPr>
          <a:xfrm>
            <a:off x="810211" y="1514257"/>
            <a:ext cx="8133764" cy="646331"/>
          </a:xfrm>
          <a:prstGeom prst="rect">
            <a:avLst/>
          </a:prstGeom>
          <a:noFill/>
        </p:spPr>
        <p:txBody>
          <a:bodyPr wrap="square" rtlCol="0">
            <a:spAutoFit/>
          </a:bodyPr>
          <a:lstStyle/>
          <a:p>
            <a:r>
              <a:rPr lang="en-US" sz="1800" b="1" dirty="0">
                <a:solidFill>
                  <a:schemeClr val="accent1"/>
                </a:solidFill>
                <a:latin typeface="Times New Roman" panose="02020603050405020304" pitchFamily="18" charset="0"/>
                <a:cs typeface="Times New Roman" panose="02020603050405020304" pitchFamily="18" charset="0"/>
              </a:rPr>
              <a:t>Name: </a:t>
            </a:r>
            <a:r>
              <a:rPr lang="en-US" sz="1800" b="1" dirty="0" err="1">
                <a:solidFill>
                  <a:schemeClr val="accent1"/>
                </a:solidFill>
                <a:latin typeface="Times New Roman" panose="02020603050405020304" pitchFamily="18" charset="0"/>
                <a:cs typeface="Times New Roman" panose="02020603050405020304" pitchFamily="18" charset="0"/>
              </a:rPr>
              <a:t>DataModel</a:t>
            </a:r>
            <a:endParaRPr lang="en-US" sz="1800" b="1" dirty="0">
              <a:solidFill>
                <a:schemeClr val="accent1"/>
              </a:solidFill>
              <a:latin typeface="Times New Roman" panose="02020603050405020304" pitchFamily="18" charset="0"/>
              <a:cs typeface="Times New Roman" panose="02020603050405020304" pitchFamily="18" charset="0"/>
            </a:endParaRPr>
          </a:p>
          <a:p>
            <a:r>
              <a:rPr lang="en-US" sz="1800" b="1" dirty="0">
                <a:solidFill>
                  <a:schemeClr val="accent1"/>
                </a:solidFill>
                <a:latin typeface="Times New Roman" panose="02020603050405020304" pitchFamily="18" charset="0"/>
                <a:cs typeface="Times New Roman" panose="02020603050405020304" pitchFamily="18" charset="0"/>
              </a:rPr>
              <a:t>DESCRIPTION</a:t>
            </a:r>
            <a:r>
              <a:rPr lang="en-US" sz="1800" dirty="0">
                <a:solidFill>
                  <a:schemeClr val="accent1"/>
                </a:solidFill>
                <a:latin typeface="Times New Roman" panose="02020603050405020304" pitchFamily="18" charset="0"/>
                <a:cs typeface="Times New Roman" panose="02020603050405020304" pitchFamily="18" charset="0"/>
              </a:rPr>
              <a:t> :- Represents stock holding and watchlist			Primary Key: id</a:t>
            </a:r>
          </a:p>
        </p:txBody>
      </p:sp>
    </p:spTree>
    <p:extLst>
      <p:ext uri="{BB962C8B-B14F-4D97-AF65-F5344CB8AC3E}">
        <p14:creationId xmlns:p14="http://schemas.microsoft.com/office/powerpoint/2010/main" val="158444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a:xfrm>
            <a:off x="810211" y="577890"/>
            <a:ext cx="8596668" cy="685800"/>
          </a:xfrm>
        </p:spPr>
        <p:txBody>
          <a:bodyPr/>
          <a:lstStyle/>
          <a:p>
            <a:r>
              <a:rPr lang="en-US" dirty="0"/>
              <a:t>Data Dictionary</a:t>
            </a:r>
            <a:endParaRPr lang="en-IN" dirty="0"/>
          </a:p>
        </p:txBody>
      </p:sp>
      <p:graphicFrame>
        <p:nvGraphicFramePr>
          <p:cNvPr id="4" name="Table 4">
            <a:extLst>
              <a:ext uri="{FF2B5EF4-FFF2-40B4-BE49-F238E27FC236}">
                <a16:creationId xmlns:a16="http://schemas.microsoft.com/office/drawing/2014/main" id="{D4DF3090-0484-4E41-989A-5AE38CD6F36B}"/>
              </a:ext>
            </a:extLst>
          </p:cNvPr>
          <p:cNvGraphicFramePr>
            <a:graphicFrameLocks noGrp="1"/>
          </p:cNvGraphicFramePr>
          <p:nvPr>
            <p:ph idx="1"/>
            <p:extLst>
              <p:ext uri="{D42A27DB-BD31-4B8C-83A1-F6EECF244321}">
                <p14:modId xmlns:p14="http://schemas.microsoft.com/office/powerpoint/2010/main" val="3457155257"/>
              </p:ext>
            </p:extLst>
          </p:nvPr>
        </p:nvGraphicFramePr>
        <p:xfrm>
          <a:off x="912877" y="2160588"/>
          <a:ext cx="8983598" cy="4450080"/>
        </p:xfrm>
        <a:graphic>
          <a:graphicData uri="http://schemas.openxmlformats.org/drawingml/2006/table">
            <a:tbl>
              <a:tblPr firstRow="1" bandRow="1">
                <a:tableStyleId>{69012ECD-51FC-41F1-AA8D-1B2483CD663E}</a:tableStyleId>
              </a:tblPr>
              <a:tblGrid>
                <a:gridCol w="624848">
                  <a:extLst>
                    <a:ext uri="{9D8B030D-6E8A-4147-A177-3AD203B41FA5}">
                      <a16:colId xmlns:a16="http://schemas.microsoft.com/office/drawing/2014/main" val="3377138472"/>
                    </a:ext>
                  </a:extLst>
                </a:gridCol>
                <a:gridCol w="1513095">
                  <a:extLst>
                    <a:ext uri="{9D8B030D-6E8A-4147-A177-3AD203B41FA5}">
                      <a16:colId xmlns:a16="http://schemas.microsoft.com/office/drawing/2014/main" val="475958479"/>
                    </a:ext>
                  </a:extLst>
                </a:gridCol>
                <a:gridCol w="1726140">
                  <a:extLst>
                    <a:ext uri="{9D8B030D-6E8A-4147-A177-3AD203B41FA5}">
                      <a16:colId xmlns:a16="http://schemas.microsoft.com/office/drawing/2014/main" val="3011637037"/>
                    </a:ext>
                  </a:extLst>
                </a:gridCol>
                <a:gridCol w="1460569">
                  <a:extLst>
                    <a:ext uri="{9D8B030D-6E8A-4147-A177-3AD203B41FA5}">
                      <a16:colId xmlns:a16="http://schemas.microsoft.com/office/drawing/2014/main" val="3189501537"/>
                    </a:ext>
                  </a:extLst>
                </a:gridCol>
                <a:gridCol w="3658946">
                  <a:extLst>
                    <a:ext uri="{9D8B030D-6E8A-4147-A177-3AD203B41FA5}">
                      <a16:colId xmlns:a16="http://schemas.microsoft.com/office/drawing/2014/main" val="1445363094"/>
                    </a:ext>
                  </a:extLst>
                </a:gridCol>
              </a:tblGrid>
              <a:tr h="370840">
                <a:tc>
                  <a:txBody>
                    <a:bodyPr/>
                    <a:lstStyle/>
                    <a:p>
                      <a:pPr marL="0" algn="ctr" rtl="0" eaLnBrk="1" fontAlgn="b" latinLnBrk="0" hangingPunct="1">
                        <a:spcBef>
                          <a:spcPts val="0"/>
                        </a:spcBef>
                        <a:spcAft>
                          <a:spcPts val="0"/>
                        </a:spcAft>
                      </a:pPr>
                      <a:r>
                        <a:rPr lang="en-US" sz="1600" b="1" u="sng" strike="noStrike" kern="1200">
                          <a:solidFill>
                            <a:srgbClr val="FFFFFF"/>
                          </a:solidFill>
                          <a:effectLst/>
                        </a:rPr>
                        <a:t>Sr.No</a:t>
                      </a:r>
                      <a:endParaRPr lang="en-US" sz="1600" b="0" i="0" u="none" strike="noStrike" dirty="0">
                        <a:effectLst/>
                        <a:latin typeface="Arial" panose="020B0604020202020204" pitchFamily="34" charset="0"/>
                      </a:endParaRPr>
                    </a:p>
                  </a:txBody>
                  <a:tcPr marL="9525" marR="9525" marT="9525" marB="0" anchor="ctr"/>
                </a:tc>
                <a:tc>
                  <a:txBody>
                    <a:bodyPr/>
                    <a:lstStyle/>
                    <a:p>
                      <a:pPr marL="0" algn="ctr" rtl="0" eaLnBrk="1" fontAlgn="b" latinLnBrk="0" hangingPunct="1">
                        <a:spcBef>
                          <a:spcPts val="0"/>
                        </a:spcBef>
                        <a:spcAft>
                          <a:spcPts val="0"/>
                        </a:spcAft>
                      </a:pPr>
                      <a:r>
                        <a:rPr lang="en-US" sz="1600" b="1" u="sng" strike="noStrike" kern="1200">
                          <a:solidFill>
                            <a:srgbClr val="FFFFFF"/>
                          </a:solidFill>
                          <a:effectLst/>
                        </a:rPr>
                        <a:t>Field Name</a:t>
                      </a:r>
                      <a:endParaRPr lang="en-US" sz="1600" b="0" i="0" u="none" strike="noStrike">
                        <a:effectLst/>
                        <a:latin typeface="Arial" panose="020B0604020202020204" pitchFamily="34" charset="0"/>
                      </a:endParaRPr>
                    </a:p>
                  </a:txBody>
                  <a:tcPr marL="9525" marR="9525" marT="9525" marB="0" anchor="ctr"/>
                </a:tc>
                <a:tc>
                  <a:txBody>
                    <a:bodyPr/>
                    <a:lstStyle/>
                    <a:p>
                      <a:pPr marL="0" algn="ctr" rtl="0" eaLnBrk="1" fontAlgn="b" latinLnBrk="0" hangingPunct="1">
                        <a:spcBef>
                          <a:spcPts val="0"/>
                        </a:spcBef>
                        <a:spcAft>
                          <a:spcPts val="0"/>
                        </a:spcAft>
                      </a:pPr>
                      <a:r>
                        <a:rPr lang="en-US" sz="1600" b="1" u="sng" strike="noStrike" kern="1200" dirty="0">
                          <a:solidFill>
                            <a:srgbClr val="FFFFFF"/>
                          </a:solidFill>
                          <a:effectLst/>
                        </a:rPr>
                        <a:t>Data Type</a:t>
                      </a:r>
                      <a:endParaRPr lang="en-US" sz="1600" b="0" i="0" u="none" strike="noStrike" dirty="0">
                        <a:effectLst/>
                        <a:latin typeface="Arial" panose="020B0604020202020204" pitchFamily="34" charset="0"/>
                      </a:endParaRPr>
                    </a:p>
                  </a:txBody>
                  <a:tcPr marL="9525" marR="9525" marT="9525" marB="0" anchor="ctr"/>
                </a:tc>
                <a:tc>
                  <a:txBody>
                    <a:bodyPr/>
                    <a:lstStyle/>
                    <a:p>
                      <a:pPr marL="0" algn="ctr" rtl="0" eaLnBrk="1" fontAlgn="b" latinLnBrk="0" hangingPunct="1">
                        <a:spcBef>
                          <a:spcPts val="0"/>
                        </a:spcBef>
                        <a:spcAft>
                          <a:spcPts val="0"/>
                        </a:spcAft>
                      </a:pPr>
                      <a:r>
                        <a:rPr lang="en-US" sz="1600" b="1" u="sng" strike="noStrike" kern="1200">
                          <a:solidFill>
                            <a:srgbClr val="FFFFFF"/>
                          </a:solidFill>
                          <a:effectLst/>
                        </a:rPr>
                        <a:t>Constraint</a:t>
                      </a:r>
                      <a:endParaRPr lang="en-US" sz="1600" b="0" i="0" u="none" strike="noStrike" dirty="0">
                        <a:effectLst/>
                        <a:latin typeface="Arial" panose="020B0604020202020204" pitchFamily="34" charset="0"/>
                      </a:endParaRPr>
                    </a:p>
                  </a:txBody>
                  <a:tcPr marL="9525" marR="9525" marT="9525" marB="0" anchor="ctr"/>
                </a:tc>
                <a:tc>
                  <a:txBody>
                    <a:bodyPr/>
                    <a:lstStyle/>
                    <a:p>
                      <a:pPr marL="0" algn="ctr" rtl="0" eaLnBrk="1" fontAlgn="b" latinLnBrk="0" hangingPunct="1">
                        <a:spcBef>
                          <a:spcPts val="0"/>
                        </a:spcBef>
                        <a:spcAft>
                          <a:spcPts val="0"/>
                        </a:spcAft>
                      </a:pPr>
                      <a:r>
                        <a:rPr lang="en-US" sz="1600" b="1" u="sng" strike="noStrike" kern="1200" dirty="0">
                          <a:solidFill>
                            <a:srgbClr val="FFFFFF"/>
                          </a:solidFill>
                          <a:effectLst/>
                        </a:rPr>
                        <a:t>Description</a:t>
                      </a:r>
                      <a:endParaRPr lang="en-US" sz="1600" b="0" i="0" u="none" strike="noStrike" dirty="0">
                        <a:effectLst/>
                        <a:latin typeface="Arial" panose="020B0604020202020204" pitchFamily="34" charset="0"/>
                      </a:endParaRPr>
                    </a:p>
                  </a:txBody>
                  <a:tcPr marL="9525" marR="9525" marT="9525" marB="0" anchor="ctr"/>
                </a:tc>
                <a:extLst>
                  <a:ext uri="{0D108BD9-81ED-4DB2-BD59-A6C34878D82A}">
                    <a16:rowId xmlns:a16="http://schemas.microsoft.com/office/drawing/2014/main" val="4151347584"/>
                  </a:ext>
                </a:extLst>
              </a:tr>
              <a:tr h="370840">
                <a:tc>
                  <a:txBody>
                    <a:bodyPr/>
                    <a:lstStyle/>
                    <a:p>
                      <a:r>
                        <a:rPr lang="en-US" sz="1600"/>
                        <a:t>1</a:t>
                      </a:r>
                      <a:endParaRPr lang="en-IN" sz="1600" dirty="0"/>
                    </a:p>
                  </a:txBody>
                  <a:tcPr/>
                </a:tc>
                <a:tc>
                  <a:txBody>
                    <a:bodyPr/>
                    <a:lstStyle/>
                    <a:p>
                      <a:r>
                        <a:rPr lang="en-US" sz="1600"/>
                        <a:t>id</a:t>
                      </a:r>
                      <a:endParaRPr lang="en-IN" sz="1600" dirty="0"/>
                    </a:p>
                  </a:txBody>
                  <a:tcPr/>
                </a:tc>
                <a:tc>
                  <a:txBody>
                    <a:bodyPr/>
                    <a:lstStyle/>
                    <a:p>
                      <a:r>
                        <a:rPr lang="en-US" sz="1600"/>
                        <a:t>IntegerField</a:t>
                      </a:r>
                      <a:endParaRPr lang="en-IN" sz="1600" dirty="0"/>
                    </a:p>
                  </a:txBody>
                  <a:tcPr/>
                </a:tc>
                <a:tc>
                  <a:txBody>
                    <a:bodyPr/>
                    <a:lstStyle/>
                    <a:p>
                      <a:r>
                        <a:rPr lang="en-US" sz="1600"/>
                        <a:t>Primary Key</a:t>
                      </a:r>
                      <a:endParaRPr lang="en-IN" sz="1600" dirty="0"/>
                    </a:p>
                  </a:txBody>
                  <a:tcPr/>
                </a:tc>
                <a:tc>
                  <a:txBody>
                    <a:bodyPr/>
                    <a:lstStyle/>
                    <a:p>
                      <a:r>
                        <a:rPr lang="en-US" sz="1600"/>
                        <a:t>Represent user id</a:t>
                      </a:r>
                      <a:endParaRPr lang="en-IN" sz="1600" dirty="0"/>
                    </a:p>
                  </a:txBody>
                  <a:tcPr/>
                </a:tc>
                <a:extLst>
                  <a:ext uri="{0D108BD9-81ED-4DB2-BD59-A6C34878D82A}">
                    <a16:rowId xmlns:a16="http://schemas.microsoft.com/office/drawing/2014/main" val="2995053107"/>
                  </a:ext>
                </a:extLst>
              </a:tr>
              <a:tr h="370840">
                <a:tc>
                  <a:txBody>
                    <a:bodyPr/>
                    <a:lstStyle/>
                    <a:p>
                      <a:r>
                        <a:rPr lang="en-US" sz="1600"/>
                        <a:t>2</a:t>
                      </a:r>
                      <a:endParaRPr lang="en-IN" sz="1600" dirty="0"/>
                    </a:p>
                  </a:txBody>
                  <a:tcPr/>
                </a:tc>
                <a:tc>
                  <a:txBody>
                    <a:bodyPr/>
                    <a:lstStyle/>
                    <a:p>
                      <a:r>
                        <a:rPr lang="en-US" sz="1600" dirty="0" err="1"/>
                        <a:t>Date_joined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a:t>DateTimeField</a:t>
                      </a:r>
                      <a:endParaRPr lang="en-IN" sz="1600" dirty="0"/>
                    </a:p>
                  </a:txBody>
                  <a:tcPr/>
                </a:tc>
                <a:tc>
                  <a:txBody>
                    <a:bodyPr/>
                    <a:lstStyle/>
                    <a:p>
                      <a:r>
                        <a:rPr lang="en-US" sz="1600"/>
                        <a:t>Not Null</a:t>
                      </a:r>
                      <a:endParaRPr lang="en-IN" sz="1600" dirty="0"/>
                    </a:p>
                  </a:txBody>
                  <a:tcPr/>
                </a:tc>
                <a:tc>
                  <a:txBody>
                    <a:bodyPr/>
                    <a:lstStyle/>
                    <a:p>
                      <a:r>
                        <a:rPr lang="en-US" sz="1600"/>
                        <a:t>Represent date of joining</a:t>
                      </a:r>
                      <a:endParaRPr lang="en-IN" sz="1600" dirty="0"/>
                    </a:p>
                  </a:txBody>
                  <a:tcPr/>
                </a:tc>
                <a:extLst>
                  <a:ext uri="{0D108BD9-81ED-4DB2-BD59-A6C34878D82A}">
                    <a16:rowId xmlns:a16="http://schemas.microsoft.com/office/drawing/2014/main" val="2678950298"/>
                  </a:ext>
                </a:extLst>
              </a:tr>
              <a:tr h="370840">
                <a:tc>
                  <a:txBody>
                    <a:bodyPr/>
                    <a:lstStyle/>
                    <a:p>
                      <a:r>
                        <a:rPr lang="en-US" sz="1600"/>
                        <a:t>3</a:t>
                      </a:r>
                      <a:endParaRPr lang="en-IN" sz="1600" dirty="0"/>
                    </a:p>
                  </a:txBody>
                  <a:tcPr/>
                </a:tc>
                <a:tc>
                  <a:txBody>
                    <a:bodyPr/>
                    <a:lstStyle/>
                    <a:p>
                      <a:r>
                        <a:rPr lang="en-US" sz="1600" dirty="0"/>
                        <a:t>email</a:t>
                      </a:r>
                      <a:endParaRPr lang="en-IN" sz="1600" dirty="0"/>
                    </a:p>
                  </a:txBody>
                  <a:tcPr/>
                </a:tc>
                <a:tc>
                  <a:txBody>
                    <a:bodyPr/>
                    <a:lstStyle/>
                    <a:p>
                      <a:r>
                        <a:rPr lang="en-US" sz="1600"/>
                        <a:t>EmailField</a:t>
                      </a:r>
                      <a:endParaRPr lang="en-IN" sz="1600" dirty="0"/>
                    </a:p>
                  </a:txBody>
                  <a:tcPr/>
                </a:tc>
                <a:tc>
                  <a:txBody>
                    <a:bodyPr/>
                    <a:lstStyle/>
                    <a:p>
                      <a:r>
                        <a:rPr lang="en-US" sz="1600"/>
                        <a:t>Not Null</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a:t>Represent Email id of user</a:t>
                      </a:r>
                      <a:endParaRPr lang="en-IN" sz="1600" dirty="0"/>
                    </a:p>
                  </a:txBody>
                  <a:tcPr/>
                </a:tc>
                <a:extLst>
                  <a:ext uri="{0D108BD9-81ED-4DB2-BD59-A6C34878D82A}">
                    <a16:rowId xmlns:a16="http://schemas.microsoft.com/office/drawing/2014/main" val="1574306210"/>
                  </a:ext>
                </a:extLst>
              </a:tr>
              <a:tr h="370840">
                <a:tc>
                  <a:txBody>
                    <a:bodyPr/>
                    <a:lstStyle/>
                    <a:p>
                      <a:r>
                        <a:rPr lang="en-US" sz="1600"/>
                        <a:t>4</a:t>
                      </a:r>
                      <a:endParaRPr lang="en-IN" sz="1600" dirty="0"/>
                    </a:p>
                  </a:txBody>
                  <a:tcPr/>
                </a:tc>
                <a:tc>
                  <a:txBody>
                    <a:bodyPr/>
                    <a:lstStyle/>
                    <a:p>
                      <a:r>
                        <a:rPr lang="en-US" sz="1600" dirty="0" err="1"/>
                        <a:t>First_name</a:t>
                      </a:r>
                      <a:endParaRPr lang="en-IN" sz="1600" dirty="0"/>
                    </a:p>
                  </a:txBody>
                  <a:tcPr/>
                </a:tc>
                <a:tc>
                  <a:txBody>
                    <a:bodyPr/>
                    <a:lstStyle/>
                    <a:p>
                      <a:r>
                        <a:rPr lang="en-US" sz="1600"/>
                        <a:t>CharField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Not Null</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a:t>Represent First Name</a:t>
                      </a:r>
                      <a:endParaRPr lang="en-IN" sz="1600" dirty="0"/>
                    </a:p>
                  </a:txBody>
                  <a:tcPr/>
                </a:tc>
                <a:extLst>
                  <a:ext uri="{0D108BD9-81ED-4DB2-BD59-A6C34878D82A}">
                    <a16:rowId xmlns:a16="http://schemas.microsoft.com/office/drawing/2014/main" val="2124034358"/>
                  </a:ext>
                </a:extLst>
              </a:tr>
              <a:tr h="370840">
                <a:tc>
                  <a:txBody>
                    <a:bodyPr/>
                    <a:lstStyle/>
                    <a:p>
                      <a:r>
                        <a:rPr lang="en-US" sz="1600"/>
                        <a:t>5</a:t>
                      </a:r>
                      <a:endParaRPr lang="en-IN" sz="1600" dirty="0"/>
                    </a:p>
                  </a:txBody>
                  <a:tcPr/>
                </a:tc>
                <a:tc>
                  <a:txBody>
                    <a:bodyPr/>
                    <a:lstStyle/>
                    <a:p>
                      <a:r>
                        <a:rPr lang="en-US" sz="1600" dirty="0" err="1"/>
                        <a:t>Is_active</a:t>
                      </a:r>
                      <a:endParaRPr lang="en-IN" sz="1600" dirty="0"/>
                    </a:p>
                  </a:txBody>
                  <a:tcPr/>
                </a:tc>
                <a:tc>
                  <a:txBody>
                    <a:bodyPr/>
                    <a:lstStyle/>
                    <a:p>
                      <a:r>
                        <a:rPr lang="en-US" sz="1600"/>
                        <a:t>BooleanField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Not Null</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Represent user status</a:t>
                      </a:r>
                      <a:endParaRPr lang="en-IN" sz="1600" dirty="0"/>
                    </a:p>
                  </a:txBody>
                  <a:tcPr/>
                </a:tc>
                <a:extLst>
                  <a:ext uri="{0D108BD9-81ED-4DB2-BD59-A6C34878D82A}">
                    <a16:rowId xmlns:a16="http://schemas.microsoft.com/office/drawing/2014/main" val="425359948"/>
                  </a:ext>
                </a:extLst>
              </a:tr>
              <a:tr h="370840">
                <a:tc>
                  <a:txBody>
                    <a:bodyPr/>
                    <a:lstStyle/>
                    <a:p>
                      <a:r>
                        <a:rPr lang="en-US" sz="1600"/>
                        <a:t>6</a:t>
                      </a:r>
                      <a:endParaRPr lang="en-IN" sz="1600" dirty="0"/>
                    </a:p>
                  </a:txBody>
                  <a:tcPr/>
                </a:tc>
                <a:tc>
                  <a:txBody>
                    <a:bodyPr/>
                    <a:lstStyle/>
                    <a:p>
                      <a:r>
                        <a:rPr lang="en-US" sz="1600" dirty="0" err="1"/>
                        <a:t>Is_staff</a:t>
                      </a:r>
                      <a:endParaRPr lang="en-IN" sz="1600" dirty="0"/>
                    </a:p>
                  </a:txBody>
                  <a:tcPr/>
                </a:tc>
                <a:tc>
                  <a:txBody>
                    <a:bodyPr/>
                    <a:lstStyle/>
                    <a:p>
                      <a:r>
                        <a:rPr lang="en-US" sz="1600"/>
                        <a:t>BooleanField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Not Null</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Represent user is staff member or not</a:t>
                      </a:r>
                      <a:endParaRPr lang="en-IN" sz="1600" dirty="0"/>
                    </a:p>
                  </a:txBody>
                  <a:tcPr/>
                </a:tc>
                <a:extLst>
                  <a:ext uri="{0D108BD9-81ED-4DB2-BD59-A6C34878D82A}">
                    <a16:rowId xmlns:a16="http://schemas.microsoft.com/office/drawing/2014/main" val="1466883252"/>
                  </a:ext>
                </a:extLst>
              </a:tr>
              <a:tr h="370840">
                <a:tc>
                  <a:txBody>
                    <a:bodyPr/>
                    <a:lstStyle/>
                    <a:p>
                      <a:r>
                        <a:rPr lang="en-US" sz="1600"/>
                        <a:t>7</a:t>
                      </a:r>
                      <a:endParaRPr lang="en-IN" sz="1600" dirty="0"/>
                    </a:p>
                  </a:txBody>
                  <a:tcPr/>
                </a:tc>
                <a:tc>
                  <a:txBody>
                    <a:bodyPr/>
                    <a:lstStyle/>
                    <a:p>
                      <a:r>
                        <a:rPr lang="en-US" sz="1600" dirty="0" err="1"/>
                        <a:t>Is_superuser</a:t>
                      </a:r>
                      <a:endParaRPr lang="en-IN" sz="1600" dirty="0"/>
                    </a:p>
                  </a:txBody>
                  <a:tcPr/>
                </a:tc>
                <a:tc>
                  <a:txBody>
                    <a:bodyPr/>
                    <a:lstStyle/>
                    <a:p>
                      <a:r>
                        <a:rPr lang="en-US" sz="1600" dirty="0" err="1"/>
                        <a:t>BooleanField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Not Null</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Represent user is super user or not</a:t>
                      </a:r>
                      <a:endParaRPr lang="en-IN" sz="1600" dirty="0"/>
                    </a:p>
                  </a:txBody>
                  <a:tcPr/>
                </a:tc>
                <a:extLst>
                  <a:ext uri="{0D108BD9-81ED-4DB2-BD59-A6C34878D82A}">
                    <a16:rowId xmlns:a16="http://schemas.microsoft.com/office/drawing/2014/main" val="1832735124"/>
                  </a:ext>
                </a:extLst>
              </a:tr>
              <a:tr h="370840">
                <a:tc>
                  <a:txBody>
                    <a:bodyPr/>
                    <a:lstStyle/>
                    <a:p>
                      <a:r>
                        <a:rPr lang="en-US" sz="1600" dirty="0"/>
                        <a:t>8</a:t>
                      </a:r>
                      <a:endParaRPr lang="en-IN" sz="1600" dirty="0"/>
                    </a:p>
                  </a:txBody>
                  <a:tcPr/>
                </a:tc>
                <a:tc>
                  <a:txBody>
                    <a:bodyPr/>
                    <a:lstStyle/>
                    <a:p>
                      <a:r>
                        <a:rPr lang="en-IN" sz="1600" kern="1200" dirty="0" err="1">
                          <a:solidFill>
                            <a:schemeClr val="dk1"/>
                          </a:solidFill>
                          <a:effectLst/>
                        </a:rPr>
                        <a:t>last_login</a:t>
                      </a:r>
                      <a:endParaRPr lang="en-IN" sz="1600" dirty="0"/>
                    </a:p>
                  </a:txBody>
                  <a:tcPr/>
                </a:tc>
                <a:tc>
                  <a:txBody>
                    <a:bodyPr/>
                    <a:lstStyle/>
                    <a:p>
                      <a:r>
                        <a:rPr lang="en-IN" sz="1600" kern="1200" dirty="0" err="1">
                          <a:solidFill>
                            <a:schemeClr val="dk1"/>
                          </a:solidFill>
                          <a:effectLst/>
                        </a:rPr>
                        <a:t>DateTimeField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Not Null</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Represent last login date and time</a:t>
                      </a:r>
                      <a:endParaRPr lang="en-IN" sz="1600" dirty="0"/>
                    </a:p>
                  </a:txBody>
                  <a:tcPr/>
                </a:tc>
                <a:extLst>
                  <a:ext uri="{0D108BD9-81ED-4DB2-BD59-A6C34878D82A}">
                    <a16:rowId xmlns:a16="http://schemas.microsoft.com/office/drawing/2014/main" val="931057207"/>
                  </a:ext>
                </a:extLst>
              </a:tr>
              <a:tr h="370840">
                <a:tc>
                  <a:txBody>
                    <a:bodyPr/>
                    <a:lstStyle/>
                    <a:p>
                      <a:r>
                        <a:rPr lang="en-US" sz="1600" dirty="0"/>
                        <a:t>9</a:t>
                      </a:r>
                      <a:endParaRPr lang="en-IN" sz="1600" dirty="0"/>
                    </a:p>
                  </a:txBody>
                  <a:tcPr/>
                </a:tc>
                <a:tc>
                  <a:txBody>
                    <a:bodyPr/>
                    <a:lstStyle/>
                    <a:p>
                      <a:r>
                        <a:rPr lang="en-IN" sz="1600" kern="1200" dirty="0" err="1">
                          <a:solidFill>
                            <a:schemeClr val="dk1"/>
                          </a:solidFill>
                          <a:effectLst/>
                        </a:rPr>
                        <a:t>last_name</a:t>
                      </a:r>
                      <a:endParaRPr lang="en-IN" sz="1600" dirty="0"/>
                    </a:p>
                  </a:txBody>
                  <a:tcPr/>
                </a:tc>
                <a:tc>
                  <a:txBody>
                    <a:bodyPr/>
                    <a:lstStyle/>
                    <a:p>
                      <a:r>
                        <a:rPr lang="en-IN" sz="1600" kern="1200" dirty="0" err="1">
                          <a:solidFill>
                            <a:schemeClr val="dk1"/>
                          </a:solidFill>
                          <a:effectLst/>
                        </a:rPr>
                        <a:t>CharField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Not Null</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Represent user’s last name</a:t>
                      </a:r>
                      <a:endParaRPr lang="en-IN" sz="1600" dirty="0"/>
                    </a:p>
                  </a:txBody>
                  <a:tcPr/>
                </a:tc>
                <a:extLst>
                  <a:ext uri="{0D108BD9-81ED-4DB2-BD59-A6C34878D82A}">
                    <a16:rowId xmlns:a16="http://schemas.microsoft.com/office/drawing/2014/main" val="3249104338"/>
                  </a:ext>
                </a:extLst>
              </a:tr>
              <a:tr h="370840">
                <a:tc>
                  <a:txBody>
                    <a:bodyPr/>
                    <a:lstStyle/>
                    <a:p>
                      <a:r>
                        <a:rPr lang="en-US" sz="1600" dirty="0"/>
                        <a:t>10</a:t>
                      </a:r>
                      <a:endParaRPr lang="en-IN" sz="1600" dirty="0"/>
                    </a:p>
                  </a:txBody>
                  <a:tcPr/>
                </a:tc>
                <a:tc>
                  <a:txBody>
                    <a:bodyPr/>
                    <a:lstStyle/>
                    <a:p>
                      <a:r>
                        <a:rPr lang="en-IN" sz="1600" kern="1200" dirty="0">
                          <a:solidFill>
                            <a:schemeClr val="dk1"/>
                          </a:solidFill>
                          <a:effectLst/>
                        </a:rPr>
                        <a:t>Password</a:t>
                      </a:r>
                      <a:endParaRPr lang="en-IN" sz="1600" dirty="0"/>
                    </a:p>
                  </a:txBody>
                  <a:tcPr/>
                </a:tc>
                <a:tc>
                  <a:txBody>
                    <a:bodyPr/>
                    <a:lstStyle/>
                    <a:p>
                      <a:r>
                        <a:rPr lang="en-IN" sz="1600" kern="1200" dirty="0" err="1">
                          <a:solidFill>
                            <a:schemeClr val="dk1"/>
                          </a:solidFill>
                          <a:effectLst/>
                        </a:rPr>
                        <a:t>CharField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Not Null</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Represent password</a:t>
                      </a:r>
                      <a:endParaRPr lang="en-IN" sz="1600" dirty="0"/>
                    </a:p>
                  </a:txBody>
                  <a:tcPr/>
                </a:tc>
                <a:extLst>
                  <a:ext uri="{0D108BD9-81ED-4DB2-BD59-A6C34878D82A}">
                    <a16:rowId xmlns:a16="http://schemas.microsoft.com/office/drawing/2014/main" val="1538953472"/>
                  </a:ext>
                </a:extLst>
              </a:tr>
              <a:tr h="370840">
                <a:tc>
                  <a:txBody>
                    <a:bodyPr/>
                    <a:lstStyle/>
                    <a:p>
                      <a:r>
                        <a:rPr lang="en-US" sz="1600" dirty="0"/>
                        <a:t>11</a:t>
                      </a:r>
                      <a:endParaRPr lang="en-IN" sz="1600" dirty="0"/>
                    </a:p>
                  </a:txBody>
                  <a:tcPr/>
                </a:tc>
                <a:tc>
                  <a:txBody>
                    <a:bodyPr/>
                    <a:lstStyle/>
                    <a:p>
                      <a:r>
                        <a:rPr lang="en-IN" sz="1600" kern="1200" dirty="0">
                          <a:solidFill>
                            <a:schemeClr val="dk1"/>
                          </a:solidFill>
                          <a:effectLst/>
                        </a:rPr>
                        <a:t>username</a:t>
                      </a:r>
                      <a:endParaRPr lang="en-IN" sz="1600" dirty="0"/>
                    </a:p>
                  </a:txBody>
                  <a:tcPr/>
                </a:tc>
                <a:tc>
                  <a:txBody>
                    <a:bodyPr/>
                    <a:lstStyle/>
                    <a:p>
                      <a:r>
                        <a:rPr lang="en-IN" sz="1600" kern="1200" dirty="0" err="1">
                          <a:solidFill>
                            <a:schemeClr val="dk1"/>
                          </a:solidFill>
                          <a:effectLst/>
                        </a:rPr>
                        <a:t>CharField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Not Null</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Represent username</a:t>
                      </a:r>
                      <a:endParaRPr lang="en-IN" sz="1600" dirty="0"/>
                    </a:p>
                  </a:txBody>
                  <a:tcPr/>
                </a:tc>
                <a:extLst>
                  <a:ext uri="{0D108BD9-81ED-4DB2-BD59-A6C34878D82A}">
                    <a16:rowId xmlns:a16="http://schemas.microsoft.com/office/drawing/2014/main" val="4120836713"/>
                  </a:ext>
                </a:extLst>
              </a:tr>
            </a:tbl>
          </a:graphicData>
        </a:graphic>
      </p:graphicFrame>
      <p:sp>
        <p:nvSpPr>
          <p:cNvPr id="5" name="TextBox 4">
            <a:extLst>
              <a:ext uri="{FF2B5EF4-FFF2-40B4-BE49-F238E27FC236}">
                <a16:creationId xmlns:a16="http://schemas.microsoft.com/office/drawing/2014/main" id="{B21A888D-77A4-4072-81D2-F2DD56890ED3}"/>
              </a:ext>
            </a:extLst>
          </p:cNvPr>
          <p:cNvSpPr txBox="1"/>
          <p:nvPr/>
        </p:nvSpPr>
        <p:spPr>
          <a:xfrm>
            <a:off x="810211" y="1514257"/>
            <a:ext cx="8133764" cy="646331"/>
          </a:xfrm>
          <a:prstGeom prst="rect">
            <a:avLst/>
          </a:prstGeom>
          <a:noFill/>
        </p:spPr>
        <p:txBody>
          <a:bodyPr wrap="square" rtlCol="0">
            <a:spAutoFit/>
          </a:bodyPr>
          <a:lstStyle/>
          <a:p>
            <a:r>
              <a:rPr lang="en-US" sz="1800" b="1" dirty="0">
                <a:solidFill>
                  <a:schemeClr val="accent1"/>
                </a:solidFill>
                <a:latin typeface="Times New Roman" panose="02020603050405020304" pitchFamily="18" charset="0"/>
                <a:cs typeface="Times New Roman" panose="02020603050405020304" pitchFamily="18" charset="0"/>
              </a:rPr>
              <a:t>Name: User</a:t>
            </a:r>
          </a:p>
          <a:p>
            <a:r>
              <a:rPr lang="en-US" sz="1800" b="1" dirty="0">
                <a:solidFill>
                  <a:schemeClr val="accent1"/>
                </a:solidFill>
                <a:latin typeface="Times New Roman" panose="02020603050405020304" pitchFamily="18" charset="0"/>
                <a:cs typeface="Times New Roman" panose="02020603050405020304" pitchFamily="18" charset="0"/>
              </a:rPr>
              <a:t>DESCRIPTION</a:t>
            </a:r>
            <a:r>
              <a:rPr lang="en-US" sz="1800" dirty="0">
                <a:solidFill>
                  <a:schemeClr val="accent1"/>
                </a:solidFill>
                <a:latin typeface="Times New Roman" panose="02020603050405020304" pitchFamily="18" charset="0"/>
                <a:cs typeface="Times New Roman" panose="02020603050405020304" pitchFamily="18" charset="0"/>
              </a:rPr>
              <a:t> :- Represents </a:t>
            </a:r>
            <a:r>
              <a:rPr lang="en-US" sz="1800" dirty="0" err="1">
                <a:solidFill>
                  <a:schemeClr val="accent1"/>
                </a:solidFill>
                <a:latin typeface="Times New Roman" panose="02020603050405020304" pitchFamily="18" charset="0"/>
                <a:cs typeface="Times New Roman" panose="02020603050405020304" pitchFamily="18" charset="0"/>
              </a:rPr>
              <a:t>users’s</a:t>
            </a:r>
            <a:r>
              <a:rPr lang="en-US" sz="1800" dirty="0">
                <a:solidFill>
                  <a:schemeClr val="accent1"/>
                </a:solidFill>
                <a:latin typeface="Times New Roman" panose="02020603050405020304" pitchFamily="18" charset="0"/>
                <a:cs typeface="Times New Roman" panose="02020603050405020304" pitchFamily="18" charset="0"/>
              </a:rPr>
              <a:t> details					Primary Key: id</a:t>
            </a:r>
          </a:p>
        </p:txBody>
      </p:sp>
    </p:spTree>
    <p:extLst>
      <p:ext uri="{BB962C8B-B14F-4D97-AF65-F5344CB8AC3E}">
        <p14:creationId xmlns:p14="http://schemas.microsoft.com/office/powerpoint/2010/main" val="1000950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br>
              <a:rPr lang="en-US" dirty="0"/>
            </a:br>
            <a:r>
              <a:rPr lang="en-US" dirty="0"/>
              <a:t>Input &amp; Output Design</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6513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933450" y="1123997"/>
            <a:ext cx="6115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3600" dirty="0">
                <a:solidFill>
                  <a:schemeClr val="accent1"/>
                </a:solidFill>
                <a:latin typeface="+mj-lt"/>
                <a:ea typeface="+mj-ea"/>
                <a:cs typeface="+mj-cs"/>
              </a:rPr>
              <a:t>Project Profile</a:t>
            </a:r>
          </a:p>
        </p:txBody>
      </p:sp>
      <p:graphicFrame>
        <p:nvGraphicFramePr>
          <p:cNvPr id="4" name="Table 3">
            <a:extLst>
              <a:ext uri="{FF2B5EF4-FFF2-40B4-BE49-F238E27FC236}">
                <a16:creationId xmlns:a16="http://schemas.microsoft.com/office/drawing/2014/main" id="{66C48E70-0445-46AF-89D6-634E740A5231}"/>
              </a:ext>
            </a:extLst>
          </p:cNvPr>
          <p:cNvGraphicFramePr>
            <a:graphicFrameLocks noGrp="1"/>
          </p:cNvGraphicFramePr>
          <p:nvPr>
            <p:extLst>
              <p:ext uri="{D42A27DB-BD31-4B8C-83A1-F6EECF244321}">
                <p14:modId xmlns:p14="http://schemas.microsoft.com/office/powerpoint/2010/main" val="1230955202"/>
              </p:ext>
            </p:extLst>
          </p:nvPr>
        </p:nvGraphicFramePr>
        <p:xfrm>
          <a:off x="1009650" y="1895480"/>
          <a:ext cx="8381999" cy="4805614"/>
        </p:xfrm>
        <a:graphic>
          <a:graphicData uri="http://schemas.openxmlformats.org/drawingml/2006/table">
            <a:tbl>
              <a:tblPr firstRow="1" bandRow="1">
                <a:tableStyleId>{3B4B98B0-60AC-42C2-AFA5-B58CD77FA1E5}</a:tableStyleId>
              </a:tblPr>
              <a:tblGrid>
                <a:gridCol w="2529052">
                  <a:extLst>
                    <a:ext uri="{9D8B030D-6E8A-4147-A177-3AD203B41FA5}">
                      <a16:colId xmlns:a16="http://schemas.microsoft.com/office/drawing/2014/main" val="20000"/>
                    </a:ext>
                  </a:extLst>
                </a:gridCol>
                <a:gridCol w="5852947">
                  <a:extLst>
                    <a:ext uri="{9D8B030D-6E8A-4147-A177-3AD203B41FA5}">
                      <a16:colId xmlns:a16="http://schemas.microsoft.com/office/drawing/2014/main" val="20001"/>
                    </a:ext>
                  </a:extLst>
                </a:gridCol>
              </a:tblGrid>
              <a:tr h="322721">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Project Title</a:t>
                      </a:r>
                      <a:endParaRPr kumimoji="0" lang="en-US" sz="1600" b="1" i="0" u="none" strike="noStrike" cap="none" normalizeH="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a:solidFill>
                            <a:schemeClr val="tx1"/>
                          </a:solidFill>
                          <a:latin typeface="Calibri" panose="020F0502020204030204" pitchFamily="34" charset="0"/>
                          <a:cs typeface="Calibri" panose="020F0502020204030204" pitchFamily="34" charset="0"/>
                        </a:rPr>
                        <a:t>Stock Price Prediction using Machine Learning</a:t>
                      </a:r>
                      <a:endParaRPr lang="en-GB" sz="1600" b="0" dirty="0">
                        <a:solidFill>
                          <a:schemeClr val="tx1"/>
                        </a:solidFill>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00"/>
                  </a:ext>
                </a:extLst>
              </a:tr>
              <a:tr h="322721">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defRPr/>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Project category</a:t>
                      </a:r>
                      <a:endParaRPr kumimoji="0" lang="en-US" sz="1600" b="1" i="0" u="none" strike="noStrike" cap="none" normalizeH="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cap="none" spc="0" baseline="0" dirty="0">
                          <a:ln>
                            <a:noFill/>
                          </a:ln>
                          <a:solidFill>
                            <a:schemeClr val="tx1"/>
                          </a:solidFill>
                          <a:effectLst/>
                          <a:latin typeface="Calibri" panose="020F0502020204030204" pitchFamily="34" charset="0"/>
                          <a:cs typeface="Calibri" panose="020F0502020204030204" pitchFamily="34" charset="0"/>
                        </a:rPr>
                        <a:t>Web Application</a:t>
                      </a:r>
                      <a:endParaRPr lang="en-US" sz="1600" b="0" cap="none" spc="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01"/>
                  </a:ext>
                </a:extLst>
              </a:tr>
              <a:tr h="5647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1" u="none" strike="noStrike" kern="1200" cap="none" normalizeH="0" baseline="0" dirty="0">
                          <a:ln>
                            <a:noFill/>
                          </a:ln>
                          <a:solidFill>
                            <a:schemeClr val="tx1"/>
                          </a:solidFill>
                          <a:effectLst/>
                          <a:latin typeface="Calibri" panose="020F0502020204030204" pitchFamily="34" charset="0"/>
                          <a:cs typeface="Calibri" panose="020F0502020204030204" pitchFamily="34" charset="0"/>
                        </a:rPr>
                        <a:t>Objective </a:t>
                      </a:r>
                      <a:endParaRPr lang="en-IN" sz="1600" b="1" dirty="0">
                        <a:solidFill>
                          <a:schemeClr val="tx1"/>
                        </a:solidFill>
                        <a:latin typeface="Calibri" panose="020F0502020204030204" pitchFamily="34" charset="0"/>
                        <a:cs typeface="Calibri" panose="020F0502020204030204" pitchFamily="34" charset="0"/>
                      </a:endParaRPr>
                    </a:p>
                  </a:txBody>
                  <a:tcPr marT="45730" marB="4573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Calibri" panose="020F0502020204030204" pitchFamily="34" charset="0"/>
                          <a:cs typeface="Calibri" panose="020F0502020204030204" pitchFamily="34" charset="0"/>
                        </a:rPr>
                        <a:t>To Predict the stock price based on the past and upcoming events.</a:t>
                      </a:r>
                      <a:endParaRPr lang="en-US" sz="1600" b="0" cap="none" spc="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02"/>
                  </a:ext>
                </a:extLst>
              </a:tr>
              <a:tr h="3227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Front End</a:t>
                      </a:r>
                      <a:endParaRPr lang="en-IN" sz="1600" b="1" dirty="0">
                        <a:solidFill>
                          <a:schemeClr val="tx1"/>
                        </a:solidFill>
                        <a:latin typeface="Calibri" panose="020F0502020204030204" pitchFamily="34" charset="0"/>
                        <a:cs typeface="Calibri" panose="020F0502020204030204" pitchFamily="34" charset="0"/>
                      </a:endParaRPr>
                    </a:p>
                  </a:txBody>
                  <a:tcPr marT="45730" marB="4573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normalizeH="0" baseline="0" dirty="0">
                          <a:ln>
                            <a:noFill/>
                          </a:ln>
                          <a:solidFill>
                            <a:schemeClr val="tx1"/>
                          </a:solidFill>
                          <a:effectLst/>
                          <a:latin typeface="Calibri" panose="020F0502020204030204" pitchFamily="34" charset="0"/>
                          <a:cs typeface="Calibri" panose="020F0502020204030204" pitchFamily="34" charset="0"/>
                        </a:rPr>
                        <a:t>Django</a:t>
                      </a:r>
                      <a:endParaRPr lang="en-US" sz="1600" b="0" cap="none" spc="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03"/>
                  </a:ext>
                </a:extLst>
              </a:tr>
              <a:tr h="3227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Back End </a:t>
                      </a:r>
                      <a:endParaRPr lang="en-US" sz="1600" b="1" cap="none" spc="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normalizeH="0" baseline="0" dirty="0">
                          <a:ln>
                            <a:noFill/>
                          </a:ln>
                          <a:solidFill>
                            <a:schemeClr val="tx1"/>
                          </a:solidFill>
                          <a:effectLst/>
                          <a:latin typeface="Calibri" panose="020F0502020204030204" pitchFamily="34" charset="0"/>
                          <a:cs typeface="Calibri" panose="020F0502020204030204" pitchFamily="34" charset="0"/>
                        </a:rPr>
                        <a:t>Django, Python</a:t>
                      </a:r>
                      <a:endParaRPr lang="en-US" sz="1600" b="0" cap="none" spc="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04"/>
                  </a:ext>
                </a:extLst>
              </a:tr>
              <a:tr h="3227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Tool</a:t>
                      </a:r>
                      <a:endParaRPr lang="en-US" sz="1600" b="1" cap="none" spc="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normalizeH="0" baseline="0" dirty="0">
                          <a:ln>
                            <a:noFill/>
                          </a:ln>
                          <a:solidFill>
                            <a:schemeClr val="tx1"/>
                          </a:solidFill>
                          <a:effectLst/>
                          <a:latin typeface="Calibri" panose="020F0502020204030204" pitchFamily="34" charset="0"/>
                          <a:cs typeface="Calibri" panose="020F0502020204030204" pitchFamily="34" charset="0"/>
                        </a:rPr>
                        <a:t>Anaconda, Google </a:t>
                      </a:r>
                      <a:r>
                        <a:rPr kumimoji="0" lang="en-US" sz="1600" b="0" u="none" strike="noStrike" kern="1200" cap="none" normalizeH="0" baseline="0" dirty="0" err="1">
                          <a:ln>
                            <a:noFill/>
                          </a:ln>
                          <a:solidFill>
                            <a:schemeClr val="tx1"/>
                          </a:solidFill>
                          <a:effectLst/>
                          <a:latin typeface="Calibri" panose="020F0502020204030204" pitchFamily="34" charset="0"/>
                          <a:cs typeface="Calibri" panose="020F0502020204030204" pitchFamily="34" charset="0"/>
                        </a:rPr>
                        <a:t>Colab</a:t>
                      </a:r>
                      <a:endParaRPr lang="en-US" sz="1600" b="0" cap="none" spc="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05"/>
                  </a:ext>
                </a:extLst>
              </a:tr>
              <a:tr h="3227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Server</a:t>
                      </a:r>
                      <a:endParaRPr lang="en-US" sz="1600" b="1" cap="none" spc="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normalizeH="0" baseline="0" dirty="0">
                          <a:ln>
                            <a:noFill/>
                          </a:ln>
                          <a:solidFill>
                            <a:schemeClr val="tx1"/>
                          </a:solidFill>
                          <a:effectLst/>
                          <a:latin typeface="Calibri" panose="020F0502020204030204" pitchFamily="34" charset="0"/>
                          <a:cs typeface="Calibri" panose="020F0502020204030204" pitchFamily="34" charset="0"/>
                        </a:rPr>
                        <a:t>XAMP</a:t>
                      </a:r>
                      <a:endParaRPr lang="en-US" sz="1600" b="0" cap="none" spc="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06"/>
                  </a:ext>
                </a:extLst>
              </a:tr>
              <a:tr h="552565">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Documentation Tool</a:t>
                      </a:r>
                      <a:endParaRPr kumimoji="0" lang="en-US" sz="1600" b="1" i="0" u="none" strike="noStrike" cap="none" normalizeH="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23" marB="45723"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normalizeH="0" baseline="0" dirty="0">
                          <a:ln>
                            <a:noFill/>
                          </a:ln>
                          <a:solidFill>
                            <a:schemeClr val="tx1"/>
                          </a:solidFill>
                          <a:effectLst/>
                          <a:latin typeface="Calibri" panose="020F0502020204030204" pitchFamily="34" charset="0"/>
                          <a:cs typeface="Calibri" panose="020F0502020204030204" pitchFamily="34" charset="0"/>
                        </a:rPr>
                        <a:t>Office 365</a:t>
                      </a:r>
                      <a:endParaRPr lang="en-US" sz="1600" b="0" cap="none" spc="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07"/>
                  </a:ext>
                </a:extLst>
              </a:tr>
              <a:tr h="322721">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defRPr/>
                      </a:pPr>
                      <a:r>
                        <a:rPr kumimoji="0" lang="en-US" sz="1600" b="1" i="0" u="none" strike="noStrike" cap="none" normalizeH="0" baseline="0" dirty="0">
                          <a:ln>
                            <a:noFill/>
                          </a:ln>
                          <a:solidFill>
                            <a:schemeClr val="tx1"/>
                          </a:solidFill>
                          <a:effectLst/>
                          <a:latin typeface="Calibri" panose="020F0502020204030204" pitchFamily="34" charset="0"/>
                          <a:ea typeface="Verdana" pitchFamily="34" charset="0"/>
                          <a:cs typeface="Calibri" panose="020F0502020204030204" pitchFamily="34" charset="0"/>
                        </a:rPr>
                        <a:t>Company Name</a:t>
                      </a:r>
                    </a:p>
                  </a:txBody>
                  <a:tcPr marT="45723" marB="45723" horzOverflow="overflow"/>
                </a:tc>
                <a:tc>
                  <a:txBody>
                    <a:bodyPr/>
                    <a:lstStyle/>
                    <a:p>
                      <a:pPr fontAlgn="auto">
                        <a:spcBef>
                          <a:spcPts val="0"/>
                        </a:spcBef>
                        <a:spcAft>
                          <a:spcPts val="0"/>
                        </a:spcAft>
                        <a:defRPr/>
                      </a:pPr>
                      <a:endParaRPr lang="en-US" sz="1600" b="0" strike="noStrike" dirty="0">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3350489032"/>
                  </a:ext>
                </a:extLst>
              </a:tr>
              <a:tr h="322721">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defRPr/>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Internal Guide</a:t>
                      </a:r>
                      <a:endParaRPr kumimoji="0" lang="en-US" sz="1600" b="1" i="0" u="none" strike="noStrike" cap="none" normalizeH="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23" marB="45723" horzOverflow="overflow"/>
                </a:tc>
                <a:tc>
                  <a:txBody>
                    <a:bodyPr/>
                    <a:lstStyle/>
                    <a:p>
                      <a:pPr fontAlgn="auto">
                        <a:spcBef>
                          <a:spcPts val="0"/>
                        </a:spcBef>
                        <a:spcAft>
                          <a:spcPts val="0"/>
                        </a:spcAft>
                        <a:defRPr/>
                      </a:pPr>
                      <a:r>
                        <a:rPr lang="en-US" sz="1600" b="0" strike="noStrike" dirty="0">
                          <a:effectLst/>
                          <a:latin typeface="Calibri" panose="020F0502020204030204" pitchFamily="34" charset="0"/>
                          <a:cs typeface="Calibri" panose="020F0502020204030204" pitchFamily="34" charset="0"/>
                        </a:rPr>
                        <a:t>Dr. </a:t>
                      </a:r>
                      <a:r>
                        <a:rPr lang="en-US" sz="1600" b="0" strike="noStrike" dirty="0" err="1">
                          <a:effectLst/>
                          <a:latin typeface="Calibri" panose="020F0502020204030204" pitchFamily="34" charset="0"/>
                          <a:cs typeface="Calibri" panose="020F0502020204030204" pitchFamily="34" charset="0"/>
                        </a:rPr>
                        <a:t>Jigneshkumar</a:t>
                      </a:r>
                      <a:r>
                        <a:rPr lang="en-US" sz="1600" b="0" strike="noStrike" dirty="0">
                          <a:effectLst/>
                          <a:latin typeface="Calibri" panose="020F0502020204030204" pitchFamily="34" charset="0"/>
                          <a:cs typeface="Calibri" panose="020F0502020204030204" pitchFamily="34" charset="0"/>
                        </a:rPr>
                        <a:t> A. Chauhan</a:t>
                      </a:r>
                      <a:endParaRPr lang="en-US" sz="1600" b="0" strike="noStrike" dirty="0">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2574156505"/>
                  </a:ext>
                </a:extLst>
              </a:tr>
              <a:tr h="322721">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defRPr/>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External Guide</a:t>
                      </a:r>
                      <a:endParaRPr kumimoji="0" lang="en-US" sz="1600" b="1" i="0" u="none" strike="noStrike" cap="none" normalizeH="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23" marB="45723" horzOverflow="overflow"/>
                </a:tc>
                <a:tc>
                  <a:txBody>
                    <a:bodyPr/>
                    <a:lstStyle/>
                    <a:p>
                      <a:pPr fontAlgn="auto">
                        <a:spcBef>
                          <a:spcPts val="0"/>
                        </a:spcBef>
                        <a:spcAft>
                          <a:spcPts val="0"/>
                        </a:spcAft>
                        <a:defRPr/>
                      </a:pPr>
                      <a:endParaRPr lang="en-US" sz="1600" b="0" strike="noStrike" dirty="0">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469438573"/>
                  </a:ext>
                </a:extLst>
              </a:tr>
              <a:tr h="322721">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defRPr/>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Developed By</a:t>
                      </a:r>
                      <a:endParaRPr kumimoji="0" lang="en-US" sz="1600" b="1" i="0" u="none" strike="noStrike" cap="none" normalizeH="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23" marB="45723"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latin typeface="Calibri" panose="020F0502020204030204" pitchFamily="34" charset="0"/>
                          <a:cs typeface="Calibri" panose="020F0502020204030204" pitchFamily="34" charset="0"/>
                        </a:rPr>
                        <a:t>Preyash Sanjay </a:t>
                      </a:r>
                      <a:r>
                        <a:rPr lang="en-US" sz="1600" b="0" dirty="0" err="1">
                          <a:latin typeface="Calibri" panose="020F0502020204030204" pitchFamily="34" charset="0"/>
                          <a:cs typeface="Calibri" panose="020F0502020204030204" pitchFamily="34" charset="0"/>
                        </a:rPr>
                        <a:t>KaPatel</a:t>
                      </a:r>
                      <a:r>
                        <a:rPr lang="en-US" sz="1600" b="0" dirty="0">
                          <a:latin typeface="Calibri" panose="020F0502020204030204" pitchFamily="34" charset="0"/>
                          <a:cs typeface="Calibri" panose="020F0502020204030204" pitchFamily="34" charset="0"/>
                        </a:rPr>
                        <a:t> (1803421003)</a:t>
                      </a:r>
                      <a:endParaRPr lang="en-US" sz="1600" b="0" dirty="0">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09"/>
                  </a:ext>
                </a:extLst>
              </a:tr>
              <a:tr h="322721">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Group No</a:t>
                      </a:r>
                      <a:endParaRPr kumimoji="0" lang="en-US" sz="1600" b="1" i="0" u="none" strike="noStrike" cap="none" normalizeH="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23" marB="45723"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spc="0" normalizeH="0" baseline="0" dirty="0">
                          <a:ln>
                            <a:noFill/>
                          </a:ln>
                          <a:solidFill>
                            <a:schemeClr val="tx1"/>
                          </a:solidFill>
                          <a:effectLst/>
                          <a:latin typeface="Calibri" panose="020F0502020204030204" pitchFamily="34" charset="0"/>
                          <a:ea typeface="Verdana" pitchFamily="34" charset="0"/>
                          <a:cs typeface="Calibri" panose="020F0502020204030204" pitchFamily="34" charset="0"/>
                        </a:rPr>
                        <a:t>19</a:t>
                      </a:r>
                      <a:endParaRPr lang="en-US" sz="1600" b="0" strike="noStrike" cap="none" spc="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209158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Input &amp; Output Design</a:t>
            </a:r>
            <a:endParaRPr lang="en-IN" dirty="0"/>
          </a:p>
        </p:txBody>
      </p:sp>
      <p:sp>
        <p:nvSpPr>
          <p:cNvPr id="3" name="Content Placeholder 2">
            <a:extLst>
              <a:ext uri="{FF2B5EF4-FFF2-40B4-BE49-F238E27FC236}">
                <a16:creationId xmlns:a16="http://schemas.microsoft.com/office/drawing/2014/main" id="{118A1944-C412-4D9E-BF6D-B5C5C26FBBB2}"/>
              </a:ext>
            </a:extLst>
          </p:cNvPr>
          <p:cNvSpPr>
            <a:spLocks noGrp="1"/>
          </p:cNvSpPr>
          <p:nvPr>
            <p:ph idx="1"/>
          </p:nvPr>
        </p:nvSpPr>
        <p:spPr/>
        <p:txBody>
          <a:bodyPr>
            <a:normAutofit/>
          </a:bodyPr>
          <a:lstStyle/>
          <a:p>
            <a:endParaRPr lang="en-IN" dirty="0"/>
          </a:p>
        </p:txBody>
      </p:sp>
    </p:spTree>
    <p:extLst>
      <p:ext uri="{BB962C8B-B14F-4D97-AF65-F5344CB8AC3E}">
        <p14:creationId xmlns:p14="http://schemas.microsoft.com/office/powerpoint/2010/main" val="3146232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Testing</a:t>
            </a:r>
            <a:endParaRPr lang="en-US" dirty="0"/>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114717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Testing For Validation</a:t>
            </a:r>
            <a:endParaRPr lang="en-IN" dirty="0"/>
          </a:p>
        </p:txBody>
      </p:sp>
      <p:sp>
        <p:nvSpPr>
          <p:cNvPr id="3" name="Content Placeholder 2">
            <a:extLst>
              <a:ext uri="{FF2B5EF4-FFF2-40B4-BE49-F238E27FC236}">
                <a16:creationId xmlns:a16="http://schemas.microsoft.com/office/drawing/2014/main" id="{118A1944-C412-4D9E-BF6D-B5C5C26FBBB2}"/>
              </a:ext>
            </a:extLst>
          </p:cNvPr>
          <p:cNvSpPr>
            <a:spLocks noGrp="1"/>
          </p:cNvSpPr>
          <p:nvPr>
            <p:ph idx="1"/>
          </p:nvPr>
        </p:nvSpPr>
        <p:spPr/>
        <p:txBody>
          <a:bodyPr>
            <a:normAutofit/>
          </a:bodyPr>
          <a:lstStyle/>
          <a:p>
            <a:endParaRPr lang="en-IN" dirty="0"/>
          </a:p>
        </p:txBody>
      </p:sp>
    </p:spTree>
    <p:extLst>
      <p:ext uri="{BB962C8B-B14F-4D97-AF65-F5344CB8AC3E}">
        <p14:creationId xmlns:p14="http://schemas.microsoft.com/office/powerpoint/2010/main" val="1939143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Testing For Login</a:t>
            </a:r>
          </a:p>
        </p:txBody>
      </p:sp>
      <p:sp>
        <p:nvSpPr>
          <p:cNvPr id="3" name="Content Placeholder 2">
            <a:extLst>
              <a:ext uri="{FF2B5EF4-FFF2-40B4-BE49-F238E27FC236}">
                <a16:creationId xmlns:a16="http://schemas.microsoft.com/office/drawing/2014/main" id="{118A1944-C412-4D9E-BF6D-B5C5C26FBBB2}"/>
              </a:ext>
            </a:extLst>
          </p:cNvPr>
          <p:cNvSpPr>
            <a:spLocks noGrp="1"/>
          </p:cNvSpPr>
          <p:nvPr>
            <p:ph idx="1"/>
          </p:nvPr>
        </p:nvSpPr>
        <p:spPr/>
        <p:txBody>
          <a:bodyPr>
            <a:normAutofit/>
          </a:bodyPr>
          <a:lstStyle/>
          <a:p>
            <a:endParaRPr lang="en-IN" dirty="0"/>
          </a:p>
        </p:txBody>
      </p:sp>
    </p:spTree>
    <p:extLst>
      <p:ext uri="{BB962C8B-B14F-4D97-AF65-F5344CB8AC3E}">
        <p14:creationId xmlns:p14="http://schemas.microsoft.com/office/powerpoint/2010/main" val="2459001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Testing For Watchlist</a:t>
            </a:r>
          </a:p>
        </p:txBody>
      </p:sp>
      <p:sp>
        <p:nvSpPr>
          <p:cNvPr id="3" name="Content Placeholder 2">
            <a:extLst>
              <a:ext uri="{FF2B5EF4-FFF2-40B4-BE49-F238E27FC236}">
                <a16:creationId xmlns:a16="http://schemas.microsoft.com/office/drawing/2014/main" id="{118A1944-C412-4D9E-BF6D-B5C5C26FBBB2}"/>
              </a:ext>
            </a:extLst>
          </p:cNvPr>
          <p:cNvSpPr>
            <a:spLocks noGrp="1"/>
          </p:cNvSpPr>
          <p:nvPr>
            <p:ph idx="1"/>
          </p:nvPr>
        </p:nvSpPr>
        <p:spPr/>
        <p:txBody>
          <a:bodyPr>
            <a:normAutofit/>
          </a:bodyPr>
          <a:lstStyle/>
          <a:p>
            <a:endParaRPr lang="en-IN" dirty="0"/>
          </a:p>
        </p:txBody>
      </p:sp>
    </p:spTree>
    <p:extLst>
      <p:ext uri="{BB962C8B-B14F-4D97-AF65-F5344CB8AC3E}">
        <p14:creationId xmlns:p14="http://schemas.microsoft.com/office/powerpoint/2010/main" val="287040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Testing For Holding</a:t>
            </a:r>
          </a:p>
        </p:txBody>
      </p:sp>
      <p:sp>
        <p:nvSpPr>
          <p:cNvPr id="3" name="Content Placeholder 2">
            <a:extLst>
              <a:ext uri="{FF2B5EF4-FFF2-40B4-BE49-F238E27FC236}">
                <a16:creationId xmlns:a16="http://schemas.microsoft.com/office/drawing/2014/main" id="{118A1944-C412-4D9E-BF6D-B5C5C26FBBB2}"/>
              </a:ext>
            </a:extLst>
          </p:cNvPr>
          <p:cNvSpPr>
            <a:spLocks noGrp="1"/>
          </p:cNvSpPr>
          <p:nvPr>
            <p:ph idx="1"/>
          </p:nvPr>
        </p:nvSpPr>
        <p:spPr/>
        <p:txBody>
          <a:bodyPr>
            <a:normAutofit/>
          </a:bodyPr>
          <a:lstStyle/>
          <a:p>
            <a:endParaRPr lang="en-IN" dirty="0"/>
          </a:p>
        </p:txBody>
      </p:sp>
    </p:spTree>
    <p:extLst>
      <p:ext uri="{BB962C8B-B14F-4D97-AF65-F5344CB8AC3E}">
        <p14:creationId xmlns:p14="http://schemas.microsoft.com/office/powerpoint/2010/main" val="1505310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Testing For Prediction</a:t>
            </a:r>
          </a:p>
        </p:txBody>
      </p:sp>
      <p:sp>
        <p:nvSpPr>
          <p:cNvPr id="3" name="Content Placeholder 2">
            <a:extLst>
              <a:ext uri="{FF2B5EF4-FFF2-40B4-BE49-F238E27FC236}">
                <a16:creationId xmlns:a16="http://schemas.microsoft.com/office/drawing/2014/main" id="{118A1944-C412-4D9E-BF6D-B5C5C26FBBB2}"/>
              </a:ext>
            </a:extLst>
          </p:cNvPr>
          <p:cNvSpPr>
            <a:spLocks noGrp="1"/>
          </p:cNvSpPr>
          <p:nvPr>
            <p:ph idx="1"/>
          </p:nvPr>
        </p:nvSpPr>
        <p:spPr/>
        <p:txBody>
          <a:bodyPr>
            <a:normAutofit/>
          </a:bodyPr>
          <a:lstStyle/>
          <a:p>
            <a:endParaRPr lang="en-IN" dirty="0"/>
          </a:p>
        </p:txBody>
      </p:sp>
    </p:spTree>
    <p:extLst>
      <p:ext uri="{BB962C8B-B14F-4D97-AF65-F5344CB8AC3E}">
        <p14:creationId xmlns:p14="http://schemas.microsoft.com/office/powerpoint/2010/main" val="176333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Testing For profile</a:t>
            </a:r>
          </a:p>
        </p:txBody>
      </p:sp>
      <p:sp>
        <p:nvSpPr>
          <p:cNvPr id="3" name="Content Placeholder 2">
            <a:extLst>
              <a:ext uri="{FF2B5EF4-FFF2-40B4-BE49-F238E27FC236}">
                <a16:creationId xmlns:a16="http://schemas.microsoft.com/office/drawing/2014/main" id="{118A1944-C412-4D9E-BF6D-B5C5C26FBBB2}"/>
              </a:ext>
            </a:extLst>
          </p:cNvPr>
          <p:cNvSpPr>
            <a:spLocks noGrp="1"/>
          </p:cNvSpPr>
          <p:nvPr>
            <p:ph idx="1"/>
          </p:nvPr>
        </p:nvSpPr>
        <p:spPr/>
        <p:txBody>
          <a:bodyPr>
            <a:normAutofit/>
          </a:bodyPr>
          <a:lstStyle/>
          <a:p>
            <a:endParaRPr lang="en-IN" dirty="0"/>
          </a:p>
        </p:txBody>
      </p:sp>
    </p:spTree>
    <p:extLst>
      <p:ext uri="{BB962C8B-B14F-4D97-AF65-F5344CB8AC3E}">
        <p14:creationId xmlns:p14="http://schemas.microsoft.com/office/powerpoint/2010/main" val="2301739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Testing For Change password</a:t>
            </a:r>
          </a:p>
        </p:txBody>
      </p:sp>
      <p:sp>
        <p:nvSpPr>
          <p:cNvPr id="3" name="Content Placeholder 2">
            <a:extLst>
              <a:ext uri="{FF2B5EF4-FFF2-40B4-BE49-F238E27FC236}">
                <a16:creationId xmlns:a16="http://schemas.microsoft.com/office/drawing/2014/main" id="{118A1944-C412-4D9E-BF6D-B5C5C26FBBB2}"/>
              </a:ext>
            </a:extLst>
          </p:cNvPr>
          <p:cNvSpPr>
            <a:spLocks noGrp="1"/>
          </p:cNvSpPr>
          <p:nvPr>
            <p:ph idx="1"/>
          </p:nvPr>
        </p:nvSpPr>
        <p:spPr/>
        <p:txBody>
          <a:bodyPr>
            <a:normAutofit/>
          </a:bodyPr>
          <a:lstStyle/>
          <a:p>
            <a:endParaRPr lang="en-IN" dirty="0"/>
          </a:p>
        </p:txBody>
      </p:sp>
    </p:spTree>
    <p:extLst>
      <p:ext uri="{BB962C8B-B14F-4D97-AF65-F5344CB8AC3E}">
        <p14:creationId xmlns:p14="http://schemas.microsoft.com/office/powerpoint/2010/main" val="1062644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Future Enhancement </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60414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Requirement Specification</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630433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Future Enhancement </a:t>
            </a:r>
            <a:endParaRPr lang="en-IN" dirty="0"/>
          </a:p>
        </p:txBody>
      </p:sp>
      <p:sp>
        <p:nvSpPr>
          <p:cNvPr id="3" name="Content Placeholder 2">
            <a:extLst>
              <a:ext uri="{FF2B5EF4-FFF2-40B4-BE49-F238E27FC236}">
                <a16:creationId xmlns:a16="http://schemas.microsoft.com/office/drawing/2014/main" id="{118A1944-C412-4D9E-BF6D-B5C5C26FBBB2}"/>
              </a:ext>
            </a:extLst>
          </p:cNvPr>
          <p:cNvSpPr>
            <a:spLocks noGrp="1"/>
          </p:cNvSpPr>
          <p:nvPr>
            <p:ph idx="1"/>
          </p:nvPr>
        </p:nvSpPr>
        <p:spPr/>
        <p:txBody>
          <a:bodyPr>
            <a:normAutofit/>
          </a:bodyPr>
          <a:lstStyle/>
          <a:p>
            <a:endParaRPr lang="en-IN" dirty="0"/>
          </a:p>
        </p:txBody>
      </p:sp>
    </p:spTree>
    <p:extLst>
      <p:ext uri="{BB962C8B-B14F-4D97-AF65-F5344CB8AC3E}">
        <p14:creationId xmlns:p14="http://schemas.microsoft.com/office/powerpoint/2010/main" val="30576276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Bibliography</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46342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Bibliography</a:t>
            </a:r>
            <a:endParaRPr lang="en-IN" dirty="0"/>
          </a:p>
        </p:txBody>
      </p:sp>
      <p:sp>
        <p:nvSpPr>
          <p:cNvPr id="3" name="Content Placeholder 2">
            <a:extLst>
              <a:ext uri="{FF2B5EF4-FFF2-40B4-BE49-F238E27FC236}">
                <a16:creationId xmlns:a16="http://schemas.microsoft.com/office/drawing/2014/main" id="{118A1944-C412-4D9E-BF6D-B5C5C26FBBB2}"/>
              </a:ext>
            </a:extLst>
          </p:cNvPr>
          <p:cNvSpPr>
            <a:spLocks noGrp="1"/>
          </p:cNvSpPr>
          <p:nvPr>
            <p:ph idx="1"/>
          </p:nvPr>
        </p:nvSpPr>
        <p:spPr/>
        <p:txBody>
          <a:bodyPr>
            <a:normAutofit/>
          </a:bodyPr>
          <a:lstStyle/>
          <a:p>
            <a:endParaRPr lang="en-IN" dirty="0"/>
          </a:p>
        </p:txBody>
      </p:sp>
    </p:spTree>
    <p:extLst>
      <p:ext uri="{BB962C8B-B14F-4D97-AF65-F5344CB8AC3E}">
        <p14:creationId xmlns:p14="http://schemas.microsoft.com/office/powerpoint/2010/main" val="3895654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5454" y="2598003"/>
            <a:ext cx="3940118" cy="830997"/>
          </a:xfrm>
          <a:prstGeom prst="rect">
            <a:avLst/>
          </a:prstGeom>
          <a:noFill/>
        </p:spPr>
        <p:txBody>
          <a:bodyPr wrap="none">
            <a:spAutoFit/>
          </a:bodyPr>
          <a:lstStyle/>
          <a:p>
            <a:pPr algn="ctr">
              <a:spcBef>
                <a:spcPct val="0"/>
              </a:spcBef>
              <a:defRPr/>
            </a:pPr>
            <a:r>
              <a:rPr lang="en-US" sz="4800" b="1" u="sng" dirty="0">
                <a:solidFill>
                  <a:schemeClr val="tx2"/>
                </a:solidFill>
                <a:latin typeface="Times New Roman" panose="02020603050405020304" pitchFamily="18" charset="0"/>
                <a:ea typeface="+mj-ea"/>
                <a:cs typeface="Times New Roman" panose="02020603050405020304" pitchFamily="18" charset="0"/>
              </a:rPr>
              <a:t>THANK YOU</a:t>
            </a:r>
          </a:p>
        </p:txBody>
      </p:sp>
    </p:spTree>
    <p:extLst>
      <p:ext uri="{BB962C8B-B14F-4D97-AF65-F5344CB8AC3E}">
        <p14:creationId xmlns:p14="http://schemas.microsoft.com/office/powerpoint/2010/main" val="4017097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981075" y="1104947"/>
            <a:ext cx="6115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3600" dirty="0">
                <a:solidFill>
                  <a:schemeClr val="accent1"/>
                </a:solidFill>
                <a:latin typeface="+mj-lt"/>
                <a:ea typeface="+mj-ea"/>
                <a:cs typeface="+mj-cs"/>
              </a:rPr>
              <a:t>Existing system</a:t>
            </a:r>
          </a:p>
        </p:txBody>
      </p:sp>
      <p:sp>
        <p:nvSpPr>
          <p:cNvPr id="5" name="TextBox 4"/>
          <p:cNvSpPr txBox="1"/>
          <p:nvPr/>
        </p:nvSpPr>
        <p:spPr>
          <a:xfrm>
            <a:off x="981075" y="2181225"/>
            <a:ext cx="8572500" cy="5314275"/>
          </a:xfrm>
          <a:prstGeom prst="rect">
            <a:avLst/>
          </a:prstGeom>
          <a:noFill/>
        </p:spPr>
        <p:txBody>
          <a:bodyPr wrap="square">
            <a:spAutoFit/>
          </a:bodyPr>
          <a:lstStyle/>
          <a:p>
            <a:pPr>
              <a:spcBef>
                <a:spcPts val="1000"/>
              </a:spcBef>
              <a:buClr>
                <a:schemeClr val="accent1"/>
              </a:buClr>
              <a:buSzPct val="80000"/>
              <a:defRPr/>
            </a:pPr>
            <a:r>
              <a:rPr lang="en-US" sz="1600" dirty="0">
                <a:solidFill>
                  <a:schemeClr val="tx1">
                    <a:lumMod val="75000"/>
                    <a:lumOff val="25000"/>
                  </a:schemeClr>
                </a:solidFill>
              </a:rPr>
              <a:t>The existing system works as follow : </a:t>
            </a:r>
          </a:p>
          <a:p>
            <a:pPr marL="742950" lvl="1" indent="-285750">
              <a:spcBef>
                <a:spcPts val="1000"/>
              </a:spcBef>
              <a:buClr>
                <a:schemeClr val="accent1"/>
              </a:buClr>
              <a:buSzPct val="80000"/>
              <a:buFont typeface="Wingdings 3" charset="2"/>
              <a:buChar char=""/>
              <a:defRPr/>
            </a:pPr>
            <a:r>
              <a:rPr lang="en-US" sz="1600" dirty="0">
                <a:solidFill>
                  <a:schemeClr val="tx1">
                    <a:lumMod val="75000"/>
                    <a:lumOff val="25000"/>
                  </a:schemeClr>
                </a:solidFill>
              </a:rPr>
              <a:t>Money related transaction require high alertness of statistical insights of history and future events, In such case taking decision of stake sale, hold or buy are difficult.</a:t>
            </a:r>
          </a:p>
          <a:p>
            <a:pPr marL="742950" lvl="1" indent="-285750">
              <a:spcBef>
                <a:spcPts val="1000"/>
              </a:spcBef>
              <a:buClr>
                <a:schemeClr val="accent1"/>
              </a:buClr>
              <a:buSzPct val="80000"/>
              <a:buFont typeface="Wingdings 3" charset="2"/>
              <a:buChar char=""/>
              <a:defRPr/>
            </a:pPr>
            <a:r>
              <a:rPr lang="en-US" sz="1600" dirty="0">
                <a:solidFill>
                  <a:schemeClr val="tx1">
                    <a:lumMod val="75000"/>
                    <a:lumOff val="25000"/>
                  </a:schemeClr>
                </a:solidFill>
              </a:rPr>
              <a:t>Before taking decision we need to look at the past data, stock patterns, Recent news and judging the price takes time and it might end up in slow decision, incomplete information etc.</a:t>
            </a:r>
          </a:p>
          <a:p>
            <a:pPr marL="742950" lvl="1" indent="-285750">
              <a:spcBef>
                <a:spcPts val="1000"/>
              </a:spcBef>
              <a:buClr>
                <a:schemeClr val="accent1"/>
              </a:buClr>
              <a:buSzPct val="80000"/>
              <a:buFont typeface="Wingdings 3" charset="2"/>
              <a:buChar char=""/>
              <a:defRPr/>
            </a:pPr>
            <a:r>
              <a:rPr lang="en-US" sz="1600" dirty="0">
                <a:solidFill>
                  <a:schemeClr val="tx1">
                    <a:lumMod val="75000"/>
                    <a:lumOff val="25000"/>
                  </a:schemeClr>
                </a:solidFill>
              </a:rPr>
              <a:t>Taking the Stake sale/buy/Hold based on emotion and incomplete information may perform false prediction.</a:t>
            </a:r>
          </a:p>
          <a:p>
            <a:pPr marL="285750" indent="-285750">
              <a:spcBef>
                <a:spcPts val="1000"/>
              </a:spcBef>
              <a:buClr>
                <a:schemeClr val="accent1"/>
              </a:buClr>
              <a:buSzPct val="80000"/>
              <a:buFont typeface="Wingdings 3" charset="2"/>
              <a:buChar char=""/>
              <a:defRPr/>
            </a:pPr>
            <a:endParaRPr lang="en-US" sz="1600" dirty="0">
              <a:solidFill>
                <a:schemeClr val="tx1">
                  <a:lumMod val="75000"/>
                  <a:lumOff val="25000"/>
                </a:schemeClr>
              </a:solidFill>
            </a:endParaRPr>
          </a:p>
          <a:p>
            <a:pPr marL="285750" indent="-285750">
              <a:spcBef>
                <a:spcPts val="1000"/>
              </a:spcBef>
              <a:buClr>
                <a:schemeClr val="accent1"/>
              </a:buClr>
              <a:buSzPct val="80000"/>
              <a:buFont typeface="Wingdings 3" charset="2"/>
              <a:buChar char=""/>
              <a:defRPr/>
            </a:pPr>
            <a:r>
              <a:rPr lang="en-US" sz="1600" dirty="0">
                <a:solidFill>
                  <a:schemeClr val="tx1">
                    <a:lumMod val="75000"/>
                    <a:lumOff val="25000"/>
                  </a:schemeClr>
                </a:solidFill>
              </a:rPr>
              <a:t>Drawback of Existing System</a:t>
            </a:r>
          </a:p>
          <a:p>
            <a:pPr marL="742950" lvl="1" indent="-285750">
              <a:spcBef>
                <a:spcPts val="1000"/>
              </a:spcBef>
              <a:buClr>
                <a:schemeClr val="accent1"/>
              </a:buClr>
              <a:buSzPct val="80000"/>
              <a:buFont typeface="Wingdings 3" charset="2"/>
              <a:buChar char=""/>
              <a:defRPr/>
            </a:pPr>
            <a:r>
              <a:rPr lang="en-US" sz="1600" dirty="0">
                <a:solidFill>
                  <a:schemeClr val="tx1">
                    <a:lumMod val="75000"/>
                    <a:lumOff val="25000"/>
                  </a:schemeClr>
                </a:solidFill>
              </a:rPr>
              <a:t>Incomplete Information</a:t>
            </a:r>
          </a:p>
          <a:p>
            <a:pPr marL="742950" lvl="1" indent="-285750">
              <a:spcBef>
                <a:spcPts val="1000"/>
              </a:spcBef>
              <a:buClr>
                <a:schemeClr val="accent1"/>
              </a:buClr>
              <a:buSzPct val="80000"/>
              <a:buFont typeface="Wingdings 3" charset="2"/>
              <a:buChar char=""/>
              <a:defRPr/>
            </a:pPr>
            <a:r>
              <a:rPr lang="en-US" sz="1600" dirty="0">
                <a:solidFill>
                  <a:schemeClr val="tx1">
                    <a:lumMod val="75000"/>
                    <a:lumOff val="25000"/>
                  </a:schemeClr>
                </a:solidFill>
              </a:rPr>
              <a:t>Emotion based Decision</a:t>
            </a:r>
          </a:p>
          <a:p>
            <a:pPr marL="742950" lvl="1" indent="-285750">
              <a:spcBef>
                <a:spcPts val="1000"/>
              </a:spcBef>
              <a:buClr>
                <a:schemeClr val="accent1"/>
              </a:buClr>
              <a:buSzPct val="80000"/>
              <a:buFont typeface="Wingdings 3" charset="2"/>
              <a:buChar char=""/>
              <a:defRPr/>
            </a:pPr>
            <a:r>
              <a:rPr lang="en-US" sz="1600" dirty="0">
                <a:solidFill>
                  <a:schemeClr val="tx1">
                    <a:lumMod val="75000"/>
                    <a:lumOff val="25000"/>
                  </a:schemeClr>
                </a:solidFill>
              </a:rPr>
              <a:t>Unawareness of stock price patterns </a:t>
            </a:r>
          </a:p>
          <a:p>
            <a:pPr marL="285750" indent="-285750">
              <a:spcBef>
                <a:spcPts val="1000"/>
              </a:spcBef>
              <a:buClr>
                <a:schemeClr val="accent1"/>
              </a:buClr>
              <a:buSzPct val="80000"/>
              <a:buFont typeface="Wingdings 3" charset="2"/>
              <a:buChar char=""/>
              <a:defRPr/>
            </a:pPr>
            <a:endParaRPr lang="en-US" sz="1600" dirty="0">
              <a:solidFill>
                <a:schemeClr val="tx1">
                  <a:lumMod val="75000"/>
                  <a:lumOff val="25000"/>
                </a:schemeClr>
              </a:solidFill>
            </a:endParaRPr>
          </a:p>
          <a:p>
            <a:pPr marL="285750" indent="-285750">
              <a:spcBef>
                <a:spcPts val="1000"/>
              </a:spcBef>
              <a:buClr>
                <a:schemeClr val="accent1"/>
              </a:buClr>
              <a:buSzPct val="80000"/>
              <a:buFont typeface="Wingdings 3" charset="2"/>
              <a:buChar char=""/>
              <a:defRPr/>
            </a:pPr>
            <a:endParaRPr lang="en-US" sz="1600" dirty="0">
              <a:solidFill>
                <a:schemeClr val="tx1">
                  <a:lumMod val="75000"/>
                  <a:lumOff val="25000"/>
                </a:schemeClr>
              </a:solidFill>
            </a:endParaRPr>
          </a:p>
        </p:txBody>
      </p:sp>
    </p:spTree>
    <p:extLst>
      <p:ext uri="{BB962C8B-B14F-4D97-AF65-F5344CB8AC3E}">
        <p14:creationId xmlns:p14="http://schemas.microsoft.com/office/powerpoint/2010/main" val="413559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257175" y="1057322"/>
            <a:ext cx="6115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dirty="0">
                <a:solidFill>
                  <a:schemeClr val="accent1"/>
                </a:solidFill>
                <a:latin typeface="+mj-lt"/>
                <a:ea typeface="+mj-ea"/>
                <a:cs typeface="+mj-cs"/>
              </a:rPr>
              <a:t>Need for new  system</a:t>
            </a:r>
          </a:p>
        </p:txBody>
      </p:sp>
      <p:sp>
        <p:nvSpPr>
          <p:cNvPr id="5" name="TextBox 4"/>
          <p:cNvSpPr txBox="1"/>
          <p:nvPr/>
        </p:nvSpPr>
        <p:spPr>
          <a:xfrm>
            <a:off x="981075" y="2181225"/>
            <a:ext cx="8610600" cy="3483005"/>
          </a:xfrm>
          <a:prstGeom prst="rect">
            <a:avLst/>
          </a:prstGeom>
          <a:noFill/>
        </p:spPr>
        <p:txBody>
          <a:bodyPr>
            <a:spAutoFit/>
          </a:bodyPr>
          <a:lstStyle/>
          <a:p>
            <a:pPr marL="285750" indent="-285750">
              <a:spcBef>
                <a:spcPts val="1000"/>
              </a:spcBef>
              <a:buClr>
                <a:schemeClr val="accent1"/>
              </a:buClr>
              <a:buSzPct val="80000"/>
              <a:buFont typeface="Wingdings 3" charset="2"/>
              <a:buChar char=""/>
              <a:defRPr/>
            </a:pPr>
            <a:r>
              <a:rPr lang="en-US" dirty="0">
                <a:solidFill>
                  <a:schemeClr val="tx1">
                    <a:lumMod val="75000"/>
                    <a:lumOff val="25000"/>
                  </a:schemeClr>
                </a:solidFill>
              </a:rPr>
              <a:t>Rapid Decision:</a:t>
            </a:r>
          </a:p>
          <a:p>
            <a:pPr marL="742950" lvl="1" indent="-285750">
              <a:spcBef>
                <a:spcPts val="1000"/>
              </a:spcBef>
              <a:buClr>
                <a:schemeClr val="accent1"/>
              </a:buClr>
              <a:buSzPct val="80000"/>
              <a:buFont typeface="Wingdings 3" charset="2"/>
              <a:buChar char=""/>
              <a:defRPr/>
            </a:pPr>
            <a:r>
              <a:rPr lang="en-US" dirty="0">
                <a:solidFill>
                  <a:schemeClr val="tx1">
                    <a:lumMod val="75000"/>
                    <a:lumOff val="25000"/>
                  </a:schemeClr>
                </a:solidFill>
              </a:rPr>
              <a:t>User can take decision rapidly as it is performed autonomous.</a:t>
            </a:r>
          </a:p>
          <a:p>
            <a:pPr marL="742950" lvl="1" indent="-285750">
              <a:spcBef>
                <a:spcPts val="1000"/>
              </a:spcBef>
              <a:buClr>
                <a:schemeClr val="accent1"/>
              </a:buClr>
              <a:buSzPct val="80000"/>
              <a:buFont typeface="Wingdings 3" charset="2"/>
              <a:buChar char=""/>
              <a:defRPr/>
            </a:pPr>
            <a:endParaRPr lang="en-US" dirty="0">
              <a:solidFill>
                <a:schemeClr val="tx1">
                  <a:lumMod val="75000"/>
                  <a:lumOff val="25000"/>
                </a:schemeClr>
              </a:solidFill>
            </a:endParaRPr>
          </a:p>
          <a:p>
            <a:pPr marL="285750" indent="-285750">
              <a:spcBef>
                <a:spcPts val="1000"/>
              </a:spcBef>
              <a:buClr>
                <a:schemeClr val="accent1"/>
              </a:buClr>
              <a:buSzPct val="80000"/>
              <a:buFont typeface="Wingdings 3" charset="2"/>
              <a:buChar char=""/>
              <a:defRPr/>
            </a:pPr>
            <a:r>
              <a:rPr lang="en-US" dirty="0">
                <a:solidFill>
                  <a:schemeClr val="tx1">
                    <a:lumMod val="75000"/>
                    <a:lumOff val="25000"/>
                  </a:schemeClr>
                </a:solidFill>
              </a:rPr>
              <a:t>Improved Accuracy:</a:t>
            </a:r>
          </a:p>
          <a:p>
            <a:pPr marL="742950" lvl="1" indent="-285750">
              <a:spcBef>
                <a:spcPts val="1000"/>
              </a:spcBef>
              <a:buClr>
                <a:schemeClr val="accent1"/>
              </a:buClr>
              <a:buSzPct val="80000"/>
              <a:buFont typeface="Wingdings 3" charset="2"/>
              <a:buChar char=""/>
              <a:defRPr/>
            </a:pPr>
            <a:r>
              <a:rPr lang="en-US" dirty="0">
                <a:solidFill>
                  <a:schemeClr val="tx1">
                    <a:lumMod val="75000"/>
                    <a:lumOff val="25000"/>
                  </a:schemeClr>
                </a:solidFill>
              </a:rPr>
              <a:t>User can use the result to take decision for stake sale or hold or buy</a:t>
            </a:r>
          </a:p>
          <a:p>
            <a:pPr marL="285750" indent="-285750">
              <a:spcBef>
                <a:spcPts val="1000"/>
              </a:spcBef>
              <a:buClr>
                <a:schemeClr val="accent1"/>
              </a:buClr>
              <a:buSzPct val="80000"/>
              <a:buFont typeface="Wingdings 3" charset="2"/>
              <a:buChar char=""/>
              <a:defRPr/>
            </a:pPr>
            <a:endParaRPr lang="en-US" dirty="0">
              <a:solidFill>
                <a:schemeClr val="tx1">
                  <a:lumMod val="75000"/>
                  <a:lumOff val="25000"/>
                </a:schemeClr>
              </a:solidFill>
            </a:endParaRPr>
          </a:p>
          <a:p>
            <a:pPr marL="285750" indent="-285750">
              <a:spcBef>
                <a:spcPts val="1000"/>
              </a:spcBef>
              <a:buClr>
                <a:schemeClr val="accent1"/>
              </a:buClr>
              <a:buSzPct val="80000"/>
              <a:buFont typeface="Wingdings 3" charset="2"/>
              <a:buChar char=""/>
              <a:defRPr/>
            </a:pPr>
            <a:r>
              <a:rPr lang="en-US" dirty="0">
                <a:solidFill>
                  <a:schemeClr val="tx1">
                    <a:lumMod val="75000"/>
                    <a:lumOff val="25000"/>
                  </a:schemeClr>
                </a:solidFill>
              </a:rPr>
              <a:t>Based on Historic data:</a:t>
            </a:r>
          </a:p>
          <a:p>
            <a:pPr marL="742950" lvl="1" indent="-285750">
              <a:spcBef>
                <a:spcPts val="1000"/>
              </a:spcBef>
              <a:buClr>
                <a:schemeClr val="accent1"/>
              </a:buClr>
              <a:buSzPct val="80000"/>
              <a:buFont typeface="Wingdings 3" charset="2"/>
              <a:buChar char=""/>
              <a:defRPr/>
            </a:pPr>
            <a:r>
              <a:rPr lang="en-US" dirty="0">
                <a:solidFill>
                  <a:schemeClr val="tx1">
                    <a:lumMod val="75000"/>
                    <a:lumOff val="25000"/>
                  </a:schemeClr>
                </a:solidFill>
              </a:rPr>
              <a:t>Prediction are based on historic data and past events.</a:t>
            </a:r>
          </a:p>
          <a:p>
            <a:pPr eaLnBrk="1" hangingPunct="1">
              <a:defRPr/>
            </a:pPr>
            <a:endParaRPr lang="en-US" dirty="0">
              <a:solidFill>
                <a:srgbClr val="660066"/>
              </a:solidFill>
              <a:latin typeface="Arial" charset="0"/>
              <a:cs typeface="Arial" charset="0"/>
            </a:endParaRPr>
          </a:p>
        </p:txBody>
      </p:sp>
    </p:spTree>
    <p:extLst>
      <p:ext uri="{BB962C8B-B14F-4D97-AF65-F5344CB8AC3E}">
        <p14:creationId xmlns:p14="http://schemas.microsoft.com/office/powerpoint/2010/main" val="31500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1159-17B8-4205-B700-964833B04A4D}"/>
              </a:ext>
            </a:extLst>
          </p:cNvPr>
          <p:cNvSpPr>
            <a:spLocks noGrp="1"/>
          </p:cNvSpPr>
          <p:nvPr>
            <p:ph type="title"/>
          </p:nvPr>
        </p:nvSpPr>
        <p:spPr/>
        <p:txBody>
          <a:bodyPr/>
          <a:lstStyle/>
          <a:p>
            <a:r>
              <a:rPr lang="en-US" dirty="0"/>
              <a:t>USED HARDWARE AND SOFTWARE </a:t>
            </a:r>
            <a:br>
              <a:rPr lang="en-US" dirty="0"/>
            </a:br>
            <a:r>
              <a:rPr lang="en-US" dirty="0"/>
              <a:t>CLINET SIDE</a:t>
            </a:r>
            <a:endParaRPr lang="en-IN" dirty="0"/>
          </a:p>
        </p:txBody>
      </p:sp>
      <p:sp>
        <p:nvSpPr>
          <p:cNvPr id="3" name="Content Placeholder 2">
            <a:extLst>
              <a:ext uri="{FF2B5EF4-FFF2-40B4-BE49-F238E27FC236}">
                <a16:creationId xmlns:a16="http://schemas.microsoft.com/office/drawing/2014/main" id="{CFFC9AEA-0EC1-4567-B12B-B203E147ABD1}"/>
              </a:ext>
            </a:extLst>
          </p:cNvPr>
          <p:cNvSpPr>
            <a:spLocks noGrp="1"/>
          </p:cNvSpPr>
          <p:nvPr>
            <p:ph idx="1"/>
          </p:nvPr>
        </p:nvSpPr>
        <p:spPr/>
        <p:txBody>
          <a:bodyPr>
            <a:normAutofit/>
          </a:bodyPr>
          <a:lstStyle/>
          <a:p>
            <a:endParaRPr lang="en-US" dirty="0"/>
          </a:p>
          <a:p>
            <a:r>
              <a:rPr lang="en-US" dirty="0"/>
              <a:t>Minimum Requirement of Hardware and Software:</a:t>
            </a:r>
          </a:p>
          <a:p>
            <a:r>
              <a:rPr lang="en-US" dirty="0"/>
              <a:t>Hardware Requirement:</a:t>
            </a:r>
          </a:p>
          <a:p>
            <a:pPr lvl="1"/>
            <a:r>
              <a:rPr lang="en-US" dirty="0"/>
              <a:t>Basic CPU with 700 MHz Speed</a:t>
            </a:r>
          </a:p>
          <a:p>
            <a:pPr lvl="1"/>
            <a:r>
              <a:rPr lang="en-US" dirty="0"/>
              <a:t>1 GB RAM</a:t>
            </a:r>
          </a:p>
          <a:p>
            <a:endParaRPr lang="en-US" dirty="0"/>
          </a:p>
          <a:p>
            <a:r>
              <a:rPr lang="en-US" dirty="0"/>
              <a:t>Software Requirement:</a:t>
            </a:r>
          </a:p>
          <a:p>
            <a:pPr lvl="1"/>
            <a:r>
              <a:rPr lang="en-US" dirty="0"/>
              <a:t>Chrome with 68.0.3440.75 or above Version</a:t>
            </a:r>
          </a:p>
          <a:p>
            <a:pPr lvl="1"/>
            <a:r>
              <a:rPr lang="en-US" dirty="0"/>
              <a:t>Good Internet Speed</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79714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1159-17B8-4205-B700-964833B04A4D}"/>
              </a:ext>
            </a:extLst>
          </p:cNvPr>
          <p:cNvSpPr>
            <a:spLocks noGrp="1"/>
          </p:cNvSpPr>
          <p:nvPr>
            <p:ph type="title"/>
          </p:nvPr>
        </p:nvSpPr>
        <p:spPr/>
        <p:txBody>
          <a:bodyPr/>
          <a:lstStyle/>
          <a:p>
            <a:r>
              <a:rPr lang="en-US" dirty="0"/>
              <a:t>USED HARDWARE AND SOFTWARE </a:t>
            </a:r>
            <a:br>
              <a:rPr lang="en-US" dirty="0"/>
            </a:br>
            <a:r>
              <a:rPr lang="en-US" dirty="0"/>
              <a:t>Server SIDE</a:t>
            </a:r>
            <a:endParaRPr lang="en-IN" dirty="0"/>
          </a:p>
        </p:txBody>
      </p:sp>
      <p:sp>
        <p:nvSpPr>
          <p:cNvPr id="3" name="Content Placeholder 2">
            <a:extLst>
              <a:ext uri="{FF2B5EF4-FFF2-40B4-BE49-F238E27FC236}">
                <a16:creationId xmlns:a16="http://schemas.microsoft.com/office/drawing/2014/main" id="{CFFC9AEA-0EC1-4567-B12B-B203E147ABD1}"/>
              </a:ext>
            </a:extLst>
          </p:cNvPr>
          <p:cNvSpPr>
            <a:spLocks noGrp="1"/>
          </p:cNvSpPr>
          <p:nvPr>
            <p:ph idx="1"/>
          </p:nvPr>
        </p:nvSpPr>
        <p:spPr/>
        <p:txBody>
          <a:bodyPr>
            <a:normAutofit fontScale="92500" lnSpcReduction="20000"/>
          </a:bodyPr>
          <a:lstStyle/>
          <a:p>
            <a:r>
              <a:rPr lang="en-US" dirty="0"/>
              <a:t>Minimum Requirement of Hardware and Software:</a:t>
            </a:r>
          </a:p>
          <a:p>
            <a:r>
              <a:rPr lang="en-US" dirty="0"/>
              <a:t>Hardware Requirement:</a:t>
            </a:r>
          </a:p>
          <a:p>
            <a:pPr lvl="1"/>
            <a:r>
              <a:rPr lang="en-US" dirty="0"/>
              <a:t>Inter i3 10th generation</a:t>
            </a:r>
          </a:p>
          <a:p>
            <a:pPr lvl="1"/>
            <a:r>
              <a:rPr lang="en-US" dirty="0"/>
              <a:t>4 GB RAM</a:t>
            </a:r>
          </a:p>
          <a:p>
            <a:pPr lvl="1"/>
            <a:r>
              <a:rPr lang="en-US" dirty="0"/>
              <a:t>250 mb Space in SSD</a:t>
            </a:r>
          </a:p>
          <a:p>
            <a:endParaRPr lang="en-US" dirty="0"/>
          </a:p>
          <a:p>
            <a:r>
              <a:rPr lang="en-US" dirty="0"/>
              <a:t>Software Requirement:</a:t>
            </a:r>
          </a:p>
          <a:p>
            <a:pPr lvl="1"/>
            <a:r>
              <a:rPr lang="en-US" dirty="0"/>
              <a:t>Chrome with 68.0.3440.75 or above Version</a:t>
            </a:r>
          </a:p>
          <a:p>
            <a:pPr lvl="1"/>
            <a:r>
              <a:rPr lang="en-US" dirty="0"/>
              <a:t>High Speed Internet</a:t>
            </a:r>
          </a:p>
          <a:p>
            <a:pPr lvl="1"/>
            <a:r>
              <a:rPr lang="en-US" dirty="0"/>
              <a:t>Google </a:t>
            </a:r>
            <a:r>
              <a:rPr lang="en-US" dirty="0" err="1"/>
              <a:t>Colab</a:t>
            </a:r>
            <a:endParaRPr lang="en-US" dirty="0"/>
          </a:p>
          <a:p>
            <a:pPr lvl="1"/>
            <a:r>
              <a:rPr lang="en-US" dirty="0"/>
              <a:t>Webpage IDE</a:t>
            </a:r>
          </a:p>
          <a:p>
            <a:pPr lvl="1"/>
            <a:r>
              <a:rPr lang="en-US" dirty="0" err="1"/>
              <a:t>Github</a:t>
            </a:r>
            <a:r>
              <a:rPr lang="en-US" dirty="0"/>
              <a:t> Desktop</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01675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FUNCTIONAL MODULE SPECIFICATION</a:t>
            </a:r>
            <a:endParaRPr lang="en-IN" dirty="0"/>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126203056"/>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1968</TotalTime>
  <Words>751</Words>
  <Application>Microsoft Office PowerPoint</Application>
  <PresentationFormat>Widescreen</PresentationFormat>
  <Paragraphs>237</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Times New Roman</vt:lpstr>
      <vt:lpstr>Trebuchet MS</vt:lpstr>
      <vt:lpstr>Wingdings</vt:lpstr>
      <vt:lpstr>Wingdings 3</vt:lpstr>
      <vt:lpstr>Facet</vt:lpstr>
      <vt:lpstr>PowerPoint Presentation</vt:lpstr>
      <vt:lpstr>Project  Profile </vt:lpstr>
      <vt:lpstr>PowerPoint Presentation</vt:lpstr>
      <vt:lpstr>Requirement Specification</vt:lpstr>
      <vt:lpstr>PowerPoint Presentation</vt:lpstr>
      <vt:lpstr>PowerPoint Presentation</vt:lpstr>
      <vt:lpstr>USED HARDWARE AND SOFTWARE  CLINET SIDE</vt:lpstr>
      <vt:lpstr>USED HARDWARE AND SOFTWARE  Server SIDE</vt:lpstr>
      <vt:lpstr>FUNCTIONAL MODULE SPECIFICATION</vt:lpstr>
      <vt:lpstr>Functional Module Specification</vt:lpstr>
      <vt:lpstr> SYSTEM FLOW CHART</vt:lpstr>
      <vt:lpstr>SYSTEM FLOW CHART for User</vt:lpstr>
      <vt:lpstr>SYSTEM FLOW CHART for Admin</vt:lpstr>
      <vt:lpstr>Use-Case Diagram</vt:lpstr>
      <vt:lpstr>Use-Case Diagram</vt:lpstr>
      <vt:lpstr>Class Diagram</vt:lpstr>
      <vt:lpstr>Class Diagram</vt:lpstr>
      <vt:lpstr>Sequence Diagram</vt:lpstr>
      <vt:lpstr>Sequence Diagram for User</vt:lpstr>
      <vt:lpstr>Sequence Diagram for Admin</vt:lpstr>
      <vt:lpstr>Activity Diagram</vt:lpstr>
      <vt:lpstr>Activity Diagram for User</vt:lpstr>
      <vt:lpstr>Activity Diagram for User</vt:lpstr>
      <vt:lpstr>Deployment Diagram</vt:lpstr>
      <vt:lpstr>Deployment Diagram</vt:lpstr>
      <vt:lpstr>Data Dictionary</vt:lpstr>
      <vt:lpstr>Data Dictionary</vt:lpstr>
      <vt:lpstr>Data Dictionary</vt:lpstr>
      <vt:lpstr> Input &amp; Output Design</vt:lpstr>
      <vt:lpstr>Input &amp; Output Design</vt:lpstr>
      <vt:lpstr>Testing</vt:lpstr>
      <vt:lpstr>Testing For Validation</vt:lpstr>
      <vt:lpstr>Testing For Login</vt:lpstr>
      <vt:lpstr>Testing For Watchlist</vt:lpstr>
      <vt:lpstr>Testing For Holding</vt:lpstr>
      <vt:lpstr>Testing For Prediction</vt:lpstr>
      <vt:lpstr>Testing For profile</vt:lpstr>
      <vt:lpstr>Testing For Change password</vt:lpstr>
      <vt:lpstr>Future Enhancement </vt:lpstr>
      <vt:lpstr>Future Enhancement </vt:lpstr>
      <vt:lpstr>Bibliography</vt:lpstr>
      <vt:lpstr>Bibliography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Hetansh</dc:creator>
  <cp:lastModifiedBy>Preyash Patel</cp:lastModifiedBy>
  <cp:revision>36</cp:revision>
  <dcterms:created xsi:type="dcterms:W3CDTF">2020-04-04T06:25:03Z</dcterms:created>
  <dcterms:modified xsi:type="dcterms:W3CDTF">2021-03-11T05:50:56Z</dcterms:modified>
</cp:coreProperties>
</file>