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99" r:id="rId3"/>
    <p:sldId id="303" r:id="rId4"/>
    <p:sldId id="300" r:id="rId5"/>
    <p:sldId id="261" r:id="rId6"/>
    <p:sldId id="302" r:id="rId7"/>
    <p:sldId id="301" r:id="rId8"/>
    <p:sldId id="267" r:id="rId9"/>
    <p:sldId id="265" r:id="rId10"/>
    <p:sldId id="266" r:id="rId11"/>
    <p:sldId id="271" r:id="rId12"/>
    <p:sldId id="272" r:id="rId13"/>
    <p:sldId id="304" r:id="rId14"/>
    <p:sldId id="273" r:id="rId15"/>
    <p:sldId id="274" r:id="rId16"/>
    <p:sldId id="275" r:id="rId17"/>
    <p:sldId id="276" r:id="rId18"/>
    <p:sldId id="277" r:id="rId19"/>
    <p:sldId id="278" r:id="rId20"/>
    <p:sldId id="305" r:id="rId21"/>
    <p:sldId id="279" r:id="rId22"/>
    <p:sldId id="280" r:id="rId23"/>
    <p:sldId id="306" r:id="rId24"/>
    <p:sldId id="281" r:id="rId25"/>
    <p:sldId id="282" r:id="rId26"/>
    <p:sldId id="283" r:id="rId27"/>
    <p:sldId id="284" r:id="rId28"/>
    <p:sldId id="307" r:id="rId29"/>
    <p:sldId id="285" r:id="rId30"/>
    <p:sldId id="315" r:id="rId31"/>
    <p:sldId id="286" r:id="rId32"/>
    <p:sldId id="308" r:id="rId33"/>
    <p:sldId id="309" r:id="rId34"/>
    <p:sldId id="310" r:id="rId35"/>
    <p:sldId id="311" r:id="rId36"/>
    <p:sldId id="312" r:id="rId37"/>
    <p:sldId id="313" r:id="rId38"/>
    <p:sldId id="287" r:id="rId39"/>
    <p:sldId id="288" r:id="rId40"/>
    <p:sldId id="291" r:id="rId41"/>
    <p:sldId id="316" r:id="rId42"/>
    <p:sldId id="318" r:id="rId43"/>
    <p:sldId id="289" r:id="rId44"/>
    <p:sldId id="290" r:id="rId45"/>
    <p:sldId id="297" r:id="rId46"/>
    <p:sldId id="298"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7" d="100"/>
          <a:sy n="67" d="100"/>
        </p:scale>
        <p:origin x="6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08177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5449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534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84869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520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166600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666760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59908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42798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5677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8E609-8106-4194-9A1E-806FDC5FBA7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28325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8E609-8106-4194-9A1E-806FDC5FBA7B}"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82866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8E609-8106-4194-9A1E-806FDC5FBA7B}"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8534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8E609-8106-4194-9A1E-806FDC5FBA7B}"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36571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4420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65130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B8E609-8106-4194-9A1E-806FDC5FBA7B}" type="datetimeFigureOut">
              <a:rPr lang="en-US" smtClean="0"/>
              <a:t>3/13/2021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50F02D-FC2D-4C26-B20C-C14A68C6198A}" type="slidenum">
              <a:rPr lang="en-US" smtClean="0"/>
              <a:t>‹#›</a:t>
            </a:fld>
            <a:endParaRPr lang="en-US"/>
          </a:p>
        </p:txBody>
      </p:sp>
    </p:spTree>
    <p:extLst>
      <p:ext uri="{BB962C8B-B14F-4D97-AF65-F5344CB8AC3E}">
        <p14:creationId xmlns:p14="http://schemas.microsoft.com/office/powerpoint/2010/main" val="35049278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in.finance.yahoo.com/" TargetMode="External"/><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 Id="rId6" Type="http://schemas.openxmlformats.org/officeDocument/2006/relationships/hyperlink" Target="http://keras.io/" TargetMode="External"/><Relationship Id="rId5" Type="http://schemas.openxmlformats.org/officeDocument/2006/relationships/hyperlink" Target="http://tensorflow.org/" TargetMode="External"/><Relationship Id="rId4" Type="http://schemas.openxmlformats.org/officeDocument/2006/relationships/hyperlink" Target="https://www.python.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1163" y="350520"/>
            <a:ext cx="12188825" cy="1571268"/>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latin typeface="Trebuchet MS" panose="020B0603020202020204" pitchFamily="34" charset="0"/>
              </a:rPr>
              <a:t>Stock Price Prediction</a:t>
            </a:r>
          </a:p>
          <a:p>
            <a:pPr algn="ctr"/>
            <a:r>
              <a:rPr lang="en-US" sz="4800" dirty="0">
                <a:solidFill>
                  <a:schemeClr val="tx1"/>
                </a:solidFill>
                <a:latin typeface="Trebuchet MS" panose="020B0603020202020204" pitchFamily="34" charset="0"/>
              </a:rPr>
              <a:t>using Machine Learning</a:t>
            </a:r>
            <a:endParaRPr lang="en-US" sz="4800" b="1" u="sng"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31030" y="3538301"/>
            <a:ext cx="72599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By : - M.C.A. (Regular Entry) Semester-VI</a:t>
            </a:r>
          </a:p>
        </p:txBody>
      </p:sp>
      <p:sp>
        <p:nvSpPr>
          <p:cNvPr id="7" name="TextBox 6"/>
          <p:cNvSpPr txBox="1"/>
          <p:nvPr/>
        </p:nvSpPr>
        <p:spPr>
          <a:xfrm>
            <a:off x="493712" y="4170761"/>
            <a:ext cx="40386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Preyash S. </a:t>
            </a:r>
            <a:r>
              <a:rPr lang="en-US" sz="2000" dirty="0" err="1">
                <a:latin typeface="Times New Roman" panose="02020603050405020304" pitchFamily="18" charset="0"/>
                <a:cs typeface="Times New Roman" panose="02020603050405020304" pitchFamily="18" charset="0"/>
              </a:rPr>
              <a:t>KaPatel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(18034211003)</a:t>
            </a:r>
          </a:p>
        </p:txBody>
      </p:sp>
      <p:sp>
        <p:nvSpPr>
          <p:cNvPr id="9" name="TextBox 8"/>
          <p:cNvSpPr txBox="1"/>
          <p:nvPr/>
        </p:nvSpPr>
        <p:spPr>
          <a:xfrm>
            <a:off x="781747" y="4448121"/>
            <a:ext cx="914400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Guided by </a:t>
            </a:r>
          </a:p>
          <a:p>
            <a:pPr algn="ct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Jigneshkumar</a:t>
            </a:r>
            <a:r>
              <a:rPr lang="en-US" sz="2000" dirty="0">
                <a:latin typeface="Times New Roman" panose="02020603050405020304" pitchFamily="18" charset="0"/>
                <a:cs typeface="Times New Roman" panose="02020603050405020304" pitchFamily="18" charset="0"/>
              </a:rPr>
              <a:t> A. Chauhan (Internal Guide)</a:t>
            </a:r>
          </a:p>
          <a:p>
            <a:pPr algn="ct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xxxxxx</a:t>
            </a:r>
            <a:r>
              <a:rPr lang="en-US" sz="2000" dirty="0">
                <a:latin typeface="Times New Roman" panose="02020603050405020304" pitchFamily="18" charset="0"/>
                <a:cs typeface="Times New Roman" panose="02020603050405020304" pitchFamily="18" charset="0"/>
              </a:rPr>
              <a:t>…    (External Guide)</a:t>
            </a:r>
          </a:p>
          <a:p>
            <a:pPr algn="ct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13012" y="5549203"/>
            <a:ext cx="6096000" cy="193899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Acharya </a:t>
            </a:r>
            <a:r>
              <a:rPr lang="en-US" sz="2000" dirty="0" err="1">
                <a:latin typeface="Times New Roman" panose="02020603050405020304" pitchFamily="18" charset="0"/>
                <a:cs typeface="Times New Roman" panose="02020603050405020304" pitchFamily="18" charset="0"/>
              </a:rPr>
              <a:t>Motibhai</a:t>
            </a:r>
            <a:r>
              <a:rPr lang="en-US" sz="2000" dirty="0">
                <a:latin typeface="Times New Roman" panose="02020603050405020304" pitchFamily="18" charset="0"/>
                <a:cs typeface="Times New Roman" panose="02020603050405020304" pitchFamily="18" charset="0"/>
              </a:rPr>
              <a:t> Patel Institute of Computer Studies,</a:t>
            </a:r>
          </a:p>
          <a:p>
            <a:pPr algn="ctr"/>
            <a:r>
              <a:rPr lang="en-US" sz="2000" dirty="0">
                <a:latin typeface="Times New Roman" panose="02020603050405020304" pitchFamily="18" charset="0"/>
                <a:cs typeface="Times New Roman" panose="02020603050405020304" pitchFamily="18" charset="0"/>
              </a:rPr>
              <a:t>GANPAT UNIVERSITY</a:t>
            </a:r>
          </a:p>
          <a:p>
            <a:pPr algn="ctr"/>
            <a:r>
              <a:rPr lang="en-US" sz="2000" dirty="0">
                <a:latin typeface="Times New Roman" panose="02020603050405020304" pitchFamily="18" charset="0"/>
                <a:cs typeface="Times New Roman" panose="02020603050405020304" pitchFamily="18" charset="0"/>
              </a:rPr>
              <a:t>Dec-April 2021</a:t>
            </a:r>
          </a:p>
          <a:p>
            <a:pPr algn="ctr"/>
            <a:r>
              <a:rPr lang="en-US" sz="2000" dirty="0">
                <a:latin typeface="Times New Roman" panose="02020603050405020304" pitchFamily="18" charset="0"/>
                <a:cs typeface="Times New Roman" panose="02020603050405020304" pitchFamily="18" charset="0"/>
              </a:rPr>
              <a:t> </a:t>
            </a:r>
          </a:p>
          <a:p>
            <a:pPr algn="ctr"/>
            <a:endParaRPr lang="en-US" sz="2000" dirty="0">
              <a:latin typeface="Times New Roman" panose="02020603050405020304" pitchFamily="18" charset="0"/>
              <a:cs typeface="Times New Roman" panose="02020603050405020304" pitchFamily="18" charset="0"/>
            </a:endParaRPr>
          </a:p>
        </p:txBody>
      </p:sp>
      <p:pic>
        <p:nvPicPr>
          <p:cNvPr id="10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985" y="2257066"/>
            <a:ext cx="2447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99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Functional Module Specification</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fontScale="92500" lnSpcReduction="10000"/>
          </a:bodyPr>
          <a:lstStyle/>
          <a:p>
            <a:r>
              <a:rPr lang="en-US" dirty="0"/>
              <a:t>Login:</a:t>
            </a:r>
          </a:p>
          <a:p>
            <a:pPr lvl="1"/>
            <a:r>
              <a:rPr lang="en-US" dirty="0"/>
              <a:t>Admin and Account Holder can access website by successfully login</a:t>
            </a:r>
          </a:p>
          <a:p>
            <a:pPr lvl="1"/>
            <a:endParaRPr lang="en-US" dirty="0"/>
          </a:p>
          <a:p>
            <a:r>
              <a:rPr lang="en-IN" dirty="0"/>
              <a:t>Watchlist:</a:t>
            </a:r>
          </a:p>
          <a:p>
            <a:pPr lvl="1"/>
            <a:r>
              <a:rPr lang="en-IN" dirty="0"/>
              <a:t>User can add remove stock from watchlist.</a:t>
            </a:r>
          </a:p>
          <a:p>
            <a:pPr lvl="1"/>
            <a:endParaRPr lang="en-IN" dirty="0"/>
          </a:p>
          <a:p>
            <a:r>
              <a:rPr lang="en-IN" dirty="0"/>
              <a:t>Holdings:</a:t>
            </a:r>
          </a:p>
          <a:p>
            <a:pPr lvl="1"/>
            <a:r>
              <a:rPr lang="en-IN" dirty="0"/>
              <a:t>Here user can see there stock holding if they have.</a:t>
            </a:r>
          </a:p>
          <a:p>
            <a:endParaRPr lang="en-IN" dirty="0"/>
          </a:p>
          <a:p>
            <a:r>
              <a:rPr lang="en-IN" dirty="0"/>
              <a:t>Predictions:</a:t>
            </a:r>
          </a:p>
          <a:p>
            <a:pPr lvl="1"/>
            <a:r>
              <a:rPr lang="en-IN" dirty="0"/>
              <a:t>In this module user can predict the stock price.</a:t>
            </a:r>
          </a:p>
          <a:p>
            <a:endParaRPr lang="en-IN" dirty="0"/>
          </a:p>
        </p:txBody>
      </p:sp>
    </p:spTree>
    <p:extLst>
      <p:ext uri="{BB962C8B-B14F-4D97-AF65-F5344CB8AC3E}">
        <p14:creationId xmlns:p14="http://schemas.microsoft.com/office/powerpoint/2010/main" val="35223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SYSTEM FLOW CHART</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9137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User</a:t>
            </a:r>
          </a:p>
        </p:txBody>
      </p:sp>
      <p:pic>
        <p:nvPicPr>
          <p:cNvPr id="11" name="Picture 10">
            <a:extLst>
              <a:ext uri="{FF2B5EF4-FFF2-40B4-BE49-F238E27FC236}">
                <a16:creationId xmlns:a16="http://schemas.microsoft.com/office/drawing/2014/main" id="{1B5DC565-C885-4C31-B4F5-D59A6C32E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8775" y="1262063"/>
            <a:ext cx="2877910" cy="5595937"/>
          </a:xfrm>
          <a:prstGeom prst="rect">
            <a:avLst/>
          </a:prstGeom>
        </p:spPr>
      </p:pic>
    </p:spTree>
    <p:extLst>
      <p:ext uri="{BB962C8B-B14F-4D97-AF65-F5344CB8AC3E}">
        <p14:creationId xmlns:p14="http://schemas.microsoft.com/office/powerpoint/2010/main" val="193994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Admin</a:t>
            </a:r>
          </a:p>
        </p:txBody>
      </p:sp>
      <p:pic>
        <p:nvPicPr>
          <p:cNvPr id="4" name="Picture 3">
            <a:extLst>
              <a:ext uri="{FF2B5EF4-FFF2-40B4-BE49-F238E27FC236}">
                <a16:creationId xmlns:a16="http://schemas.microsoft.com/office/drawing/2014/main" id="{855F86F3-A121-4CC6-A299-CD4BF38F23A8}"/>
              </a:ext>
            </a:extLst>
          </p:cNvPr>
          <p:cNvPicPr>
            <a:picLocks noChangeAspect="1"/>
          </p:cNvPicPr>
          <p:nvPr/>
        </p:nvPicPr>
        <p:blipFill rotWithShape="1">
          <a:blip r:embed="rId2">
            <a:extLst>
              <a:ext uri="{28A0092B-C50C-407E-A947-70E740481C1C}">
                <a14:useLocalDpi xmlns:a14="http://schemas.microsoft.com/office/drawing/2010/main" val="0"/>
              </a:ext>
            </a:extLst>
          </a:blip>
          <a:srcRect l="48526" b="19444"/>
          <a:stretch/>
        </p:blipFill>
        <p:spPr>
          <a:xfrm>
            <a:off x="1107001" y="1323975"/>
            <a:ext cx="4988999" cy="5524500"/>
          </a:xfrm>
          <a:prstGeom prst="rect">
            <a:avLst/>
          </a:prstGeom>
        </p:spPr>
      </p:pic>
    </p:spTree>
    <p:extLst>
      <p:ext uri="{BB962C8B-B14F-4D97-AF65-F5344CB8AC3E}">
        <p14:creationId xmlns:p14="http://schemas.microsoft.com/office/powerpoint/2010/main" val="252548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Use-Case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8041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Use-Case Diagram</a:t>
            </a:r>
            <a:endParaRPr lang="en-IN" dirty="0"/>
          </a:p>
        </p:txBody>
      </p:sp>
      <p:pic>
        <p:nvPicPr>
          <p:cNvPr id="9" name="Picture 8">
            <a:extLst>
              <a:ext uri="{FF2B5EF4-FFF2-40B4-BE49-F238E27FC236}">
                <a16:creationId xmlns:a16="http://schemas.microsoft.com/office/drawing/2014/main" id="{FD85FFEC-F424-49C3-A177-9B0E913DD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376349"/>
            <a:ext cx="5719407" cy="5167325"/>
          </a:xfrm>
          <a:prstGeom prst="rect">
            <a:avLst/>
          </a:prstGeom>
        </p:spPr>
      </p:pic>
    </p:spTree>
    <p:extLst>
      <p:ext uri="{BB962C8B-B14F-4D97-AF65-F5344CB8AC3E}">
        <p14:creationId xmlns:p14="http://schemas.microsoft.com/office/powerpoint/2010/main" val="49891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Class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196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Class Diagram</a:t>
            </a:r>
            <a:endParaRPr lang="en-IN" dirty="0"/>
          </a:p>
        </p:txBody>
      </p:sp>
      <p:pic>
        <p:nvPicPr>
          <p:cNvPr id="9" name="Content Placeholder 8">
            <a:extLst>
              <a:ext uri="{FF2B5EF4-FFF2-40B4-BE49-F238E27FC236}">
                <a16:creationId xmlns:a16="http://schemas.microsoft.com/office/drawing/2014/main" id="{232C70A8-9817-479C-8747-D36E3FF5F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52575"/>
            <a:ext cx="9167007" cy="4518025"/>
          </a:xfrm>
        </p:spPr>
      </p:pic>
    </p:spTree>
    <p:extLst>
      <p:ext uri="{BB962C8B-B14F-4D97-AF65-F5344CB8AC3E}">
        <p14:creationId xmlns:p14="http://schemas.microsoft.com/office/powerpoint/2010/main" val="407097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Sequence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269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User</a:t>
            </a:r>
            <a:endParaRPr lang="en-IN" dirty="0"/>
          </a:p>
        </p:txBody>
      </p:sp>
      <p:pic>
        <p:nvPicPr>
          <p:cNvPr id="69" name="Picture 68">
            <a:extLst>
              <a:ext uri="{FF2B5EF4-FFF2-40B4-BE49-F238E27FC236}">
                <a16:creationId xmlns:a16="http://schemas.microsoft.com/office/drawing/2014/main" id="{D0F21483-7CEB-429B-BBD7-47DCCD6A6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675" y="1201417"/>
            <a:ext cx="8596669" cy="5304157"/>
          </a:xfrm>
          <a:prstGeom prst="rect">
            <a:avLst/>
          </a:prstGeom>
        </p:spPr>
      </p:pic>
    </p:spTree>
    <p:extLst>
      <p:ext uri="{BB962C8B-B14F-4D97-AF65-F5344CB8AC3E}">
        <p14:creationId xmlns:p14="http://schemas.microsoft.com/office/powerpoint/2010/main" val="14053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Project  Profile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012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Admin</a:t>
            </a:r>
            <a:endParaRPr lang="en-IN" dirty="0"/>
          </a:p>
        </p:txBody>
      </p:sp>
      <p:pic>
        <p:nvPicPr>
          <p:cNvPr id="4" name="Picture 3">
            <a:extLst>
              <a:ext uri="{FF2B5EF4-FFF2-40B4-BE49-F238E27FC236}">
                <a16:creationId xmlns:a16="http://schemas.microsoft.com/office/drawing/2014/main" id="{EF824A4E-ACD7-49ED-AF38-7ACA61394B34}"/>
              </a:ext>
            </a:extLst>
          </p:cNvPr>
          <p:cNvPicPr>
            <a:picLocks noChangeAspect="1"/>
          </p:cNvPicPr>
          <p:nvPr/>
        </p:nvPicPr>
        <p:blipFill rotWithShape="1">
          <a:blip r:embed="rId2">
            <a:extLst>
              <a:ext uri="{28A0092B-C50C-407E-A947-70E740481C1C}">
                <a14:useLocalDpi xmlns:a14="http://schemas.microsoft.com/office/drawing/2010/main" val="0"/>
              </a:ext>
            </a:extLst>
          </a:blip>
          <a:srcRect t="-127" r="62969" b="-1"/>
          <a:stretch/>
        </p:blipFill>
        <p:spPr>
          <a:xfrm>
            <a:off x="677334" y="1409700"/>
            <a:ext cx="7361766" cy="5894352"/>
          </a:xfrm>
          <a:prstGeom prst="rect">
            <a:avLst/>
          </a:prstGeom>
        </p:spPr>
      </p:pic>
    </p:spTree>
    <p:extLst>
      <p:ext uri="{BB962C8B-B14F-4D97-AF65-F5344CB8AC3E}">
        <p14:creationId xmlns:p14="http://schemas.microsoft.com/office/powerpoint/2010/main" val="227796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Activity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4393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User</a:t>
            </a:r>
            <a:endParaRPr lang="en-IN" dirty="0"/>
          </a:p>
        </p:txBody>
      </p:sp>
      <p:pic>
        <p:nvPicPr>
          <p:cNvPr id="12" name="Content Placeholder 11">
            <a:extLst>
              <a:ext uri="{FF2B5EF4-FFF2-40B4-BE49-F238E27FC236}">
                <a16:creationId xmlns:a16="http://schemas.microsoft.com/office/drawing/2014/main" id="{FA2F37F9-D754-40E3-A8FA-480F403E6C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6" t="21391" r="17948" b="11615"/>
          <a:stretch/>
        </p:blipFill>
        <p:spPr>
          <a:xfrm>
            <a:off x="1247773" y="1273176"/>
            <a:ext cx="3962401" cy="5491043"/>
          </a:xfrm>
        </p:spPr>
      </p:pic>
    </p:spTree>
    <p:extLst>
      <p:ext uri="{BB962C8B-B14F-4D97-AF65-F5344CB8AC3E}">
        <p14:creationId xmlns:p14="http://schemas.microsoft.com/office/powerpoint/2010/main" val="169298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User</a:t>
            </a:r>
            <a:endParaRPr lang="en-IN" dirty="0"/>
          </a:p>
        </p:txBody>
      </p:sp>
      <p:pic>
        <p:nvPicPr>
          <p:cNvPr id="6" name="Content Placeholder 5">
            <a:extLst>
              <a:ext uri="{FF2B5EF4-FFF2-40B4-BE49-F238E27FC236}">
                <a16:creationId xmlns:a16="http://schemas.microsoft.com/office/drawing/2014/main" id="{F1616D5B-8C8F-4D15-9639-992846C4AF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976" t="47158" r="18975" b="9652"/>
          <a:stretch/>
        </p:blipFill>
        <p:spPr>
          <a:xfrm>
            <a:off x="1924050" y="1347258"/>
            <a:ext cx="2667000" cy="5215467"/>
          </a:xfrm>
        </p:spPr>
      </p:pic>
    </p:spTree>
    <p:extLst>
      <p:ext uri="{BB962C8B-B14F-4D97-AF65-F5344CB8AC3E}">
        <p14:creationId xmlns:p14="http://schemas.microsoft.com/office/powerpoint/2010/main" val="236324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Deployment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43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Deployment Diagram</a:t>
            </a:r>
            <a:endParaRPr lang="en-IN" dirty="0"/>
          </a:p>
        </p:txBody>
      </p:sp>
      <p:pic>
        <p:nvPicPr>
          <p:cNvPr id="7" name="Picture 6">
            <a:extLst>
              <a:ext uri="{FF2B5EF4-FFF2-40B4-BE49-F238E27FC236}">
                <a16:creationId xmlns:a16="http://schemas.microsoft.com/office/drawing/2014/main" id="{284EF087-13FF-42FC-B765-2692F6AF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28601"/>
            <a:ext cx="6352116" cy="4631751"/>
          </a:xfrm>
          <a:prstGeom prst="rect">
            <a:avLst/>
          </a:prstGeom>
        </p:spPr>
      </p:pic>
    </p:spTree>
    <p:extLst>
      <p:ext uri="{BB962C8B-B14F-4D97-AF65-F5344CB8AC3E}">
        <p14:creationId xmlns:p14="http://schemas.microsoft.com/office/powerpoint/2010/main" val="4036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Data Dictionary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052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905117278"/>
              </p:ext>
            </p:extLst>
          </p:nvPr>
        </p:nvGraphicFramePr>
        <p:xfrm>
          <a:off x="810211" y="2160588"/>
          <a:ext cx="8463791" cy="3505200"/>
        </p:xfrm>
        <a:graphic>
          <a:graphicData uri="http://schemas.openxmlformats.org/drawingml/2006/table">
            <a:tbl>
              <a:tblPr firstRow="1" bandRow="1">
                <a:tableStyleId>{69012ECD-51FC-41F1-AA8D-1B2483CD663E}</a:tableStyleId>
              </a:tblPr>
              <a:tblGrid>
                <a:gridCol w="768746">
                  <a:extLst>
                    <a:ext uri="{9D8B030D-6E8A-4147-A177-3AD203B41FA5}">
                      <a16:colId xmlns:a16="http://schemas.microsoft.com/office/drawing/2014/main" val="3377138472"/>
                    </a:ext>
                  </a:extLst>
                </a:gridCol>
                <a:gridCol w="1479855">
                  <a:extLst>
                    <a:ext uri="{9D8B030D-6E8A-4147-A177-3AD203B41FA5}">
                      <a16:colId xmlns:a16="http://schemas.microsoft.com/office/drawing/2014/main" val="475958479"/>
                    </a:ext>
                  </a:extLst>
                </a:gridCol>
                <a:gridCol w="1693161">
                  <a:extLst>
                    <a:ext uri="{9D8B030D-6E8A-4147-A177-3AD203B41FA5}">
                      <a16:colId xmlns:a16="http://schemas.microsoft.com/office/drawing/2014/main" val="3011637037"/>
                    </a:ext>
                  </a:extLst>
                </a:gridCol>
                <a:gridCol w="1543050">
                  <a:extLst>
                    <a:ext uri="{9D8B030D-6E8A-4147-A177-3AD203B41FA5}">
                      <a16:colId xmlns:a16="http://schemas.microsoft.com/office/drawing/2014/main" val="3189501537"/>
                    </a:ext>
                  </a:extLst>
                </a:gridCol>
                <a:gridCol w="2978979">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800" b="1" u="sng" strike="noStrike" kern="1200" dirty="0" err="1">
                          <a:solidFill>
                            <a:srgbClr val="FFFFFF"/>
                          </a:solidFill>
                          <a:effectLst/>
                        </a:rPr>
                        <a:t>Sr.No</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Field Name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Data Type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Constraint</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Description</a:t>
                      </a:r>
                      <a:endParaRPr lang="en-US" sz="18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dirty="0"/>
                        <a:t>1</a:t>
                      </a:r>
                      <a:endParaRPr lang="en-IN" dirty="0"/>
                    </a:p>
                  </a:txBody>
                  <a:tcPr/>
                </a:tc>
                <a:tc>
                  <a:txBody>
                    <a:bodyPr/>
                    <a:lstStyle/>
                    <a:p>
                      <a:r>
                        <a:rPr lang="en-US" dirty="0"/>
                        <a:t>id</a:t>
                      </a:r>
                      <a:endParaRPr lang="en-IN" dirty="0"/>
                    </a:p>
                  </a:txBody>
                  <a:tcPr/>
                </a:tc>
                <a:tc>
                  <a:txBody>
                    <a:bodyPr/>
                    <a:lstStyle/>
                    <a:p>
                      <a:r>
                        <a:rPr lang="en-US" dirty="0" err="1"/>
                        <a:t>IntegerField</a:t>
                      </a:r>
                      <a:endParaRPr lang="en-IN" dirty="0"/>
                    </a:p>
                  </a:txBody>
                  <a:tcPr/>
                </a:tc>
                <a:tc>
                  <a:txBody>
                    <a:bodyPr/>
                    <a:lstStyle/>
                    <a:p>
                      <a:r>
                        <a:rPr lang="en-US" dirty="0"/>
                        <a:t>Primary Key</a:t>
                      </a:r>
                      <a:endParaRPr lang="en-IN" dirty="0"/>
                    </a:p>
                  </a:txBody>
                  <a:tcPr/>
                </a:tc>
                <a:tc>
                  <a:txBody>
                    <a:bodyPr/>
                    <a:lstStyle/>
                    <a:p>
                      <a:r>
                        <a:rPr lang="en-US" dirty="0"/>
                        <a:t>Represent Record id</a:t>
                      </a:r>
                      <a:endParaRPr lang="en-IN" dirty="0"/>
                    </a:p>
                  </a:txBody>
                  <a:tcPr/>
                </a:tc>
                <a:extLst>
                  <a:ext uri="{0D108BD9-81ED-4DB2-BD59-A6C34878D82A}">
                    <a16:rowId xmlns:a16="http://schemas.microsoft.com/office/drawing/2014/main" val="2995053107"/>
                  </a:ext>
                </a:extLst>
              </a:tr>
              <a:tr h="370840">
                <a:tc>
                  <a:txBody>
                    <a:bodyPr/>
                    <a:lstStyle/>
                    <a:p>
                      <a:r>
                        <a:rPr lang="en-US" dirty="0"/>
                        <a:t>2</a:t>
                      </a:r>
                      <a:endParaRPr lang="en-IN" dirty="0"/>
                    </a:p>
                  </a:txBody>
                  <a:tcPr/>
                </a:tc>
                <a:tc>
                  <a:txBody>
                    <a:bodyPr/>
                    <a:lstStyle/>
                    <a:p>
                      <a:r>
                        <a:rPr lang="en-US" dirty="0"/>
                        <a:t>user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ForeignKey</a:t>
                      </a:r>
                      <a:endParaRPr lang="en-IN" dirty="0"/>
                    </a:p>
                  </a:txBody>
                  <a:tcPr/>
                </a:tc>
                <a:tc>
                  <a:txBody>
                    <a:bodyPr/>
                    <a:lstStyle/>
                    <a:p>
                      <a:r>
                        <a:rPr lang="en-US" dirty="0" err="1"/>
                        <a:t>ForeignKey</a:t>
                      </a:r>
                      <a:endParaRPr lang="en-IN" dirty="0"/>
                    </a:p>
                  </a:txBody>
                  <a:tcPr/>
                </a:tc>
                <a:tc>
                  <a:txBody>
                    <a:bodyPr/>
                    <a:lstStyle/>
                    <a:p>
                      <a:r>
                        <a:rPr lang="en-US" dirty="0"/>
                        <a:t>Represent registered User</a:t>
                      </a:r>
                      <a:endParaRPr lang="en-IN" dirty="0"/>
                    </a:p>
                  </a:txBody>
                  <a:tcPr/>
                </a:tc>
                <a:extLst>
                  <a:ext uri="{0D108BD9-81ED-4DB2-BD59-A6C34878D82A}">
                    <a16:rowId xmlns:a16="http://schemas.microsoft.com/office/drawing/2014/main" val="2678950298"/>
                  </a:ext>
                </a:extLst>
              </a:tr>
              <a:tr h="370840">
                <a:tc>
                  <a:txBody>
                    <a:bodyPr/>
                    <a:lstStyle/>
                    <a:p>
                      <a:r>
                        <a:rPr lang="en-US" dirty="0"/>
                        <a:t>3</a:t>
                      </a:r>
                      <a:endParaRPr lang="en-IN" dirty="0"/>
                    </a:p>
                  </a:txBody>
                  <a:tcPr/>
                </a:tc>
                <a:tc>
                  <a:txBody>
                    <a:bodyPr/>
                    <a:lstStyle/>
                    <a:p>
                      <a:r>
                        <a:rPr lang="en-US" dirty="0" err="1"/>
                        <a:t>avgCost</a:t>
                      </a:r>
                      <a:endParaRPr lang="en-IN" dirty="0"/>
                    </a:p>
                  </a:txBody>
                  <a:tcPr/>
                </a:tc>
                <a:tc>
                  <a:txBody>
                    <a:bodyPr/>
                    <a:lstStyle/>
                    <a:p>
                      <a:r>
                        <a:rPr lang="en-US" dirty="0" err="1"/>
                        <a:t>FloatField</a:t>
                      </a:r>
                      <a:endParaRPr lang="en-IN" dirty="0"/>
                    </a:p>
                  </a:txBody>
                  <a:tcPr/>
                </a:tc>
                <a:tc>
                  <a:txBody>
                    <a:bodyPr/>
                    <a:lstStyle/>
                    <a:p>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Average </a:t>
                      </a:r>
                      <a:r>
                        <a:rPr lang="en-US" dirty="0" err="1"/>
                        <a:t>cose</a:t>
                      </a:r>
                      <a:endParaRPr lang="en-IN" dirty="0"/>
                    </a:p>
                  </a:txBody>
                  <a:tcPr/>
                </a:tc>
                <a:extLst>
                  <a:ext uri="{0D108BD9-81ED-4DB2-BD59-A6C34878D82A}">
                    <a16:rowId xmlns:a16="http://schemas.microsoft.com/office/drawing/2014/main" val="1574306210"/>
                  </a:ext>
                </a:extLst>
              </a:tr>
              <a:tr h="370840">
                <a:tc>
                  <a:txBody>
                    <a:bodyPr/>
                    <a:lstStyle/>
                    <a:p>
                      <a:r>
                        <a:rPr lang="en-US" dirty="0"/>
                        <a:t>4</a:t>
                      </a:r>
                      <a:endParaRPr lang="en-IN" dirty="0"/>
                    </a:p>
                  </a:txBody>
                  <a:tcPr/>
                </a:tc>
                <a:tc>
                  <a:txBody>
                    <a:bodyPr/>
                    <a:lstStyle/>
                    <a:p>
                      <a:r>
                        <a:rPr lang="en-US" dirty="0"/>
                        <a:t>created</a:t>
                      </a:r>
                      <a:endParaRPr lang="en-IN" dirty="0"/>
                    </a:p>
                  </a:txBody>
                  <a:tcPr/>
                </a:tc>
                <a:tc>
                  <a:txBody>
                    <a:bodyPr/>
                    <a:lstStyle/>
                    <a:p>
                      <a:r>
                        <a:rPr lang="en-US" dirty="0" err="1"/>
                        <a:t>DateTimeField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addition date and time</a:t>
                      </a:r>
                      <a:endParaRPr lang="en-IN" dirty="0"/>
                    </a:p>
                  </a:txBody>
                  <a:tcPr/>
                </a:tc>
                <a:extLst>
                  <a:ext uri="{0D108BD9-81ED-4DB2-BD59-A6C34878D82A}">
                    <a16:rowId xmlns:a16="http://schemas.microsoft.com/office/drawing/2014/main" val="2124034358"/>
                  </a:ext>
                </a:extLst>
              </a:tr>
              <a:tr h="370840">
                <a:tc>
                  <a:txBody>
                    <a:bodyPr/>
                    <a:lstStyle/>
                    <a:p>
                      <a:r>
                        <a:rPr lang="en-US" dirty="0"/>
                        <a:t>5</a:t>
                      </a:r>
                      <a:endParaRPr lang="en-IN" dirty="0"/>
                    </a:p>
                  </a:txBody>
                  <a:tcPr/>
                </a:tc>
                <a:tc>
                  <a:txBody>
                    <a:bodyPr/>
                    <a:lstStyle/>
                    <a:p>
                      <a:r>
                        <a:rPr lang="en-US" dirty="0"/>
                        <a:t>price</a:t>
                      </a:r>
                      <a:endParaRPr lang="en-IN" dirty="0"/>
                    </a:p>
                  </a:txBody>
                  <a:tcPr/>
                </a:tc>
                <a:tc>
                  <a:txBody>
                    <a:bodyPr/>
                    <a:lstStyle/>
                    <a:p>
                      <a:r>
                        <a:rPr lang="en-US" dirty="0" err="1"/>
                        <a:t>FloatField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last updated price</a:t>
                      </a:r>
                      <a:endParaRPr lang="en-IN" dirty="0"/>
                    </a:p>
                  </a:txBody>
                  <a:tcPr/>
                </a:tc>
                <a:extLst>
                  <a:ext uri="{0D108BD9-81ED-4DB2-BD59-A6C34878D82A}">
                    <a16:rowId xmlns:a16="http://schemas.microsoft.com/office/drawing/2014/main" val="425359948"/>
                  </a:ext>
                </a:extLst>
              </a:tr>
              <a:tr h="370840">
                <a:tc>
                  <a:txBody>
                    <a:bodyPr/>
                    <a:lstStyle/>
                    <a:p>
                      <a:r>
                        <a:rPr lang="en-US" dirty="0"/>
                        <a:t>6</a:t>
                      </a:r>
                      <a:endParaRPr lang="en-IN" dirty="0"/>
                    </a:p>
                  </a:txBody>
                  <a:tcPr/>
                </a:tc>
                <a:tc>
                  <a:txBody>
                    <a:bodyPr/>
                    <a:lstStyle/>
                    <a:p>
                      <a:r>
                        <a:rPr lang="en-US" dirty="0"/>
                        <a:t>qty</a:t>
                      </a:r>
                      <a:endParaRPr lang="en-IN" dirty="0"/>
                    </a:p>
                  </a:txBody>
                  <a:tcPr/>
                </a:tc>
                <a:tc>
                  <a:txBody>
                    <a:bodyPr/>
                    <a:lstStyle/>
                    <a:p>
                      <a:r>
                        <a:rPr lang="en-US" dirty="0" err="1"/>
                        <a:t>IntegerField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t>
                      </a:r>
                      <a:r>
                        <a:rPr lang="en-US" dirty="0" err="1"/>
                        <a:t>quenty</a:t>
                      </a:r>
                      <a:endParaRPr lang="en-IN" dirty="0"/>
                    </a:p>
                  </a:txBody>
                  <a:tcPr/>
                </a:tc>
                <a:extLst>
                  <a:ext uri="{0D108BD9-81ED-4DB2-BD59-A6C34878D82A}">
                    <a16:rowId xmlns:a16="http://schemas.microsoft.com/office/drawing/2014/main" val="1466883252"/>
                  </a:ext>
                </a:extLst>
              </a:tr>
              <a:tr h="370840">
                <a:tc>
                  <a:txBody>
                    <a:bodyPr/>
                    <a:lstStyle/>
                    <a:p>
                      <a:r>
                        <a:rPr lang="en-US" dirty="0"/>
                        <a:t>7</a:t>
                      </a:r>
                      <a:endParaRPr lang="en-IN" dirty="0"/>
                    </a:p>
                  </a:txBody>
                  <a:tcPr/>
                </a:tc>
                <a:tc>
                  <a:txBody>
                    <a:bodyPr/>
                    <a:lstStyle/>
                    <a:p>
                      <a:r>
                        <a:rPr lang="en-US" dirty="0"/>
                        <a:t>symbol</a:t>
                      </a:r>
                      <a:endParaRPr lang="en-IN" dirty="0"/>
                    </a:p>
                  </a:txBody>
                  <a:tcPr/>
                </a:tc>
                <a:tc>
                  <a:txBody>
                    <a:bodyPr/>
                    <a:lstStyle/>
                    <a:p>
                      <a:r>
                        <a:rPr lang="en-US" dirty="0" err="1"/>
                        <a:t>CharField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symbol</a:t>
                      </a:r>
                      <a:endParaRPr lang="en-IN" dirty="0"/>
                    </a:p>
                  </a:txBody>
                  <a:tcPr/>
                </a:tc>
                <a:extLst>
                  <a:ext uri="{0D108BD9-81ED-4DB2-BD59-A6C34878D82A}">
                    <a16:rowId xmlns:a16="http://schemas.microsoft.com/office/drawing/2014/main" val="1832735124"/>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a:t>
            </a:r>
            <a:r>
              <a:rPr lang="en-US" sz="1800" b="1" dirty="0" err="1">
                <a:solidFill>
                  <a:schemeClr val="accent1"/>
                </a:solidFill>
                <a:latin typeface="Times New Roman" panose="02020603050405020304" pitchFamily="18" charset="0"/>
                <a:cs typeface="Times New Roman" panose="02020603050405020304" pitchFamily="18" charset="0"/>
              </a:rPr>
              <a:t>DataModel</a:t>
            </a:r>
            <a:endParaRPr lang="en-US" sz="1800" b="1"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stock holding and watchlist			Primary Key: id</a:t>
            </a:r>
          </a:p>
        </p:txBody>
      </p:sp>
    </p:spTree>
    <p:extLst>
      <p:ext uri="{BB962C8B-B14F-4D97-AF65-F5344CB8AC3E}">
        <p14:creationId xmlns:p14="http://schemas.microsoft.com/office/powerpoint/2010/main" val="158444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457155257"/>
              </p:ext>
            </p:extLst>
          </p:nvPr>
        </p:nvGraphicFramePr>
        <p:xfrm>
          <a:off x="912877" y="2160588"/>
          <a:ext cx="8983598" cy="4450080"/>
        </p:xfrm>
        <a:graphic>
          <a:graphicData uri="http://schemas.openxmlformats.org/drawingml/2006/table">
            <a:tbl>
              <a:tblPr firstRow="1" bandRow="1">
                <a:tableStyleId>{69012ECD-51FC-41F1-AA8D-1B2483CD663E}</a:tableStyleId>
              </a:tblPr>
              <a:tblGrid>
                <a:gridCol w="624848">
                  <a:extLst>
                    <a:ext uri="{9D8B030D-6E8A-4147-A177-3AD203B41FA5}">
                      <a16:colId xmlns:a16="http://schemas.microsoft.com/office/drawing/2014/main" val="3377138472"/>
                    </a:ext>
                  </a:extLst>
                </a:gridCol>
                <a:gridCol w="1513095">
                  <a:extLst>
                    <a:ext uri="{9D8B030D-6E8A-4147-A177-3AD203B41FA5}">
                      <a16:colId xmlns:a16="http://schemas.microsoft.com/office/drawing/2014/main" val="475958479"/>
                    </a:ext>
                  </a:extLst>
                </a:gridCol>
                <a:gridCol w="1726140">
                  <a:extLst>
                    <a:ext uri="{9D8B030D-6E8A-4147-A177-3AD203B41FA5}">
                      <a16:colId xmlns:a16="http://schemas.microsoft.com/office/drawing/2014/main" val="3011637037"/>
                    </a:ext>
                  </a:extLst>
                </a:gridCol>
                <a:gridCol w="1460569">
                  <a:extLst>
                    <a:ext uri="{9D8B030D-6E8A-4147-A177-3AD203B41FA5}">
                      <a16:colId xmlns:a16="http://schemas.microsoft.com/office/drawing/2014/main" val="3189501537"/>
                    </a:ext>
                  </a:extLst>
                </a:gridCol>
                <a:gridCol w="3658946">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Sr.No</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Field Name</a:t>
                      </a:r>
                      <a:endParaRPr lang="en-US" sz="1600" b="0" i="0" u="none" strike="noStrike">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Data Type</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Constraint</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Description</a:t>
                      </a:r>
                      <a:endParaRPr lang="en-US" sz="16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sz="1600"/>
                        <a:t>1</a:t>
                      </a:r>
                      <a:endParaRPr lang="en-IN" sz="1600" dirty="0"/>
                    </a:p>
                  </a:txBody>
                  <a:tcPr/>
                </a:tc>
                <a:tc>
                  <a:txBody>
                    <a:bodyPr/>
                    <a:lstStyle/>
                    <a:p>
                      <a:r>
                        <a:rPr lang="en-US" sz="1600"/>
                        <a:t>id</a:t>
                      </a:r>
                      <a:endParaRPr lang="en-IN" sz="1600" dirty="0"/>
                    </a:p>
                  </a:txBody>
                  <a:tcPr/>
                </a:tc>
                <a:tc>
                  <a:txBody>
                    <a:bodyPr/>
                    <a:lstStyle/>
                    <a:p>
                      <a:r>
                        <a:rPr lang="en-US" sz="1600"/>
                        <a:t>IntegerField</a:t>
                      </a:r>
                      <a:endParaRPr lang="en-IN" sz="1600" dirty="0"/>
                    </a:p>
                  </a:txBody>
                  <a:tcPr/>
                </a:tc>
                <a:tc>
                  <a:txBody>
                    <a:bodyPr/>
                    <a:lstStyle/>
                    <a:p>
                      <a:r>
                        <a:rPr lang="en-US" sz="1600"/>
                        <a:t>Primary Key</a:t>
                      </a:r>
                      <a:endParaRPr lang="en-IN" sz="1600" dirty="0"/>
                    </a:p>
                  </a:txBody>
                  <a:tcPr/>
                </a:tc>
                <a:tc>
                  <a:txBody>
                    <a:bodyPr/>
                    <a:lstStyle/>
                    <a:p>
                      <a:r>
                        <a:rPr lang="en-US" sz="1600"/>
                        <a:t>Represent user id</a:t>
                      </a:r>
                      <a:endParaRPr lang="en-IN" sz="1600" dirty="0"/>
                    </a:p>
                  </a:txBody>
                  <a:tcPr/>
                </a:tc>
                <a:extLst>
                  <a:ext uri="{0D108BD9-81ED-4DB2-BD59-A6C34878D82A}">
                    <a16:rowId xmlns:a16="http://schemas.microsoft.com/office/drawing/2014/main" val="2995053107"/>
                  </a:ext>
                </a:extLst>
              </a:tr>
              <a:tr h="370840">
                <a:tc>
                  <a:txBody>
                    <a:bodyPr/>
                    <a:lstStyle/>
                    <a:p>
                      <a:r>
                        <a:rPr lang="en-US" sz="1600"/>
                        <a:t>2</a:t>
                      </a:r>
                      <a:endParaRPr lang="en-IN" sz="1600" dirty="0"/>
                    </a:p>
                  </a:txBody>
                  <a:tcPr/>
                </a:tc>
                <a:tc>
                  <a:txBody>
                    <a:bodyPr/>
                    <a:lstStyle/>
                    <a:p>
                      <a:r>
                        <a:rPr lang="en-US" sz="1600" dirty="0" err="1"/>
                        <a:t>Date_joined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DateTimeField</a:t>
                      </a:r>
                      <a:endParaRPr lang="en-IN" sz="1600" dirty="0"/>
                    </a:p>
                  </a:txBody>
                  <a:tcPr/>
                </a:tc>
                <a:tc>
                  <a:txBody>
                    <a:bodyPr/>
                    <a:lstStyle/>
                    <a:p>
                      <a:r>
                        <a:rPr lang="en-US" sz="1600"/>
                        <a:t>Not Null</a:t>
                      </a:r>
                      <a:endParaRPr lang="en-IN" sz="1600" dirty="0"/>
                    </a:p>
                  </a:txBody>
                  <a:tcPr/>
                </a:tc>
                <a:tc>
                  <a:txBody>
                    <a:bodyPr/>
                    <a:lstStyle/>
                    <a:p>
                      <a:r>
                        <a:rPr lang="en-US" sz="1600"/>
                        <a:t>Represent date of joining</a:t>
                      </a:r>
                      <a:endParaRPr lang="en-IN" sz="1600" dirty="0"/>
                    </a:p>
                  </a:txBody>
                  <a:tcPr/>
                </a:tc>
                <a:extLst>
                  <a:ext uri="{0D108BD9-81ED-4DB2-BD59-A6C34878D82A}">
                    <a16:rowId xmlns:a16="http://schemas.microsoft.com/office/drawing/2014/main" val="2678950298"/>
                  </a:ext>
                </a:extLst>
              </a:tr>
              <a:tr h="370840">
                <a:tc>
                  <a:txBody>
                    <a:bodyPr/>
                    <a:lstStyle/>
                    <a:p>
                      <a:r>
                        <a:rPr lang="en-US" sz="1600"/>
                        <a:t>3</a:t>
                      </a:r>
                      <a:endParaRPr lang="en-IN" sz="1600" dirty="0"/>
                    </a:p>
                  </a:txBody>
                  <a:tcPr/>
                </a:tc>
                <a:tc>
                  <a:txBody>
                    <a:bodyPr/>
                    <a:lstStyle/>
                    <a:p>
                      <a:r>
                        <a:rPr lang="en-US" sz="1600" dirty="0"/>
                        <a:t>email</a:t>
                      </a:r>
                      <a:endParaRPr lang="en-IN" sz="1600" dirty="0"/>
                    </a:p>
                  </a:txBody>
                  <a:tcPr/>
                </a:tc>
                <a:tc>
                  <a:txBody>
                    <a:bodyPr/>
                    <a:lstStyle/>
                    <a:p>
                      <a:r>
                        <a:rPr lang="en-US" sz="1600"/>
                        <a:t>EmailField</a:t>
                      </a:r>
                      <a:endParaRPr lang="en-IN" sz="1600" dirty="0"/>
                    </a:p>
                  </a:txBody>
                  <a:tcPr/>
                </a:tc>
                <a:tc>
                  <a:txBody>
                    <a:bodyPr/>
                    <a:lstStyle/>
                    <a:p>
                      <a:r>
                        <a:rPr lang="en-US" sz="160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Email id of user</a:t>
                      </a:r>
                      <a:endParaRPr lang="en-IN" sz="1600" dirty="0"/>
                    </a:p>
                  </a:txBody>
                  <a:tcPr/>
                </a:tc>
                <a:extLst>
                  <a:ext uri="{0D108BD9-81ED-4DB2-BD59-A6C34878D82A}">
                    <a16:rowId xmlns:a16="http://schemas.microsoft.com/office/drawing/2014/main" val="1574306210"/>
                  </a:ext>
                </a:extLst>
              </a:tr>
              <a:tr h="370840">
                <a:tc>
                  <a:txBody>
                    <a:bodyPr/>
                    <a:lstStyle/>
                    <a:p>
                      <a:r>
                        <a:rPr lang="en-US" sz="1600"/>
                        <a:t>4</a:t>
                      </a:r>
                      <a:endParaRPr lang="en-IN" sz="1600" dirty="0"/>
                    </a:p>
                  </a:txBody>
                  <a:tcPr/>
                </a:tc>
                <a:tc>
                  <a:txBody>
                    <a:bodyPr/>
                    <a:lstStyle/>
                    <a:p>
                      <a:r>
                        <a:rPr lang="en-US" sz="1600" dirty="0" err="1"/>
                        <a:t>First_name</a:t>
                      </a:r>
                      <a:endParaRPr lang="en-IN" sz="1600" dirty="0"/>
                    </a:p>
                  </a:txBody>
                  <a:tcPr/>
                </a:tc>
                <a:tc>
                  <a:txBody>
                    <a:bodyPr/>
                    <a:lstStyle/>
                    <a:p>
                      <a:r>
                        <a:rPr lang="en-US" sz="1600"/>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First Name</a:t>
                      </a:r>
                      <a:endParaRPr lang="en-IN" sz="1600" dirty="0"/>
                    </a:p>
                  </a:txBody>
                  <a:tcPr/>
                </a:tc>
                <a:extLst>
                  <a:ext uri="{0D108BD9-81ED-4DB2-BD59-A6C34878D82A}">
                    <a16:rowId xmlns:a16="http://schemas.microsoft.com/office/drawing/2014/main" val="2124034358"/>
                  </a:ext>
                </a:extLst>
              </a:tr>
              <a:tr h="370840">
                <a:tc>
                  <a:txBody>
                    <a:bodyPr/>
                    <a:lstStyle/>
                    <a:p>
                      <a:r>
                        <a:rPr lang="en-US" sz="1600"/>
                        <a:t>5</a:t>
                      </a:r>
                      <a:endParaRPr lang="en-IN" sz="1600" dirty="0"/>
                    </a:p>
                  </a:txBody>
                  <a:tcPr/>
                </a:tc>
                <a:tc>
                  <a:txBody>
                    <a:bodyPr/>
                    <a:lstStyle/>
                    <a:p>
                      <a:r>
                        <a:rPr lang="en-US" sz="1600" dirty="0" err="1"/>
                        <a:t>Is_active</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status</a:t>
                      </a:r>
                      <a:endParaRPr lang="en-IN" sz="1600" dirty="0"/>
                    </a:p>
                  </a:txBody>
                  <a:tcPr/>
                </a:tc>
                <a:extLst>
                  <a:ext uri="{0D108BD9-81ED-4DB2-BD59-A6C34878D82A}">
                    <a16:rowId xmlns:a16="http://schemas.microsoft.com/office/drawing/2014/main" val="425359948"/>
                  </a:ext>
                </a:extLst>
              </a:tr>
              <a:tr h="370840">
                <a:tc>
                  <a:txBody>
                    <a:bodyPr/>
                    <a:lstStyle/>
                    <a:p>
                      <a:r>
                        <a:rPr lang="en-US" sz="1600"/>
                        <a:t>6</a:t>
                      </a:r>
                      <a:endParaRPr lang="en-IN" sz="1600" dirty="0"/>
                    </a:p>
                  </a:txBody>
                  <a:tcPr/>
                </a:tc>
                <a:tc>
                  <a:txBody>
                    <a:bodyPr/>
                    <a:lstStyle/>
                    <a:p>
                      <a:r>
                        <a:rPr lang="en-US" sz="1600" dirty="0" err="1"/>
                        <a:t>Is_staff</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staff member or not</a:t>
                      </a:r>
                      <a:endParaRPr lang="en-IN" sz="1600" dirty="0"/>
                    </a:p>
                  </a:txBody>
                  <a:tcPr/>
                </a:tc>
                <a:extLst>
                  <a:ext uri="{0D108BD9-81ED-4DB2-BD59-A6C34878D82A}">
                    <a16:rowId xmlns:a16="http://schemas.microsoft.com/office/drawing/2014/main" val="1466883252"/>
                  </a:ext>
                </a:extLst>
              </a:tr>
              <a:tr h="370840">
                <a:tc>
                  <a:txBody>
                    <a:bodyPr/>
                    <a:lstStyle/>
                    <a:p>
                      <a:r>
                        <a:rPr lang="en-US" sz="1600"/>
                        <a:t>7</a:t>
                      </a:r>
                      <a:endParaRPr lang="en-IN" sz="1600" dirty="0"/>
                    </a:p>
                  </a:txBody>
                  <a:tcPr/>
                </a:tc>
                <a:tc>
                  <a:txBody>
                    <a:bodyPr/>
                    <a:lstStyle/>
                    <a:p>
                      <a:r>
                        <a:rPr lang="en-US" sz="1600" dirty="0" err="1"/>
                        <a:t>Is_superuser</a:t>
                      </a:r>
                      <a:endParaRPr lang="en-IN" sz="1600" dirty="0"/>
                    </a:p>
                  </a:txBody>
                  <a:tcPr/>
                </a:tc>
                <a:tc>
                  <a:txBody>
                    <a:bodyPr/>
                    <a:lstStyle/>
                    <a:p>
                      <a:r>
                        <a:rPr lang="en-US" sz="1600" dirty="0" err="1"/>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super user or not</a:t>
                      </a:r>
                      <a:endParaRPr lang="en-IN" sz="1600" dirty="0"/>
                    </a:p>
                  </a:txBody>
                  <a:tcPr/>
                </a:tc>
                <a:extLst>
                  <a:ext uri="{0D108BD9-81ED-4DB2-BD59-A6C34878D82A}">
                    <a16:rowId xmlns:a16="http://schemas.microsoft.com/office/drawing/2014/main" val="1832735124"/>
                  </a:ext>
                </a:extLst>
              </a:tr>
              <a:tr h="370840">
                <a:tc>
                  <a:txBody>
                    <a:bodyPr/>
                    <a:lstStyle/>
                    <a:p>
                      <a:r>
                        <a:rPr lang="en-US" sz="1600" dirty="0"/>
                        <a:t>8</a:t>
                      </a:r>
                      <a:endParaRPr lang="en-IN" sz="1600" dirty="0"/>
                    </a:p>
                  </a:txBody>
                  <a:tcPr/>
                </a:tc>
                <a:tc>
                  <a:txBody>
                    <a:bodyPr/>
                    <a:lstStyle/>
                    <a:p>
                      <a:r>
                        <a:rPr lang="en-IN" sz="1600" kern="1200" dirty="0" err="1">
                          <a:solidFill>
                            <a:schemeClr val="dk1"/>
                          </a:solidFill>
                          <a:effectLst/>
                        </a:rPr>
                        <a:t>last_login</a:t>
                      </a:r>
                      <a:endParaRPr lang="en-IN" sz="1600" dirty="0"/>
                    </a:p>
                  </a:txBody>
                  <a:tcPr/>
                </a:tc>
                <a:tc>
                  <a:txBody>
                    <a:bodyPr/>
                    <a:lstStyle/>
                    <a:p>
                      <a:r>
                        <a:rPr lang="en-IN" sz="1600" kern="1200" dirty="0" err="1">
                          <a:solidFill>
                            <a:schemeClr val="dk1"/>
                          </a:solidFill>
                          <a:effectLst/>
                        </a:rPr>
                        <a:t>DateTimeField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last login date and time</a:t>
                      </a:r>
                      <a:endParaRPr lang="en-IN" sz="1600" dirty="0"/>
                    </a:p>
                  </a:txBody>
                  <a:tcPr/>
                </a:tc>
                <a:extLst>
                  <a:ext uri="{0D108BD9-81ED-4DB2-BD59-A6C34878D82A}">
                    <a16:rowId xmlns:a16="http://schemas.microsoft.com/office/drawing/2014/main" val="931057207"/>
                  </a:ext>
                </a:extLst>
              </a:tr>
              <a:tr h="370840">
                <a:tc>
                  <a:txBody>
                    <a:bodyPr/>
                    <a:lstStyle/>
                    <a:p>
                      <a:r>
                        <a:rPr lang="en-US" sz="1600" dirty="0"/>
                        <a:t>9</a:t>
                      </a:r>
                      <a:endParaRPr lang="en-IN" sz="1600" dirty="0"/>
                    </a:p>
                  </a:txBody>
                  <a:tcPr/>
                </a:tc>
                <a:tc>
                  <a:txBody>
                    <a:bodyPr/>
                    <a:lstStyle/>
                    <a:p>
                      <a:r>
                        <a:rPr lang="en-IN" sz="1600" kern="1200" dirty="0" err="1">
                          <a:solidFill>
                            <a:schemeClr val="dk1"/>
                          </a:solidFill>
                          <a:effectLst/>
                        </a:rPr>
                        <a:t>last_name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user’s last name</a:t>
                      </a:r>
                      <a:endParaRPr lang="en-IN" sz="1600" dirty="0"/>
                    </a:p>
                  </a:txBody>
                  <a:tcPr/>
                </a:tc>
                <a:extLst>
                  <a:ext uri="{0D108BD9-81ED-4DB2-BD59-A6C34878D82A}">
                    <a16:rowId xmlns:a16="http://schemas.microsoft.com/office/drawing/2014/main" val="3249104338"/>
                  </a:ext>
                </a:extLst>
              </a:tr>
              <a:tr h="370840">
                <a:tc>
                  <a:txBody>
                    <a:bodyPr/>
                    <a:lstStyle/>
                    <a:p>
                      <a:r>
                        <a:rPr lang="en-US" sz="1600" dirty="0"/>
                        <a:t>10</a:t>
                      </a:r>
                      <a:endParaRPr lang="en-IN" sz="1600" dirty="0"/>
                    </a:p>
                  </a:txBody>
                  <a:tcPr/>
                </a:tc>
                <a:tc>
                  <a:txBody>
                    <a:bodyPr/>
                    <a:lstStyle/>
                    <a:p>
                      <a:r>
                        <a:rPr lang="en-IN" sz="1600" kern="1200" dirty="0">
                          <a:solidFill>
                            <a:schemeClr val="dk1"/>
                          </a:solidFill>
                          <a:effectLst/>
                        </a:rPr>
                        <a:t>Password</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password</a:t>
                      </a:r>
                      <a:endParaRPr lang="en-IN" sz="1600" dirty="0"/>
                    </a:p>
                  </a:txBody>
                  <a:tcPr/>
                </a:tc>
                <a:extLst>
                  <a:ext uri="{0D108BD9-81ED-4DB2-BD59-A6C34878D82A}">
                    <a16:rowId xmlns:a16="http://schemas.microsoft.com/office/drawing/2014/main" val="1538953472"/>
                  </a:ext>
                </a:extLst>
              </a:tr>
              <a:tr h="370840">
                <a:tc>
                  <a:txBody>
                    <a:bodyPr/>
                    <a:lstStyle/>
                    <a:p>
                      <a:r>
                        <a:rPr lang="en-US" sz="1600" dirty="0"/>
                        <a:t>11</a:t>
                      </a:r>
                      <a:endParaRPr lang="en-IN" sz="1600" dirty="0"/>
                    </a:p>
                  </a:txBody>
                  <a:tcPr/>
                </a:tc>
                <a:tc>
                  <a:txBody>
                    <a:bodyPr/>
                    <a:lstStyle/>
                    <a:p>
                      <a:r>
                        <a:rPr lang="en-IN" sz="1600" kern="1200" dirty="0">
                          <a:solidFill>
                            <a:schemeClr val="dk1"/>
                          </a:solidFill>
                          <a:effectLst/>
                        </a:rPr>
                        <a:t>username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username</a:t>
                      </a:r>
                      <a:endParaRPr lang="en-IN" sz="1600" dirty="0"/>
                    </a:p>
                  </a:txBody>
                  <a:tcPr/>
                </a:tc>
                <a:extLst>
                  <a:ext uri="{0D108BD9-81ED-4DB2-BD59-A6C34878D82A}">
                    <a16:rowId xmlns:a16="http://schemas.microsoft.com/office/drawing/2014/main" val="4120836713"/>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User</a:t>
            </a: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a:t>
            </a:r>
            <a:r>
              <a:rPr lang="en-US" sz="1800" dirty="0" err="1">
                <a:solidFill>
                  <a:schemeClr val="accent1"/>
                </a:solidFill>
                <a:latin typeface="Times New Roman" panose="02020603050405020304" pitchFamily="18" charset="0"/>
                <a:cs typeface="Times New Roman" panose="02020603050405020304" pitchFamily="18" charset="0"/>
              </a:rPr>
              <a:t>users’s</a:t>
            </a:r>
            <a:r>
              <a:rPr lang="en-US" sz="1800" dirty="0">
                <a:solidFill>
                  <a:schemeClr val="accent1"/>
                </a:solidFill>
                <a:latin typeface="Times New Roman" panose="02020603050405020304" pitchFamily="18" charset="0"/>
                <a:cs typeface="Times New Roman" panose="02020603050405020304" pitchFamily="18" charset="0"/>
              </a:rPr>
              <a:t> details					Primary Key: id</a:t>
            </a:r>
          </a:p>
        </p:txBody>
      </p:sp>
    </p:spTree>
    <p:extLst>
      <p:ext uri="{BB962C8B-B14F-4D97-AF65-F5344CB8AC3E}">
        <p14:creationId xmlns:p14="http://schemas.microsoft.com/office/powerpoint/2010/main" val="100095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Input &amp; Output Design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513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33450" y="112399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Project Profile</a:t>
            </a:r>
          </a:p>
        </p:txBody>
      </p:sp>
      <p:graphicFrame>
        <p:nvGraphicFramePr>
          <p:cNvPr id="4" name="Table 3">
            <a:extLst>
              <a:ext uri="{FF2B5EF4-FFF2-40B4-BE49-F238E27FC236}">
                <a16:creationId xmlns:a16="http://schemas.microsoft.com/office/drawing/2014/main" id="{66C48E70-0445-46AF-89D6-634E740A5231}"/>
              </a:ext>
            </a:extLst>
          </p:cNvPr>
          <p:cNvGraphicFramePr>
            <a:graphicFrameLocks noGrp="1"/>
          </p:cNvGraphicFramePr>
          <p:nvPr>
            <p:extLst>
              <p:ext uri="{D42A27DB-BD31-4B8C-83A1-F6EECF244321}">
                <p14:modId xmlns:p14="http://schemas.microsoft.com/office/powerpoint/2010/main" val="1230955202"/>
              </p:ext>
            </p:extLst>
          </p:nvPr>
        </p:nvGraphicFramePr>
        <p:xfrm>
          <a:off x="1009650" y="1895480"/>
          <a:ext cx="8381999" cy="4805614"/>
        </p:xfrm>
        <a:graphic>
          <a:graphicData uri="http://schemas.openxmlformats.org/drawingml/2006/table">
            <a:tbl>
              <a:tblPr firstRow="1" bandRow="1">
                <a:tableStyleId>{3B4B98B0-60AC-42C2-AFA5-B58CD77FA1E5}</a:tableStyleId>
              </a:tblPr>
              <a:tblGrid>
                <a:gridCol w="2529052">
                  <a:extLst>
                    <a:ext uri="{9D8B030D-6E8A-4147-A177-3AD203B41FA5}">
                      <a16:colId xmlns:a16="http://schemas.microsoft.com/office/drawing/2014/main" val="20000"/>
                    </a:ext>
                  </a:extLst>
                </a:gridCol>
                <a:gridCol w="5852947">
                  <a:extLst>
                    <a:ext uri="{9D8B030D-6E8A-4147-A177-3AD203B41FA5}">
                      <a16:colId xmlns:a16="http://schemas.microsoft.com/office/drawing/2014/main" val="20001"/>
                    </a:ext>
                  </a:extLst>
                </a:gridCol>
              </a:tblGrid>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Title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Calibri" panose="020F0502020204030204" pitchFamily="34" charset="0"/>
                          <a:cs typeface="Calibri" panose="020F0502020204030204" pitchFamily="34" charset="0"/>
                        </a:rPr>
                        <a:t>Stock Price Prediction using Machine Learning</a:t>
                      </a:r>
                      <a:endParaRPr lang="en-GB" sz="1600" b="0" dirty="0">
                        <a:solidFill>
                          <a:schemeClr val="tx1"/>
                        </a:solidFill>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0"/>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category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cap="none" spc="0" baseline="0" dirty="0">
                          <a:ln>
                            <a:noFill/>
                          </a:ln>
                          <a:solidFill>
                            <a:schemeClr val="tx1"/>
                          </a:solidFill>
                          <a:effectLst/>
                          <a:latin typeface="Calibri" panose="020F0502020204030204" pitchFamily="34" charset="0"/>
                          <a:cs typeface="Calibri" panose="020F0502020204030204" pitchFamily="34" charset="0"/>
                        </a:rPr>
                        <a:t>Web Application</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1"/>
                  </a:ext>
                </a:extLst>
              </a:tr>
              <a:tr h="564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Objective </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cs typeface="Calibri" panose="020F0502020204030204" pitchFamily="34" charset="0"/>
                        </a:rPr>
                        <a:t>To Predict the stock price based on the past and upcoming events.</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2"/>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Front End</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3"/>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Back End </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 Python</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4"/>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Tool</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Anaconda, Google </a:t>
                      </a:r>
                      <a:r>
                        <a:rPr kumimoji="0" lang="en-US" sz="1600" b="0" u="none" strike="noStrike" kern="1200" cap="none" normalizeH="0" baseline="0" dirty="0" err="1">
                          <a:ln>
                            <a:noFill/>
                          </a:ln>
                          <a:solidFill>
                            <a:schemeClr val="tx1"/>
                          </a:solidFill>
                          <a:effectLst/>
                          <a:latin typeface="Calibri" panose="020F0502020204030204" pitchFamily="34" charset="0"/>
                          <a:cs typeface="Calibri" panose="020F0502020204030204" pitchFamily="34" charset="0"/>
                        </a:rPr>
                        <a:t>Colab</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5"/>
                  </a:ext>
                </a:extLst>
              </a:tr>
              <a:tr h="322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Server</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XAMP</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6"/>
                  </a:ext>
                </a:extLst>
              </a:tr>
              <a:tr h="55256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Documentation Tool</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Office 365</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7"/>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Company Name</a:t>
                      </a:r>
                    </a:p>
                  </a:txBody>
                  <a:tcPr marT="45723" marB="45723" horzOverflow="overflow"/>
                </a:tc>
                <a:tc>
                  <a:txBody>
                    <a:bodyPr/>
                    <a:lstStyle/>
                    <a:p>
                      <a:pPr fontAlgn="auto">
                        <a:spcBef>
                          <a:spcPts val="0"/>
                        </a:spcBef>
                        <a:spcAft>
                          <a:spcPts val="0"/>
                        </a:spcAft>
                        <a:defRPr/>
                      </a:pP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3350489032"/>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r>
                        <a:rPr lang="en-US" sz="1600" b="0" strike="noStrike" dirty="0">
                          <a:effectLst/>
                          <a:latin typeface="Calibri" panose="020F0502020204030204" pitchFamily="34" charset="0"/>
                          <a:cs typeface="Calibri" panose="020F0502020204030204" pitchFamily="34" charset="0"/>
                        </a:rPr>
                        <a:t>Dr. </a:t>
                      </a:r>
                      <a:r>
                        <a:rPr lang="en-US" sz="1600" b="0" strike="noStrike" dirty="0" err="1">
                          <a:effectLst/>
                          <a:latin typeface="Calibri" panose="020F0502020204030204" pitchFamily="34" charset="0"/>
                          <a:cs typeface="Calibri" panose="020F0502020204030204" pitchFamily="34" charset="0"/>
                        </a:rPr>
                        <a:t>Jigneshkumar</a:t>
                      </a:r>
                      <a:r>
                        <a:rPr lang="en-US" sz="1600" b="0" strike="noStrike" dirty="0">
                          <a:effectLst/>
                          <a:latin typeface="Calibri" panose="020F0502020204030204" pitchFamily="34" charset="0"/>
                          <a:cs typeface="Calibri" panose="020F0502020204030204" pitchFamily="34" charset="0"/>
                        </a:rPr>
                        <a:t> A. Chauhan</a:t>
                      </a: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2574156505"/>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External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469438573"/>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Developed By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Preyash Sanjay </a:t>
                      </a:r>
                      <a:r>
                        <a:rPr lang="en-US" sz="1600" b="0" dirty="0" err="1">
                          <a:latin typeface="Calibri" panose="020F0502020204030204" pitchFamily="34" charset="0"/>
                          <a:cs typeface="Calibri" panose="020F0502020204030204" pitchFamily="34" charset="0"/>
                        </a:rPr>
                        <a:t>KaPatel</a:t>
                      </a:r>
                      <a:r>
                        <a:rPr lang="en-US" sz="1600" b="0" dirty="0">
                          <a:latin typeface="Calibri" panose="020F0502020204030204" pitchFamily="34" charset="0"/>
                          <a:cs typeface="Calibri" panose="020F0502020204030204" pitchFamily="34" charset="0"/>
                        </a:rPr>
                        <a:t> (1803421003)</a:t>
                      </a:r>
                      <a:endParaRPr lang="en-US" sz="1600" b="0" dirty="0">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9"/>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Group No</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19</a:t>
                      </a:r>
                      <a:endParaRPr lang="en-US" sz="1600" b="0" strike="noStrike"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91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Home Page</a:t>
            </a:r>
            <a:endParaRPr lang="en-IN" dirty="0"/>
          </a:p>
        </p:txBody>
      </p:sp>
      <p:pic>
        <p:nvPicPr>
          <p:cNvPr id="5" name="Content Placeholder 4">
            <a:extLst>
              <a:ext uri="{FF2B5EF4-FFF2-40B4-BE49-F238E27FC236}">
                <a16:creationId xmlns:a16="http://schemas.microsoft.com/office/drawing/2014/main" id="{1AF3F4B1-2220-4A37-A2E0-FA6215D9B444}"/>
              </a:ext>
            </a:extLst>
          </p:cNvPr>
          <p:cNvPicPr>
            <a:picLocks noGrp="1" noChangeAspect="1"/>
          </p:cNvPicPr>
          <p:nvPr>
            <p:ph idx="1"/>
          </p:nvPr>
        </p:nvPicPr>
        <p:blipFill>
          <a:blip r:embed="rId2"/>
          <a:stretch>
            <a:fillRect/>
          </a:stretch>
        </p:blipFill>
        <p:spPr>
          <a:xfrm>
            <a:off x="677334" y="1666875"/>
            <a:ext cx="8619066" cy="4848225"/>
          </a:xfrm>
        </p:spPr>
      </p:pic>
    </p:spTree>
    <p:extLst>
      <p:ext uri="{BB962C8B-B14F-4D97-AF65-F5344CB8AC3E}">
        <p14:creationId xmlns:p14="http://schemas.microsoft.com/office/powerpoint/2010/main" val="2789445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Login Page</a:t>
            </a:r>
            <a:endParaRPr lang="en-IN" dirty="0"/>
          </a:p>
        </p:txBody>
      </p:sp>
      <p:pic>
        <p:nvPicPr>
          <p:cNvPr id="11" name="Content Placeholder 10">
            <a:extLst>
              <a:ext uri="{FF2B5EF4-FFF2-40B4-BE49-F238E27FC236}">
                <a16:creationId xmlns:a16="http://schemas.microsoft.com/office/drawing/2014/main" id="{B620CFFC-2C79-4CDD-BC0C-B6B4E19BFC6D}"/>
              </a:ext>
            </a:extLst>
          </p:cNvPr>
          <p:cNvPicPr>
            <a:picLocks noGrp="1" noChangeAspect="1"/>
          </p:cNvPicPr>
          <p:nvPr>
            <p:ph idx="1"/>
          </p:nvPr>
        </p:nvPicPr>
        <p:blipFill>
          <a:blip r:embed="rId2"/>
          <a:stretch>
            <a:fillRect/>
          </a:stretch>
        </p:blipFill>
        <p:spPr>
          <a:xfrm>
            <a:off x="677333" y="1560513"/>
            <a:ext cx="8334021" cy="4687887"/>
          </a:xfrm>
        </p:spPr>
      </p:pic>
    </p:spTree>
    <p:extLst>
      <p:ext uri="{BB962C8B-B14F-4D97-AF65-F5344CB8AC3E}">
        <p14:creationId xmlns:p14="http://schemas.microsoft.com/office/powerpoint/2010/main" val="314623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Signup Page</a:t>
            </a:r>
            <a:endParaRPr lang="en-IN" dirty="0"/>
          </a:p>
        </p:txBody>
      </p:sp>
      <p:pic>
        <p:nvPicPr>
          <p:cNvPr id="5" name="Content Placeholder 4">
            <a:extLst>
              <a:ext uri="{FF2B5EF4-FFF2-40B4-BE49-F238E27FC236}">
                <a16:creationId xmlns:a16="http://schemas.microsoft.com/office/drawing/2014/main" id="{2FCC956F-EAF6-431A-9ABA-7094EE985800}"/>
              </a:ext>
            </a:extLst>
          </p:cNvPr>
          <p:cNvPicPr>
            <a:picLocks noGrp="1" noChangeAspect="1"/>
          </p:cNvPicPr>
          <p:nvPr>
            <p:ph idx="1"/>
          </p:nvPr>
        </p:nvPicPr>
        <p:blipFill>
          <a:blip r:embed="rId2"/>
          <a:stretch>
            <a:fillRect/>
          </a:stretch>
        </p:blipFill>
        <p:spPr>
          <a:xfrm>
            <a:off x="677334" y="1627188"/>
            <a:ext cx="8885766" cy="4998244"/>
          </a:xfrm>
        </p:spPr>
      </p:pic>
    </p:spTree>
    <p:extLst>
      <p:ext uri="{BB962C8B-B14F-4D97-AF65-F5344CB8AC3E}">
        <p14:creationId xmlns:p14="http://schemas.microsoft.com/office/powerpoint/2010/main" val="36021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Home after login</a:t>
            </a:r>
            <a:endParaRPr lang="en-IN" dirty="0"/>
          </a:p>
        </p:txBody>
      </p:sp>
      <p:pic>
        <p:nvPicPr>
          <p:cNvPr id="5" name="Content Placeholder 4">
            <a:extLst>
              <a:ext uri="{FF2B5EF4-FFF2-40B4-BE49-F238E27FC236}">
                <a16:creationId xmlns:a16="http://schemas.microsoft.com/office/drawing/2014/main" id="{FE7BF34C-A2D5-4D81-A7F3-49A8CFE803BF}"/>
              </a:ext>
            </a:extLst>
          </p:cNvPr>
          <p:cNvPicPr>
            <a:picLocks noGrp="1" noChangeAspect="1"/>
          </p:cNvPicPr>
          <p:nvPr>
            <p:ph idx="1"/>
          </p:nvPr>
        </p:nvPicPr>
        <p:blipFill>
          <a:blip r:embed="rId2"/>
          <a:stretch>
            <a:fillRect/>
          </a:stretch>
        </p:blipFill>
        <p:spPr>
          <a:xfrm>
            <a:off x="677333" y="1488281"/>
            <a:ext cx="8733367" cy="4912519"/>
          </a:xfrm>
        </p:spPr>
      </p:pic>
    </p:spTree>
    <p:extLst>
      <p:ext uri="{BB962C8B-B14F-4D97-AF65-F5344CB8AC3E}">
        <p14:creationId xmlns:p14="http://schemas.microsoft.com/office/powerpoint/2010/main" val="122363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Watchlist Page</a:t>
            </a:r>
            <a:endParaRPr lang="en-IN" dirty="0"/>
          </a:p>
        </p:txBody>
      </p:sp>
      <p:pic>
        <p:nvPicPr>
          <p:cNvPr id="5" name="Content Placeholder 4">
            <a:extLst>
              <a:ext uri="{FF2B5EF4-FFF2-40B4-BE49-F238E27FC236}">
                <a16:creationId xmlns:a16="http://schemas.microsoft.com/office/drawing/2014/main" id="{342B1CF7-363D-4C6D-BA60-81804903F995}"/>
              </a:ext>
            </a:extLst>
          </p:cNvPr>
          <p:cNvPicPr>
            <a:picLocks noGrp="1" noChangeAspect="1"/>
          </p:cNvPicPr>
          <p:nvPr>
            <p:ph idx="1"/>
          </p:nvPr>
        </p:nvPicPr>
        <p:blipFill>
          <a:blip r:embed="rId2"/>
          <a:stretch>
            <a:fillRect/>
          </a:stretch>
        </p:blipFill>
        <p:spPr>
          <a:xfrm>
            <a:off x="677333" y="1488281"/>
            <a:ext cx="8838141" cy="4971455"/>
          </a:xfrm>
        </p:spPr>
      </p:pic>
    </p:spTree>
    <p:extLst>
      <p:ext uri="{BB962C8B-B14F-4D97-AF65-F5344CB8AC3E}">
        <p14:creationId xmlns:p14="http://schemas.microsoft.com/office/powerpoint/2010/main" val="610739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Holdings Page</a:t>
            </a:r>
            <a:endParaRPr lang="en-IN" dirty="0"/>
          </a:p>
        </p:txBody>
      </p:sp>
      <p:pic>
        <p:nvPicPr>
          <p:cNvPr id="5" name="Content Placeholder 4">
            <a:extLst>
              <a:ext uri="{FF2B5EF4-FFF2-40B4-BE49-F238E27FC236}">
                <a16:creationId xmlns:a16="http://schemas.microsoft.com/office/drawing/2014/main" id="{FBA3851B-77D2-410C-ABCE-D5759EFBB34F}"/>
              </a:ext>
            </a:extLst>
          </p:cNvPr>
          <p:cNvPicPr>
            <a:picLocks noGrp="1" noChangeAspect="1"/>
          </p:cNvPicPr>
          <p:nvPr>
            <p:ph idx="1"/>
          </p:nvPr>
        </p:nvPicPr>
        <p:blipFill>
          <a:blip r:embed="rId2"/>
          <a:stretch>
            <a:fillRect/>
          </a:stretch>
        </p:blipFill>
        <p:spPr>
          <a:xfrm>
            <a:off x="677334" y="1488281"/>
            <a:ext cx="8596668" cy="4835626"/>
          </a:xfrm>
        </p:spPr>
      </p:pic>
    </p:spTree>
    <p:extLst>
      <p:ext uri="{BB962C8B-B14F-4D97-AF65-F5344CB8AC3E}">
        <p14:creationId xmlns:p14="http://schemas.microsoft.com/office/powerpoint/2010/main" val="1508982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Prediction Page</a:t>
            </a:r>
            <a:endParaRPr lang="en-IN" dirty="0"/>
          </a:p>
        </p:txBody>
      </p:sp>
      <p:pic>
        <p:nvPicPr>
          <p:cNvPr id="5" name="Content Placeholder 4">
            <a:extLst>
              <a:ext uri="{FF2B5EF4-FFF2-40B4-BE49-F238E27FC236}">
                <a16:creationId xmlns:a16="http://schemas.microsoft.com/office/drawing/2014/main" id="{D88717ED-6DD5-48A4-8FC6-76CC40E26D50}"/>
              </a:ext>
            </a:extLst>
          </p:cNvPr>
          <p:cNvPicPr>
            <a:picLocks noGrp="1" noChangeAspect="1"/>
          </p:cNvPicPr>
          <p:nvPr>
            <p:ph idx="1"/>
          </p:nvPr>
        </p:nvPicPr>
        <p:blipFill>
          <a:blip r:embed="rId2"/>
          <a:stretch>
            <a:fillRect/>
          </a:stretch>
        </p:blipFill>
        <p:spPr>
          <a:xfrm>
            <a:off x="677334" y="1488281"/>
            <a:ext cx="8676216" cy="4880372"/>
          </a:xfrm>
        </p:spPr>
      </p:pic>
    </p:spTree>
    <p:extLst>
      <p:ext uri="{BB962C8B-B14F-4D97-AF65-F5344CB8AC3E}">
        <p14:creationId xmlns:p14="http://schemas.microsoft.com/office/powerpoint/2010/main" val="1192699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Prediction Page</a:t>
            </a:r>
            <a:endParaRPr lang="en-IN" dirty="0"/>
          </a:p>
        </p:txBody>
      </p:sp>
      <p:pic>
        <p:nvPicPr>
          <p:cNvPr id="5" name="Content Placeholder 4">
            <a:extLst>
              <a:ext uri="{FF2B5EF4-FFF2-40B4-BE49-F238E27FC236}">
                <a16:creationId xmlns:a16="http://schemas.microsoft.com/office/drawing/2014/main" id="{0E233834-84DE-4C0A-A4FA-D5DAD4385B84}"/>
              </a:ext>
            </a:extLst>
          </p:cNvPr>
          <p:cNvPicPr>
            <a:picLocks noGrp="1" noChangeAspect="1"/>
          </p:cNvPicPr>
          <p:nvPr>
            <p:ph idx="1"/>
          </p:nvPr>
        </p:nvPicPr>
        <p:blipFill>
          <a:blip r:embed="rId2"/>
          <a:stretch>
            <a:fillRect/>
          </a:stretch>
        </p:blipFill>
        <p:spPr>
          <a:xfrm>
            <a:off x="677334" y="1488281"/>
            <a:ext cx="8596668" cy="4835626"/>
          </a:xfrm>
        </p:spPr>
      </p:pic>
    </p:spTree>
    <p:extLst>
      <p:ext uri="{BB962C8B-B14F-4D97-AF65-F5344CB8AC3E}">
        <p14:creationId xmlns:p14="http://schemas.microsoft.com/office/powerpoint/2010/main" val="421410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Testing</a:t>
            </a:r>
            <a:endParaRPr lang="en-US"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717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Validation</a:t>
            </a:r>
            <a:endParaRPr lang="en-IN" dirty="0"/>
          </a:p>
        </p:txBody>
      </p:sp>
      <p:graphicFrame>
        <p:nvGraphicFramePr>
          <p:cNvPr id="5" name="Table 4">
            <a:extLst>
              <a:ext uri="{FF2B5EF4-FFF2-40B4-BE49-F238E27FC236}">
                <a16:creationId xmlns:a16="http://schemas.microsoft.com/office/drawing/2014/main" id="{5833A028-B938-4C84-9FE2-04FE2F2D2196}"/>
              </a:ext>
            </a:extLst>
          </p:cNvPr>
          <p:cNvGraphicFramePr>
            <a:graphicFrameLocks noGrp="1"/>
          </p:cNvGraphicFramePr>
          <p:nvPr>
            <p:extLst>
              <p:ext uri="{D42A27DB-BD31-4B8C-83A1-F6EECF244321}">
                <p14:modId xmlns:p14="http://schemas.microsoft.com/office/powerpoint/2010/main" val="960568635"/>
              </p:ext>
            </p:extLst>
          </p:nvPr>
        </p:nvGraphicFramePr>
        <p:xfrm>
          <a:off x="677336" y="1930400"/>
          <a:ext cx="8596666" cy="3092410"/>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err="1">
                          <a:solidFill>
                            <a:schemeClr val="tx1"/>
                          </a:solidFill>
                          <a:effectLst/>
                        </a:rPr>
                        <a:t>Usename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 and Unique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r h="727057">
                <a:tc>
                  <a:txBody>
                    <a:bodyPr/>
                    <a:lstStyle/>
                    <a:p>
                      <a:pPr algn="ctr" fontAlgn="b"/>
                      <a:r>
                        <a:rPr lang="en-US" sz="1800" b="0" u="none" strike="noStrike" dirty="0">
                          <a:solidFill>
                            <a:schemeClr val="tx1"/>
                          </a:solidFill>
                          <a:effectLst/>
                        </a:rPr>
                        <a:t>2</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1218987"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Password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4832101"/>
                  </a:ext>
                </a:extLst>
              </a:tr>
              <a:tr h="645965">
                <a:tc>
                  <a:txBody>
                    <a:bodyPr/>
                    <a:lstStyle/>
                    <a:p>
                      <a:pPr algn="ctr" fontAlgn="b"/>
                      <a:r>
                        <a:rPr lang="en-US" sz="1800" b="0" u="none" strike="noStrike" dirty="0">
                          <a:solidFill>
                            <a:schemeClr val="tx1"/>
                          </a:solidFill>
                          <a:effectLst/>
                        </a:rPr>
                        <a:t>3</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1218987"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Confirm Password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119600730"/>
                  </a:ext>
                </a:extLst>
              </a:tr>
            </a:tbl>
          </a:graphicData>
        </a:graphic>
      </p:graphicFrame>
    </p:spTree>
    <p:extLst>
      <p:ext uri="{BB962C8B-B14F-4D97-AF65-F5344CB8AC3E}">
        <p14:creationId xmlns:p14="http://schemas.microsoft.com/office/powerpoint/2010/main" val="193914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Requirement Specification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3043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Watchlist</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extLst>
              <p:ext uri="{D42A27DB-BD31-4B8C-83A1-F6EECF244321}">
                <p14:modId xmlns:p14="http://schemas.microsoft.com/office/powerpoint/2010/main" val="9280418"/>
              </p:ext>
            </p:extLst>
          </p:nvPr>
        </p:nvGraphicFramePr>
        <p:xfrm>
          <a:off x="677336" y="1930400"/>
          <a:ext cx="8596666" cy="1719388"/>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Symbol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As per Yahoo Finance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bl>
          </a:graphicData>
        </a:graphic>
      </p:graphicFrame>
    </p:spTree>
    <p:extLst>
      <p:ext uri="{BB962C8B-B14F-4D97-AF65-F5344CB8AC3E}">
        <p14:creationId xmlns:p14="http://schemas.microsoft.com/office/powerpoint/2010/main" val="245900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Holding</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extLst>
              <p:ext uri="{D42A27DB-BD31-4B8C-83A1-F6EECF244321}">
                <p14:modId xmlns:p14="http://schemas.microsoft.com/office/powerpoint/2010/main" val="2185026070"/>
              </p:ext>
            </p:extLst>
          </p:nvPr>
        </p:nvGraphicFramePr>
        <p:xfrm>
          <a:off x="677336" y="1930400"/>
          <a:ext cx="8596666" cy="2365353"/>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latin typeface="Calibri" panose="020F0502020204030204" pitchFamily="34" charset="0"/>
                          <a:cs typeface="Calibri" panose="020F0502020204030204" pitchFamily="34" charset="0"/>
                        </a:rPr>
                        <a:t>Sr.No</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b="0" u="sng" strike="noStrike" dirty="0">
                          <a:solidFill>
                            <a:schemeClr val="tx1"/>
                          </a:solidFill>
                          <a:effectLst/>
                          <a:latin typeface="Calibri" panose="020F0502020204030204" pitchFamily="34" charset="0"/>
                          <a:cs typeface="Calibri" panose="020F0502020204030204" pitchFamily="34" charset="0"/>
                        </a:rPr>
                        <a:t>Validation</a:t>
                      </a:r>
                      <a:r>
                        <a:rPr lang="en-US" sz="1800" b="0" u="sng" strike="noStrike" baseline="0" dirty="0">
                          <a:solidFill>
                            <a:schemeClr val="tx1"/>
                          </a:solidFill>
                          <a:effectLst/>
                          <a:latin typeface="Calibri" panose="020F0502020204030204" pitchFamily="34" charset="0"/>
                          <a:cs typeface="Calibri" panose="020F0502020204030204" pitchFamily="34" charset="0"/>
                        </a:rPr>
                        <a:t> Checking </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u="sng" strike="noStrike" dirty="0">
                          <a:solidFill>
                            <a:schemeClr val="tx1"/>
                          </a:solidFill>
                          <a:effectLst/>
                          <a:latin typeface="Calibri" panose="020F0502020204030204" pitchFamily="34" charset="0"/>
                          <a:cs typeface="Calibri" panose="020F0502020204030204" pitchFamily="34" charset="0"/>
                        </a:rPr>
                        <a:t>Excepted Result</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u="sng" strike="noStrike" dirty="0">
                          <a:solidFill>
                            <a:schemeClr val="tx1"/>
                          </a:solidFill>
                          <a:effectLst/>
                          <a:latin typeface="Calibri" panose="020F0502020204030204" pitchFamily="34" charset="0"/>
                          <a:cs typeface="Calibri" panose="020F0502020204030204" pitchFamily="34" charset="0"/>
                        </a:rPr>
                        <a:t>Test Result</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latin typeface="Calibri" panose="020F0502020204030204" pitchFamily="34" charset="0"/>
                          <a:cs typeface="Calibri" panose="020F0502020204030204" pitchFamily="34" charset="0"/>
                        </a:rPr>
                        <a:t>1</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800" b="0" u="none" strike="noStrike" dirty="0">
                          <a:solidFill>
                            <a:schemeClr val="tx1"/>
                          </a:solidFill>
                          <a:effectLst/>
                          <a:latin typeface="Calibri" panose="020F0502020204030204" pitchFamily="34" charset="0"/>
                          <a:cs typeface="Calibri" panose="020F0502020204030204" pitchFamily="34" charset="0"/>
                        </a:rPr>
                        <a:t>Symbol</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800" b="0" u="none" strike="noStrike" dirty="0">
                          <a:solidFill>
                            <a:schemeClr val="tx1"/>
                          </a:solidFill>
                          <a:effectLst/>
                          <a:latin typeface="Calibri" panose="020F0502020204030204" pitchFamily="34" charset="0"/>
                          <a:cs typeface="Calibri" panose="020F0502020204030204" pitchFamily="34" charset="0"/>
                        </a:rPr>
                        <a:t>As per Yahoo Finance</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latin typeface="Calibri" panose="020F0502020204030204" pitchFamily="34" charset="0"/>
                          <a:cs typeface="Calibri" panose="020F0502020204030204" pitchFamily="34" charset="0"/>
                        </a:rPr>
                        <a:t>Pass</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980526683"/>
                  </a:ext>
                </a:extLst>
              </a:tr>
              <a:tr h="645965">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2</a:t>
                      </a:r>
                    </a:p>
                  </a:txBody>
                  <a:tcPr marL="9525" marR="9525" marT="9525" marB="0" anchor="b"/>
                </a:tc>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Quantity</a:t>
                      </a:r>
                    </a:p>
                  </a:txBody>
                  <a:tcPr marL="9525" marR="9525" marT="9525" marB="0" anchor="b"/>
                </a:tc>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Greater then Zero</a:t>
                      </a: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cs typeface="Calibri" panose="020F0502020204030204" pitchFamily="34" charset="0"/>
                        </a:rPr>
                        <a:t>Pass</a:t>
                      </a:r>
                    </a:p>
                  </a:txBody>
                  <a:tcPr marL="9525" marR="9525" marT="9525" marB="0" anchor="b"/>
                </a:tc>
                <a:extLst>
                  <a:ext uri="{0D108BD9-81ED-4DB2-BD59-A6C34878D82A}">
                    <a16:rowId xmlns:a16="http://schemas.microsoft.com/office/drawing/2014/main" val="1544482846"/>
                  </a:ext>
                </a:extLst>
              </a:tr>
            </a:tbl>
          </a:graphicData>
        </a:graphic>
      </p:graphicFrame>
    </p:spTree>
    <p:extLst>
      <p:ext uri="{BB962C8B-B14F-4D97-AF65-F5344CB8AC3E}">
        <p14:creationId xmlns:p14="http://schemas.microsoft.com/office/powerpoint/2010/main" val="362193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Prediction</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nvGraphicFramePr>
        <p:xfrm>
          <a:off x="677336" y="1930400"/>
          <a:ext cx="8596666" cy="1719388"/>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Symbol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As per Yahoo Finance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bl>
          </a:graphicData>
        </a:graphic>
      </p:graphicFrame>
    </p:spTree>
    <p:extLst>
      <p:ext uri="{BB962C8B-B14F-4D97-AF65-F5344CB8AC3E}">
        <p14:creationId xmlns:p14="http://schemas.microsoft.com/office/powerpoint/2010/main" val="2221391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Future Enhancement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0414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Future Enhancement </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r>
              <a:rPr lang="en-IN" dirty="0"/>
              <a:t>Implement NLTK to have impact of News on Stock Price Prediction</a:t>
            </a:r>
          </a:p>
          <a:p>
            <a:endParaRPr lang="en-US" dirty="0"/>
          </a:p>
          <a:p>
            <a:r>
              <a:rPr lang="en-US" dirty="0"/>
              <a:t>Speeding up the Model training time</a:t>
            </a:r>
          </a:p>
          <a:p>
            <a:endParaRPr lang="en-US" dirty="0"/>
          </a:p>
          <a:p>
            <a:r>
              <a:rPr lang="en-US" dirty="0"/>
              <a:t>Maintain prebuilt model for faster response</a:t>
            </a:r>
          </a:p>
          <a:p>
            <a:pPr marL="0" indent="0">
              <a:buNone/>
            </a:pPr>
            <a:endParaRPr lang="en-IN" dirty="0"/>
          </a:p>
          <a:p>
            <a:r>
              <a:rPr lang="en-IN" dirty="0"/>
              <a:t>News update for respective stock</a:t>
            </a:r>
          </a:p>
          <a:p>
            <a:endParaRPr lang="en-IN" dirty="0"/>
          </a:p>
          <a:p>
            <a:r>
              <a:rPr lang="en-IN" dirty="0"/>
              <a:t>Stock’s Fundamentals view</a:t>
            </a:r>
          </a:p>
          <a:p>
            <a:endParaRPr lang="en-IN" dirty="0"/>
          </a:p>
        </p:txBody>
      </p:sp>
    </p:spTree>
    <p:extLst>
      <p:ext uri="{BB962C8B-B14F-4D97-AF65-F5344CB8AC3E}">
        <p14:creationId xmlns:p14="http://schemas.microsoft.com/office/powerpoint/2010/main" val="3057627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4634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r>
              <a:rPr lang="en-IN" dirty="0">
                <a:hlinkClick r:id="rId2"/>
              </a:rPr>
              <a:t>https://www.djangoproject.com/</a:t>
            </a:r>
            <a:endParaRPr lang="en-IN" dirty="0"/>
          </a:p>
          <a:p>
            <a:endParaRPr lang="en-IN" dirty="0"/>
          </a:p>
          <a:p>
            <a:r>
              <a:rPr lang="en-IN" dirty="0">
                <a:hlinkClick r:id="rId3"/>
              </a:rPr>
              <a:t>https://in.finance.yahoo.com/</a:t>
            </a:r>
            <a:endParaRPr lang="en-IN" dirty="0"/>
          </a:p>
          <a:p>
            <a:endParaRPr lang="en-IN" dirty="0"/>
          </a:p>
          <a:p>
            <a:r>
              <a:rPr lang="en-IN" dirty="0">
                <a:hlinkClick r:id="rId4"/>
              </a:rPr>
              <a:t>https://www.python.org/</a:t>
            </a:r>
            <a:endParaRPr lang="en-IN" dirty="0"/>
          </a:p>
          <a:p>
            <a:endParaRPr lang="en-IN" dirty="0"/>
          </a:p>
          <a:p>
            <a:r>
              <a:rPr lang="en-IN" dirty="0">
                <a:hlinkClick r:id="rId5"/>
              </a:rPr>
              <a:t>http://tensorflow.org/</a:t>
            </a:r>
            <a:endParaRPr lang="en-IN" dirty="0"/>
          </a:p>
          <a:p>
            <a:endParaRPr lang="en-IN" dirty="0"/>
          </a:p>
          <a:p>
            <a:r>
              <a:rPr lang="en-IN" dirty="0">
                <a:hlinkClick r:id="rId6"/>
              </a:rPr>
              <a:t>http://keras.io/</a:t>
            </a:r>
            <a:endParaRPr lang="en-IN" dirty="0"/>
          </a:p>
          <a:p>
            <a:endParaRPr lang="en-IN" dirty="0"/>
          </a:p>
          <a:p>
            <a:endParaRPr lang="en-IN" dirty="0"/>
          </a:p>
        </p:txBody>
      </p:sp>
    </p:spTree>
    <p:extLst>
      <p:ext uri="{BB962C8B-B14F-4D97-AF65-F5344CB8AC3E}">
        <p14:creationId xmlns:p14="http://schemas.microsoft.com/office/powerpoint/2010/main" val="3895654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27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81075" y="110494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Existing system</a:t>
            </a:r>
          </a:p>
        </p:txBody>
      </p:sp>
      <p:sp>
        <p:nvSpPr>
          <p:cNvPr id="5" name="TextBox 4"/>
          <p:cNvSpPr txBox="1"/>
          <p:nvPr/>
        </p:nvSpPr>
        <p:spPr>
          <a:xfrm>
            <a:off x="981075" y="2181225"/>
            <a:ext cx="8572500" cy="5314275"/>
          </a:xfrm>
          <a:prstGeom prst="rect">
            <a:avLst/>
          </a:prstGeom>
          <a:noFill/>
        </p:spPr>
        <p:txBody>
          <a:bodyPr wrap="square">
            <a:spAutoFit/>
          </a:bodyPr>
          <a:lstStyle/>
          <a:p>
            <a:pPr>
              <a:spcBef>
                <a:spcPts val="1000"/>
              </a:spcBef>
              <a:buClr>
                <a:schemeClr val="accent1"/>
              </a:buClr>
              <a:buSzPct val="80000"/>
              <a:defRPr/>
            </a:pPr>
            <a:r>
              <a:rPr lang="en-US" sz="1600" dirty="0">
                <a:solidFill>
                  <a:schemeClr val="tx1">
                    <a:lumMod val="75000"/>
                    <a:lumOff val="25000"/>
                  </a:schemeClr>
                </a:solidFill>
              </a:rPr>
              <a:t>The existing system works as follow : </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Money related transaction require high alertness of statistical insights of history and future events, In such case taking decision of stake sale, hold or buy are difficult.</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Before taking decision we need to look at the past data, stock patterns, Recent news and judging the price takes time and it might end up in slow decision, incomplete information etc.</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Taking the Stake sale/buy/Hold based on emotion and incomplete information may perform false prediction.</a:t>
            </a: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Drawback of Existing System</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Incomplete Information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Emotion based Decision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Unawareness of stock price patterns </a:t>
            </a: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13559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257175" y="1057322"/>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accent1"/>
                </a:solidFill>
                <a:latin typeface="+mj-lt"/>
                <a:ea typeface="+mj-ea"/>
                <a:cs typeface="+mj-cs"/>
              </a:rPr>
              <a:t>Need for new  system</a:t>
            </a:r>
          </a:p>
        </p:txBody>
      </p:sp>
      <p:sp>
        <p:nvSpPr>
          <p:cNvPr id="5" name="TextBox 4"/>
          <p:cNvSpPr txBox="1"/>
          <p:nvPr/>
        </p:nvSpPr>
        <p:spPr>
          <a:xfrm>
            <a:off x="981075" y="2181225"/>
            <a:ext cx="8610600" cy="3483005"/>
          </a:xfrm>
          <a:prstGeom prst="rect">
            <a:avLst/>
          </a:prstGeom>
          <a:noFill/>
        </p:spPr>
        <p:txBody>
          <a:bodyPr>
            <a:spAutoFit/>
          </a:bodyPr>
          <a:lstStyle/>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Rapid Decision:</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take decision rapidly as it is performed autonomous.</a:t>
            </a:r>
          </a:p>
          <a:p>
            <a:pPr marL="742950" lvl="1"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Improved Accuracy:</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use the result to take decision for stake sale or hold or buy</a:t>
            </a:r>
          </a:p>
          <a:p>
            <a:pPr marL="285750"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Based on Historic data:</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Prediction are based on historic data and past events.</a:t>
            </a:r>
          </a:p>
          <a:p>
            <a:pPr eaLnBrk="1" hangingPunct="1">
              <a:defRPr/>
            </a:pPr>
            <a:endParaRPr lang="en-US" dirty="0">
              <a:solidFill>
                <a:srgbClr val="660066"/>
              </a:solidFill>
              <a:latin typeface="Arial" charset="0"/>
              <a:cs typeface="Arial" charset="0"/>
            </a:endParaRPr>
          </a:p>
        </p:txBody>
      </p:sp>
    </p:spTree>
    <p:extLst>
      <p:ext uri="{BB962C8B-B14F-4D97-AF65-F5344CB8AC3E}">
        <p14:creationId xmlns:p14="http://schemas.microsoft.com/office/powerpoint/2010/main" val="31500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CLINET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a:bodyPr>
          <a:lstStyle/>
          <a:p>
            <a:endParaRPr lang="en-US" dirty="0"/>
          </a:p>
          <a:p>
            <a:r>
              <a:rPr lang="en-US" dirty="0"/>
              <a:t>Minimum Requirement of Hardware and Software:</a:t>
            </a:r>
          </a:p>
          <a:p>
            <a:r>
              <a:rPr lang="en-US" dirty="0"/>
              <a:t>Hardware Requirement:</a:t>
            </a:r>
          </a:p>
          <a:p>
            <a:pPr lvl="1"/>
            <a:r>
              <a:rPr lang="en-US" dirty="0"/>
              <a:t>Basic CPU with 700 MHz Speed</a:t>
            </a:r>
          </a:p>
          <a:p>
            <a:pPr lvl="1"/>
            <a:r>
              <a:rPr lang="en-US" dirty="0"/>
              <a:t>1 GB RAM</a:t>
            </a:r>
          </a:p>
          <a:p>
            <a:endParaRPr lang="en-US" dirty="0"/>
          </a:p>
          <a:p>
            <a:r>
              <a:rPr lang="en-US" dirty="0"/>
              <a:t>Software Requirement:</a:t>
            </a:r>
          </a:p>
          <a:p>
            <a:pPr lvl="1"/>
            <a:r>
              <a:rPr lang="en-US" dirty="0"/>
              <a:t>Chrome with 68.0.3440.75 or above Version</a:t>
            </a:r>
          </a:p>
          <a:p>
            <a:pPr lvl="1"/>
            <a:r>
              <a:rPr lang="en-US" dirty="0"/>
              <a:t>Good Internet Speed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971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Server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fontScale="92500" lnSpcReduction="20000"/>
          </a:bodyPr>
          <a:lstStyle/>
          <a:p>
            <a:r>
              <a:rPr lang="en-US" dirty="0"/>
              <a:t>Minimum Requirement of Hardware and Software:</a:t>
            </a:r>
          </a:p>
          <a:p>
            <a:r>
              <a:rPr lang="en-US" dirty="0"/>
              <a:t>Hardware Requirement:</a:t>
            </a:r>
          </a:p>
          <a:p>
            <a:pPr lvl="1"/>
            <a:r>
              <a:rPr lang="en-US" dirty="0"/>
              <a:t>Inter i3 10th generation</a:t>
            </a:r>
          </a:p>
          <a:p>
            <a:pPr lvl="1"/>
            <a:r>
              <a:rPr lang="en-US" dirty="0"/>
              <a:t>4 GB RAM</a:t>
            </a:r>
          </a:p>
          <a:p>
            <a:pPr lvl="1"/>
            <a:r>
              <a:rPr lang="en-US" dirty="0"/>
              <a:t>250 mb Space in SSD</a:t>
            </a:r>
          </a:p>
          <a:p>
            <a:endParaRPr lang="en-US" dirty="0"/>
          </a:p>
          <a:p>
            <a:r>
              <a:rPr lang="en-US" dirty="0"/>
              <a:t>Software Requirement:</a:t>
            </a:r>
          </a:p>
          <a:p>
            <a:pPr lvl="1"/>
            <a:r>
              <a:rPr lang="en-US" dirty="0"/>
              <a:t>Chrome with 68.0.3440.75 or above Version</a:t>
            </a:r>
          </a:p>
          <a:p>
            <a:pPr lvl="1"/>
            <a:r>
              <a:rPr lang="en-US" dirty="0"/>
              <a:t>High Speed Internet</a:t>
            </a:r>
          </a:p>
          <a:p>
            <a:pPr lvl="1"/>
            <a:r>
              <a:rPr lang="en-US" dirty="0"/>
              <a:t>Google </a:t>
            </a:r>
            <a:r>
              <a:rPr lang="en-US" dirty="0" err="1"/>
              <a:t>Colab</a:t>
            </a:r>
            <a:endParaRPr lang="en-US" dirty="0"/>
          </a:p>
          <a:p>
            <a:pPr lvl="1"/>
            <a:r>
              <a:rPr lang="en-US" dirty="0"/>
              <a:t>Webpage IDE</a:t>
            </a:r>
          </a:p>
          <a:p>
            <a:pPr lvl="1"/>
            <a:r>
              <a:rPr lang="en-US" dirty="0" err="1"/>
              <a:t>Github</a:t>
            </a:r>
            <a:r>
              <a:rPr lang="en-US" dirty="0"/>
              <a:t> Desktop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167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FUNCTIONAL MODULE SPECIFICATION</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2620305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1993</TotalTime>
  <Words>904</Words>
  <Application>Microsoft Office PowerPoint</Application>
  <PresentationFormat>Widescreen</PresentationFormat>
  <Paragraphs>303</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Times New Roman</vt:lpstr>
      <vt:lpstr>Trebuchet MS</vt:lpstr>
      <vt:lpstr>Wingdings</vt:lpstr>
      <vt:lpstr>Wingdings 3</vt:lpstr>
      <vt:lpstr>Facet</vt:lpstr>
      <vt:lpstr>PowerPoint Presentation</vt:lpstr>
      <vt:lpstr>Project  Profile </vt:lpstr>
      <vt:lpstr>PowerPoint Presentation</vt:lpstr>
      <vt:lpstr>Requirement Specification</vt:lpstr>
      <vt:lpstr>PowerPoint Presentation</vt:lpstr>
      <vt:lpstr>PowerPoint Presentation</vt:lpstr>
      <vt:lpstr>USED HARDWARE AND SOFTWARE  CLINET SIDE</vt:lpstr>
      <vt:lpstr>USED HARDWARE AND SOFTWARE  Server SIDE</vt:lpstr>
      <vt:lpstr>FUNCTIONAL MODULE SPECIFICATION</vt:lpstr>
      <vt:lpstr>Functional Module Specification</vt:lpstr>
      <vt:lpstr> SYSTEM FLOW CHART</vt:lpstr>
      <vt:lpstr>SYSTEM FLOW CHART for User</vt:lpstr>
      <vt:lpstr>SYSTEM FLOW CHART for Admin</vt:lpstr>
      <vt:lpstr>Use-Case Diagram</vt:lpstr>
      <vt:lpstr>Use-Case Diagram</vt:lpstr>
      <vt:lpstr>Class Diagram</vt:lpstr>
      <vt:lpstr>Class Diagram</vt:lpstr>
      <vt:lpstr>Sequence Diagram</vt:lpstr>
      <vt:lpstr>Sequence Diagram for User</vt:lpstr>
      <vt:lpstr>Sequence Diagram for Admin</vt:lpstr>
      <vt:lpstr>Activity Diagram</vt:lpstr>
      <vt:lpstr>Activity Diagram for User</vt:lpstr>
      <vt:lpstr>Activity Diagram for User</vt:lpstr>
      <vt:lpstr>Deployment Diagram</vt:lpstr>
      <vt:lpstr>Deployment Diagram</vt:lpstr>
      <vt:lpstr>Data Dictionary</vt:lpstr>
      <vt:lpstr>Data Dictionary</vt:lpstr>
      <vt:lpstr>Data Dictionary</vt:lpstr>
      <vt:lpstr> Input &amp; Output Design</vt:lpstr>
      <vt:lpstr>Home Page</vt:lpstr>
      <vt:lpstr>Login Page</vt:lpstr>
      <vt:lpstr>Signup Page</vt:lpstr>
      <vt:lpstr>Home after login</vt:lpstr>
      <vt:lpstr>Watchlist Page</vt:lpstr>
      <vt:lpstr>Holdings Page</vt:lpstr>
      <vt:lpstr>Prediction Page</vt:lpstr>
      <vt:lpstr>Prediction Page</vt:lpstr>
      <vt:lpstr>Testing</vt:lpstr>
      <vt:lpstr>Testing For Validation</vt:lpstr>
      <vt:lpstr>Testing For Watchlist</vt:lpstr>
      <vt:lpstr>Testing For Holding</vt:lpstr>
      <vt:lpstr>Testing For Prediction</vt:lpstr>
      <vt:lpstr>Future Enhancement </vt:lpstr>
      <vt:lpstr>Future Enhancement </vt:lpstr>
      <vt:lpstr>Bibliography</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Hetansh</dc:creator>
  <cp:lastModifiedBy>Preyash Patel</cp:lastModifiedBy>
  <cp:revision>43</cp:revision>
  <dcterms:created xsi:type="dcterms:W3CDTF">2020-04-04T06:25:03Z</dcterms:created>
  <dcterms:modified xsi:type="dcterms:W3CDTF">2021-03-13T05:56:28Z</dcterms:modified>
</cp:coreProperties>
</file>