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62cf621343_5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62cf621343_5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Preyasi</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2cefcae7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2cefcae7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Preyasi</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2cf621343_5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2cf621343_5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Preyasi</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2cf621343_5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62cf621343_5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Preyasi</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62cefcae7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62cefcae7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Manasi</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2cefcae79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62cefcae7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Speaker: Michael</a:t>
            </a:r>
            <a:endParaRPr sz="800"/>
          </a:p>
          <a:p>
            <a:pPr indent="0" lvl="0" marL="0" rtl="0" algn="l">
              <a:spcBef>
                <a:spcPts val="0"/>
              </a:spcBef>
              <a:spcAft>
                <a:spcPts val="0"/>
              </a:spcAft>
              <a:buNone/>
            </a:pPr>
            <a:r>
              <a:t/>
            </a:r>
            <a:endParaRPr/>
          </a:p>
          <a:p>
            <a:pPr indent="-311150" lvl="0" marL="457200" rtl="0" algn="l">
              <a:spcBef>
                <a:spcPts val="0"/>
              </a:spcBef>
              <a:spcAft>
                <a:spcPts val="0"/>
              </a:spcAft>
              <a:buClr>
                <a:schemeClr val="dk1"/>
              </a:buClr>
              <a:buSzPts val="1300"/>
              <a:buChar char="-"/>
            </a:pPr>
            <a:r>
              <a:rPr lang="en" sz="1300">
                <a:solidFill>
                  <a:schemeClr val="dk1"/>
                </a:solidFill>
              </a:rPr>
              <a:t>Although o</a:t>
            </a:r>
            <a:r>
              <a:rPr lang="en" sz="1300">
                <a:solidFill>
                  <a:schemeClr val="dk1"/>
                </a:solidFill>
              </a:rPr>
              <a:t>ur research provides insights into the correlation between airline network metrics and ticket pricing, it has limitations.</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It is important to note that airline ticket pricing is a complex process influenced by various factors. Fuel prices, regulatory considerations,  and seasonal trends are just a few of the underlying factors that can affect prices. These are difficult to take into account for our simplified network</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We explored correlation and not causation. External </a:t>
            </a:r>
            <a:r>
              <a:rPr lang="en" sz="1300">
                <a:solidFill>
                  <a:schemeClr val="dk1"/>
                </a:solidFill>
              </a:rPr>
              <a:t>factors</a:t>
            </a:r>
            <a:r>
              <a:rPr lang="en" sz="1300">
                <a:solidFill>
                  <a:schemeClr val="dk1"/>
                </a:solidFill>
              </a:rPr>
              <a:t> can affect our results</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Additionally, our analysis may not fully capture long-term trends or multifaceted factors contributing to airport significance.</a:t>
            </a:r>
            <a:endParaRPr sz="1300">
              <a:solidFill>
                <a:schemeClr val="dk1"/>
              </a:solidFill>
            </a:endParaRPr>
          </a:p>
          <a:p>
            <a:pPr indent="0" lvl="0" marL="0" rtl="0" algn="l">
              <a:spcBef>
                <a:spcPts val="0"/>
              </a:spcBef>
              <a:spcAft>
                <a:spcPts val="0"/>
              </a:spcAft>
              <a:buNone/>
            </a:pPr>
            <a:r>
              <a:t/>
            </a:r>
            <a:endParaRPr sz="130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62cefcae79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62cefcae79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Preyasi</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a21af8f52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a21af8f52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62cefcae7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62cefcae7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Manasi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62cefcae7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62cefcae7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00"/>
              <a:t>Speaker: Mikey</a:t>
            </a:r>
            <a:endParaRPr sz="900"/>
          </a:p>
          <a:p>
            <a:pPr indent="0" lvl="0" marL="0" rtl="0" algn="l">
              <a:spcBef>
                <a:spcPts val="0"/>
              </a:spcBef>
              <a:spcAft>
                <a:spcPts val="0"/>
              </a:spcAft>
              <a:buClr>
                <a:schemeClr val="dk1"/>
              </a:buClr>
              <a:buSzPts val="1100"/>
              <a:buFont typeface="Arial"/>
              <a:buNone/>
            </a:pPr>
            <a:r>
              <a:rPr lang="en" sz="900"/>
              <a:t>Notes:</a:t>
            </a:r>
            <a:r>
              <a:rPr lang="en"/>
              <a:t> </a:t>
            </a:r>
            <a:endParaRPr/>
          </a:p>
          <a:p>
            <a:pPr indent="-317500" lvl="0" marL="457200" rtl="0" algn="l">
              <a:spcBef>
                <a:spcPts val="0"/>
              </a:spcBef>
              <a:spcAft>
                <a:spcPts val="0"/>
              </a:spcAft>
              <a:buClr>
                <a:schemeClr val="dk1"/>
              </a:buClr>
              <a:buSzPts val="1400"/>
              <a:buFont typeface="Times New Roman"/>
              <a:buChar char="-"/>
            </a:pPr>
            <a:r>
              <a:rPr lang="en" sz="1200">
                <a:solidFill>
                  <a:srgbClr val="374151"/>
                </a:solidFill>
                <a:latin typeface="Roboto"/>
                <a:ea typeface="Roboto"/>
                <a:cs typeface="Roboto"/>
                <a:sym typeface="Roboto"/>
              </a:rPr>
              <a:t>Our question to analyze is what are the factors affecting international airline ticket pricing?</a:t>
            </a:r>
            <a:endParaRPr sz="1200">
              <a:solidFill>
                <a:srgbClr val="374151"/>
              </a:solidFill>
              <a:latin typeface="Roboto"/>
              <a:ea typeface="Roboto"/>
              <a:cs typeface="Roboto"/>
              <a:sym typeface="Roboto"/>
            </a:endParaRPr>
          </a:p>
          <a:p>
            <a:pPr indent="-304800" lvl="0" marL="457200" rtl="0" algn="l">
              <a:spcBef>
                <a:spcPts val="0"/>
              </a:spcBef>
              <a:spcAft>
                <a:spcPts val="0"/>
              </a:spcAft>
              <a:buSzPts val="1200"/>
              <a:buChar char="-"/>
            </a:pPr>
            <a:r>
              <a:rPr lang="en" sz="1200"/>
              <a:t>We want to examine the correlation between ticket pricing and an international </a:t>
            </a:r>
            <a:r>
              <a:rPr lang="en" sz="1200"/>
              <a:t>airport</a:t>
            </a:r>
            <a:r>
              <a:rPr lang="en" sz="1200"/>
              <a:t> network. </a:t>
            </a:r>
            <a:endParaRPr sz="1200"/>
          </a:p>
          <a:p>
            <a:pPr indent="-304800" lvl="0" marL="457200" rtl="0" algn="l">
              <a:spcBef>
                <a:spcPts val="0"/>
              </a:spcBef>
              <a:spcAft>
                <a:spcPts val="0"/>
              </a:spcAft>
              <a:buSzPts val="1200"/>
              <a:buChar char="-"/>
            </a:pPr>
            <a:r>
              <a:rPr lang="en" sz="1200"/>
              <a:t>We will do this by looking at</a:t>
            </a:r>
            <a:r>
              <a:rPr lang="en" sz="1200"/>
              <a:t> key hub airports,  connectivity over time, and the effects of network disruptions such Covid-19 </a:t>
            </a:r>
            <a:endParaRPr sz="1200"/>
          </a:p>
          <a:p>
            <a:pPr indent="0" lvl="0" marL="0" rtl="0" algn="l">
              <a:spcBef>
                <a:spcPts val="0"/>
              </a:spcBef>
              <a:spcAft>
                <a:spcPts val="0"/>
              </a:spcAft>
              <a:buNone/>
            </a:pPr>
            <a:r>
              <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a21af8f52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a21af8f52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62cefcae7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62cefcae7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Speaker: Preyasi</a:t>
            </a:r>
            <a:endParaRPr/>
          </a:p>
          <a:p>
            <a:pPr indent="-298450" lvl="0" marL="457200" rtl="0" algn="l">
              <a:spcBef>
                <a:spcPts val="0"/>
              </a:spcBef>
              <a:spcAft>
                <a:spcPts val="0"/>
              </a:spcAft>
              <a:buSzPts val="1100"/>
              <a:buChar char="-"/>
            </a:pPr>
            <a:r>
              <a:rPr lang="en"/>
              <a:t>Briefly state the concepts that we will be going over (</a:t>
            </a:r>
            <a:r>
              <a:rPr lang="en"/>
              <a:t>PageRank, Degree </a:t>
            </a:r>
            <a:r>
              <a:rPr lang="en"/>
              <a:t>Centrality, growth of </a:t>
            </a:r>
            <a:r>
              <a:rPr lang="en"/>
              <a:t>connectivity,...)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2cefcae7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62cefcae7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Manasi</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Data Extraction and Graph Creation:</a:t>
            </a:r>
            <a:endParaRPr/>
          </a:p>
          <a:p>
            <a:pPr indent="0" lvl="0" marL="0" rtl="0" algn="l">
              <a:spcBef>
                <a:spcPts val="0"/>
              </a:spcBef>
              <a:spcAft>
                <a:spcPts val="0"/>
              </a:spcAft>
              <a:buClr>
                <a:schemeClr val="dk1"/>
              </a:buClr>
              <a:buSzPts val="1100"/>
              <a:buFont typeface="Arial"/>
              <a:buNone/>
            </a:pPr>
            <a:r>
              <a:rPr lang="en"/>
              <a:t>Utilized data extraction techniques to analyze international air travel data from 2019.</a:t>
            </a:r>
            <a:endParaRPr/>
          </a:p>
          <a:p>
            <a:pPr indent="0" lvl="0" marL="0" rtl="0" algn="l">
              <a:spcBef>
                <a:spcPts val="0"/>
              </a:spcBef>
              <a:spcAft>
                <a:spcPts val="0"/>
              </a:spcAft>
              <a:buClr>
                <a:schemeClr val="dk1"/>
              </a:buClr>
              <a:buSzPts val="1100"/>
              <a:buFont typeface="Arial"/>
              <a:buNone/>
            </a:pPr>
            <a:r>
              <a:rPr lang="en"/>
              <a:t>Created a MultiGraph representation with weighted edges, focusing on passenger volume and its inverse, forming the foundation for subsequent analyses.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PageRank and Degree Centrality:</a:t>
            </a:r>
            <a:endParaRPr/>
          </a:p>
          <a:p>
            <a:pPr indent="0" lvl="0" marL="0" rtl="0" algn="l">
              <a:spcBef>
                <a:spcPts val="0"/>
              </a:spcBef>
              <a:spcAft>
                <a:spcPts val="0"/>
              </a:spcAft>
              <a:buClr>
                <a:schemeClr val="dk1"/>
              </a:buClr>
              <a:buSzPts val="1100"/>
              <a:buFont typeface="Arial"/>
              <a:buNone/>
            </a:pPr>
            <a:r>
              <a:rPr lang="en"/>
              <a:t>Explored theoretical concepts, PageRank and Degree Centrality, to assess airport importance in the network.</a:t>
            </a:r>
            <a:endParaRPr/>
          </a:p>
          <a:p>
            <a:pPr indent="0" lvl="0" marL="0" rtl="0" algn="l">
              <a:spcBef>
                <a:spcPts val="0"/>
              </a:spcBef>
              <a:spcAft>
                <a:spcPts val="0"/>
              </a:spcAft>
              <a:buClr>
                <a:schemeClr val="dk1"/>
              </a:buClr>
              <a:buSzPts val="1100"/>
              <a:buFont typeface="Arial"/>
              <a:buNone/>
            </a:pPr>
            <a:r>
              <a:rPr lang="en"/>
              <a:t>Hypothesized that these metrics would correlate with ticket pricing, with PageRank considering connectivity strength and Degree Centrality focusing on direct flight connections.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Airport Ranking Analysis:</a:t>
            </a:r>
            <a:endParaRPr/>
          </a:p>
          <a:p>
            <a:pPr indent="0" lvl="0" marL="0" rtl="0" algn="l">
              <a:spcBef>
                <a:spcPts val="0"/>
              </a:spcBef>
              <a:spcAft>
                <a:spcPts val="0"/>
              </a:spcAft>
              <a:buClr>
                <a:schemeClr val="dk1"/>
              </a:buClr>
              <a:buSzPts val="1100"/>
              <a:buFont typeface="Arial"/>
              <a:buNone/>
            </a:pPr>
            <a:r>
              <a:rPr lang="en"/>
              <a:t>Presented PageRank and Degree Centrality analyses for Top 10 and Bottom 10 airports based on ticket pricing.</a:t>
            </a:r>
            <a:endParaRPr/>
          </a:p>
          <a:p>
            <a:pPr indent="0" lvl="0" marL="0" rtl="0" algn="l">
              <a:spcBef>
                <a:spcPts val="0"/>
              </a:spcBef>
              <a:spcAft>
                <a:spcPts val="0"/>
              </a:spcAft>
              <a:buClr>
                <a:schemeClr val="dk1"/>
              </a:buClr>
              <a:buSzPts val="1100"/>
              <a:buFont typeface="Arial"/>
              <a:buNone/>
            </a:pPr>
            <a:r>
              <a:rPr lang="en"/>
              <a:t>Revealed how highly connected airports, like JFK and LAX, exhibit competitive pricing dynamics, while less connected ones may experience less favorable fares.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Impact on Decision-Making:</a:t>
            </a:r>
            <a:endParaRPr/>
          </a:p>
          <a:p>
            <a:pPr indent="0" lvl="0" marL="0" rtl="0" algn="l">
              <a:spcBef>
                <a:spcPts val="0"/>
              </a:spcBef>
              <a:spcAft>
                <a:spcPts val="0"/>
              </a:spcAft>
              <a:buClr>
                <a:schemeClr val="dk1"/>
              </a:buClr>
              <a:buSzPts val="1100"/>
              <a:buFont typeface="Arial"/>
              <a:buNone/>
            </a:pPr>
            <a:r>
              <a:rPr lang="en"/>
              <a:t>Summarized findings, emphasizing the pivotal role of highly connected airports in shaping global air travel dynamics.</a:t>
            </a:r>
            <a:endParaRPr/>
          </a:p>
          <a:p>
            <a:pPr indent="0" lvl="0" marL="0" rtl="0" algn="l">
              <a:spcBef>
                <a:spcPts val="0"/>
              </a:spcBef>
              <a:spcAft>
                <a:spcPts val="0"/>
              </a:spcAft>
              <a:buClr>
                <a:schemeClr val="dk1"/>
              </a:buClr>
              <a:buSzPts val="1100"/>
              <a:buFont typeface="Arial"/>
              <a:buNone/>
            </a:pPr>
            <a:r>
              <a:rPr lang="en"/>
              <a:t>Established a foundation for strategic decision-making in the aviation industry by highlighting the intricate relationship between network structures and ticket pricing dynamics.</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2cf621343_3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62cf621343_3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 Analysis of airport connectivity within the international air travel network reveals distinct patterns in ticket pricing dynamics. Specifically from this I can tell that highly connected airports, such as JFK, LAX, and MIA, show us significant competitiveness among airlines, resulting in more favorable ticket pricing for passengers. These airports, characterized by top ranks in both PageRank and Degree Centrality, offer a diverse range of carriers and attractive fares, making them crucial hubs for travelers.</a:t>
            </a:r>
            <a:endParaRPr/>
          </a:p>
          <a:p>
            <a:pPr indent="0" lvl="0" marL="0" rtl="0" algn="l">
              <a:spcBef>
                <a:spcPts val="0"/>
              </a:spcBef>
              <a:spcAft>
                <a:spcPts val="0"/>
              </a:spcAft>
              <a:buClr>
                <a:schemeClr val="dk1"/>
              </a:buClr>
              <a:buSzPts val="1100"/>
              <a:buFont typeface="Arial"/>
              <a:buNone/>
            </a:pPr>
            <a:r>
              <a:t/>
            </a:r>
            <a:endParaRPr/>
          </a:p>
          <a:p>
            <a:pPr indent="-298450" lvl="0" marL="457200" rtl="0" algn="l">
              <a:spcBef>
                <a:spcPts val="0"/>
              </a:spcBef>
              <a:spcAft>
                <a:spcPts val="0"/>
              </a:spcAft>
              <a:buSzPts val="1100"/>
              <a:buChar char="-"/>
            </a:pPr>
            <a:r>
              <a:rPr lang="en"/>
              <a:t>Moreover, moderately connected airports like BOS strike a balance between demand and competition, providing passengers with reasonable fares and flight options. This suggests that a moderate level of connectivity contributes to a competitive pricing environment, benefiting travelers.</a:t>
            </a:r>
            <a:endParaRPr/>
          </a:p>
          <a:p>
            <a:pPr indent="0" lvl="0" marL="0" rtl="0" algn="l">
              <a:spcBef>
                <a:spcPts val="0"/>
              </a:spcBef>
              <a:spcAft>
                <a:spcPts val="0"/>
              </a:spcAft>
              <a:buClr>
                <a:schemeClr val="dk1"/>
              </a:buClr>
              <a:buSzPts val="1100"/>
              <a:buFont typeface="Arial"/>
              <a:buNone/>
            </a:pPr>
            <a:r>
              <a:t/>
            </a:r>
            <a:endParaRPr/>
          </a:p>
          <a:p>
            <a:pPr indent="-298450" lvl="0" marL="457200" rtl="0" algn="l">
              <a:spcBef>
                <a:spcPts val="0"/>
              </a:spcBef>
              <a:spcAft>
                <a:spcPts val="0"/>
              </a:spcAft>
              <a:buSzPts val="1100"/>
              <a:buChar char="-"/>
            </a:pPr>
            <a:r>
              <a:rPr lang="en"/>
              <a:t>On the other hand, less connected airports, as we can see by RDU, may experience limited competitive pressure, which may lead to less favorable fares and a constrained range of flight options for passengers. My analysis indicates that the strategic importance and connectivity of airports significantly shape the competitive landscape, which influences ticket pricing dynamics and, consequently, the travelers’ choices.</a:t>
            </a:r>
            <a:endParaRPr/>
          </a:p>
          <a:p>
            <a:pPr indent="0" lvl="0" marL="0" rtl="0" algn="l">
              <a:spcBef>
                <a:spcPts val="0"/>
              </a:spcBef>
              <a:spcAft>
                <a:spcPts val="0"/>
              </a:spcAft>
              <a:buClr>
                <a:schemeClr val="dk1"/>
              </a:buClr>
              <a:buSzPts val="1100"/>
              <a:buFont typeface="Arial"/>
              <a:buNone/>
            </a:pPr>
            <a:r>
              <a:t/>
            </a:r>
            <a:endParaRPr/>
          </a:p>
          <a:p>
            <a:pPr indent="-298450" lvl="0" marL="457200" rtl="0" algn="l">
              <a:spcBef>
                <a:spcPts val="0"/>
              </a:spcBef>
              <a:spcAft>
                <a:spcPts val="0"/>
              </a:spcAft>
              <a:buSzPts val="1100"/>
              <a:buChar char="-"/>
            </a:pPr>
            <a:r>
              <a:rPr lang="en"/>
              <a:t>Moreover, when examining the Bottom 10 airports we can understand more about the pricing landscape. Airports like HNL and OAK, with moderate connectivity, show me that there is a somewhat competitive pricing environment, providing passengers with a reasonable range of flight options and fares. However, airports at the lower end of the network, like FAT and CAK, demonstrate lower overall importance and connectivity, resulting in potentially less competitive pricing and a more restricted choice of flights for passengers. This is what I see from my analysis.</a:t>
            </a:r>
            <a:endParaRPr/>
          </a:p>
          <a:p>
            <a:pPr indent="0" lvl="0" marL="0" rtl="0" algn="l">
              <a:spcBef>
                <a:spcPts val="0"/>
              </a:spcBef>
              <a:spcAft>
                <a:spcPts val="0"/>
              </a:spcAft>
              <a:buClr>
                <a:schemeClr val="dk1"/>
              </a:buClr>
              <a:buSzPts val="1100"/>
              <a:buFont typeface="Arial"/>
              <a:buNone/>
            </a:pPr>
            <a:r>
              <a:t/>
            </a:r>
            <a:endParaRPr/>
          </a:p>
          <a:p>
            <a:pPr indent="-298450" lvl="0" marL="457200" rtl="0" algn="l">
              <a:spcBef>
                <a:spcPts val="0"/>
              </a:spcBef>
              <a:spcAft>
                <a:spcPts val="0"/>
              </a:spcAft>
              <a:buSzPts val="1100"/>
              <a:buChar char="-"/>
            </a:pPr>
            <a:r>
              <a:rPr lang="en"/>
              <a:t>Overall, my detailed analysis shows us the impact of airport connectivity on ticket pricing within the international air travel network. Highly connected airports show us competitive dynamics, which lead to attractive fares, while lower connectivity may result in less competitive pricing and limited flight options. I was able to learn that decisions and possible cost savings are tied to the strategic importance of airports in the broader network.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62cf621343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62cf62134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airports I </a:t>
            </a:r>
            <a:r>
              <a:rPr lang="en"/>
              <a:t>choose</a:t>
            </a:r>
            <a:r>
              <a:rPr lang="en"/>
              <a:t> to analyze were Boston, LAX, and Newark</a:t>
            </a:r>
            <a:endParaRPr/>
          </a:p>
          <a:p>
            <a:pPr indent="-298450" lvl="0" marL="457200" rtl="0" algn="l">
              <a:spcBef>
                <a:spcPts val="0"/>
              </a:spcBef>
              <a:spcAft>
                <a:spcPts val="0"/>
              </a:spcAft>
              <a:buSzPts val="1100"/>
              <a:buChar char="-"/>
            </a:pPr>
            <a:r>
              <a:rPr lang="en"/>
              <a:t>To prevent unfair comparison I first see if they have similar importance on the international network. </a:t>
            </a:r>
            <a:endParaRPr/>
          </a:p>
          <a:p>
            <a:pPr indent="-298450" lvl="1" marL="914400" rtl="0" algn="l">
              <a:spcBef>
                <a:spcPts val="0"/>
              </a:spcBef>
              <a:spcAft>
                <a:spcPts val="0"/>
              </a:spcAft>
              <a:buSzPts val="1100"/>
              <a:buChar char="-"/>
            </a:pPr>
            <a:r>
              <a:rPr lang="en"/>
              <a:t>Comparing two airports with very different centrality values can lead to misleading results</a:t>
            </a:r>
            <a:endParaRPr/>
          </a:p>
          <a:p>
            <a:pPr indent="-298450" lvl="1" marL="914400" rtl="0" algn="l">
              <a:spcBef>
                <a:spcPts val="0"/>
              </a:spcBef>
              <a:spcAft>
                <a:spcPts val="0"/>
              </a:spcAft>
              <a:buSzPts val="1100"/>
              <a:buChar char="-"/>
            </a:pPr>
            <a:r>
              <a:rPr lang="en"/>
              <a:t>For example an airport with high centrality will likely have more routes of longer distances when compared to an airport with very low centrality. This can cause problems when we look at the average ticket price per airport.</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Using Python I found PageRank and Degree centrality of all 3 airports and ranked them based on their significance. Out of 945 total airports, I found that all 3 airports were either top 20 or top 10 in centrality measures. </a:t>
            </a:r>
            <a:endParaRPr/>
          </a:p>
          <a:p>
            <a:pPr indent="-298450" lvl="0" marL="457200" rtl="0" algn="l">
              <a:spcBef>
                <a:spcPts val="0"/>
              </a:spcBef>
              <a:spcAft>
                <a:spcPts val="0"/>
              </a:spcAft>
              <a:buSzPts val="1100"/>
              <a:buChar char="-"/>
            </a:pPr>
            <a:r>
              <a:rPr lang="en"/>
              <a:t>This gives us </a:t>
            </a:r>
            <a:r>
              <a:rPr lang="en"/>
              <a:t>confidence for comparing the airports</a:t>
            </a:r>
            <a:r>
              <a:rPr lang="en"/>
              <a: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2cefcae7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62cefcae7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t>Speaker: Michael</a:t>
            </a:r>
            <a:endParaRPr sz="900"/>
          </a:p>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lang="en" sz="1300"/>
              <a:t>Here I plotted the number of available routes for each airport over the course of 20 years. I then plotted the average ticket price for each airport over the same time period. Keep in mind that these are inflation adjusted values. </a:t>
            </a:r>
            <a:endParaRPr sz="1300"/>
          </a:p>
          <a:p>
            <a:pPr indent="-311150" lvl="1" marL="914400" rtl="0" algn="l">
              <a:spcBef>
                <a:spcPts val="0"/>
              </a:spcBef>
              <a:spcAft>
                <a:spcPts val="0"/>
              </a:spcAft>
              <a:buSzPts val="1300"/>
              <a:buChar char="-"/>
            </a:pPr>
            <a:r>
              <a:rPr lang="en" sz="1300"/>
              <a:t>We can see a positive trend in the </a:t>
            </a:r>
            <a:r>
              <a:rPr lang="en" sz="1300"/>
              <a:t>connectivity</a:t>
            </a:r>
            <a:r>
              <a:rPr lang="en" sz="1300"/>
              <a:t> of these airports over time, with small dips around 2008 and 2020, which could be due to market crash and covid </a:t>
            </a:r>
            <a:r>
              <a:rPr lang="en" sz="1300"/>
              <a:t>pandemic. Now if we look at the corresponding ticket graph, we can see that as connectivity increases, the ticket prices decrease. </a:t>
            </a:r>
            <a:endParaRPr sz="1300"/>
          </a:p>
          <a:p>
            <a:pPr indent="-311150" lvl="0" marL="457200" rtl="0" algn="l">
              <a:spcBef>
                <a:spcPts val="0"/>
              </a:spcBef>
              <a:spcAft>
                <a:spcPts val="0"/>
              </a:spcAft>
              <a:buSzPts val="1300"/>
              <a:buChar char="-"/>
            </a:pPr>
            <a:r>
              <a:rPr lang="en" sz="1300"/>
              <a:t>To further support my claim, I made a similar ticket graph but this time I used relative average ticket prices. This means the average ticket price of each airport is divided by the average ticket price of all the airports that year. I did this so I could assess the individual average compared to the groups average. If the decrease in ticket prices were happening for all airports and had nothing to do with connectivity, it would be shown on this graph. </a:t>
            </a:r>
            <a:endParaRPr sz="1300"/>
          </a:p>
          <a:p>
            <a:pPr indent="-311150" lvl="0" marL="457200" rtl="0" algn="l">
              <a:spcBef>
                <a:spcPts val="0"/>
              </a:spcBef>
              <a:spcAft>
                <a:spcPts val="0"/>
              </a:spcAft>
              <a:buSzPts val="1300"/>
              <a:buChar char="-"/>
            </a:pPr>
            <a:r>
              <a:rPr lang="en" sz="1300"/>
              <a:t>Although this graph has a more subtle relationship, we can see Newark and Boston, that there is still a negative correlation between connectivity and ticket pricing. LAX however does not maintain this relationship.</a:t>
            </a:r>
            <a:endParaRPr sz="1300"/>
          </a:p>
          <a:p>
            <a:pPr indent="-311150" lvl="0" marL="457200" rtl="0" algn="l">
              <a:spcBef>
                <a:spcPts val="0"/>
              </a:spcBef>
              <a:spcAft>
                <a:spcPts val="0"/>
              </a:spcAft>
              <a:buSzPts val="1300"/>
              <a:buChar char="-"/>
            </a:pPr>
            <a:r>
              <a:rPr lang="en" sz="1300">
                <a:solidFill>
                  <a:schemeClr val="dk1"/>
                </a:solidFill>
              </a:rPr>
              <a:t>The results of this method make sense intuitively and align with some microeconomic principles. One example would be heightened competition among airlines. If airports increase their number of routes, more airlines could serve those routes which would foster competition. As many of you know, competition tends to drive prices down. </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7.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2318050"/>
            <a:ext cx="3134600" cy="3134600"/>
          </a:xfrm>
          <a:prstGeom prst="rect">
            <a:avLst/>
          </a:prstGeom>
          <a:noFill/>
          <a:ln>
            <a:noFill/>
          </a:ln>
        </p:spPr>
      </p:pic>
      <p:sp>
        <p:nvSpPr>
          <p:cNvPr id="55" name="Google Shape;55;p13"/>
          <p:cNvSpPr txBox="1"/>
          <p:nvPr>
            <p:ph type="ctrTitle"/>
          </p:nvPr>
        </p:nvSpPr>
        <p:spPr>
          <a:xfrm>
            <a:off x="930600" y="1288525"/>
            <a:ext cx="7282800" cy="156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Navigating the Skies: A Mathematical Network Analysis of International Air Travel Dynamic</a:t>
            </a:r>
            <a:r>
              <a:rPr lang="en" sz="3200"/>
              <a:t>s </a:t>
            </a:r>
            <a:r>
              <a:rPr lang="en" sz="3200"/>
              <a:t>(2000-2020)</a:t>
            </a:r>
            <a:endParaRPr sz="3200"/>
          </a:p>
        </p:txBody>
      </p:sp>
      <p:sp>
        <p:nvSpPr>
          <p:cNvPr id="56" name="Google Shape;56;p13"/>
          <p:cNvSpPr txBox="1"/>
          <p:nvPr>
            <p:ph idx="1" type="subTitle"/>
          </p:nvPr>
        </p:nvSpPr>
        <p:spPr>
          <a:xfrm>
            <a:off x="2079300" y="2857525"/>
            <a:ext cx="4985400" cy="4329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865"/>
              <a:buNone/>
            </a:pPr>
            <a:r>
              <a:rPr lang="en" sz="1611">
                <a:solidFill>
                  <a:srgbClr val="F3F3F3"/>
                </a:solidFill>
              </a:rPr>
              <a:t>Preyasi Gaur, Michael Bruynell, Manasi Indolikar</a:t>
            </a:r>
            <a:endParaRPr sz="1611">
              <a:solidFill>
                <a:srgbClr val="F3F3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Network Analysis III </a:t>
            </a:r>
            <a:endParaRPr/>
          </a:p>
        </p:txBody>
      </p:sp>
      <p:sp>
        <p:nvSpPr>
          <p:cNvPr id="126" name="Google Shape;126;p22"/>
          <p:cNvSpPr txBox="1"/>
          <p:nvPr>
            <p:ph idx="1" type="body"/>
          </p:nvPr>
        </p:nvSpPr>
        <p:spPr>
          <a:xfrm>
            <a:off x="311700" y="1017725"/>
            <a:ext cx="8520600" cy="78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88"/>
              <a:buNone/>
            </a:pPr>
            <a:r>
              <a:rPr lang="en" sz="1525">
                <a:solidFill>
                  <a:schemeClr val="dk1"/>
                </a:solidFill>
              </a:rPr>
              <a:t>Airline industry was impacted during the Great Recession and COVID-19, but how does the change in network correlate with this? </a:t>
            </a:r>
            <a:endParaRPr sz="1525">
              <a:solidFill>
                <a:schemeClr val="dk1"/>
              </a:solidFill>
            </a:endParaRPr>
          </a:p>
          <a:p>
            <a:pPr indent="0" lvl="0" marL="0" rtl="0" algn="l">
              <a:spcBef>
                <a:spcPts val="1200"/>
              </a:spcBef>
              <a:spcAft>
                <a:spcPts val="1200"/>
              </a:spcAft>
              <a:buSzPts val="688"/>
              <a:buNone/>
            </a:pPr>
            <a:r>
              <a:t/>
            </a:r>
            <a:endParaRPr sz="1125"/>
          </a:p>
        </p:txBody>
      </p:sp>
      <p:pic>
        <p:nvPicPr>
          <p:cNvPr id="127" name="Google Shape;127;p22"/>
          <p:cNvPicPr preferRelativeResize="0"/>
          <p:nvPr/>
        </p:nvPicPr>
        <p:blipFill>
          <a:blip r:embed="rId3">
            <a:alphaModFix/>
          </a:blip>
          <a:stretch>
            <a:fillRect/>
          </a:stretch>
        </p:blipFill>
        <p:spPr>
          <a:xfrm>
            <a:off x="2501788" y="1866175"/>
            <a:ext cx="4140417" cy="3031075"/>
          </a:xfrm>
          <a:prstGeom prst="rect">
            <a:avLst/>
          </a:prstGeom>
          <a:noFill/>
          <a:ln>
            <a:noFill/>
          </a:ln>
        </p:spPr>
      </p:pic>
      <p:sp>
        <p:nvSpPr>
          <p:cNvPr id="128" name="Google Shape;128;p22"/>
          <p:cNvSpPr txBox="1"/>
          <p:nvPr/>
        </p:nvSpPr>
        <p:spPr>
          <a:xfrm>
            <a:off x="5752375" y="4827850"/>
            <a:ext cx="2026500" cy="18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600">
                <a:solidFill>
                  <a:schemeClr val="accent2"/>
                </a:solidFill>
              </a:rPr>
              <a:t>Source: wolfstreet.com</a:t>
            </a:r>
            <a:endParaRPr i="1" sz="600">
              <a:solidFill>
                <a:schemeClr val="accen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Network Analysis III </a:t>
            </a:r>
            <a:endParaRPr/>
          </a:p>
        </p:txBody>
      </p:sp>
      <p:sp>
        <p:nvSpPr>
          <p:cNvPr id="134" name="Google Shape;134;p23"/>
          <p:cNvSpPr txBox="1"/>
          <p:nvPr>
            <p:ph idx="1" type="body"/>
          </p:nvPr>
        </p:nvSpPr>
        <p:spPr>
          <a:xfrm>
            <a:off x="311700" y="1017725"/>
            <a:ext cx="8520600" cy="7899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SzPts val="688"/>
              <a:buNone/>
            </a:pPr>
            <a:r>
              <a:rPr lang="en" sz="1525">
                <a:solidFill>
                  <a:schemeClr val="dk1"/>
                </a:solidFill>
              </a:rPr>
              <a:t>Great Recession</a:t>
            </a:r>
            <a:r>
              <a:rPr lang="en" sz="1525">
                <a:solidFill>
                  <a:schemeClr val="dk1"/>
                </a:solidFill>
              </a:rPr>
              <a:t> 								   COVID-19</a:t>
            </a:r>
            <a:endParaRPr sz="1525">
              <a:solidFill>
                <a:schemeClr val="dk1"/>
              </a:solidFill>
            </a:endParaRPr>
          </a:p>
          <a:p>
            <a:pPr indent="0" lvl="0" marL="0" rtl="0" algn="l">
              <a:spcBef>
                <a:spcPts val="1200"/>
              </a:spcBef>
              <a:spcAft>
                <a:spcPts val="1200"/>
              </a:spcAft>
              <a:buSzPts val="688"/>
              <a:buNone/>
            </a:pPr>
            <a:r>
              <a:t/>
            </a:r>
            <a:endParaRPr sz="1125"/>
          </a:p>
        </p:txBody>
      </p:sp>
      <p:pic>
        <p:nvPicPr>
          <p:cNvPr id="135" name="Google Shape;135;p23"/>
          <p:cNvPicPr preferRelativeResize="0"/>
          <p:nvPr/>
        </p:nvPicPr>
        <p:blipFill>
          <a:blip r:embed="rId3">
            <a:alphaModFix/>
          </a:blip>
          <a:stretch>
            <a:fillRect/>
          </a:stretch>
        </p:blipFill>
        <p:spPr>
          <a:xfrm>
            <a:off x="387150" y="1506050"/>
            <a:ext cx="3548376" cy="2647883"/>
          </a:xfrm>
          <a:prstGeom prst="rect">
            <a:avLst/>
          </a:prstGeom>
          <a:noFill/>
          <a:ln>
            <a:noFill/>
          </a:ln>
        </p:spPr>
      </p:pic>
      <p:pic>
        <p:nvPicPr>
          <p:cNvPr id="136" name="Google Shape;136;p23"/>
          <p:cNvPicPr preferRelativeResize="0"/>
          <p:nvPr/>
        </p:nvPicPr>
        <p:blipFill>
          <a:blip r:embed="rId4">
            <a:alphaModFix/>
          </a:blip>
          <a:stretch>
            <a:fillRect/>
          </a:stretch>
        </p:blipFill>
        <p:spPr>
          <a:xfrm>
            <a:off x="5207500" y="1476475"/>
            <a:ext cx="3624800" cy="27070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Network Analysis III </a:t>
            </a:r>
            <a:endParaRPr/>
          </a:p>
        </p:txBody>
      </p:sp>
      <p:sp>
        <p:nvSpPr>
          <p:cNvPr id="142" name="Google Shape;142;p24"/>
          <p:cNvSpPr txBox="1"/>
          <p:nvPr>
            <p:ph idx="1" type="body"/>
          </p:nvPr>
        </p:nvSpPr>
        <p:spPr>
          <a:xfrm>
            <a:off x="311700" y="1017725"/>
            <a:ext cx="8520600" cy="7899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SzPts val="688"/>
              <a:buNone/>
            </a:pPr>
            <a:r>
              <a:rPr lang="en" sz="1525">
                <a:solidFill>
                  <a:schemeClr val="dk1"/>
                </a:solidFill>
              </a:rPr>
              <a:t> </a:t>
            </a:r>
            <a:r>
              <a:rPr lang="en" sz="1525">
                <a:solidFill>
                  <a:schemeClr val="dk1"/>
                </a:solidFill>
              </a:rPr>
              <a:t>Great Recession 								   COVID-19</a:t>
            </a:r>
            <a:endParaRPr sz="1525">
              <a:solidFill>
                <a:schemeClr val="dk1"/>
              </a:solidFill>
            </a:endParaRPr>
          </a:p>
          <a:p>
            <a:pPr indent="0" lvl="0" marL="0" rtl="0" algn="l">
              <a:spcBef>
                <a:spcPts val="1200"/>
              </a:spcBef>
              <a:spcAft>
                <a:spcPts val="1200"/>
              </a:spcAft>
              <a:buSzPts val="688"/>
              <a:buNone/>
            </a:pPr>
            <a:r>
              <a:t/>
            </a:r>
            <a:endParaRPr sz="1125"/>
          </a:p>
        </p:txBody>
      </p:sp>
      <p:pic>
        <p:nvPicPr>
          <p:cNvPr id="143" name="Google Shape;143;p24"/>
          <p:cNvPicPr preferRelativeResize="0"/>
          <p:nvPr/>
        </p:nvPicPr>
        <p:blipFill>
          <a:blip r:embed="rId3">
            <a:alphaModFix/>
          </a:blip>
          <a:stretch>
            <a:fillRect/>
          </a:stretch>
        </p:blipFill>
        <p:spPr>
          <a:xfrm>
            <a:off x="488575" y="1521125"/>
            <a:ext cx="3598601" cy="2691774"/>
          </a:xfrm>
          <a:prstGeom prst="rect">
            <a:avLst/>
          </a:prstGeom>
          <a:noFill/>
          <a:ln>
            <a:noFill/>
          </a:ln>
        </p:spPr>
      </p:pic>
      <p:pic>
        <p:nvPicPr>
          <p:cNvPr id="144" name="Google Shape;144;p24"/>
          <p:cNvPicPr preferRelativeResize="0"/>
          <p:nvPr/>
        </p:nvPicPr>
        <p:blipFill>
          <a:blip r:embed="rId4">
            <a:alphaModFix/>
          </a:blip>
          <a:stretch>
            <a:fillRect/>
          </a:stretch>
        </p:blipFill>
        <p:spPr>
          <a:xfrm>
            <a:off x="5275125" y="1521125"/>
            <a:ext cx="3598601" cy="269178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Network Analysis III </a:t>
            </a:r>
            <a:endParaRPr/>
          </a:p>
        </p:txBody>
      </p:sp>
      <p:sp>
        <p:nvSpPr>
          <p:cNvPr id="150" name="Google Shape;150;p25"/>
          <p:cNvSpPr txBox="1"/>
          <p:nvPr>
            <p:ph idx="1" type="body"/>
          </p:nvPr>
        </p:nvSpPr>
        <p:spPr>
          <a:xfrm>
            <a:off x="311700" y="1017725"/>
            <a:ext cx="8520600" cy="7899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SzPts val="688"/>
              <a:buNone/>
            </a:pPr>
            <a:r>
              <a:rPr lang="en" sz="1525">
                <a:solidFill>
                  <a:schemeClr val="dk1"/>
                </a:solidFill>
              </a:rPr>
              <a:t>  Great Recession 								   COVID-19</a:t>
            </a:r>
            <a:endParaRPr sz="1525">
              <a:solidFill>
                <a:schemeClr val="dk1"/>
              </a:solidFill>
            </a:endParaRPr>
          </a:p>
          <a:p>
            <a:pPr indent="0" lvl="0" marL="0" rtl="0" algn="l">
              <a:spcBef>
                <a:spcPts val="1200"/>
              </a:spcBef>
              <a:spcAft>
                <a:spcPts val="1200"/>
              </a:spcAft>
              <a:buSzPts val="688"/>
              <a:buNone/>
            </a:pPr>
            <a:r>
              <a:t/>
            </a:r>
            <a:endParaRPr sz="1125"/>
          </a:p>
        </p:txBody>
      </p:sp>
      <p:pic>
        <p:nvPicPr>
          <p:cNvPr id="151" name="Google Shape;151;p25"/>
          <p:cNvPicPr preferRelativeResize="0"/>
          <p:nvPr/>
        </p:nvPicPr>
        <p:blipFill>
          <a:blip r:embed="rId3">
            <a:alphaModFix/>
          </a:blip>
          <a:stretch>
            <a:fillRect/>
          </a:stretch>
        </p:blipFill>
        <p:spPr>
          <a:xfrm>
            <a:off x="4815050" y="1412362"/>
            <a:ext cx="2652001" cy="2193027"/>
          </a:xfrm>
          <a:prstGeom prst="rect">
            <a:avLst/>
          </a:prstGeom>
          <a:noFill/>
          <a:ln>
            <a:noFill/>
          </a:ln>
        </p:spPr>
      </p:pic>
      <p:pic>
        <p:nvPicPr>
          <p:cNvPr id="152" name="Google Shape;152;p25"/>
          <p:cNvPicPr preferRelativeResize="0"/>
          <p:nvPr/>
        </p:nvPicPr>
        <p:blipFill>
          <a:blip r:embed="rId4">
            <a:alphaModFix/>
          </a:blip>
          <a:stretch>
            <a:fillRect/>
          </a:stretch>
        </p:blipFill>
        <p:spPr>
          <a:xfrm>
            <a:off x="6293500" y="2887600"/>
            <a:ext cx="2652001" cy="2193036"/>
          </a:xfrm>
          <a:prstGeom prst="rect">
            <a:avLst/>
          </a:prstGeom>
          <a:noFill/>
          <a:ln>
            <a:noFill/>
          </a:ln>
        </p:spPr>
      </p:pic>
      <p:pic>
        <p:nvPicPr>
          <p:cNvPr id="153" name="Google Shape;153;p25"/>
          <p:cNvPicPr preferRelativeResize="0"/>
          <p:nvPr/>
        </p:nvPicPr>
        <p:blipFill>
          <a:blip r:embed="rId5">
            <a:alphaModFix/>
          </a:blip>
          <a:stretch>
            <a:fillRect/>
          </a:stretch>
        </p:blipFill>
        <p:spPr>
          <a:xfrm>
            <a:off x="173375" y="1446450"/>
            <a:ext cx="2571149" cy="2124846"/>
          </a:xfrm>
          <a:prstGeom prst="rect">
            <a:avLst/>
          </a:prstGeom>
          <a:noFill/>
          <a:ln>
            <a:noFill/>
          </a:ln>
        </p:spPr>
      </p:pic>
      <p:pic>
        <p:nvPicPr>
          <p:cNvPr id="154" name="Google Shape;154;p25"/>
          <p:cNvPicPr preferRelativeResize="0"/>
          <p:nvPr/>
        </p:nvPicPr>
        <p:blipFill>
          <a:blip r:embed="rId6">
            <a:alphaModFix/>
          </a:blip>
          <a:stretch>
            <a:fillRect/>
          </a:stretch>
        </p:blipFill>
        <p:spPr>
          <a:xfrm>
            <a:off x="1754925" y="2921700"/>
            <a:ext cx="2571149" cy="212482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700" y="214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
            </a:r>
            <a:r>
              <a:rPr lang="en"/>
              <a:t>onclusion</a:t>
            </a:r>
            <a:endParaRPr/>
          </a:p>
        </p:txBody>
      </p:sp>
      <p:sp>
        <p:nvSpPr>
          <p:cNvPr id="160" name="Google Shape;160;p26"/>
          <p:cNvSpPr txBox="1"/>
          <p:nvPr>
            <p:ph idx="1" type="body"/>
          </p:nvPr>
        </p:nvSpPr>
        <p:spPr>
          <a:xfrm>
            <a:off x="373125" y="863550"/>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250">
                <a:solidFill>
                  <a:schemeClr val="dk1"/>
                </a:solidFill>
              </a:rPr>
              <a:t>Evolution of International Air Travel:</a:t>
            </a:r>
            <a:endParaRPr sz="1250">
              <a:solidFill>
                <a:schemeClr val="dk1"/>
              </a:solidFill>
            </a:endParaRPr>
          </a:p>
          <a:p>
            <a:pPr indent="-307975" lvl="0" marL="457200" rtl="0" algn="l">
              <a:lnSpc>
                <a:spcPct val="95000"/>
              </a:lnSpc>
              <a:spcBef>
                <a:spcPts val="1200"/>
              </a:spcBef>
              <a:spcAft>
                <a:spcPts val="0"/>
              </a:spcAft>
              <a:buClr>
                <a:schemeClr val="dk1"/>
              </a:buClr>
              <a:buSzPts val="1250"/>
              <a:buChar char="●"/>
            </a:pPr>
            <a:r>
              <a:rPr lang="en" sz="1250">
                <a:solidFill>
                  <a:schemeClr val="dk1"/>
                </a:solidFill>
              </a:rPr>
              <a:t>Examined the evolution of international air travel network from 2000 to 2020.</a:t>
            </a:r>
            <a:endParaRPr sz="1250">
              <a:solidFill>
                <a:schemeClr val="dk1"/>
              </a:solidFill>
            </a:endParaRPr>
          </a:p>
          <a:p>
            <a:pPr indent="-307975" lvl="0" marL="457200" rtl="0" algn="l">
              <a:lnSpc>
                <a:spcPct val="95000"/>
              </a:lnSpc>
              <a:spcBef>
                <a:spcPts val="0"/>
              </a:spcBef>
              <a:spcAft>
                <a:spcPts val="0"/>
              </a:spcAft>
              <a:buClr>
                <a:schemeClr val="dk1"/>
              </a:buClr>
              <a:buSzPts val="1250"/>
              <a:buChar char="●"/>
            </a:pPr>
            <a:r>
              <a:rPr lang="en" sz="1250">
                <a:solidFill>
                  <a:schemeClr val="dk1"/>
                </a:solidFill>
              </a:rPr>
              <a:t>Identified key network metrics and correlated those with changes in ticket pricing over time</a:t>
            </a:r>
            <a:r>
              <a:rPr lang="en" sz="1250">
                <a:solidFill>
                  <a:schemeClr val="dk1"/>
                </a:solidFill>
              </a:rPr>
              <a:t>.</a:t>
            </a:r>
            <a:endParaRPr sz="1250">
              <a:solidFill>
                <a:schemeClr val="dk1"/>
              </a:solidFill>
            </a:endParaRPr>
          </a:p>
          <a:p>
            <a:pPr indent="0" lvl="0" marL="0" rtl="0" algn="l">
              <a:lnSpc>
                <a:spcPct val="95000"/>
              </a:lnSpc>
              <a:spcBef>
                <a:spcPts val="1200"/>
              </a:spcBef>
              <a:spcAft>
                <a:spcPts val="0"/>
              </a:spcAft>
              <a:buSzPts val="275"/>
              <a:buNone/>
            </a:pPr>
            <a:r>
              <a:rPr lang="en" sz="1250">
                <a:solidFill>
                  <a:schemeClr val="dk1"/>
                </a:solidFill>
              </a:rPr>
              <a:t>Significance:</a:t>
            </a:r>
            <a:endParaRPr sz="1250">
              <a:solidFill>
                <a:schemeClr val="dk1"/>
              </a:solidFill>
            </a:endParaRPr>
          </a:p>
          <a:p>
            <a:pPr indent="-307975" lvl="0" marL="457200" rtl="0" algn="l">
              <a:lnSpc>
                <a:spcPct val="95000"/>
              </a:lnSpc>
              <a:spcBef>
                <a:spcPts val="1200"/>
              </a:spcBef>
              <a:spcAft>
                <a:spcPts val="0"/>
              </a:spcAft>
              <a:buClr>
                <a:schemeClr val="dk1"/>
              </a:buClr>
              <a:buSzPts val="1250"/>
              <a:buChar char="●"/>
            </a:pPr>
            <a:r>
              <a:rPr lang="en" sz="1250">
                <a:solidFill>
                  <a:schemeClr val="dk1"/>
                </a:solidFill>
              </a:rPr>
              <a:t>Highlighted the expansion of the aviation industry, and its response to disruption.</a:t>
            </a:r>
            <a:endParaRPr sz="1250">
              <a:solidFill>
                <a:schemeClr val="dk1"/>
              </a:solidFill>
            </a:endParaRPr>
          </a:p>
          <a:p>
            <a:pPr indent="0" lvl="0" marL="0" rtl="0" algn="l">
              <a:lnSpc>
                <a:spcPct val="95000"/>
              </a:lnSpc>
              <a:spcBef>
                <a:spcPts val="1200"/>
              </a:spcBef>
              <a:spcAft>
                <a:spcPts val="0"/>
              </a:spcAft>
              <a:buSzPts val="275"/>
              <a:buNone/>
            </a:pPr>
            <a:r>
              <a:rPr lang="en" sz="1250">
                <a:solidFill>
                  <a:schemeClr val="dk1"/>
                </a:solidFill>
              </a:rPr>
              <a:t>Impactful Global Events:</a:t>
            </a:r>
            <a:endParaRPr sz="1250">
              <a:solidFill>
                <a:schemeClr val="dk1"/>
              </a:solidFill>
            </a:endParaRPr>
          </a:p>
          <a:p>
            <a:pPr indent="-307975" lvl="0" marL="457200" rtl="0" algn="l">
              <a:lnSpc>
                <a:spcPct val="95000"/>
              </a:lnSpc>
              <a:spcBef>
                <a:spcPts val="1200"/>
              </a:spcBef>
              <a:spcAft>
                <a:spcPts val="0"/>
              </a:spcAft>
              <a:buClr>
                <a:schemeClr val="dk1"/>
              </a:buClr>
              <a:buSzPts val="1250"/>
              <a:buChar char="●"/>
            </a:pPr>
            <a:r>
              <a:rPr lang="en" sz="1250">
                <a:solidFill>
                  <a:schemeClr val="dk1"/>
                </a:solidFill>
              </a:rPr>
              <a:t>Analyzed the impact on the network of significant global events, like economic crises and COVID-19 pandemic.</a:t>
            </a:r>
            <a:endParaRPr sz="1250">
              <a:solidFill>
                <a:schemeClr val="dk1"/>
              </a:solidFill>
            </a:endParaRPr>
          </a:p>
          <a:p>
            <a:pPr indent="-307975" lvl="0" marL="457200" rtl="0" algn="l">
              <a:lnSpc>
                <a:spcPct val="95000"/>
              </a:lnSpc>
              <a:spcBef>
                <a:spcPts val="0"/>
              </a:spcBef>
              <a:spcAft>
                <a:spcPts val="0"/>
              </a:spcAft>
              <a:buClr>
                <a:schemeClr val="dk1"/>
              </a:buClr>
              <a:buSzPts val="1250"/>
              <a:buChar char="●"/>
            </a:pPr>
            <a:r>
              <a:rPr lang="en" sz="1250">
                <a:solidFill>
                  <a:schemeClr val="dk1"/>
                </a:solidFill>
              </a:rPr>
              <a:t>Explored how these events and subsequent changes in </a:t>
            </a:r>
            <a:r>
              <a:rPr lang="en" sz="1250">
                <a:solidFill>
                  <a:schemeClr val="dk1"/>
                </a:solidFill>
              </a:rPr>
              <a:t>network</a:t>
            </a:r>
            <a:r>
              <a:rPr lang="en" sz="1250">
                <a:solidFill>
                  <a:schemeClr val="dk1"/>
                </a:solidFill>
              </a:rPr>
              <a:t> correlate to international ticket pricing. </a:t>
            </a:r>
            <a:endParaRPr sz="1250">
              <a:solidFill>
                <a:schemeClr val="dk1"/>
              </a:solidFill>
            </a:endParaRPr>
          </a:p>
          <a:p>
            <a:pPr indent="0" lvl="0" marL="0" rtl="0" algn="l">
              <a:lnSpc>
                <a:spcPct val="95000"/>
              </a:lnSpc>
              <a:spcBef>
                <a:spcPts val="1200"/>
              </a:spcBef>
              <a:spcAft>
                <a:spcPts val="0"/>
              </a:spcAft>
              <a:buNone/>
            </a:pPr>
            <a:r>
              <a:rPr lang="en" sz="1250">
                <a:solidFill>
                  <a:schemeClr val="dk1"/>
                </a:solidFill>
              </a:rPr>
              <a:t>Methodological Insights:</a:t>
            </a:r>
            <a:endParaRPr sz="1250">
              <a:solidFill>
                <a:schemeClr val="dk1"/>
              </a:solidFill>
            </a:endParaRPr>
          </a:p>
          <a:p>
            <a:pPr indent="-307975" lvl="0" marL="457200" rtl="0" algn="l">
              <a:lnSpc>
                <a:spcPct val="95000"/>
              </a:lnSpc>
              <a:spcBef>
                <a:spcPts val="1200"/>
              </a:spcBef>
              <a:spcAft>
                <a:spcPts val="0"/>
              </a:spcAft>
              <a:buClr>
                <a:schemeClr val="dk1"/>
              </a:buClr>
              <a:buSzPts val="1250"/>
              <a:buChar char="●"/>
            </a:pPr>
            <a:r>
              <a:rPr lang="en" sz="1250">
                <a:solidFill>
                  <a:schemeClr val="dk1"/>
                </a:solidFill>
              </a:rPr>
              <a:t>Utilized mathematical network analysis techniques such as PageRank, degree centrality, network </a:t>
            </a:r>
            <a:r>
              <a:rPr lang="en" sz="1250">
                <a:solidFill>
                  <a:schemeClr val="dk1"/>
                </a:solidFill>
              </a:rPr>
              <a:t>density</a:t>
            </a:r>
            <a:endParaRPr sz="1250">
              <a:solidFill>
                <a:schemeClr val="dk1"/>
              </a:solidFill>
            </a:endParaRPr>
          </a:p>
          <a:p>
            <a:pPr indent="-307975" lvl="0" marL="457200" rtl="0" algn="l">
              <a:lnSpc>
                <a:spcPct val="95000"/>
              </a:lnSpc>
              <a:spcBef>
                <a:spcPts val="0"/>
              </a:spcBef>
              <a:spcAft>
                <a:spcPts val="0"/>
              </a:spcAft>
              <a:buClr>
                <a:schemeClr val="dk1"/>
              </a:buClr>
              <a:buSzPts val="1250"/>
              <a:buChar char="●"/>
            </a:pPr>
            <a:r>
              <a:rPr lang="en" sz="1250">
                <a:solidFill>
                  <a:schemeClr val="dk1"/>
                </a:solidFill>
              </a:rPr>
              <a:t>Uncovered correlations between major airports, and changes in ticket pricing, providing a comprehensive understanding of the intricate dynamics within the international air travel network.</a:t>
            </a:r>
            <a:endParaRPr sz="1250">
              <a:solidFill>
                <a:schemeClr val="dk1"/>
              </a:solidFill>
            </a:endParaRPr>
          </a:p>
          <a:p>
            <a:pPr indent="0" lvl="0" marL="0" rtl="0" algn="l">
              <a:lnSpc>
                <a:spcPct val="95000"/>
              </a:lnSpc>
              <a:spcBef>
                <a:spcPts val="1200"/>
              </a:spcBef>
              <a:spcAft>
                <a:spcPts val="1200"/>
              </a:spcAft>
              <a:buSzPts val="275"/>
              <a:buNone/>
            </a:pPr>
            <a:r>
              <a:t/>
            </a:r>
            <a:endParaRPr sz="125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Limitations</a:t>
            </a:r>
            <a:endParaRPr/>
          </a:p>
        </p:txBody>
      </p:sp>
      <p:sp>
        <p:nvSpPr>
          <p:cNvPr id="166" name="Google Shape;16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365125" lvl="0" marL="457200" rtl="0" algn="l">
              <a:spcBef>
                <a:spcPts val="0"/>
              </a:spcBef>
              <a:spcAft>
                <a:spcPts val="0"/>
              </a:spcAft>
              <a:buClr>
                <a:schemeClr val="dk1"/>
              </a:buClr>
              <a:buSzPct val="100000"/>
              <a:buChar char="●"/>
            </a:pPr>
            <a:r>
              <a:rPr lang="en" sz="3071">
                <a:solidFill>
                  <a:schemeClr val="dk1"/>
                </a:solidFill>
              </a:rPr>
              <a:t>Airline Ticket Pricing is Complex</a:t>
            </a:r>
            <a:endParaRPr sz="3071">
              <a:solidFill>
                <a:schemeClr val="dk1"/>
              </a:solidFill>
            </a:endParaRPr>
          </a:p>
          <a:p>
            <a:pPr indent="-332740" lvl="1" marL="914400" rtl="0" algn="l">
              <a:spcBef>
                <a:spcPts val="0"/>
              </a:spcBef>
              <a:spcAft>
                <a:spcPts val="0"/>
              </a:spcAft>
              <a:buClr>
                <a:schemeClr val="dk1"/>
              </a:buClr>
              <a:buSzPct val="100000"/>
              <a:buChar char="○"/>
            </a:pPr>
            <a:r>
              <a:rPr lang="en" sz="2342">
                <a:solidFill>
                  <a:schemeClr val="dk1"/>
                </a:solidFill>
              </a:rPr>
              <a:t>fuel prices, regulatory considerations, seasonal trends</a:t>
            </a:r>
            <a:endParaRPr sz="2342">
              <a:solidFill>
                <a:schemeClr val="dk1"/>
              </a:solidFill>
            </a:endParaRPr>
          </a:p>
          <a:p>
            <a:pPr indent="0" lvl="0" marL="0" rtl="0" algn="l">
              <a:spcBef>
                <a:spcPts val="1200"/>
              </a:spcBef>
              <a:spcAft>
                <a:spcPts val="0"/>
              </a:spcAft>
              <a:buNone/>
            </a:pPr>
            <a:r>
              <a:t/>
            </a:r>
            <a:endParaRPr sz="2200">
              <a:solidFill>
                <a:schemeClr val="dk1"/>
              </a:solidFill>
            </a:endParaRPr>
          </a:p>
          <a:p>
            <a:pPr indent="-365125" lvl="0" marL="457200" rtl="0" algn="l">
              <a:spcBef>
                <a:spcPts val="1200"/>
              </a:spcBef>
              <a:spcAft>
                <a:spcPts val="0"/>
              </a:spcAft>
              <a:buClr>
                <a:schemeClr val="dk1"/>
              </a:buClr>
              <a:buSzPct val="100000"/>
              <a:buChar char="●"/>
            </a:pPr>
            <a:r>
              <a:rPr lang="en" sz="3071">
                <a:solidFill>
                  <a:schemeClr val="dk1"/>
                </a:solidFill>
              </a:rPr>
              <a:t>Explored Correlation, not Causation</a:t>
            </a:r>
            <a:endParaRPr sz="3071">
              <a:solidFill>
                <a:schemeClr val="dk1"/>
              </a:solidFill>
            </a:endParaRPr>
          </a:p>
          <a:p>
            <a:pPr indent="-332740" lvl="1" marL="914400" rtl="0" algn="l">
              <a:spcBef>
                <a:spcPts val="0"/>
              </a:spcBef>
              <a:spcAft>
                <a:spcPts val="0"/>
              </a:spcAft>
              <a:buClr>
                <a:schemeClr val="dk1"/>
              </a:buClr>
              <a:buSzPct val="100000"/>
              <a:buChar char="○"/>
            </a:pPr>
            <a:r>
              <a:rPr lang="en" sz="2342">
                <a:solidFill>
                  <a:schemeClr val="dk1"/>
                </a:solidFill>
              </a:rPr>
              <a:t>external factors </a:t>
            </a:r>
            <a:r>
              <a:rPr lang="en" sz="2342">
                <a:solidFill>
                  <a:schemeClr val="dk1"/>
                </a:solidFill>
              </a:rPr>
              <a:t>can influence ticket prices</a:t>
            </a:r>
            <a:endParaRPr sz="2342">
              <a:solidFill>
                <a:schemeClr val="dk1"/>
              </a:solidFill>
            </a:endParaRPr>
          </a:p>
          <a:p>
            <a:pPr indent="0" lvl="0" marL="0" rtl="0" algn="l">
              <a:spcBef>
                <a:spcPts val="1200"/>
              </a:spcBef>
              <a:spcAft>
                <a:spcPts val="0"/>
              </a:spcAft>
              <a:buNone/>
            </a:pPr>
            <a:r>
              <a:t/>
            </a:r>
            <a:endParaRPr sz="2200">
              <a:solidFill>
                <a:schemeClr val="dk1"/>
              </a:solidFill>
            </a:endParaRPr>
          </a:p>
          <a:p>
            <a:pPr indent="-364510" lvl="0" marL="457200" rtl="0" algn="l">
              <a:spcBef>
                <a:spcPts val="1200"/>
              </a:spcBef>
              <a:spcAft>
                <a:spcPts val="0"/>
              </a:spcAft>
              <a:buClr>
                <a:schemeClr val="dk1"/>
              </a:buClr>
              <a:buSzPct val="100000"/>
              <a:buChar char="●"/>
            </a:pPr>
            <a:r>
              <a:rPr lang="en" sz="3057">
                <a:solidFill>
                  <a:schemeClr val="dk1"/>
                </a:solidFill>
              </a:rPr>
              <a:t>Limited Data</a:t>
            </a:r>
            <a:endParaRPr sz="3057">
              <a:solidFill>
                <a:schemeClr val="dk1"/>
              </a:solidFill>
            </a:endParaRPr>
          </a:p>
          <a:p>
            <a:pPr indent="-332740" lvl="1" marL="914400" rtl="0" algn="l">
              <a:spcBef>
                <a:spcPts val="0"/>
              </a:spcBef>
              <a:spcAft>
                <a:spcPts val="0"/>
              </a:spcAft>
              <a:buClr>
                <a:schemeClr val="dk1"/>
              </a:buClr>
              <a:buSzPct val="100000"/>
              <a:buChar char="○"/>
            </a:pPr>
            <a:r>
              <a:rPr lang="en" sz="2342">
                <a:solidFill>
                  <a:schemeClr val="dk1"/>
                </a:solidFill>
              </a:rPr>
              <a:t>c</a:t>
            </a:r>
            <a:r>
              <a:rPr lang="en" sz="2342">
                <a:solidFill>
                  <a:schemeClr val="dk1"/>
                </a:solidFill>
              </a:rPr>
              <a:t>an’t fully capture long-term trends</a:t>
            </a:r>
            <a:endParaRPr sz="2342">
              <a:solidFill>
                <a:schemeClr val="dk1"/>
              </a:solidFill>
            </a:endParaRPr>
          </a:p>
          <a:p>
            <a:pPr indent="0" lvl="0" marL="0" rtl="0" algn="l">
              <a:spcBef>
                <a:spcPts val="1200"/>
              </a:spcBef>
              <a:spcAft>
                <a:spcPts val="1200"/>
              </a:spcAft>
              <a:buNone/>
            </a:pPr>
            <a:r>
              <a:t/>
            </a:r>
            <a:endParaRPr sz="25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Direction</a:t>
            </a:r>
            <a:endParaRPr/>
          </a:p>
        </p:txBody>
      </p:sp>
      <p:sp>
        <p:nvSpPr>
          <p:cNvPr id="172" name="Google Shape;172;p28"/>
          <p:cNvSpPr txBox="1"/>
          <p:nvPr>
            <p:ph idx="1" type="body"/>
          </p:nvPr>
        </p:nvSpPr>
        <p:spPr>
          <a:xfrm>
            <a:off x="311700" y="11399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How long term travel industry is shaped by these </a:t>
            </a:r>
            <a:r>
              <a:rPr lang="en">
                <a:solidFill>
                  <a:schemeClr val="dk1"/>
                </a:solidFill>
              </a:rPr>
              <a:t>disruptions</a:t>
            </a:r>
            <a:br>
              <a:rPr lang="en">
                <a:solidFill>
                  <a:schemeClr val="dk1"/>
                </a:solidFill>
              </a:rPr>
            </a:b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Analyze how different parts of the world have been affected by global events and how airlines have adapted.</a:t>
            </a:r>
            <a:br>
              <a:rPr lang="en">
                <a:solidFill>
                  <a:schemeClr val="dk1"/>
                </a:solidFill>
              </a:rPr>
            </a:b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Integrate sustainability metrics into the analysis to assess the environmental impact of airline network changes and pricing decisions.</a:t>
            </a:r>
            <a:br>
              <a:rPr lang="en">
                <a:solidFill>
                  <a:schemeClr val="dk1"/>
                </a:solidFill>
              </a:rPr>
            </a:b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How to improve the resiliency of the network so that it can sustain in crises</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450025" y="20339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4120"/>
              <a:t>Thank you! </a:t>
            </a:r>
            <a:endParaRPr sz="4120"/>
          </a:p>
        </p:txBody>
      </p:sp>
      <p:sp>
        <p:nvSpPr>
          <p:cNvPr id="178" name="Google Shape;178;p29"/>
          <p:cNvSpPr txBox="1"/>
          <p:nvPr>
            <p:ph idx="1" type="body"/>
          </p:nvPr>
        </p:nvSpPr>
        <p:spPr>
          <a:xfrm>
            <a:off x="4097000" y="2728975"/>
            <a:ext cx="8520600" cy="758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Questions?</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57375" y="308500"/>
            <a:ext cx="8222100" cy="52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2" name="Google Shape;62;p14"/>
          <p:cNvSpPr txBox="1"/>
          <p:nvPr>
            <p:ph idx="1" type="body"/>
          </p:nvPr>
        </p:nvSpPr>
        <p:spPr>
          <a:xfrm>
            <a:off x="300825" y="981925"/>
            <a:ext cx="5307900" cy="365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Research Focus (2000-2020):</a:t>
            </a:r>
            <a:endParaRPr sz="1200">
              <a:solidFill>
                <a:schemeClr val="dk1"/>
              </a:solidFill>
            </a:endParaRPr>
          </a:p>
          <a:p>
            <a:pPr indent="-304800" lvl="0" marL="457200" rtl="0" algn="l">
              <a:spcBef>
                <a:spcPts val="1200"/>
              </a:spcBef>
              <a:spcAft>
                <a:spcPts val="0"/>
              </a:spcAft>
              <a:buClr>
                <a:schemeClr val="dk1"/>
              </a:buClr>
              <a:buSzPts val="1200"/>
              <a:buChar char="●"/>
            </a:pPr>
            <a:r>
              <a:rPr lang="en" sz="1200">
                <a:solidFill>
                  <a:schemeClr val="dk1"/>
                </a:solidFill>
              </a:rPr>
              <a:t>Our research examines the evolution of international air travel.</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Utilizing mathematical network analysis for ticket pricing dynamics.</a:t>
            </a:r>
            <a:endParaRPr sz="1200">
              <a:solidFill>
                <a:schemeClr val="dk1"/>
              </a:solidFill>
            </a:endParaRPr>
          </a:p>
          <a:p>
            <a:pPr indent="0" lvl="0" marL="0" rtl="0" algn="l">
              <a:spcBef>
                <a:spcPts val="1200"/>
              </a:spcBef>
              <a:spcAft>
                <a:spcPts val="0"/>
              </a:spcAft>
              <a:buNone/>
            </a:pPr>
            <a:r>
              <a:rPr lang="en" sz="1200">
                <a:solidFill>
                  <a:schemeClr val="dk1"/>
                </a:solidFill>
              </a:rPr>
              <a:t>Impactful Global Events:</a:t>
            </a:r>
            <a:endParaRPr sz="1200">
              <a:solidFill>
                <a:schemeClr val="dk1"/>
              </a:solidFill>
            </a:endParaRPr>
          </a:p>
          <a:p>
            <a:pPr indent="-304800" lvl="0" marL="457200" rtl="0" algn="l">
              <a:spcBef>
                <a:spcPts val="1200"/>
              </a:spcBef>
              <a:spcAft>
                <a:spcPts val="0"/>
              </a:spcAft>
              <a:buClr>
                <a:schemeClr val="dk1"/>
              </a:buClr>
              <a:buSzPts val="1200"/>
              <a:buChar char="●"/>
            </a:pPr>
            <a:r>
              <a:rPr lang="en" sz="1200">
                <a:solidFill>
                  <a:schemeClr val="dk1"/>
                </a:solidFill>
              </a:rPr>
              <a:t>Exploration of how global disruption to the network shapes ticket pricing dynamics.</a:t>
            </a:r>
            <a:endParaRPr sz="1200">
              <a:solidFill>
                <a:schemeClr val="dk1"/>
              </a:solidFill>
            </a:endParaRPr>
          </a:p>
          <a:p>
            <a:pPr indent="0" lvl="0" marL="0" rtl="0" algn="l">
              <a:spcBef>
                <a:spcPts val="1200"/>
              </a:spcBef>
              <a:spcAft>
                <a:spcPts val="0"/>
              </a:spcAft>
              <a:buNone/>
            </a:pPr>
            <a:r>
              <a:rPr lang="en" sz="1200">
                <a:solidFill>
                  <a:schemeClr val="dk1"/>
                </a:solidFill>
              </a:rPr>
              <a:t>Methodology and Insights:</a:t>
            </a:r>
            <a:endParaRPr sz="1200">
              <a:solidFill>
                <a:schemeClr val="dk1"/>
              </a:solidFill>
            </a:endParaRPr>
          </a:p>
          <a:p>
            <a:pPr indent="-304800" lvl="0" marL="457200" rtl="0" algn="l">
              <a:spcBef>
                <a:spcPts val="1200"/>
              </a:spcBef>
              <a:spcAft>
                <a:spcPts val="0"/>
              </a:spcAft>
              <a:buClr>
                <a:schemeClr val="dk1"/>
              </a:buClr>
              <a:buSzPts val="1200"/>
              <a:buChar char="●"/>
            </a:pPr>
            <a:r>
              <a:rPr lang="en" sz="1200">
                <a:solidFill>
                  <a:schemeClr val="dk1"/>
                </a:solidFill>
              </a:rPr>
              <a:t>We utilized</a:t>
            </a:r>
            <a:r>
              <a:rPr lang="en" sz="1200">
                <a:solidFill>
                  <a:schemeClr val="dk1"/>
                </a:solidFill>
              </a:rPr>
              <a:t> mathematical network analysis techniques such as PageRank, degree centrality, network density, average degree, temporal analysis, communities</a:t>
            </a:r>
            <a:endParaRPr sz="1200">
              <a:solidFill>
                <a:schemeClr val="dk1"/>
              </a:solidFill>
            </a:endParaRPr>
          </a:p>
          <a:p>
            <a:pPr indent="0" lvl="0" marL="0" rtl="0" algn="l">
              <a:spcBef>
                <a:spcPts val="1200"/>
              </a:spcBef>
              <a:spcAft>
                <a:spcPts val="1200"/>
              </a:spcAft>
              <a:buNone/>
            </a:pPr>
            <a:r>
              <a:t/>
            </a:r>
            <a:endParaRPr sz="1200">
              <a:solidFill>
                <a:schemeClr val="dk1"/>
              </a:solidFill>
            </a:endParaRPr>
          </a:p>
        </p:txBody>
      </p:sp>
      <p:pic>
        <p:nvPicPr>
          <p:cNvPr id="63" name="Google Shape;63;p14"/>
          <p:cNvPicPr preferRelativeResize="0"/>
          <p:nvPr/>
        </p:nvPicPr>
        <p:blipFill>
          <a:blip r:embed="rId3">
            <a:alphaModFix/>
          </a:blip>
          <a:stretch>
            <a:fillRect/>
          </a:stretch>
        </p:blipFill>
        <p:spPr>
          <a:xfrm>
            <a:off x="5495625" y="308499"/>
            <a:ext cx="3466750" cy="34229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610200" y="256975"/>
            <a:ext cx="8222100" cy="7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t>Question</a:t>
            </a:r>
            <a:r>
              <a:rPr lang="en" sz="2020"/>
              <a:t>: </a:t>
            </a:r>
            <a:endParaRPr sz="2020"/>
          </a:p>
          <a:p>
            <a:pPr indent="0" lvl="0" marL="0" rtl="0" algn="l">
              <a:spcBef>
                <a:spcPts val="0"/>
              </a:spcBef>
              <a:spcAft>
                <a:spcPts val="0"/>
              </a:spcAft>
              <a:buSzPts val="990"/>
              <a:buNone/>
            </a:pPr>
            <a:r>
              <a:t/>
            </a:r>
            <a:endParaRPr sz="2520"/>
          </a:p>
        </p:txBody>
      </p:sp>
      <p:sp>
        <p:nvSpPr>
          <p:cNvPr id="69" name="Google Shape;69;p15"/>
          <p:cNvSpPr txBox="1"/>
          <p:nvPr>
            <p:ph idx="1" type="body"/>
          </p:nvPr>
        </p:nvSpPr>
        <p:spPr>
          <a:xfrm>
            <a:off x="610200" y="668625"/>
            <a:ext cx="7494300" cy="507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8000">
                <a:solidFill>
                  <a:schemeClr val="dk1"/>
                </a:solidFill>
              </a:rPr>
              <a:t>What are the factors affecting international airline ticket </a:t>
            </a:r>
            <a:r>
              <a:rPr lang="en" sz="8000">
                <a:solidFill>
                  <a:schemeClr val="dk1"/>
                </a:solidFill>
              </a:rPr>
              <a:t>pricing</a:t>
            </a:r>
            <a:r>
              <a:rPr lang="en" sz="8000">
                <a:solidFill>
                  <a:schemeClr val="dk1"/>
                </a:solidFill>
              </a:rPr>
              <a:t>?</a:t>
            </a:r>
            <a:endParaRPr sz="8000">
              <a:solidFill>
                <a:schemeClr val="dk1"/>
              </a:solidFill>
            </a:endParaRPr>
          </a:p>
          <a:p>
            <a:pPr indent="0" lvl="0" marL="0" rtl="0" algn="l">
              <a:spcBef>
                <a:spcPts val="1200"/>
              </a:spcBef>
              <a:spcAft>
                <a:spcPts val="0"/>
              </a:spcAft>
              <a:buNone/>
            </a:pPr>
            <a:r>
              <a:t/>
            </a:r>
            <a:endParaRPr sz="8000">
              <a:solidFill>
                <a:schemeClr val="dk1"/>
              </a:solidFill>
            </a:endParaRPr>
          </a:p>
          <a:p>
            <a:pPr indent="0" lvl="0" marL="0" rtl="0" algn="l">
              <a:spcBef>
                <a:spcPts val="1200"/>
              </a:spcBef>
              <a:spcAft>
                <a:spcPts val="0"/>
              </a:spcAft>
              <a:buNone/>
            </a:pPr>
            <a:r>
              <a:t/>
            </a:r>
            <a:endParaRPr sz="2400">
              <a:solidFill>
                <a:schemeClr val="dk1"/>
              </a:solidFill>
            </a:endParaRPr>
          </a:p>
          <a:p>
            <a:pPr indent="0" lvl="0" marL="0" rtl="0" algn="l">
              <a:spcBef>
                <a:spcPts val="1200"/>
              </a:spcBef>
              <a:spcAft>
                <a:spcPts val="1200"/>
              </a:spcAft>
              <a:buNone/>
            </a:pPr>
            <a:r>
              <a:t/>
            </a:r>
            <a:endParaRPr sz="2400">
              <a:solidFill>
                <a:schemeClr val="dk1"/>
              </a:solidFill>
            </a:endParaRPr>
          </a:p>
        </p:txBody>
      </p:sp>
      <p:pic>
        <p:nvPicPr>
          <p:cNvPr id="70" name="Google Shape;70;p15"/>
          <p:cNvPicPr preferRelativeResize="0"/>
          <p:nvPr/>
        </p:nvPicPr>
        <p:blipFill>
          <a:blip r:embed="rId3">
            <a:alphaModFix/>
          </a:blip>
          <a:stretch>
            <a:fillRect/>
          </a:stretch>
        </p:blipFill>
        <p:spPr>
          <a:xfrm>
            <a:off x="399725" y="1982975"/>
            <a:ext cx="4944248" cy="1858700"/>
          </a:xfrm>
          <a:prstGeom prst="rect">
            <a:avLst/>
          </a:prstGeom>
          <a:noFill/>
          <a:ln>
            <a:noFill/>
          </a:ln>
        </p:spPr>
      </p:pic>
      <p:sp>
        <p:nvSpPr>
          <p:cNvPr id="71" name="Google Shape;71;p15"/>
          <p:cNvSpPr txBox="1"/>
          <p:nvPr/>
        </p:nvSpPr>
        <p:spPr>
          <a:xfrm>
            <a:off x="989800" y="1493900"/>
            <a:ext cx="3764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rPr>
              <a:t>Behavior in airport network?</a:t>
            </a:r>
            <a:endParaRPr sz="1600">
              <a:solidFill>
                <a:schemeClr val="dk1"/>
              </a:solidFill>
            </a:endParaRPr>
          </a:p>
        </p:txBody>
      </p:sp>
      <p:sp>
        <p:nvSpPr>
          <p:cNvPr id="72" name="Google Shape;72;p15"/>
          <p:cNvSpPr txBox="1"/>
          <p:nvPr/>
        </p:nvSpPr>
        <p:spPr>
          <a:xfrm>
            <a:off x="6202788" y="2571750"/>
            <a:ext cx="2010600" cy="3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rPr>
              <a:t>Global Disruptions?</a:t>
            </a:r>
            <a:endParaRPr sz="1600">
              <a:solidFill>
                <a:schemeClr val="dk1"/>
              </a:solidFill>
            </a:endParaRPr>
          </a:p>
        </p:txBody>
      </p:sp>
      <p:pic>
        <p:nvPicPr>
          <p:cNvPr id="73" name="Google Shape;73;p15"/>
          <p:cNvPicPr preferRelativeResize="0"/>
          <p:nvPr/>
        </p:nvPicPr>
        <p:blipFill>
          <a:blip r:embed="rId4">
            <a:alphaModFix/>
          </a:blip>
          <a:stretch>
            <a:fillRect/>
          </a:stretch>
        </p:blipFill>
        <p:spPr>
          <a:xfrm>
            <a:off x="5752325" y="3077175"/>
            <a:ext cx="2911524" cy="1652475"/>
          </a:xfrm>
          <a:prstGeom prst="rect">
            <a:avLst/>
          </a:prstGeom>
          <a:noFill/>
          <a:ln>
            <a:noFill/>
          </a:ln>
        </p:spPr>
      </p:pic>
      <p:sp>
        <p:nvSpPr>
          <p:cNvPr id="74" name="Google Shape;74;p15"/>
          <p:cNvSpPr txBox="1"/>
          <p:nvPr>
            <p:ph idx="1" type="body"/>
          </p:nvPr>
        </p:nvSpPr>
        <p:spPr>
          <a:xfrm>
            <a:off x="180650" y="1024675"/>
            <a:ext cx="7494300" cy="507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sz="8000">
              <a:solidFill>
                <a:schemeClr val="dk1"/>
              </a:solidFill>
            </a:endParaRPr>
          </a:p>
          <a:p>
            <a:pPr indent="0" lvl="0" marL="0" rtl="0" algn="l">
              <a:spcBef>
                <a:spcPts val="1200"/>
              </a:spcBef>
              <a:spcAft>
                <a:spcPts val="0"/>
              </a:spcAft>
              <a:buNone/>
            </a:pPr>
            <a:r>
              <a:t/>
            </a:r>
            <a:endParaRPr sz="2400">
              <a:solidFill>
                <a:schemeClr val="dk1"/>
              </a:solidFill>
            </a:endParaRPr>
          </a:p>
          <a:p>
            <a:pPr indent="0" lvl="0" marL="0" rtl="0" algn="l">
              <a:spcBef>
                <a:spcPts val="1200"/>
              </a:spcBef>
              <a:spcAft>
                <a:spcPts val="1200"/>
              </a:spcAft>
              <a:buNone/>
            </a:pPr>
            <a:r>
              <a:t/>
            </a:r>
            <a:endParaRPr sz="2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The primary data for analysis was sourced from International Air Travel Dataset (1990 - 2023): the U.S. Bureau of Transportation Statistics</a:t>
            </a:r>
            <a:endParaRPr>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pic>
        <p:nvPicPr>
          <p:cNvPr id="81" name="Google Shape;81;p16"/>
          <p:cNvPicPr preferRelativeResize="0"/>
          <p:nvPr/>
        </p:nvPicPr>
        <p:blipFill>
          <a:blip r:embed="rId3">
            <a:alphaModFix/>
          </a:blip>
          <a:stretch>
            <a:fillRect/>
          </a:stretch>
        </p:blipFill>
        <p:spPr>
          <a:xfrm>
            <a:off x="2361350" y="2229725"/>
            <a:ext cx="4241201" cy="2630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Theory </a:t>
            </a:r>
            <a:endParaRPr/>
          </a:p>
        </p:txBody>
      </p:sp>
      <p:sp>
        <p:nvSpPr>
          <p:cNvPr id="87" name="Google Shape;87;p17"/>
          <p:cNvSpPr txBox="1"/>
          <p:nvPr>
            <p:ph idx="1" type="body"/>
          </p:nvPr>
        </p:nvSpPr>
        <p:spPr>
          <a:xfrm>
            <a:off x="311700" y="952000"/>
            <a:ext cx="6064200" cy="33390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chemeClr val="dk1"/>
              </a:buClr>
              <a:buSzPts val="1000"/>
              <a:buFont typeface="Arial"/>
              <a:buChar char="●"/>
            </a:pPr>
            <a:r>
              <a:rPr lang="en" sz="1000">
                <a:solidFill>
                  <a:schemeClr val="dk1"/>
                </a:solidFill>
                <a:latin typeface="Arial"/>
                <a:ea typeface="Arial"/>
                <a:cs typeface="Arial"/>
                <a:sym typeface="Arial"/>
              </a:rPr>
              <a:t>Page Rank</a:t>
            </a:r>
            <a:endParaRPr sz="1000">
              <a:solidFill>
                <a:schemeClr val="dk1"/>
              </a:solidFill>
              <a:latin typeface="Arial"/>
              <a:ea typeface="Arial"/>
              <a:cs typeface="Arial"/>
              <a:sym typeface="Arial"/>
            </a:endParaRPr>
          </a:p>
          <a:p>
            <a:pPr indent="-292100" lvl="1" marL="914400" rtl="0" algn="l">
              <a:spcBef>
                <a:spcPts val="0"/>
              </a:spcBef>
              <a:spcAft>
                <a:spcPts val="0"/>
              </a:spcAft>
              <a:buClr>
                <a:schemeClr val="dk1"/>
              </a:buClr>
              <a:buSzPts val="1000"/>
              <a:buFont typeface="Arial"/>
              <a:buChar char="○"/>
            </a:pPr>
            <a:r>
              <a:rPr lang="en" sz="1000">
                <a:solidFill>
                  <a:schemeClr val="dk1"/>
                </a:solidFill>
                <a:latin typeface="Arial"/>
                <a:ea typeface="Arial"/>
                <a:cs typeface="Arial"/>
                <a:sym typeface="Arial"/>
              </a:rPr>
              <a:t>Higher scores for nodes with vital connections.</a:t>
            </a:r>
            <a:br>
              <a:rPr lang="en" sz="1000">
                <a:solidFill>
                  <a:schemeClr val="dk1"/>
                </a:solidFill>
                <a:latin typeface="Arial"/>
                <a:ea typeface="Arial"/>
                <a:cs typeface="Arial"/>
                <a:sym typeface="Arial"/>
              </a:rPr>
            </a:br>
            <a:endParaRPr sz="1000">
              <a:solidFill>
                <a:schemeClr val="dk1"/>
              </a:solidFill>
              <a:latin typeface="Arial"/>
              <a:ea typeface="Arial"/>
              <a:cs typeface="Arial"/>
              <a:sym typeface="Arial"/>
            </a:endParaRPr>
          </a:p>
          <a:p>
            <a:pPr indent="-292100" lvl="0" marL="457200" rtl="0" algn="l">
              <a:spcBef>
                <a:spcPts val="0"/>
              </a:spcBef>
              <a:spcAft>
                <a:spcPts val="0"/>
              </a:spcAft>
              <a:buClr>
                <a:schemeClr val="dk1"/>
              </a:buClr>
              <a:buSzPts val="1000"/>
              <a:buFont typeface="Arial"/>
              <a:buChar char="●"/>
            </a:pPr>
            <a:r>
              <a:rPr lang="en" sz="1000">
                <a:solidFill>
                  <a:schemeClr val="dk1"/>
                </a:solidFill>
                <a:latin typeface="Arial"/>
                <a:ea typeface="Arial"/>
                <a:cs typeface="Arial"/>
                <a:sym typeface="Arial"/>
              </a:rPr>
              <a:t>Degree Centrality</a:t>
            </a:r>
            <a:endParaRPr sz="1000">
              <a:solidFill>
                <a:schemeClr val="dk1"/>
              </a:solidFill>
              <a:latin typeface="Arial"/>
              <a:ea typeface="Arial"/>
              <a:cs typeface="Arial"/>
              <a:sym typeface="Arial"/>
            </a:endParaRPr>
          </a:p>
          <a:p>
            <a:pPr indent="-292100" lvl="1" marL="914400" rtl="0" algn="l">
              <a:spcBef>
                <a:spcPts val="0"/>
              </a:spcBef>
              <a:spcAft>
                <a:spcPts val="0"/>
              </a:spcAft>
              <a:buClr>
                <a:schemeClr val="dk1"/>
              </a:buClr>
              <a:buSzPts val="1000"/>
              <a:buFont typeface="Arial"/>
              <a:buChar char="○"/>
            </a:pPr>
            <a:r>
              <a:rPr lang="en" sz="1000">
                <a:solidFill>
                  <a:schemeClr val="dk1"/>
                </a:solidFill>
                <a:latin typeface="Arial"/>
                <a:ea typeface="Arial"/>
                <a:cs typeface="Arial"/>
                <a:sym typeface="Arial"/>
              </a:rPr>
              <a:t>Quantifies the number of connections relative to potential connections.</a:t>
            </a:r>
            <a:endParaRPr sz="1000">
              <a:solidFill>
                <a:schemeClr val="dk1"/>
              </a:solidFill>
              <a:latin typeface="Arial"/>
              <a:ea typeface="Arial"/>
              <a:cs typeface="Arial"/>
              <a:sym typeface="Arial"/>
            </a:endParaRPr>
          </a:p>
          <a:p>
            <a:pPr indent="-292100" lvl="1" marL="914400" rtl="0" algn="l">
              <a:spcBef>
                <a:spcPts val="0"/>
              </a:spcBef>
              <a:spcAft>
                <a:spcPts val="0"/>
              </a:spcAft>
              <a:buClr>
                <a:schemeClr val="dk1"/>
              </a:buClr>
              <a:buSzPts val="1000"/>
              <a:buFont typeface="Arial"/>
              <a:buChar char="○"/>
            </a:pPr>
            <a:r>
              <a:rPr lang="en" sz="1000">
                <a:solidFill>
                  <a:schemeClr val="dk1"/>
                </a:solidFill>
                <a:latin typeface="Arial"/>
                <a:ea typeface="Arial"/>
                <a:cs typeface="Arial"/>
                <a:sym typeface="Arial"/>
              </a:rPr>
              <a:t>High degree centrality indicates pivotal hubs; low centrality indicates fewer connections. </a:t>
            </a:r>
            <a:br>
              <a:rPr lang="en" sz="1000">
                <a:solidFill>
                  <a:schemeClr val="dk1"/>
                </a:solidFill>
                <a:latin typeface="Arial"/>
                <a:ea typeface="Arial"/>
                <a:cs typeface="Arial"/>
                <a:sym typeface="Arial"/>
              </a:rPr>
            </a:br>
            <a:endParaRPr sz="1000">
              <a:solidFill>
                <a:schemeClr val="dk1"/>
              </a:solidFill>
              <a:latin typeface="Arial"/>
              <a:ea typeface="Arial"/>
              <a:cs typeface="Arial"/>
              <a:sym typeface="Arial"/>
            </a:endParaRPr>
          </a:p>
          <a:p>
            <a:pPr indent="-292100" lvl="0" marL="457200" rtl="0" algn="l">
              <a:spcBef>
                <a:spcPts val="0"/>
              </a:spcBef>
              <a:spcAft>
                <a:spcPts val="0"/>
              </a:spcAft>
              <a:buClr>
                <a:schemeClr val="dk1"/>
              </a:buClr>
              <a:buSzPts val="1000"/>
              <a:buFont typeface="Arial"/>
              <a:buChar char="●"/>
            </a:pPr>
            <a:r>
              <a:rPr lang="en" sz="1000">
                <a:solidFill>
                  <a:schemeClr val="dk1"/>
                </a:solidFill>
                <a:latin typeface="Arial"/>
                <a:ea typeface="Arial"/>
                <a:cs typeface="Arial"/>
                <a:sym typeface="Arial"/>
              </a:rPr>
              <a:t>Temporal connectivity analysis </a:t>
            </a:r>
            <a:br>
              <a:rPr lang="en" sz="1000">
                <a:solidFill>
                  <a:schemeClr val="dk1"/>
                </a:solidFill>
                <a:latin typeface="Arial"/>
                <a:ea typeface="Arial"/>
                <a:cs typeface="Arial"/>
                <a:sym typeface="Arial"/>
              </a:rPr>
            </a:br>
            <a:endParaRPr sz="1000">
              <a:solidFill>
                <a:schemeClr val="dk1"/>
              </a:solidFill>
              <a:latin typeface="Arial"/>
              <a:ea typeface="Arial"/>
              <a:cs typeface="Arial"/>
              <a:sym typeface="Arial"/>
            </a:endParaRPr>
          </a:p>
          <a:p>
            <a:pPr indent="-292100" lvl="0" marL="457200" rtl="0" algn="l">
              <a:spcBef>
                <a:spcPts val="0"/>
              </a:spcBef>
              <a:spcAft>
                <a:spcPts val="0"/>
              </a:spcAft>
              <a:buClr>
                <a:schemeClr val="dk1"/>
              </a:buClr>
              <a:buSzPts val="1000"/>
              <a:buFont typeface="Arial"/>
              <a:buChar char="●"/>
            </a:pPr>
            <a:r>
              <a:rPr lang="en" sz="1000">
                <a:solidFill>
                  <a:schemeClr val="dk1"/>
                </a:solidFill>
                <a:latin typeface="Arial"/>
                <a:ea typeface="Arial"/>
                <a:cs typeface="Arial"/>
                <a:sym typeface="Arial"/>
              </a:rPr>
              <a:t>Average Degree</a:t>
            </a:r>
            <a:endParaRPr sz="1000">
              <a:solidFill>
                <a:schemeClr val="dk1"/>
              </a:solidFill>
              <a:latin typeface="Arial"/>
              <a:ea typeface="Arial"/>
              <a:cs typeface="Arial"/>
              <a:sym typeface="Arial"/>
            </a:endParaRPr>
          </a:p>
          <a:p>
            <a:pPr indent="-292100" lvl="1" marL="914400" rtl="0" algn="l">
              <a:spcBef>
                <a:spcPts val="0"/>
              </a:spcBef>
              <a:spcAft>
                <a:spcPts val="0"/>
              </a:spcAft>
              <a:buClr>
                <a:schemeClr val="dk1"/>
              </a:buClr>
              <a:buSzPts val="1000"/>
              <a:buFont typeface="Arial"/>
              <a:buChar char="○"/>
            </a:pPr>
            <a:r>
              <a:rPr lang="en" sz="1000">
                <a:solidFill>
                  <a:schemeClr val="dk1"/>
                </a:solidFill>
                <a:latin typeface="Arial"/>
                <a:ea typeface="Arial"/>
                <a:cs typeface="Arial"/>
                <a:sym typeface="Arial"/>
              </a:rPr>
              <a:t>Computed as the average count of </a:t>
            </a:r>
            <a:r>
              <a:rPr lang="en" sz="1000">
                <a:solidFill>
                  <a:schemeClr val="dk1"/>
                </a:solidFill>
              </a:rPr>
              <a:t>edges originating from each node</a:t>
            </a:r>
            <a:r>
              <a:rPr lang="en" sz="1000">
                <a:solidFill>
                  <a:schemeClr val="dk1"/>
                </a:solidFill>
                <a:latin typeface="Arial"/>
                <a:ea typeface="Arial"/>
                <a:cs typeface="Arial"/>
                <a:sym typeface="Arial"/>
              </a:rPr>
              <a:t>.</a:t>
            </a:r>
            <a:br>
              <a:rPr lang="en" sz="1000">
                <a:solidFill>
                  <a:schemeClr val="dk1"/>
                </a:solidFill>
                <a:latin typeface="Arial"/>
                <a:ea typeface="Arial"/>
                <a:cs typeface="Arial"/>
                <a:sym typeface="Arial"/>
              </a:rPr>
            </a:br>
            <a:endParaRPr sz="1000">
              <a:solidFill>
                <a:schemeClr val="dk1"/>
              </a:solidFill>
              <a:latin typeface="Arial"/>
              <a:ea typeface="Arial"/>
              <a:cs typeface="Arial"/>
              <a:sym typeface="Arial"/>
            </a:endParaRPr>
          </a:p>
          <a:p>
            <a:pPr indent="-292100" lvl="0" marL="457200" rtl="0" algn="l">
              <a:spcBef>
                <a:spcPts val="0"/>
              </a:spcBef>
              <a:spcAft>
                <a:spcPts val="0"/>
              </a:spcAft>
              <a:buClr>
                <a:schemeClr val="dk1"/>
              </a:buClr>
              <a:buSzPts val="1000"/>
              <a:buFont typeface="Arial"/>
              <a:buChar char="●"/>
            </a:pPr>
            <a:r>
              <a:rPr lang="en" sz="1000">
                <a:solidFill>
                  <a:schemeClr val="dk1"/>
                </a:solidFill>
                <a:latin typeface="Arial"/>
                <a:ea typeface="Arial"/>
                <a:cs typeface="Arial"/>
                <a:sym typeface="Arial"/>
              </a:rPr>
              <a:t>Network Density</a:t>
            </a:r>
            <a:endParaRPr sz="1000">
              <a:solidFill>
                <a:schemeClr val="dk1"/>
              </a:solidFill>
              <a:latin typeface="Arial"/>
              <a:ea typeface="Arial"/>
              <a:cs typeface="Arial"/>
              <a:sym typeface="Arial"/>
            </a:endParaRPr>
          </a:p>
          <a:p>
            <a:pPr indent="-292100" lvl="1" marL="914400" rtl="0" algn="l">
              <a:spcBef>
                <a:spcPts val="0"/>
              </a:spcBef>
              <a:spcAft>
                <a:spcPts val="0"/>
              </a:spcAft>
              <a:buClr>
                <a:schemeClr val="dk1"/>
              </a:buClr>
              <a:buSzPts val="1000"/>
              <a:buChar char="○"/>
            </a:pPr>
            <a:r>
              <a:rPr lang="en" sz="1000">
                <a:solidFill>
                  <a:schemeClr val="dk1"/>
                </a:solidFill>
              </a:rPr>
              <a:t>The number of nodes connected relative to the number of connections available </a:t>
            </a:r>
            <a:endParaRPr sz="1000">
              <a:solidFill>
                <a:schemeClr val="dk1"/>
              </a:solidFill>
              <a:latin typeface="Arial"/>
              <a:ea typeface="Arial"/>
              <a:cs typeface="Arial"/>
              <a:sym typeface="Arial"/>
            </a:endParaRPr>
          </a:p>
          <a:p>
            <a:pPr indent="-292100" lvl="1" marL="914400" rtl="0" algn="l">
              <a:spcBef>
                <a:spcPts val="0"/>
              </a:spcBef>
              <a:spcAft>
                <a:spcPts val="0"/>
              </a:spcAft>
              <a:buClr>
                <a:schemeClr val="dk1"/>
              </a:buClr>
              <a:buSzPts val="1000"/>
              <a:buFont typeface="Arial"/>
              <a:buChar char="○"/>
            </a:pPr>
            <a:r>
              <a:rPr lang="en" sz="1000">
                <a:solidFill>
                  <a:schemeClr val="dk1"/>
                </a:solidFill>
                <a:latin typeface="Arial"/>
                <a:ea typeface="Arial"/>
                <a:cs typeface="Arial"/>
                <a:sym typeface="Arial"/>
              </a:rPr>
              <a:t>Elevated density signifies heightened utilization of potential flight connections</a:t>
            </a:r>
            <a:br>
              <a:rPr lang="en" sz="1000">
                <a:solidFill>
                  <a:schemeClr val="dk1"/>
                </a:solidFill>
                <a:latin typeface="Arial"/>
                <a:ea typeface="Arial"/>
                <a:cs typeface="Arial"/>
                <a:sym typeface="Arial"/>
              </a:rPr>
            </a:br>
            <a:endParaRPr sz="1000">
              <a:solidFill>
                <a:schemeClr val="dk1"/>
              </a:solidFill>
              <a:latin typeface="Arial"/>
              <a:ea typeface="Arial"/>
              <a:cs typeface="Arial"/>
              <a:sym typeface="Arial"/>
            </a:endParaRPr>
          </a:p>
          <a:p>
            <a:pPr indent="-292100" lvl="0" marL="457200" rtl="0" algn="l">
              <a:spcBef>
                <a:spcPts val="0"/>
              </a:spcBef>
              <a:spcAft>
                <a:spcPts val="0"/>
              </a:spcAft>
              <a:buClr>
                <a:schemeClr val="dk1"/>
              </a:buClr>
              <a:buSzPts val="1000"/>
              <a:buFont typeface="Arial"/>
              <a:buChar char="●"/>
            </a:pPr>
            <a:r>
              <a:rPr lang="en" sz="1000">
                <a:solidFill>
                  <a:schemeClr val="dk1"/>
                </a:solidFill>
                <a:latin typeface="Arial"/>
                <a:ea typeface="Arial"/>
                <a:cs typeface="Arial"/>
                <a:sym typeface="Arial"/>
              </a:rPr>
              <a:t>Communities</a:t>
            </a:r>
            <a:endParaRPr sz="1000">
              <a:solidFill>
                <a:schemeClr val="dk1"/>
              </a:solidFill>
              <a:latin typeface="Arial"/>
              <a:ea typeface="Arial"/>
              <a:cs typeface="Arial"/>
              <a:sym typeface="Arial"/>
            </a:endParaRPr>
          </a:p>
          <a:p>
            <a:pPr indent="-292100" lvl="1" marL="914400" rtl="0" algn="l">
              <a:spcBef>
                <a:spcPts val="0"/>
              </a:spcBef>
              <a:spcAft>
                <a:spcPts val="0"/>
              </a:spcAft>
              <a:buClr>
                <a:schemeClr val="dk1"/>
              </a:buClr>
              <a:buSzPts val="1000"/>
              <a:buFont typeface="Arial"/>
              <a:buChar char="○"/>
            </a:pPr>
            <a:r>
              <a:rPr lang="en" sz="1000">
                <a:solidFill>
                  <a:schemeClr val="dk1"/>
                </a:solidFill>
                <a:latin typeface="Arial"/>
                <a:ea typeface="Arial"/>
                <a:cs typeface="Arial"/>
                <a:sym typeface="Arial"/>
              </a:rPr>
              <a:t>Identification of clusters of airports exhibiting robust connections.</a:t>
            </a:r>
            <a:endParaRPr sz="1000">
              <a:solidFill>
                <a:schemeClr val="dk1"/>
              </a:solidFill>
              <a:latin typeface="Arial"/>
              <a:ea typeface="Arial"/>
              <a:cs typeface="Arial"/>
              <a:sym typeface="Arial"/>
            </a:endParaRPr>
          </a:p>
          <a:p>
            <a:pPr indent="-292100" lvl="1" marL="914400" rtl="0" algn="l">
              <a:spcBef>
                <a:spcPts val="0"/>
              </a:spcBef>
              <a:spcAft>
                <a:spcPts val="0"/>
              </a:spcAft>
              <a:buClr>
                <a:schemeClr val="dk1"/>
              </a:buClr>
              <a:buSzPts val="1000"/>
              <a:buFont typeface="Arial"/>
              <a:buChar char="○"/>
            </a:pPr>
            <a:r>
              <a:rPr lang="en" sz="1000">
                <a:solidFill>
                  <a:schemeClr val="dk1"/>
                </a:solidFill>
                <a:latin typeface="Arial"/>
                <a:ea typeface="Arial"/>
                <a:cs typeface="Arial"/>
                <a:sym typeface="Arial"/>
              </a:rPr>
              <a:t>Clusters based on factors like geographical proximity, airline alliances, or shared operational characteristics.</a:t>
            </a:r>
            <a:endParaRPr sz="1000">
              <a:solidFill>
                <a:schemeClr val="dk1"/>
              </a:solidFill>
              <a:latin typeface="Arial"/>
              <a:ea typeface="Arial"/>
              <a:cs typeface="Arial"/>
              <a:sym typeface="Arial"/>
            </a:endParaRPr>
          </a:p>
          <a:p>
            <a:pPr indent="0" lvl="0" marL="0" rtl="0" algn="l">
              <a:spcBef>
                <a:spcPts val="1200"/>
              </a:spcBef>
              <a:spcAft>
                <a:spcPts val="0"/>
              </a:spcAft>
              <a:buNone/>
            </a:pPr>
            <a:r>
              <a:t/>
            </a:r>
            <a:endParaRPr sz="1000">
              <a:solidFill>
                <a:schemeClr val="dk1"/>
              </a:solidFill>
              <a:latin typeface="Arial"/>
              <a:ea typeface="Arial"/>
              <a:cs typeface="Arial"/>
              <a:sym typeface="Arial"/>
            </a:endParaRPr>
          </a:p>
          <a:p>
            <a:pPr indent="0" lvl="0" marL="0" rtl="0" algn="l">
              <a:spcBef>
                <a:spcPts val="1200"/>
              </a:spcBef>
              <a:spcAft>
                <a:spcPts val="1200"/>
              </a:spcAft>
              <a:buNone/>
            </a:pPr>
            <a:r>
              <a:t/>
            </a:r>
            <a:endParaRPr sz="1000">
              <a:solidFill>
                <a:schemeClr val="dk1"/>
              </a:solidFill>
              <a:latin typeface="Arial"/>
              <a:ea typeface="Arial"/>
              <a:cs typeface="Arial"/>
              <a:sym typeface="Arial"/>
            </a:endParaRPr>
          </a:p>
        </p:txBody>
      </p:sp>
      <p:pic>
        <p:nvPicPr>
          <p:cNvPr id="88" name="Google Shape;88;p17"/>
          <p:cNvPicPr preferRelativeResize="0"/>
          <p:nvPr/>
        </p:nvPicPr>
        <p:blipFill>
          <a:blip r:embed="rId3">
            <a:alphaModFix/>
          </a:blip>
          <a:stretch>
            <a:fillRect/>
          </a:stretch>
        </p:blipFill>
        <p:spPr>
          <a:xfrm>
            <a:off x="6014925" y="1494854"/>
            <a:ext cx="2977800" cy="197899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Network</a:t>
            </a:r>
            <a:r>
              <a:rPr lang="en"/>
              <a:t> Analysis I </a:t>
            </a:r>
            <a:endParaRPr/>
          </a:p>
        </p:txBody>
      </p:sp>
      <p:sp>
        <p:nvSpPr>
          <p:cNvPr id="94" name="Google Shape;94;p18"/>
          <p:cNvSpPr txBox="1"/>
          <p:nvPr>
            <p:ph idx="1" type="body"/>
          </p:nvPr>
        </p:nvSpPr>
        <p:spPr>
          <a:xfrm>
            <a:off x="311700" y="1230775"/>
            <a:ext cx="8520600" cy="33390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Clr>
                <a:schemeClr val="dk1"/>
              </a:buClr>
              <a:buSzPts val="1400"/>
              <a:buChar char="●"/>
            </a:pPr>
            <a:r>
              <a:rPr lang="en" sz="1400">
                <a:solidFill>
                  <a:schemeClr val="dk1"/>
                </a:solidFill>
              </a:rPr>
              <a:t>Created a multigraph representation with weighted edges </a:t>
            </a:r>
            <a:r>
              <a:rPr lang="en" sz="1400">
                <a:solidFill>
                  <a:schemeClr val="dk1"/>
                </a:solidFill>
                <a:latin typeface="Arial"/>
                <a:ea typeface="Arial"/>
                <a:cs typeface="Arial"/>
                <a:sym typeface="Arial"/>
              </a:rPr>
              <a:t>focusing on passenger volume and its inverse</a:t>
            </a:r>
            <a:br>
              <a:rPr lang="en" sz="1400">
                <a:solidFill>
                  <a:schemeClr val="dk1"/>
                </a:solidFill>
                <a:latin typeface="Arial"/>
                <a:ea typeface="Arial"/>
                <a:cs typeface="Arial"/>
                <a:sym typeface="Arial"/>
              </a:rPr>
            </a:br>
            <a:endParaRPr sz="1400">
              <a:solidFill>
                <a:schemeClr val="dk1"/>
              </a:solidFill>
            </a:endParaRPr>
          </a:p>
          <a:p>
            <a:pPr indent="-317500" lvl="0" marL="457200" rtl="0" algn="l">
              <a:spcBef>
                <a:spcPts val="0"/>
              </a:spcBef>
              <a:spcAft>
                <a:spcPts val="0"/>
              </a:spcAft>
              <a:buClr>
                <a:schemeClr val="dk1"/>
              </a:buClr>
              <a:buSzPts val="1400"/>
              <a:buChar char="●"/>
            </a:pPr>
            <a:r>
              <a:rPr lang="en" sz="1300">
                <a:solidFill>
                  <a:schemeClr val="dk1"/>
                </a:solidFill>
                <a:latin typeface="Arial"/>
                <a:ea typeface="Arial"/>
                <a:cs typeface="Arial"/>
                <a:sym typeface="Arial"/>
              </a:rPr>
              <a:t>Explored theoretical concepts, PageRank and Degree Centrality, to assess airport importance in the network.</a:t>
            </a:r>
            <a:br>
              <a:rPr lang="en" sz="1300">
                <a:solidFill>
                  <a:schemeClr val="dk1"/>
                </a:solidFill>
                <a:latin typeface="Arial"/>
                <a:ea typeface="Arial"/>
                <a:cs typeface="Arial"/>
                <a:sym typeface="Arial"/>
              </a:rPr>
            </a:br>
            <a:endParaRPr sz="1300">
              <a:solidFill>
                <a:schemeClr val="dk1"/>
              </a:solidFill>
            </a:endParaRPr>
          </a:p>
          <a:p>
            <a:pPr indent="-317500" lvl="0" marL="457200" rtl="0" algn="l">
              <a:spcBef>
                <a:spcPts val="0"/>
              </a:spcBef>
              <a:spcAft>
                <a:spcPts val="0"/>
              </a:spcAft>
              <a:buClr>
                <a:schemeClr val="dk1"/>
              </a:buClr>
              <a:buSzPts val="1400"/>
              <a:buChar char="●"/>
            </a:pPr>
            <a:r>
              <a:rPr lang="en" sz="1300">
                <a:solidFill>
                  <a:schemeClr val="dk1"/>
                </a:solidFill>
                <a:latin typeface="Arial"/>
                <a:ea typeface="Arial"/>
                <a:cs typeface="Arial"/>
                <a:sym typeface="Arial"/>
              </a:rPr>
              <a:t>Hypothesized that these metrics would correlate with ticket pricing, with PageRank considering connectivity strength and Degree Centrality focusing on direct flight connections.</a:t>
            </a:r>
            <a:br>
              <a:rPr lang="en" sz="1300">
                <a:solidFill>
                  <a:schemeClr val="dk1"/>
                </a:solidFill>
              </a:rPr>
            </a:br>
            <a:endParaRPr sz="1300">
              <a:solidFill>
                <a:schemeClr val="dk1"/>
              </a:solidFill>
            </a:endParaRPr>
          </a:p>
          <a:p>
            <a:pPr indent="-317500" lvl="0" marL="457200" rtl="0" algn="l">
              <a:spcBef>
                <a:spcPts val="0"/>
              </a:spcBef>
              <a:spcAft>
                <a:spcPts val="0"/>
              </a:spcAft>
              <a:buClr>
                <a:schemeClr val="dk1"/>
              </a:buClr>
              <a:buSzPts val="1400"/>
              <a:buChar char="●"/>
            </a:pPr>
            <a:r>
              <a:rPr lang="en" sz="1300">
                <a:solidFill>
                  <a:schemeClr val="dk1"/>
                </a:solidFill>
                <a:latin typeface="Arial"/>
                <a:ea typeface="Arial"/>
                <a:cs typeface="Arial"/>
                <a:sym typeface="Arial"/>
              </a:rPr>
              <a:t>Presented PageRank and Degree Centrality analyses for Top 10 and Bottom 10 airports based on ticket pricing.</a:t>
            </a:r>
            <a:br>
              <a:rPr lang="en" sz="1300">
                <a:solidFill>
                  <a:schemeClr val="dk1"/>
                </a:solidFill>
              </a:rPr>
            </a:br>
            <a:endParaRPr sz="1300">
              <a:solidFill>
                <a:schemeClr val="dk1"/>
              </a:solidFill>
            </a:endParaRPr>
          </a:p>
          <a:p>
            <a:pPr indent="-317500" lvl="0" marL="457200" rtl="0" algn="l">
              <a:spcBef>
                <a:spcPts val="0"/>
              </a:spcBef>
              <a:spcAft>
                <a:spcPts val="0"/>
              </a:spcAft>
              <a:buClr>
                <a:schemeClr val="dk1"/>
              </a:buClr>
              <a:buSzPts val="1400"/>
              <a:buChar char="●"/>
            </a:pPr>
            <a:r>
              <a:rPr lang="en" sz="1300">
                <a:solidFill>
                  <a:schemeClr val="dk1"/>
                </a:solidFill>
                <a:latin typeface="Arial"/>
                <a:ea typeface="Arial"/>
                <a:cs typeface="Arial"/>
                <a:sym typeface="Arial"/>
              </a:rPr>
              <a:t>Revealed how highly connected airports, like JFK and LAX, exhibit competitive pricing dynamics, while less connected ones may experience less favorable fares.</a:t>
            </a:r>
            <a:endParaRPr sz="15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Network Analysis I (cont.)</a:t>
            </a:r>
            <a:endParaRPr/>
          </a:p>
        </p:txBody>
      </p:sp>
      <p:sp>
        <p:nvSpPr>
          <p:cNvPr id="100" name="Google Shape;100;p19"/>
          <p:cNvSpPr txBox="1"/>
          <p:nvPr>
            <p:ph idx="1" type="body"/>
          </p:nvPr>
        </p:nvSpPr>
        <p:spPr>
          <a:xfrm>
            <a:off x="311700" y="1017800"/>
            <a:ext cx="4618500" cy="40191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275"/>
              <a:buNone/>
            </a:pPr>
            <a:r>
              <a:rPr b="1" lang="en" sz="951">
                <a:solidFill>
                  <a:schemeClr val="dk1"/>
                </a:solidFill>
                <a:latin typeface="Times New Roman"/>
                <a:ea typeface="Times New Roman"/>
                <a:cs typeface="Times New Roman"/>
                <a:sym typeface="Times New Roman"/>
              </a:rPr>
              <a:t>PageRank Analysis:</a:t>
            </a:r>
            <a:endParaRPr b="1" sz="951">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275"/>
              <a:buNone/>
            </a:pPr>
            <a:r>
              <a:rPr b="1" lang="en" sz="951">
                <a:solidFill>
                  <a:schemeClr val="dk1"/>
                </a:solidFill>
                <a:latin typeface="Times New Roman"/>
                <a:ea typeface="Times New Roman"/>
                <a:cs typeface="Times New Roman"/>
                <a:sym typeface="Times New Roman"/>
              </a:rPr>
              <a:t>Top 10 Airports:</a:t>
            </a:r>
            <a:endParaRPr b="1" sz="951">
              <a:solidFill>
                <a:schemeClr val="dk1"/>
              </a:solidFill>
              <a:latin typeface="Times New Roman"/>
              <a:ea typeface="Times New Roman"/>
              <a:cs typeface="Times New Roman"/>
              <a:sym typeface="Times New Roman"/>
            </a:endParaRPr>
          </a:p>
          <a:p>
            <a:pPr indent="-289046" lvl="0" marL="914400" rtl="0" algn="l">
              <a:lnSpc>
                <a:spcPct val="95000"/>
              </a:lnSpc>
              <a:spcBef>
                <a:spcPts val="0"/>
              </a:spcBef>
              <a:spcAft>
                <a:spcPts val="0"/>
              </a:spcAft>
              <a:buClr>
                <a:schemeClr val="dk1"/>
              </a:buClr>
              <a:buSzPts val="952"/>
              <a:buFont typeface="Times New Roman"/>
              <a:buAutoNum type="arabicPeriod"/>
            </a:pPr>
            <a:r>
              <a:rPr lang="en" sz="951">
                <a:solidFill>
                  <a:schemeClr val="dk1"/>
                </a:solidFill>
                <a:latin typeface="Times New Roman"/>
                <a:ea typeface="Times New Roman"/>
                <a:cs typeface="Times New Roman"/>
                <a:sym typeface="Times New Roman"/>
              </a:rPr>
              <a:t>JFK (Rank: 1, PageRank: 0.0158)</a:t>
            </a:r>
            <a:endParaRPr sz="951">
              <a:solidFill>
                <a:schemeClr val="dk1"/>
              </a:solidFill>
              <a:latin typeface="Times New Roman"/>
              <a:ea typeface="Times New Roman"/>
              <a:cs typeface="Times New Roman"/>
              <a:sym typeface="Times New Roman"/>
            </a:endParaRPr>
          </a:p>
          <a:p>
            <a:pPr indent="-289046" lvl="0" marL="914400" rtl="0" algn="l">
              <a:lnSpc>
                <a:spcPct val="95000"/>
              </a:lnSpc>
              <a:spcBef>
                <a:spcPts val="0"/>
              </a:spcBef>
              <a:spcAft>
                <a:spcPts val="0"/>
              </a:spcAft>
              <a:buClr>
                <a:schemeClr val="dk1"/>
              </a:buClr>
              <a:buSzPts val="952"/>
              <a:buFont typeface="Times New Roman"/>
              <a:buAutoNum type="arabicPeriod"/>
            </a:pPr>
            <a:r>
              <a:rPr lang="en" sz="951">
                <a:solidFill>
                  <a:schemeClr val="dk1"/>
                </a:solidFill>
                <a:latin typeface="Times New Roman"/>
                <a:ea typeface="Times New Roman"/>
                <a:cs typeface="Times New Roman"/>
                <a:sym typeface="Times New Roman"/>
              </a:rPr>
              <a:t>BOS (Rank: 16, PageRank: 0.0097)</a:t>
            </a:r>
            <a:endParaRPr sz="951">
              <a:solidFill>
                <a:schemeClr val="dk1"/>
              </a:solidFill>
              <a:latin typeface="Times New Roman"/>
              <a:ea typeface="Times New Roman"/>
              <a:cs typeface="Times New Roman"/>
              <a:sym typeface="Times New Roman"/>
            </a:endParaRPr>
          </a:p>
          <a:p>
            <a:pPr indent="-289046" lvl="0" marL="914400" rtl="0" algn="l">
              <a:lnSpc>
                <a:spcPct val="95000"/>
              </a:lnSpc>
              <a:spcBef>
                <a:spcPts val="0"/>
              </a:spcBef>
              <a:spcAft>
                <a:spcPts val="0"/>
              </a:spcAft>
              <a:buClr>
                <a:schemeClr val="dk1"/>
              </a:buClr>
              <a:buSzPts val="952"/>
              <a:buFont typeface="Times New Roman"/>
              <a:buAutoNum type="arabicPeriod"/>
            </a:pPr>
            <a:r>
              <a:rPr lang="en" sz="951">
                <a:solidFill>
                  <a:schemeClr val="dk1"/>
                </a:solidFill>
                <a:latin typeface="Times New Roman"/>
                <a:ea typeface="Times New Roman"/>
                <a:cs typeface="Times New Roman"/>
                <a:sym typeface="Times New Roman"/>
              </a:rPr>
              <a:t>IAD (Rank: 15, PageRank: 0.0116)</a:t>
            </a:r>
            <a:endParaRPr sz="951">
              <a:solidFill>
                <a:schemeClr val="dk1"/>
              </a:solidFill>
              <a:latin typeface="Times New Roman"/>
              <a:ea typeface="Times New Roman"/>
              <a:cs typeface="Times New Roman"/>
              <a:sym typeface="Times New Roman"/>
            </a:endParaRPr>
          </a:p>
          <a:p>
            <a:pPr indent="-289046" lvl="0" marL="914400" rtl="0" algn="l">
              <a:lnSpc>
                <a:spcPct val="95000"/>
              </a:lnSpc>
              <a:spcBef>
                <a:spcPts val="0"/>
              </a:spcBef>
              <a:spcAft>
                <a:spcPts val="0"/>
              </a:spcAft>
              <a:buClr>
                <a:schemeClr val="dk1"/>
              </a:buClr>
              <a:buSzPts val="952"/>
              <a:buFont typeface="Times New Roman"/>
              <a:buAutoNum type="arabicPeriod"/>
            </a:pPr>
            <a:r>
              <a:rPr lang="en" sz="951">
                <a:solidFill>
                  <a:schemeClr val="dk1"/>
                </a:solidFill>
                <a:latin typeface="Times New Roman"/>
                <a:ea typeface="Times New Roman"/>
                <a:cs typeface="Times New Roman"/>
                <a:sym typeface="Times New Roman"/>
              </a:rPr>
              <a:t>LAX (Rank: 2, PageRank: 0.0161)</a:t>
            </a:r>
            <a:endParaRPr sz="951">
              <a:solidFill>
                <a:schemeClr val="dk1"/>
              </a:solidFill>
              <a:latin typeface="Times New Roman"/>
              <a:ea typeface="Times New Roman"/>
              <a:cs typeface="Times New Roman"/>
              <a:sym typeface="Times New Roman"/>
            </a:endParaRPr>
          </a:p>
          <a:p>
            <a:pPr indent="-289046" lvl="0" marL="914400" rtl="0" algn="l">
              <a:lnSpc>
                <a:spcPct val="95000"/>
              </a:lnSpc>
              <a:spcBef>
                <a:spcPts val="0"/>
              </a:spcBef>
              <a:spcAft>
                <a:spcPts val="0"/>
              </a:spcAft>
              <a:buClr>
                <a:schemeClr val="dk1"/>
              </a:buClr>
              <a:buSzPts val="952"/>
              <a:buFont typeface="Times New Roman"/>
              <a:buAutoNum type="arabicPeriod"/>
            </a:pPr>
            <a:r>
              <a:rPr lang="en" sz="951">
                <a:solidFill>
                  <a:schemeClr val="dk1"/>
                </a:solidFill>
                <a:latin typeface="Times New Roman"/>
                <a:ea typeface="Times New Roman"/>
                <a:cs typeface="Times New Roman"/>
                <a:sym typeface="Times New Roman"/>
              </a:rPr>
              <a:t>ORD (Rank: 8, PageRank: 0.0077)</a:t>
            </a:r>
            <a:endParaRPr sz="951">
              <a:solidFill>
                <a:schemeClr val="dk1"/>
              </a:solidFill>
              <a:latin typeface="Times New Roman"/>
              <a:ea typeface="Times New Roman"/>
              <a:cs typeface="Times New Roman"/>
              <a:sym typeface="Times New Roman"/>
            </a:endParaRPr>
          </a:p>
          <a:p>
            <a:pPr indent="-289046" lvl="0" marL="914400" rtl="0" algn="l">
              <a:lnSpc>
                <a:spcPct val="95000"/>
              </a:lnSpc>
              <a:spcBef>
                <a:spcPts val="0"/>
              </a:spcBef>
              <a:spcAft>
                <a:spcPts val="0"/>
              </a:spcAft>
              <a:buClr>
                <a:schemeClr val="dk1"/>
              </a:buClr>
              <a:buSzPts val="952"/>
              <a:buFont typeface="Times New Roman"/>
              <a:buAutoNum type="arabicPeriod"/>
            </a:pPr>
            <a:r>
              <a:rPr lang="en" sz="951">
                <a:solidFill>
                  <a:schemeClr val="dk1"/>
                </a:solidFill>
                <a:latin typeface="Times New Roman"/>
                <a:ea typeface="Times New Roman"/>
                <a:cs typeface="Times New Roman"/>
                <a:sym typeface="Times New Roman"/>
              </a:rPr>
              <a:t>EWR (Rank: 5, PageRank: 0.0125)</a:t>
            </a:r>
            <a:endParaRPr sz="951">
              <a:solidFill>
                <a:schemeClr val="dk1"/>
              </a:solidFill>
              <a:latin typeface="Times New Roman"/>
              <a:ea typeface="Times New Roman"/>
              <a:cs typeface="Times New Roman"/>
              <a:sym typeface="Times New Roman"/>
            </a:endParaRPr>
          </a:p>
          <a:p>
            <a:pPr indent="-289046" lvl="0" marL="914400" rtl="0" algn="l">
              <a:lnSpc>
                <a:spcPct val="95000"/>
              </a:lnSpc>
              <a:spcBef>
                <a:spcPts val="0"/>
              </a:spcBef>
              <a:spcAft>
                <a:spcPts val="0"/>
              </a:spcAft>
              <a:buClr>
                <a:schemeClr val="dk1"/>
              </a:buClr>
              <a:buSzPts val="952"/>
              <a:buFont typeface="Times New Roman"/>
              <a:buAutoNum type="arabicPeriod"/>
            </a:pPr>
            <a:r>
              <a:rPr lang="en" sz="951">
                <a:solidFill>
                  <a:schemeClr val="dk1"/>
                </a:solidFill>
                <a:latin typeface="Times New Roman"/>
                <a:ea typeface="Times New Roman"/>
                <a:cs typeface="Times New Roman"/>
                <a:sym typeface="Times New Roman"/>
              </a:rPr>
              <a:t>MIA (Rank: 3, PageRank: 0.0176)</a:t>
            </a:r>
            <a:endParaRPr sz="951">
              <a:solidFill>
                <a:schemeClr val="dk1"/>
              </a:solidFill>
              <a:latin typeface="Times New Roman"/>
              <a:ea typeface="Times New Roman"/>
              <a:cs typeface="Times New Roman"/>
              <a:sym typeface="Times New Roman"/>
            </a:endParaRPr>
          </a:p>
          <a:p>
            <a:pPr indent="-289046" lvl="0" marL="914400" rtl="0" algn="l">
              <a:lnSpc>
                <a:spcPct val="95000"/>
              </a:lnSpc>
              <a:spcBef>
                <a:spcPts val="0"/>
              </a:spcBef>
              <a:spcAft>
                <a:spcPts val="0"/>
              </a:spcAft>
              <a:buClr>
                <a:schemeClr val="dk1"/>
              </a:buClr>
              <a:buSzPts val="952"/>
              <a:buFont typeface="Times New Roman"/>
              <a:buAutoNum type="arabicPeriod"/>
            </a:pPr>
            <a:r>
              <a:rPr lang="en" sz="951">
                <a:solidFill>
                  <a:schemeClr val="dk1"/>
                </a:solidFill>
                <a:latin typeface="Times New Roman"/>
                <a:ea typeface="Times New Roman"/>
                <a:cs typeface="Times New Roman"/>
                <a:sym typeface="Times New Roman"/>
              </a:rPr>
              <a:t>SFO (Rank: 7, PageRank: 0.0087)</a:t>
            </a:r>
            <a:endParaRPr sz="951">
              <a:solidFill>
                <a:schemeClr val="dk1"/>
              </a:solidFill>
              <a:latin typeface="Times New Roman"/>
              <a:ea typeface="Times New Roman"/>
              <a:cs typeface="Times New Roman"/>
              <a:sym typeface="Times New Roman"/>
            </a:endParaRPr>
          </a:p>
          <a:p>
            <a:pPr indent="-289046" lvl="0" marL="914400" rtl="0" algn="l">
              <a:lnSpc>
                <a:spcPct val="95000"/>
              </a:lnSpc>
              <a:spcBef>
                <a:spcPts val="0"/>
              </a:spcBef>
              <a:spcAft>
                <a:spcPts val="0"/>
              </a:spcAft>
              <a:buClr>
                <a:schemeClr val="dk1"/>
              </a:buClr>
              <a:buSzPts val="952"/>
              <a:buFont typeface="Times New Roman"/>
              <a:buAutoNum type="arabicPeriod"/>
            </a:pPr>
            <a:r>
              <a:rPr lang="en" sz="951">
                <a:solidFill>
                  <a:schemeClr val="dk1"/>
                </a:solidFill>
                <a:latin typeface="Times New Roman"/>
                <a:ea typeface="Times New Roman"/>
                <a:cs typeface="Times New Roman"/>
                <a:sym typeface="Times New Roman"/>
              </a:rPr>
              <a:t>MCO (Rank: 17, PageRank: 0.0081)</a:t>
            </a:r>
            <a:endParaRPr sz="951">
              <a:solidFill>
                <a:schemeClr val="dk1"/>
              </a:solidFill>
              <a:latin typeface="Times New Roman"/>
              <a:ea typeface="Times New Roman"/>
              <a:cs typeface="Times New Roman"/>
              <a:sym typeface="Times New Roman"/>
            </a:endParaRPr>
          </a:p>
          <a:p>
            <a:pPr indent="-289046" lvl="0" marL="914400" rtl="0" algn="l">
              <a:lnSpc>
                <a:spcPct val="95000"/>
              </a:lnSpc>
              <a:spcBef>
                <a:spcPts val="0"/>
              </a:spcBef>
              <a:spcAft>
                <a:spcPts val="0"/>
              </a:spcAft>
              <a:buClr>
                <a:schemeClr val="dk1"/>
              </a:buClr>
              <a:buSzPts val="952"/>
              <a:buFont typeface="Times New Roman"/>
              <a:buAutoNum type="arabicPeriod"/>
            </a:pPr>
            <a:r>
              <a:rPr lang="en" sz="951">
                <a:solidFill>
                  <a:schemeClr val="dk1"/>
                </a:solidFill>
                <a:latin typeface="Times New Roman"/>
                <a:ea typeface="Times New Roman"/>
                <a:cs typeface="Times New Roman"/>
                <a:sym typeface="Times New Roman"/>
              </a:rPr>
              <a:t>RDU (Rank: 194, PageRank: 0.0025)</a:t>
            </a:r>
            <a:endParaRPr sz="951">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275"/>
              <a:buNone/>
            </a:pPr>
            <a:r>
              <a:t/>
            </a:r>
            <a:endParaRPr b="1" sz="951">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275"/>
              <a:buNone/>
            </a:pPr>
            <a:r>
              <a:t/>
            </a:r>
            <a:endParaRPr b="1" sz="951">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275"/>
              <a:buNone/>
            </a:pPr>
            <a:r>
              <a:rPr b="1" lang="en" sz="951">
                <a:solidFill>
                  <a:schemeClr val="dk1"/>
                </a:solidFill>
                <a:latin typeface="Times New Roman"/>
                <a:ea typeface="Times New Roman"/>
                <a:cs typeface="Times New Roman"/>
                <a:sym typeface="Times New Roman"/>
              </a:rPr>
              <a:t>Bottom 10 Airports:</a:t>
            </a:r>
            <a:endParaRPr b="1" sz="951">
              <a:solidFill>
                <a:schemeClr val="dk1"/>
              </a:solidFill>
              <a:latin typeface="Times New Roman"/>
              <a:ea typeface="Times New Roman"/>
              <a:cs typeface="Times New Roman"/>
              <a:sym typeface="Times New Roman"/>
            </a:endParaRPr>
          </a:p>
          <a:p>
            <a:pPr indent="-289046" lvl="0" marL="914400" rtl="0" algn="l">
              <a:lnSpc>
                <a:spcPct val="95000"/>
              </a:lnSpc>
              <a:spcBef>
                <a:spcPts val="0"/>
              </a:spcBef>
              <a:spcAft>
                <a:spcPts val="0"/>
              </a:spcAft>
              <a:buClr>
                <a:schemeClr val="dk1"/>
              </a:buClr>
              <a:buSzPts val="952"/>
              <a:buFont typeface="Times New Roman"/>
              <a:buAutoNum type="arabicPeriod"/>
            </a:pPr>
            <a:r>
              <a:rPr lang="en" sz="951">
                <a:solidFill>
                  <a:schemeClr val="dk1"/>
                </a:solidFill>
                <a:latin typeface="Times New Roman"/>
                <a:ea typeface="Times New Roman"/>
                <a:cs typeface="Times New Roman"/>
                <a:sym typeface="Times New Roman"/>
              </a:rPr>
              <a:t>HNL (Rank: 23, PageRank: 0.0064)</a:t>
            </a:r>
            <a:endParaRPr sz="951">
              <a:solidFill>
                <a:schemeClr val="dk1"/>
              </a:solidFill>
              <a:latin typeface="Times New Roman"/>
              <a:ea typeface="Times New Roman"/>
              <a:cs typeface="Times New Roman"/>
              <a:sym typeface="Times New Roman"/>
            </a:endParaRPr>
          </a:p>
          <a:p>
            <a:pPr indent="-289046" lvl="0" marL="914400" rtl="0" algn="l">
              <a:lnSpc>
                <a:spcPct val="95000"/>
              </a:lnSpc>
              <a:spcBef>
                <a:spcPts val="0"/>
              </a:spcBef>
              <a:spcAft>
                <a:spcPts val="0"/>
              </a:spcAft>
              <a:buClr>
                <a:schemeClr val="dk1"/>
              </a:buClr>
              <a:buSzPts val="952"/>
              <a:buFont typeface="Times New Roman"/>
              <a:buAutoNum type="arabicPeriod"/>
            </a:pPr>
            <a:r>
              <a:rPr lang="en" sz="951">
                <a:solidFill>
                  <a:schemeClr val="dk1"/>
                </a:solidFill>
                <a:latin typeface="Times New Roman"/>
                <a:ea typeface="Times New Roman"/>
                <a:cs typeface="Times New Roman"/>
                <a:sym typeface="Times New Roman"/>
              </a:rPr>
              <a:t>FAT (Rank: 197, PageRank: 0.0009)</a:t>
            </a:r>
            <a:endParaRPr sz="951">
              <a:solidFill>
                <a:schemeClr val="dk1"/>
              </a:solidFill>
              <a:latin typeface="Times New Roman"/>
              <a:ea typeface="Times New Roman"/>
              <a:cs typeface="Times New Roman"/>
              <a:sym typeface="Times New Roman"/>
            </a:endParaRPr>
          </a:p>
          <a:p>
            <a:pPr indent="-289046" lvl="0" marL="914400" rtl="0" algn="l">
              <a:lnSpc>
                <a:spcPct val="95000"/>
              </a:lnSpc>
              <a:spcBef>
                <a:spcPts val="0"/>
              </a:spcBef>
              <a:spcAft>
                <a:spcPts val="0"/>
              </a:spcAft>
              <a:buClr>
                <a:schemeClr val="dk1"/>
              </a:buClr>
              <a:buSzPts val="952"/>
              <a:buFont typeface="Times New Roman"/>
              <a:buAutoNum type="arabicPeriod"/>
            </a:pPr>
            <a:r>
              <a:rPr lang="en" sz="951">
                <a:solidFill>
                  <a:schemeClr val="dk1"/>
                </a:solidFill>
                <a:latin typeface="Times New Roman"/>
                <a:ea typeface="Times New Roman"/>
                <a:cs typeface="Times New Roman"/>
                <a:sym typeface="Times New Roman"/>
              </a:rPr>
              <a:t>OKC (Rank: 651, PageRank: 0.0006)</a:t>
            </a:r>
            <a:endParaRPr sz="951">
              <a:solidFill>
                <a:schemeClr val="dk1"/>
              </a:solidFill>
              <a:latin typeface="Times New Roman"/>
              <a:ea typeface="Times New Roman"/>
              <a:cs typeface="Times New Roman"/>
              <a:sym typeface="Times New Roman"/>
            </a:endParaRPr>
          </a:p>
          <a:p>
            <a:pPr indent="-289046" lvl="0" marL="914400" rtl="0" algn="l">
              <a:lnSpc>
                <a:spcPct val="95000"/>
              </a:lnSpc>
              <a:spcBef>
                <a:spcPts val="0"/>
              </a:spcBef>
              <a:spcAft>
                <a:spcPts val="0"/>
              </a:spcAft>
              <a:buClr>
                <a:schemeClr val="dk1"/>
              </a:buClr>
              <a:buSzPts val="952"/>
              <a:buFont typeface="Times New Roman"/>
              <a:buAutoNum type="arabicPeriod"/>
            </a:pPr>
            <a:r>
              <a:rPr lang="en" sz="951">
                <a:solidFill>
                  <a:schemeClr val="dk1"/>
                </a:solidFill>
                <a:latin typeface="Times New Roman"/>
                <a:ea typeface="Times New Roman"/>
                <a:cs typeface="Times New Roman"/>
                <a:sym typeface="Times New Roman"/>
              </a:rPr>
              <a:t>BOI (Rank: 714, PageRank: 0.0003)</a:t>
            </a:r>
            <a:endParaRPr sz="951">
              <a:solidFill>
                <a:schemeClr val="dk1"/>
              </a:solidFill>
              <a:latin typeface="Times New Roman"/>
              <a:ea typeface="Times New Roman"/>
              <a:cs typeface="Times New Roman"/>
              <a:sym typeface="Times New Roman"/>
            </a:endParaRPr>
          </a:p>
          <a:p>
            <a:pPr indent="-289046" lvl="0" marL="914400" rtl="0" algn="l">
              <a:lnSpc>
                <a:spcPct val="95000"/>
              </a:lnSpc>
              <a:spcBef>
                <a:spcPts val="0"/>
              </a:spcBef>
              <a:spcAft>
                <a:spcPts val="0"/>
              </a:spcAft>
              <a:buClr>
                <a:schemeClr val="dk1"/>
              </a:buClr>
              <a:buSzPts val="952"/>
              <a:buFont typeface="Times New Roman"/>
              <a:buAutoNum type="arabicPeriod"/>
            </a:pPr>
            <a:r>
              <a:rPr lang="en" sz="951">
                <a:solidFill>
                  <a:schemeClr val="dk1"/>
                </a:solidFill>
                <a:latin typeface="Times New Roman"/>
                <a:ea typeface="Times New Roman"/>
                <a:cs typeface="Times New Roman"/>
                <a:sym typeface="Times New Roman"/>
              </a:rPr>
              <a:t>LGB (Rank: 730, PageRank: 0.0003)</a:t>
            </a:r>
            <a:endParaRPr sz="951">
              <a:solidFill>
                <a:schemeClr val="dk1"/>
              </a:solidFill>
              <a:latin typeface="Times New Roman"/>
              <a:ea typeface="Times New Roman"/>
              <a:cs typeface="Times New Roman"/>
              <a:sym typeface="Times New Roman"/>
            </a:endParaRPr>
          </a:p>
          <a:p>
            <a:pPr indent="-289046" lvl="0" marL="914400" rtl="0" algn="l">
              <a:lnSpc>
                <a:spcPct val="95000"/>
              </a:lnSpc>
              <a:spcBef>
                <a:spcPts val="0"/>
              </a:spcBef>
              <a:spcAft>
                <a:spcPts val="0"/>
              </a:spcAft>
              <a:buClr>
                <a:schemeClr val="dk1"/>
              </a:buClr>
              <a:buSzPts val="952"/>
              <a:buFont typeface="Times New Roman"/>
              <a:buAutoNum type="arabicPeriod"/>
            </a:pPr>
            <a:r>
              <a:rPr lang="en" sz="951">
                <a:solidFill>
                  <a:schemeClr val="dk1"/>
                </a:solidFill>
                <a:latin typeface="Times New Roman"/>
                <a:ea typeface="Times New Roman"/>
                <a:cs typeface="Times New Roman"/>
                <a:sym typeface="Times New Roman"/>
              </a:rPr>
              <a:t>TUS (Rank: 341, PageRank: 0.0014)</a:t>
            </a:r>
            <a:endParaRPr sz="951">
              <a:solidFill>
                <a:schemeClr val="dk1"/>
              </a:solidFill>
              <a:latin typeface="Times New Roman"/>
              <a:ea typeface="Times New Roman"/>
              <a:cs typeface="Times New Roman"/>
              <a:sym typeface="Times New Roman"/>
            </a:endParaRPr>
          </a:p>
          <a:p>
            <a:pPr indent="-289046" lvl="0" marL="914400" rtl="0" algn="l">
              <a:lnSpc>
                <a:spcPct val="95000"/>
              </a:lnSpc>
              <a:spcBef>
                <a:spcPts val="0"/>
              </a:spcBef>
              <a:spcAft>
                <a:spcPts val="0"/>
              </a:spcAft>
              <a:buClr>
                <a:schemeClr val="dk1"/>
              </a:buClr>
              <a:buSzPts val="952"/>
              <a:buFont typeface="Times New Roman"/>
              <a:buAutoNum type="arabicPeriod"/>
            </a:pPr>
            <a:r>
              <a:rPr lang="en" sz="951">
                <a:solidFill>
                  <a:schemeClr val="dk1"/>
                </a:solidFill>
                <a:latin typeface="Times New Roman"/>
                <a:ea typeface="Times New Roman"/>
                <a:cs typeface="Times New Roman"/>
                <a:sym typeface="Times New Roman"/>
              </a:rPr>
              <a:t>ECP (Rank: Not found, PageRank: 0)</a:t>
            </a:r>
            <a:endParaRPr sz="951">
              <a:solidFill>
                <a:schemeClr val="dk1"/>
              </a:solidFill>
              <a:latin typeface="Times New Roman"/>
              <a:ea typeface="Times New Roman"/>
              <a:cs typeface="Times New Roman"/>
              <a:sym typeface="Times New Roman"/>
            </a:endParaRPr>
          </a:p>
          <a:p>
            <a:pPr indent="-289046" lvl="0" marL="914400" rtl="0" algn="l">
              <a:lnSpc>
                <a:spcPct val="95000"/>
              </a:lnSpc>
              <a:spcBef>
                <a:spcPts val="0"/>
              </a:spcBef>
              <a:spcAft>
                <a:spcPts val="0"/>
              </a:spcAft>
              <a:buClr>
                <a:schemeClr val="dk1"/>
              </a:buClr>
              <a:buSzPts val="952"/>
              <a:buFont typeface="Times New Roman"/>
              <a:buAutoNum type="arabicPeriod"/>
            </a:pPr>
            <a:r>
              <a:rPr lang="en" sz="951">
                <a:solidFill>
                  <a:schemeClr val="dk1"/>
                </a:solidFill>
                <a:latin typeface="Times New Roman"/>
                <a:ea typeface="Times New Roman"/>
                <a:cs typeface="Times New Roman"/>
                <a:sym typeface="Times New Roman"/>
              </a:rPr>
              <a:t>OAK (Rank: 117, PageRank: 0.0026)</a:t>
            </a:r>
            <a:endParaRPr sz="951">
              <a:solidFill>
                <a:schemeClr val="dk1"/>
              </a:solidFill>
              <a:latin typeface="Times New Roman"/>
              <a:ea typeface="Times New Roman"/>
              <a:cs typeface="Times New Roman"/>
              <a:sym typeface="Times New Roman"/>
            </a:endParaRPr>
          </a:p>
          <a:p>
            <a:pPr indent="-289046" lvl="0" marL="914400" rtl="0" algn="l">
              <a:lnSpc>
                <a:spcPct val="95000"/>
              </a:lnSpc>
              <a:spcBef>
                <a:spcPts val="0"/>
              </a:spcBef>
              <a:spcAft>
                <a:spcPts val="0"/>
              </a:spcAft>
              <a:buClr>
                <a:schemeClr val="dk1"/>
              </a:buClr>
              <a:buSzPts val="952"/>
              <a:buFont typeface="Times New Roman"/>
              <a:buAutoNum type="arabicPeriod"/>
            </a:pPr>
            <a:r>
              <a:rPr lang="en" sz="951">
                <a:solidFill>
                  <a:schemeClr val="dk1"/>
                </a:solidFill>
                <a:latin typeface="Times New Roman"/>
                <a:ea typeface="Times New Roman"/>
                <a:cs typeface="Times New Roman"/>
                <a:sym typeface="Times New Roman"/>
              </a:rPr>
              <a:t>CAK (Rank: 768, PageRank: 0.0003)</a:t>
            </a:r>
            <a:endParaRPr sz="951">
              <a:solidFill>
                <a:schemeClr val="dk1"/>
              </a:solidFill>
              <a:latin typeface="Times New Roman"/>
              <a:ea typeface="Times New Roman"/>
              <a:cs typeface="Times New Roman"/>
              <a:sym typeface="Times New Roman"/>
            </a:endParaRPr>
          </a:p>
          <a:p>
            <a:pPr indent="-289046" lvl="0" marL="914400" rtl="0" algn="l">
              <a:lnSpc>
                <a:spcPct val="95000"/>
              </a:lnSpc>
              <a:spcBef>
                <a:spcPts val="0"/>
              </a:spcBef>
              <a:spcAft>
                <a:spcPts val="0"/>
              </a:spcAft>
              <a:buClr>
                <a:schemeClr val="dk1"/>
              </a:buClr>
              <a:buSzPts val="952"/>
              <a:buFont typeface="Times New Roman"/>
              <a:buAutoNum type="arabicPeriod"/>
            </a:pPr>
            <a:r>
              <a:rPr lang="en" sz="951">
                <a:solidFill>
                  <a:schemeClr val="dk1"/>
                </a:solidFill>
                <a:latin typeface="Times New Roman"/>
                <a:ea typeface="Times New Roman"/>
                <a:cs typeface="Times New Roman"/>
                <a:sym typeface="Times New Roman"/>
              </a:rPr>
              <a:t>ORH (Rank: Not found, PageRank: 0)</a:t>
            </a:r>
            <a:endParaRPr sz="951">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275"/>
              <a:buNone/>
            </a:pPr>
            <a:r>
              <a:t/>
            </a:r>
            <a:endParaRPr b="1" sz="951">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1200"/>
              </a:spcAft>
              <a:buSzPts val="275"/>
              <a:buNone/>
            </a:pPr>
            <a:r>
              <a:t/>
            </a:r>
            <a:endParaRPr sz="350">
              <a:solidFill>
                <a:schemeClr val="dk1"/>
              </a:solidFill>
            </a:endParaRPr>
          </a:p>
        </p:txBody>
      </p:sp>
      <p:sp>
        <p:nvSpPr>
          <p:cNvPr id="101" name="Google Shape;101;p19"/>
          <p:cNvSpPr txBox="1"/>
          <p:nvPr/>
        </p:nvSpPr>
        <p:spPr>
          <a:xfrm>
            <a:off x="4406575" y="1064400"/>
            <a:ext cx="5484900" cy="4079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900">
                <a:solidFill>
                  <a:schemeClr val="dk1"/>
                </a:solidFill>
                <a:latin typeface="Times New Roman"/>
                <a:ea typeface="Times New Roman"/>
                <a:cs typeface="Times New Roman"/>
                <a:sym typeface="Times New Roman"/>
              </a:rPr>
              <a:t>Degree Centrality Analysis:</a:t>
            </a:r>
            <a:endParaRPr b="1" sz="9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900">
                <a:solidFill>
                  <a:schemeClr val="dk1"/>
                </a:solidFill>
                <a:latin typeface="Times New Roman"/>
                <a:ea typeface="Times New Roman"/>
                <a:cs typeface="Times New Roman"/>
                <a:sym typeface="Times New Roman"/>
              </a:rPr>
              <a:t>Top 10 Airports:</a:t>
            </a:r>
            <a:endParaRPr b="1" sz="900">
              <a:solidFill>
                <a:schemeClr val="dk1"/>
              </a:solidFill>
              <a:latin typeface="Times New Roman"/>
              <a:ea typeface="Times New Roman"/>
              <a:cs typeface="Times New Roman"/>
              <a:sym typeface="Times New Roman"/>
            </a:endParaRPr>
          </a:p>
          <a:p>
            <a:pPr indent="-285750" lvl="0" marL="914400" rtl="0" algn="l">
              <a:lnSpc>
                <a:spcPct val="100000"/>
              </a:lnSpc>
              <a:spcBef>
                <a:spcPts val="0"/>
              </a:spcBef>
              <a:spcAft>
                <a:spcPts val="0"/>
              </a:spcAft>
              <a:buClr>
                <a:schemeClr val="dk1"/>
              </a:buClr>
              <a:buSzPts val="900"/>
              <a:buFont typeface="Times New Roman"/>
              <a:buAutoNum type="arabicPeriod"/>
            </a:pPr>
            <a:r>
              <a:rPr lang="en" sz="900">
                <a:solidFill>
                  <a:schemeClr val="dk1"/>
                </a:solidFill>
                <a:latin typeface="Times New Roman"/>
                <a:ea typeface="Times New Roman"/>
                <a:cs typeface="Times New Roman"/>
                <a:sym typeface="Times New Roman"/>
              </a:rPr>
              <a:t>JFK (Rank: 4, Degree Centrality: 0.164)</a:t>
            </a:r>
            <a:endParaRPr sz="900">
              <a:solidFill>
                <a:schemeClr val="dk1"/>
              </a:solidFill>
              <a:latin typeface="Times New Roman"/>
              <a:ea typeface="Times New Roman"/>
              <a:cs typeface="Times New Roman"/>
              <a:sym typeface="Times New Roman"/>
            </a:endParaRPr>
          </a:p>
          <a:p>
            <a:pPr indent="-285750" lvl="0" marL="914400" rtl="0" algn="l">
              <a:lnSpc>
                <a:spcPct val="100000"/>
              </a:lnSpc>
              <a:spcBef>
                <a:spcPts val="0"/>
              </a:spcBef>
              <a:spcAft>
                <a:spcPts val="0"/>
              </a:spcAft>
              <a:buClr>
                <a:schemeClr val="dk1"/>
              </a:buClr>
              <a:buSzPts val="900"/>
              <a:buFont typeface="Times New Roman"/>
              <a:buAutoNum type="arabicPeriod"/>
            </a:pPr>
            <a:r>
              <a:rPr lang="en" sz="900">
                <a:solidFill>
                  <a:schemeClr val="dk1"/>
                </a:solidFill>
                <a:latin typeface="Times New Roman"/>
                <a:ea typeface="Times New Roman"/>
                <a:cs typeface="Times New Roman"/>
                <a:sym typeface="Times New Roman"/>
              </a:rPr>
              <a:t>BOS (Rank: 10, Degree Centrality: 0.110)</a:t>
            </a:r>
            <a:endParaRPr sz="900">
              <a:solidFill>
                <a:schemeClr val="dk1"/>
              </a:solidFill>
              <a:latin typeface="Times New Roman"/>
              <a:ea typeface="Times New Roman"/>
              <a:cs typeface="Times New Roman"/>
              <a:sym typeface="Times New Roman"/>
            </a:endParaRPr>
          </a:p>
          <a:p>
            <a:pPr indent="-285750" lvl="0" marL="914400" rtl="0" algn="l">
              <a:lnSpc>
                <a:spcPct val="100000"/>
              </a:lnSpc>
              <a:spcBef>
                <a:spcPts val="0"/>
              </a:spcBef>
              <a:spcAft>
                <a:spcPts val="0"/>
              </a:spcAft>
              <a:buClr>
                <a:schemeClr val="dk1"/>
              </a:buClr>
              <a:buSzPts val="900"/>
              <a:buFont typeface="Times New Roman"/>
              <a:buAutoNum type="arabicPeriod"/>
            </a:pPr>
            <a:r>
              <a:rPr lang="en" sz="900">
                <a:solidFill>
                  <a:schemeClr val="dk1"/>
                </a:solidFill>
                <a:latin typeface="Times New Roman"/>
                <a:ea typeface="Times New Roman"/>
                <a:cs typeface="Times New Roman"/>
                <a:sym typeface="Times New Roman"/>
              </a:rPr>
              <a:t>IAD (Rank: 7, Degree Centrality: 0.126)</a:t>
            </a:r>
            <a:endParaRPr sz="750">
              <a:solidFill>
                <a:schemeClr val="dk1"/>
              </a:solidFill>
              <a:latin typeface="Times New Roman"/>
              <a:ea typeface="Times New Roman"/>
              <a:cs typeface="Times New Roman"/>
              <a:sym typeface="Times New Roman"/>
            </a:endParaRPr>
          </a:p>
          <a:p>
            <a:pPr indent="-285750" lvl="0" marL="914400" rtl="0" algn="l">
              <a:lnSpc>
                <a:spcPct val="100000"/>
              </a:lnSpc>
              <a:spcBef>
                <a:spcPts val="0"/>
              </a:spcBef>
              <a:spcAft>
                <a:spcPts val="0"/>
              </a:spcAft>
              <a:buClr>
                <a:schemeClr val="dk1"/>
              </a:buClr>
              <a:buSzPts val="900"/>
              <a:buFont typeface="Times New Roman"/>
              <a:buAutoNum type="arabicPeriod"/>
            </a:pPr>
            <a:r>
              <a:rPr lang="en" sz="900">
                <a:solidFill>
                  <a:schemeClr val="dk1"/>
                </a:solidFill>
                <a:latin typeface="Times New Roman"/>
                <a:ea typeface="Times New Roman"/>
                <a:cs typeface="Times New Roman"/>
                <a:sym typeface="Times New Roman"/>
              </a:rPr>
              <a:t>LAX (Rank: 5, Degree Centrality: 0.164)</a:t>
            </a:r>
            <a:endParaRPr sz="900">
              <a:solidFill>
                <a:schemeClr val="dk1"/>
              </a:solidFill>
              <a:latin typeface="Times New Roman"/>
              <a:ea typeface="Times New Roman"/>
              <a:cs typeface="Times New Roman"/>
              <a:sym typeface="Times New Roman"/>
            </a:endParaRPr>
          </a:p>
          <a:p>
            <a:pPr indent="-285750" lvl="0" marL="914400" rtl="0" algn="l">
              <a:lnSpc>
                <a:spcPct val="100000"/>
              </a:lnSpc>
              <a:spcBef>
                <a:spcPts val="0"/>
              </a:spcBef>
              <a:spcAft>
                <a:spcPts val="0"/>
              </a:spcAft>
              <a:buClr>
                <a:schemeClr val="dk1"/>
              </a:buClr>
              <a:buSzPts val="900"/>
              <a:buFont typeface="Times New Roman"/>
              <a:buAutoNum type="arabicPeriod"/>
            </a:pPr>
            <a:r>
              <a:rPr lang="en" sz="900">
                <a:solidFill>
                  <a:schemeClr val="dk1"/>
                </a:solidFill>
                <a:latin typeface="Times New Roman"/>
                <a:ea typeface="Times New Roman"/>
                <a:cs typeface="Times New Roman"/>
                <a:sym typeface="Times New Roman"/>
              </a:rPr>
              <a:t>ORD (Rank: 15, Degree Centrality: 0.0943)</a:t>
            </a:r>
            <a:endParaRPr sz="900">
              <a:solidFill>
                <a:schemeClr val="dk1"/>
              </a:solidFill>
              <a:latin typeface="Times New Roman"/>
              <a:ea typeface="Times New Roman"/>
              <a:cs typeface="Times New Roman"/>
              <a:sym typeface="Times New Roman"/>
            </a:endParaRPr>
          </a:p>
          <a:p>
            <a:pPr indent="-285750" lvl="0" marL="914400" rtl="0" algn="l">
              <a:lnSpc>
                <a:spcPct val="100000"/>
              </a:lnSpc>
              <a:spcBef>
                <a:spcPts val="0"/>
              </a:spcBef>
              <a:spcAft>
                <a:spcPts val="0"/>
              </a:spcAft>
              <a:buClr>
                <a:schemeClr val="dk1"/>
              </a:buClr>
              <a:buSzPts val="900"/>
              <a:buFont typeface="Times New Roman"/>
              <a:buAutoNum type="arabicPeriod"/>
            </a:pPr>
            <a:r>
              <a:rPr lang="en" sz="900">
                <a:solidFill>
                  <a:schemeClr val="dk1"/>
                </a:solidFill>
                <a:latin typeface="Times New Roman"/>
                <a:ea typeface="Times New Roman"/>
                <a:cs typeface="Times New Roman"/>
                <a:sym typeface="Times New Roman"/>
              </a:rPr>
              <a:t>EWR (Rank: 6, Degree Centrality: 0.141)</a:t>
            </a:r>
            <a:endParaRPr sz="900">
              <a:solidFill>
                <a:schemeClr val="dk1"/>
              </a:solidFill>
              <a:latin typeface="Times New Roman"/>
              <a:ea typeface="Times New Roman"/>
              <a:cs typeface="Times New Roman"/>
              <a:sym typeface="Times New Roman"/>
            </a:endParaRPr>
          </a:p>
          <a:p>
            <a:pPr indent="-285750" lvl="0" marL="914400" rtl="0" algn="l">
              <a:lnSpc>
                <a:spcPct val="100000"/>
              </a:lnSpc>
              <a:spcBef>
                <a:spcPts val="0"/>
              </a:spcBef>
              <a:spcAft>
                <a:spcPts val="0"/>
              </a:spcAft>
              <a:buClr>
                <a:schemeClr val="dk1"/>
              </a:buClr>
              <a:buSzPts val="900"/>
              <a:buFont typeface="Times New Roman"/>
              <a:buAutoNum type="arabicPeriod"/>
            </a:pPr>
            <a:r>
              <a:rPr lang="en" sz="900">
                <a:solidFill>
                  <a:schemeClr val="dk1"/>
                </a:solidFill>
                <a:latin typeface="Times New Roman"/>
                <a:ea typeface="Times New Roman"/>
                <a:cs typeface="Times New Roman"/>
                <a:sym typeface="Times New Roman"/>
              </a:rPr>
              <a:t>MIA (Rank: 2, Degree Centrality: 0.176)</a:t>
            </a:r>
            <a:endParaRPr sz="900">
              <a:solidFill>
                <a:schemeClr val="dk1"/>
              </a:solidFill>
              <a:latin typeface="Times New Roman"/>
              <a:ea typeface="Times New Roman"/>
              <a:cs typeface="Times New Roman"/>
              <a:sym typeface="Times New Roman"/>
            </a:endParaRPr>
          </a:p>
          <a:p>
            <a:pPr indent="-285750" lvl="0" marL="914400" rtl="0" algn="l">
              <a:lnSpc>
                <a:spcPct val="100000"/>
              </a:lnSpc>
              <a:spcBef>
                <a:spcPts val="0"/>
              </a:spcBef>
              <a:spcAft>
                <a:spcPts val="0"/>
              </a:spcAft>
              <a:buClr>
                <a:schemeClr val="dk1"/>
              </a:buClr>
              <a:buSzPts val="900"/>
              <a:buFont typeface="Times New Roman"/>
              <a:buAutoNum type="arabicPeriod"/>
            </a:pPr>
            <a:r>
              <a:rPr lang="en" sz="900">
                <a:solidFill>
                  <a:schemeClr val="dk1"/>
                </a:solidFill>
                <a:latin typeface="Times New Roman"/>
                <a:ea typeface="Times New Roman"/>
                <a:cs typeface="Times New Roman"/>
                <a:sym typeface="Times New Roman"/>
              </a:rPr>
              <a:t>SFO (Rank: 13, Degree Centrality: 0.0975)</a:t>
            </a:r>
            <a:endParaRPr sz="900">
              <a:solidFill>
                <a:schemeClr val="dk1"/>
              </a:solidFill>
              <a:latin typeface="Times New Roman"/>
              <a:ea typeface="Times New Roman"/>
              <a:cs typeface="Times New Roman"/>
              <a:sym typeface="Times New Roman"/>
            </a:endParaRPr>
          </a:p>
          <a:p>
            <a:pPr indent="-285750" lvl="0" marL="914400" rtl="0" algn="l">
              <a:lnSpc>
                <a:spcPct val="100000"/>
              </a:lnSpc>
              <a:spcBef>
                <a:spcPts val="0"/>
              </a:spcBef>
              <a:spcAft>
                <a:spcPts val="0"/>
              </a:spcAft>
              <a:buClr>
                <a:schemeClr val="dk1"/>
              </a:buClr>
              <a:buSzPts val="900"/>
              <a:buFont typeface="Times New Roman"/>
              <a:buAutoNum type="arabicPeriod"/>
            </a:pPr>
            <a:r>
              <a:rPr lang="en" sz="900">
                <a:solidFill>
                  <a:schemeClr val="dk1"/>
                </a:solidFill>
                <a:latin typeface="Times New Roman"/>
                <a:ea typeface="Times New Roman"/>
                <a:cs typeface="Times New Roman"/>
                <a:sym typeface="Times New Roman"/>
              </a:rPr>
              <a:t>MCO (Rank: 12, Degree Centrality: 0.0975)</a:t>
            </a:r>
            <a:endParaRPr sz="900">
              <a:solidFill>
                <a:schemeClr val="dk1"/>
              </a:solidFill>
              <a:latin typeface="Times New Roman"/>
              <a:ea typeface="Times New Roman"/>
              <a:cs typeface="Times New Roman"/>
              <a:sym typeface="Times New Roman"/>
            </a:endParaRPr>
          </a:p>
          <a:p>
            <a:pPr indent="-285750" lvl="0" marL="914400" rtl="0" algn="l">
              <a:lnSpc>
                <a:spcPct val="100000"/>
              </a:lnSpc>
              <a:spcBef>
                <a:spcPts val="0"/>
              </a:spcBef>
              <a:spcAft>
                <a:spcPts val="0"/>
              </a:spcAft>
              <a:buClr>
                <a:schemeClr val="dk1"/>
              </a:buClr>
              <a:buSzPts val="900"/>
              <a:buFont typeface="Times New Roman"/>
              <a:buAutoNum type="arabicPeriod"/>
            </a:pPr>
            <a:r>
              <a:rPr lang="en" sz="900">
                <a:solidFill>
                  <a:schemeClr val="dk1"/>
                </a:solidFill>
                <a:latin typeface="Times New Roman"/>
                <a:ea typeface="Times New Roman"/>
                <a:cs typeface="Times New Roman"/>
                <a:sym typeface="Times New Roman"/>
              </a:rPr>
              <a:t>RDU (Rank: 79, Degree Centrality: 0.0307)</a:t>
            </a:r>
            <a:endParaRPr sz="9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9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900">
                <a:solidFill>
                  <a:schemeClr val="dk1"/>
                </a:solidFill>
                <a:latin typeface="Times New Roman"/>
                <a:ea typeface="Times New Roman"/>
                <a:cs typeface="Times New Roman"/>
                <a:sym typeface="Times New Roman"/>
              </a:rPr>
              <a:t>Bottom 10 Airports:</a:t>
            </a:r>
            <a:endParaRPr b="1" sz="900">
              <a:solidFill>
                <a:schemeClr val="dk1"/>
              </a:solidFill>
              <a:latin typeface="Times New Roman"/>
              <a:ea typeface="Times New Roman"/>
              <a:cs typeface="Times New Roman"/>
              <a:sym typeface="Times New Roman"/>
            </a:endParaRPr>
          </a:p>
          <a:p>
            <a:pPr indent="-285750" lvl="0" marL="914400" rtl="0" algn="l">
              <a:lnSpc>
                <a:spcPct val="100000"/>
              </a:lnSpc>
              <a:spcBef>
                <a:spcPts val="0"/>
              </a:spcBef>
              <a:spcAft>
                <a:spcPts val="0"/>
              </a:spcAft>
              <a:buClr>
                <a:schemeClr val="dk1"/>
              </a:buClr>
              <a:buSzPts val="900"/>
              <a:buFont typeface="Times New Roman"/>
              <a:buAutoNum type="arabicPeriod"/>
            </a:pPr>
            <a:r>
              <a:rPr lang="en" sz="900">
                <a:solidFill>
                  <a:schemeClr val="dk1"/>
                </a:solidFill>
                <a:latin typeface="Times New Roman"/>
                <a:ea typeface="Times New Roman"/>
                <a:cs typeface="Times New Roman"/>
                <a:sym typeface="Times New Roman"/>
              </a:rPr>
              <a:t>HNL (Rank: 44, Degree Centrality: 0.0445)</a:t>
            </a:r>
            <a:endParaRPr sz="900">
              <a:solidFill>
                <a:schemeClr val="dk1"/>
              </a:solidFill>
              <a:latin typeface="Times New Roman"/>
              <a:ea typeface="Times New Roman"/>
              <a:cs typeface="Times New Roman"/>
              <a:sym typeface="Times New Roman"/>
            </a:endParaRPr>
          </a:p>
          <a:p>
            <a:pPr indent="-285750" lvl="0" marL="914400" rtl="0" algn="l">
              <a:lnSpc>
                <a:spcPct val="100000"/>
              </a:lnSpc>
              <a:spcBef>
                <a:spcPts val="0"/>
              </a:spcBef>
              <a:spcAft>
                <a:spcPts val="0"/>
              </a:spcAft>
              <a:buClr>
                <a:schemeClr val="dk1"/>
              </a:buClr>
              <a:buSzPts val="900"/>
              <a:buFont typeface="Times New Roman"/>
              <a:buAutoNum type="arabicPeriod"/>
            </a:pPr>
            <a:r>
              <a:rPr lang="en" sz="900">
                <a:solidFill>
                  <a:schemeClr val="dk1"/>
                </a:solidFill>
                <a:latin typeface="Times New Roman"/>
                <a:ea typeface="Times New Roman"/>
                <a:cs typeface="Times New Roman"/>
                <a:sym typeface="Times New Roman"/>
              </a:rPr>
              <a:t>FAT (Rank: 254, Degree Centrality: 0.0085)</a:t>
            </a:r>
            <a:endParaRPr sz="900">
              <a:solidFill>
                <a:schemeClr val="dk1"/>
              </a:solidFill>
              <a:latin typeface="Times New Roman"/>
              <a:ea typeface="Times New Roman"/>
              <a:cs typeface="Times New Roman"/>
              <a:sym typeface="Times New Roman"/>
            </a:endParaRPr>
          </a:p>
          <a:p>
            <a:pPr indent="-285750" lvl="0" marL="914400" rtl="0" algn="l">
              <a:lnSpc>
                <a:spcPct val="100000"/>
              </a:lnSpc>
              <a:spcBef>
                <a:spcPts val="0"/>
              </a:spcBef>
              <a:spcAft>
                <a:spcPts val="0"/>
              </a:spcAft>
              <a:buClr>
                <a:schemeClr val="dk1"/>
              </a:buClr>
              <a:buSzPts val="900"/>
              <a:buFont typeface="Times New Roman"/>
              <a:buAutoNum type="arabicPeriod"/>
            </a:pPr>
            <a:r>
              <a:rPr lang="en" sz="900">
                <a:solidFill>
                  <a:schemeClr val="dk1"/>
                </a:solidFill>
                <a:latin typeface="Times New Roman"/>
                <a:ea typeface="Times New Roman"/>
                <a:cs typeface="Times New Roman"/>
                <a:sym typeface="Times New Roman"/>
              </a:rPr>
              <a:t>OKC (Rank: 354, Degree Centrality: 0.0053)</a:t>
            </a:r>
            <a:endParaRPr sz="900">
              <a:solidFill>
                <a:schemeClr val="dk1"/>
              </a:solidFill>
              <a:latin typeface="Times New Roman"/>
              <a:ea typeface="Times New Roman"/>
              <a:cs typeface="Times New Roman"/>
              <a:sym typeface="Times New Roman"/>
            </a:endParaRPr>
          </a:p>
          <a:p>
            <a:pPr indent="-285750" lvl="0" marL="914400" rtl="0" algn="l">
              <a:lnSpc>
                <a:spcPct val="100000"/>
              </a:lnSpc>
              <a:spcBef>
                <a:spcPts val="0"/>
              </a:spcBef>
              <a:spcAft>
                <a:spcPts val="0"/>
              </a:spcAft>
              <a:buClr>
                <a:schemeClr val="dk1"/>
              </a:buClr>
              <a:buSzPts val="900"/>
              <a:buFont typeface="Times New Roman"/>
              <a:buAutoNum type="arabicPeriod"/>
            </a:pPr>
            <a:r>
              <a:rPr lang="en" sz="900">
                <a:solidFill>
                  <a:schemeClr val="dk1"/>
                </a:solidFill>
                <a:latin typeface="Times New Roman"/>
                <a:ea typeface="Times New Roman"/>
                <a:cs typeface="Times New Roman"/>
                <a:sym typeface="Times New Roman"/>
              </a:rPr>
              <a:t>BOI (Rank: 526, Degree Centrality: 0.0021)</a:t>
            </a:r>
            <a:endParaRPr sz="900">
              <a:solidFill>
                <a:schemeClr val="dk1"/>
              </a:solidFill>
              <a:latin typeface="Times New Roman"/>
              <a:ea typeface="Times New Roman"/>
              <a:cs typeface="Times New Roman"/>
              <a:sym typeface="Times New Roman"/>
            </a:endParaRPr>
          </a:p>
          <a:p>
            <a:pPr indent="-285750" lvl="0" marL="914400" rtl="0" algn="l">
              <a:lnSpc>
                <a:spcPct val="100000"/>
              </a:lnSpc>
              <a:spcBef>
                <a:spcPts val="0"/>
              </a:spcBef>
              <a:spcAft>
                <a:spcPts val="0"/>
              </a:spcAft>
              <a:buClr>
                <a:schemeClr val="dk1"/>
              </a:buClr>
              <a:buSzPts val="900"/>
              <a:buFont typeface="Times New Roman"/>
              <a:buAutoNum type="arabicPeriod"/>
            </a:pPr>
            <a:r>
              <a:rPr lang="en" sz="900">
                <a:solidFill>
                  <a:schemeClr val="dk1"/>
                </a:solidFill>
                <a:latin typeface="Times New Roman"/>
                <a:ea typeface="Times New Roman"/>
                <a:cs typeface="Times New Roman"/>
                <a:sym typeface="Times New Roman"/>
              </a:rPr>
              <a:t>LGB (Rank: 575, Degree Centrality: 0.0021)</a:t>
            </a:r>
            <a:endParaRPr sz="900">
              <a:solidFill>
                <a:schemeClr val="dk1"/>
              </a:solidFill>
              <a:latin typeface="Times New Roman"/>
              <a:ea typeface="Times New Roman"/>
              <a:cs typeface="Times New Roman"/>
              <a:sym typeface="Times New Roman"/>
            </a:endParaRPr>
          </a:p>
          <a:p>
            <a:pPr indent="-285750" lvl="0" marL="914400" rtl="0" algn="l">
              <a:lnSpc>
                <a:spcPct val="100000"/>
              </a:lnSpc>
              <a:spcBef>
                <a:spcPts val="0"/>
              </a:spcBef>
              <a:spcAft>
                <a:spcPts val="0"/>
              </a:spcAft>
              <a:buClr>
                <a:schemeClr val="dk1"/>
              </a:buClr>
              <a:buSzPts val="900"/>
              <a:buFont typeface="Times New Roman"/>
              <a:buAutoNum type="arabicPeriod"/>
            </a:pPr>
            <a:r>
              <a:rPr lang="en" sz="900">
                <a:solidFill>
                  <a:schemeClr val="dk1"/>
                </a:solidFill>
                <a:latin typeface="Times New Roman"/>
                <a:ea typeface="Times New Roman"/>
                <a:cs typeface="Times New Roman"/>
                <a:sym typeface="Times New Roman"/>
              </a:rPr>
              <a:t>TUS (Rank: 167, Degree Centrality: 0.0148)</a:t>
            </a:r>
            <a:endParaRPr sz="900">
              <a:solidFill>
                <a:schemeClr val="dk1"/>
              </a:solidFill>
              <a:latin typeface="Times New Roman"/>
              <a:ea typeface="Times New Roman"/>
              <a:cs typeface="Times New Roman"/>
              <a:sym typeface="Times New Roman"/>
            </a:endParaRPr>
          </a:p>
          <a:p>
            <a:pPr indent="-285750" lvl="0" marL="914400" rtl="0" algn="l">
              <a:lnSpc>
                <a:spcPct val="100000"/>
              </a:lnSpc>
              <a:spcBef>
                <a:spcPts val="0"/>
              </a:spcBef>
              <a:spcAft>
                <a:spcPts val="0"/>
              </a:spcAft>
              <a:buClr>
                <a:schemeClr val="dk1"/>
              </a:buClr>
              <a:buSzPts val="900"/>
              <a:buFont typeface="Times New Roman"/>
              <a:buAutoNum type="arabicPeriod"/>
            </a:pPr>
            <a:r>
              <a:rPr lang="en" sz="900">
                <a:solidFill>
                  <a:schemeClr val="dk1"/>
                </a:solidFill>
                <a:latin typeface="Times New Roman"/>
                <a:ea typeface="Times New Roman"/>
                <a:cs typeface="Times New Roman"/>
                <a:sym typeface="Times New Roman"/>
              </a:rPr>
              <a:t>ECP (Rank: Not found, Degree Centrality: 0)</a:t>
            </a:r>
            <a:endParaRPr sz="900">
              <a:solidFill>
                <a:schemeClr val="dk1"/>
              </a:solidFill>
              <a:latin typeface="Times New Roman"/>
              <a:ea typeface="Times New Roman"/>
              <a:cs typeface="Times New Roman"/>
              <a:sym typeface="Times New Roman"/>
            </a:endParaRPr>
          </a:p>
          <a:p>
            <a:pPr indent="-285750" lvl="0" marL="914400" rtl="0" algn="l">
              <a:lnSpc>
                <a:spcPct val="100000"/>
              </a:lnSpc>
              <a:spcBef>
                <a:spcPts val="0"/>
              </a:spcBef>
              <a:spcAft>
                <a:spcPts val="0"/>
              </a:spcAft>
              <a:buClr>
                <a:schemeClr val="dk1"/>
              </a:buClr>
              <a:buSzPts val="900"/>
              <a:buFont typeface="Times New Roman"/>
              <a:buAutoNum type="arabicPeriod"/>
            </a:pPr>
            <a:r>
              <a:rPr lang="en" sz="900">
                <a:solidFill>
                  <a:schemeClr val="dk1"/>
                </a:solidFill>
                <a:latin typeface="Times New Roman"/>
                <a:ea typeface="Times New Roman"/>
                <a:cs typeface="Times New Roman"/>
                <a:sym typeface="Times New Roman"/>
              </a:rPr>
              <a:t>OAK (Rank: 81, Degree Centrality: 0.0297)</a:t>
            </a:r>
            <a:endParaRPr sz="900">
              <a:solidFill>
                <a:schemeClr val="dk1"/>
              </a:solidFill>
              <a:latin typeface="Times New Roman"/>
              <a:ea typeface="Times New Roman"/>
              <a:cs typeface="Times New Roman"/>
              <a:sym typeface="Times New Roman"/>
            </a:endParaRPr>
          </a:p>
          <a:p>
            <a:pPr indent="-285750" lvl="0" marL="914400" rtl="0" algn="l">
              <a:lnSpc>
                <a:spcPct val="100000"/>
              </a:lnSpc>
              <a:spcBef>
                <a:spcPts val="0"/>
              </a:spcBef>
              <a:spcAft>
                <a:spcPts val="0"/>
              </a:spcAft>
              <a:buClr>
                <a:schemeClr val="dk1"/>
              </a:buClr>
              <a:buSzPts val="900"/>
              <a:buFont typeface="Times New Roman"/>
              <a:buAutoNum type="arabicPeriod"/>
            </a:pPr>
            <a:r>
              <a:rPr lang="en" sz="900">
                <a:solidFill>
                  <a:schemeClr val="dk1"/>
                </a:solidFill>
                <a:latin typeface="Times New Roman"/>
                <a:ea typeface="Times New Roman"/>
                <a:cs typeface="Times New Roman"/>
                <a:sym typeface="Times New Roman"/>
              </a:rPr>
              <a:t>CAK (Rank: 533, Degree Centrality: 0.0021)</a:t>
            </a:r>
            <a:endParaRPr sz="900">
              <a:solidFill>
                <a:schemeClr val="dk1"/>
              </a:solidFill>
              <a:latin typeface="Times New Roman"/>
              <a:ea typeface="Times New Roman"/>
              <a:cs typeface="Times New Roman"/>
              <a:sym typeface="Times New Roman"/>
            </a:endParaRPr>
          </a:p>
          <a:p>
            <a:pPr indent="-285750" lvl="0" marL="914400" rtl="0" algn="l">
              <a:lnSpc>
                <a:spcPct val="100000"/>
              </a:lnSpc>
              <a:spcBef>
                <a:spcPts val="0"/>
              </a:spcBef>
              <a:spcAft>
                <a:spcPts val="0"/>
              </a:spcAft>
              <a:buClr>
                <a:schemeClr val="dk1"/>
              </a:buClr>
              <a:buSzPts val="900"/>
              <a:buFont typeface="Times New Roman"/>
              <a:buAutoNum type="arabicPeriod"/>
            </a:pPr>
            <a:r>
              <a:rPr lang="en" sz="900">
                <a:solidFill>
                  <a:schemeClr val="dk1"/>
                </a:solidFill>
                <a:latin typeface="Times New Roman"/>
                <a:ea typeface="Times New Roman"/>
                <a:cs typeface="Times New Roman"/>
                <a:sym typeface="Times New Roman"/>
              </a:rPr>
              <a:t>ORH (Rank: Not found, Degree Centrality: 0)</a:t>
            </a:r>
            <a:endParaRPr sz="9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9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900">
              <a:solidFill>
                <a:schemeClr val="dk1"/>
              </a:solidFill>
              <a:latin typeface="Roboto"/>
              <a:ea typeface="Roboto"/>
              <a:cs typeface="Roboto"/>
              <a:sym typeface="Roboto"/>
            </a:endParaRPr>
          </a:p>
          <a:p>
            <a:pPr indent="0" lvl="0" marL="0" rtl="0" algn="l">
              <a:lnSpc>
                <a:spcPct val="100000"/>
              </a:lnSpc>
              <a:spcBef>
                <a:spcPts val="1200"/>
              </a:spcBef>
              <a:spcAft>
                <a:spcPts val="0"/>
              </a:spcAft>
              <a:buNone/>
            </a:pPr>
            <a:r>
              <a:t/>
            </a:r>
            <a:endParaRPr sz="900">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220"/>
              <a:t>Network Analysis II </a:t>
            </a:r>
            <a:endParaRPr sz="2220"/>
          </a:p>
        </p:txBody>
      </p:sp>
      <p:sp>
        <p:nvSpPr>
          <p:cNvPr id="107" name="Google Shape;107;p20"/>
          <p:cNvSpPr txBox="1"/>
          <p:nvPr>
            <p:ph idx="1" type="body"/>
          </p:nvPr>
        </p:nvSpPr>
        <p:spPr>
          <a:xfrm>
            <a:off x="311700" y="1607100"/>
            <a:ext cx="4083600" cy="32946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chemeClr val="dk1"/>
              </a:buClr>
              <a:buSzPts val="2100"/>
              <a:buChar char="●"/>
            </a:pPr>
            <a:r>
              <a:rPr lang="en" sz="2100">
                <a:solidFill>
                  <a:schemeClr val="dk1"/>
                </a:solidFill>
              </a:rPr>
              <a:t>Airports to analyze:</a:t>
            </a:r>
            <a:endParaRPr sz="21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Boston, LAX, Newark</a:t>
            </a:r>
            <a:endParaRPr sz="1700">
              <a:solidFill>
                <a:schemeClr val="dk1"/>
              </a:solidFill>
            </a:endParaRPr>
          </a:p>
          <a:p>
            <a:pPr indent="0" lvl="0" marL="457200" rtl="0" algn="l">
              <a:spcBef>
                <a:spcPts val="1200"/>
              </a:spcBef>
              <a:spcAft>
                <a:spcPts val="0"/>
              </a:spcAft>
              <a:buNone/>
            </a:pPr>
            <a:r>
              <a:t/>
            </a:r>
            <a:endParaRPr sz="2000">
              <a:solidFill>
                <a:schemeClr val="dk1"/>
              </a:solidFill>
            </a:endParaRPr>
          </a:p>
          <a:p>
            <a:pPr indent="-361950" lvl="0" marL="457200" rtl="0" algn="l">
              <a:spcBef>
                <a:spcPts val="1200"/>
              </a:spcBef>
              <a:spcAft>
                <a:spcPts val="0"/>
              </a:spcAft>
              <a:buClr>
                <a:schemeClr val="dk1"/>
              </a:buClr>
              <a:buSzPts val="2100"/>
              <a:buChar char="●"/>
            </a:pPr>
            <a:r>
              <a:rPr lang="en" sz="2100">
                <a:solidFill>
                  <a:schemeClr val="dk1"/>
                </a:solidFill>
              </a:rPr>
              <a:t>C</a:t>
            </a:r>
            <a:r>
              <a:rPr lang="en" sz="2100">
                <a:solidFill>
                  <a:schemeClr val="dk1"/>
                </a:solidFill>
              </a:rPr>
              <a:t>omparable airports?</a:t>
            </a:r>
            <a:endParaRPr sz="21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PageRank and Degree Centrality </a:t>
            </a:r>
            <a:endParaRPr sz="16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1200"/>
              </a:spcAft>
              <a:buNone/>
            </a:pPr>
            <a:r>
              <a:t/>
            </a:r>
            <a:endParaRPr sz="1600">
              <a:solidFill>
                <a:schemeClr val="dk1"/>
              </a:solidFill>
            </a:endParaRPr>
          </a:p>
        </p:txBody>
      </p:sp>
      <p:pic>
        <p:nvPicPr>
          <p:cNvPr id="108" name="Google Shape;108;p20"/>
          <p:cNvPicPr preferRelativeResize="0"/>
          <p:nvPr/>
        </p:nvPicPr>
        <p:blipFill>
          <a:blip r:embed="rId3">
            <a:alphaModFix/>
          </a:blip>
          <a:stretch>
            <a:fillRect/>
          </a:stretch>
        </p:blipFill>
        <p:spPr>
          <a:xfrm>
            <a:off x="4748700" y="1822000"/>
            <a:ext cx="4083600" cy="1778816"/>
          </a:xfrm>
          <a:prstGeom prst="rect">
            <a:avLst/>
          </a:prstGeom>
          <a:noFill/>
          <a:ln>
            <a:noFill/>
          </a:ln>
        </p:spPr>
      </p:pic>
      <p:sp>
        <p:nvSpPr>
          <p:cNvPr id="109" name="Google Shape;109;p20"/>
          <p:cNvSpPr txBox="1"/>
          <p:nvPr/>
        </p:nvSpPr>
        <p:spPr>
          <a:xfrm>
            <a:off x="5259475" y="1232700"/>
            <a:ext cx="3343200" cy="3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u="sng">
                <a:solidFill>
                  <a:schemeClr val="dk1"/>
                </a:solidFill>
              </a:rPr>
              <a:t>Python</a:t>
            </a:r>
            <a:r>
              <a:rPr b="1" lang="en" sz="1500" u="sng">
                <a:solidFill>
                  <a:schemeClr val="dk1"/>
                </a:solidFill>
              </a:rPr>
              <a:t> Output:</a:t>
            </a:r>
            <a:endParaRPr b="1" sz="1500" u="sng">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460950" y="445025"/>
            <a:ext cx="8222100" cy="76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20"/>
              <a:t>Network Analysis II (cont.)</a:t>
            </a:r>
            <a:endParaRPr sz="2020"/>
          </a:p>
        </p:txBody>
      </p:sp>
      <p:pic>
        <p:nvPicPr>
          <p:cNvPr id="115" name="Google Shape;115;p21"/>
          <p:cNvPicPr preferRelativeResize="0"/>
          <p:nvPr/>
        </p:nvPicPr>
        <p:blipFill rotWithShape="1">
          <a:blip r:embed="rId3">
            <a:alphaModFix/>
          </a:blip>
          <a:srcRect b="0" l="4560" r="-4559" t="0"/>
          <a:stretch/>
        </p:blipFill>
        <p:spPr>
          <a:xfrm>
            <a:off x="5540700" y="2839700"/>
            <a:ext cx="2642851" cy="2003900"/>
          </a:xfrm>
          <a:prstGeom prst="rect">
            <a:avLst/>
          </a:prstGeom>
          <a:noFill/>
          <a:ln>
            <a:noFill/>
          </a:ln>
        </p:spPr>
      </p:pic>
      <p:pic>
        <p:nvPicPr>
          <p:cNvPr id="116" name="Google Shape;116;p21"/>
          <p:cNvPicPr preferRelativeResize="0"/>
          <p:nvPr/>
        </p:nvPicPr>
        <p:blipFill>
          <a:blip r:embed="rId4">
            <a:alphaModFix/>
          </a:blip>
          <a:stretch>
            <a:fillRect/>
          </a:stretch>
        </p:blipFill>
        <p:spPr>
          <a:xfrm>
            <a:off x="460950" y="1752225"/>
            <a:ext cx="3825299" cy="2972350"/>
          </a:xfrm>
          <a:prstGeom prst="rect">
            <a:avLst/>
          </a:prstGeom>
          <a:noFill/>
          <a:ln>
            <a:noFill/>
          </a:ln>
        </p:spPr>
      </p:pic>
      <p:pic>
        <p:nvPicPr>
          <p:cNvPr id="117" name="Google Shape;117;p21"/>
          <p:cNvPicPr preferRelativeResize="0"/>
          <p:nvPr/>
        </p:nvPicPr>
        <p:blipFill>
          <a:blip r:embed="rId5">
            <a:alphaModFix/>
          </a:blip>
          <a:stretch>
            <a:fillRect/>
          </a:stretch>
        </p:blipFill>
        <p:spPr>
          <a:xfrm>
            <a:off x="5540712" y="445029"/>
            <a:ext cx="2479126" cy="1941845"/>
          </a:xfrm>
          <a:prstGeom prst="rect">
            <a:avLst/>
          </a:prstGeom>
          <a:noFill/>
          <a:ln>
            <a:noFill/>
          </a:ln>
        </p:spPr>
      </p:pic>
      <p:sp>
        <p:nvSpPr>
          <p:cNvPr id="118" name="Google Shape;118;p21"/>
          <p:cNvSpPr txBox="1"/>
          <p:nvPr/>
        </p:nvSpPr>
        <p:spPr>
          <a:xfrm>
            <a:off x="871450" y="1212725"/>
            <a:ext cx="2642700" cy="2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00FF"/>
                </a:solidFill>
              </a:rPr>
              <a:t>Growth in Connectivity:</a:t>
            </a:r>
            <a:endParaRPr sz="1800">
              <a:solidFill>
                <a:srgbClr val="FF00FF"/>
              </a:solidFill>
            </a:endParaRPr>
          </a:p>
        </p:txBody>
      </p:sp>
      <p:sp>
        <p:nvSpPr>
          <p:cNvPr id="119" name="Google Shape;119;p21"/>
          <p:cNvSpPr txBox="1"/>
          <p:nvPr/>
        </p:nvSpPr>
        <p:spPr>
          <a:xfrm>
            <a:off x="5710613" y="93425"/>
            <a:ext cx="2139300" cy="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rPr>
              <a:t>Average Fare per Year:</a:t>
            </a:r>
            <a:endParaRPr>
              <a:solidFill>
                <a:srgbClr val="FF00FF"/>
              </a:solidFill>
            </a:endParaRPr>
          </a:p>
        </p:txBody>
      </p:sp>
      <p:sp>
        <p:nvSpPr>
          <p:cNvPr id="120" name="Google Shape;120;p21"/>
          <p:cNvSpPr txBox="1"/>
          <p:nvPr/>
        </p:nvSpPr>
        <p:spPr>
          <a:xfrm>
            <a:off x="5657850" y="2386875"/>
            <a:ext cx="2139300" cy="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rPr>
              <a:t>Relative Average Fare:</a:t>
            </a:r>
            <a:endParaRPr sz="1200">
              <a:solidFill>
                <a:srgbClr val="FF00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