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10287000" cx="18288000"/>
  <p:notesSz cx="6858000" cy="9144000"/>
  <p:embeddedFontLst>
    <p:embeddedFont>
      <p:font typeface="Arial Black"/>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rialBlack-regular.fnt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youtu.be/YgQy70_LPS4?si=aR3qko1M_niA8VA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6F6"/>
        </a:solidFill>
      </p:bgPr>
    </p:bg>
    <p:spTree>
      <p:nvGrpSpPr>
        <p:cNvPr id="87" name="Shape 87"/>
        <p:cNvGrpSpPr/>
        <p:nvPr/>
      </p:nvGrpSpPr>
      <p:grpSpPr>
        <a:xfrm>
          <a:off x="0" y="0"/>
          <a:ext cx="0" cy="0"/>
          <a:chOff x="0" y="0"/>
          <a:chExt cx="0" cy="0"/>
        </a:xfrm>
      </p:grpSpPr>
      <p:grpSp>
        <p:nvGrpSpPr>
          <p:cNvPr id="88" name="Google Shape;88;p13"/>
          <p:cNvGrpSpPr/>
          <p:nvPr/>
        </p:nvGrpSpPr>
        <p:grpSpPr>
          <a:xfrm>
            <a:off x="576263" y="460963"/>
            <a:ext cx="17135475" cy="9256578"/>
            <a:chOff x="0" y="-28575"/>
            <a:chExt cx="4513047" cy="2437946"/>
          </a:xfrm>
        </p:grpSpPr>
        <p:sp>
          <p:nvSpPr>
            <p:cNvPr id="89" name="Google Shape;89;p13"/>
            <p:cNvSpPr/>
            <p:nvPr/>
          </p:nvSpPr>
          <p:spPr>
            <a:xfrm>
              <a:off x="0" y="0"/>
              <a:ext cx="4513047" cy="2409371"/>
            </a:xfrm>
            <a:custGeom>
              <a:rect b="b" l="l" r="r" t="t"/>
              <a:pathLst>
                <a:path extrusionOk="0" h="2409371" w="4513047">
                  <a:moveTo>
                    <a:pt x="0" y="0"/>
                  </a:moveTo>
                  <a:lnTo>
                    <a:pt x="4513047" y="0"/>
                  </a:lnTo>
                  <a:lnTo>
                    <a:pt x="4513047" y="2409371"/>
                  </a:lnTo>
                  <a:lnTo>
                    <a:pt x="0" y="2409371"/>
                  </a:lnTo>
                  <a:close/>
                </a:path>
              </a:pathLst>
            </a:custGeom>
            <a:solidFill>
              <a:srgbClr val="000000">
                <a:alpha val="0"/>
              </a:srgbClr>
            </a:solidFill>
            <a:ln cap="sq" cmpd="sng" w="19050">
              <a:solidFill>
                <a:srgbClr val="404040"/>
              </a:solidFill>
              <a:prstDash val="solid"/>
              <a:miter lim="8000"/>
              <a:headEnd len="sm" w="sm" type="none"/>
              <a:tailEnd len="sm" w="sm" type="none"/>
            </a:ln>
          </p:spPr>
        </p:sp>
        <p:sp>
          <p:nvSpPr>
            <p:cNvPr id="90" name="Google Shape;90;p13"/>
            <p:cNvSpPr txBox="1"/>
            <p:nvPr/>
          </p:nvSpPr>
          <p:spPr>
            <a:xfrm>
              <a:off x="0" y="-28575"/>
              <a:ext cx="4513047" cy="2437946"/>
            </a:xfrm>
            <a:prstGeom prst="rect">
              <a:avLst/>
            </a:prstGeom>
            <a:noFill/>
            <a:ln>
              <a:noFill/>
            </a:ln>
          </p:spPr>
          <p:txBody>
            <a:bodyPr anchorCtr="0" anchor="ctr" bIns="50800" lIns="50800" spcFirstLastPara="1" rIns="50800" wrap="square" tIns="50800">
              <a:noAutofit/>
            </a:bodyPr>
            <a:lstStyle/>
            <a:p>
              <a:pPr indent="0" lvl="0" marL="0" marR="0" rtl="0" algn="ctr">
                <a:lnSpc>
                  <a:spcPct val="1088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1" name="Google Shape;91;p13"/>
          <p:cNvGrpSpPr/>
          <p:nvPr/>
        </p:nvGrpSpPr>
        <p:grpSpPr>
          <a:xfrm>
            <a:off x="3804556" y="5235886"/>
            <a:ext cx="10678886" cy="1121259"/>
            <a:chOff x="0" y="-28575"/>
            <a:chExt cx="2812546" cy="295311"/>
          </a:xfrm>
        </p:grpSpPr>
        <p:sp>
          <p:nvSpPr>
            <p:cNvPr id="92" name="Google Shape;92;p13"/>
            <p:cNvSpPr/>
            <p:nvPr/>
          </p:nvSpPr>
          <p:spPr>
            <a:xfrm>
              <a:off x="0" y="0"/>
              <a:ext cx="2812546" cy="266736"/>
            </a:xfrm>
            <a:custGeom>
              <a:rect b="b" l="l" r="r" t="t"/>
              <a:pathLst>
                <a:path extrusionOk="0" h="266736" w="2812546">
                  <a:moveTo>
                    <a:pt x="0" y="0"/>
                  </a:moveTo>
                  <a:lnTo>
                    <a:pt x="2812546" y="0"/>
                  </a:lnTo>
                  <a:lnTo>
                    <a:pt x="2812546" y="266736"/>
                  </a:lnTo>
                  <a:lnTo>
                    <a:pt x="0" y="266736"/>
                  </a:lnTo>
                  <a:close/>
                </a:path>
              </a:pathLst>
            </a:custGeom>
            <a:solidFill>
              <a:srgbClr val="F8DF8C"/>
            </a:solidFill>
            <a:ln>
              <a:noFill/>
            </a:ln>
          </p:spPr>
        </p:sp>
        <p:sp>
          <p:nvSpPr>
            <p:cNvPr id="93" name="Google Shape;93;p13"/>
            <p:cNvSpPr txBox="1"/>
            <p:nvPr/>
          </p:nvSpPr>
          <p:spPr>
            <a:xfrm>
              <a:off x="0" y="-28575"/>
              <a:ext cx="2812546" cy="295311"/>
            </a:xfrm>
            <a:prstGeom prst="rect">
              <a:avLst/>
            </a:prstGeom>
            <a:noFill/>
            <a:ln>
              <a:noFill/>
            </a:ln>
          </p:spPr>
          <p:txBody>
            <a:bodyPr anchorCtr="0" anchor="ctr" bIns="50800" lIns="50800" spcFirstLastPara="1" rIns="50800" wrap="square" tIns="50800">
              <a:noAutofit/>
            </a:bodyPr>
            <a:lstStyle/>
            <a:p>
              <a:pPr indent="0" lvl="0" marL="0" marR="0" rtl="0" algn="ctr">
                <a:lnSpc>
                  <a:spcPct val="1088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4" name="Google Shape;94;p13"/>
          <p:cNvSpPr/>
          <p:nvPr/>
        </p:nvSpPr>
        <p:spPr>
          <a:xfrm>
            <a:off x="15354490" y="7390825"/>
            <a:ext cx="2933510" cy="2896175"/>
          </a:xfrm>
          <a:custGeom>
            <a:rect b="b" l="l" r="r" t="t"/>
            <a:pathLst>
              <a:path extrusionOk="0" h="2896175" w="2933510">
                <a:moveTo>
                  <a:pt x="0" y="0"/>
                </a:moveTo>
                <a:lnTo>
                  <a:pt x="2933510" y="0"/>
                </a:lnTo>
                <a:lnTo>
                  <a:pt x="2933510" y="2896175"/>
                </a:lnTo>
                <a:lnTo>
                  <a:pt x="0" y="2896175"/>
                </a:lnTo>
                <a:lnTo>
                  <a:pt x="0" y="0"/>
                </a:lnTo>
                <a:close/>
              </a:path>
            </a:pathLst>
          </a:custGeom>
          <a:blipFill rotWithShape="1">
            <a:blip r:embed="rId3">
              <a:alphaModFix/>
            </a:blip>
            <a:stretch>
              <a:fillRect b="0" l="0" r="0" t="0"/>
            </a:stretch>
          </a:blipFill>
          <a:ln>
            <a:noFill/>
          </a:ln>
        </p:spPr>
      </p:sp>
      <p:sp>
        <p:nvSpPr>
          <p:cNvPr id="95" name="Google Shape;95;p13"/>
          <p:cNvSpPr/>
          <p:nvPr/>
        </p:nvSpPr>
        <p:spPr>
          <a:xfrm rot="10800000">
            <a:off x="0" y="0"/>
            <a:ext cx="2933510" cy="2896175"/>
          </a:xfrm>
          <a:custGeom>
            <a:rect b="b" l="l" r="r" t="t"/>
            <a:pathLst>
              <a:path extrusionOk="0" h="2896175" w="2933510">
                <a:moveTo>
                  <a:pt x="0" y="0"/>
                </a:moveTo>
                <a:lnTo>
                  <a:pt x="2933510" y="0"/>
                </a:lnTo>
                <a:lnTo>
                  <a:pt x="2933510" y="2896175"/>
                </a:lnTo>
                <a:lnTo>
                  <a:pt x="0" y="2896175"/>
                </a:lnTo>
                <a:lnTo>
                  <a:pt x="0" y="0"/>
                </a:lnTo>
                <a:close/>
              </a:path>
            </a:pathLst>
          </a:custGeom>
          <a:blipFill rotWithShape="1">
            <a:blip r:embed="rId3">
              <a:alphaModFix/>
            </a:blip>
            <a:stretch>
              <a:fillRect b="0" l="0" r="0" t="0"/>
            </a:stretch>
          </a:blipFill>
          <a:ln>
            <a:noFill/>
          </a:ln>
        </p:spPr>
      </p:sp>
      <p:sp>
        <p:nvSpPr>
          <p:cNvPr id="96" name="Google Shape;96;p13"/>
          <p:cNvSpPr txBox="1"/>
          <p:nvPr/>
        </p:nvSpPr>
        <p:spPr>
          <a:xfrm>
            <a:off x="2933511" y="3279904"/>
            <a:ext cx="12476332" cy="2308324"/>
          </a:xfrm>
          <a:prstGeom prst="rect">
            <a:avLst/>
          </a:prstGeom>
          <a:noFill/>
          <a:ln>
            <a:noFill/>
          </a:ln>
        </p:spPr>
        <p:txBody>
          <a:bodyPr anchorCtr="0" anchor="t" bIns="0" lIns="0" spcFirstLastPara="1" rIns="0" wrap="square" tIns="0">
            <a:spAutoFit/>
          </a:bodyPr>
          <a:lstStyle/>
          <a:p>
            <a:pPr indent="0" lvl="0" marL="0" marR="0" rtl="0" algn="ctr">
              <a:lnSpc>
                <a:spcPct val="250000"/>
              </a:lnSpc>
              <a:spcBef>
                <a:spcPts val="0"/>
              </a:spcBef>
              <a:spcAft>
                <a:spcPts val="0"/>
              </a:spcAft>
              <a:buNone/>
            </a:pPr>
            <a:r>
              <a:rPr b="1" i="0" lang="en-US" sz="7200" u="none" cap="none" strike="noStrike">
                <a:solidFill>
                  <a:srgbClr val="404040"/>
                </a:solidFill>
                <a:latin typeface="Questrial"/>
                <a:ea typeface="Questrial"/>
                <a:cs typeface="Questrial"/>
                <a:sym typeface="Questrial"/>
              </a:rPr>
              <a:t>Cyberbullying Detection</a:t>
            </a:r>
            <a:endParaRPr/>
          </a:p>
        </p:txBody>
      </p:sp>
      <p:sp>
        <p:nvSpPr>
          <p:cNvPr id="97" name="Google Shape;97;p13"/>
          <p:cNvSpPr txBox="1"/>
          <p:nvPr/>
        </p:nvSpPr>
        <p:spPr>
          <a:xfrm>
            <a:off x="4579513" y="5181600"/>
            <a:ext cx="9128975" cy="1154162"/>
          </a:xfrm>
          <a:prstGeom prst="rect">
            <a:avLst/>
          </a:prstGeom>
          <a:noFill/>
          <a:ln>
            <a:noFill/>
          </a:ln>
        </p:spPr>
        <p:txBody>
          <a:bodyPr anchorCtr="0" anchor="t" bIns="0" lIns="0" spcFirstLastPara="1" rIns="0" wrap="square" tIns="0">
            <a:spAutoFit/>
          </a:bodyPr>
          <a:lstStyle/>
          <a:p>
            <a:pPr indent="0" lvl="0" marL="0" marR="0" rtl="0" algn="ctr">
              <a:lnSpc>
                <a:spcPct val="224974"/>
              </a:lnSpc>
              <a:spcBef>
                <a:spcPts val="0"/>
              </a:spcBef>
              <a:spcAft>
                <a:spcPts val="0"/>
              </a:spcAft>
              <a:buNone/>
            </a:pPr>
            <a:r>
              <a:rPr b="1" i="1" lang="en-US" sz="4000" u="none" cap="none" strike="noStrike">
                <a:solidFill>
                  <a:srgbClr val="404040"/>
                </a:solidFill>
                <a:latin typeface="Questrial"/>
                <a:ea typeface="Questrial"/>
                <a:cs typeface="Questrial"/>
                <a:sym typeface="Questrial"/>
              </a:rPr>
              <a:t>Using RNN and hybrid LSTM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grpSp>
        <p:nvGrpSpPr>
          <p:cNvPr id="207" name="Google Shape;207;p22"/>
          <p:cNvGrpSpPr/>
          <p:nvPr/>
        </p:nvGrpSpPr>
        <p:grpSpPr>
          <a:xfrm>
            <a:off x="576263" y="460963"/>
            <a:ext cx="17135475" cy="9256578"/>
            <a:chOff x="0" y="-28575"/>
            <a:chExt cx="4513047" cy="2437946"/>
          </a:xfrm>
        </p:grpSpPr>
        <p:sp>
          <p:nvSpPr>
            <p:cNvPr id="208" name="Google Shape;208;p22"/>
            <p:cNvSpPr/>
            <p:nvPr/>
          </p:nvSpPr>
          <p:spPr>
            <a:xfrm>
              <a:off x="0" y="0"/>
              <a:ext cx="4513047" cy="2409371"/>
            </a:xfrm>
            <a:custGeom>
              <a:rect b="b" l="l" r="r" t="t"/>
              <a:pathLst>
                <a:path extrusionOk="0" h="2409371" w="4513047">
                  <a:moveTo>
                    <a:pt x="0" y="0"/>
                  </a:moveTo>
                  <a:lnTo>
                    <a:pt x="4513047" y="0"/>
                  </a:lnTo>
                  <a:lnTo>
                    <a:pt x="4513047" y="2409371"/>
                  </a:lnTo>
                  <a:lnTo>
                    <a:pt x="0" y="2409371"/>
                  </a:lnTo>
                  <a:close/>
                </a:path>
              </a:pathLst>
            </a:custGeom>
            <a:solidFill>
              <a:srgbClr val="000000">
                <a:alpha val="0"/>
              </a:srgbClr>
            </a:solidFill>
            <a:ln cap="sq" cmpd="sng" w="19050">
              <a:solidFill>
                <a:srgbClr val="404040"/>
              </a:solidFill>
              <a:prstDash val="solid"/>
              <a:miter lim="8000"/>
              <a:headEnd len="sm" w="sm" type="none"/>
              <a:tailEnd len="sm" w="sm" type="none"/>
            </a:ln>
          </p:spPr>
        </p:sp>
        <p:sp>
          <p:nvSpPr>
            <p:cNvPr id="209" name="Google Shape;209;p22"/>
            <p:cNvSpPr txBox="1"/>
            <p:nvPr/>
          </p:nvSpPr>
          <p:spPr>
            <a:xfrm>
              <a:off x="0" y="-28575"/>
              <a:ext cx="4513047" cy="2437946"/>
            </a:xfrm>
            <a:prstGeom prst="rect">
              <a:avLst/>
            </a:prstGeom>
            <a:noFill/>
            <a:ln>
              <a:noFill/>
            </a:ln>
          </p:spPr>
          <p:txBody>
            <a:bodyPr anchorCtr="0" anchor="ctr" bIns="50800" lIns="50800" spcFirstLastPara="1" rIns="50800" wrap="square" tIns="50800">
              <a:noAutofit/>
            </a:bodyPr>
            <a:lstStyle/>
            <a:p>
              <a:pPr indent="0" lvl="0" marL="0" marR="0" rtl="0" algn="ctr">
                <a:lnSpc>
                  <a:spcPct val="108888"/>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10" name="Google Shape;210;p22"/>
          <p:cNvSpPr/>
          <p:nvPr/>
        </p:nvSpPr>
        <p:spPr>
          <a:xfrm>
            <a:off x="15354490" y="7390825"/>
            <a:ext cx="2933510" cy="2896175"/>
          </a:xfrm>
          <a:custGeom>
            <a:rect b="b" l="l" r="r" t="t"/>
            <a:pathLst>
              <a:path extrusionOk="0" h="2896175" w="2933510">
                <a:moveTo>
                  <a:pt x="0" y="0"/>
                </a:moveTo>
                <a:lnTo>
                  <a:pt x="2933510" y="0"/>
                </a:lnTo>
                <a:lnTo>
                  <a:pt x="2933510" y="2896175"/>
                </a:lnTo>
                <a:lnTo>
                  <a:pt x="0" y="2896175"/>
                </a:lnTo>
                <a:lnTo>
                  <a:pt x="0" y="0"/>
                </a:lnTo>
                <a:close/>
              </a:path>
            </a:pathLst>
          </a:custGeom>
          <a:blipFill rotWithShape="1">
            <a:blip r:embed="rId3">
              <a:alphaModFix/>
            </a:blip>
            <a:stretch>
              <a:fillRect b="0" l="0" r="0" t="0"/>
            </a:stretch>
          </a:blipFill>
          <a:ln>
            <a:noFill/>
          </a:ln>
        </p:spPr>
      </p:sp>
      <p:sp>
        <p:nvSpPr>
          <p:cNvPr id="211" name="Google Shape;211;p22"/>
          <p:cNvSpPr/>
          <p:nvPr/>
        </p:nvSpPr>
        <p:spPr>
          <a:xfrm rot="10800000">
            <a:off x="0" y="0"/>
            <a:ext cx="2933510" cy="2896175"/>
          </a:xfrm>
          <a:custGeom>
            <a:rect b="b" l="l" r="r" t="t"/>
            <a:pathLst>
              <a:path extrusionOk="0" h="2896175" w="2933510">
                <a:moveTo>
                  <a:pt x="0" y="0"/>
                </a:moveTo>
                <a:lnTo>
                  <a:pt x="2933510" y="0"/>
                </a:lnTo>
                <a:lnTo>
                  <a:pt x="2933510" y="2896175"/>
                </a:lnTo>
                <a:lnTo>
                  <a:pt x="0" y="2896175"/>
                </a:lnTo>
                <a:lnTo>
                  <a:pt x="0" y="0"/>
                </a:lnTo>
                <a:close/>
              </a:path>
            </a:pathLst>
          </a:custGeom>
          <a:blipFill rotWithShape="1">
            <a:blip r:embed="rId3">
              <a:alphaModFix/>
            </a:blip>
            <a:stretch>
              <a:fillRect b="0" l="0" r="0" t="0"/>
            </a:stretch>
          </a:blipFill>
          <a:ln>
            <a:noFill/>
          </a:ln>
        </p:spPr>
      </p:sp>
      <p:sp>
        <p:nvSpPr>
          <p:cNvPr id="212" name="Google Shape;212;p22"/>
          <p:cNvSpPr txBox="1"/>
          <p:nvPr/>
        </p:nvSpPr>
        <p:spPr>
          <a:xfrm>
            <a:off x="2933511" y="3279904"/>
            <a:ext cx="12476332" cy="1971309"/>
          </a:xfrm>
          <a:prstGeom prst="rect">
            <a:avLst/>
          </a:prstGeom>
          <a:noFill/>
          <a:ln>
            <a:noFill/>
          </a:ln>
        </p:spPr>
        <p:txBody>
          <a:bodyPr anchorCtr="0" anchor="t" bIns="0" lIns="0" spcFirstLastPara="1" rIns="0" wrap="square" tIns="0">
            <a:spAutoFit/>
          </a:bodyPr>
          <a:lstStyle/>
          <a:p>
            <a:pPr indent="0" lvl="0" marL="0" marR="0" rtl="0" algn="ctr">
              <a:lnSpc>
                <a:spcPct val="250000"/>
              </a:lnSpc>
              <a:spcBef>
                <a:spcPts val="0"/>
              </a:spcBef>
              <a:spcAft>
                <a:spcPts val="0"/>
              </a:spcAft>
              <a:buNone/>
            </a:pPr>
            <a:r>
              <a:t/>
            </a:r>
            <a:endParaRPr b="1" sz="7200">
              <a:solidFill>
                <a:srgbClr val="404040"/>
              </a:solidFill>
              <a:latin typeface="Questrial"/>
              <a:ea typeface="Questrial"/>
              <a:cs typeface="Questrial"/>
              <a:sym typeface="Questrial"/>
            </a:endParaRPr>
          </a:p>
        </p:txBody>
      </p:sp>
      <p:sp>
        <p:nvSpPr>
          <p:cNvPr id="213" name="Google Shape;213;p22"/>
          <p:cNvSpPr txBox="1"/>
          <p:nvPr/>
        </p:nvSpPr>
        <p:spPr>
          <a:xfrm>
            <a:off x="4579513" y="5181600"/>
            <a:ext cx="9128975" cy="998991"/>
          </a:xfrm>
          <a:prstGeom prst="rect">
            <a:avLst/>
          </a:prstGeom>
          <a:noFill/>
          <a:ln>
            <a:noFill/>
          </a:ln>
        </p:spPr>
        <p:txBody>
          <a:bodyPr anchorCtr="0" anchor="t" bIns="0" lIns="0" spcFirstLastPara="1" rIns="0" wrap="square" tIns="0">
            <a:spAutoFit/>
          </a:bodyPr>
          <a:lstStyle/>
          <a:p>
            <a:pPr indent="0" lvl="0" marL="0" marR="0" rtl="0" algn="ctr">
              <a:lnSpc>
                <a:spcPct val="224974"/>
              </a:lnSpc>
              <a:spcBef>
                <a:spcPts val="0"/>
              </a:spcBef>
              <a:spcAft>
                <a:spcPts val="0"/>
              </a:spcAft>
              <a:buNone/>
            </a:pPr>
            <a:r>
              <a:t/>
            </a:r>
            <a:endParaRPr b="1" i="1" sz="4000">
              <a:solidFill>
                <a:srgbClr val="404040"/>
              </a:solidFill>
              <a:latin typeface="Questrial"/>
              <a:ea typeface="Questrial"/>
              <a:cs typeface="Questrial"/>
              <a:sym typeface="Questrial"/>
            </a:endParaRPr>
          </a:p>
        </p:txBody>
      </p:sp>
      <p:sp>
        <p:nvSpPr>
          <p:cNvPr id="214" name="Google Shape;214;p22"/>
          <p:cNvSpPr txBox="1"/>
          <p:nvPr/>
        </p:nvSpPr>
        <p:spPr>
          <a:xfrm>
            <a:off x="1153800" y="1289700"/>
            <a:ext cx="92964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dk1"/>
                </a:solidFill>
                <a:latin typeface="Times New Roman"/>
                <a:ea typeface="Times New Roman"/>
                <a:cs typeface="Times New Roman"/>
                <a:sym typeface="Times New Roman"/>
              </a:rPr>
              <a:t>Conclusion</a:t>
            </a:r>
            <a:endParaRPr b="1" sz="7200">
              <a:latin typeface="Times New Roman"/>
              <a:ea typeface="Times New Roman"/>
              <a:cs typeface="Times New Roman"/>
              <a:sym typeface="Times New Roman"/>
            </a:endParaRPr>
          </a:p>
        </p:txBody>
      </p:sp>
      <p:sp>
        <p:nvSpPr>
          <p:cNvPr id="215" name="Google Shape;215;p22"/>
          <p:cNvSpPr txBox="1"/>
          <p:nvPr/>
        </p:nvSpPr>
        <p:spPr>
          <a:xfrm>
            <a:off x="1066809" y="2734280"/>
            <a:ext cx="16383000" cy="4710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000">
                <a:solidFill>
                  <a:schemeClr val="dk1"/>
                </a:solidFill>
                <a:latin typeface="Times New Roman"/>
                <a:ea typeface="Times New Roman"/>
                <a:cs typeface="Times New Roman"/>
                <a:sym typeface="Times New Roman"/>
              </a:rPr>
              <a:t>Cyberbullying, a pervasive issue in the digital age, poses significant threats to individuals, especially adolescents. Traditional methods often struggle to detect subtle forms of cyberbullying.</a:t>
            </a:r>
            <a:endParaRPr sz="3000">
              <a:latin typeface="Times New Roman"/>
              <a:ea typeface="Times New Roman"/>
              <a:cs typeface="Times New Roman"/>
              <a:sym typeface="Times New Roman"/>
            </a:endParaRPr>
          </a:p>
          <a:p>
            <a:pPr indent="0" lvl="0" marL="0" marR="0" rtl="0" algn="just">
              <a:spcBef>
                <a:spcPts val="0"/>
              </a:spcBef>
              <a:spcAft>
                <a:spcPts val="0"/>
              </a:spcAft>
              <a:buNone/>
            </a:pPr>
            <a:r>
              <a:rPr lang="en-US" sz="3000">
                <a:solidFill>
                  <a:schemeClr val="dk1"/>
                </a:solidFill>
                <a:latin typeface="Times New Roman"/>
                <a:ea typeface="Times New Roman"/>
                <a:cs typeface="Times New Roman"/>
                <a:sym typeface="Times New Roman"/>
              </a:rPr>
              <a:t>Deep learning, particularly Recurrent Neural Networks (RNNs) and hybrid models combining RNNs and Convolutional Neural Networks (CNNs), offer a promising solution. RNNs effectively capture long-term dependencies within text, while CNNs extract local features. These hybrid models can accurately identify cyberbullying patterns, even in complex and evolving online interactions.</a:t>
            </a:r>
            <a:endParaRPr sz="3000">
              <a:latin typeface="Times New Roman"/>
              <a:ea typeface="Times New Roman"/>
              <a:cs typeface="Times New Roman"/>
              <a:sym typeface="Times New Roman"/>
            </a:endParaRPr>
          </a:p>
          <a:p>
            <a:pPr indent="0" lvl="0" marL="0" marR="0" rtl="0" algn="just">
              <a:spcBef>
                <a:spcPts val="0"/>
              </a:spcBef>
              <a:spcAft>
                <a:spcPts val="0"/>
              </a:spcAft>
              <a:buNone/>
            </a:pPr>
            <a:r>
              <a:rPr lang="en-US" sz="3000">
                <a:solidFill>
                  <a:schemeClr val="dk1"/>
                </a:solidFill>
                <a:latin typeface="Times New Roman"/>
                <a:ea typeface="Times New Roman"/>
                <a:cs typeface="Times New Roman"/>
                <a:sym typeface="Times New Roman"/>
              </a:rPr>
              <a:t>By training these models on large datasets and fine-tuning their hyperparameters, we can achieve state-of-the-art performance in cyberbullying detection. This enables us to create safer online environments and protect individuals from the harmful effects of cyberbullying.</a:t>
            </a:r>
            <a:endParaRPr sz="3000">
              <a:latin typeface="Times New Roman"/>
              <a:ea typeface="Times New Roman"/>
              <a:cs typeface="Times New Roman"/>
              <a:sym typeface="Times New Roman"/>
            </a:endParaRPr>
          </a:p>
          <a:p>
            <a:pPr indent="0" lvl="0" marL="0" marR="0" rtl="0" algn="just">
              <a:spcBef>
                <a:spcPts val="0"/>
              </a:spcBef>
              <a:spcAft>
                <a:spcPts val="0"/>
              </a:spcAft>
              <a:buNone/>
            </a:pPr>
            <a:r>
              <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grpSp>
        <p:nvGrpSpPr>
          <p:cNvPr id="220" name="Google Shape;220;p23"/>
          <p:cNvGrpSpPr/>
          <p:nvPr/>
        </p:nvGrpSpPr>
        <p:grpSpPr>
          <a:xfrm>
            <a:off x="576263" y="460963"/>
            <a:ext cx="17135475" cy="9256578"/>
            <a:chOff x="0" y="-28575"/>
            <a:chExt cx="4513047" cy="2437946"/>
          </a:xfrm>
        </p:grpSpPr>
        <p:sp>
          <p:nvSpPr>
            <p:cNvPr id="221" name="Google Shape;221;p23"/>
            <p:cNvSpPr/>
            <p:nvPr/>
          </p:nvSpPr>
          <p:spPr>
            <a:xfrm>
              <a:off x="0" y="0"/>
              <a:ext cx="4513047" cy="2409371"/>
            </a:xfrm>
            <a:custGeom>
              <a:rect b="b" l="l" r="r" t="t"/>
              <a:pathLst>
                <a:path extrusionOk="0" h="2409371" w="4513047">
                  <a:moveTo>
                    <a:pt x="0" y="0"/>
                  </a:moveTo>
                  <a:lnTo>
                    <a:pt x="4513047" y="0"/>
                  </a:lnTo>
                  <a:lnTo>
                    <a:pt x="4513047" y="2409371"/>
                  </a:lnTo>
                  <a:lnTo>
                    <a:pt x="0" y="2409371"/>
                  </a:lnTo>
                  <a:close/>
                </a:path>
              </a:pathLst>
            </a:custGeom>
            <a:solidFill>
              <a:srgbClr val="000000">
                <a:alpha val="0"/>
              </a:srgbClr>
            </a:solidFill>
            <a:ln cap="sq" cmpd="sng" w="19050">
              <a:solidFill>
                <a:srgbClr val="404040"/>
              </a:solidFill>
              <a:prstDash val="solid"/>
              <a:miter lim="8000"/>
              <a:headEnd len="sm" w="sm" type="none"/>
              <a:tailEnd len="sm" w="sm" type="none"/>
            </a:ln>
          </p:spPr>
        </p:sp>
        <p:sp>
          <p:nvSpPr>
            <p:cNvPr id="222" name="Google Shape;222;p23"/>
            <p:cNvSpPr txBox="1"/>
            <p:nvPr/>
          </p:nvSpPr>
          <p:spPr>
            <a:xfrm>
              <a:off x="0" y="-28575"/>
              <a:ext cx="4513047" cy="2437946"/>
            </a:xfrm>
            <a:prstGeom prst="rect">
              <a:avLst/>
            </a:prstGeom>
            <a:noFill/>
            <a:ln>
              <a:noFill/>
            </a:ln>
          </p:spPr>
          <p:txBody>
            <a:bodyPr anchorCtr="0" anchor="ctr" bIns="50800" lIns="50800" spcFirstLastPara="1" rIns="50800" wrap="square" tIns="50800">
              <a:noAutofit/>
            </a:bodyPr>
            <a:lstStyle/>
            <a:p>
              <a:pPr indent="0" lvl="0" marL="0" marR="0" rtl="0" algn="ctr">
                <a:lnSpc>
                  <a:spcPct val="108888"/>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3" name="Google Shape;223;p23"/>
          <p:cNvSpPr/>
          <p:nvPr/>
        </p:nvSpPr>
        <p:spPr>
          <a:xfrm>
            <a:off x="15354490" y="7390825"/>
            <a:ext cx="2933510" cy="2896175"/>
          </a:xfrm>
          <a:custGeom>
            <a:rect b="b" l="l" r="r" t="t"/>
            <a:pathLst>
              <a:path extrusionOk="0" h="2896175" w="2933510">
                <a:moveTo>
                  <a:pt x="0" y="0"/>
                </a:moveTo>
                <a:lnTo>
                  <a:pt x="2933510" y="0"/>
                </a:lnTo>
                <a:lnTo>
                  <a:pt x="2933510" y="2896175"/>
                </a:lnTo>
                <a:lnTo>
                  <a:pt x="0" y="2896175"/>
                </a:lnTo>
                <a:lnTo>
                  <a:pt x="0" y="0"/>
                </a:lnTo>
                <a:close/>
              </a:path>
            </a:pathLst>
          </a:custGeom>
          <a:blipFill rotWithShape="1">
            <a:blip r:embed="rId3">
              <a:alphaModFix/>
            </a:blip>
            <a:stretch>
              <a:fillRect b="0" l="0" r="0" t="0"/>
            </a:stretch>
          </a:blipFill>
          <a:ln>
            <a:noFill/>
          </a:ln>
        </p:spPr>
      </p:sp>
      <p:sp>
        <p:nvSpPr>
          <p:cNvPr id="224" name="Google Shape;224;p23"/>
          <p:cNvSpPr/>
          <p:nvPr/>
        </p:nvSpPr>
        <p:spPr>
          <a:xfrm rot="10800000">
            <a:off x="0" y="0"/>
            <a:ext cx="2933510" cy="2896175"/>
          </a:xfrm>
          <a:custGeom>
            <a:rect b="b" l="l" r="r" t="t"/>
            <a:pathLst>
              <a:path extrusionOk="0" h="2896175" w="2933510">
                <a:moveTo>
                  <a:pt x="0" y="0"/>
                </a:moveTo>
                <a:lnTo>
                  <a:pt x="2933510" y="0"/>
                </a:lnTo>
                <a:lnTo>
                  <a:pt x="2933510" y="2896175"/>
                </a:lnTo>
                <a:lnTo>
                  <a:pt x="0" y="2896175"/>
                </a:lnTo>
                <a:lnTo>
                  <a:pt x="0" y="0"/>
                </a:lnTo>
                <a:close/>
              </a:path>
            </a:pathLst>
          </a:custGeom>
          <a:blipFill rotWithShape="1">
            <a:blip r:embed="rId3">
              <a:alphaModFix/>
            </a:blip>
            <a:stretch>
              <a:fillRect b="0" l="0" r="0" t="0"/>
            </a:stretch>
          </a:blipFill>
          <a:ln>
            <a:noFill/>
          </a:ln>
        </p:spPr>
      </p:sp>
      <p:sp>
        <p:nvSpPr>
          <p:cNvPr id="225" name="Google Shape;225;p23"/>
          <p:cNvSpPr txBox="1"/>
          <p:nvPr/>
        </p:nvSpPr>
        <p:spPr>
          <a:xfrm>
            <a:off x="2933511" y="3279904"/>
            <a:ext cx="12476332" cy="1971309"/>
          </a:xfrm>
          <a:prstGeom prst="rect">
            <a:avLst/>
          </a:prstGeom>
          <a:noFill/>
          <a:ln>
            <a:noFill/>
          </a:ln>
        </p:spPr>
        <p:txBody>
          <a:bodyPr anchorCtr="0" anchor="t" bIns="0" lIns="0" spcFirstLastPara="1" rIns="0" wrap="square" tIns="0">
            <a:spAutoFit/>
          </a:bodyPr>
          <a:lstStyle/>
          <a:p>
            <a:pPr indent="0" lvl="0" marL="0" marR="0" rtl="0" algn="ctr">
              <a:lnSpc>
                <a:spcPct val="250000"/>
              </a:lnSpc>
              <a:spcBef>
                <a:spcPts val="0"/>
              </a:spcBef>
              <a:spcAft>
                <a:spcPts val="0"/>
              </a:spcAft>
              <a:buNone/>
            </a:pPr>
            <a:r>
              <a:t/>
            </a:r>
            <a:endParaRPr b="1" sz="7200">
              <a:solidFill>
                <a:srgbClr val="404040"/>
              </a:solidFill>
              <a:latin typeface="Questrial"/>
              <a:ea typeface="Questrial"/>
              <a:cs typeface="Questrial"/>
              <a:sym typeface="Questrial"/>
            </a:endParaRPr>
          </a:p>
        </p:txBody>
      </p:sp>
      <p:sp>
        <p:nvSpPr>
          <p:cNvPr id="226" name="Google Shape;226;p23"/>
          <p:cNvSpPr txBox="1"/>
          <p:nvPr/>
        </p:nvSpPr>
        <p:spPr>
          <a:xfrm>
            <a:off x="4579513" y="5181600"/>
            <a:ext cx="9128975" cy="998991"/>
          </a:xfrm>
          <a:prstGeom prst="rect">
            <a:avLst/>
          </a:prstGeom>
          <a:noFill/>
          <a:ln>
            <a:noFill/>
          </a:ln>
        </p:spPr>
        <p:txBody>
          <a:bodyPr anchorCtr="0" anchor="t" bIns="0" lIns="0" spcFirstLastPara="1" rIns="0" wrap="square" tIns="0">
            <a:spAutoFit/>
          </a:bodyPr>
          <a:lstStyle/>
          <a:p>
            <a:pPr indent="0" lvl="0" marL="0" marR="0" rtl="0" algn="ctr">
              <a:lnSpc>
                <a:spcPct val="224974"/>
              </a:lnSpc>
              <a:spcBef>
                <a:spcPts val="0"/>
              </a:spcBef>
              <a:spcAft>
                <a:spcPts val="0"/>
              </a:spcAft>
              <a:buNone/>
            </a:pPr>
            <a:r>
              <a:t/>
            </a:r>
            <a:endParaRPr b="1" i="1" sz="4000">
              <a:solidFill>
                <a:srgbClr val="404040"/>
              </a:solidFill>
              <a:latin typeface="Questrial"/>
              <a:ea typeface="Questrial"/>
              <a:cs typeface="Questrial"/>
              <a:sym typeface="Questrial"/>
            </a:endParaRPr>
          </a:p>
        </p:txBody>
      </p:sp>
      <p:sp>
        <p:nvSpPr>
          <p:cNvPr id="227" name="Google Shape;227;p23"/>
          <p:cNvSpPr txBox="1"/>
          <p:nvPr/>
        </p:nvSpPr>
        <p:spPr>
          <a:xfrm>
            <a:off x="1066800" y="1028700"/>
            <a:ext cx="92964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dk1"/>
                </a:solidFill>
                <a:latin typeface="Times New Roman"/>
                <a:ea typeface="Times New Roman"/>
                <a:cs typeface="Times New Roman"/>
                <a:sym typeface="Times New Roman"/>
              </a:rPr>
              <a:t>Team Members</a:t>
            </a:r>
            <a:endParaRPr b="1" sz="7200">
              <a:latin typeface="Times New Roman"/>
              <a:ea typeface="Times New Roman"/>
              <a:cs typeface="Times New Roman"/>
              <a:sym typeface="Times New Roman"/>
            </a:endParaRPr>
          </a:p>
        </p:txBody>
      </p:sp>
      <p:sp>
        <p:nvSpPr>
          <p:cNvPr id="228" name="Google Shape;228;p23"/>
          <p:cNvSpPr txBox="1"/>
          <p:nvPr/>
        </p:nvSpPr>
        <p:spPr>
          <a:xfrm>
            <a:off x="1219200" y="2552700"/>
            <a:ext cx="16002000" cy="2401200"/>
          </a:xfrm>
          <a:prstGeom prst="rect">
            <a:avLst/>
          </a:prstGeom>
          <a:noFill/>
          <a:ln>
            <a:noFill/>
          </a:ln>
        </p:spPr>
        <p:txBody>
          <a:bodyPr anchorCtr="0" anchor="t" bIns="45700" lIns="91425" spcFirstLastPara="1" rIns="91425" wrap="square" tIns="45700">
            <a:spAutoFit/>
          </a:bodyPr>
          <a:lstStyle/>
          <a:p>
            <a:pPr indent="-457200" lvl="0" marL="571500" marR="0" rtl="0" algn="l">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Janvi Singh</a:t>
            </a:r>
            <a:endParaRPr sz="3000">
              <a:latin typeface="Times New Roman"/>
              <a:ea typeface="Times New Roman"/>
              <a:cs typeface="Times New Roman"/>
              <a:sym typeface="Times New Roman"/>
            </a:endParaRPr>
          </a:p>
          <a:p>
            <a:pPr indent="-457200" lvl="0" marL="571500" marR="0" rtl="0" algn="l">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Praneetha Sai</a:t>
            </a:r>
            <a:endParaRPr sz="3000">
              <a:solidFill>
                <a:schemeClr val="dk1"/>
              </a:solidFill>
              <a:latin typeface="Times New Roman"/>
              <a:ea typeface="Times New Roman"/>
              <a:cs typeface="Times New Roman"/>
              <a:sym typeface="Times New Roman"/>
            </a:endParaRPr>
          </a:p>
          <a:p>
            <a:pPr indent="-457200" lvl="0" marL="571500" marR="0" rtl="0" algn="l">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Dona Krishna sai</a:t>
            </a:r>
            <a:endParaRPr sz="3000">
              <a:solidFill>
                <a:schemeClr val="dk1"/>
              </a:solidFill>
              <a:latin typeface="Times New Roman"/>
              <a:ea typeface="Times New Roman"/>
              <a:cs typeface="Times New Roman"/>
              <a:sym typeface="Times New Roman"/>
            </a:endParaRPr>
          </a:p>
          <a:p>
            <a:pPr indent="-457200" lvl="0" marL="571500" marR="0" rtl="0" algn="l">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Ayush Srivastava</a:t>
            </a:r>
            <a:endParaRPr sz="3000">
              <a:latin typeface="Times New Roman"/>
              <a:ea typeface="Times New Roman"/>
              <a:cs typeface="Times New Roman"/>
              <a:sym typeface="Times New Roman"/>
            </a:endParaRPr>
          </a:p>
          <a:p>
            <a:pPr indent="-457200" lvl="0" marL="571500" marR="0" rtl="0" algn="l">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Kalpesh Mahajan</a:t>
            </a:r>
            <a:endParaRPr sz="3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grpSp>
        <p:nvGrpSpPr>
          <p:cNvPr id="102" name="Google Shape;102;p14"/>
          <p:cNvGrpSpPr/>
          <p:nvPr/>
        </p:nvGrpSpPr>
        <p:grpSpPr>
          <a:xfrm>
            <a:off x="500063" y="460963"/>
            <a:ext cx="17135588" cy="9256637"/>
            <a:chOff x="0" y="-28575"/>
            <a:chExt cx="4513047" cy="2437946"/>
          </a:xfrm>
        </p:grpSpPr>
        <p:sp>
          <p:nvSpPr>
            <p:cNvPr id="103" name="Google Shape;103;p14"/>
            <p:cNvSpPr/>
            <p:nvPr/>
          </p:nvSpPr>
          <p:spPr>
            <a:xfrm>
              <a:off x="0" y="0"/>
              <a:ext cx="4513047" cy="2409371"/>
            </a:xfrm>
            <a:custGeom>
              <a:rect b="b" l="l" r="r" t="t"/>
              <a:pathLst>
                <a:path extrusionOk="0" h="2409371" w="4513047">
                  <a:moveTo>
                    <a:pt x="0" y="0"/>
                  </a:moveTo>
                  <a:lnTo>
                    <a:pt x="4513047" y="0"/>
                  </a:lnTo>
                  <a:lnTo>
                    <a:pt x="4513047" y="2409371"/>
                  </a:lnTo>
                  <a:lnTo>
                    <a:pt x="0" y="2409371"/>
                  </a:lnTo>
                  <a:close/>
                </a:path>
              </a:pathLst>
            </a:custGeom>
            <a:solidFill>
              <a:srgbClr val="000000">
                <a:alpha val="0"/>
              </a:srgbClr>
            </a:solidFill>
            <a:ln cap="sq" cmpd="sng" w="19050">
              <a:solidFill>
                <a:srgbClr val="404040"/>
              </a:solidFill>
              <a:prstDash val="solid"/>
              <a:miter lim="8000"/>
              <a:headEnd len="sm" w="sm" type="none"/>
              <a:tailEnd len="sm" w="sm" type="none"/>
            </a:ln>
          </p:spPr>
        </p:sp>
        <p:sp>
          <p:nvSpPr>
            <p:cNvPr id="104" name="Google Shape;104;p14"/>
            <p:cNvSpPr txBox="1"/>
            <p:nvPr/>
          </p:nvSpPr>
          <p:spPr>
            <a:xfrm>
              <a:off x="0" y="-28575"/>
              <a:ext cx="4513047" cy="2437946"/>
            </a:xfrm>
            <a:prstGeom prst="rect">
              <a:avLst/>
            </a:prstGeom>
            <a:noFill/>
            <a:ln>
              <a:noFill/>
            </a:ln>
          </p:spPr>
          <p:txBody>
            <a:bodyPr anchorCtr="0" anchor="ctr" bIns="50800" lIns="50800" spcFirstLastPara="1" rIns="50800" wrap="square" tIns="50800">
              <a:noAutofit/>
            </a:bodyPr>
            <a:lstStyle/>
            <a:p>
              <a:pPr indent="0" lvl="0" marL="0" marR="0" rtl="0" algn="ctr">
                <a:lnSpc>
                  <a:spcPct val="1088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5" name="Google Shape;105;p14"/>
          <p:cNvSpPr/>
          <p:nvPr/>
        </p:nvSpPr>
        <p:spPr>
          <a:xfrm>
            <a:off x="15354490" y="7390825"/>
            <a:ext cx="2933510" cy="2896175"/>
          </a:xfrm>
          <a:custGeom>
            <a:rect b="b" l="l" r="r" t="t"/>
            <a:pathLst>
              <a:path extrusionOk="0" h="2896175" w="2933510">
                <a:moveTo>
                  <a:pt x="0" y="0"/>
                </a:moveTo>
                <a:lnTo>
                  <a:pt x="2933510" y="0"/>
                </a:lnTo>
                <a:lnTo>
                  <a:pt x="2933510" y="2896175"/>
                </a:lnTo>
                <a:lnTo>
                  <a:pt x="0" y="2896175"/>
                </a:lnTo>
                <a:lnTo>
                  <a:pt x="0" y="0"/>
                </a:lnTo>
                <a:close/>
              </a:path>
            </a:pathLst>
          </a:custGeom>
          <a:blipFill rotWithShape="1">
            <a:blip r:embed="rId3">
              <a:alphaModFix/>
            </a:blip>
            <a:stretch>
              <a:fillRect b="0" l="0" r="0" t="0"/>
            </a:stretch>
          </a:blipFill>
          <a:ln>
            <a:noFill/>
          </a:ln>
        </p:spPr>
      </p:sp>
      <p:sp>
        <p:nvSpPr>
          <p:cNvPr id="106" name="Google Shape;106;p14"/>
          <p:cNvSpPr/>
          <p:nvPr/>
        </p:nvSpPr>
        <p:spPr>
          <a:xfrm rot="10800000">
            <a:off x="0" y="0"/>
            <a:ext cx="2933510" cy="2896175"/>
          </a:xfrm>
          <a:custGeom>
            <a:rect b="b" l="l" r="r" t="t"/>
            <a:pathLst>
              <a:path extrusionOk="0" h="2896175" w="2933510">
                <a:moveTo>
                  <a:pt x="0" y="0"/>
                </a:moveTo>
                <a:lnTo>
                  <a:pt x="2933510" y="0"/>
                </a:lnTo>
                <a:lnTo>
                  <a:pt x="2933510" y="2896175"/>
                </a:lnTo>
                <a:lnTo>
                  <a:pt x="0" y="2896175"/>
                </a:lnTo>
                <a:lnTo>
                  <a:pt x="0" y="0"/>
                </a:lnTo>
                <a:close/>
              </a:path>
            </a:pathLst>
          </a:custGeom>
          <a:blipFill rotWithShape="1">
            <a:blip r:embed="rId3">
              <a:alphaModFix/>
            </a:blip>
            <a:stretch>
              <a:fillRect b="0" l="0" r="0" t="0"/>
            </a:stretch>
          </a:blipFill>
          <a:ln>
            <a:noFill/>
          </a:ln>
        </p:spPr>
      </p:sp>
      <p:sp>
        <p:nvSpPr>
          <p:cNvPr id="107" name="Google Shape;107;p14"/>
          <p:cNvSpPr txBox="1"/>
          <p:nvPr/>
        </p:nvSpPr>
        <p:spPr>
          <a:xfrm>
            <a:off x="2933511" y="3279904"/>
            <a:ext cx="12476332" cy="1971309"/>
          </a:xfrm>
          <a:prstGeom prst="rect">
            <a:avLst/>
          </a:prstGeom>
          <a:noFill/>
          <a:ln>
            <a:noFill/>
          </a:ln>
        </p:spPr>
        <p:txBody>
          <a:bodyPr anchorCtr="0" anchor="t" bIns="0" lIns="0" spcFirstLastPara="1" rIns="0" wrap="square" tIns="0">
            <a:spAutoFit/>
          </a:bodyPr>
          <a:lstStyle/>
          <a:p>
            <a:pPr indent="0" lvl="0" marL="0" marR="0" rtl="0" algn="ctr">
              <a:lnSpc>
                <a:spcPct val="250000"/>
              </a:lnSpc>
              <a:spcBef>
                <a:spcPts val="0"/>
              </a:spcBef>
              <a:spcAft>
                <a:spcPts val="0"/>
              </a:spcAft>
              <a:buNone/>
            </a:pPr>
            <a:r>
              <a:t/>
            </a:r>
            <a:endParaRPr b="1" i="0" sz="7200" u="none" cap="none" strike="noStrike">
              <a:solidFill>
                <a:srgbClr val="404040"/>
              </a:solidFill>
              <a:latin typeface="Questrial"/>
              <a:ea typeface="Questrial"/>
              <a:cs typeface="Questrial"/>
              <a:sym typeface="Questrial"/>
            </a:endParaRPr>
          </a:p>
        </p:txBody>
      </p:sp>
      <p:sp>
        <p:nvSpPr>
          <p:cNvPr id="108" name="Google Shape;108;p14"/>
          <p:cNvSpPr txBox="1"/>
          <p:nvPr/>
        </p:nvSpPr>
        <p:spPr>
          <a:xfrm>
            <a:off x="4579513" y="5181600"/>
            <a:ext cx="9128975" cy="998991"/>
          </a:xfrm>
          <a:prstGeom prst="rect">
            <a:avLst/>
          </a:prstGeom>
          <a:noFill/>
          <a:ln>
            <a:noFill/>
          </a:ln>
        </p:spPr>
        <p:txBody>
          <a:bodyPr anchorCtr="0" anchor="t" bIns="0" lIns="0" spcFirstLastPara="1" rIns="0" wrap="square" tIns="0">
            <a:spAutoFit/>
          </a:bodyPr>
          <a:lstStyle/>
          <a:p>
            <a:pPr indent="0" lvl="0" marL="0" marR="0" rtl="0" algn="ctr">
              <a:lnSpc>
                <a:spcPct val="224974"/>
              </a:lnSpc>
              <a:spcBef>
                <a:spcPts val="0"/>
              </a:spcBef>
              <a:spcAft>
                <a:spcPts val="0"/>
              </a:spcAft>
              <a:buNone/>
            </a:pPr>
            <a:r>
              <a:t/>
            </a:r>
            <a:endParaRPr b="1" i="1" sz="4000" u="none" cap="none" strike="noStrike">
              <a:solidFill>
                <a:srgbClr val="404040"/>
              </a:solidFill>
              <a:latin typeface="Questrial"/>
              <a:ea typeface="Questrial"/>
              <a:cs typeface="Questrial"/>
              <a:sym typeface="Questrial"/>
            </a:endParaRPr>
          </a:p>
        </p:txBody>
      </p:sp>
      <p:sp>
        <p:nvSpPr>
          <p:cNvPr id="109" name="Google Shape;109;p14"/>
          <p:cNvSpPr txBox="1"/>
          <p:nvPr/>
        </p:nvSpPr>
        <p:spPr>
          <a:xfrm>
            <a:off x="1143000" y="1726475"/>
            <a:ext cx="92964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dk1"/>
                </a:solidFill>
                <a:latin typeface="Times New Roman"/>
                <a:ea typeface="Times New Roman"/>
                <a:cs typeface="Times New Roman"/>
                <a:sym typeface="Times New Roman"/>
              </a:rPr>
              <a:t> </a:t>
            </a:r>
            <a:r>
              <a:rPr b="1" i="0" lang="en-US" sz="7200" u="none" cap="none" strike="noStrike">
                <a:solidFill>
                  <a:schemeClr val="dk1"/>
                </a:solidFill>
                <a:latin typeface="Times New Roman"/>
                <a:ea typeface="Times New Roman"/>
                <a:cs typeface="Times New Roman"/>
                <a:sym typeface="Times New Roman"/>
              </a:rPr>
              <a:t>Introduction</a:t>
            </a:r>
            <a:endParaRPr b="1" sz="7200">
              <a:latin typeface="Times New Roman"/>
              <a:ea typeface="Times New Roman"/>
              <a:cs typeface="Times New Roman"/>
              <a:sym typeface="Times New Roman"/>
            </a:endParaRPr>
          </a:p>
        </p:txBody>
      </p:sp>
      <p:sp>
        <p:nvSpPr>
          <p:cNvPr id="110" name="Google Shape;110;p14"/>
          <p:cNvSpPr txBox="1"/>
          <p:nvPr/>
        </p:nvSpPr>
        <p:spPr>
          <a:xfrm>
            <a:off x="1143000" y="3279900"/>
            <a:ext cx="16002000" cy="3324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000">
                <a:solidFill>
                  <a:schemeClr val="dk1"/>
                </a:solidFill>
                <a:latin typeface="Times New Roman"/>
                <a:ea typeface="Times New Roman"/>
                <a:cs typeface="Times New Roman"/>
                <a:sym typeface="Times New Roman"/>
              </a:rPr>
              <a:t>Cyberbullying is a serious issue that can have devastating effects on victims. Traditional methods of detection often fall short, especially when dealing with subtle forms of cyberbullying. Deep learning techniques, such as Recurrent Neural Networks (RNNs) and hybrid models combining RNNs and Convolutional Neural Networks (CNNs), offer a promising solution. These models can analyze text data, identify patterns, and accurately classify content as cyberbullying or non-cyberbullying. By leveraging the power of deep learning, we can create safer online environments and protect individuals from the harmful effects of cyberbullying.</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grpSp>
        <p:nvGrpSpPr>
          <p:cNvPr id="115" name="Google Shape;115;p15"/>
          <p:cNvGrpSpPr/>
          <p:nvPr/>
        </p:nvGrpSpPr>
        <p:grpSpPr>
          <a:xfrm>
            <a:off x="576263" y="460963"/>
            <a:ext cx="17135475" cy="9256578"/>
            <a:chOff x="0" y="-28575"/>
            <a:chExt cx="4513047" cy="2437946"/>
          </a:xfrm>
        </p:grpSpPr>
        <p:sp>
          <p:nvSpPr>
            <p:cNvPr id="116" name="Google Shape;116;p15"/>
            <p:cNvSpPr/>
            <p:nvPr/>
          </p:nvSpPr>
          <p:spPr>
            <a:xfrm>
              <a:off x="0" y="0"/>
              <a:ext cx="4513047" cy="2409371"/>
            </a:xfrm>
            <a:custGeom>
              <a:rect b="b" l="l" r="r" t="t"/>
              <a:pathLst>
                <a:path extrusionOk="0" h="2409371" w="4513047">
                  <a:moveTo>
                    <a:pt x="0" y="0"/>
                  </a:moveTo>
                  <a:lnTo>
                    <a:pt x="4513047" y="0"/>
                  </a:lnTo>
                  <a:lnTo>
                    <a:pt x="4513047" y="2409371"/>
                  </a:lnTo>
                  <a:lnTo>
                    <a:pt x="0" y="2409371"/>
                  </a:lnTo>
                  <a:close/>
                </a:path>
              </a:pathLst>
            </a:custGeom>
            <a:solidFill>
              <a:srgbClr val="000000">
                <a:alpha val="0"/>
              </a:srgbClr>
            </a:solidFill>
            <a:ln cap="sq" cmpd="sng" w="19050">
              <a:solidFill>
                <a:srgbClr val="404040"/>
              </a:solidFill>
              <a:prstDash val="solid"/>
              <a:miter lim="8000"/>
              <a:headEnd len="sm" w="sm" type="none"/>
              <a:tailEnd len="sm" w="sm" type="none"/>
            </a:ln>
          </p:spPr>
        </p:sp>
        <p:sp>
          <p:nvSpPr>
            <p:cNvPr id="117" name="Google Shape;117;p15"/>
            <p:cNvSpPr txBox="1"/>
            <p:nvPr/>
          </p:nvSpPr>
          <p:spPr>
            <a:xfrm>
              <a:off x="0" y="-28575"/>
              <a:ext cx="4513047" cy="2437946"/>
            </a:xfrm>
            <a:prstGeom prst="rect">
              <a:avLst/>
            </a:prstGeom>
            <a:noFill/>
            <a:ln>
              <a:noFill/>
            </a:ln>
          </p:spPr>
          <p:txBody>
            <a:bodyPr anchorCtr="0" anchor="ctr" bIns="50800" lIns="50800" spcFirstLastPara="1" rIns="50800" wrap="square" tIns="50800">
              <a:noAutofit/>
            </a:bodyPr>
            <a:lstStyle/>
            <a:p>
              <a:pPr indent="0" lvl="0" marL="0" marR="0" rtl="0" algn="ctr">
                <a:lnSpc>
                  <a:spcPct val="108888"/>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8" name="Google Shape;118;p15"/>
          <p:cNvSpPr/>
          <p:nvPr/>
        </p:nvSpPr>
        <p:spPr>
          <a:xfrm>
            <a:off x="15354490" y="7390825"/>
            <a:ext cx="2933510" cy="2896175"/>
          </a:xfrm>
          <a:custGeom>
            <a:rect b="b" l="l" r="r" t="t"/>
            <a:pathLst>
              <a:path extrusionOk="0" h="2896175" w="2933510">
                <a:moveTo>
                  <a:pt x="0" y="0"/>
                </a:moveTo>
                <a:lnTo>
                  <a:pt x="2933510" y="0"/>
                </a:lnTo>
                <a:lnTo>
                  <a:pt x="2933510" y="2896175"/>
                </a:lnTo>
                <a:lnTo>
                  <a:pt x="0" y="2896175"/>
                </a:lnTo>
                <a:lnTo>
                  <a:pt x="0" y="0"/>
                </a:lnTo>
                <a:close/>
              </a:path>
            </a:pathLst>
          </a:custGeom>
          <a:blipFill rotWithShape="1">
            <a:blip r:embed="rId3">
              <a:alphaModFix/>
            </a:blip>
            <a:stretch>
              <a:fillRect b="0" l="0" r="0" t="0"/>
            </a:stretch>
          </a:blipFill>
          <a:ln>
            <a:noFill/>
          </a:ln>
        </p:spPr>
      </p:sp>
      <p:sp>
        <p:nvSpPr>
          <p:cNvPr id="119" name="Google Shape;119;p15"/>
          <p:cNvSpPr/>
          <p:nvPr/>
        </p:nvSpPr>
        <p:spPr>
          <a:xfrm rot="10800000">
            <a:off x="0" y="0"/>
            <a:ext cx="2933510" cy="2896175"/>
          </a:xfrm>
          <a:custGeom>
            <a:rect b="b" l="l" r="r" t="t"/>
            <a:pathLst>
              <a:path extrusionOk="0" h="2896175" w="2933510">
                <a:moveTo>
                  <a:pt x="0" y="0"/>
                </a:moveTo>
                <a:lnTo>
                  <a:pt x="2933510" y="0"/>
                </a:lnTo>
                <a:lnTo>
                  <a:pt x="2933510" y="2896175"/>
                </a:lnTo>
                <a:lnTo>
                  <a:pt x="0" y="2896175"/>
                </a:lnTo>
                <a:lnTo>
                  <a:pt x="0" y="0"/>
                </a:lnTo>
                <a:close/>
              </a:path>
            </a:pathLst>
          </a:custGeom>
          <a:blipFill rotWithShape="1">
            <a:blip r:embed="rId3">
              <a:alphaModFix/>
            </a:blip>
            <a:stretch>
              <a:fillRect b="0" l="0" r="0" t="0"/>
            </a:stretch>
          </a:blipFill>
          <a:ln>
            <a:noFill/>
          </a:ln>
        </p:spPr>
      </p:sp>
      <p:sp>
        <p:nvSpPr>
          <p:cNvPr id="120" name="Google Shape;120;p15"/>
          <p:cNvSpPr txBox="1"/>
          <p:nvPr/>
        </p:nvSpPr>
        <p:spPr>
          <a:xfrm>
            <a:off x="2933511" y="3279904"/>
            <a:ext cx="12476332" cy="1971309"/>
          </a:xfrm>
          <a:prstGeom prst="rect">
            <a:avLst/>
          </a:prstGeom>
          <a:noFill/>
          <a:ln>
            <a:noFill/>
          </a:ln>
        </p:spPr>
        <p:txBody>
          <a:bodyPr anchorCtr="0" anchor="t" bIns="0" lIns="0" spcFirstLastPara="1" rIns="0" wrap="square" tIns="0">
            <a:spAutoFit/>
          </a:bodyPr>
          <a:lstStyle/>
          <a:p>
            <a:pPr indent="0" lvl="0" marL="0" marR="0" rtl="0" algn="ctr">
              <a:lnSpc>
                <a:spcPct val="250000"/>
              </a:lnSpc>
              <a:spcBef>
                <a:spcPts val="0"/>
              </a:spcBef>
              <a:spcAft>
                <a:spcPts val="0"/>
              </a:spcAft>
              <a:buNone/>
            </a:pPr>
            <a:r>
              <a:t/>
            </a:r>
            <a:endParaRPr b="1" sz="7200">
              <a:solidFill>
                <a:srgbClr val="404040"/>
              </a:solidFill>
              <a:latin typeface="Questrial"/>
              <a:ea typeface="Questrial"/>
              <a:cs typeface="Questrial"/>
              <a:sym typeface="Questrial"/>
            </a:endParaRPr>
          </a:p>
        </p:txBody>
      </p:sp>
      <p:sp>
        <p:nvSpPr>
          <p:cNvPr id="121" name="Google Shape;121;p15"/>
          <p:cNvSpPr txBox="1"/>
          <p:nvPr/>
        </p:nvSpPr>
        <p:spPr>
          <a:xfrm>
            <a:off x="4579513" y="5181600"/>
            <a:ext cx="9128975" cy="998991"/>
          </a:xfrm>
          <a:prstGeom prst="rect">
            <a:avLst/>
          </a:prstGeom>
          <a:noFill/>
          <a:ln>
            <a:noFill/>
          </a:ln>
        </p:spPr>
        <p:txBody>
          <a:bodyPr anchorCtr="0" anchor="t" bIns="0" lIns="0" spcFirstLastPara="1" rIns="0" wrap="square" tIns="0">
            <a:spAutoFit/>
          </a:bodyPr>
          <a:lstStyle/>
          <a:p>
            <a:pPr indent="0" lvl="0" marL="0" marR="0" rtl="0" algn="ctr">
              <a:lnSpc>
                <a:spcPct val="224974"/>
              </a:lnSpc>
              <a:spcBef>
                <a:spcPts val="0"/>
              </a:spcBef>
              <a:spcAft>
                <a:spcPts val="0"/>
              </a:spcAft>
              <a:buNone/>
            </a:pPr>
            <a:r>
              <a:t/>
            </a:r>
            <a:endParaRPr b="1" i="1" sz="4000">
              <a:solidFill>
                <a:srgbClr val="404040"/>
              </a:solidFill>
              <a:latin typeface="Questrial"/>
              <a:ea typeface="Questrial"/>
              <a:cs typeface="Questrial"/>
              <a:sym typeface="Questrial"/>
            </a:endParaRPr>
          </a:p>
        </p:txBody>
      </p:sp>
      <p:sp>
        <p:nvSpPr>
          <p:cNvPr id="122" name="Google Shape;122;p15"/>
          <p:cNvSpPr txBox="1"/>
          <p:nvPr/>
        </p:nvSpPr>
        <p:spPr>
          <a:xfrm>
            <a:off x="1066800" y="1028700"/>
            <a:ext cx="92964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dk1"/>
                </a:solidFill>
                <a:latin typeface="Times New Roman"/>
                <a:ea typeface="Times New Roman"/>
                <a:cs typeface="Times New Roman"/>
                <a:sym typeface="Times New Roman"/>
              </a:rPr>
              <a:t>  </a:t>
            </a:r>
            <a:r>
              <a:rPr b="1" lang="en-US" sz="7200">
                <a:solidFill>
                  <a:schemeClr val="dk1"/>
                </a:solidFill>
                <a:latin typeface="Times New Roman"/>
                <a:ea typeface="Times New Roman"/>
                <a:cs typeface="Times New Roman"/>
                <a:sym typeface="Times New Roman"/>
              </a:rPr>
              <a:t>Milestone 1</a:t>
            </a:r>
            <a:endParaRPr b="1" sz="7200">
              <a:latin typeface="Times New Roman"/>
              <a:ea typeface="Times New Roman"/>
              <a:cs typeface="Times New Roman"/>
              <a:sym typeface="Times New Roman"/>
            </a:endParaRPr>
          </a:p>
        </p:txBody>
      </p:sp>
      <p:sp>
        <p:nvSpPr>
          <p:cNvPr id="123" name="Google Shape;123;p15"/>
          <p:cNvSpPr txBox="1"/>
          <p:nvPr/>
        </p:nvSpPr>
        <p:spPr>
          <a:xfrm>
            <a:off x="1094509" y="2245192"/>
            <a:ext cx="16383000" cy="5633700"/>
          </a:xfrm>
          <a:prstGeom prst="rect">
            <a:avLst/>
          </a:prstGeom>
          <a:noFill/>
          <a:ln>
            <a:noFill/>
          </a:ln>
        </p:spPr>
        <p:txBody>
          <a:bodyPr anchorCtr="0" anchor="t" bIns="45700" lIns="91425" spcFirstLastPara="1" rIns="91425" wrap="square" tIns="45700">
            <a:spAutoFit/>
          </a:bodyPr>
          <a:lstStyle/>
          <a:p>
            <a:pPr indent="-533400" lvl="0" marL="571500" marR="0" rtl="0" algn="l">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Data Collection: web scraping</a:t>
            </a:r>
            <a:endParaRPr sz="3000">
              <a:latin typeface="Times New Roman"/>
              <a:ea typeface="Times New Roman"/>
              <a:cs typeface="Times New Roman"/>
              <a:sym typeface="Times New Roman"/>
            </a:endParaRPr>
          </a:p>
          <a:p>
            <a:pPr indent="0" lvl="0" marL="0" marR="0" rtl="0" algn="l">
              <a:spcBef>
                <a:spcPts val="0"/>
              </a:spcBef>
              <a:spcAft>
                <a:spcPts val="0"/>
              </a:spcAft>
              <a:buNone/>
            </a:pPr>
            <a:r>
              <a:rPr lang="en-US" sz="3000">
                <a:solidFill>
                  <a:schemeClr val="dk1"/>
                </a:solidFill>
                <a:latin typeface="Times New Roman"/>
                <a:ea typeface="Times New Roman"/>
                <a:cs typeface="Times New Roman"/>
                <a:sym typeface="Times New Roman"/>
              </a:rPr>
              <a:t>      Social media platforms used : Youtube </a:t>
            </a:r>
            <a:endParaRPr sz="3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3000">
                <a:solidFill>
                  <a:schemeClr val="dk1"/>
                </a:solidFill>
                <a:latin typeface="Times New Roman"/>
                <a:ea typeface="Times New Roman"/>
                <a:cs typeface="Times New Roman"/>
                <a:sym typeface="Times New Roman"/>
              </a:rPr>
              <a:t>      Link - </a:t>
            </a:r>
            <a:r>
              <a:rPr lang="en-US" sz="3000" u="sng">
                <a:solidFill>
                  <a:schemeClr val="hlink"/>
                </a:solidFill>
                <a:latin typeface="Times New Roman"/>
                <a:ea typeface="Times New Roman"/>
                <a:cs typeface="Times New Roman"/>
                <a:sym typeface="Times New Roman"/>
                <a:hlinkClick r:id="rId4"/>
              </a:rPr>
              <a:t>https://youtu.be/YgQy70_LPS4?si=aR3qko1M_niA8VAN</a:t>
            </a:r>
            <a:endParaRPr sz="3000">
              <a:solidFill>
                <a:schemeClr val="dk1"/>
              </a:solidFill>
              <a:latin typeface="Times New Roman"/>
              <a:ea typeface="Times New Roman"/>
              <a:cs typeface="Times New Roman"/>
              <a:sym typeface="Times New Roman"/>
            </a:endParaRPr>
          </a:p>
          <a:p>
            <a:pPr indent="-533400" lvl="0" marL="571500" marR="0" rtl="0" algn="l">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Data Preprocessing</a:t>
            </a:r>
            <a:endParaRPr sz="3000">
              <a:solidFill>
                <a:schemeClr val="dk1"/>
              </a:solidFill>
              <a:latin typeface="Times New Roman"/>
              <a:ea typeface="Times New Roman"/>
              <a:cs typeface="Times New Roman"/>
              <a:sym typeface="Times New Roman"/>
            </a:endParaRPr>
          </a:p>
          <a:p>
            <a:pPr indent="-533400" lvl="0" marL="571500" marR="0" rtl="0" algn="l">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Class labelling</a:t>
            </a:r>
            <a:endParaRPr sz="3000">
              <a:latin typeface="Times New Roman"/>
              <a:ea typeface="Times New Roman"/>
              <a:cs typeface="Times New Roman"/>
              <a:sym typeface="Times New Roman"/>
            </a:endParaRPr>
          </a:p>
          <a:p>
            <a:pPr indent="-533400" lvl="0" marL="571500" marR="0" rtl="0" algn="l">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Text Cleaning - normalized text(convert to lower case, stemming)</a:t>
            </a:r>
            <a:endParaRPr sz="3000">
              <a:latin typeface="Times New Roman"/>
              <a:ea typeface="Times New Roman"/>
              <a:cs typeface="Times New Roman"/>
              <a:sym typeface="Times New Roman"/>
            </a:endParaRPr>
          </a:p>
          <a:p>
            <a:pPr indent="-533400" lvl="0" marL="571500" marR="0" rtl="0" algn="l">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Removing contractions and punctuations</a:t>
            </a:r>
            <a:endParaRPr sz="3000">
              <a:latin typeface="Times New Roman"/>
              <a:ea typeface="Times New Roman"/>
              <a:cs typeface="Times New Roman"/>
              <a:sym typeface="Times New Roman"/>
            </a:endParaRPr>
          </a:p>
          <a:p>
            <a:pPr indent="-533400" lvl="0" marL="571500" marR="0" rtl="0" algn="l">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Tokenization – Breaking text into tokens</a:t>
            </a:r>
            <a:endParaRPr sz="3000">
              <a:latin typeface="Times New Roman"/>
              <a:ea typeface="Times New Roman"/>
              <a:cs typeface="Times New Roman"/>
              <a:sym typeface="Times New Roman"/>
            </a:endParaRPr>
          </a:p>
          <a:p>
            <a:pPr indent="-533400" lvl="0" marL="571500" marR="0" rtl="0" algn="l">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Stop words Removal(e.g: is,the,and,of etc.)</a:t>
            </a:r>
            <a:endParaRPr sz="3000">
              <a:latin typeface="Times New Roman"/>
              <a:ea typeface="Times New Roman"/>
              <a:cs typeface="Times New Roman"/>
              <a:sym typeface="Times New Roman"/>
            </a:endParaRPr>
          </a:p>
          <a:p>
            <a:pPr indent="-533400" lvl="0" marL="571500" marR="0" rtl="0" algn="l">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Data Splitting(Divide the dataset into training, validation, and testing sets.)</a:t>
            </a:r>
            <a:endParaRPr sz="3000">
              <a:latin typeface="Times New Roman"/>
              <a:ea typeface="Times New Roman"/>
              <a:cs typeface="Times New Roman"/>
              <a:sym typeface="Times New Roman"/>
            </a:endParaRPr>
          </a:p>
          <a:p>
            <a:pPr indent="0" lvl="0" marL="0" marR="0" rtl="0" algn="l">
              <a:spcBef>
                <a:spcPts val="0"/>
              </a:spcBef>
              <a:spcAft>
                <a:spcPts val="0"/>
              </a:spcAft>
              <a:buNone/>
            </a:pPr>
            <a:r>
              <a:rPr lang="en-US" sz="3000">
                <a:solidFill>
                  <a:schemeClr val="dk1"/>
                </a:solidFill>
                <a:latin typeface="Times New Roman"/>
                <a:ea typeface="Times New Roman"/>
                <a:cs typeface="Times New Roman"/>
                <a:sym typeface="Times New Roman"/>
              </a:rPr>
              <a:t>By leveraging web scraping and advanced text preprocessing techniques, we can effectively collect and prepare a robust dataset for training our cyberbullying detection model.</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grpSp>
        <p:nvGrpSpPr>
          <p:cNvPr id="128" name="Google Shape;128;p16"/>
          <p:cNvGrpSpPr/>
          <p:nvPr/>
        </p:nvGrpSpPr>
        <p:grpSpPr>
          <a:xfrm>
            <a:off x="576263" y="460963"/>
            <a:ext cx="17135475" cy="9256578"/>
            <a:chOff x="0" y="-28575"/>
            <a:chExt cx="4513047" cy="2437946"/>
          </a:xfrm>
        </p:grpSpPr>
        <p:sp>
          <p:nvSpPr>
            <p:cNvPr id="129" name="Google Shape;129;p16"/>
            <p:cNvSpPr/>
            <p:nvPr/>
          </p:nvSpPr>
          <p:spPr>
            <a:xfrm>
              <a:off x="0" y="0"/>
              <a:ext cx="4513047" cy="2409371"/>
            </a:xfrm>
            <a:custGeom>
              <a:rect b="b" l="l" r="r" t="t"/>
              <a:pathLst>
                <a:path extrusionOk="0" h="2409371" w="4513047">
                  <a:moveTo>
                    <a:pt x="0" y="0"/>
                  </a:moveTo>
                  <a:lnTo>
                    <a:pt x="4513047" y="0"/>
                  </a:lnTo>
                  <a:lnTo>
                    <a:pt x="4513047" y="2409371"/>
                  </a:lnTo>
                  <a:lnTo>
                    <a:pt x="0" y="2409371"/>
                  </a:lnTo>
                  <a:close/>
                </a:path>
              </a:pathLst>
            </a:custGeom>
            <a:solidFill>
              <a:srgbClr val="000000">
                <a:alpha val="0"/>
              </a:srgbClr>
            </a:solidFill>
            <a:ln cap="sq" cmpd="sng" w="19050">
              <a:solidFill>
                <a:srgbClr val="404040"/>
              </a:solidFill>
              <a:prstDash val="solid"/>
              <a:miter lim="8000"/>
              <a:headEnd len="sm" w="sm" type="none"/>
              <a:tailEnd len="sm" w="sm" type="none"/>
            </a:ln>
          </p:spPr>
        </p:sp>
        <p:sp>
          <p:nvSpPr>
            <p:cNvPr id="130" name="Google Shape;130;p16"/>
            <p:cNvSpPr txBox="1"/>
            <p:nvPr/>
          </p:nvSpPr>
          <p:spPr>
            <a:xfrm>
              <a:off x="0" y="-28575"/>
              <a:ext cx="4513047" cy="2437946"/>
            </a:xfrm>
            <a:prstGeom prst="rect">
              <a:avLst/>
            </a:prstGeom>
            <a:noFill/>
            <a:ln>
              <a:noFill/>
            </a:ln>
          </p:spPr>
          <p:txBody>
            <a:bodyPr anchorCtr="0" anchor="ctr" bIns="50800" lIns="50800" spcFirstLastPara="1" rIns="50800" wrap="square" tIns="50800">
              <a:noAutofit/>
            </a:bodyPr>
            <a:lstStyle/>
            <a:p>
              <a:pPr indent="0" lvl="0" marL="0" marR="0" rtl="0" algn="ctr">
                <a:lnSpc>
                  <a:spcPct val="108888"/>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1" name="Google Shape;131;p16"/>
          <p:cNvSpPr/>
          <p:nvPr/>
        </p:nvSpPr>
        <p:spPr>
          <a:xfrm>
            <a:off x="15354490" y="7390825"/>
            <a:ext cx="2933510" cy="2896175"/>
          </a:xfrm>
          <a:custGeom>
            <a:rect b="b" l="l" r="r" t="t"/>
            <a:pathLst>
              <a:path extrusionOk="0" h="2896175" w="2933510">
                <a:moveTo>
                  <a:pt x="0" y="0"/>
                </a:moveTo>
                <a:lnTo>
                  <a:pt x="2933510" y="0"/>
                </a:lnTo>
                <a:lnTo>
                  <a:pt x="2933510" y="2896175"/>
                </a:lnTo>
                <a:lnTo>
                  <a:pt x="0" y="2896175"/>
                </a:lnTo>
                <a:lnTo>
                  <a:pt x="0" y="0"/>
                </a:lnTo>
                <a:close/>
              </a:path>
            </a:pathLst>
          </a:custGeom>
          <a:blipFill rotWithShape="1">
            <a:blip r:embed="rId3">
              <a:alphaModFix/>
            </a:blip>
            <a:stretch>
              <a:fillRect b="0" l="0" r="0" t="0"/>
            </a:stretch>
          </a:blipFill>
          <a:ln>
            <a:noFill/>
          </a:ln>
        </p:spPr>
      </p:sp>
      <p:sp>
        <p:nvSpPr>
          <p:cNvPr id="132" name="Google Shape;132;p16"/>
          <p:cNvSpPr/>
          <p:nvPr/>
        </p:nvSpPr>
        <p:spPr>
          <a:xfrm rot="10800000">
            <a:off x="0" y="0"/>
            <a:ext cx="2933510" cy="2896175"/>
          </a:xfrm>
          <a:custGeom>
            <a:rect b="b" l="l" r="r" t="t"/>
            <a:pathLst>
              <a:path extrusionOk="0" h="2896175" w="2933510">
                <a:moveTo>
                  <a:pt x="0" y="0"/>
                </a:moveTo>
                <a:lnTo>
                  <a:pt x="2933510" y="0"/>
                </a:lnTo>
                <a:lnTo>
                  <a:pt x="2933510" y="2896175"/>
                </a:lnTo>
                <a:lnTo>
                  <a:pt x="0" y="2896175"/>
                </a:lnTo>
                <a:lnTo>
                  <a:pt x="0" y="0"/>
                </a:lnTo>
                <a:close/>
              </a:path>
            </a:pathLst>
          </a:custGeom>
          <a:blipFill rotWithShape="1">
            <a:blip r:embed="rId3">
              <a:alphaModFix/>
            </a:blip>
            <a:stretch>
              <a:fillRect b="0" l="0" r="0" t="0"/>
            </a:stretch>
          </a:blipFill>
          <a:ln>
            <a:noFill/>
          </a:ln>
        </p:spPr>
      </p:sp>
      <p:sp>
        <p:nvSpPr>
          <p:cNvPr id="133" name="Google Shape;133;p16"/>
          <p:cNvSpPr txBox="1"/>
          <p:nvPr/>
        </p:nvSpPr>
        <p:spPr>
          <a:xfrm>
            <a:off x="2933511" y="3279904"/>
            <a:ext cx="12476332" cy="1971309"/>
          </a:xfrm>
          <a:prstGeom prst="rect">
            <a:avLst/>
          </a:prstGeom>
          <a:noFill/>
          <a:ln>
            <a:noFill/>
          </a:ln>
        </p:spPr>
        <p:txBody>
          <a:bodyPr anchorCtr="0" anchor="t" bIns="0" lIns="0" spcFirstLastPara="1" rIns="0" wrap="square" tIns="0">
            <a:spAutoFit/>
          </a:bodyPr>
          <a:lstStyle/>
          <a:p>
            <a:pPr indent="0" lvl="0" marL="0" marR="0" rtl="0" algn="ctr">
              <a:lnSpc>
                <a:spcPct val="250000"/>
              </a:lnSpc>
              <a:spcBef>
                <a:spcPts val="0"/>
              </a:spcBef>
              <a:spcAft>
                <a:spcPts val="0"/>
              </a:spcAft>
              <a:buNone/>
            </a:pPr>
            <a:r>
              <a:t/>
            </a:r>
            <a:endParaRPr b="1" sz="7200">
              <a:solidFill>
                <a:srgbClr val="404040"/>
              </a:solidFill>
              <a:latin typeface="Questrial"/>
              <a:ea typeface="Questrial"/>
              <a:cs typeface="Questrial"/>
              <a:sym typeface="Questrial"/>
            </a:endParaRPr>
          </a:p>
        </p:txBody>
      </p:sp>
      <p:sp>
        <p:nvSpPr>
          <p:cNvPr id="134" name="Google Shape;134;p16"/>
          <p:cNvSpPr txBox="1"/>
          <p:nvPr/>
        </p:nvSpPr>
        <p:spPr>
          <a:xfrm>
            <a:off x="4579513" y="5181600"/>
            <a:ext cx="9128975" cy="998991"/>
          </a:xfrm>
          <a:prstGeom prst="rect">
            <a:avLst/>
          </a:prstGeom>
          <a:noFill/>
          <a:ln>
            <a:noFill/>
          </a:ln>
        </p:spPr>
        <p:txBody>
          <a:bodyPr anchorCtr="0" anchor="t" bIns="0" lIns="0" spcFirstLastPara="1" rIns="0" wrap="square" tIns="0">
            <a:spAutoFit/>
          </a:bodyPr>
          <a:lstStyle/>
          <a:p>
            <a:pPr indent="0" lvl="0" marL="0" marR="0" rtl="0" algn="ctr">
              <a:lnSpc>
                <a:spcPct val="224974"/>
              </a:lnSpc>
              <a:spcBef>
                <a:spcPts val="0"/>
              </a:spcBef>
              <a:spcAft>
                <a:spcPts val="0"/>
              </a:spcAft>
              <a:buNone/>
            </a:pPr>
            <a:r>
              <a:t/>
            </a:r>
            <a:endParaRPr b="1" i="1" sz="4000">
              <a:solidFill>
                <a:srgbClr val="404040"/>
              </a:solidFill>
              <a:latin typeface="Questrial"/>
              <a:ea typeface="Questrial"/>
              <a:cs typeface="Questrial"/>
              <a:sym typeface="Questrial"/>
            </a:endParaRPr>
          </a:p>
        </p:txBody>
      </p:sp>
      <p:sp>
        <p:nvSpPr>
          <p:cNvPr id="135" name="Google Shape;135;p16"/>
          <p:cNvSpPr txBox="1"/>
          <p:nvPr/>
        </p:nvSpPr>
        <p:spPr>
          <a:xfrm>
            <a:off x="1066800" y="1028700"/>
            <a:ext cx="92964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dk1"/>
                </a:solidFill>
                <a:latin typeface="Times New Roman"/>
                <a:ea typeface="Times New Roman"/>
                <a:cs typeface="Times New Roman"/>
                <a:sym typeface="Times New Roman"/>
              </a:rPr>
              <a:t>Milestone 2</a:t>
            </a:r>
            <a:endParaRPr b="1" sz="7200">
              <a:latin typeface="Times New Roman"/>
              <a:ea typeface="Times New Roman"/>
              <a:cs typeface="Times New Roman"/>
              <a:sym typeface="Times New Roman"/>
            </a:endParaRPr>
          </a:p>
        </p:txBody>
      </p:sp>
      <p:sp>
        <p:nvSpPr>
          <p:cNvPr id="136" name="Google Shape;136;p16"/>
          <p:cNvSpPr txBox="1"/>
          <p:nvPr/>
        </p:nvSpPr>
        <p:spPr>
          <a:xfrm>
            <a:off x="1094509" y="2245192"/>
            <a:ext cx="16383000" cy="517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u="sng">
                <a:solidFill>
                  <a:schemeClr val="dk1"/>
                </a:solidFill>
                <a:latin typeface="Times New Roman"/>
                <a:ea typeface="Times New Roman"/>
                <a:cs typeface="Times New Roman"/>
                <a:sym typeface="Times New Roman"/>
              </a:rPr>
              <a:t>Implementing Traditional ML models:</a:t>
            </a:r>
            <a:endParaRPr b="1" sz="3000" u="sng">
              <a:solidFill>
                <a:schemeClr val="dk1"/>
              </a:solidFill>
              <a:latin typeface="Times New Roman"/>
              <a:ea typeface="Times New Roman"/>
              <a:cs typeface="Times New Roman"/>
              <a:sym typeface="Times New Roman"/>
            </a:endParaRPr>
          </a:p>
          <a:p>
            <a:pPr indent="-533400" lvl="0" marL="571500" marR="0" rtl="0" algn="l">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Logistic Regression</a:t>
            </a:r>
            <a:endParaRPr sz="3000">
              <a:latin typeface="Times New Roman"/>
              <a:ea typeface="Times New Roman"/>
              <a:cs typeface="Times New Roman"/>
              <a:sym typeface="Times New Roman"/>
            </a:endParaRPr>
          </a:p>
          <a:p>
            <a:pPr indent="-533400" lvl="1" marL="1028700" marR="0" rtl="0" algn="l">
              <a:spcBef>
                <a:spcPts val="0"/>
              </a:spcBef>
              <a:spcAft>
                <a:spcPts val="0"/>
              </a:spcAft>
              <a:buClr>
                <a:schemeClr val="dk1"/>
              </a:buClr>
              <a:buSzPts val="3000"/>
              <a:buFont typeface="Times New Roman"/>
              <a:buChar char="•"/>
            </a:pPr>
            <a:r>
              <a:rPr i="0" lang="en-US" sz="3000" u="none" cap="none" strike="noStrike">
                <a:solidFill>
                  <a:schemeClr val="dk1"/>
                </a:solidFill>
                <a:latin typeface="Times New Roman"/>
                <a:ea typeface="Times New Roman"/>
                <a:cs typeface="Times New Roman"/>
                <a:sym typeface="Times New Roman"/>
              </a:rPr>
              <a:t>Text preprocessing-Convert text data into numerical features (e.g., TF-IDF, bag-of-words).</a:t>
            </a:r>
            <a:endParaRPr sz="3000">
              <a:latin typeface="Times New Roman"/>
              <a:ea typeface="Times New Roman"/>
              <a:cs typeface="Times New Roman"/>
              <a:sym typeface="Times New Roman"/>
            </a:endParaRPr>
          </a:p>
          <a:p>
            <a:pPr indent="-533400" lvl="1" marL="1028700" marR="0" rtl="0" algn="l">
              <a:spcBef>
                <a:spcPts val="0"/>
              </a:spcBef>
              <a:spcAft>
                <a:spcPts val="0"/>
              </a:spcAft>
              <a:buClr>
                <a:schemeClr val="dk1"/>
              </a:buClr>
              <a:buSzPts val="3000"/>
              <a:buFont typeface="Times New Roman"/>
              <a:buChar char="•"/>
            </a:pPr>
            <a:r>
              <a:rPr i="0" lang="en-US" sz="3000" u="none" cap="none" strike="noStrike">
                <a:solidFill>
                  <a:schemeClr val="dk1"/>
                </a:solidFill>
                <a:latin typeface="Times New Roman"/>
                <a:ea typeface="Times New Roman"/>
                <a:cs typeface="Times New Roman"/>
                <a:sym typeface="Times New Roman"/>
              </a:rPr>
              <a:t>Model Training-Train a logistic regression model to classify text as cyberbullying or non-cyberbullying.</a:t>
            </a:r>
            <a:endParaRPr sz="3000">
              <a:latin typeface="Times New Roman"/>
              <a:ea typeface="Times New Roman"/>
              <a:cs typeface="Times New Roman"/>
              <a:sym typeface="Times New Roman"/>
            </a:endParaRPr>
          </a:p>
          <a:p>
            <a:pPr indent="-533400" lvl="0" marL="571500" marR="0" rtl="0" algn="l">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Random Forest Classifier</a:t>
            </a:r>
            <a:endParaRPr sz="3000">
              <a:latin typeface="Times New Roman"/>
              <a:ea typeface="Times New Roman"/>
              <a:cs typeface="Times New Roman"/>
              <a:sym typeface="Times New Roman"/>
            </a:endParaRPr>
          </a:p>
          <a:p>
            <a:pPr indent="-533400" lvl="1" marL="1028700" marR="0" rtl="0" algn="l">
              <a:spcBef>
                <a:spcPts val="0"/>
              </a:spcBef>
              <a:spcAft>
                <a:spcPts val="0"/>
              </a:spcAft>
              <a:buClr>
                <a:schemeClr val="dk1"/>
              </a:buClr>
              <a:buSzPts val="3000"/>
              <a:buFont typeface="Times New Roman"/>
              <a:buChar char="•"/>
            </a:pPr>
            <a:r>
              <a:rPr i="0" lang="en-US" sz="3000" u="none" cap="none" strike="noStrike">
                <a:solidFill>
                  <a:schemeClr val="dk1"/>
                </a:solidFill>
                <a:latin typeface="Times New Roman"/>
                <a:ea typeface="Times New Roman"/>
                <a:cs typeface="Times New Roman"/>
                <a:sym typeface="Times New Roman"/>
              </a:rPr>
              <a:t>Text preprocessing- similar to Logistic regression</a:t>
            </a:r>
            <a:endParaRPr sz="3000">
              <a:latin typeface="Times New Roman"/>
              <a:ea typeface="Times New Roman"/>
              <a:cs typeface="Times New Roman"/>
              <a:sym typeface="Times New Roman"/>
            </a:endParaRPr>
          </a:p>
          <a:p>
            <a:pPr indent="-533400" lvl="1" marL="1028700" marR="0" rtl="0" algn="l">
              <a:spcBef>
                <a:spcPts val="0"/>
              </a:spcBef>
              <a:spcAft>
                <a:spcPts val="0"/>
              </a:spcAft>
              <a:buClr>
                <a:schemeClr val="dk1"/>
              </a:buClr>
              <a:buSzPts val="3000"/>
              <a:buFont typeface="Times New Roman"/>
              <a:buChar char="•"/>
            </a:pPr>
            <a:r>
              <a:rPr i="0" lang="en-US" sz="3000" u="none" cap="none" strike="noStrike">
                <a:solidFill>
                  <a:schemeClr val="dk1"/>
                </a:solidFill>
                <a:latin typeface="Times New Roman"/>
                <a:ea typeface="Times New Roman"/>
                <a:cs typeface="Times New Roman"/>
                <a:sym typeface="Times New Roman"/>
              </a:rPr>
              <a:t>Model Training- Train a random forest classifier to classify text.</a:t>
            </a:r>
            <a:endParaRPr i="0" sz="3000" u="none" cap="none" strike="noStrike">
              <a:solidFill>
                <a:schemeClr val="dk1"/>
              </a:solidFill>
              <a:latin typeface="Times New Roman"/>
              <a:ea typeface="Times New Roman"/>
              <a:cs typeface="Times New Roman"/>
              <a:sym typeface="Times New Roman"/>
            </a:endParaRPr>
          </a:p>
          <a:p>
            <a:pPr indent="-533400" lvl="0" marL="571500" marR="0" rtl="0" algn="l">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Performance</a:t>
            </a:r>
            <a:endParaRPr sz="3000">
              <a:latin typeface="Times New Roman"/>
              <a:ea typeface="Times New Roman"/>
              <a:cs typeface="Times New Roman"/>
              <a:sym typeface="Times New Roman"/>
            </a:endParaRPr>
          </a:p>
          <a:p>
            <a:pPr indent="-533400" lvl="1" marL="1028700" marR="0" rtl="0" algn="l">
              <a:spcBef>
                <a:spcPts val="0"/>
              </a:spcBef>
              <a:spcAft>
                <a:spcPts val="0"/>
              </a:spcAft>
              <a:buClr>
                <a:schemeClr val="dk1"/>
              </a:buClr>
              <a:buSzPts val="3000"/>
              <a:buFont typeface="Times New Roman"/>
              <a:buChar char="•"/>
            </a:pPr>
            <a:r>
              <a:rPr i="0" lang="en-US" sz="3000" u="none" cap="none" strike="noStrike">
                <a:solidFill>
                  <a:schemeClr val="dk1"/>
                </a:solidFill>
                <a:latin typeface="Times New Roman"/>
                <a:ea typeface="Times New Roman"/>
                <a:cs typeface="Times New Roman"/>
                <a:sym typeface="Times New Roman"/>
              </a:rPr>
              <a:t>Evaluate model performance using metrics like accuracy, precision, recall, and F1-score.</a:t>
            </a:r>
            <a:endParaRPr sz="3000">
              <a:latin typeface="Times New Roman"/>
              <a:ea typeface="Times New Roman"/>
              <a:cs typeface="Times New Roman"/>
              <a:sym typeface="Times New Roman"/>
            </a:endParaRPr>
          </a:p>
          <a:p>
            <a:pPr indent="-533400" lvl="1" marL="1028700" marR="0" rtl="0" algn="l">
              <a:spcBef>
                <a:spcPts val="0"/>
              </a:spcBef>
              <a:spcAft>
                <a:spcPts val="0"/>
              </a:spcAft>
              <a:buClr>
                <a:schemeClr val="dk1"/>
              </a:buClr>
              <a:buSzPts val="3000"/>
              <a:buFont typeface="Times New Roman"/>
              <a:buChar char="•"/>
            </a:pPr>
            <a:r>
              <a:rPr i="0" lang="en-US" sz="3000" u="none" cap="none" strike="noStrike">
                <a:solidFill>
                  <a:schemeClr val="dk1"/>
                </a:solidFill>
                <a:latin typeface="Times New Roman"/>
                <a:ea typeface="Times New Roman"/>
                <a:cs typeface="Times New Roman"/>
                <a:sym typeface="Times New Roman"/>
              </a:rPr>
              <a:t>Use confusion matrices to visualize classification results.</a:t>
            </a:r>
            <a:endParaRPr i="0" sz="3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7"/>
          <p:cNvSpPr/>
          <p:nvPr/>
        </p:nvSpPr>
        <p:spPr>
          <a:xfrm>
            <a:off x="466725" y="527593"/>
            <a:ext cx="17135476" cy="9148082"/>
          </a:xfrm>
          <a:custGeom>
            <a:rect b="b" l="l" r="r" t="t"/>
            <a:pathLst>
              <a:path extrusionOk="0" h="2409371" w="4513047">
                <a:moveTo>
                  <a:pt x="0" y="0"/>
                </a:moveTo>
                <a:lnTo>
                  <a:pt x="4513047" y="0"/>
                </a:lnTo>
                <a:lnTo>
                  <a:pt x="4513047" y="2409371"/>
                </a:lnTo>
                <a:lnTo>
                  <a:pt x="0" y="2409371"/>
                </a:lnTo>
                <a:close/>
              </a:path>
            </a:pathLst>
          </a:custGeom>
          <a:solidFill>
            <a:srgbClr val="000000">
              <a:alpha val="0"/>
            </a:srgbClr>
          </a:solidFill>
          <a:ln cap="sq" cmpd="sng" w="19050">
            <a:solidFill>
              <a:srgbClr val="40404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2000" u="sng">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4800" u="sng">
                <a:solidFill>
                  <a:schemeClr val="dk1"/>
                </a:solidFill>
                <a:latin typeface="Times New Roman"/>
                <a:ea typeface="Times New Roman"/>
                <a:cs typeface="Times New Roman"/>
                <a:sym typeface="Times New Roman"/>
              </a:rPr>
              <a:t>WEB SCRAPING</a:t>
            </a:r>
            <a:endParaRPr b="1" sz="4800" u="sng">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Web scraping is the process of using automated tools or scripts to extract specific data from websites. It involves sending requests to web servers, receiving HTML responses, parsing the content, and extracting information based on HTML tags or patterns. This data is stored in a structured format for easy analysis. Web scraping is widely used in fields like market research, price monitoring, news aggregation, and social media tracking.</a:t>
            </a:r>
            <a:endParaRPr>
              <a:latin typeface="Times New Roman"/>
              <a:ea typeface="Times New Roman"/>
              <a:cs typeface="Times New Roman"/>
              <a:sym typeface="Times New Roman"/>
            </a:endParaRPr>
          </a:p>
          <a:p>
            <a:pPr indent="0" lvl="0" marL="0" marR="0" rtl="0" algn="ctr">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000"/>
              <a:buFont typeface="Arial"/>
              <a:buChar char="•"/>
            </a:pPr>
            <a:r>
              <a:rPr b="1" lang="en-US" sz="2000">
                <a:solidFill>
                  <a:schemeClr val="dk1"/>
                </a:solidFill>
                <a:latin typeface="Times New Roman"/>
                <a:ea typeface="Times New Roman"/>
                <a:cs typeface="Times New Roman"/>
                <a:sym typeface="Times New Roman"/>
              </a:rPr>
              <a:t>Sending a Request: </a:t>
            </a:r>
            <a:r>
              <a:rPr lang="en-US" sz="2000">
                <a:solidFill>
                  <a:schemeClr val="dk1"/>
                </a:solidFill>
                <a:latin typeface="Times New Roman"/>
                <a:ea typeface="Times New Roman"/>
                <a:cs typeface="Times New Roman"/>
                <a:sym typeface="Times New Roman"/>
              </a:rPr>
              <a:t>The scraper first sends a request to the website's server for a specific webpage (usually an HTTP GET request).</a:t>
            </a:r>
            <a:endParaRPr>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000"/>
              <a:buFont typeface="Arial"/>
              <a:buChar char="•"/>
            </a:pPr>
            <a:r>
              <a:rPr b="1" lang="en-US" sz="2000">
                <a:solidFill>
                  <a:schemeClr val="dk1"/>
                </a:solidFill>
                <a:latin typeface="Times New Roman"/>
                <a:ea typeface="Times New Roman"/>
                <a:cs typeface="Times New Roman"/>
                <a:sym typeface="Times New Roman"/>
              </a:rPr>
              <a:t>Retrieving the HTML: </a:t>
            </a:r>
            <a:r>
              <a:rPr lang="en-US" sz="2000">
                <a:solidFill>
                  <a:schemeClr val="dk1"/>
                </a:solidFill>
                <a:latin typeface="Times New Roman"/>
                <a:ea typeface="Times New Roman"/>
                <a:cs typeface="Times New Roman"/>
                <a:sym typeface="Times New Roman"/>
              </a:rPr>
              <a:t>If the request is successful, the server responds with the HTML content of the webpage.</a:t>
            </a:r>
            <a:endParaRPr>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000"/>
              <a:buFont typeface="Arial"/>
              <a:buChar char="•"/>
            </a:pPr>
            <a:r>
              <a:rPr b="1" lang="en-US" sz="2000">
                <a:solidFill>
                  <a:schemeClr val="dk1"/>
                </a:solidFill>
                <a:latin typeface="Times New Roman"/>
                <a:ea typeface="Times New Roman"/>
                <a:cs typeface="Times New Roman"/>
                <a:sym typeface="Times New Roman"/>
              </a:rPr>
              <a:t>Parsing the HTML: </a:t>
            </a:r>
            <a:r>
              <a:rPr lang="en-US" sz="2000">
                <a:solidFill>
                  <a:schemeClr val="dk1"/>
                </a:solidFill>
                <a:latin typeface="Times New Roman"/>
                <a:ea typeface="Times New Roman"/>
                <a:cs typeface="Times New Roman"/>
                <a:sym typeface="Times New Roman"/>
              </a:rPr>
              <a:t>The scraper then processes the HTML to locate and extract specific information. It involves identifying particular HTML tags, classes, IDs, or other elements that contain the desired data.</a:t>
            </a:r>
            <a:endParaRPr>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000"/>
              <a:buFont typeface="Arial"/>
              <a:buChar char="•"/>
            </a:pPr>
            <a:r>
              <a:rPr b="1" lang="en-US" sz="2000">
                <a:solidFill>
                  <a:schemeClr val="dk1"/>
                </a:solidFill>
                <a:latin typeface="Times New Roman"/>
                <a:ea typeface="Times New Roman"/>
                <a:cs typeface="Times New Roman"/>
                <a:sym typeface="Times New Roman"/>
              </a:rPr>
              <a:t>Extracting and Storing Data</a:t>
            </a:r>
            <a:r>
              <a:rPr lang="en-US" sz="2000">
                <a:solidFill>
                  <a:schemeClr val="dk1"/>
                </a:solidFill>
                <a:latin typeface="Times New Roman"/>
                <a:ea typeface="Times New Roman"/>
                <a:cs typeface="Times New Roman"/>
                <a:sym typeface="Times New Roman"/>
              </a:rPr>
              <a:t>: Once the information is identified, it’s extracted, transformed as needed, and stored in a structured format like CSV, Excel, or a database for easy access and analysis.</a:t>
            </a:r>
            <a:endParaRPr>
              <a:latin typeface="Times New Roman"/>
              <a:ea typeface="Times New Roman"/>
              <a:cs typeface="Times New Roman"/>
              <a:sym typeface="Times New Roman"/>
            </a:endParaRPr>
          </a:p>
          <a:p>
            <a:pPr indent="0" lvl="0" marL="0" marR="0" rtl="0" algn="ctr">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Pre-processing:</a:t>
            </a:r>
            <a:endParaRPr b="1"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Pre-processing cleans and structures raw data for analysis by removing irrelevant symbols, correcting errors, and handling missing values. It ensures consistency and reduces noise, which is essential for accurate results. Missing data can be imputed, flagged, or removed depending on its relevance. Pre-processing transforms messy data into a reliable, usable format, improving the quality and performance of machine learning models or analytical tools.</a:t>
            </a:r>
            <a:endParaRPr>
              <a:latin typeface="Times New Roman"/>
              <a:ea typeface="Times New Roman"/>
              <a:cs typeface="Times New Roman"/>
              <a:sym typeface="Times New Roman"/>
            </a:endParaRPr>
          </a:p>
          <a:p>
            <a:pPr indent="0" lvl="0" marL="0" marR="0" rtl="0" algn="ctr">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Text Normalization:</a:t>
            </a:r>
            <a:endParaRPr b="1"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Text normalization standardizes text data for analysis in natural language processing. It includes converting text to lowercase, removing stop words (like "the" or "is") that add little value, stripping punctuation, and applying lemmatization to reduce words to their root forms. This process ensures consistency, reduces redundancy, and focuses on the most meaningful parts of the text, enabling more accurate analysis and machine learning results.</a:t>
            </a:r>
            <a:endParaRPr sz="2000">
              <a:solidFill>
                <a:schemeClr val="dk1"/>
              </a:solidFill>
              <a:latin typeface="Times New Roman"/>
              <a:ea typeface="Times New Roman"/>
              <a:cs typeface="Times New Roman"/>
              <a:sym typeface="Times New Roman"/>
            </a:endParaRPr>
          </a:p>
        </p:txBody>
      </p:sp>
      <p:sp>
        <p:nvSpPr>
          <p:cNvPr id="142" name="Google Shape;142;p17"/>
          <p:cNvSpPr/>
          <p:nvPr/>
        </p:nvSpPr>
        <p:spPr>
          <a:xfrm>
            <a:off x="15354490" y="7390825"/>
            <a:ext cx="2933510" cy="2896175"/>
          </a:xfrm>
          <a:custGeom>
            <a:rect b="b" l="l" r="r" t="t"/>
            <a:pathLst>
              <a:path extrusionOk="0" h="2896175" w="2933510">
                <a:moveTo>
                  <a:pt x="0" y="0"/>
                </a:moveTo>
                <a:lnTo>
                  <a:pt x="2933510" y="0"/>
                </a:lnTo>
                <a:lnTo>
                  <a:pt x="2933510" y="2896175"/>
                </a:lnTo>
                <a:lnTo>
                  <a:pt x="0" y="2896175"/>
                </a:lnTo>
                <a:lnTo>
                  <a:pt x="0" y="0"/>
                </a:lnTo>
                <a:close/>
              </a:path>
            </a:pathLst>
          </a:custGeom>
          <a:blipFill rotWithShape="1">
            <a:blip r:embed="rId3">
              <a:alphaModFix/>
            </a:blip>
            <a:stretch>
              <a:fillRect b="0" l="0" r="0" t="0"/>
            </a:stretch>
          </a:blipFill>
          <a:ln>
            <a:noFill/>
          </a:ln>
        </p:spPr>
      </p:sp>
      <p:sp>
        <p:nvSpPr>
          <p:cNvPr id="143" name="Google Shape;143;p17"/>
          <p:cNvSpPr/>
          <p:nvPr/>
        </p:nvSpPr>
        <p:spPr>
          <a:xfrm rot="10800000">
            <a:off x="-1335" y="0"/>
            <a:ext cx="2933510" cy="2896175"/>
          </a:xfrm>
          <a:custGeom>
            <a:rect b="b" l="l" r="r" t="t"/>
            <a:pathLst>
              <a:path extrusionOk="0" h="2896175" w="2933510">
                <a:moveTo>
                  <a:pt x="0" y="0"/>
                </a:moveTo>
                <a:lnTo>
                  <a:pt x="2933510" y="0"/>
                </a:lnTo>
                <a:lnTo>
                  <a:pt x="2933510" y="2896175"/>
                </a:lnTo>
                <a:lnTo>
                  <a:pt x="0" y="289617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17"/>
          <p:cNvSpPr txBox="1"/>
          <p:nvPr/>
        </p:nvSpPr>
        <p:spPr>
          <a:xfrm>
            <a:off x="2933511" y="3279904"/>
            <a:ext cx="12476332" cy="1971309"/>
          </a:xfrm>
          <a:prstGeom prst="rect">
            <a:avLst/>
          </a:prstGeom>
          <a:noFill/>
          <a:ln>
            <a:noFill/>
          </a:ln>
        </p:spPr>
        <p:txBody>
          <a:bodyPr anchorCtr="0" anchor="t" bIns="0" lIns="0" spcFirstLastPara="1" rIns="0" wrap="square" tIns="0">
            <a:spAutoFit/>
          </a:bodyPr>
          <a:lstStyle/>
          <a:p>
            <a:pPr indent="0" lvl="0" marL="0" marR="0" rtl="0" algn="ctr">
              <a:lnSpc>
                <a:spcPct val="250000"/>
              </a:lnSpc>
              <a:spcBef>
                <a:spcPts val="0"/>
              </a:spcBef>
              <a:spcAft>
                <a:spcPts val="0"/>
              </a:spcAft>
              <a:buNone/>
            </a:pPr>
            <a:r>
              <a:t/>
            </a:r>
            <a:endParaRPr b="1" sz="7200">
              <a:solidFill>
                <a:srgbClr val="404040"/>
              </a:solidFill>
              <a:latin typeface="Questrial"/>
              <a:ea typeface="Questrial"/>
              <a:cs typeface="Questrial"/>
              <a:sym typeface="Questrial"/>
            </a:endParaRPr>
          </a:p>
        </p:txBody>
      </p:sp>
      <p:sp>
        <p:nvSpPr>
          <p:cNvPr id="145" name="Google Shape;145;p17"/>
          <p:cNvSpPr txBox="1"/>
          <p:nvPr/>
        </p:nvSpPr>
        <p:spPr>
          <a:xfrm>
            <a:off x="4579513" y="5181600"/>
            <a:ext cx="9128975" cy="998991"/>
          </a:xfrm>
          <a:prstGeom prst="rect">
            <a:avLst/>
          </a:prstGeom>
          <a:noFill/>
          <a:ln>
            <a:noFill/>
          </a:ln>
        </p:spPr>
        <p:txBody>
          <a:bodyPr anchorCtr="0" anchor="t" bIns="0" lIns="0" spcFirstLastPara="1" rIns="0" wrap="square" tIns="0">
            <a:spAutoFit/>
          </a:bodyPr>
          <a:lstStyle/>
          <a:p>
            <a:pPr indent="0" lvl="0" marL="0" marR="0" rtl="0" algn="ctr">
              <a:lnSpc>
                <a:spcPct val="224974"/>
              </a:lnSpc>
              <a:spcBef>
                <a:spcPts val="0"/>
              </a:spcBef>
              <a:spcAft>
                <a:spcPts val="0"/>
              </a:spcAft>
              <a:buNone/>
            </a:pPr>
            <a:r>
              <a:t/>
            </a:r>
            <a:endParaRPr b="1" i="1" sz="4000">
              <a:solidFill>
                <a:srgbClr val="404040"/>
              </a:solidFill>
              <a:latin typeface="Questrial"/>
              <a:ea typeface="Questrial"/>
              <a:cs typeface="Questrial"/>
              <a:sym typeface="Quest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8"/>
          <p:cNvSpPr/>
          <p:nvPr/>
        </p:nvSpPr>
        <p:spPr>
          <a:xfrm>
            <a:off x="466725" y="527593"/>
            <a:ext cx="17135476" cy="9148082"/>
          </a:xfrm>
          <a:custGeom>
            <a:rect b="b" l="l" r="r" t="t"/>
            <a:pathLst>
              <a:path extrusionOk="0" h="2409371" w="4513047">
                <a:moveTo>
                  <a:pt x="0" y="0"/>
                </a:moveTo>
                <a:lnTo>
                  <a:pt x="4513047" y="0"/>
                </a:lnTo>
                <a:lnTo>
                  <a:pt x="4513047" y="2409371"/>
                </a:lnTo>
                <a:lnTo>
                  <a:pt x="0" y="2409371"/>
                </a:lnTo>
                <a:close/>
              </a:path>
            </a:pathLst>
          </a:custGeom>
          <a:solidFill>
            <a:srgbClr val="000000">
              <a:alpha val="0"/>
            </a:srgbClr>
          </a:solidFill>
          <a:ln cap="sq" cmpd="sng" w="19050">
            <a:solidFill>
              <a:srgbClr val="40404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chemeClr val="dk1"/>
                </a:solidFill>
                <a:latin typeface="Times New Roman"/>
                <a:ea typeface="Times New Roman"/>
                <a:cs typeface="Times New Roman"/>
                <a:sym typeface="Times New Roman"/>
              </a:rPr>
              <a:t>Tokenization and Text Conversion</a:t>
            </a:r>
            <a:r>
              <a:rPr lang="en-US" sz="6000">
                <a:solidFill>
                  <a:schemeClr val="dk1"/>
                </a:solidFill>
                <a:latin typeface="Arial Black"/>
                <a:ea typeface="Arial Black"/>
                <a:cs typeface="Arial Black"/>
                <a:sym typeface="Arial Black"/>
              </a:rPr>
              <a:t> </a:t>
            </a:r>
            <a:endParaRPr sz="6000">
              <a:solidFill>
                <a:schemeClr val="dk1"/>
              </a:solidFill>
              <a:latin typeface="Arial Black"/>
              <a:ea typeface="Arial Black"/>
              <a:cs typeface="Arial Black"/>
              <a:sym typeface="Arial Black"/>
            </a:endParaRPr>
          </a:p>
        </p:txBody>
      </p:sp>
      <p:sp>
        <p:nvSpPr>
          <p:cNvPr id="151" name="Google Shape;151;p18"/>
          <p:cNvSpPr/>
          <p:nvPr/>
        </p:nvSpPr>
        <p:spPr>
          <a:xfrm>
            <a:off x="15354490" y="7390825"/>
            <a:ext cx="2933510" cy="2896175"/>
          </a:xfrm>
          <a:custGeom>
            <a:rect b="b" l="l" r="r" t="t"/>
            <a:pathLst>
              <a:path extrusionOk="0" h="2896175" w="2933510">
                <a:moveTo>
                  <a:pt x="0" y="0"/>
                </a:moveTo>
                <a:lnTo>
                  <a:pt x="2933510" y="0"/>
                </a:lnTo>
                <a:lnTo>
                  <a:pt x="2933510" y="2896175"/>
                </a:lnTo>
                <a:lnTo>
                  <a:pt x="0" y="2896175"/>
                </a:lnTo>
                <a:lnTo>
                  <a:pt x="0" y="0"/>
                </a:lnTo>
                <a:close/>
              </a:path>
            </a:pathLst>
          </a:custGeom>
          <a:blipFill rotWithShape="1">
            <a:blip r:embed="rId3">
              <a:alphaModFix/>
            </a:blip>
            <a:stretch>
              <a:fillRect b="0" l="0" r="0" t="0"/>
            </a:stretch>
          </a:blipFill>
          <a:ln>
            <a:noFill/>
          </a:ln>
        </p:spPr>
      </p:sp>
      <p:sp>
        <p:nvSpPr>
          <p:cNvPr id="152" name="Google Shape;152;p18"/>
          <p:cNvSpPr/>
          <p:nvPr/>
        </p:nvSpPr>
        <p:spPr>
          <a:xfrm rot="10800000">
            <a:off x="-1335" y="0"/>
            <a:ext cx="2933510" cy="2896175"/>
          </a:xfrm>
          <a:custGeom>
            <a:rect b="b" l="l" r="r" t="t"/>
            <a:pathLst>
              <a:path extrusionOk="0" h="2896175" w="2933510">
                <a:moveTo>
                  <a:pt x="0" y="0"/>
                </a:moveTo>
                <a:lnTo>
                  <a:pt x="2933510" y="0"/>
                </a:lnTo>
                <a:lnTo>
                  <a:pt x="2933510" y="2896175"/>
                </a:lnTo>
                <a:lnTo>
                  <a:pt x="0" y="289617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18"/>
          <p:cNvSpPr txBox="1"/>
          <p:nvPr/>
        </p:nvSpPr>
        <p:spPr>
          <a:xfrm>
            <a:off x="2933511" y="3279904"/>
            <a:ext cx="12476332" cy="1971309"/>
          </a:xfrm>
          <a:prstGeom prst="rect">
            <a:avLst/>
          </a:prstGeom>
          <a:noFill/>
          <a:ln>
            <a:noFill/>
          </a:ln>
        </p:spPr>
        <p:txBody>
          <a:bodyPr anchorCtr="0" anchor="t" bIns="0" lIns="0" spcFirstLastPara="1" rIns="0" wrap="square" tIns="0">
            <a:spAutoFit/>
          </a:bodyPr>
          <a:lstStyle/>
          <a:p>
            <a:pPr indent="0" lvl="0" marL="0" marR="0" rtl="0" algn="ctr">
              <a:lnSpc>
                <a:spcPct val="250000"/>
              </a:lnSpc>
              <a:spcBef>
                <a:spcPts val="0"/>
              </a:spcBef>
              <a:spcAft>
                <a:spcPts val="0"/>
              </a:spcAft>
              <a:buNone/>
            </a:pPr>
            <a:r>
              <a:t/>
            </a:r>
            <a:endParaRPr b="1" sz="7200">
              <a:solidFill>
                <a:srgbClr val="404040"/>
              </a:solidFill>
              <a:latin typeface="Questrial"/>
              <a:ea typeface="Questrial"/>
              <a:cs typeface="Questrial"/>
              <a:sym typeface="Questrial"/>
            </a:endParaRPr>
          </a:p>
        </p:txBody>
      </p:sp>
      <p:sp>
        <p:nvSpPr>
          <p:cNvPr id="154" name="Google Shape;154;p18"/>
          <p:cNvSpPr txBox="1"/>
          <p:nvPr/>
        </p:nvSpPr>
        <p:spPr>
          <a:xfrm>
            <a:off x="4579513" y="5181600"/>
            <a:ext cx="9128975" cy="998991"/>
          </a:xfrm>
          <a:prstGeom prst="rect">
            <a:avLst/>
          </a:prstGeom>
          <a:noFill/>
          <a:ln>
            <a:noFill/>
          </a:ln>
        </p:spPr>
        <p:txBody>
          <a:bodyPr anchorCtr="0" anchor="t" bIns="0" lIns="0" spcFirstLastPara="1" rIns="0" wrap="square" tIns="0">
            <a:spAutoFit/>
          </a:bodyPr>
          <a:lstStyle/>
          <a:p>
            <a:pPr indent="0" lvl="0" marL="0" marR="0" rtl="0" algn="ctr">
              <a:lnSpc>
                <a:spcPct val="224974"/>
              </a:lnSpc>
              <a:spcBef>
                <a:spcPts val="0"/>
              </a:spcBef>
              <a:spcAft>
                <a:spcPts val="0"/>
              </a:spcAft>
              <a:buNone/>
            </a:pPr>
            <a:r>
              <a:t/>
            </a:r>
            <a:endParaRPr b="1" i="1" sz="4000">
              <a:solidFill>
                <a:srgbClr val="404040"/>
              </a:solidFill>
              <a:latin typeface="Questrial"/>
              <a:ea typeface="Questrial"/>
              <a:cs typeface="Questrial"/>
              <a:sym typeface="Questrial"/>
            </a:endParaRPr>
          </a:p>
        </p:txBody>
      </p:sp>
      <p:sp>
        <p:nvSpPr>
          <p:cNvPr id="155" name="Google Shape;155;p18"/>
          <p:cNvSpPr/>
          <p:nvPr/>
        </p:nvSpPr>
        <p:spPr>
          <a:xfrm>
            <a:off x="830775" y="1966050"/>
            <a:ext cx="16072200" cy="7133400"/>
          </a:xfrm>
          <a:prstGeom prst="rect">
            <a:avLst/>
          </a:prstGeom>
          <a:noFill/>
          <a:ln>
            <a:noFill/>
          </a:ln>
        </p:spPr>
        <p:txBody>
          <a:bodyPr anchorCtr="0" anchor="t" bIns="45700" lIns="91425" spcFirstLastPara="1" rIns="91425" wrap="square" tIns="45700">
            <a:noAutofit/>
          </a:bodyPr>
          <a:lstStyle/>
          <a:p>
            <a:pPr indent="-647700" lvl="0" marL="571500" marR="0" rtl="0" algn="l">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Tokenization converts text into smaller units, typically words or sub-words, to help the model understand the input text. This is necessary for processing text data in machine learning models.   </a:t>
            </a:r>
            <a:endParaRPr sz="3000">
              <a:latin typeface="Times New Roman"/>
              <a:ea typeface="Times New Roman"/>
              <a:cs typeface="Times New Roman"/>
              <a:sym typeface="Times New Roman"/>
            </a:endParaRPr>
          </a:p>
          <a:p>
            <a:pPr indent="-457200" lvl="0" marL="571500" marR="0" rtl="0" algn="l">
              <a:spcBef>
                <a:spcPts val="0"/>
              </a:spcBef>
              <a:spcAft>
                <a:spcPts val="0"/>
              </a:spcAft>
              <a:buClr>
                <a:schemeClr val="dk1"/>
              </a:buClr>
              <a:buSzPts val="1800"/>
              <a:buFont typeface="Arial"/>
              <a:buNone/>
            </a:pPr>
            <a:r>
              <a:t/>
            </a:r>
            <a:endParaRPr sz="3000">
              <a:solidFill>
                <a:schemeClr val="dk1"/>
              </a:solidFill>
              <a:latin typeface="Times New Roman"/>
              <a:ea typeface="Times New Roman"/>
              <a:cs typeface="Times New Roman"/>
              <a:sym typeface="Times New Roman"/>
            </a:endParaRPr>
          </a:p>
          <a:p>
            <a:pPr indent="-647700" lvl="0" marL="571500" marR="0" rtl="0" algn="l">
              <a:spcBef>
                <a:spcPts val="0"/>
              </a:spcBef>
              <a:spcAft>
                <a:spcPts val="0"/>
              </a:spcAft>
              <a:buClr>
                <a:schemeClr val="dk1"/>
              </a:buClr>
              <a:buSzPts val="3000"/>
              <a:buFont typeface="Arial"/>
              <a:buChar char="•"/>
            </a:pPr>
            <a:r>
              <a:rPr b="1" lang="en-US" sz="3000">
                <a:solidFill>
                  <a:schemeClr val="dk1"/>
                </a:solidFill>
                <a:latin typeface="Times New Roman"/>
                <a:ea typeface="Times New Roman"/>
                <a:cs typeface="Times New Roman"/>
                <a:sym typeface="Times New Roman"/>
              </a:rPr>
              <a:t>Why Tokenization?</a:t>
            </a:r>
            <a:r>
              <a:rPr lang="en-US" sz="3000">
                <a:solidFill>
                  <a:schemeClr val="dk1"/>
                </a:solidFill>
                <a:latin typeface="Times New Roman"/>
                <a:ea typeface="Times New Roman"/>
                <a:cs typeface="Times New Roman"/>
                <a:sym typeface="Times New Roman"/>
              </a:rPr>
              <a:t> Cyberbullying detection requires analyzing the semantics and context of sentences. Breaking down text into tokens allows the model to handle each word as a meaningful unit.                                                                                                                                                                                                                                                                                                   </a:t>
            </a:r>
            <a:endParaRPr sz="3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000">
              <a:solidFill>
                <a:schemeClr val="dk1"/>
              </a:solidFill>
              <a:latin typeface="Times New Roman"/>
              <a:ea typeface="Times New Roman"/>
              <a:cs typeface="Times New Roman"/>
              <a:sym typeface="Times New Roman"/>
            </a:endParaRPr>
          </a:p>
          <a:p>
            <a:pPr indent="-419100" lvl="0" marL="457200" marR="0" rtl="0" algn="l">
              <a:spcBef>
                <a:spcPts val="0"/>
              </a:spcBef>
              <a:spcAft>
                <a:spcPts val="0"/>
              </a:spcAft>
              <a:buClr>
                <a:schemeClr val="dk1"/>
              </a:buClr>
              <a:buSzPts val="3000"/>
              <a:buFont typeface="Times New Roman"/>
              <a:buAutoNum type="arabicPeriod"/>
            </a:pPr>
            <a:r>
              <a:rPr lang="en-US" sz="3000">
                <a:solidFill>
                  <a:schemeClr val="dk1"/>
                </a:solidFill>
                <a:latin typeface="Times New Roman"/>
                <a:ea typeface="Times New Roman"/>
                <a:cs typeface="Times New Roman"/>
                <a:sym typeface="Times New Roman"/>
              </a:rPr>
              <a:t>Converts text to lowercase, making it easier to work with consistently. </a:t>
            </a:r>
            <a:endParaRPr sz="3000">
              <a:solidFill>
                <a:schemeClr val="dk1"/>
              </a:solidFill>
              <a:latin typeface="Times New Roman"/>
              <a:ea typeface="Times New Roman"/>
              <a:cs typeface="Times New Roman"/>
              <a:sym typeface="Times New Roman"/>
            </a:endParaRPr>
          </a:p>
          <a:p>
            <a:pPr indent="-419100" lvl="0" marL="457200" marR="0" rtl="0" algn="l">
              <a:spcBef>
                <a:spcPts val="0"/>
              </a:spcBef>
              <a:spcAft>
                <a:spcPts val="0"/>
              </a:spcAft>
              <a:buClr>
                <a:schemeClr val="dk1"/>
              </a:buClr>
              <a:buSzPts val="3000"/>
              <a:buFont typeface="Times New Roman"/>
              <a:buAutoNum type="arabicPeriod"/>
            </a:pPr>
            <a:r>
              <a:rPr lang="en-US" sz="3000">
                <a:solidFill>
                  <a:schemeClr val="dk1"/>
                </a:solidFill>
                <a:latin typeface="Times New Roman"/>
                <a:ea typeface="Times New Roman"/>
                <a:cs typeface="Times New Roman"/>
                <a:sym typeface="Times New Roman"/>
              </a:rPr>
              <a:t>Tokenization happens here indirectly: the text is split by whitespace (via split()) and joined back together, giving us lowercase tokens without changing word order. </a:t>
            </a:r>
            <a:endParaRPr sz="3000">
              <a:solidFill>
                <a:schemeClr val="dk1"/>
              </a:solidFill>
              <a:latin typeface="Times New Roman"/>
              <a:ea typeface="Times New Roman"/>
              <a:cs typeface="Times New Roman"/>
              <a:sym typeface="Times New Roman"/>
            </a:endParaRPr>
          </a:p>
        </p:txBody>
      </p:sp>
      <p:sp>
        <p:nvSpPr>
          <p:cNvPr id="156" name="Google Shape;156;p18"/>
          <p:cNvSpPr/>
          <p:nvPr/>
        </p:nvSpPr>
        <p:spPr>
          <a:xfrm>
            <a:off x="7512110" y="4958834"/>
            <a:ext cx="1200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7" name="Google Shape;157;p18"/>
          <p:cNvPicPr preferRelativeResize="0"/>
          <p:nvPr/>
        </p:nvPicPr>
        <p:blipFill>
          <a:blip r:embed="rId4">
            <a:alphaModFix/>
          </a:blip>
          <a:stretch>
            <a:fillRect/>
          </a:stretch>
        </p:blipFill>
        <p:spPr>
          <a:xfrm>
            <a:off x="3623300" y="4695438"/>
            <a:ext cx="11563350" cy="1971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grpSp>
        <p:nvGrpSpPr>
          <p:cNvPr id="162" name="Google Shape;162;p19"/>
          <p:cNvGrpSpPr/>
          <p:nvPr/>
        </p:nvGrpSpPr>
        <p:grpSpPr>
          <a:xfrm>
            <a:off x="576263" y="460963"/>
            <a:ext cx="17135475" cy="9256578"/>
            <a:chOff x="0" y="-28575"/>
            <a:chExt cx="4513047" cy="2437946"/>
          </a:xfrm>
        </p:grpSpPr>
        <p:sp>
          <p:nvSpPr>
            <p:cNvPr id="163" name="Google Shape;163;p19"/>
            <p:cNvSpPr/>
            <p:nvPr/>
          </p:nvSpPr>
          <p:spPr>
            <a:xfrm>
              <a:off x="0" y="0"/>
              <a:ext cx="4513047" cy="2409371"/>
            </a:xfrm>
            <a:custGeom>
              <a:rect b="b" l="l" r="r" t="t"/>
              <a:pathLst>
                <a:path extrusionOk="0" h="2409371" w="4513047">
                  <a:moveTo>
                    <a:pt x="0" y="0"/>
                  </a:moveTo>
                  <a:lnTo>
                    <a:pt x="4513047" y="0"/>
                  </a:lnTo>
                  <a:lnTo>
                    <a:pt x="4513047" y="2409371"/>
                  </a:lnTo>
                  <a:lnTo>
                    <a:pt x="0" y="2409371"/>
                  </a:lnTo>
                  <a:close/>
                </a:path>
              </a:pathLst>
            </a:custGeom>
            <a:solidFill>
              <a:srgbClr val="000000">
                <a:alpha val="0"/>
              </a:srgbClr>
            </a:solidFill>
            <a:ln cap="sq" cmpd="sng" w="19050">
              <a:solidFill>
                <a:srgbClr val="404040"/>
              </a:solidFill>
              <a:prstDash val="solid"/>
              <a:miter lim="8000"/>
              <a:headEnd len="sm" w="sm" type="none"/>
              <a:tailEnd len="sm" w="sm" type="none"/>
            </a:ln>
          </p:spPr>
        </p:sp>
        <p:sp>
          <p:nvSpPr>
            <p:cNvPr id="164" name="Google Shape;164;p19"/>
            <p:cNvSpPr txBox="1"/>
            <p:nvPr/>
          </p:nvSpPr>
          <p:spPr>
            <a:xfrm>
              <a:off x="0" y="-28575"/>
              <a:ext cx="4513047" cy="2437946"/>
            </a:xfrm>
            <a:prstGeom prst="rect">
              <a:avLst/>
            </a:prstGeom>
            <a:noFill/>
            <a:ln>
              <a:noFill/>
            </a:ln>
          </p:spPr>
          <p:txBody>
            <a:bodyPr anchorCtr="0" anchor="ctr" bIns="50800" lIns="50800" spcFirstLastPara="1" rIns="50800" wrap="square" tIns="50800">
              <a:noAutofit/>
            </a:bodyPr>
            <a:lstStyle/>
            <a:p>
              <a:pPr indent="0" lvl="0" marL="0" marR="0" rtl="0" algn="ctr">
                <a:lnSpc>
                  <a:spcPct val="108888"/>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5" name="Google Shape;165;p19"/>
          <p:cNvSpPr/>
          <p:nvPr/>
        </p:nvSpPr>
        <p:spPr>
          <a:xfrm>
            <a:off x="15354490" y="7390825"/>
            <a:ext cx="2933510" cy="2896175"/>
          </a:xfrm>
          <a:custGeom>
            <a:rect b="b" l="l" r="r" t="t"/>
            <a:pathLst>
              <a:path extrusionOk="0" h="2896175" w="2933510">
                <a:moveTo>
                  <a:pt x="0" y="0"/>
                </a:moveTo>
                <a:lnTo>
                  <a:pt x="2933510" y="0"/>
                </a:lnTo>
                <a:lnTo>
                  <a:pt x="2933510" y="2896175"/>
                </a:lnTo>
                <a:lnTo>
                  <a:pt x="0" y="2896175"/>
                </a:lnTo>
                <a:lnTo>
                  <a:pt x="0" y="0"/>
                </a:lnTo>
                <a:close/>
              </a:path>
            </a:pathLst>
          </a:custGeom>
          <a:blipFill rotWithShape="1">
            <a:blip r:embed="rId3">
              <a:alphaModFix/>
            </a:blip>
            <a:stretch>
              <a:fillRect b="0" l="0" r="0" t="0"/>
            </a:stretch>
          </a:blipFill>
          <a:ln>
            <a:noFill/>
          </a:ln>
        </p:spPr>
      </p:sp>
      <p:sp>
        <p:nvSpPr>
          <p:cNvPr id="166" name="Google Shape;166;p19"/>
          <p:cNvSpPr/>
          <p:nvPr/>
        </p:nvSpPr>
        <p:spPr>
          <a:xfrm rot="10800000">
            <a:off x="0" y="0"/>
            <a:ext cx="2933510" cy="2896175"/>
          </a:xfrm>
          <a:custGeom>
            <a:rect b="b" l="l" r="r" t="t"/>
            <a:pathLst>
              <a:path extrusionOk="0" h="2896175" w="2933510">
                <a:moveTo>
                  <a:pt x="0" y="0"/>
                </a:moveTo>
                <a:lnTo>
                  <a:pt x="2933510" y="0"/>
                </a:lnTo>
                <a:lnTo>
                  <a:pt x="2933510" y="2896175"/>
                </a:lnTo>
                <a:lnTo>
                  <a:pt x="0" y="2896175"/>
                </a:lnTo>
                <a:lnTo>
                  <a:pt x="0" y="0"/>
                </a:lnTo>
                <a:close/>
              </a:path>
            </a:pathLst>
          </a:custGeom>
          <a:blipFill rotWithShape="1">
            <a:blip r:embed="rId3">
              <a:alphaModFix/>
            </a:blip>
            <a:stretch>
              <a:fillRect b="0" l="0" r="0" t="0"/>
            </a:stretch>
          </a:blipFill>
          <a:ln>
            <a:noFill/>
          </a:ln>
        </p:spPr>
      </p:sp>
      <p:sp>
        <p:nvSpPr>
          <p:cNvPr id="167" name="Google Shape;167;p19"/>
          <p:cNvSpPr txBox="1"/>
          <p:nvPr/>
        </p:nvSpPr>
        <p:spPr>
          <a:xfrm>
            <a:off x="2933511" y="3279904"/>
            <a:ext cx="12476332" cy="1971309"/>
          </a:xfrm>
          <a:prstGeom prst="rect">
            <a:avLst/>
          </a:prstGeom>
          <a:noFill/>
          <a:ln>
            <a:noFill/>
          </a:ln>
        </p:spPr>
        <p:txBody>
          <a:bodyPr anchorCtr="0" anchor="t" bIns="0" lIns="0" spcFirstLastPara="1" rIns="0" wrap="square" tIns="0">
            <a:spAutoFit/>
          </a:bodyPr>
          <a:lstStyle/>
          <a:p>
            <a:pPr indent="0" lvl="0" marL="0" marR="0" rtl="0" algn="ctr">
              <a:lnSpc>
                <a:spcPct val="250000"/>
              </a:lnSpc>
              <a:spcBef>
                <a:spcPts val="0"/>
              </a:spcBef>
              <a:spcAft>
                <a:spcPts val="0"/>
              </a:spcAft>
              <a:buNone/>
            </a:pPr>
            <a:r>
              <a:t/>
            </a:r>
            <a:endParaRPr b="1" sz="7200">
              <a:solidFill>
                <a:srgbClr val="404040"/>
              </a:solidFill>
              <a:latin typeface="Questrial"/>
              <a:ea typeface="Questrial"/>
              <a:cs typeface="Questrial"/>
              <a:sym typeface="Questrial"/>
            </a:endParaRPr>
          </a:p>
        </p:txBody>
      </p:sp>
      <p:sp>
        <p:nvSpPr>
          <p:cNvPr id="168" name="Google Shape;168;p19"/>
          <p:cNvSpPr txBox="1"/>
          <p:nvPr/>
        </p:nvSpPr>
        <p:spPr>
          <a:xfrm>
            <a:off x="4579513" y="5181600"/>
            <a:ext cx="9128975" cy="998991"/>
          </a:xfrm>
          <a:prstGeom prst="rect">
            <a:avLst/>
          </a:prstGeom>
          <a:noFill/>
          <a:ln>
            <a:noFill/>
          </a:ln>
        </p:spPr>
        <p:txBody>
          <a:bodyPr anchorCtr="0" anchor="t" bIns="0" lIns="0" spcFirstLastPara="1" rIns="0" wrap="square" tIns="0">
            <a:spAutoFit/>
          </a:bodyPr>
          <a:lstStyle/>
          <a:p>
            <a:pPr indent="0" lvl="0" marL="0" marR="0" rtl="0" algn="ctr">
              <a:lnSpc>
                <a:spcPct val="224974"/>
              </a:lnSpc>
              <a:spcBef>
                <a:spcPts val="0"/>
              </a:spcBef>
              <a:spcAft>
                <a:spcPts val="0"/>
              </a:spcAft>
              <a:buNone/>
            </a:pPr>
            <a:r>
              <a:t/>
            </a:r>
            <a:endParaRPr b="1" i="1" sz="4000">
              <a:solidFill>
                <a:srgbClr val="404040"/>
              </a:solidFill>
              <a:latin typeface="Questrial"/>
              <a:ea typeface="Questrial"/>
              <a:cs typeface="Questrial"/>
              <a:sym typeface="Questrial"/>
            </a:endParaRPr>
          </a:p>
        </p:txBody>
      </p:sp>
      <p:sp>
        <p:nvSpPr>
          <p:cNvPr id="169" name="Google Shape;169;p19"/>
          <p:cNvSpPr txBox="1"/>
          <p:nvPr/>
        </p:nvSpPr>
        <p:spPr>
          <a:xfrm>
            <a:off x="1654000" y="1028700"/>
            <a:ext cx="92964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dk1"/>
                </a:solidFill>
                <a:latin typeface="Times New Roman"/>
                <a:ea typeface="Times New Roman"/>
                <a:cs typeface="Times New Roman"/>
                <a:sym typeface="Times New Roman"/>
              </a:rPr>
              <a:t>Flow chart</a:t>
            </a:r>
            <a:endParaRPr b="1" sz="7200">
              <a:latin typeface="Times New Roman"/>
              <a:ea typeface="Times New Roman"/>
              <a:cs typeface="Times New Roman"/>
              <a:sym typeface="Times New Roman"/>
            </a:endParaRPr>
          </a:p>
        </p:txBody>
      </p:sp>
      <p:sp>
        <p:nvSpPr>
          <p:cNvPr id="170" name="Google Shape;170;p19"/>
          <p:cNvSpPr txBox="1"/>
          <p:nvPr/>
        </p:nvSpPr>
        <p:spPr>
          <a:xfrm>
            <a:off x="1485909" y="2229292"/>
            <a:ext cx="163830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pic>
        <p:nvPicPr>
          <p:cNvPr id="171" name="Google Shape;171;p19"/>
          <p:cNvPicPr preferRelativeResize="0"/>
          <p:nvPr/>
        </p:nvPicPr>
        <p:blipFill rotWithShape="1">
          <a:blip r:embed="rId4">
            <a:alphaModFix/>
          </a:blip>
          <a:srcRect b="0" l="0" r="0" t="0"/>
          <a:stretch/>
        </p:blipFill>
        <p:spPr>
          <a:xfrm>
            <a:off x="6172200" y="1305242"/>
            <a:ext cx="7010400" cy="802925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grpSp>
        <p:nvGrpSpPr>
          <p:cNvPr id="176" name="Google Shape;176;p20"/>
          <p:cNvGrpSpPr/>
          <p:nvPr/>
        </p:nvGrpSpPr>
        <p:grpSpPr>
          <a:xfrm>
            <a:off x="457200" y="499063"/>
            <a:ext cx="17135475" cy="9256578"/>
            <a:chOff x="0" y="-28575"/>
            <a:chExt cx="4513047" cy="2437946"/>
          </a:xfrm>
        </p:grpSpPr>
        <p:sp>
          <p:nvSpPr>
            <p:cNvPr id="177" name="Google Shape;177;p20"/>
            <p:cNvSpPr/>
            <p:nvPr/>
          </p:nvSpPr>
          <p:spPr>
            <a:xfrm>
              <a:off x="0" y="0"/>
              <a:ext cx="4513047" cy="2409371"/>
            </a:xfrm>
            <a:custGeom>
              <a:rect b="b" l="l" r="r" t="t"/>
              <a:pathLst>
                <a:path extrusionOk="0" h="2409371" w="4513047">
                  <a:moveTo>
                    <a:pt x="0" y="0"/>
                  </a:moveTo>
                  <a:lnTo>
                    <a:pt x="4513047" y="0"/>
                  </a:lnTo>
                  <a:lnTo>
                    <a:pt x="4513047" y="2409371"/>
                  </a:lnTo>
                  <a:lnTo>
                    <a:pt x="0" y="2409371"/>
                  </a:lnTo>
                  <a:close/>
                </a:path>
              </a:pathLst>
            </a:custGeom>
            <a:solidFill>
              <a:srgbClr val="000000">
                <a:alpha val="0"/>
              </a:srgbClr>
            </a:solidFill>
            <a:ln cap="sq" cmpd="sng" w="19050">
              <a:solidFill>
                <a:srgbClr val="404040"/>
              </a:solidFill>
              <a:prstDash val="solid"/>
              <a:miter lim="8000"/>
              <a:headEnd len="sm" w="sm" type="none"/>
              <a:tailEnd len="sm" w="sm" type="none"/>
            </a:ln>
          </p:spPr>
        </p:sp>
        <p:sp>
          <p:nvSpPr>
            <p:cNvPr id="178" name="Google Shape;178;p20"/>
            <p:cNvSpPr txBox="1"/>
            <p:nvPr/>
          </p:nvSpPr>
          <p:spPr>
            <a:xfrm>
              <a:off x="0" y="-28575"/>
              <a:ext cx="4513047" cy="2437946"/>
            </a:xfrm>
            <a:prstGeom prst="rect">
              <a:avLst/>
            </a:prstGeom>
            <a:noFill/>
            <a:ln>
              <a:noFill/>
            </a:ln>
          </p:spPr>
          <p:txBody>
            <a:bodyPr anchorCtr="0" anchor="ctr" bIns="50800" lIns="50800" spcFirstLastPara="1" rIns="50800" wrap="square" tIns="50800">
              <a:noAutofit/>
            </a:bodyPr>
            <a:lstStyle/>
            <a:p>
              <a:pPr indent="0" lvl="0" marL="0" marR="0" rtl="0" algn="ctr">
                <a:lnSpc>
                  <a:spcPct val="108888"/>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9" name="Google Shape;179;p20"/>
          <p:cNvSpPr/>
          <p:nvPr/>
        </p:nvSpPr>
        <p:spPr>
          <a:xfrm>
            <a:off x="15354490" y="7390825"/>
            <a:ext cx="2933510" cy="2896175"/>
          </a:xfrm>
          <a:custGeom>
            <a:rect b="b" l="l" r="r" t="t"/>
            <a:pathLst>
              <a:path extrusionOk="0" h="2896175" w="2933510">
                <a:moveTo>
                  <a:pt x="0" y="0"/>
                </a:moveTo>
                <a:lnTo>
                  <a:pt x="2933510" y="0"/>
                </a:lnTo>
                <a:lnTo>
                  <a:pt x="2933510" y="2896175"/>
                </a:lnTo>
                <a:lnTo>
                  <a:pt x="0" y="2896175"/>
                </a:lnTo>
                <a:lnTo>
                  <a:pt x="0" y="0"/>
                </a:lnTo>
                <a:close/>
              </a:path>
            </a:pathLst>
          </a:custGeom>
          <a:blipFill rotWithShape="1">
            <a:blip r:embed="rId3">
              <a:alphaModFix/>
            </a:blip>
            <a:stretch>
              <a:fillRect b="0" l="0" r="0" t="0"/>
            </a:stretch>
          </a:blipFill>
          <a:ln>
            <a:noFill/>
          </a:ln>
        </p:spPr>
      </p:sp>
      <p:sp>
        <p:nvSpPr>
          <p:cNvPr id="180" name="Google Shape;180;p20"/>
          <p:cNvSpPr/>
          <p:nvPr/>
        </p:nvSpPr>
        <p:spPr>
          <a:xfrm rot="10800000">
            <a:off x="0" y="0"/>
            <a:ext cx="2933510" cy="2896175"/>
          </a:xfrm>
          <a:custGeom>
            <a:rect b="b" l="l" r="r" t="t"/>
            <a:pathLst>
              <a:path extrusionOk="0" h="2896175" w="2933510">
                <a:moveTo>
                  <a:pt x="0" y="0"/>
                </a:moveTo>
                <a:lnTo>
                  <a:pt x="2933510" y="0"/>
                </a:lnTo>
                <a:lnTo>
                  <a:pt x="2933510" y="2896175"/>
                </a:lnTo>
                <a:lnTo>
                  <a:pt x="0" y="2896175"/>
                </a:lnTo>
                <a:lnTo>
                  <a:pt x="0" y="0"/>
                </a:lnTo>
                <a:close/>
              </a:path>
            </a:pathLst>
          </a:custGeom>
          <a:blipFill rotWithShape="1">
            <a:blip r:embed="rId3">
              <a:alphaModFix/>
            </a:blip>
            <a:stretch>
              <a:fillRect b="0" l="0" r="0" t="0"/>
            </a:stretch>
          </a:blipFill>
          <a:ln>
            <a:noFill/>
          </a:ln>
        </p:spPr>
      </p:sp>
      <p:sp>
        <p:nvSpPr>
          <p:cNvPr id="181" name="Google Shape;181;p20"/>
          <p:cNvSpPr txBox="1"/>
          <p:nvPr/>
        </p:nvSpPr>
        <p:spPr>
          <a:xfrm>
            <a:off x="2933511" y="3279904"/>
            <a:ext cx="12476332" cy="1971309"/>
          </a:xfrm>
          <a:prstGeom prst="rect">
            <a:avLst/>
          </a:prstGeom>
          <a:noFill/>
          <a:ln>
            <a:noFill/>
          </a:ln>
        </p:spPr>
        <p:txBody>
          <a:bodyPr anchorCtr="0" anchor="t" bIns="0" lIns="0" spcFirstLastPara="1" rIns="0" wrap="square" tIns="0">
            <a:spAutoFit/>
          </a:bodyPr>
          <a:lstStyle/>
          <a:p>
            <a:pPr indent="0" lvl="0" marL="0" marR="0" rtl="0" algn="ctr">
              <a:lnSpc>
                <a:spcPct val="250000"/>
              </a:lnSpc>
              <a:spcBef>
                <a:spcPts val="0"/>
              </a:spcBef>
              <a:spcAft>
                <a:spcPts val="0"/>
              </a:spcAft>
              <a:buNone/>
            </a:pPr>
            <a:r>
              <a:t/>
            </a:r>
            <a:endParaRPr b="1" sz="7200">
              <a:solidFill>
                <a:srgbClr val="404040"/>
              </a:solidFill>
              <a:latin typeface="Questrial"/>
              <a:ea typeface="Questrial"/>
              <a:cs typeface="Questrial"/>
              <a:sym typeface="Questrial"/>
            </a:endParaRPr>
          </a:p>
        </p:txBody>
      </p:sp>
      <p:sp>
        <p:nvSpPr>
          <p:cNvPr id="182" name="Google Shape;182;p20"/>
          <p:cNvSpPr txBox="1"/>
          <p:nvPr/>
        </p:nvSpPr>
        <p:spPr>
          <a:xfrm>
            <a:off x="4579513" y="5181600"/>
            <a:ext cx="9128975" cy="998991"/>
          </a:xfrm>
          <a:prstGeom prst="rect">
            <a:avLst/>
          </a:prstGeom>
          <a:noFill/>
          <a:ln>
            <a:noFill/>
          </a:ln>
        </p:spPr>
        <p:txBody>
          <a:bodyPr anchorCtr="0" anchor="t" bIns="0" lIns="0" spcFirstLastPara="1" rIns="0" wrap="square" tIns="0">
            <a:spAutoFit/>
          </a:bodyPr>
          <a:lstStyle/>
          <a:p>
            <a:pPr indent="0" lvl="0" marL="0" marR="0" rtl="0" algn="ctr">
              <a:lnSpc>
                <a:spcPct val="224974"/>
              </a:lnSpc>
              <a:spcBef>
                <a:spcPts val="0"/>
              </a:spcBef>
              <a:spcAft>
                <a:spcPts val="0"/>
              </a:spcAft>
              <a:buNone/>
            </a:pPr>
            <a:r>
              <a:t/>
            </a:r>
            <a:endParaRPr b="1" i="1" sz="4000">
              <a:solidFill>
                <a:srgbClr val="404040"/>
              </a:solidFill>
              <a:latin typeface="Questrial"/>
              <a:ea typeface="Questrial"/>
              <a:cs typeface="Questrial"/>
              <a:sym typeface="Questrial"/>
            </a:endParaRPr>
          </a:p>
        </p:txBody>
      </p:sp>
      <p:sp>
        <p:nvSpPr>
          <p:cNvPr id="183" name="Google Shape;183;p20"/>
          <p:cNvSpPr txBox="1"/>
          <p:nvPr/>
        </p:nvSpPr>
        <p:spPr>
          <a:xfrm>
            <a:off x="1066800" y="1028700"/>
            <a:ext cx="92964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dk1"/>
                </a:solidFill>
                <a:latin typeface="Times New Roman"/>
                <a:ea typeface="Times New Roman"/>
                <a:cs typeface="Times New Roman"/>
                <a:sym typeface="Times New Roman"/>
              </a:rPr>
              <a:t>ACCURACY RATE</a:t>
            </a:r>
            <a:endParaRPr b="1" sz="7200">
              <a:solidFill>
                <a:schemeClr val="dk1"/>
              </a:solidFill>
              <a:latin typeface="Times New Roman"/>
              <a:ea typeface="Times New Roman"/>
              <a:cs typeface="Times New Roman"/>
              <a:sym typeface="Times New Roman"/>
            </a:endParaRPr>
          </a:p>
        </p:txBody>
      </p:sp>
      <p:sp>
        <p:nvSpPr>
          <p:cNvPr id="184" name="Google Shape;184;p20"/>
          <p:cNvSpPr txBox="1"/>
          <p:nvPr/>
        </p:nvSpPr>
        <p:spPr>
          <a:xfrm>
            <a:off x="1548475" y="2640250"/>
            <a:ext cx="12129600" cy="609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u="sng">
                <a:solidFill>
                  <a:schemeClr val="dk1"/>
                </a:solidFill>
                <a:latin typeface="Times New Roman"/>
                <a:ea typeface="Times New Roman"/>
                <a:cs typeface="Times New Roman"/>
                <a:sym typeface="Times New Roman"/>
              </a:rPr>
              <a:t>LOGISTIC REGRESSION:</a:t>
            </a:r>
            <a:endParaRPr b="1" sz="3000" u="sng">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3000" u="sng">
              <a:solidFill>
                <a:schemeClr val="dk1"/>
              </a:solidFill>
              <a:latin typeface="Times New Roman"/>
              <a:ea typeface="Times New Roman"/>
              <a:cs typeface="Times New Roman"/>
              <a:sym typeface="Times New Roman"/>
            </a:endParaRPr>
          </a:p>
          <a:p>
            <a:pPr indent="-419100" lvl="0" marL="457200" marR="0" rtl="0" algn="l">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For test size 0.2 : 70.70 %</a:t>
            </a:r>
            <a:endParaRPr sz="3000">
              <a:latin typeface="Times New Roman"/>
              <a:ea typeface="Times New Roman"/>
              <a:cs typeface="Times New Roman"/>
              <a:sym typeface="Times New Roman"/>
            </a:endParaRPr>
          </a:p>
          <a:p>
            <a:pPr indent="-419100" lvl="0" marL="457200" marR="0" rtl="0" algn="l">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For test size </a:t>
            </a:r>
            <a:r>
              <a:rPr lang="en-US" sz="3000">
                <a:solidFill>
                  <a:schemeClr val="dk1"/>
                </a:solidFill>
                <a:latin typeface="Times New Roman"/>
                <a:ea typeface="Times New Roman"/>
                <a:cs typeface="Times New Roman"/>
                <a:sym typeface="Times New Roman"/>
              </a:rPr>
              <a:t>0.25 : 70.45 %</a:t>
            </a:r>
            <a:endParaRPr sz="3000">
              <a:latin typeface="Times New Roman"/>
              <a:ea typeface="Times New Roman"/>
              <a:cs typeface="Times New Roman"/>
              <a:sym typeface="Times New Roman"/>
            </a:endParaRPr>
          </a:p>
          <a:p>
            <a:pPr indent="-419100" lvl="0" marL="457200" marR="0" rtl="0" algn="l">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For test size </a:t>
            </a:r>
            <a:r>
              <a:rPr lang="en-US" sz="3000">
                <a:solidFill>
                  <a:schemeClr val="dk1"/>
                </a:solidFill>
                <a:latin typeface="Times New Roman"/>
                <a:ea typeface="Times New Roman"/>
                <a:cs typeface="Times New Roman"/>
                <a:sym typeface="Times New Roman"/>
              </a:rPr>
              <a:t>0.3 : 69.36 %</a:t>
            </a:r>
            <a:endParaRPr sz="3000">
              <a:latin typeface="Times New Roman"/>
              <a:ea typeface="Times New Roman"/>
              <a:cs typeface="Times New Roman"/>
              <a:sym typeface="Times New Roman"/>
            </a:endParaRPr>
          </a:p>
          <a:p>
            <a:pPr indent="-419100" lvl="0" marL="457200" marR="0" rtl="0" algn="l">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For test size </a:t>
            </a:r>
            <a:r>
              <a:rPr lang="en-US" sz="3000">
                <a:solidFill>
                  <a:schemeClr val="dk1"/>
                </a:solidFill>
                <a:latin typeface="Times New Roman"/>
                <a:ea typeface="Times New Roman"/>
                <a:cs typeface="Times New Roman"/>
                <a:sym typeface="Times New Roman"/>
              </a:rPr>
              <a:t>0.33 : 68.50</a:t>
            </a:r>
            <a:endParaRPr sz="3000">
              <a:latin typeface="Times New Roman"/>
              <a:ea typeface="Times New Roman"/>
              <a:cs typeface="Times New Roman"/>
              <a:sym typeface="Times New Roman"/>
            </a:endParaRPr>
          </a:p>
          <a:p>
            <a:pPr indent="0" lvl="0" marL="0" marR="0" rtl="0" algn="l">
              <a:spcBef>
                <a:spcPts val="0"/>
              </a:spcBef>
              <a:spcAft>
                <a:spcPts val="0"/>
              </a:spcAft>
              <a:buNone/>
            </a:pPr>
            <a:r>
              <a:t/>
            </a:r>
            <a:endParaRPr sz="3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3000" u="sng">
                <a:solidFill>
                  <a:schemeClr val="dk1"/>
                </a:solidFill>
                <a:latin typeface="Times New Roman"/>
                <a:ea typeface="Times New Roman"/>
                <a:cs typeface="Times New Roman"/>
                <a:sym typeface="Times New Roman"/>
              </a:rPr>
              <a:t>RANDOM FOREST REGRESSION</a:t>
            </a:r>
            <a:endParaRPr b="1" sz="3000" u="sng">
              <a:latin typeface="Times New Roman"/>
              <a:ea typeface="Times New Roman"/>
              <a:cs typeface="Times New Roman"/>
              <a:sym typeface="Times New Roman"/>
            </a:endParaRPr>
          </a:p>
          <a:p>
            <a:pPr indent="0" lvl="0" marL="0" marR="0" rtl="0" algn="l">
              <a:spcBef>
                <a:spcPts val="0"/>
              </a:spcBef>
              <a:spcAft>
                <a:spcPts val="0"/>
              </a:spcAft>
              <a:buNone/>
            </a:pPr>
            <a:r>
              <a:t/>
            </a:r>
            <a:endParaRPr sz="3000">
              <a:latin typeface="Times New Roman"/>
              <a:ea typeface="Times New Roman"/>
              <a:cs typeface="Times New Roman"/>
              <a:sym typeface="Times New Roman"/>
            </a:endParaRPr>
          </a:p>
          <a:p>
            <a:pPr indent="-419100" lvl="0" marL="457200" marR="0" rtl="0" algn="l">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For t</a:t>
            </a:r>
            <a:r>
              <a:rPr lang="en-US" sz="3000">
                <a:solidFill>
                  <a:schemeClr val="dk1"/>
                </a:solidFill>
                <a:latin typeface="Times New Roman"/>
                <a:ea typeface="Times New Roman"/>
                <a:cs typeface="Times New Roman"/>
                <a:sym typeface="Times New Roman"/>
              </a:rPr>
              <a:t>est size 0.2 : 68.68 %</a:t>
            </a:r>
            <a:endParaRPr sz="3000">
              <a:latin typeface="Times New Roman"/>
              <a:ea typeface="Times New Roman"/>
              <a:cs typeface="Times New Roman"/>
              <a:sym typeface="Times New Roman"/>
            </a:endParaRPr>
          </a:p>
          <a:p>
            <a:pPr indent="-419100" lvl="0" marL="457200" marR="0" rtl="0" algn="l">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For test size </a:t>
            </a:r>
            <a:r>
              <a:rPr lang="en-US" sz="3000">
                <a:solidFill>
                  <a:schemeClr val="dk1"/>
                </a:solidFill>
                <a:latin typeface="Times New Roman"/>
                <a:ea typeface="Times New Roman"/>
                <a:cs typeface="Times New Roman"/>
                <a:sym typeface="Times New Roman"/>
              </a:rPr>
              <a:t>0.25 : 68.01 %</a:t>
            </a:r>
            <a:endParaRPr sz="3000">
              <a:latin typeface="Times New Roman"/>
              <a:ea typeface="Times New Roman"/>
              <a:cs typeface="Times New Roman"/>
              <a:sym typeface="Times New Roman"/>
            </a:endParaRPr>
          </a:p>
          <a:p>
            <a:pPr indent="-419100" lvl="0" marL="457200" marR="0" rtl="0" algn="l">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For test size </a:t>
            </a:r>
            <a:r>
              <a:rPr lang="en-US" sz="3000">
                <a:solidFill>
                  <a:schemeClr val="dk1"/>
                </a:solidFill>
                <a:latin typeface="Times New Roman"/>
                <a:ea typeface="Times New Roman"/>
                <a:cs typeface="Times New Roman"/>
                <a:sym typeface="Times New Roman"/>
              </a:rPr>
              <a:t>0.3 : 70.03 %</a:t>
            </a:r>
            <a:endParaRPr sz="3000">
              <a:latin typeface="Times New Roman"/>
              <a:ea typeface="Times New Roman"/>
              <a:cs typeface="Times New Roman"/>
              <a:sym typeface="Times New Roman"/>
            </a:endParaRPr>
          </a:p>
          <a:p>
            <a:pPr indent="-419100" lvl="0" marL="457200" marR="0" rtl="0" algn="l">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For test size </a:t>
            </a:r>
            <a:r>
              <a:rPr lang="en-US" sz="3000">
                <a:solidFill>
                  <a:schemeClr val="dk1"/>
                </a:solidFill>
                <a:latin typeface="Times New Roman"/>
                <a:ea typeface="Times New Roman"/>
                <a:cs typeface="Times New Roman"/>
                <a:sym typeface="Times New Roman"/>
              </a:rPr>
              <a:t>0.33 : 71.25 %</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rect b="b" l="l" r="r" t="t"/>
              <a:pathLst>
                <a:path extrusionOk="0" h="2409371" w="4513047">
                  <a:moveTo>
                    <a:pt x="0" y="0"/>
                  </a:moveTo>
                  <a:lnTo>
                    <a:pt x="4513047" y="0"/>
                  </a:lnTo>
                  <a:lnTo>
                    <a:pt x="4513047" y="2409371"/>
                  </a:lnTo>
                  <a:lnTo>
                    <a:pt x="0" y="2409371"/>
                  </a:lnTo>
                  <a:close/>
                </a:path>
              </a:pathLst>
            </a:custGeom>
            <a:solidFill>
              <a:srgbClr val="000000">
                <a:alpha val="0"/>
              </a:srgbClr>
            </a:solidFill>
            <a:ln cap="sq" cmpd="sng" w="19050">
              <a:solidFill>
                <a:srgbClr val="404040"/>
              </a:solidFill>
              <a:prstDash val="solid"/>
              <a:miter lim="8000"/>
              <a:headEnd len="sm" w="sm" type="none"/>
              <a:tailEnd len="sm" w="sm" type="none"/>
            </a:ln>
          </p:spPr>
        </p:sp>
        <p:sp>
          <p:nvSpPr>
            <p:cNvPr id="191" name="Google Shape;191;p21"/>
            <p:cNvSpPr txBox="1"/>
            <p:nvPr/>
          </p:nvSpPr>
          <p:spPr>
            <a:xfrm>
              <a:off x="0" y="-28575"/>
              <a:ext cx="4513047" cy="2437946"/>
            </a:xfrm>
            <a:prstGeom prst="rect">
              <a:avLst/>
            </a:prstGeom>
            <a:noFill/>
            <a:ln>
              <a:noFill/>
            </a:ln>
          </p:spPr>
          <p:txBody>
            <a:bodyPr anchorCtr="0" anchor="ctr" bIns="50800" lIns="50800" spcFirstLastPara="1" rIns="50800" wrap="square" tIns="50800">
              <a:noAutofit/>
            </a:bodyPr>
            <a:lstStyle/>
            <a:p>
              <a:pPr indent="0" lvl="0" marL="0" marR="0" rtl="0" algn="ctr">
                <a:lnSpc>
                  <a:spcPct val="108888"/>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rect b="b" l="l" r="r" t="t"/>
            <a:pathLst>
              <a:path extrusionOk="0" h="2896175" w="2933510">
                <a:moveTo>
                  <a:pt x="0" y="0"/>
                </a:moveTo>
                <a:lnTo>
                  <a:pt x="2933510" y="0"/>
                </a:lnTo>
                <a:lnTo>
                  <a:pt x="2933510" y="2896175"/>
                </a:lnTo>
                <a:lnTo>
                  <a:pt x="0" y="2896175"/>
                </a:lnTo>
                <a:lnTo>
                  <a:pt x="0" y="0"/>
                </a:lnTo>
                <a:close/>
              </a:path>
            </a:pathLst>
          </a:custGeom>
          <a:blipFill rotWithShape="1">
            <a:blip r:embed="rId3">
              <a:alphaModFix/>
            </a:blip>
            <a:stretch>
              <a:fillRect b="0" l="0" r="0" t="0"/>
            </a:stretch>
          </a:blipFill>
          <a:ln>
            <a:noFill/>
          </a:ln>
        </p:spPr>
      </p:sp>
      <p:sp>
        <p:nvSpPr>
          <p:cNvPr id="193" name="Google Shape;193;p21"/>
          <p:cNvSpPr/>
          <p:nvPr/>
        </p:nvSpPr>
        <p:spPr>
          <a:xfrm rot="10800000">
            <a:off x="0" y="0"/>
            <a:ext cx="2933510" cy="2896175"/>
          </a:xfrm>
          <a:custGeom>
            <a:rect b="b" l="l" r="r" t="t"/>
            <a:pathLst>
              <a:path extrusionOk="0" h="2896175" w="2933510">
                <a:moveTo>
                  <a:pt x="0" y="0"/>
                </a:moveTo>
                <a:lnTo>
                  <a:pt x="2933510" y="0"/>
                </a:lnTo>
                <a:lnTo>
                  <a:pt x="2933510" y="2896175"/>
                </a:lnTo>
                <a:lnTo>
                  <a:pt x="0" y="2896175"/>
                </a:lnTo>
                <a:lnTo>
                  <a:pt x="0" y="0"/>
                </a:lnTo>
                <a:close/>
              </a:path>
            </a:pathLst>
          </a:custGeom>
          <a:blipFill rotWithShape="1">
            <a:blip r:embed="rId3">
              <a:alphaModFix/>
            </a:blip>
            <a:stretch>
              <a:fillRect b="0" l="0" r="0" t="0"/>
            </a:stretch>
          </a:blipFill>
          <a:ln>
            <a:noFill/>
          </a:ln>
        </p:spPr>
      </p:sp>
      <p:sp>
        <p:nvSpPr>
          <p:cNvPr id="194" name="Google Shape;194;p21"/>
          <p:cNvSpPr txBox="1"/>
          <p:nvPr/>
        </p:nvSpPr>
        <p:spPr>
          <a:xfrm>
            <a:off x="2933511" y="3279904"/>
            <a:ext cx="12476332" cy="1971309"/>
          </a:xfrm>
          <a:prstGeom prst="rect">
            <a:avLst/>
          </a:prstGeom>
          <a:noFill/>
          <a:ln>
            <a:noFill/>
          </a:ln>
        </p:spPr>
        <p:txBody>
          <a:bodyPr anchorCtr="0" anchor="t" bIns="0" lIns="0" spcFirstLastPara="1" rIns="0" wrap="square" tIns="0">
            <a:spAutoFit/>
          </a:bodyPr>
          <a:lstStyle/>
          <a:p>
            <a:pPr indent="0" lvl="0" marL="0" marR="0" rtl="0" algn="ctr">
              <a:lnSpc>
                <a:spcPct val="250000"/>
              </a:lnSpc>
              <a:spcBef>
                <a:spcPts val="0"/>
              </a:spcBef>
              <a:spcAft>
                <a:spcPts val="0"/>
              </a:spcAft>
              <a:buNone/>
            </a:pPr>
            <a:r>
              <a:t/>
            </a:r>
            <a:endParaRPr b="1" sz="7200">
              <a:solidFill>
                <a:srgbClr val="404040"/>
              </a:solidFill>
              <a:latin typeface="Questrial"/>
              <a:ea typeface="Questrial"/>
              <a:cs typeface="Questrial"/>
              <a:sym typeface="Questrial"/>
            </a:endParaRPr>
          </a:p>
        </p:txBody>
      </p:sp>
      <p:sp>
        <p:nvSpPr>
          <p:cNvPr id="195" name="Google Shape;195;p21"/>
          <p:cNvSpPr txBox="1"/>
          <p:nvPr/>
        </p:nvSpPr>
        <p:spPr>
          <a:xfrm>
            <a:off x="4579513" y="5181600"/>
            <a:ext cx="9128975" cy="998991"/>
          </a:xfrm>
          <a:prstGeom prst="rect">
            <a:avLst/>
          </a:prstGeom>
          <a:noFill/>
          <a:ln>
            <a:noFill/>
          </a:ln>
        </p:spPr>
        <p:txBody>
          <a:bodyPr anchorCtr="0" anchor="t" bIns="0" lIns="0" spcFirstLastPara="1" rIns="0" wrap="square" tIns="0">
            <a:spAutoFit/>
          </a:bodyPr>
          <a:lstStyle/>
          <a:p>
            <a:pPr indent="0" lvl="0" marL="0" marR="0" rtl="0" algn="ctr">
              <a:lnSpc>
                <a:spcPct val="224974"/>
              </a:lnSpc>
              <a:spcBef>
                <a:spcPts val="0"/>
              </a:spcBef>
              <a:spcAft>
                <a:spcPts val="0"/>
              </a:spcAft>
              <a:buNone/>
            </a:pPr>
            <a:r>
              <a:t/>
            </a:r>
            <a:endParaRPr b="1" i="1" sz="4000">
              <a:solidFill>
                <a:srgbClr val="404040"/>
              </a:solidFill>
              <a:latin typeface="Questrial"/>
              <a:ea typeface="Questrial"/>
              <a:cs typeface="Questrial"/>
              <a:sym typeface="Questrial"/>
            </a:endParaRPr>
          </a:p>
        </p:txBody>
      </p:sp>
      <p:sp>
        <p:nvSpPr>
          <p:cNvPr id="196" name="Google Shape;196;p21"/>
          <p:cNvSpPr txBox="1"/>
          <p:nvPr/>
        </p:nvSpPr>
        <p:spPr>
          <a:xfrm>
            <a:off x="1066800" y="1028700"/>
            <a:ext cx="160020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dk1"/>
                </a:solidFill>
                <a:latin typeface="Times New Roman"/>
                <a:ea typeface="Times New Roman"/>
                <a:cs typeface="Times New Roman"/>
                <a:sym typeface="Times New Roman"/>
              </a:rPr>
              <a:t>Confusion Matrix and Accuracy</a:t>
            </a:r>
            <a:endParaRPr b="1" sz="7200">
              <a:latin typeface="Times New Roman"/>
              <a:ea typeface="Times New Roman"/>
              <a:cs typeface="Times New Roman"/>
              <a:sym typeface="Times New Roman"/>
            </a:endParaRPr>
          </a:p>
        </p:txBody>
      </p:sp>
      <p:sp>
        <p:nvSpPr>
          <p:cNvPr id="197" name="Google Shape;197;p21"/>
          <p:cNvSpPr txBox="1"/>
          <p:nvPr/>
        </p:nvSpPr>
        <p:spPr>
          <a:xfrm>
            <a:off x="1094509" y="2245192"/>
            <a:ext cx="163830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000">
                <a:solidFill>
                  <a:schemeClr val="dk1"/>
                </a:solidFill>
                <a:latin typeface="Times New Roman"/>
                <a:ea typeface="Times New Roman"/>
                <a:cs typeface="Times New Roman"/>
                <a:sym typeface="Times New Roman"/>
              </a:rPr>
              <a:t>           Logistic Regression                                                               Radom forest classifier</a:t>
            </a:r>
            <a:endParaRPr sz="3000">
              <a:latin typeface="Times New Roman"/>
              <a:ea typeface="Times New Roman"/>
              <a:cs typeface="Times New Roman"/>
              <a:sym typeface="Times New Roman"/>
            </a:endParaRPr>
          </a:p>
        </p:txBody>
      </p:sp>
      <p:sp>
        <p:nvSpPr>
          <p:cNvPr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id="198" name="Google Shape;198;p2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9" name="Google Shape;199;p21"/>
          <p:cNvPicPr preferRelativeResize="0"/>
          <p:nvPr/>
        </p:nvPicPr>
        <p:blipFill rotWithShape="1">
          <a:blip r:embed="rId4">
            <a:alphaModFix/>
          </a:blip>
          <a:srcRect b="0" l="1982" r="0" t="2886"/>
          <a:stretch/>
        </p:blipFill>
        <p:spPr>
          <a:xfrm>
            <a:off x="1752600" y="3137879"/>
            <a:ext cx="5060886" cy="4847685"/>
          </a:xfrm>
          <a:prstGeom prst="rect">
            <a:avLst/>
          </a:prstGeom>
          <a:noFill/>
          <a:ln>
            <a:noFill/>
          </a:ln>
        </p:spPr>
      </p:pic>
      <p:pic>
        <p:nvPicPr>
          <p:cNvPr id="200" name="Google Shape;200;p21"/>
          <p:cNvPicPr preferRelativeResize="0"/>
          <p:nvPr/>
        </p:nvPicPr>
        <p:blipFill rotWithShape="1">
          <a:blip r:embed="rId5">
            <a:alphaModFix/>
          </a:blip>
          <a:srcRect b="0" l="3516" r="0" t="0"/>
          <a:stretch/>
        </p:blipFill>
        <p:spPr>
          <a:xfrm>
            <a:off x="10891336" y="3137879"/>
            <a:ext cx="5018569" cy="4829849"/>
          </a:xfrm>
          <a:prstGeom prst="rect">
            <a:avLst/>
          </a:prstGeom>
          <a:noFill/>
          <a:ln>
            <a:noFill/>
          </a:ln>
        </p:spPr>
      </p:pic>
      <p:sp>
        <p:nvSpPr>
          <p:cNvPr id="201" name="Google Shape;201;p21"/>
          <p:cNvSpPr txBox="1"/>
          <p:nvPr/>
        </p:nvSpPr>
        <p:spPr>
          <a:xfrm>
            <a:off x="1752600" y="8115300"/>
            <a:ext cx="57405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000">
                <a:solidFill>
                  <a:schemeClr val="dk1"/>
                </a:solidFill>
                <a:latin typeface="Times New Roman"/>
                <a:ea typeface="Times New Roman"/>
                <a:cs typeface="Times New Roman"/>
                <a:sym typeface="Times New Roman"/>
              </a:rPr>
              <a:t>Accuracy : 0.6850152905198776</a:t>
            </a:r>
            <a:endParaRPr sz="3000">
              <a:latin typeface="Times New Roman"/>
              <a:ea typeface="Times New Roman"/>
              <a:cs typeface="Times New Roman"/>
              <a:sym typeface="Times New Roman"/>
            </a:endParaRPr>
          </a:p>
        </p:txBody>
      </p:sp>
      <p:sp>
        <p:nvSpPr>
          <p:cNvPr id="202" name="Google Shape;202;p21"/>
          <p:cNvSpPr txBox="1"/>
          <p:nvPr/>
        </p:nvSpPr>
        <p:spPr>
          <a:xfrm>
            <a:off x="10469988" y="8109411"/>
            <a:ext cx="64770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000">
                <a:solidFill>
                  <a:schemeClr val="dk1"/>
                </a:solidFill>
                <a:latin typeface="Times New Roman"/>
                <a:ea typeface="Times New Roman"/>
                <a:cs typeface="Times New Roman"/>
                <a:sym typeface="Times New Roman"/>
              </a:rPr>
              <a:t>Accuracy : 0.7064220183486238</a:t>
            </a:r>
            <a:endParaRPr sz="3000">
              <a:latin typeface="Times New Roman"/>
              <a:ea typeface="Times New Roman"/>
              <a:cs typeface="Times New Roman"/>
              <a:sym typeface="Times New Roman"/>
            </a:endParaRPr>
          </a:p>
          <a:p>
            <a:pPr indent="0" lvl="0" marL="0" marR="0" rtl="0" algn="l">
              <a:spcBef>
                <a:spcPts val="0"/>
              </a:spcBef>
              <a:spcAft>
                <a:spcPts val="0"/>
              </a:spcAft>
              <a:buNone/>
            </a:pPr>
            <a:r>
              <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