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74" r:id="rId11"/>
    <p:sldId id="267" r:id="rId12"/>
    <p:sldId id="268" r:id="rId13"/>
    <p:sldId id="269" r:id="rId14"/>
    <p:sldId id="270" r:id="rId15"/>
    <p:sldId id="271" r:id="rId16"/>
    <p:sldId id="272" r:id="rId17"/>
    <p:sldId id="276" r:id="rId18"/>
    <p:sldId id="277" r:id="rId19"/>
    <p:sldId id="278" r:id="rId20"/>
    <p:sldId id="265" r:id="rId21"/>
    <p:sldId id="266" r:id="rId22"/>
  </p:sldIdLst>
  <p:sldSz cx="18288000" cy="10287000"/>
  <p:notesSz cx="6858000" cy="9144000"/>
  <p:embeddedFontLst>
    <p:embeddedFont>
      <p:font typeface="Calibri" panose="020F0502020204030204" pitchFamily="34" charset="0"/>
      <p:regular r:id="rId24"/>
      <p:bold r:id="rId25"/>
      <p:italic r:id="rId26"/>
      <p:boldItalic r:id="rId27"/>
    </p:embeddedFont>
    <p:embeddedFont>
      <p:font typeface="Arial Black" panose="020B0A04020102020204" pitchFamily="34" charset="0"/>
      <p:bold r:id="rId28"/>
    </p:embeddedFont>
    <p:embeddedFont>
      <p:font typeface="Questrial"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8" d="100"/>
          <a:sy n="58" d="100"/>
        </p:scale>
        <p:origin x="68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 Srivastava" userId="171f7526dc5671c9" providerId="LiveId" clId="{B7D565D2-FD17-4544-B662-4A342022B7FD}"/>
    <pc:docChg chg="undo custSel addSld modSld">
      <pc:chgData name="Ayush Srivastava" userId="171f7526dc5671c9" providerId="LiveId" clId="{B7D565D2-FD17-4544-B662-4A342022B7FD}" dt="2024-11-25T11:17:51.130" v="813" actId="20577"/>
      <pc:docMkLst>
        <pc:docMk/>
      </pc:docMkLst>
      <pc:sldChg chg="addSp delSp modSp new mod modClrScheme chgLayout">
        <pc:chgData name="Ayush Srivastava" userId="171f7526dc5671c9" providerId="LiveId" clId="{B7D565D2-FD17-4544-B662-4A342022B7FD}" dt="2024-11-25T11:05:17.444" v="225" actId="2711"/>
        <pc:sldMkLst>
          <pc:docMk/>
          <pc:sldMk cId="3013198009" sldId="271"/>
        </pc:sldMkLst>
        <pc:spChg chg="del">
          <ac:chgData name="Ayush Srivastava" userId="171f7526dc5671c9" providerId="LiveId" clId="{B7D565D2-FD17-4544-B662-4A342022B7FD}" dt="2024-11-25T10:48:09.757" v="2" actId="700"/>
          <ac:spMkLst>
            <pc:docMk/>
            <pc:sldMk cId="3013198009" sldId="271"/>
            <ac:spMk id="2" creationId="{CEE55D3C-0C8A-57FD-8D15-4CFB0F12884E}"/>
          </ac:spMkLst>
        </pc:spChg>
        <pc:spChg chg="del">
          <ac:chgData name="Ayush Srivastava" userId="171f7526dc5671c9" providerId="LiveId" clId="{B7D565D2-FD17-4544-B662-4A342022B7FD}" dt="2024-11-25T10:48:09.757" v="2" actId="700"/>
          <ac:spMkLst>
            <pc:docMk/>
            <pc:sldMk cId="3013198009" sldId="271"/>
            <ac:spMk id="3" creationId="{FBA61D00-4E66-DD4A-F76D-2907DCF77DD5}"/>
          </ac:spMkLst>
        </pc:spChg>
        <pc:spChg chg="add del mod">
          <ac:chgData name="Ayush Srivastava" userId="171f7526dc5671c9" providerId="LiveId" clId="{B7D565D2-FD17-4544-B662-4A342022B7FD}" dt="2024-11-25T10:48:47.408" v="4" actId="21"/>
          <ac:spMkLst>
            <pc:docMk/>
            <pc:sldMk cId="3013198009" sldId="271"/>
            <ac:spMk id="4" creationId="{65BA70C7-4148-552C-F535-5516280B0335}"/>
          </ac:spMkLst>
        </pc:spChg>
        <pc:spChg chg="add mod">
          <ac:chgData name="Ayush Srivastava" userId="171f7526dc5671c9" providerId="LiveId" clId="{B7D565D2-FD17-4544-B662-4A342022B7FD}" dt="2024-11-25T11:03:38.750" v="202" actId="113"/>
          <ac:spMkLst>
            <pc:docMk/>
            <pc:sldMk cId="3013198009" sldId="271"/>
            <ac:spMk id="5" creationId="{B3517B1D-2B47-3ABA-72E1-BD48848E8402}"/>
          </ac:spMkLst>
        </pc:spChg>
        <pc:graphicFrameChg chg="add mod modGraphic">
          <ac:chgData name="Ayush Srivastava" userId="171f7526dc5671c9" providerId="LiveId" clId="{B7D565D2-FD17-4544-B662-4A342022B7FD}" dt="2024-11-25T11:05:17.444" v="225" actId="2711"/>
          <ac:graphicFrameMkLst>
            <pc:docMk/>
            <pc:sldMk cId="3013198009" sldId="271"/>
            <ac:graphicFrameMk id="6" creationId="{C2E2D7F4-A8EE-6422-9D9B-003A941B617E}"/>
          </ac:graphicFrameMkLst>
        </pc:graphicFrameChg>
      </pc:sldChg>
      <pc:sldChg chg="addSp delSp modSp new mod">
        <pc:chgData name="Ayush Srivastava" userId="171f7526dc5671c9" providerId="LiveId" clId="{B7D565D2-FD17-4544-B662-4A342022B7FD}" dt="2024-11-25T11:08:57.008" v="310" actId="255"/>
        <pc:sldMkLst>
          <pc:docMk/>
          <pc:sldMk cId="3495905127" sldId="272"/>
        </pc:sldMkLst>
        <pc:spChg chg="del">
          <ac:chgData name="Ayush Srivastava" userId="171f7526dc5671c9" providerId="LiveId" clId="{B7D565D2-FD17-4544-B662-4A342022B7FD}" dt="2024-11-25T11:00:45.755" v="174" actId="21"/>
          <ac:spMkLst>
            <pc:docMk/>
            <pc:sldMk cId="3495905127" sldId="272"/>
            <ac:spMk id="2" creationId="{4AD2DC87-91A0-B529-DD76-19C80ABA9597}"/>
          </ac:spMkLst>
        </pc:spChg>
        <pc:spChg chg="mod">
          <ac:chgData name="Ayush Srivastava" userId="171f7526dc5671c9" providerId="LiveId" clId="{B7D565D2-FD17-4544-B662-4A342022B7FD}" dt="2024-11-25T11:03:45.126" v="203" actId="20577"/>
          <ac:spMkLst>
            <pc:docMk/>
            <pc:sldMk cId="3495905127" sldId="272"/>
            <ac:spMk id="3" creationId="{55138237-3183-5AFF-7077-D97FA4C05F8B}"/>
          </ac:spMkLst>
        </pc:spChg>
        <pc:graphicFrameChg chg="add mod modGraphic">
          <ac:chgData name="Ayush Srivastava" userId="171f7526dc5671c9" providerId="LiveId" clId="{B7D565D2-FD17-4544-B662-4A342022B7FD}" dt="2024-11-25T11:08:57.008" v="310" actId="255"/>
          <ac:graphicFrameMkLst>
            <pc:docMk/>
            <pc:sldMk cId="3495905127" sldId="272"/>
            <ac:graphicFrameMk id="4" creationId="{F5A17D81-F517-E523-4143-A1D86E03122A}"/>
          </ac:graphicFrameMkLst>
        </pc:graphicFrameChg>
      </pc:sldChg>
      <pc:sldChg chg="addSp delSp modSp new mod">
        <pc:chgData name="Ayush Srivastava" userId="171f7526dc5671c9" providerId="LiveId" clId="{B7D565D2-FD17-4544-B662-4A342022B7FD}" dt="2024-11-25T11:11:28.436" v="359" actId="14100"/>
        <pc:sldMkLst>
          <pc:docMk/>
          <pc:sldMk cId="1893347887" sldId="273"/>
        </pc:sldMkLst>
        <pc:spChg chg="del">
          <ac:chgData name="Ayush Srivastava" userId="171f7526dc5671c9" providerId="LiveId" clId="{B7D565D2-FD17-4544-B662-4A342022B7FD}" dt="2024-11-25T11:09:37.081" v="312" actId="21"/>
          <ac:spMkLst>
            <pc:docMk/>
            <pc:sldMk cId="1893347887" sldId="273"/>
            <ac:spMk id="2" creationId="{308CD96C-0F6F-CC09-C076-F110D98C59DE}"/>
          </ac:spMkLst>
        </pc:spChg>
        <pc:spChg chg="mod">
          <ac:chgData name="Ayush Srivastava" userId="171f7526dc5671c9" providerId="LiveId" clId="{B7D565D2-FD17-4544-B662-4A342022B7FD}" dt="2024-11-25T11:10:22.356" v="350" actId="20577"/>
          <ac:spMkLst>
            <pc:docMk/>
            <pc:sldMk cId="1893347887" sldId="273"/>
            <ac:spMk id="3" creationId="{F0A4F8C9-91C5-7F62-B259-3409ECD4BC00}"/>
          </ac:spMkLst>
        </pc:spChg>
        <pc:picChg chg="add mod">
          <ac:chgData name="Ayush Srivastava" userId="171f7526dc5671c9" providerId="LiveId" clId="{B7D565D2-FD17-4544-B662-4A342022B7FD}" dt="2024-11-25T11:11:28.436" v="359" actId="14100"/>
          <ac:picMkLst>
            <pc:docMk/>
            <pc:sldMk cId="1893347887" sldId="273"/>
            <ac:picMk id="5" creationId="{A02B3D16-E457-07F4-FD39-743041F8D5D1}"/>
          </ac:picMkLst>
        </pc:picChg>
      </pc:sldChg>
      <pc:sldChg chg="addSp delSp modSp new mod modClrScheme chgLayout">
        <pc:chgData name="Ayush Srivastava" userId="171f7526dc5671c9" providerId="LiveId" clId="{B7D565D2-FD17-4544-B662-4A342022B7FD}" dt="2024-11-25T11:17:51.130" v="813" actId="20577"/>
        <pc:sldMkLst>
          <pc:docMk/>
          <pc:sldMk cId="2839336648" sldId="274"/>
        </pc:sldMkLst>
        <pc:spChg chg="del">
          <ac:chgData name="Ayush Srivastava" userId="171f7526dc5671c9" providerId="LiveId" clId="{B7D565D2-FD17-4544-B662-4A342022B7FD}" dt="2024-11-25T11:12:00.471" v="361" actId="21"/>
          <ac:spMkLst>
            <pc:docMk/>
            <pc:sldMk cId="2839336648" sldId="274"/>
            <ac:spMk id="2" creationId="{C73624EE-95DF-CE88-4618-6A1288DDB7E6}"/>
          </ac:spMkLst>
        </pc:spChg>
        <pc:spChg chg="del mod ord">
          <ac:chgData name="Ayush Srivastava" userId="171f7526dc5671c9" providerId="LiveId" clId="{B7D565D2-FD17-4544-B662-4A342022B7FD}" dt="2024-11-25T11:12:05.542" v="362" actId="700"/>
          <ac:spMkLst>
            <pc:docMk/>
            <pc:sldMk cId="2839336648" sldId="274"/>
            <ac:spMk id="3" creationId="{9A70D808-5528-A5EC-E403-1FBBFE016C8C}"/>
          </ac:spMkLst>
        </pc:spChg>
        <pc:spChg chg="add del mod ord">
          <ac:chgData name="Ayush Srivastava" userId="171f7526dc5671c9" providerId="LiveId" clId="{B7D565D2-FD17-4544-B662-4A342022B7FD}" dt="2024-11-25T11:12:11.848" v="363" actId="21"/>
          <ac:spMkLst>
            <pc:docMk/>
            <pc:sldMk cId="2839336648" sldId="274"/>
            <ac:spMk id="4" creationId="{737CF757-4A6D-6642-415F-C3FF1DD43FC8}"/>
          </ac:spMkLst>
        </pc:spChg>
        <pc:spChg chg="add mod ord">
          <ac:chgData name="Ayush Srivastava" userId="171f7526dc5671c9" providerId="LiveId" clId="{B7D565D2-FD17-4544-B662-4A342022B7FD}" dt="2024-11-25T11:17:51.130" v="813" actId="20577"/>
          <ac:spMkLst>
            <pc:docMk/>
            <pc:sldMk cId="2839336648" sldId="274"/>
            <ac:spMk id="5" creationId="{7D8AE92F-5FD9-C355-35D8-830C42BB21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8543607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8010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287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1380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9185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37359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1462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2911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548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24678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332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0026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913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107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4968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2" name="Google Shape;22;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youtu.be/YgQy70_LPS4?si=aR3qko1M_niA8VAN"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6F6"/>
        </a:solidFill>
        <a:effectLst/>
      </p:bgPr>
    </p:bg>
    <p:spTree>
      <p:nvGrpSpPr>
        <p:cNvPr id="1" name="Shape 87"/>
        <p:cNvGrpSpPr/>
        <p:nvPr/>
      </p:nvGrpSpPr>
      <p:grpSpPr>
        <a:xfrm>
          <a:off x="0" y="0"/>
          <a:ext cx="0" cy="0"/>
          <a:chOff x="0" y="0"/>
          <a:chExt cx="0" cy="0"/>
        </a:xfrm>
      </p:grpSpPr>
      <p:grpSp>
        <p:nvGrpSpPr>
          <p:cNvPr id="88" name="Google Shape;88;p13"/>
          <p:cNvGrpSpPr/>
          <p:nvPr/>
        </p:nvGrpSpPr>
        <p:grpSpPr>
          <a:xfrm>
            <a:off x="576263" y="460963"/>
            <a:ext cx="17135475" cy="9256578"/>
            <a:chOff x="0" y="-28575"/>
            <a:chExt cx="4513047" cy="2437946"/>
          </a:xfrm>
        </p:grpSpPr>
        <p:sp>
          <p:nvSpPr>
            <p:cNvPr id="89" name="Google Shape;89;p1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90" name="Google Shape;90;p1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1" name="Google Shape;91;p13"/>
          <p:cNvGrpSpPr/>
          <p:nvPr/>
        </p:nvGrpSpPr>
        <p:grpSpPr>
          <a:xfrm>
            <a:off x="3804556" y="5235886"/>
            <a:ext cx="10678886" cy="1121259"/>
            <a:chOff x="0" y="-28575"/>
            <a:chExt cx="2812546" cy="295311"/>
          </a:xfrm>
        </p:grpSpPr>
        <p:sp>
          <p:nvSpPr>
            <p:cNvPr id="92" name="Google Shape;92;p13"/>
            <p:cNvSpPr/>
            <p:nvPr/>
          </p:nvSpPr>
          <p:spPr>
            <a:xfrm>
              <a:off x="0" y="0"/>
              <a:ext cx="2812546" cy="266736"/>
            </a:xfrm>
            <a:custGeom>
              <a:avLst/>
              <a:gdLst/>
              <a:ahLst/>
              <a:cxnLst/>
              <a:rect l="l" t="t" r="r" b="b"/>
              <a:pathLst>
                <a:path w="2812546" h="266736" extrusionOk="0">
                  <a:moveTo>
                    <a:pt x="0" y="0"/>
                  </a:moveTo>
                  <a:lnTo>
                    <a:pt x="2812546" y="0"/>
                  </a:lnTo>
                  <a:lnTo>
                    <a:pt x="2812546" y="266736"/>
                  </a:lnTo>
                  <a:lnTo>
                    <a:pt x="0" y="266736"/>
                  </a:lnTo>
                  <a:close/>
                </a:path>
              </a:pathLst>
            </a:custGeom>
            <a:solidFill>
              <a:srgbClr val="F8DF8C"/>
            </a:solidFill>
            <a:ln>
              <a:noFill/>
            </a:ln>
          </p:spPr>
        </p:sp>
        <p:sp>
          <p:nvSpPr>
            <p:cNvPr id="93" name="Google Shape;93;p13"/>
            <p:cNvSpPr txBox="1"/>
            <p:nvPr/>
          </p:nvSpPr>
          <p:spPr>
            <a:xfrm>
              <a:off x="0" y="-28575"/>
              <a:ext cx="2812546" cy="295311"/>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94" name="Google Shape;94;p1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5" name="Google Shape;95;p1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96" name="Google Shape;96;p13"/>
          <p:cNvSpPr txBox="1"/>
          <p:nvPr/>
        </p:nvSpPr>
        <p:spPr>
          <a:xfrm>
            <a:off x="2933511" y="3279904"/>
            <a:ext cx="12476332" cy="2308324"/>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r>
              <a:rPr lang="en-US" sz="7200" b="1" i="0" u="none" strike="noStrike" cap="none">
                <a:solidFill>
                  <a:srgbClr val="404040"/>
                </a:solidFill>
                <a:latin typeface="Questrial"/>
                <a:ea typeface="Questrial"/>
                <a:cs typeface="Questrial"/>
                <a:sym typeface="Questrial"/>
              </a:rPr>
              <a:t>Cyberbullying Detection</a:t>
            </a:r>
            <a:endParaRPr/>
          </a:p>
        </p:txBody>
      </p:sp>
      <p:sp>
        <p:nvSpPr>
          <p:cNvPr id="97" name="Google Shape;97;p13"/>
          <p:cNvSpPr txBox="1"/>
          <p:nvPr/>
        </p:nvSpPr>
        <p:spPr>
          <a:xfrm>
            <a:off x="4579513" y="5181600"/>
            <a:ext cx="9128975" cy="1154162"/>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r>
              <a:rPr lang="en-US" sz="4000" b="1" i="1" u="none" strike="noStrike" cap="none">
                <a:solidFill>
                  <a:srgbClr val="404040"/>
                </a:solidFill>
                <a:latin typeface="Questrial"/>
                <a:ea typeface="Questrial"/>
                <a:cs typeface="Questrial"/>
                <a:sym typeface="Questrial"/>
              </a:rPr>
              <a:t>Using RNN and hybrid LSTM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7D8AE92F-5FD9-C355-35D8-830C42BB2103}"/>
              </a:ext>
            </a:extLst>
          </p:cNvPr>
          <p:cNvSpPr>
            <a:spLocks noGrp="1"/>
          </p:cNvSpPr>
          <p:nvPr>
            <p:ph type="body" idx="1"/>
          </p:nvPr>
        </p:nvSpPr>
        <p:spPr>
          <a:xfrm>
            <a:off x="242888" y="214313"/>
            <a:ext cx="17773650" cy="9829799"/>
          </a:xfrm>
        </p:spPr>
        <p:txBody>
          <a:bodyPr>
            <a:normAutofit/>
          </a:bodyPr>
          <a:lstStyle/>
          <a:p>
            <a:pPr marL="114300" indent="0">
              <a:buNone/>
            </a:pPr>
            <a:r>
              <a:rPr lang="en-IN" sz="7200" b="1" dirty="0">
                <a:latin typeface="Times New Roman" panose="02020603050405020304" pitchFamily="18" charset="0"/>
                <a:cs typeface="Times New Roman" panose="02020603050405020304" pitchFamily="18" charset="0"/>
              </a:rPr>
              <a:t>Milestone 3</a:t>
            </a:r>
          </a:p>
          <a:p>
            <a:pPr marL="114300" indent="0">
              <a:buNone/>
            </a:pPr>
            <a:endParaRPr lang="en-IN" b="1"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milestone we have tried models other than the traditional ones.</a:t>
            </a:r>
          </a:p>
          <a:p>
            <a:r>
              <a:rPr lang="en-IN" dirty="0">
                <a:latin typeface="Times New Roman" panose="02020603050405020304" pitchFamily="18" charset="0"/>
                <a:cs typeface="Times New Roman" panose="02020603050405020304" pitchFamily="18" charset="0"/>
              </a:rPr>
              <a:t>We have tried models like RNN and LSTM to get more accurate results.</a:t>
            </a:r>
          </a:p>
          <a:p>
            <a:r>
              <a:rPr lang="en-IN" dirty="0">
                <a:latin typeface="Times New Roman" panose="02020603050405020304" pitchFamily="18" charset="0"/>
                <a:cs typeface="Times New Roman" panose="02020603050405020304" pitchFamily="18" charset="0"/>
              </a:rPr>
              <a:t>After the Implementation of RNN we got the highest accuracy of 83%.</a:t>
            </a:r>
          </a:p>
          <a:p>
            <a:r>
              <a:rPr lang="en-IN" dirty="0">
                <a:latin typeface="Times New Roman" panose="02020603050405020304" pitchFamily="18" charset="0"/>
                <a:cs typeface="Times New Roman" panose="02020603050405020304" pitchFamily="18" charset="0"/>
              </a:rPr>
              <a:t>And, after implementation of LSTM we have got the highest accuracy of 83%.</a:t>
            </a:r>
          </a:p>
          <a:p>
            <a:r>
              <a:rPr lang="en-IN" dirty="0">
                <a:latin typeface="Times New Roman" panose="02020603050405020304" pitchFamily="18" charset="0"/>
                <a:cs typeface="Times New Roman" panose="02020603050405020304" pitchFamily="18" charset="0"/>
              </a:rPr>
              <a:t>Also integrated the model with front end using Flask.</a:t>
            </a:r>
          </a:p>
          <a:p>
            <a:pPr marL="114300" indent="0">
              <a:buNone/>
            </a:pP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9336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A00F74-BEE2-AF4F-AFBC-A60A71C6B87A}"/>
              </a:ext>
            </a:extLst>
          </p:cNvPr>
          <p:cNvSpPr>
            <a:spLocks noGrp="1"/>
          </p:cNvSpPr>
          <p:nvPr>
            <p:ph type="ctrTitle"/>
          </p:nvPr>
        </p:nvSpPr>
        <p:spPr>
          <a:xfrm>
            <a:off x="685799" y="1285875"/>
            <a:ext cx="15444787" cy="2314575"/>
          </a:xfrm>
        </p:spPr>
        <p:txBody>
          <a:bodyPr>
            <a:noAutofit/>
          </a:bodyPr>
          <a:lstStyle/>
          <a:p>
            <a:r>
              <a:rPr lang="en-IN" sz="7200" b="1" dirty="0">
                <a:latin typeface="Times New Roman" panose="02020603050405020304" pitchFamily="18" charset="0"/>
                <a:cs typeface="Times New Roman" panose="02020603050405020304" pitchFamily="18" charset="0"/>
              </a:rPr>
              <a:t>Recurrent Neural Network</a:t>
            </a:r>
          </a:p>
        </p:txBody>
      </p:sp>
      <p:sp>
        <p:nvSpPr>
          <p:cNvPr id="3" name="Subtitle 2">
            <a:extLst>
              <a:ext uri="{FF2B5EF4-FFF2-40B4-BE49-F238E27FC236}">
                <a16:creationId xmlns:a16="http://schemas.microsoft.com/office/drawing/2014/main" xmlns="" id="{FF6E97D1-2A2B-CF6C-D33A-36A9A3660C01}"/>
              </a:ext>
            </a:extLst>
          </p:cNvPr>
          <p:cNvSpPr>
            <a:spLocks noGrp="1"/>
          </p:cNvSpPr>
          <p:nvPr>
            <p:ph type="subTitle" idx="1"/>
          </p:nvPr>
        </p:nvSpPr>
        <p:spPr>
          <a:xfrm>
            <a:off x="828675" y="3886200"/>
            <a:ext cx="15444788" cy="5943600"/>
          </a:xfrm>
        </p:spPr>
        <p:txBody>
          <a:bodyPr/>
          <a:lstStyle/>
          <a:p>
            <a:endParaRPr lang="en-US" dirty="0"/>
          </a:p>
          <a:p>
            <a:pPr algn="l"/>
            <a:r>
              <a:rPr lang="en-US" dirty="0">
                <a:solidFill>
                  <a:schemeClr val="tx1"/>
                </a:solidFill>
                <a:latin typeface="Times New Roman" panose="02020603050405020304" pitchFamily="18" charset="0"/>
                <a:cs typeface="Times New Roman" panose="02020603050405020304" pitchFamily="18" charset="0"/>
              </a:rPr>
              <a:t>    A </a:t>
            </a:r>
            <a:r>
              <a:rPr lang="en-US" b="1" dirty="0">
                <a:solidFill>
                  <a:schemeClr val="tx1"/>
                </a:solidFill>
                <a:latin typeface="Times New Roman" panose="02020603050405020304" pitchFamily="18" charset="0"/>
                <a:cs typeface="Times New Roman" panose="02020603050405020304" pitchFamily="18" charset="0"/>
              </a:rPr>
              <a:t>Recurrent Neural Network (RNN)</a:t>
            </a:r>
            <a:r>
              <a:rPr lang="en-US" dirty="0">
                <a:solidFill>
                  <a:schemeClr val="tx1"/>
                </a:solidFill>
                <a:latin typeface="Times New Roman" panose="02020603050405020304" pitchFamily="18" charset="0"/>
                <a:cs typeface="Times New Roman" panose="02020603050405020304" pitchFamily="18" charset="0"/>
              </a:rPr>
              <a:t> is a type of artificial neural network designed for processing sequential data. Unlike traditional feedforward neural networks, RNNs have connections that form cycles, enabling them to maintain a "memory" of previous inputs and capture temporal dependencies. This makes them well-suited for tasks where the order or context of data matters.</a:t>
            </a:r>
          </a:p>
          <a:p>
            <a:endParaRPr lang="en-IN" dirty="0"/>
          </a:p>
        </p:txBody>
      </p:sp>
    </p:spTree>
    <p:extLst>
      <p:ext uri="{BB962C8B-B14F-4D97-AF65-F5344CB8AC3E}">
        <p14:creationId xmlns:p14="http://schemas.microsoft.com/office/powerpoint/2010/main" val="1018321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E9BD872-C829-6354-D95C-5D0F80F09242}"/>
              </a:ext>
            </a:extLst>
          </p:cNvPr>
          <p:cNvSpPr>
            <a:spLocks noGrp="1"/>
          </p:cNvSpPr>
          <p:nvPr>
            <p:ph type="body" idx="1"/>
          </p:nvPr>
        </p:nvSpPr>
        <p:spPr>
          <a:xfrm>
            <a:off x="457200" y="385763"/>
            <a:ext cx="17545050" cy="9772651"/>
          </a:xfrm>
        </p:spPr>
        <p:txBody>
          <a:bodyPr>
            <a:normAutofit/>
          </a:bodyPr>
          <a:lstStyle/>
          <a:p>
            <a:pPr marL="114300" indent="0">
              <a:buNone/>
            </a:pPr>
            <a:r>
              <a:rPr lang="en-IN" sz="6000" b="1" dirty="0">
                <a:latin typeface="Times New Roman" panose="02020603050405020304" pitchFamily="18" charset="0"/>
                <a:cs typeface="Times New Roman" panose="02020603050405020304" pitchFamily="18" charset="0"/>
              </a:rPr>
              <a:t>Confusion Matrix for </a:t>
            </a:r>
          </a:p>
          <a:p>
            <a:pPr marL="114300" indent="0">
              <a:buNone/>
            </a:pPr>
            <a:r>
              <a:rPr lang="en-IN" sz="6000" b="1" dirty="0">
                <a:latin typeface="Times New Roman" panose="02020603050405020304" pitchFamily="18" charset="0"/>
                <a:cs typeface="Times New Roman" panose="02020603050405020304" pitchFamily="18" charset="0"/>
              </a:rPr>
              <a:t>Recurrent Neural Network</a:t>
            </a:r>
          </a:p>
          <a:p>
            <a:pPr marL="114300" indent="0">
              <a:buNone/>
            </a:pPr>
            <a:endParaRPr lang="en-IN" sz="6000" b="1" dirty="0">
              <a:latin typeface="Times New Roman" panose="02020603050405020304" pitchFamily="18" charset="0"/>
              <a:cs typeface="Times New Roman" panose="02020603050405020304" pitchFamily="18" charset="0"/>
            </a:endParaRPr>
          </a:p>
          <a:p>
            <a:pPr marL="114300" indent="0">
              <a:buNone/>
            </a:pPr>
            <a:endParaRPr lang="en-IN" sz="60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xmlns="" id="{F7A25C0A-A009-4971-B45C-A6D05AA306AB}"/>
              </a:ext>
            </a:extLst>
          </p:cNvPr>
          <p:cNvPicPr>
            <a:picLocks noChangeAspect="1"/>
          </p:cNvPicPr>
          <p:nvPr/>
        </p:nvPicPr>
        <p:blipFill>
          <a:blip r:embed="rId2"/>
          <a:stretch>
            <a:fillRect/>
          </a:stretch>
        </p:blipFill>
        <p:spPr>
          <a:xfrm>
            <a:off x="2643188" y="2528888"/>
            <a:ext cx="10787061" cy="7058025"/>
          </a:xfrm>
          <a:prstGeom prst="rect">
            <a:avLst/>
          </a:prstGeom>
        </p:spPr>
      </p:pic>
    </p:spTree>
    <p:extLst>
      <p:ext uri="{BB962C8B-B14F-4D97-AF65-F5344CB8AC3E}">
        <p14:creationId xmlns:p14="http://schemas.microsoft.com/office/powerpoint/2010/main" val="2580376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AC2D82-8BD6-78BF-976D-B0EA9CB059DA}"/>
              </a:ext>
            </a:extLst>
          </p:cNvPr>
          <p:cNvSpPr>
            <a:spLocks noGrp="1"/>
          </p:cNvSpPr>
          <p:nvPr>
            <p:ph type="ctrTitle"/>
          </p:nvPr>
        </p:nvSpPr>
        <p:spPr>
          <a:xfrm>
            <a:off x="685800" y="885825"/>
            <a:ext cx="16130588" cy="2100263"/>
          </a:xfrm>
        </p:spPr>
        <p:txBody>
          <a:bodyPr>
            <a:normAutofit/>
          </a:bodyPr>
          <a:lstStyle/>
          <a:p>
            <a:r>
              <a:rPr lang="en-IN" sz="7200" b="1" dirty="0">
                <a:latin typeface="Times New Roman" panose="02020603050405020304" pitchFamily="18" charset="0"/>
                <a:cs typeface="Times New Roman" panose="02020603050405020304" pitchFamily="18" charset="0"/>
              </a:rPr>
              <a:t>Long Short-Term Memory (LSTM)</a:t>
            </a:r>
          </a:p>
        </p:txBody>
      </p:sp>
      <p:sp>
        <p:nvSpPr>
          <p:cNvPr id="3" name="Subtitle 2">
            <a:extLst>
              <a:ext uri="{FF2B5EF4-FFF2-40B4-BE49-F238E27FC236}">
                <a16:creationId xmlns:a16="http://schemas.microsoft.com/office/drawing/2014/main" xmlns="" id="{9FBEE495-CF80-2CF9-8A3D-7CC76F635FB1}"/>
              </a:ext>
            </a:extLst>
          </p:cNvPr>
          <p:cNvSpPr>
            <a:spLocks noGrp="1"/>
          </p:cNvSpPr>
          <p:nvPr>
            <p:ph type="subTitle" idx="1"/>
          </p:nvPr>
        </p:nvSpPr>
        <p:spPr>
          <a:xfrm>
            <a:off x="685800" y="4186238"/>
            <a:ext cx="16130588" cy="5214937"/>
          </a:xfrm>
        </p:spPr>
        <p:txBody>
          <a:bodyPr/>
          <a:lstStyle/>
          <a:p>
            <a:pPr algn="l"/>
            <a:r>
              <a:rPr lang="en-US" b="1" dirty="0">
                <a:solidFill>
                  <a:schemeClr val="tx1"/>
                </a:solidFill>
                <a:latin typeface="Times New Roman" panose="02020603050405020304" pitchFamily="18" charset="0"/>
                <a:cs typeface="Times New Roman" panose="02020603050405020304" pitchFamily="18" charset="0"/>
              </a:rPr>
              <a:t>     Long Short-Term Memory (LSTM)</a:t>
            </a:r>
            <a:r>
              <a:rPr lang="en-US" dirty="0">
                <a:solidFill>
                  <a:schemeClr val="tx1"/>
                </a:solidFill>
                <a:latin typeface="Times New Roman" panose="02020603050405020304" pitchFamily="18" charset="0"/>
                <a:cs typeface="Times New Roman" panose="02020603050405020304" pitchFamily="18" charset="0"/>
              </a:rPr>
              <a:t> is a specialized Recurrent Neural Network (RNN) designed to handle the vanishing gradient problem, allowing it to learn and retain long-term dependencies in sequential data. It achieves this through a more sophisticated structure that includes memory cells and gates, which control the flow of information.</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26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A1E02CE5-A1C9-7141-DD57-34ECB45788CB}"/>
              </a:ext>
            </a:extLst>
          </p:cNvPr>
          <p:cNvSpPr>
            <a:spLocks noGrp="1"/>
          </p:cNvSpPr>
          <p:nvPr>
            <p:ph type="body" idx="1"/>
          </p:nvPr>
        </p:nvSpPr>
        <p:spPr>
          <a:xfrm>
            <a:off x="457199" y="200025"/>
            <a:ext cx="17473613" cy="9812337"/>
          </a:xfrm>
        </p:spPr>
        <p:txBody>
          <a:bodyPr>
            <a:normAutofit/>
          </a:bodyPr>
          <a:lstStyle/>
          <a:p>
            <a:pPr marL="114300" indent="0">
              <a:buNone/>
            </a:pPr>
            <a:r>
              <a:rPr lang="en-IN" sz="7200" b="1" dirty="0">
                <a:latin typeface="Times New Roman" panose="02020603050405020304" pitchFamily="18" charset="0"/>
                <a:cs typeface="Times New Roman" panose="02020603050405020304" pitchFamily="18" charset="0"/>
              </a:rPr>
              <a:t>Confusion Matrix For LSTM</a:t>
            </a:r>
          </a:p>
        </p:txBody>
      </p:sp>
      <p:pic>
        <p:nvPicPr>
          <p:cNvPr id="7" name="Picture 6">
            <a:extLst>
              <a:ext uri="{FF2B5EF4-FFF2-40B4-BE49-F238E27FC236}">
                <a16:creationId xmlns:a16="http://schemas.microsoft.com/office/drawing/2014/main" xmlns="" id="{B15ACF09-BB44-C170-5156-3F82CFFB8F8C}"/>
              </a:ext>
            </a:extLst>
          </p:cNvPr>
          <p:cNvPicPr>
            <a:picLocks noChangeAspect="1"/>
          </p:cNvPicPr>
          <p:nvPr/>
        </p:nvPicPr>
        <p:blipFill>
          <a:blip r:embed="rId2"/>
          <a:stretch>
            <a:fillRect/>
          </a:stretch>
        </p:blipFill>
        <p:spPr>
          <a:xfrm>
            <a:off x="3100388" y="2271713"/>
            <a:ext cx="10044112" cy="7343775"/>
          </a:xfrm>
          <a:prstGeom prst="rect">
            <a:avLst/>
          </a:prstGeom>
        </p:spPr>
      </p:pic>
    </p:spTree>
    <p:extLst>
      <p:ext uri="{BB962C8B-B14F-4D97-AF65-F5344CB8AC3E}">
        <p14:creationId xmlns:p14="http://schemas.microsoft.com/office/powerpoint/2010/main" val="2552113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xmlns="" id="{B3517B1D-2B47-3ABA-72E1-BD48848E8402}"/>
              </a:ext>
            </a:extLst>
          </p:cNvPr>
          <p:cNvSpPr>
            <a:spLocks noGrp="1"/>
          </p:cNvSpPr>
          <p:nvPr>
            <p:ph type="body" idx="1"/>
          </p:nvPr>
        </p:nvSpPr>
        <p:spPr>
          <a:xfrm>
            <a:off x="457199" y="342900"/>
            <a:ext cx="17359313" cy="9615488"/>
          </a:xfrm>
        </p:spPr>
        <p:txBody>
          <a:bodyPr>
            <a:normAutofit/>
          </a:bodyPr>
          <a:lstStyle/>
          <a:p>
            <a:pPr marL="114300" indent="0">
              <a:buNone/>
            </a:pPr>
            <a:r>
              <a:rPr lang="en-IN" sz="7200" b="1" dirty="0">
                <a:latin typeface="Times New Roman" panose="02020603050405020304" pitchFamily="18" charset="0"/>
                <a:cs typeface="Times New Roman" panose="02020603050405020304" pitchFamily="18" charset="0"/>
              </a:rPr>
              <a:t>Accuracy For Recurrent Neural Network</a:t>
            </a:r>
          </a:p>
        </p:txBody>
      </p:sp>
      <p:graphicFrame>
        <p:nvGraphicFramePr>
          <p:cNvPr id="6" name="Table 5">
            <a:extLst>
              <a:ext uri="{FF2B5EF4-FFF2-40B4-BE49-F238E27FC236}">
                <a16:creationId xmlns:a16="http://schemas.microsoft.com/office/drawing/2014/main" xmlns="" id="{C2E2D7F4-A8EE-6422-9D9B-003A941B617E}"/>
              </a:ext>
            </a:extLst>
          </p:cNvPr>
          <p:cNvGraphicFramePr>
            <a:graphicFrameLocks noGrp="1"/>
          </p:cNvGraphicFramePr>
          <p:nvPr>
            <p:extLst>
              <p:ext uri="{D42A27DB-BD31-4B8C-83A1-F6EECF244321}">
                <p14:modId xmlns:p14="http://schemas.microsoft.com/office/powerpoint/2010/main" val="3579059575"/>
              </p:ext>
            </p:extLst>
          </p:nvPr>
        </p:nvGraphicFramePr>
        <p:xfrm>
          <a:off x="2747962" y="2786063"/>
          <a:ext cx="9224963" cy="4443410"/>
        </p:xfrm>
        <a:graphic>
          <a:graphicData uri="http://schemas.openxmlformats.org/drawingml/2006/table">
            <a:tbl>
              <a:tblPr firstRow="1" bandRow="1">
                <a:tableStyleId>{5C22544A-7EE6-4342-B048-85BDC9FD1C3A}</a:tableStyleId>
              </a:tblPr>
              <a:tblGrid>
                <a:gridCol w="2538413">
                  <a:extLst>
                    <a:ext uri="{9D8B030D-6E8A-4147-A177-3AD203B41FA5}">
                      <a16:colId xmlns:a16="http://schemas.microsoft.com/office/drawing/2014/main" xmlns="" val="1705834122"/>
                    </a:ext>
                  </a:extLst>
                </a:gridCol>
                <a:gridCol w="3329770">
                  <a:extLst>
                    <a:ext uri="{9D8B030D-6E8A-4147-A177-3AD203B41FA5}">
                      <a16:colId xmlns:a16="http://schemas.microsoft.com/office/drawing/2014/main" xmlns="" val="806853371"/>
                    </a:ext>
                  </a:extLst>
                </a:gridCol>
                <a:gridCol w="3356780">
                  <a:extLst>
                    <a:ext uri="{9D8B030D-6E8A-4147-A177-3AD203B41FA5}">
                      <a16:colId xmlns:a16="http://schemas.microsoft.com/office/drawing/2014/main" xmlns="" val="1874916400"/>
                    </a:ext>
                  </a:extLst>
                </a:gridCol>
              </a:tblGrid>
              <a:tr h="888682">
                <a:tc>
                  <a:txBody>
                    <a:bodyPr/>
                    <a:lstStyle/>
                    <a:p>
                      <a:r>
                        <a:rPr lang="en-IN" sz="4000" dirty="0">
                          <a:latin typeface="Times New Roman" panose="02020603050405020304" pitchFamily="18" charset="0"/>
                          <a:cs typeface="Times New Roman" panose="02020603050405020304" pitchFamily="18" charset="0"/>
                        </a:rPr>
                        <a:t>Test Size</a:t>
                      </a:r>
                    </a:p>
                  </a:txBody>
                  <a:tcPr/>
                </a:tc>
                <a:tc>
                  <a:txBody>
                    <a:bodyPr/>
                    <a:lstStyle/>
                    <a:p>
                      <a:r>
                        <a:rPr lang="en-IN" sz="4000" dirty="0">
                          <a:latin typeface="Times New Roman" panose="02020603050405020304" pitchFamily="18" charset="0"/>
                          <a:cs typeface="Times New Roman" panose="02020603050405020304" pitchFamily="18" charset="0"/>
                        </a:rPr>
                        <a:t>PRE</a:t>
                      </a:r>
                    </a:p>
                  </a:txBody>
                  <a:tcPr/>
                </a:tc>
                <a:tc>
                  <a:txBody>
                    <a:bodyPr/>
                    <a:lstStyle/>
                    <a:p>
                      <a:r>
                        <a:rPr lang="en-IN" sz="4000" dirty="0">
                          <a:latin typeface="Times New Roman" panose="02020603050405020304" pitchFamily="18" charset="0"/>
                          <a:cs typeface="Times New Roman" panose="02020603050405020304" pitchFamily="18" charset="0"/>
                        </a:rPr>
                        <a:t>POST</a:t>
                      </a:r>
                    </a:p>
                  </a:txBody>
                  <a:tcPr/>
                </a:tc>
                <a:extLst>
                  <a:ext uri="{0D108BD9-81ED-4DB2-BD59-A6C34878D82A}">
                    <a16:rowId xmlns:a16="http://schemas.microsoft.com/office/drawing/2014/main" xmlns="" val="1971932298"/>
                  </a:ext>
                </a:extLst>
              </a:tr>
              <a:tr h="888682">
                <a:tc>
                  <a:txBody>
                    <a:bodyPr/>
                    <a:lstStyle/>
                    <a:p>
                      <a:r>
                        <a:rPr lang="en-IN" sz="3600" dirty="0">
                          <a:latin typeface="Times New Roman" panose="02020603050405020304" pitchFamily="18" charset="0"/>
                          <a:cs typeface="Times New Roman" panose="02020603050405020304" pitchFamily="18" charset="0"/>
                        </a:rPr>
                        <a:t>0.2</a:t>
                      </a:r>
                    </a:p>
                  </a:txBody>
                  <a:tcPr/>
                </a:tc>
                <a:tc>
                  <a:txBody>
                    <a:bodyPr/>
                    <a:lstStyle/>
                    <a:p>
                      <a:r>
                        <a:rPr lang="en-IN" sz="3600" dirty="0">
                          <a:latin typeface="Times New Roman" panose="02020603050405020304" pitchFamily="18" charset="0"/>
                          <a:cs typeface="Times New Roman" panose="02020603050405020304" pitchFamily="18" charset="0"/>
                        </a:rPr>
                        <a:t>0.83</a:t>
                      </a:r>
                    </a:p>
                  </a:txBody>
                  <a:tcPr/>
                </a:tc>
                <a:tc>
                  <a:txBody>
                    <a:bodyPr/>
                    <a:lstStyle/>
                    <a:p>
                      <a:r>
                        <a:rPr lang="en-IN" sz="3600" dirty="0">
                          <a:latin typeface="Times New Roman" panose="02020603050405020304" pitchFamily="18" charset="0"/>
                          <a:cs typeface="Times New Roman" panose="02020603050405020304" pitchFamily="18" charset="0"/>
                        </a:rPr>
                        <a:t>0.641</a:t>
                      </a:r>
                    </a:p>
                  </a:txBody>
                  <a:tcPr/>
                </a:tc>
                <a:extLst>
                  <a:ext uri="{0D108BD9-81ED-4DB2-BD59-A6C34878D82A}">
                    <a16:rowId xmlns:a16="http://schemas.microsoft.com/office/drawing/2014/main" xmlns="" val="418603082"/>
                  </a:ext>
                </a:extLst>
              </a:tr>
              <a:tr h="888682">
                <a:tc>
                  <a:txBody>
                    <a:bodyPr/>
                    <a:lstStyle/>
                    <a:p>
                      <a:r>
                        <a:rPr lang="en-IN" sz="3600" dirty="0">
                          <a:latin typeface="Times New Roman" panose="02020603050405020304" pitchFamily="18" charset="0"/>
                          <a:cs typeface="Times New Roman" panose="02020603050405020304" pitchFamily="18" charset="0"/>
                        </a:rPr>
                        <a:t>0.25</a:t>
                      </a:r>
                    </a:p>
                  </a:txBody>
                  <a:tcPr/>
                </a:tc>
                <a:tc>
                  <a:txBody>
                    <a:bodyPr/>
                    <a:lstStyle/>
                    <a:p>
                      <a:r>
                        <a:rPr lang="en-IN" sz="3600" dirty="0">
                          <a:latin typeface="Times New Roman" panose="02020603050405020304" pitchFamily="18" charset="0"/>
                          <a:cs typeface="Times New Roman" panose="02020603050405020304" pitchFamily="18" charset="0"/>
                        </a:rPr>
                        <a:t>0.828</a:t>
                      </a:r>
                    </a:p>
                  </a:txBody>
                  <a:tcPr/>
                </a:tc>
                <a:tc>
                  <a:txBody>
                    <a:bodyPr/>
                    <a:lstStyle/>
                    <a:p>
                      <a:r>
                        <a:rPr lang="en-IN" sz="3600" dirty="0">
                          <a:latin typeface="Times New Roman" panose="02020603050405020304" pitchFamily="18" charset="0"/>
                          <a:cs typeface="Times New Roman" panose="02020603050405020304" pitchFamily="18" charset="0"/>
                        </a:rPr>
                        <a:t>0.656</a:t>
                      </a:r>
                    </a:p>
                  </a:txBody>
                  <a:tcPr/>
                </a:tc>
                <a:extLst>
                  <a:ext uri="{0D108BD9-81ED-4DB2-BD59-A6C34878D82A}">
                    <a16:rowId xmlns:a16="http://schemas.microsoft.com/office/drawing/2014/main" xmlns="" val="4138791025"/>
                  </a:ext>
                </a:extLst>
              </a:tr>
              <a:tr h="888682">
                <a:tc>
                  <a:txBody>
                    <a:bodyPr/>
                    <a:lstStyle/>
                    <a:p>
                      <a:r>
                        <a:rPr lang="en-IN" sz="3600" dirty="0">
                          <a:latin typeface="Times New Roman" panose="02020603050405020304" pitchFamily="18" charset="0"/>
                          <a:cs typeface="Times New Roman" panose="02020603050405020304" pitchFamily="18" charset="0"/>
                        </a:rPr>
                        <a:t>0.3</a:t>
                      </a:r>
                    </a:p>
                  </a:txBody>
                  <a:tcPr/>
                </a:tc>
                <a:tc>
                  <a:txBody>
                    <a:bodyPr/>
                    <a:lstStyle/>
                    <a:p>
                      <a:r>
                        <a:rPr lang="en-IN" sz="3600" dirty="0">
                          <a:latin typeface="Times New Roman" panose="02020603050405020304" pitchFamily="18" charset="0"/>
                          <a:cs typeface="Times New Roman" panose="02020603050405020304" pitchFamily="18" charset="0"/>
                        </a:rPr>
                        <a:t>0.831</a:t>
                      </a:r>
                    </a:p>
                  </a:txBody>
                  <a:tcPr/>
                </a:tc>
                <a:tc>
                  <a:txBody>
                    <a:bodyPr/>
                    <a:lstStyle/>
                    <a:p>
                      <a:r>
                        <a:rPr lang="en-IN" sz="3600" dirty="0">
                          <a:latin typeface="Times New Roman" panose="02020603050405020304" pitchFamily="18" charset="0"/>
                          <a:cs typeface="Times New Roman" panose="02020603050405020304" pitchFamily="18" charset="0"/>
                        </a:rPr>
                        <a:t>0.647</a:t>
                      </a:r>
                    </a:p>
                  </a:txBody>
                  <a:tcPr/>
                </a:tc>
                <a:extLst>
                  <a:ext uri="{0D108BD9-81ED-4DB2-BD59-A6C34878D82A}">
                    <a16:rowId xmlns:a16="http://schemas.microsoft.com/office/drawing/2014/main" xmlns="" val="870276373"/>
                  </a:ext>
                </a:extLst>
              </a:tr>
              <a:tr h="888682">
                <a:tc>
                  <a:txBody>
                    <a:bodyPr/>
                    <a:lstStyle/>
                    <a:p>
                      <a:r>
                        <a:rPr lang="en-IN" sz="3600" dirty="0">
                          <a:latin typeface="Times New Roman" panose="02020603050405020304" pitchFamily="18" charset="0"/>
                          <a:cs typeface="Times New Roman" panose="02020603050405020304" pitchFamily="18" charset="0"/>
                        </a:rPr>
                        <a:t>0.33</a:t>
                      </a:r>
                    </a:p>
                  </a:txBody>
                  <a:tcPr/>
                </a:tc>
                <a:tc>
                  <a:txBody>
                    <a:bodyPr/>
                    <a:lstStyle/>
                    <a:p>
                      <a:r>
                        <a:rPr lang="en-IN" sz="3600" dirty="0">
                          <a:latin typeface="Times New Roman" panose="02020603050405020304" pitchFamily="18" charset="0"/>
                          <a:cs typeface="Times New Roman" panose="02020603050405020304" pitchFamily="18" charset="0"/>
                        </a:rPr>
                        <a:t>0.821</a:t>
                      </a:r>
                    </a:p>
                  </a:txBody>
                  <a:tcPr/>
                </a:tc>
                <a:tc>
                  <a:txBody>
                    <a:bodyPr/>
                    <a:lstStyle/>
                    <a:p>
                      <a:r>
                        <a:rPr lang="en-IN" sz="3600" dirty="0">
                          <a:latin typeface="Times New Roman" panose="02020603050405020304" pitchFamily="18" charset="0"/>
                          <a:cs typeface="Times New Roman" panose="02020603050405020304" pitchFamily="18" charset="0"/>
                        </a:rPr>
                        <a:t>0.651</a:t>
                      </a:r>
                    </a:p>
                  </a:txBody>
                  <a:tcPr/>
                </a:tc>
                <a:extLst>
                  <a:ext uri="{0D108BD9-81ED-4DB2-BD59-A6C34878D82A}">
                    <a16:rowId xmlns:a16="http://schemas.microsoft.com/office/drawing/2014/main" xmlns="" val="4287829067"/>
                  </a:ext>
                </a:extLst>
              </a:tr>
            </a:tbl>
          </a:graphicData>
        </a:graphic>
      </p:graphicFrame>
    </p:spTree>
    <p:extLst>
      <p:ext uri="{BB962C8B-B14F-4D97-AF65-F5344CB8AC3E}">
        <p14:creationId xmlns:p14="http://schemas.microsoft.com/office/powerpoint/2010/main" val="30131980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5138237-3183-5AFF-7077-D97FA4C05F8B}"/>
              </a:ext>
            </a:extLst>
          </p:cNvPr>
          <p:cNvSpPr>
            <a:spLocks noGrp="1"/>
          </p:cNvSpPr>
          <p:nvPr>
            <p:ph type="body" idx="1"/>
          </p:nvPr>
        </p:nvSpPr>
        <p:spPr>
          <a:xfrm>
            <a:off x="357188" y="314326"/>
            <a:ext cx="17587912" cy="9701212"/>
          </a:xfrm>
        </p:spPr>
        <p:txBody>
          <a:bodyPr>
            <a:normAutofit/>
          </a:bodyPr>
          <a:lstStyle/>
          <a:p>
            <a:pPr marL="114300" indent="0">
              <a:buNone/>
            </a:pPr>
            <a:r>
              <a:rPr lang="en-IN" sz="7200" b="1" dirty="0">
                <a:latin typeface="Times New Roman" panose="02020603050405020304" pitchFamily="18" charset="0"/>
                <a:cs typeface="Times New Roman" panose="02020603050405020304" pitchFamily="18" charset="0"/>
              </a:rPr>
              <a:t>Accuracy For LSTM</a:t>
            </a:r>
          </a:p>
          <a:p>
            <a:pPr marL="114300" indent="0">
              <a:buNone/>
            </a:pPr>
            <a:endParaRPr lang="en-IN" sz="7200" b="1"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xmlns="" id="{F5A17D81-F517-E523-4143-A1D86E03122A}"/>
              </a:ext>
            </a:extLst>
          </p:cNvPr>
          <p:cNvGraphicFramePr>
            <a:graphicFrameLocks noGrp="1"/>
          </p:cNvGraphicFramePr>
          <p:nvPr>
            <p:extLst>
              <p:ext uri="{D42A27DB-BD31-4B8C-83A1-F6EECF244321}">
                <p14:modId xmlns:p14="http://schemas.microsoft.com/office/powerpoint/2010/main" val="1181166081"/>
              </p:ext>
            </p:extLst>
          </p:nvPr>
        </p:nvGraphicFramePr>
        <p:xfrm>
          <a:off x="2605088" y="2643188"/>
          <a:ext cx="12192000" cy="402907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871380795"/>
                    </a:ext>
                  </a:extLst>
                </a:gridCol>
                <a:gridCol w="4064000">
                  <a:extLst>
                    <a:ext uri="{9D8B030D-6E8A-4147-A177-3AD203B41FA5}">
                      <a16:colId xmlns:a16="http://schemas.microsoft.com/office/drawing/2014/main" xmlns="" val="1443066186"/>
                    </a:ext>
                  </a:extLst>
                </a:gridCol>
                <a:gridCol w="4064000">
                  <a:extLst>
                    <a:ext uri="{9D8B030D-6E8A-4147-A177-3AD203B41FA5}">
                      <a16:colId xmlns:a16="http://schemas.microsoft.com/office/drawing/2014/main" xmlns="" val="822015420"/>
                    </a:ext>
                  </a:extLst>
                </a:gridCol>
              </a:tblGrid>
              <a:tr h="805815">
                <a:tc>
                  <a:txBody>
                    <a:bodyPr/>
                    <a:lstStyle/>
                    <a:p>
                      <a:r>
                        <a:rPr lang="en-IN" sz="3600" dirty="0">
                          <a:latin typeface="Times New Roman" panose="02020603050405020304" pitchFamily="18" charset="0"/>
                          <a:cs typeface="Times New Roman" panose="02020603050405020304" pitchFamily="18" charset="0"/>
                        </a:rPr>
                        <a:t> Test Size</a:t>
                      </a:r>
                    </a:p>
                  </a:txBody>
                  <a:tcPr/>
                </a:tc>
                <a:tc>
                  <a:txBody>
                    <a:bodyPr/>
                    <a:lstStyle/>
                    <a:p>
                      <a:r>
                        <a:rPr lang="en-IN" sz="3600" dirty="0">
                          <a:latin typeface="Times New Roman" panose="02020603050405020304" pitchFamily="18" charset="0"/>
                          <a:cs typeface="Times New Roman" panose="02020603050405020304" pitchFamily="18" charset="0"/>
                        </a:rPr>
                        <a:t>PRE</a:t>
                      </a:r>
                    </a:p>
                  </a:txBody>
                  <a:tcPr/>
                </a:tc>
                <a:tc>
                  <a:txBody>
                    <a:bodyPr/>
                    <a:lstStyle/>
                    <a:p>
                      <a:r>
                        <a:rPr lang="en-IN" sz="3600" dirty="0">
                          <a:latin typeface="Times New Roman" panose="02020603050405020304" pitchFamily="18" charset="0"/>
                          <a:cs typeface="Times New Roman" panose="02020603050405020304" pitchFamily="18" charset="0"/>
                        </a:rPr>
                        <a:t>POST</a:t>
                      </a:r>
                    </a:p>
                  </a:txBody>
                  <a:tcPr/>
                </a:tc>
                <a:extLst>
                  <a:ext uri="{0D108BD9-81ED-4DB2-BD59-A6C34878D82A}">
                    <a16:rowId xmlns:a16="http://schemas.microsoft.com/office/drawing/2014/main" xmlns="" val="1514046883"/>
                  </a:ext>
                </a:extLst>
              </a:tr>
              <a:tr h="805815">
                <a:tc>
                  <a:txBody>
                    <a:bodyPr/>
                    <a:lstStyle/>
                    <a:p>
                      <a:r>
                        <a:rPr lang="en-IN" sz="3600" dirty="0">
                          <a:latin typeface="Times New Roman" panose="02020603050405020304" pitchFamily="18" charset="0"/>
                          <a:cs typeface="Times New Roman" panose="02020603050405020304" pitchFamily="18" charset="0"/>
                        </a:rPr>
                        <a:t>0.2</a:t>
                      </a:r>
                    </a:p>
                  </a:txBody>
                  <a:tcPr/>
                </a:tc>
                <a:tc>
                  <a:txBody>
                    <a:bodyPr/>
                    <a:lstStyle/>
                    <a:p>
                      <a:r>
                        <a:rPr lang="en-IN" sz="3600" dirty="0">
                          <a:latin typeface="Times New Roman" panose="02020603050405020304" pitchFamily="18" charset="0"/>
                          <a:cs typeface="Times New Roman" panose="02020603050405020304" pitchFamily="18" charset="0"/>
                        </a:rPr>
                        <a:t>0.83</a:t>
                      </a:r>
                    </a:p>
                  </a:txBody>
                  <a:tcPr/>
                </a:tc>
                <a:tc>
                  <a:txBody>
                    <a:bodyPr/>
                    <a:lstStyle/>
                    <a:p>
                      <a:r>
                        <a:rPr lang="en-IN" sz="3600" dirty="0">
                          <a:latin typeface="Times New Roman" panose="02020603050405020304" pitchFamily="18" charset="0"/>
                          <a:cs typeface="Times New Roman" panose="02020603050405020304" pitchFamily="18" charset="0"/>
                        </a:rPr>
                        <a:t>0.83</a:t>
                      </a:r>
                    </a:p>
                  </a:txBody>
                  <a:tcPr/>
                </a:tc>
                <a:extLst>
                  <a:ext uri="{0D108BD9-81ED-4DB2-BD59-A6C34878D82A}">
                    <a16:rowId xmlns:a16="http://schemas.microsoft.com/office/drawing/2014/main" xmlns="" val="128989558"/>
                  </a:ext>
                </a:extLst>
              </a:tr>
              <a:tr h="805815">
                <a:tc>
                  <a:txBody>
                    <a:bodyPr/>
                    <a:lstStyle/>
                    <a:p>
                      <a:r>
                        <a:rPr lang="en-IN" sz="3600" dirty="0">
                          <a:latin typeface="Times New Roman" panose="02020603050405020304" pitchFamily="18" charset="0"/>
                          <a:cs typeface="Times New Roman" panose="02020603050405020304" pitchFamily="18" charset="0"/>
                        </a:rPr>
                        <a:t>0.25</a:t>
                      </a:r>
                    </a:p>
                  </a:txBody>
                  <a:tcPr/>
                </a:tc>
                <a:tc>
                  <a:txBody>
                    <a:bodyPr/>
                    <a:lstStyle/>
                    <a:p>
                      <a:r>
                        <a:rPr lang="en-IN" sz="3600" dirty="0">
                          <a:latin typeface="Times New Roman" panose="02020603050405020304" pitchFamily="18" charset="0"/>
                          <a:cs typeface="Times New Roman" panose="02020603050405020304" pitchFamily="18" charset="0"/>
                        </a:rPr>
                        <a:t>0.81</a:t>
                      </a:r>
                    </a:p>
                  </a:txBody>
                  <a:tcPr/>
                </a:tc>
                <a:tc>
                  <a:txBody>
                    <a:bodyPr/>
                    <a:lstStyle/>
                    <a:p>
                      <a:r>
                        <a:rPr lang="en-IN" sz="3600" dirty="0">
                          <a:latin typeface="Times New Roman" panose="02020603050405020304" pitchFamily="18" charset="0"/>
                          <a:cs typeface="Times New Roman" panose="02020603050405020304" pitchFamily="18" charset="0"/>
                        </a:rPr>
                        <a:t>0.82</a:t>
                      </a:r>
                    </a:p>
                  </a:txBody>
                  <a:tcPr/>
                </a:tc>
                <a:extLst>
                  <a:ext uri="{0D108BD9-81ED-4DB2-BD59-A6C34878D82A}">
                    <a16:rowId xmlns:a16="http://schemas.microsoft.com/office/drawing/2014/main" xmlns="" val="3886291345"/>
                  </a:ext>
                </a:extLst>
              </a:tr>
              <a:tr h="805815">
                <a:tc>
                  <a:txBody>
                    <a:bodyPr/>
                    <a:lstStyle/>
                    <a:p>
                      <a:r>
                        <a:rPr lang="en-IN" sz="3600" dirty="0">
                          <a:latin typeface="Times New Roman" panose="02020603050405020304" pitchFamily="18" charset="0"/>
                          <a:cs typeface="Times New Roman" panose="02020603050405020304" pitchFamily="18" charset="0"/>
                        </a:rPr>
                        <a:t>0.3</a:t>
                      </a:r>
                    </a:p>
                  </a:txBody>
                  <a:tcPr/>
                </a:tc>
                <a:tc>
                  <a:txBody>
                    <a:bodyPr/>
                    <a:lstStyle/>
                    <a:p>
                      <a:r>
                        <a:rPr lang="en-IN" sz="3600" dirty="0">
                          <a:latin typeface="Times New Roman" panose="02020603050405020304" pitchFamily="18" charset="0"/>
                          <a:cs typeface="Times New Roman" panose="02020603050405020304" pitchFamily="18" charset="0"/>
                        </a:rPr>
                        <a:t>0.81</a:t>
                      </a:r>
                    </a:p>
                  </a:txBody>
                  <a:tcPr/>
                </a:tc>
                <a:tc>
                  <a:txBody>
                    <a:bodyPr/>
                    <a:lstStyle/>
                    <a:p>
                      <a:r>
                        <a:rPr lang="en-IN" sz="3600" dirty="0">
                          <a:latin typeface="Times New Roman" panose="02020603050405020304" pitchFamily="18" charset="0"/>
                          <a:cs typeface="Times New Roman" panose="02020603050405020304" pitchFamily="18" charset="0"/>
                        </a:rPr>
                        <a:t>0.76</a:t>
                      </a:r>
                    </a:p>
                  </a:txBody>
                  <a:tcPr/>
                </a:tc>
                <a:extLst>
                  <a:ext uri="{0D108BD9-81ED-4DB2-BD59-A6C34878D82A}">
                    <a16:rowId xmlns:a16="http://schemas.microsoft.com/office/drawing/2014/main" xmlns="" val="4035043505"/>
                  </a:ext>
                </a:extLst>
              </a:tr>
              <a:tr h="805815">
                <a:tc>
                  <a:txBody>
                    <a:bodyPr/>
                    <a:lstStyle/>
                    <a:p>
                      <a:r>
                        <a:rPr lang="en-IN" sz="3600" dirty="0">
                          <a:latin typeface="Times New Roman" panose="02020603050405020304" pitchFamily="18" charset="0"/>
                          <a:cs typeface="Times New Roman" panose="02020603050405020304" pitchFamily="18" charset="0"/>
                        </a:rPr>
                        <a:t>0.33</a:t>
                      </a:r>
                    </a:p>
                  </a:txBody>
                  <a:tcPr/>
                </a:tc>
                <a:tc>
                  <a:txBody>
                    <a:bodyPr/>
                    <a:lstStyle/>
                    <a:p>
                      <a:r>
                        <a:rPr lang="en-IN" sz="3600" dirty="0">
                          <a:latin typeface="Times New Roman" panose="02020603050405020304" pitchFamily="18" charset="0"/>
                          <a:cs typeface="Times New Roman" panose="02020603050405020304" pitchFamily="18" charset="0"/>
                        </a:rPr>
                        <a:t>0.80</a:t>
                      </a:r>
                    </a:p>
                  </a:txBody>
                  <a:tcPr/>
                </a:tc>
                <a:tc>
                  <a:txBody>
                    <a:bodyPr/>
                    <a:lstStyle/>
                    <a:p>
                      <a:r>
                        <a:rPr lang="en-IN" sz="3600" dirty="0">
                          <a:latin typeface="Times New Roman" panose="02020603050405020304" pitchFamily="18" charset="0"/>
                          <a:cs typeface="Times New Roman" panose="02020603050405020304" pitchFamily="18" charset="0"/>
                        </a:rPr>
                        <a:t>0.71</a:t>
                      </a:r>
                    </a:p>
                  </a:txBody>
                  <a:tcPr/>
                </a:tc>
                <a:extLst>
                  <a:ext uri="{0D108BD9-81ED-4DB2-BD59-A6C34878D82A}">
                    <a16:rowId xmlns:a16="http://schemas.microsoft.com/office/drawing/2014/main" xmlns="" val="1757963104"/>
                  </a:ext>
                </a:extLst>
              </a:tr>
            </a:tbl>
          </a:graphicData>
        </a:graphic>
      </p:graphicFrame>
    </p:spTree>
    <p:extLst>
      <p:ext uri="{BB962C8B-B14F-4D97-AF65-F5344CB8AC3E}">
        <p14:creationId xmlns:p14="http://schemas.microsoft.com/office/powerpoint/2010/main" val="3495905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365923"/>
            <a:ext cx="16002000" cy="6630344"/>
          </a:xfrm>
          <a:prstGeom prst="rect">
            <a:avLst/>
          </a:prstGeom>
        </p:spPr>
      </p:pic>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smtClean="0"/>
              <a:t>Model Predicting as Not </a:t>
            </a:r>
            <a:r>
              <a:rPr lang="en-IN" sz="3000" dirty="0" err="1" smtClean="0"/>
              <a:t>CyberBullying</a:t>
            </a:r>
            <a:endParaRPr lang="en-IN" sz="3000" dirty="0"/>
          </a:p>
        </p:txBody>
      </p:sp>
    </p:spTree>
    <p:extLst>
      <p:ext uri="{BB962C8B-B14F-4D97-AF65-F5344CB8AC3E}">
        <p14:creationId xmlns:p14="http://schemas.microsoft.com/office/powerpoint/2010/main" val="4091161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460375" y="553311"/>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Frontend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5171177" y="9132890"/>
            <a:ext cx="8001000" cy="553998"/>
          </a:xfrm>
          <a:prstGeom prst="rect">
            <a:avLst/>
          </a:prstGeom>
          <a:noFill/>
        </p:spPr>
        <p:txBody>
          <a:bodyPr wrap="square" rtlCol="0">
            <a:spAutoFit/>
          </a:bodyPr>
          <a:lstStyle/>
          <a:p>
            <a:r>
              <a:rPr lang="en-IN" sz="3000" dirty="0" smtClean="0"/>
              <a:t>Model Predicting as </a:t>
            </a:r>
            <a:r>
              <a:rPr lang="en-IN" sz="3000" dirty="0" err="1" smtClean="0"/>
              <a:t>CyberBullying</a:t>
            </a:r>
            <a:endParaRPr lang="en-IN" sz="3000" dirty="0"/>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2192572"/>
            <a:ext cx="15841287" cy="6790404"/>
          </a:xfrm>
          <a:prstGeom prst="rect">
            <a:avLst/>
          </a:prstGeom>
        </p:spPr>
      </p:pic>
    </p:spTree>
    <p:extLst>
      <p:ext uri="{BB962C8B-B14F-4D97-AF65-F5344CB8AC3E}">
        <p14:creationId xmlns:p14="http://schemas.microsoft.com/office/powerpoint/2010/main" val="3570769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3" name="Picture 12">
            <a:extLst>
              <a:ext uri="{FF2B5EF4-FFF2-40B4-BE49-F238E27FC236}">
                <a16:creationId xmlns:a16="http://schemas.microsoft.com/office/drawing/2014/main" xmlns="" id="{A02B3D16-E457-07F4-FD39-743041F8D5D1}"/>
              </a:ext>
            </a:extLst>
          </p:cNvPr>
          <p:cNvPicPr>
            <a:picLocks noChangeAspect="1"/>
          </p:cNvPicPr>
          <p:nvPr/>
        </p:nvPicPr>
        <p:blipFill>
          <a:blip r:embed="rId3"/>
          <a:stretch>
            <a:fillRect/>
          </a:stretch>
        </p:blipFill>
        <p:spPr>
          <a:xfrm>
            <a:off x="460375" y="1685926"/>
            <a:ext cx="16963102" cy="8516936"/>
          </a:xfrm>
          <a:prstGeom prst="rect">
            <a:avLst/>
          </a:prstGeom>
        </p:spPr>
      </p:pic>
      <p:grpSp>
        <p:nvGrpSpPr>
          <p:cNvPr id="189" name="Google Shape;189;p21"/>
          <p:cNvGrpSpPr/>
          <p:nvPr/>
        </p:nvGrpSpPr>
        <p:grpSpPr>
          <a:xfrm>
            <a:off x="460375" y="553310"/>
            <a:ext cx="17544992" cy="9733689"/>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4">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smtClean="0">
                <a:solidFill>
                  <a:schemeClr val="dk1"/>
                </a:solidFill>
                <a:latin typeface="Times New Roman"/>
                <a:ea typeface="Times New Roman"/>
                <a:cs typeface="Times New Roman"/>
                <a:sym typeface="Times New Roman"/>
              </a:rPr>
              <a:t>Flow Chart  </a:t>
            </a:r>
            <a:endParaRPr sz="7200" b="1" dirty="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59488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14"/>
          <p:cNvGrpSpPr/>
          <p:nvPr/>
        </p:nvGrpSpPr>
        <p:grpSpPr>
          <a:xfrm>
            <a:off x="500063" y="460963"/>
            <a:ext cx="17135588" cy="9256637"/>
            <a:chOff x="0" y="-28575"/>
            <a:chExt cx="4513047" cy="2437946"/>
          </a:xfrm>
        </p:grpSpPr>
        <p:sp>
          <p:nvSpPr>
            <p:cNvPr id="103" name="Google Shape;103;p14"/>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04" name="Google Shape;104;p14"/>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5" name="Google Shape;105;p14"/>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6" name="Google Shape;106;p14"/>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07" name="Google Shape;107;p14"/>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i="0" u="none" strike="noStrike" cap="none">
              <a:solidFill>
                <a:srgbClr val="404040"/>
              </a:solidFill>
              <a:latin typeface="Questrial"/>
              <a:ea typeface="Questrial"/>
              <a:cs typeface="Questrial"/>
              <a:sym typeface="Questrial"/>
            </a:endParaRPr>
          </a:p>
        </p:txBody>
      </p:sp>
      <p:sp>
        <p:nvSpPr>
          <p:cNvPr id="108" name="Google Shape;108;p14"/>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u="none" strike="noStrike" cap="none">
              <a:solidFill>
                <a:srgbClr val="404040"/>
              </a:solidFill>
              <a:latin typeface="Questrial"/>
              <a:ea typeface="Questrial"/>
              <a:cs typeface="Questrial"/>
              <a:sym typeface="Questrial"/>
            </a:endParaRPr>
          </a:p>
        </p:txBody>
      </p:sp>
      <p:sp>
        <p:nvSpPr>
          <p:cNvPr id="109" name="Google Shape;109;p14"/>
          <p:cNvSpPr txBox="1"/>
          <p:nvPr/>
        </p:nvSpPr>
        <p:spPr>
          <a:xfrm>
            <a:off x="1143000" y="1726475"/>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a:solidFill>
                  <a:schemeClr val="dk1"/>
                </a:solidFill>
                <a:latin typeface="Times New Roman"/>
                <a:ea typeface="Times New Roman"/>
                <a:cs typeface="Times New Roman"/>
                <a:sym typeface="Times New Roman"/>
              </a:rPr>
              <a:t> </a:t>
            </a:r>
            <a:r>
              <a:rPr lang="en-US" sz="7200" b="1" i="0" u="none" strike="noStrike" cap="none">
                <a:solidFill>
                  <a:schemeClr val="dk1"/>
                </a:solidFill>
                <a:latin typeface="Times New Roman"/>
                <a:ea typeface="Times New Roman"/>
                <a:cs typeface="Times New Roman"/>
                <a:sym typeface="Times New Roman"/>
              </a:rPr>
              <a:t>Introduction</a:t>
            </a:r>
            <a:endParaRPr sz="7200" b="1">
              <a:latin typeface="Times New Roman"/>
              <a:ea typeface="Times New Roman"/>
              <a:cs typeface="Times New Roman"/>
              <a:sym typeface="Times New Roman"/>
            </a:endParaRPr>
          </a:p>
        </p:txBody>
      </p:sp>
      <p:sp>
        <p:nvSpPr>
          <p:cNvPr id="110" name="Google Shape;110;p14"/>
          <p:cNvSpPr txBox="1"/>
          <p:nvPr/>
        </p:nvSpPr>
        <p:spPr>
          <a:xfrm>
            <a:off x="1143000" y="3279900"/>
            <a:ext cx="16002000" cy="3324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Cyberbullying is a serious issue that can have devastating effects on victims. Traditional methods of detection often fall short, especially when dealing with subtle forms of cyberbullying. Deep learning techniques, such as Recurrent Neural Networks (RNNs) and hybrid models combining RNNs and Convolutional Neural Networks (CNNs), offer a promising solution. These models can analyze text data, identify patterns, and accurately classify content as cyberbullying or non-cyberbullying. By leveraging the power of deep learning, we can create safer online environments and protect individuals from the harmful effects of cyberbullying.</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grpSp>
        <p:nvGrpSpPr>
          <p:cNvPr id="207" name="Google Shape;207;p22"/>
          <p:cNvGrpSpPr/>
          <p:nvPr/>
        </p:nvGrpSpPr>
        <p:grpSpPr>
          <a:xfrm>
            <a:off x="576263" y="460963"/>
            <a:ext cx="17135475" cy="9256578"/>
            <a:chOff x="0" y="-28575"/>
            <a:chExt cx="4513047" cy="2437946"/>
          </a:xfrm>
        </p:grpSpPr>
        <p:sp>
          <p:nvSpPr>
            <p:cNvPr id="208" name="Google Shape;208;p22"/>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09" name="Google Shape;209;p22"/>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10" name="Google Shape;210;p22"/>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1" name="Google Shape;211;p22"/>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12" name="Google Shape;212;p22"/>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13" name="Google Shape;213;p22"/>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14" name="Google Shape;214;p22"/>
          <p:cNvSpPr txBox="1"/>
          <p:nvPr/>
        </p:nvSpPr>
        <p:spPr>
          <a:xfrm>
            <a:off x="1153800" y="1289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Conclusion</a:t>
            </a:r>
            <a:endParaRPr sz="7200" b="1">
              <a:latin typeface="Times New Roman"/>
              <a:ea typeface="Times New Roman"/>
              <a:cs typeface="Times New Roman"/>
              <a:sym typeface="Times New Roman"/>
            </a:endParaRPr>
          </a:p>
        </p:txBody>
      </p:sp>
      <p:sp>
        <p:nvSpPr>
          <p:cNvPr id="215" name="Google Shape;215;p22"/>
          <p:cNvSpPr txBox="1"/>
          <p:nvPr/>
        </p:nvSpPr>
        <p:spPr>
          <a:xfrm>
            <a:off x="1066809" y="2734280"/>
            <a:ext cx="16383000" cy="47100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Cyberbullying, a pervasive issue in the digital age, poses significant threats to individuals, especially adolescents. Traditional methods often struggle to detect subtle forms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Deep learning, particularly Recurrent Neural Networks (RNNs) and hybrid models combining RNNs and Convolutional Neural Networks (CNNs), offer a promising solution. RNNs effectively capture long-term dependencies within text, while CNNs extract local features. These hybrid models can accurately identify cyberbullying patterns, even in complex and evolving online interactions.</a:t>
            </a:r>
            <a:endParaRPr sz="3000">
              <a:latin typeface="Times New Roman"/>
              <a:ea typeface="Times New Roman"/>
              <a:cs typeface="Times New Roman"/>
              <a:sym typeface="Times New Roman"/>
            </a:endParaRPr>
          </a:p>
          <a:p>
            <a:pPr marL="0" marR="0" lvl="0" indent="0" algn="just" rtl="0">
              <a:spcBef>
                <a:spcPts val="0"/>
              </a:spcBef>
              <a:spcAft>
                <a:spcPts val="0"/>
              </a:spcAft>
              <a:buNone/>
            </a:pPr>
            <a:r>
              <a:rPr lang="en-US" sz="3000">
                <a:solidFill>
                  <a:schemeClr val="dk1"/>
                </a:solidFill>
                <a:latin typeface="Times New Roman"/>
                <a:ea typeface="Times New Roman"/>
                <a:cs typeface="Times New Roman"/>
                <a:sym typeface="Times New Roman"/>
              </a:rPr>
              <a:t>By training these models on large datasets and fine-tuning their hyperparameters, we can achieve state-of-the-art performance in cyberbullying detection. This enables us to create safer online environments and protect individuals from the harmful effects of cyberbullying.</a:t>
            </a:r>
            <a:endParaRPr sz="3000">
              <a:latin typeface="Times New Roman"/>
              <a:ea typeface="Times New Roman"/>
              <a:cs typeface="Times New Roman"/>
              <a:sym typeface="Times New Roman"/>
            </a:endParaRPr>
          </a:p>
          <a:p>
            <a:pPr marL="0" marR="0" lvl="0" indent="0" algn="just"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pSp>
        <p:nvGrpSpPr>
          <p:cNvPr id="220" name="Google Shape;220;p23"/>
          <p:cNvGrpSpPr/>
          <p:nvPr/>
        </p:nvGrpSpPr>
        <p:grpSpPr>
          <a:xfrm>
            <a:off x="576263" y="460963"/>
            <a:ext cx="17135475" cy="9256578"/>
            <a:chOff x="0" y="-28575"/>
            <a:chExt cx="4513047" cy="2437946"/>
          </a:xfrm>
        </p:grpSpPr>
        <p:sp>
          <p:nvSpPr>
            <p:cNvPr id="221" name="Google Shape;221;p23"/>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222" name="Google Shape;222;p23"/>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223" name="Google Shape;223;p23"/>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4" name="Google Shape;224;p23"/>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225" name="Google Shape;225;p23"/>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226" name="Google Shape;226;p23"/>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227" name="Google Shape;227;p23"/>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Team Members</a:t>
            </a:r>
            <a:endParaRPr sz="7200" b="1">
              <a:latin typeface="Times New Roman"/>
              <a:ea typeface="Times New Roman"/>
              <a:cs typeface="Times New Roman"/>
              <a:sym typeface="Times New Roman"/>
            </a:endParaRPr>
          </a:p>
        </p:txBody>
      </p:sp>
      <p:sp>
        <p:nvSpPr>
          <p:cNvPr id="228" name="Google Shape;228;p23"/>
          <p:cNvSpPr txBox="1"/>
          <p:nvPr/>
        </p:nvSpPr>
        <p:spPr>
          <a:xfrm>
            <a:off x="1219200" y="2552700"/>
            <a:ext cx="16002000" cy="2401200"/>
          </a:xfrm>
          <a:prstGeom prst="rect">
            <a:avLst/>
          </a:prstGeom>
          <a:noFill/>
          <a:ln>
            <a:noFill/>
          </a:ln>
        </p:spPr>
        <p:txBody>
          <a:bodyPr spcFirstLastPara="1" wrap="square" lIns="91425" tIns="45700" rIns="91425" bIns="45700" anchor="t" anchorCtr="0">
            <a:spAutoFit/>
          </a:bodyPr>
          <a:lstStyle/>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Janvi Singh</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Praneetha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Dona Krishna sai</a:t>
            </a:r>
            <a:endParaRPr sz="3000">
              <a:solidFill>
                <a:schemeClr val="dk1"/>
              </a:solidFill>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Ayush Srivastava</a:t>
            </a:r>
            <a:endParaRPr sz="300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Kalpesh Mahajan</a:t>
            </a:r>
            <a:endParaRPr sz="30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grpSp>
        <p:nvGrpSpPr>
          <p:cNvPr id="115" name="Google Shape;115;p15"/>
          <p:cNvGrpSpPr/>
          <p:nvPr/>
        </p:nvGrpSpPr>
        <p:grpSpPr>
          <a:xfrm>
            <a:off x="576263" y="460963"/>
            <a:ext cx="17135475" cy="9256578"/>
            <a:chOff x="0" y="-28575"/>
            <a:chExt cx="4513047" cy="2437946"/>
          </a:xfrm>
        </p:grpSpPr>
        <p:sp>
          <p:nvSpPr>
            <p:cNvPr id="116" name="Google Shape;116;p15"/>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17" name="Google Shape;117;p15"/>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18" name="Google Shape;118;p15"/>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19" name="Google Shape;119;p15"/>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20" name="Google Shape;120;p15"/>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21" name="Google Shape;121;p15"/>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22" name="Google Shape;122;p15"/>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dirty="0">
                <a:solidFill>
                  <a:schemeClr val="dk1"/>
                </a:solidFill>
                <a:latin typeface="Times New Roman"/>
                <a:ea typeface="Times New Roman"/>
                <a:cs typeface="Times New Roman"/>
                <a:sym typeface="Times New Roman"/>
              </a:rPr>
              <a:t>  </a:t>
            </a:r>
            <a:r>
              <a:rPr lang="en-US" sz="7200" b="1" dirty="0">
                <a:solidFill>
                  <a:schemeClr val="dk1"/>
                </a:solidFill>
                <a:latin typeface="Times New Roman"/>
                <a:ea typeface="Times New Roman"/>
                <a:cs typeface="Times New Roman"/>
                <a:sym typeface="Times New Roman"/>
              </a:rPr>
              <a:t>Milestone 1</a:t>
            </a:r>
            <a:endParaRPr sz="7200" b="1" dirty="0">
              <a:latin typeface="Times New Roman"/>
              <a:ea typeface="Times New Roman"/>
              <a:cs typeface="Times New Roman"/>
              <a:sym typeface="Times New Roman"/>
            </a:endParaRPr>
          </a:p>
        </p:txBody>
      </p:sp>
      <p:sp>
        <p:nvSpPr>
          <p:cNvPr id="123" name="Google Shape;123;p15"/>
          <p:cNvSpPr txBox="1"/>
          <p:nvPr/>
        </p:nvSpPr>
        <p:spPr>
          <a:xfrm>
            <a:off x="1094509" y="2245192"/>
            <a:ext cx="16383000" cy="5633700"/>
          </a:xfrm>
          <a:prstGeom prst="rect">
            <a:avLst/>
          </a:prstGeom>
          <a:noFill/>
          <a:ln>
            <a:noFill/>
          </a:ln>
        </p:spPr>
        <p:txBody>
          <a:bodyPr spcFirstLastPara="1" wrap="square" lIns="91425" tIns="45700" rIns="91425" bIns="45700" anchor="t" anchorCtr="0">
            <a:spAutoFit/>
          </a:bodyPr>
          <a:lstStyle/>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Collection: web scraping</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Social media platforms used : Youtube </a:t>
            </a:r>
            <a:endParaRPr sz="3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Link - </a:t>
            </a:r>
            <a:r>
              <a:rPr lang="en-US" sz="3000" u="sng">
                <a:solidFill>
                  <a:schemeClr val="hlink"/>
                </a:solidFill>
                <a:latin typeface="Times New Roman"/>
                <a:ea typeface="Times New Roman"/>
                <a:cs typeface="Times New Roman"/>
                <a:sym typeface="Times New Roman"/>
                <a:hlinkClick r:id="rId4"/>
              </a:rPr>
              <a:t>https://youtu.be/YgQy70_LPS4?si=aR3qko1M_niA8VAN</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Preprocessing</a:t>
            </a:r>
            <a:endParaRPr sz="300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Class labelling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Text Cleaning - normalized text(convert to lower case, stemming)</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Removing contractions and punctuations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Tokenization – Breaking text into tokens</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Stop words Removal(e.g: is,the,and,of etc.)</a:t>
            </a:r>
            <a:endParaRPr sz="300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Data Splitting(Divide the dataset into training, validation, and testing sets.)</a:t>
            </a:r>
            <a:endParaRPr sz="3000">
              <a:latin typeface="Times New Roman"/>
              <a:ea typeface="Times New Roman"/>
              <a:cs typeface="Times New Roman"/>
              <a:sym typeface="Times New Roman"/>
            </a:endParaRPr>
          </a:p>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By leveraging web scraping and advanced text preprocessing techniques, we can effectively collect and prepare a robust dataset for training our cyberbullying detection model.</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16"/>
          <p:cNvGrpSpPr/>
          <p:nvPr/>
        </p:nvGrpSpPr>
        <p:grpSpPr>
          <a:xfrm>
            <a:off x="576263" y="460963"/>
            <a:ext cx="17135475" cy="9256578"/>
            <a:chOff x="0" y="-28575"/>
            <a:chExt cx="4513047" cy="2437946"/>
          </a:xfrm>
        </p:grpSpPr>
        <p:sp>
          <p:nvSpPr>
            <p:cNvPr id="129" name="Google Shape;129;p16"/>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30" name="Google Shape;130;p16"/>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31" name="Google Shape;131;p16"/>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2" name="Google Shape;132;p16"/>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33" name="Google Shape;133;p16"/>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34" name="Google Shape;134;p16"/>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35" name="Google Shape;135;p16"/>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Milestone 2</a:t>
            </a:r>
            <a:endParaRPr sz="7200" b="1">
              <a:latin typeface="Times New Roman"/>
              <a:ea typeface="Times New Roman"/>
              <a:cs typeface="Times New Roman"/>
              <a:sym typeface="Times New Roman"/>
            </a:endParaRPr>
          </a:p>
        </p:txBody>
      </p:sp>
      <p:sp>
        <p:nvSpPr>
          <p:cNvPr id="136" name="Google Shape;136;p16"/>
          <p:cNvSpPr txBox="1"/>
          <p:nvPr/>
        </p:nvSpPr>
        <p:spPr>
          <a:xfrm>
            <a:off x="1094509" y="2245192"/>
            <a:ext cx="16383000" cy="517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dirty="0">
                <a:solidFill>
                  <a:schemeClr val="dk1"/>
                </a:solidFill>
                <a:latin typeface="Times New Roman"/>
                <a:ea typeface="Times New Roman"/>
                <a:cs typeface="Times New Roman"/>
                <a:sym typeface="Times New Roman"/>
              </a:rPr>
              <a:t>Implementing Traditional ML models:</a:t>
            </a:r>
            <a:endParaRPr sz="3000" b="1" u="sng"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preprocessing-Convert text data into numerical features (e.g., TF-IDF, bag-of-words).</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Training-Train a logistic regression model to classify text as cyberbullying or non-cyberbullying.</a:t>
            </a:r>
            <a:endParaRPr sz="3000" dirty="0">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Random Forest Classifier</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Text preprocessing- similar to Logistic regression</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Model Training- Train a random forest classifier to classify text.</a:t>
            </a:r>
            <a:endParaRPr sz="3000" i="0" u="none" strike="noStrike" cap="none" dirty="0">
              <a:solidFill>
                <a:schemeClr val="dk1"/>
              </a:solidFill>
              <a:latin typeface="Times New Roman"/>
              <a:ea typeface="Times New Roman"/>
              <a:cs typeface="Times New Roman"/>
              <a:sym typeface="Times New Roman"/>
            </a:endParaRPr>
          </a:p>
          <a:p>
            <a:pPr marL="571500" marR="0" lvl="0" indent="-5334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Performance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Evaluate model performance using metrics like accuracy, precision, recall, and F1-score.</a:t>
            </a:r>
            <a:endParaRPr sz="3000" dirty="0">
              <a:latin typeface="Times New Roman"/>
              <a:ea typeface="Times New Roman"/>
              <a:cs typeface="Times New Roman"/>
              <a:sym typeface="Times New Roman"/>
            </a:endParaRPr>
          </a:p>
          <a:p>
            <a:pPr marL="1028700" marR="0" lvl="1" indent="-533400" algn="l" rtl="0">
              <a:spcBef>
                <a:spcPts val="0"/>
              </a:spcBef>
              <a:spcAft>
                <a:spcPts val="0"/>
              </a:spcAft>
              <a:buClr>
                <a:schemeClr val="dk1"/>
              </a:buClr>
              <a:buSzPts val="3000"/>
              <a:buFont typeface="Times New Roman"/>
              <a:buChar char="•"/>
            </a:pPr>
            <a:r>
              <a:rPr lang="en-US" sz="3000" i="0" u="none" strike="noStrike" cap="none" dirty="0">
                <a:solidFill>
                  <a:schemeClr val="dk1"/>
                </a:solidFill>
                <a:latin typeface="Times New Roman"/>
                <a:ea typeface="Times New Roman"/>
                <a:cs typeface="Times New Roman"/>
                <a:sym typeface="Times New Roman"/>
              </a:rPr>
              <a:t>Use confusion matrices to visualize classification results.</a:t>
            </a:r>
            <a:endParaRPr sz="300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7"/>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000" b="1" u="sng">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800" b="1" u="sng">
                <a:solidFill>
                  <a:schemeClr val="dk1"/>
                </a:solidFill>
                <a:latin typeface="Times New Roman"/>
                <a:ea typeface="Times New Roman"/>
                <a:cs typeface="Times New Roman"/>
                <a:sym typeface="Times New Roman"/>
              </a:rPr>
              <a:t>WEB SCRAPING</a:t>
            </a:r>
            <a:endParaRPr sz="4800" b="1"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Web scraping is the process of using automated tools or scripts to extract specific data from websites. It involves sending requests to web servers, receiving HTML responses, parsing the content, and extracting information based on HTML tags or patterns. This data is stored in a structured format for easy analysis. Web scraping is widely used in fields like market research, price monitoring, news aggregation, and social media tracking.</a:t>
            </a:r>
            <a:endParaRPr>
              <a:latin typeface="Times New Roman"/>
              <a:ea typeface="Times New Roman"/>
              <a:cs typeface="Times New Roman"/>
              <a:sym typeface="Times New Roman"/>
            </a:endParaRPr>
          </a:p>
          <a:p>
            <a:pPr marL="0" marR="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Times New Roman"/>
                <a:ea typeface="Times New Roman"/>
                <a:cs typeface="Times New Roman"/>
                <a:sym typeface="Times New Roman"/>
              </a:rPr>
              <a:t>Sending a Request: </a:t>
            </a:r>
            <a:r>
              <a:rPr lang="en-US" sz="2000">
                <a:solidFill>
                  <a:schemeClr val="dk1"/>
                </a:solidFill>
                <a:latin typeface="Times New Roman"/>
                <a:ea typeface="Times New Roman"/>
                <a:cs typeface="Times New Roman"/>
                <a:sym typeface="Times New Roman"/>
              </a:rPr>
              <a:t>The scraper first sends a request to the website's server for a specific webpage (usually an HTTP GET request).</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Times New Roman"/>
                <a:ea typeface="Times New Roman"/>
                <a:cs typeface="Times New Roman"/>
                <a:sym typeface="Times New Roman"/>
              </a:rPr>
              <a:t>Retrieving the HTML: </a:t>
            </a:r>
            <a:r>
              <a:rPr lang="en-US" sz="2000">
                <a:solidFill>
                  <a:schemeClr val="dk1"/>
                </a:solidFill>
                <a:latin typeface="Times New Roman"/>
                <a:ea typeface="Times New Roman"/>
                <a:cs typeface="Times New Roman"/>
                <a:sym typeface="Times New Roman"/>
              </a:rPr>
              <a:t>If the request is successful, the server responds with the HTML content of the webpage.</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Times New Roman"/>
                <a:ea typeface="Times New Roman"/>
                <a:cs typeface="Times New Roman"/>
                <a:sym typeface="Times New Roman"/>
              </a:rPr>
              <a:t>Parsing the HTML: </a:t>
            </a:r>
            <a:r>
              <a:rPr lang="en-US" sz="2000">
                <a:solidFill>
                  <a:schemeClr val="dk1"/>
                </a:solidFill>
                <a:latin typeface="Times New Roman"/>
                <a:ea typeface="Times New Roman"/>
                <a:cs typeface="Times New Roman"/>
                <a:sym typeface="Times New Roman"/>
              </a:rPr>
              <a:t>The scraper then processes the HTML to locate and extract specific information. It involves identifying particular HTML tags, classes, IDs, or other elements that contain the desired data.</a:t>
            </a:r>
            <a:endParaRPr>
              <a:latin typeface="Times New Roman"/>
              <a:ea typeface="Times New Roman"/>
              <a:cs typeface="Times New Roman"/>
              <a:sym typeface="Times New Roman"/>
            </a:endParaRPr>
          </a:p>
          <a:p>
            <a:pPr marL="342900" marR="0" lvl="0" indent="-342900" algn="l" rtl="0">
              <a:spcBef>
                <a:spcPts val="0"/>
              </a:spcBef>
              <a:spcAft>
                <a:spcPts val="0"/>
              </a:spcAft>
              <a:buClr>
                <a:schemeClr val="dk1"/>
              </a:buClr>
              <a:buSzPts val="2000"/>
              <a:buFont typeface="Arial"/>
              <a:buChar char="•"/>
            </a:pPr>
            <a:r>
              <a:rPr lang="en-US" sz="2000" b="1">
                <a:solidFill>
                  <a:schemeClr val="dk1"/>
                </a:solidFill>
                <a:latin typeface="Times New Roman"/>
                <a:ea typeface="Times New Roman"/>
                <a:cs typeface="Times New Roman"/>
                <a:sym typeface="Times New Roman"/>
              </a:rPr>
              <a:t>Extracting and Storing Data</a:t>
            </a:r>
            <a:r>
              <a:rPr lang="en-US" sz="2000">
                <a:solidFill>
                  <a:schemeClr val="dk1"/>
                </a:solidFill>
                <a:latin typeface="Times New Roman"/>
                <a:ea typeface="Times New Roman"/>
                <a:cs typeface="Times New Roman"/>
                <a:sym typeface="Times New Roman"/>
              </a:rPr>
              <a:t>: Once the information is identified, it’s extracted, transformed as needed, and stored in a structured format like CSV, Excel, or a database for easy access and analysis.</a:t>
            </a:r>
            <a:endParaRPr>
              <a:latin typeface="Times New Roman"/>
              <a:ea typeface="Times New Roman"/>
              <a:cs typeface="Times New Roman"/>
              <a:sym typeface="Times New Roman"/>
            </a:endParaRPr>
          </a:p>
          <a:p>
            <a:pPr marL="0" marR="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200" b="1">
                <a:solidFill>
                  <a:schemeClr val="dk1"/>
                </a:solidFill>
                <a:latin typeface="Times New Roman"/>
                <a:ea typeface="Times New Roman"/>
                <a:cs typeface="Times New Roman"/>
                <a:sym typeface="Times New Roman"/>
              </a:rPr>
              <a:t>Pre-processing:</a:t>
            </a:r>
            <a:endParaRPr sz="32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Pre-processing cleans and structures raw data for analysis by removing irrelevant symbols, correcting errors, and handling missing values. It ensures consistency and reduces noise, which is essential for accurate results. Missing data can be imputed, flagged, or removed depending on its relevance. Pre-processing transforms messy data into a reliable, usable format, improving the quality and performance of machine learning models or analytical tools.</a:t>
            </a:r>
            <a:endParaRPr>
              <a:latin typeface="Times New Roman"/>
              <a:ea typeface="Times New Roman"/>
              <a:cs typeface="Times New Roman"/>
              <a:sym typeface="Times New Roman"/>
            </a:endParaRPr>
          </a:p>
          <a:p>
            <a:pPr marL="0" marR="0" lvl="0" indent="0" algn="ctr" rtl="0">
              <a:spcBef>
                <a:spcPts val="0"/>
              </a:spcBef>
              <a:spcAft>
                <a:spcPts val="0"/>
              </a:spcAft>
              <a:buNone/>
            </a:pPr>
            <a:endParaRPr sz="2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800" b="1">
                <a:solidFill>
                  <a:schemeClr val="dk1"/>
                </a:solidFill>
                <a:latin typeface="Times New Roman"/>
                <a:ea typeface="Times New Roman"/>
                <a:cs typeface="Times New Roman"/>
                <a:sym typeface="Times New Roman"/>
              </a:rPr>
              <a:t>Text Normalization:</a:t>
            </a:r>
            <a:endParaRPr sz="28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Text normalization standardizes text data for analysis in natural language processing. It includes converting text to lowercase, removing stop words (like "the" or "is") that add little value, stripping punctuation, and applying lemmatization to reduce words to their root forms. This process ensures consistency, reduces redundancy, and focuses on the most meaningful parts of the text, enabling more accurate analysis and machine learning results.</a:t>
            </a:r>
            <a:endParaRPr sz="2000">
              <a:solidFill>
                <a:schemeClr val="dk1"/>
              </a:solidFill>
              <a:latin typeface="Times New Roman"/>
              <a:ea typeface="Times New Roman"/>
              <a:cs typeface="Times New Roman"/>
              <a:sym typeface="Times New Roman"/>
            </a:endParaRPr>
          </a:p>
        </p:txBody>
      </p:sp>
      <p:sp>
        <p:nvSpPr>
          <p:cNvPr id="142" name="Google Shape;142;p17"/>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43" name="Google Shape;143;p17"/>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4" name="Google Shape;144;p17"/>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45" name="Google Shape;145;p17"/>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8"/>
          <p:cNvSpPr/>
          <p:nvPr/>
        </p:nvSpPr>
        <p:spPr>
          <a:xfrm>
            <a:off x="466725" y="527593"/>
            <a:ext cx="17135476" cy="9148082"/>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a:solidFill>
                  <a:schemeClr val="dk1"/>
                </a:solidFill>
                <a:latin typeface="Times New Roman"/>
                <a:ea typeface="Times New Roman"/>
                <a:cs typeface="Times New Roman"/>
                <a:sym typeface="Times New Roman"/>
              </a:rPr>
              <a:t>Tokenization and Text Conversion</a:t>
            </a:r>
            <a:r>
              <a:rPr lang="en-US" sz="6000">
                <a:solidFill>
                  <a:schemeClr val="dk1"/>
                </a:solidFill>
                <a:latin typeface="Arial Black"/>
                <a:ea typeface="Arial Black"/>
                <a:cs typeface="Arial Black"/>
                <a:sym typeface="Arial Black"/>
              </a:rPr>
              <a:t> </a:t>
            </a:r>
            <a:endParaRPr sz="6000">
              <a:solidFill>
                <a:schemeClr val="dk1"/>
              </a:solidFill>
              <a:latin typeface="Arial Black"/>
              <a:ea typeface="Arial Black"/>
              <a:cs typeface="Arial Black"/>
              <a:sym typeface="Arial Black"/>
            </a:endParaRPr>
          </a:p>
        </p:txBody>
      </p:sp>
      <p:sp>
        <p:nvSpPr>
          <p:cNvPr id="151" name="Google Shape;151;p18"/>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52" name="Google Shape;152;p18"/>
          <p:cNvSpPr/>
          <p:nvPr/>
        </p:nvSpPr>
        <p:spPr>
          <a:xfrm rot="10800000">
            <a:off x="-1335"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3" name="Google Shape;153;p18"/>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54" name="Google Shape;154;p18"/>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55" name="Google Shape;155;p18"/>
          <p:cNvSpPr/>
          <p:nvPr/>
        </p:nvSpPr>
        <p:spPr>
          <a:xfrm>
            <a:off x="830775" y="1966050"/>
            <a:ext cx="16072200" cy="7133400"/>
          </a:xfrm>
          <a:prstGeom prst="rect">
            <a:avLst/>
          </a:prstGeom>
          <a:noFill/>
          <a:ln>
            <a:noFill/>
          </a:ln>
        </p:spPr>
        <p:txBody>
          <a:bodyPr spcFirstLastPara="1" wrap="square" lIns="91425" tIns="45700" rIns="91425" bIns="45700" anchor="t" anchorCtr="0">
            <a:noAutofit/>
          </a:bodyPr>
          <a:lstStyle/>
          <a:p>
            <a:pPr marL="571500" marR="0" lvl="0" indent="-647700" algn="l" rtl="0">
              <a:spcBef>
                <a:spcPts val="0"/>
              </a:spcBef>
              <a:spcAft>
                <a:spcPts val="0"/>
              </a:spcAft>
              <a:buClr>
                <a:schemeClr val="dk1"/>
              </a:buClr>
              <a:buSzPts val="3000"/>
              <a:buFont typeface="Times New Roman"/>
              <a:buChar char="•"/>
            </a:pPr>
            <a:r>
              <a:rPr lang="en-US" sz="3000" dirty="0">
                <a:solidFill>
                  <a:schemeClr val="dk1"/>
                </a:solidFill>
                <a:latin typeface="Times New Roman"/>
                <a:ea typeface="Times New Roman"/>
                <a:cs typeface="Times New Roman"/>
                <a:sym typeface="Times New Roman"/>
              </a:rPr>
              <a:t>Tokenization converts text into smaller units, typically words or sub-words, to help the model understand the input text. This is necessary for processing text data in machine learning models.   </a:t>
            </a:r>
            <a:endParaRPr sz="3000" dirty="0">
              <a:latin typeface="Times New Roman"/>
              <a:ea typeface="Times New Roman"/>
              <a:cs typeface="Times New Roman"/>
              <a:sym typeface="Times New Roman"/>
            </a:endParaRPr>
          </a:p>
          <a:p>
            <a:pPr marL="571500" marR="0" lvl="0" indent="-457200" algn="l" rtl="0">
              <a:spcBef>
                <a:spcPts val="0"/>
              </a:spcBef>
              <a:spcAft>
                <a:spcPts val="0"/>
              </a:spcAft>
              <a:buClr>
                <a:schemeClr val="dk1"/>
              </a:buClr>
              <a:buSzPts val="1800"/>
              <a:buFont typeface="Arial"/>
              <a:buNone/>
            </a:pPr>
            <a:endParaRPr sz="3000" dirty="0">
              <a:solidFill>
                <a:schemeClr val="dk1"/>
              </a:solidFill>
              <a:latin typeface="Times New Roman"/>
              <a:ea typeface="Times New Roman"/>
              <a:cs typeface="Times New Roman"/>
              <a:sym typeface="Times New Roman"/>
            </a:endParaRPr>
          </a:p>
          <a:p>
            <a:pPr marL="571500" marR="0" lvl="0" indent="-647700" algn="l" rtl="0">
              <a:spcBef>
                <a:spcPts val="0"/>
              </a:spcBef>
              <a:spcAft>
                <a:spcPts val="0"/>
              </a:spcAft>
              <a:buClr>
                <a:schemeClr val="dk1"/>
              </a:buClr>
              <a:buSzPts val="3000"/>
              <a:buFont typeface="Arial"/>
              <a:buChar char="•"/>
            </a:pPr>
            <a:r>
              <a:rPr lang="en-US" sz="3000" b="1" dirty="0">
                <a:solidFill>
                  <a:schemeClr val="dk1"/>
                </a:solidFill>
                <a:latin typeface="Times New Roman"/>
                <a:ea typeface="Times New Roman"/>
                <a:cs typeface="Times New Roman"/>
                <a:sym typeface="Times New Roman"/>
              </a:rPr>
              <a:t>Why Tokenization?</a:t>
            </a:r>
            <a:r>
              <a:rPr lang="en-US" sz="3000" dirty="0">
                <a:solidFill>
                  <a:schemeClr val="dk1"/>
                </a:solidFill>
                <a:latin typeface="Times New Roman"/>
                <a:ea typeface="Times New Roman"/>
                <a:cs typeface="Times New Roman"/>
                <a:sym typeface="Times New Roman"/>
              </a:rPr>
              <a:t> Cyberbullying detection requires analyzing the semantics and context of sentences. Breaking down text into tokens allows the model to handle each word as a meaningful unit.                                                                                                                                                                                                                                                                                                   </a:t>
            </a: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Converts text to lowercase, making it easier to work with consistently. </a:t>
            </a:r>
            <a:endParaRPr sz="3000" dirty="0">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AutoNum type="arabicPeriod"/>
            </a:pPr>
            <a:r>
              <a:rPr lang="en-US" sz="3000" dirty="0">
                <a:solidFill>
                  <a:schemeClr val="dk1"/>
                </a:solidFill>
                <a:latin typeface="Times New Roman"/>
                <a:ea typeface="Times New Roman"/>
                <a:cs typeface="Times New Roman"/>
                <a:sym typeface="Times New Roman"/>
              </a:rPr>
              <a:t>Tokenization happens here indirectly: the text is split by whitespace (via split()) and joined back together, giving us lowercase tokens without changing word order. </a:t>
            </a:r>
            <a:endParaRPr sz="3000" dirty="0">
              <a:solidFill>
                <a:schemeClr val="dk1"/>
              </a:solidFill>
              <a:latin typeface="Times New Roman"/>
              <a:ea typeface="Times New Roman"/>
              <a:cs typeface="Times New Roman"/>
              <a:sym typeface="Times New Roman"/>
            </a:endParaRPr>
          </a:p>
        </p:txBody>
      </p:sp>
      <p:sp>
        <p:nvSpPr>
          <p:cNvPr id="156" name="Google Shape;156;p18"/>
          <p:cNvSpPr/>
          <p:nvPr/>
        </p:nvSpPr>
        <p:spPr>
          <a:xfrm>
            <a:off x="7512110" y="4958834"/>
            <a:ext cx="12002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7" name="Google Shape;157;p18"/>
          <p:cNvPicPr preferRelativeResize="0"/>
          <p:nvPr/>
        </p:nvPicPr>
        <p:blipFill>
          <a:blip r:embed="rId4">
            <a:alphaModFix/>
          </a:blip>
          <a:stretch>
            <a:fillRect/>
          </a:stretch>
        </p:blipFill>
        <p:spPr>
          <a:xfrm>
            <a:off x="3623300" y="4695438"/>
            <a:ext cx="11563350" cy="1971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grpSp>
        <p:nvGrpSpPr>
          <p:cNvPr id="162" name="Google Shape;162;p19"/>
          <p:cNvGrpSpPr/>
          <p:nvPr/>
        </p:nvGrpSpPr>
        <p:grpSpPr>
          <a:xfrm>
            <a:off x="576263" y="460963"/>
            <a:ext cx="17135475" cy="9256578"/>
            <a:chOff x="0" y="-28575"/>
            <a:chExt cx="4513047" cy="2437946"/>
          </a:xfrm>
        </p:grpSpPr>
        <p:sp>
          <p:nvSpPr>
            <p:cNvPr id="163" name="Google Shape;163;p19"/>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64" name="Google Shape;164;p19"/>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65" name="Google Shape;165;p19"/>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6" name="Google Shape;166;p19"/>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67" name="Google Shape;167;p19"/>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68" name="Google Shape;168;p19"/>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69" name="Google Shape;169;p19"/>
          <p:cNvSpPr txBox="1"/>
          <p:nvPr/>
        </p:nvSpPr>
        <p:spPr>
          <a:xfrm>
            <a:off x="16540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Flow chart</a:t>
            </a:r>
            <a:endParaRPr sz="7200" b="1">
              <a:latin typeface="Times New Roman"/>
              <a:ea typeface="Times New Roman"/>
              <a:cs typeface="Times New Roman"/>
              <a:sym typeface="Times New Roman"/>
            </a:endParaRPr>
          </a:p>
        </p:txBody>
      </p:sp>
      <p:sp>
        <p:nvSpPr>
          <p:cNvPr id="170" name="Google Shape;170;p19"/>
          <p:cNvSpPr txBox="1"/>
          <p:nvPr/>
        </p:nvSpPr>
        <p:spPr>
          <a:xfrm>
            <a:off x="1485909" y="2229292"/>
            <a:ext cx="163830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3600">
              <a:solidFill>
                <a:schemeClr val="dk1"/>
              </a:solidFill>
              <a:latin typeface="Calibri"/>
              <a:ea typeface="Calibri"/>
              <a:cs typeface="Calibri"/>
              <a:sym typeface="Calibri"/>
            </a:endParaRPr>
          </a:p>
        </p:txBody>
      </p:sp>
      <p:pic>
        <p:nvPicPr>
          <p:cNvPr id="171" name="Google Shape;171;p19"/>
          <p:cNvPicPr preferRelativeResize="0"/>
          <p:nvPr/>
        </p:nvPicPr>
        <p:blipFill rotWithShape="1">
          <a:blip r:embed="rId4">
            <a:alphaModFix/>
          </a:blip>
          <a:srcRect/>
          <a:stretch/>
        </p:blipFill>
        <p:spPr>
          <a:xfrm>
            <a:off x="6172200" y="1305242"/>
            <a:ext cx="7010400" cy="80292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pSp>
        <p:nvGrpSpPr>
          <p:cNvPr id="176" name="Google Shape;176;p20"/>
          <p:cNvGrpSpPr/>
          <p:nvPr/>
        </p:nvGrpSpPr>
        <p:grpSpPr>
          <a:xfrm>
            <a:off x="457200" y="499063"/>
            <a:ext cx="17135475" cy="9256578"/>
            <a:chOff x="0" y="-28575"/>
            <a:chExt cx="4513047" cy="2437946"/>
          </a:xfrm>
        </p:grpSpPr>
        <p:sp>
          <p:nvSpPr>
            <p:cNvPr id="177" name="Google Shape;177;p20"/>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78" name="Google Shape;178;p20"/>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79" name="Google Shape;179;p20"/>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0" name="Google Shape;180;p20"/>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81" name="Google Shape;181;p20"/>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82" name="Google Shape;182;p20"/>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83" name="Google Shape;183;p20"/>
          <p:cNvSpPr txBox="1"/>
          <p:nvPr/>
        </p:nvSpPr>
        <p:spPr>
          <a:xfrm>
            <a:off x="1066800" y="1028700"/>
            <a:ext cx="92964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a:solidFill>
                  <a:schemeClr val="dk1"/>
                </a:solidFill>
                <a:latin typeface="Times New Roman"/>
                <a:ea typeface="Times New Roman"/>
                <a:cs typeface="Times New Roman"/>
                <a:sym typeface="Times New Roman"/>
              </a:rPr>
              <a:t>ACCURACY RATE</a:t>
            </a:r>
            <a:endParaRPr sz="7200" b="1">
              <a:solidFill>
                <a:schemeClr val="dk1"/>
              </a:solidFill>
              <a:latin typeface="Times New Roman"/>
              <a:ea typeface="Times New Roman"/>
              <a:cs typeface="Times New Roman"/>
              <a:sym typeface="Times New Roman"/>
            </a:endParaRPr>
          </a:p>
        </p:txBody>
      </p:sp>
      <p:sp>
        <p:nvSpPr>
          <p:cNvPr id="184" name="Google Shape;184;p20"/>
          <p:cNvSpPr txBox="1"/>
          <p:nvPr/>
        </p:nvSpPr>
        <p:spPr>
          <a:xfrm>
            <a:off x="1548475" y="2640250"/>
            <a:ext cx="12129600" cy="609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u="sng">
                <a:solidFill>
                  <a:schemeClr val="dk1"/>
                </a:solidFill>
                <a:latin typeface="Times New Roman"/>
                <a:ea typeface="Times New Roman"/>
                <a:cs typeface="Times New Roman"/>
                <a:sym typeface="Times New Roman"/>
              </a:rPr>
              <a:t>LOGISTIC REGRESSION:</a:t>
            </a:r>
            <a:endParaRPr sz="3000" b="1" u="sng">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3000" b="1" u="sng">
              <a:solidFill>
                <a:schemeClr val="dk1"/>
              </a:solidFill>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0.2 : 70.70 %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0.25 : 70.45 %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0.3 : 69.36 %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0.33 : 68.50</a:t>
            </a:r>
            <a:endParaRPr sz="3000">
              <a:latin typeface="Times New Roman"/>
              <a:ea typeface="Times New Roman"/>
              <a:cs typeface="Times New Roman"/>
              <a:sym typeface="Times New Roman"/>
            </a:endParaRPr>
          </a:p>
          <a:p>
            <a:pPr marL="0" marR="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3000" b="1" u="sng">
                <a:solidFill>
                  <a:schemeClr val="dk1"/>
                </a:solidFill>
                <a:latin typeface="Times New Roman"/>
                <a:ea typeface="Times New Roman"/>
                <a:cs typeface="Times New Roman"/>
                <a:sym typeface="Times New Roman"/>
              </a:rPr>
              <a:t>RANDOM FOREST REGRESSION</a:t>
            </a:r>
            <a:endParaRPr sz="3000" b="1" u="sng">
              <a:latin typeface="Times New Roman"/>
              <a:ea typeface="Times New Roman"/>
              <a:cs typeface="Times New Roman"/>
              <a:sym typeface="Times New Roman"/>
            </a:endParaRPr>
          </a:p>
          <a:p>
            <a:pPr marL="0" marR="0" lvl="0" indent="0" algn="l" rtl="0">
              <a:spcBef>
                <a:spcPts val="0"/>
              </a:spcBef>
              <a:spcAft>
                <a:spcPts val="0"/>
              </a:spcAft>
              <a:buNone/>
            </a:pP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0.2 : 68.68 %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0.25 : 68.01 %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0.3 : 70.03 %</a:t>
            </a:r>
            <a:endParaRPr sz="3000">
              <a:latin typeface="Times New Roman"/>
              <a:ea typeface="Times New Roman"/>
              <a:cs typeface="Times New Roman"/>
              <a:sym typeface="Times New Roman"/>
            </a:endParaRPr>
          </a:p>
          <a:p>
            <a:pPr marL="457200" marR="0" lvl="0" indent="-419100" algn="l" rtl="0">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For test size 0.33 : 71.25 %</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grpSp>
        <p:nvGrpSpPr>
          <p:cNvPr id="189" name="Google Shape;189;p21"/>
          <p:cNvGrpSpPr/>
          <p:nvPr/>
        </p:nvGrpSpPr>
        <p:grpSpPr>
          <a:xfrm>
            <a:off x="500062" y="568675"/>
            <a:ext cx="17135475" cy="9256578"/>
            <a:chOff x="0" y="-28575"/>
            <a:chExt cx="4513047" cy="2437946"/>
          </a:xfrm>
        </p:grpSpPr>
        <p:sp>
          <p:nvSpPr>
            <p:cNvPr id="190" name="Google Shape;190;p21"/>
            <p:cNvSpPr/>
            <p:nvPr/>
          </p:nvSpPr>
          <p:spPr>
            <a:xfrm>
              <a:off x="0" y="0"/>
              <a:ext cx="4513047" cy="2409371"/>
            </a:xfrm>
            <a:custGeom>
              <a:avLst/>
              <a:gdLst/>
              <a:ahLst/>
              <a:cxnLst/>
              <a:rect l="l" t="t" r="r" b="b"/>
              <a:pathLst>
                <a:path w="4513047" h="2409371" extrusionOk="0">
                  <a:moveTo>
                    <a:pt x="0" y="0"/>
                  </a:moveTo>
                  <a:lnTo>
                    <a:pt x="4513047" y="0"/>
                  </a:lnTo>
                  <a:lnTo>
                    <a:pt x="4513047" y="2409371"/>
                  </a:lnTo>
                  <a:lnTo>
                    <a:pt x="0" y="2409371"/>
                  </a:lnTo>
                  <a:close/>
                </a:path>
              </a:pathLst>
            </a:custGeom>
            <a:solidFill>
              <a:srgbClr val="000000">
                <a:alpha val="0"/>
              </a:srgbClr>
            </a:solidFill>
            <a:ln w="19050" cap="sq" cmpd="sng">
              <a:solidFill>
                <a:srgbClr val="404040"/>
              </a:solidFill>
              <a:prstDash val="solid"/>
              <a:miter lim="8000"/>
              <a:headEnd type="none" w="sm" len="sm"/>
              <a:tailEnd type="none" w="sm" len="sm"/>
            </a:ln>
          </p:spPr>
        </p:sp>
        <p:sp>
          <p:nvSpPr>
            <p:cNvPr id="191" name="Google Shape;191;p21"/>
            <p:cNvSpPr txBox="1"/>
            <p:nvPr/>
          </p:nvSpPr>
          <p:spPr>
            <a:xfrm>
              <a:off x="0" y="-28575"/>
              <a:ext cx="4513047" cy="2437946"/>
            </a:xfrm>
            <a:prstGeom prst="rect">
              <a:avLst/>
            </a:prstGeom>
            <a:noFill/>
            <a:ln>
              <a:noFill/>
            </a:ln>
          </p:spPr>
          <p:txBody>
            <a:bodyPr spcFirstLastPara="1" wrap="square" lIns="50800" tIns="50800" rIns="50800" bIns="50800" anchor="ctr" anchorCtr="0">
              <a:noAutofit/>
            </a:bodyPr>
            <a:lstStyle/>
            <a:p>
              <a:pPr marL="0" marR="0" lvl="0" indent="0" algn="ctr" rtl="0">
                <a:lnSpc>
                  <a:spcPct val="108888"/>
                </a:lnSpc>
                <a:spcBef>
                  <a:spcPts val="0"/>
                </a:spcBef>
                <a:spcAft>
                  <a:spcPts val="0"/>
                </a:spcAft>
                <a:buNone/>
              </a:pPr>
              <a:endParaRPr sz="1800">
                <a:solidFill>
                  <a:schemeClr val="dk1"/>
                </a:solidFill>
                <a:latin typeface="Calibri"/>
                <a:ea typeface="Calibri"/>
                <a:cs typeface="Calibri"/>
                <a:sym typeface="Calibri"/>
              </a:endParaRPr>
            </a:p>
          </p:txBody>
        </p:sp>
      </p:grpSp>
      <p:sp>
        <p:nvSpPr>
          <p:cNvPr id="192" name="Google Shape;192;p21"/>
          <p:cNvSpPr/>
          <p:nvPr/>
        </p:nvSpPr>
        <p:spPr>
          <a:xfrm>
            <a:off x="15354490" y="7390825"/>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3" name="Google Shape;193;p21"/>
          <p:cNvSpPr/>
          <p:nvPr/>
        </p:nvSpPr>
        <p:spPr>
          <a:xfrm rot="10800000">
            <a:off x="0" y="0"/>
            <a:ext cx="2933510" cy="2896175"/>
          </a:xfrm>
          <a:custGeom>
            <a:avLst/>
            <a:gdLst/>
            <a:ahLst/>
            <a:cxnLst/>
            <a:rect l="l" t="t" r="r" b="b"/>
            <a:pathLst>
              <a:path w="2933510" h="2896175" extrusionOk="0">
                <a:moveTo>
                  <a:pt x="0" y="0"/>
                </a:moveTo>
                <a:lnTo>
                  <a:pt x="2933510" y="0"/>
                </a:lnTo>
                <a:lnTo>
                  <a:pt x="2933510" y="2896175"/>
                </a:lnTo>
                <a:lnTo>
                  <a:pt x="0" y="2896175"/>
                </a:lnTo>
                <a:lnTo>
                  <a:pt x="0" y="0"/>
                </a:lnTo>
                <a:close/>
              </a:path>
            </a:pathLst>
          </a:custGeom>
          <a:blipFill rotWithShape="1">
            <a:blip r:embed="rId3">
              <a:alphaModFix/>
            </a:blip>
            <a:stretch>
              <a:fillRect/>
            </a:stretch>
          </a:blipFill>
          <a:ln>
            <a:noFill/>
          </a:ln>
        </p:spPr>
      </p:sp>
      <p:sp>
        <p:nvSpPr>
          <p:cNvPr id="194" name="Google Shape;194;p21"/>
          <p:cNvSpPr txBox="1"/>
          <p:nvPr/>
        </p:nvSpPr>
        <p:spPr>
          <a:xfrm>
            <a:off x="2933511" y="3279904"/>
            <a:ext cx="12476332" cy="1971309"/>
          </a:xfrm>
          <a:prstGeom prst="rect">
            <a:avLst/>
          </a:prstGeom>
          <a:noFill/>
          <a:ln>
            <a:noFill/>
          </a:ln>
        </p:spPr>
        <p:txBody>
          <a:bodyPr spcFirstLastPara="1" wrap="square" lIns="0" tIns="0" rIns="0" bIns="0" anchor="t" anchorCtr="0">
            <a:spAutoFit/>
          </a:bodyPr>
          <a:lstStyle/>
          <a:p>
            <a:pPr marL="0" marR="0" lvl="0" indent="0" algn="ctr" rtl="0">
              <a:lnSpc>
                <a:spcPct val="250000"/>
              </a:lnSpc>
              <a:spcBef>
                <a:spcPts val="0"/>
              </a:spcBef>
              <a:spcAft>
                <a:spcPts val="0"/>
              </a:spcAft>
              <a:buNone/>
            </a:pPr>
            <a:endParaRPr sz="7200" b="1">
              <a:solidFill>
                <a:srgbClr val="404040"/>
              </a:solidFill>
              <a:latin typeface="Questrial"/>
              <a:ea typeface="Questrial"/>
              <a:cs typeface="Questrial"/>
              <a:sym typeface="Questrial"/>
            </a:endParaRPr>
          </a:p>
        </p:txBody>
      </p:sp>
      <p:sp>
        <p:nvSpPr>
          <p:cNvPr id="195" name="Google Shape;195;p21"/>
          <p:cNvSpPr txBox="1"/>
          <p:nvPr/>
        </p:nvSpPr>
        <p:spPr>
          <a:xfrm>
            <a:off x="4579513" y="5181600"/>
            <a:ext cx="9128975" cy="998991"/>
          </a:xfrm>
          <a:prstGeom prst="rect">
            <a:avLst/>
          </a:prstGeom>
          <a:noFill/>
          <a:ln>
            <a:noFill/>
          </a:ln>
        </p:spPr>
        <p:txBody>
          <a:bodyPr spcFirstLastPara="1" wrap="square" lIns="0" tIns="0" rIns="0" bIns="0" anchor="t" anchorCtr="0">
            <a:spAutoFit/>
          </a:bodyPr>
          <a:lstStyle/>
          <a:p>
            <a:pPr marL="0" marR="0" lvl="0" indent="0" algn="ctr" rtl="0">
              <a:lnSpc>
                <a:spcPct val="224974"/>
              </a:lnSpc>
              <a:spcBef>
                <a:spcPts val="0"/>
              </a:spcBef>
              <a:spcAft>
                <a:spcPts val="0"/>
              </a:spcAft>
              <a:buNone/>
            </a:pPr>
            <a:endParaRPr sz="4000" b="1" i="1">
              <a:solidFill>
                <a:srgbClr val="404040"/>
              </a:solidFill>
              <a:latin typeface="Questrial"/>
              <a:ea typeface="Questrial"/>
              <a:cs typeface="Questrial"/>
              <a:sym typeface="Questrial"/>
            </a:endParaRPr>
          </a:p>
        </p:txBody>
      </p:sp>
      <p:sp>
        <p:nvSpPr>
          <p:cNvPr id="196" name="Google Shape;196;p21"/>
          <p:cNvSpPr txBox="1"/>
          <p:nvPr/>
        </p:nvSpPr>
        <p:spPr>
          <a:xfrm>
            <a:off x="1066800" y="1028700"/>
            <a:ext cx="160020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200" b="1" dirty="0">
                <a:solidFill>
                  <a:schemeClr val="dk1"/>
                </a:solidFill>
                <a:latin typeface="Times New Roman"/>
                <a:ea typeface="Times New Roman"/>
                <a:cs typeface="Times New Roman"/>
                <a:sym typeface="Times New Roman"/>
              </a:rPr>
              <a:t>Confusion Matrix and Accuracy</a:t>
            </a:r>
            <a:endParaRPr sz="7200" b="1" dirty="0">
              <a:latin typeface="Times New Roman"/>
              <a:ea typeface="Times New Roman"/>
              <a:cs typeface="Times New Roman"/>
              <a:sym typeface="Times New Roman"/>
            </a:endParaRPr>
          </a:p>
        </p:txBody>
      </p:sp>
      <p:sp>
        <p:nvSpPr>
          <p:cNvPr id="197" name="Google Shape;197;p21"/>
          <p:cNvSpPr txBox="1"/>
          <p:nvPr/>
        </p:nvSpPr>
        <p:spPr>
          <a:xfrm>
            <a:off x="1094509" y="2245192"/>
            <a:ext cx="163830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           Logistic Regression                                                               Radom forest classifier</a:t>
            </a:r>
            <a:endParaRPr sz="3000">
              <a:latin typeface="Times New Roman"/>
              <a:ea typeface="Times New Roman"/>
              <a:cs typeface="Times New Roman"/>
              <a:sym typeface="Times New Roman"/>
            </a:endParaRPr>
          </a:p>
        </p:txBody>
      </p:sp>
      <p:sp>
        <p:nvSpPr>
          <p:cNvPr id="198" name="Google Shape;198;p21" descr="data:image/png;base64,iVBORw0KGgoAAAANSUhEUgAAAh0AAAIACAYAAAAmKN6iAAAAOXRFWHRTb2Z0d2FyZQBNYXRwbG90bGliIHZlcnNpb24zLjguMCwgaHR0cHM6Ly9tYXRwbG90bGliLm9yZy81sbWrAAAACXBIWXMAAA9hAAAPYQGoP6dpAABo7klEQVR4nO3dd1gU1/s28HvpRapIswBWRAWxEyuKNfaOFVs0URPRWNAoiEbAmhiNJjH2bsQS8429GyuKLRZQ1KiABQGxILDn/cOX/bkuKrDL7AL3x2uuyz1zzsyzyMrDaSMTQggQERERFTA9bQdARERExQOTDiIiIpIEkw4iIiKSBJMOIiIikgSTDiIiIpIEkw4iIiKSBJMOIiIikgSTDiIiIpIEkw4iIiKSBJMOojyKiYlB79694ejoCH19fchkMgQEBEgex507dyCTySCTySS/N/2fZs2aQSaTYeXKldoOhUjnMekgrUtNTcWCBQvQqlUrlClTBiYmJrCwsIC7uzsCAgKwZ88e6Mpu/UlJSWjcuDE2bdqER48ewcbGBg4ODrCystJ2aDovJCREkSTJZDLcvn37o/WXL1+uVP/48eMajSUkJATJyckauyYRfZqBtgOg4m3Lli348ssv8fTpU0WZpaUlMjMzcePGDdy4cQOrVq1CnTp1sG3bNpQpU0aL0QIbNmxAYmIiKleujMOHD8PJyUlrsRgaGqJKlSpau7+61q5di2nTpn3w/Jo1awrs3tOnTwcABAQEwNraWq1rlStXDlWqVGHiSZQL7Okgrfn111/Rq1cvPH36FDVq1MCmTZuQnJyMlJQUvHjxAgkJCVi2bBnc3d1x7tw5xMbGajtkXL16FQDQoUMHrSYcAFC6dGlcv34d169f12oceVWuXDkAwLp16z5Y5969ezhy5Iiiri5bvXo1rl+/ji5dumg7FCKdx6SDtOL8+fMYPXo0hBDo0qULzp07h549eyr9tujg4IAhQ4bgypUrmDp1KvT0tP/t+urVKwBAiRIltBxJ4VWpUiXUqVMHN2/exJkzZ3Kss27dOggh0LdvX4mjI6KCpP3/xalY+u677/DmzRuUK1cOq1evhpGR0Qfr6uvrIzQ0FI0bN1Y5d/PmTQwZMgQuLi4wNjaGnZ0dWrVqhS1btnzwetlzBO7cuYO4uDgEBATA2dkZJiYmqFSpEoKDg/H69WulNgEBAUqTBadPn6403yBbbiYVvnv/90VGRqJNmzawt7eHoaEh7Ozs4OHhgUGDBmH37t1KdXMzkXTv3r3o2LEj7O3tYWRkhNKlS8Pf3x9RUVE51j98+DBkMhlcXV0BAEeOHEGbNm1ga2sLMzMz1K1bVyPDHv379wfwdoglJ9nl/fr1++A1srKy8Ndff2Ho0KHw9vaGnZ0djI2N4eLiggEDBuDy5csqbbLnlWRzc3NT+nd8d0Jw9r95SEgIXr16henTp6NatWowMzNTGpLJ6d/8+fPnKF++PGQyGUaPHp1j/AcPHoSenh709PRw6NChD75PoiJFEEns3r17AoAAIObOnZvv62zbtk0YGxsrrmVtbS0MDAwUrwcMGCCysrJU2mWfj4yMFDY2NgKAsLS0FHp6eopzn3/+uVKbr7/+Wjg4OAgTExMBQJibmwsHBwfFka1p06YCgFixYsUH486+R1xcnFL5xIkTFecACCsrK2FkZKR4Xb9+faX6cXFxinM5mTBhguK8np6esLa2FjKZTPF66dKlKm0OHTokAAgXFxexbNkyoaenJ2QymbCyslKKbc6cOR98fx8SHBwsAIgWLVqIxMREYWBgIOzt7UVGRoZSvaioKAFAeHt7K329jh07plTv8uXLinMymUxYW1sr/n0ACGNjY7Fz506lNnPmzBEODg6KOnZ2dkr/jl9//bWi7sCBAwUAMWHCBFG7dm0BQBgZGQlLS0thZWWlqPehf/MjR44ovn779u1TOpecnCzKli0rAIhvvvkmz19LosKKSQdJbs2aNYr/9K9fv56va8TExAgzMzMBQLRu3VrcunVLCCHEixcvREREhCKBmD17tkrbd5OUVq1aKWJ48eKFmDNnjuIH859//qnSNvsHUXBwcI5x5TfpuH37tpDJZEJfX18sWLBApKamCiGEkMvl4uHDh2LlypVi3LhxStf5WNKxbt06xbnx48eLZ8+eCSGEePjwofD391ckHidPnlRql510mJmZCSMjIzF27Fjx+PFjIYQQjx8/Fr1791b8QM8uz613kw4hhGjXrp0AIP766y+lemPGjBEAxLx585S+Xu8nHTdu3BBDhw4VBw4cEGlpaYqvV2xsrAgICBAAhI2NjUhJSVGJ5UOJ37uy/61LlCghbG1txR9//KFIkGJiYhT1PvZvPm7cOAFAlClTRiQnJyvK+/fvLwAId3d38erVq4981YiKFiYdJLkpU6YofnDJ5fJ8XSP7h0q1atXE69evVc6PHz9ekVi8ePFC6Vz2Dxw3N7cc23bq1EkAEAMHDlQ5V1BJx6ZNmwQA0aZNmw+2e9+Hkg65XC7Kly8vAIihQ4eqtMvKyhL169cXAESrVq2UzmUnHQBE3759Vdq+fv1a0VPwsfeYk/eTjg0bNggAwt/fX1EnMzNTODg4CH19fREfHy+E+HDS8SmtWrUSAMSyZctUzuUl6QAg9u/f/8F6H/s3f/36tahWrZoAIPr37y+EEGLr1q0CgDAwMBBnzpzJ03siKuw4p4Mkl7081sbGJl8bWwkhsG3bNgDA+PHjYWxsrFJn3LhxMDY2RnJyMg4cOJDjdSZMmJBj2w4dOgD4v5UqUrC0tAQAPHr0CHK5XK1rXbhwQbEHxpQpU1TO6+npISgoCACwb98+pKSk5Hid7777TqXM2NgYLVu2BKD+16dTp06wsLDAjh07kJaWpognMTERLVq0gKOjo1rXb9u2LQDg1KlTal3Hy8sLLVq0yFdbY2NjrF27FoaGhlizZg2WLFmC4cOHAwAmT56MunXrqhUbUWHDpIMKnVu3bil+UPr6+uZYx8HBAR4eHgDe/hDOiaenZ47lpUuXBgBJN46qX78+bGxscP78eTRr1gxr165FfHx8vq51/vx5AG8nSWZPCH1f9tdNCIGLFy+qnDc2NkblypVzbKupr4+pqSm6deuGly9fIjIyEsD/7c3xsQmk70pLS0N4eDgaNmyIkiVLwsDAQDEpNDAwEADy/XXM1qBBA7Xa16xZE8HBwQCAr776Ck+ePEGtWrVyTOqIijomHSS5kiVLAgCePXuWr51Gnzx5ovh79g/AnLi4uAAAHj9+nON5Z2fnHMtNTEwAABkZGXmOLb9sbGywevVqWFlZ4dixY+jfvz+cnZ1Rvnx5fPXVV4iOjs71tbK/Ph/72lhaWipWYOT09XF0dPzgEmVNfn2yk4u1a9ciLS0N27dvh5mZWa72vHjw4AG8vLwQFBSEf/75B0lJSTAzM4O9vT0cHBwUvUcvXrxQK8ZSpUqp1R4AJk2ahEqVKgF429O0evVqGBoaqn1dosKGSQdJzt3dHQCQnp6OmzdvqnWt9PR0TYSkE9q3b4+4uDgsWbIE3bp1g4ODg+J1rVq1EBERkafrFYavja+vL0qXLo2DBw9i0aJFePnyJbp06ZKrfVDGjBmD27dvo2zZsti5cydSU1ORmpqKxMREJCQkYP78+QCg9hb6+vr6arUHgOPHjys2t5PL5WoP+RAVVkw6SHJNmzZV/H3Xrl15bv/ub5737t37YL27d++q1C9oBgZvnyzw/j4f2T40fyKbjY0NRowYgT/++AMJCQk4f/48unfvDiEEpkyZgn///feTMWS/3499bZ4/f64YHpHy6/M+PT099OnTB1lZWYot0XMztPLmzRv8+eefAN7uCNqhQwdYWFgo1Xn06JHmA86H58+fIyAgAEIIVKtWDQAQGBiY4z4tREUdkw6SXNmyZRWT/BYuXKiYRPgp2b+xli9fXrFz6eHDh3Osm5iYqPgB7e3trWbEuZc9ZPHgwYMcz587dy5P1/P29sbGjRvh4uKCrKysXD30LPv9JiYm4tq1aznWOXjwIIC3G5V5eXnlKSZNy94oLCMjAw4ODoqJqh/z5MkTRU9OnTp1cqzzsQ23sicwq9sLkhvZCUalSpVw+vRptGjRAs+fP8egQYN05kGGRFJh0kFaMWPGDBgaGuLevXsYOHAg3rx588G62b8FHzt2DMDbHxhdu3YFAMyfPz/HtvPmzUN6ejqsra3zvfIgP2rUqAEAit/C3zdnzpwcyz/2/vX19RU7tn6oB+Vd3t7eqFChAgDkOCQjl8sRFhYGAGjZsqXWH1RWo0YNhIaGYty4cZg/f36uhjMsLCwUicONGzdUzh87dgz79+//YPvs+R4FPVn4r7/+wu+//w59fX2sXr0a5ubmWL58OSwtLXH48GH8+OOPBXp/Il3DpIO0onbt2vjhhx8AvN36u27dutiyZQtSU1MVdRITE7F8+XJUr14dM2bMUFpKOnnyZJiZmSEmJgZdunRRdFW/fPkSs2fPxrx585TqSaVbt26QyWS4ePEixo0bp3g/9+/fR79+/T74rJElS5agTZs22Lhxo9KwwJMnT/Dtt98iJiYGenp68PPz+2QMMpkMoaGhAIBVq1Zh8uTJimGdhIQE9O/fH6dPn4aenp7iaavaNnXqVMydOxd9+vTJVX0LCwvFctNhw4Yplu9mZGRg48aN6NSpE2xsbD7YPnuYY/Xq1cjKylIz+pw9ffoUQ4cOBQBMnDhRsQqmXLlyiu/9yZMn55g0ERVZWtshhEgIsX79emFra6uy/Xf2bqPZx2effSYePHig1Hbbtm1K24S/vw16//79P7oN+oc2hnp3K/D3fWpzMCGEGD16tMr23ACEiYmJ2L17d473X7BggdL7LVGihLC0tFQqmzVrltJ98rINur6+vrCxsVHaBn3JkiV5eu/Zsjf5ymnztI95f3Ow3Mp+D+9vDnb06FGlf/8SJUooXlerVk388MMPAoBo2rSpyjWXL1+uaGdiYiLKlSsnXFxclHZ9zc2/tRAf3hysZ8+eAoDw8vIS6enpKu06dOggAIh69eqJzMzMXH89iAoz9nSQVvn7++P27duYN28e/Pz84OTkhFevXkEmk8Hd3R2DBg3C/v37ceLECZUlrp07d8alS5cwaNAglC1bFi9fvoSFhQVatGiBTZs2YfXq1Vp5Mu2PP/6IhQsXonr16jAyMoK+vj46d+6MkydPonXr1jm26dOnD3799Vf06NED7u7u0NfXx6tXr1CmTBn06NEDhw8fVmzolVsRERHYs2cP2rdvDxsbG6SlpcHR0RG9evXC6dOnMWLECE28Xa1p3Lgxjh07hrZt28LS0hKZmZlwc3PD5MmTcerUqY8OGw0aNAi//fYb6tWrBwMDA/z333+4e/eu0nJsdWzcuBGbN2+GkZHRBx9o+Ntvv8HOzg5nzpxRDHcRFXUyITiTiYiIiAoeezqIiIhIEkw6iIiISBJMOoiIiEgSTDqIiIhIEkw6iIiISBJMOoiIiEgSTDqIiIhIEkw6iIiISBJMOoiIiEgSTDqIiIhIEkw6iIiISBJMOoiIiEgSTDqIiIhIEkw6iIiISBJMOoiIiEgSTDqIiIhIEkw6iIiISBJMOoiIiEgSTDqIiIhIEkw6iIiISBJMOoiIiEgSTDqIiIhIEkw6iIiISBJMOoiIiEgSTDqIiIhIEkw6iIiISBJMOoiIiEgSTDqIiqg7d+5AJpMhJCTko2UFdS8iovcx6SDSsMOHD0MmkykdJUqUQO3atfHjjz8iKytL2yHmy507dxASEoLo6Ghth0JEhZSBtgMgKqr8/f3Rrl07CCHw8OFDrFy5EmPGjMHVq1fx66+/aiUmFxcXvHr1CgYGef/o37lzB9OnT4erqytq1qypsesSUfHB/yGICkitWrXQr18/xesvv/wSVatWxbJlyzBjxgw4ODiotHn+/DksLCwKLCaZTAYTE5NCc10iKlo4vEIkEUtLS/j4+EAIgdu3b8PV1RXNmjXDhQsX0Lp1a1hZWcHT01NRPyYmBv3794eTkxOMjIzg6uqK8ePH48WLFyrXPn78OBo2bAhTU1M4ODhg1KhRSEtLU6n3sbkXW7duRbNmzWBtbQ0zMzNUqVIFX3/9Nd68eYOVK1fC19cXADBo0CDFsFGzZs0+et3MzExERETAw8MDJiYmKFmyJLp06YLLly9/MK5du3ahbt26MDExgZOTE8aPH4/MzMw8frWJSBexp4NIIkIIxMbGAgDs7OwAAPfu3UPz5s3Ro0cPdOvWTZEoREVFoXnz5rC2tsbw4cNRunRpXLx4EQsXLsSJEydw5MgRGBoaAgBOnz4NPz8/WFhYYOLEibC2tsbGjRsxYMCAXMc2ZcoUzJo1Cx4eHggMDISTkxNu3bqFrVu3IjQ0FE2aNMHkyZMxa9YsfPHFF2jcuDEA5Nhb866+ffti8+bNaNmyJb788kskJCRg8eLF8PHxwbFjx+Dt7a1U/3//+x9+/vlnjBgxAoMHD8aOHTswd+5c2NjYYPLkybl+P0SkowQRadShQ4cEADF9+nTx+PFj8ejRI3Hx4kUxdOhQAUA0aNBACCGEi4uLACB+++03lWt4enqKKlWqiNTUVKXyyMhIAUCsWLFCUebj4yMMDQ3FjRs3FGXp6emibt26AoAIDg5WlMfFxamUnT59WgAQvr6+4tWrV0r3k8vlQi6XK72vd+/9sevu3btXABA9e/ZUXEMIIaKjo4W+vr5o1KiRSnszMzMRFxendP9q1aoJR0dHlXsSUeHD4RWiAhIcHIxSpUrB3t4eXl5eWL58OTp27Ijt27cr6tja2mLQoEFK7S5fvoxLly6hT58+SE9Px5MnTxRHo0aNYG5ujr179wIAHj16hJMnT6JTp06oXLmy4hpGRkYIDAzMVZzr1q0DAISFhanMy8geRsmPbdu2AXjbi/LuNby8vNChQwccP34cjx8/VmrTuXNnuLq6Kt3f19cXCQkJOQ4XEVHhwuEVogLyxRdfoEePHpDJZDA3N0flypVha2urVKdChQrQ19dXKrt27RqAt0lLcHBwjtdOTEwEANy+fRsA4O7urlLHw8MjV3HGxMRAJpPBy8srV/VzKy4uDnp6eqhatarKuWrVqmH79u2Ii4tDqVKlFOXly5dXqVuyZEkAwNOnT1GiRAmNxkhE0mLSQVRAKlWqBD8/v4/WMTMzUykTQgAAxo0bhzZt2uTYzsbGRv0A36FOj4YmvZ+AvSv760JEhReTDiIdU6lSJQBvfwB/Kmlxc3MDAFy/fl3l3L///pur+1WuXBl///03Ll68iHr16n2wXl6TkvLly0Mul+PatWtKq3LejS07fiIqHjing0jHeHt7o3r16li6dKli+ORdmZmZSEpKAvB29UiDBg2wY8cO3Lx5U1HnzZs3WLBgQa7u16dPHwDA5MmT8ebNG5Xz2T0M2UMb2ff+lM6dOwN4O1fk3V6KK1euYOfOnWjUqJHS0AoRFX3s6SDSMTKZDGvWrEHz5s3h6emJwYMHo1q1anj58iViY2MRGRmJsLAwBAQEAADmz5+PZs2aoWHDhhg5cqRiyWxu97aoV68eJk6ciIiICNSqVQu9evWCo6Mj4uLi8Mcff+DMmTOwtraGh4cHLCws8PPPP8PMzAzW1tawt7dH8+bNc7xuy5Yt0bNnT2zcuBHPnj1D+/btFUtmTUxMsHDhQk19yYiokGDSQaSDatasiQsXLiAsLAw7d+7E0qVLYWFhAVdXVwQEBKBFixaKuj4+Pti3bx8mTZqE8PBwWFlZoXv37vjyyy9Ro0aNXN0vPDwcXl5eWLRoEWbPng25XI6yZcuiXbt2inknpqam2LhxI7777juMGTMG6enpaNq06QeTDuDtyphatWph5cqVGDduHMzNzdG0aVPMmDEj17ERUdEhE5ydRURERBLgnA4iIiKSBJMOIiIikgSTDiIiIpIEkw4iIiKSBJOOYsrV1RU//PBDgVy7WbNmGDNmjFrXyH7UeXR0NADg8OHDkMlkSE5Ozld7ooJU0N9vMplM6Zk9+bFy5UpYW1srXoeEhKBmzZr5bk+UH0w6qEgqW7Ys4uPjUb16dW2HQvkQEBAAmUyG8PBwpfLt27fneWfUgkywi5NevXopbUBHlB9MOkhjctrNUlv09fXh6OgIAwNuRVNYmZiYICIiAs+ePdN2KFqjS58pU1NT2NvbazsMKuSYdBRicrkcs2fPRsWKFWFsbIxy5crh+++/R/PmzTFq1Ciluo8fP4aRkREOHDigKHv+/Dn8/f1hbm6O0qVLY/HixUptkpOTMXToUJQqVQqWlpZo3rw5Ll68qDif3T27bNkyuLm5KT0WPTMzE6NGjYKVlRXs7OwwdepUpa2wc+outra2xsqVKz/5vl+8eAFLS0v88ccfSuXbt2+Hubk5nj9//sHhmQMHDqBOnTowMzPDZ599hhs3bihdY+bMmbC3t4eFhQWGDh2KSZMm5akLmjTHz88Pjo6OCAsL+2i9rVu3olq1ajA2NoarqyvmzZunONesWTPcvXsXgYGBn3yoXXJyMoYPHw4HBweYmJigevXq2LVrV66+37Jdv34dn332maL9kSNHlNpcuXIFbdu2RYkSJeDg4ID+/fvjyZMnSvGOGjUKY8aMgZ2dHVq3bq04Fx8fj7Zt28LU1BTly5dXiien4cfo6GjIZDLcuXPno18/ADh69CgMDQ2RkJCgVD5mzBg0btwYwIeHZ9asWQNXV1dYWVmhd+/eSl+P58+fo2/fvjA3N4eTkxMWLFigkeFXKryYdBRiQUFBCA8Px9SpU/Hvv/9i/fr1cHBwwNChQ7F+/Xqkp6cr6q5duxalS5dW2j1yzpw58PLywoULFzBp0iR888032Ldvn+J8jx498OjRI/z999+IiopCrVq10KJFC6Vnb8TGxmLr1q2IjIxUGs9etWoVDAwMcObMGfz444+YP38+li1bppH3bW5ujt69e2PFihVK5StWrED37t1hYWHxwbZTpkzBvHnzcO7cORgYGGDw4MGKc+vWrcP333+PiIgIREVFoVy5cliyZIlGYqa809fXx6xZs/DTTz/h/v37OdaJiopCz5490bt3b1y+fBkhISGYOnWqInmNjIxEmTJlEBoaivj4eMTHx+d4HblcjrZt2+LEiRNYu3Yt/v33X4SHh0NfXz9P32/jx4/HuHHjcOHCBfj4+KBDhw54+vQpgLdJTfPmzeHt7Y1z585h9+7dSExMRM+ePZWuu2rVKhgZGeHEiRNYunSponzq1Kno1q0bLl68iL59+6J37964du1anr+uOWnSpAnKly+PNWvWKMoyMjKwbt06pc/I+27duoXt27dj165d2LVrF44cOaI0JDZ27FicOHECO3fuxL59+3Ds2DGcP39eIzFTISWoUEpNTRXGxsbit99+Uzn36tUrYWNjIzZt2qQo8/T0FCEhIYrXLi4uok2bNkrtevXqJdq2bSuEEOLYsWPC0tJSvH79WqlOhQoVxC+//CKEECI4OFgYGhqKR48eKdVp2rSpqFq1qpDL5YqyiRMniqpVqypeAxDbtm1TamdlZSVWrFghhBAiLi5OABAXLlwQQghx6NAhAUA8e/ZMCCHE6dOnhb6+vnj48KEQQojExERhYGAgDh8+/NH2+/fvV9zvr7/+EgDEq1evhBBC1K9fX4wcOVIppoYNGwovLy9B0ho4cKDo1KmTEEKIBg0aiMGDBwshhNi2bZt497+tPn36iJYtWyq1HT9+vPDw8FC8dnFxEQsWLPjo/fbs2SP09PTEjRs3cjyf2++38PBwRZuMjAxRpkwZERERIYQQYsaMGaJVq1ZK1/3vv/8EAMV9mzZtKry9vVXuD0CMGDFCqax+/friyy+/FEKofj6EEOLChQsCgIiLixNCCLFixQphZWWlOB8cHKz0vR0REaH0Gd26dasoUaKESEtL+2B7MzMzkZqaqigbP368qF+/vhDi7f9RhoaGYsuWLYrzycnJwszMTHzzzTcq75GKB/Z0FFLXrl1Denq60jM4spmYmKB///5Yvnw5AOD8+fO4cuWK4gFh2Xx8fFReZ//mdPHiRaSlpaFkyZIoUaKE4oiLi8OtW7cUbVxcXHJ8UmiDBg2UurJ9fHwQExODrKysfL/nd9WrVw/VqlXDqlWrALztyXFxcUGTJk0+2u7dR6w7OTkBAB49egQAuHHjhsqj3T/2qHeSRkREBFatWpXjb/XXrl1Dw4YNlcoaNmyY5++16OholClTBpUrV87xfG6/3979TBkYGKBOnTpKn6lDhw4pfZ7c3d0BQOkzVbt27Rxj+NjnVRMCAgIQGxuLU6dOAXg7nNKzZ0+Ym5t/sI2rq6tST4+Tk5Pi83T79m1kZGQofYasrKxQpUoVjcVMhQ9n2RVSpqamHz0/dOhQ1KxZE/fv38eKFSvQvHlzuLi45Pr6aWlpcHJywuHDh1XOvTuu+7H/kD5GJpMpzfEA3nbn5sXQoUOxePFiTJo0CStWrMCgQYM+ubLB0NBQKQbgbdc66a4mTZqgdevWCAoKUkmcNeVTnycgf99v70pLS0OHDh0QERGhci47AQby95nS03v7++O7n6m8fp7s7e3RoUMHrFixAm5ubvj7779z/Py/693PE/D2M8XPE30MezoKqUqVKsHU1FRpYui7atSogTp16uC3337D+vXrcxyXzf6N5t3XVatWBQDUqlULCQkJMDAwQMWKFZUOOzu7T8Z3+vRplWtXqlQJ+vr6AIBSpUopja/HxMTg5cuXn7zuu/r164e7d+9i4cKF+PfffzFw4MA8tX9flSpVcPbsWaWy91+TdoSHh+PPP//EyZMnlcqrVq2KEydOKJWdOHEClStXVnyvGRkZfbLXw9PTE/fv3//oktDcfL+9+5nKzMxEVFSU0mfq6tWrcHV1VflM5SbR+NjnNbu38d3PVH72DBk6dCg2bdqEX3/9FRUqVFDpRcqL8uXLw9DQUOkzlJKSwmW3xRyTjkLKxMQEEydOxIQJE7B69WrcunULp06dwu+//66oM3ToUISHh0MIgS5duqhc48SJE5g9ezZu3ryJxYsXY8uWLfjmm28AvF054OPjg86dO2Pv3r24c+cO/vnnH0yZMgXnzp37ZHz37t3D2LFjcePGDWzYsAE//fST4toA0Lx5cyxatAgXLlzAuXPnMGLECJXfmj7FxsYGXbt2xfjx49GqVSuUKVMmT+3fN3r0aPz+++9YtWoVYmJiMHPmTFy6dCnP+0KQ5tWoUQN9+/bFwoULlcrHjRuHAwcOYMaMGbh58yZWrVqFRYsW4dtvv1XUcXV1xdGjR/HgwQOllSLvatq0KZo0aYJu3bph3759iIuLw99//43du3cr6uTm+23x4sXYtm0brl+/jpEjR+LZs2eKhH/kyJFISkqCv78/zp49i1u3bmHPnj0YNGhQroaCtmzZguXLl+PmzZsIDg7GmTNnFKvUKlasiLJlyyIkJAQxMTH466+/lFbx5Fbr1q1haWmJmTNnYtCgQXlu/y4LCwsMHDgQ48ePx6FDh3D16lUMGTIEenp6/EwVY0w6CrGpU6di3LhxmDZtGqpWrYpevXopxlMBwN/fHwYGBvD391dazppt3LhxOHfuHLy9vTFz5kzMnz9fsURPJpPhf//7H5o0aYJBgwahcuXK6N27N+7evQsHB4dPxjZgwAC8evUK9erVw8iRI/HNN9/giy++UJyfN28eypYti8aNG6NPnz749ttvYWZmluevwZAhQ/DmzZuPzrDPrb59+yIoKAjffvstatWqhbi4OAQEBOT4tSPphYaGqnTd16pVC5s3b8bGjRtRvXp1TJs2DaGhoUrDMKGhobhz5w4qVKiQ4/yjbFu3bkXdunXh7+8PDw8PTJgwQSUZ+NT3W3h4OMLDw+Hl5YXjx49j586dip5BZ2dnnDhxAllZWWjVqhVq1KiBMWPGwNraWjE88jHTp0/Hxo0b4enpidWrV2PDhg3w8PAA8HaYY8OGDbh+/To8PT0RERGBmTNnfvKa79PT00NAQACysrIwYMCAPLd/3/z58+Hj44P27dvDz88PDRs2RNWqVfmZKsZk4v2BdSoysv+jPXv2LGrVqqXtcArEmjVrEBgYiIcPH8LIyEjj12/ZsiUcHR2VlhJS8VXQ32+6YMiQIXj8+DF27typ8Wu/ePECpUuXxrx58zBkyBCNX590HyeSFkEZGRl4+vQpvvvuOzRo0KBIJhwvX75EfHw8wsPDMXz4cI38AHj58iWWLl2K1q1bQ19fHxs2bMD+/fuV9i6h4qkgvt90TUpKCi5fvoz169drLOG4cOECrl+/jnr16iElJQWhoaEAgE6dOmnk+lT4cHilCDpx4gScnJxw9uxZpc2FipLZs2fD3d0djo6OCAoK0sg13x1Sql27Nv78809s3boVfn5+Grk+FV4F8f2mazp16oRWrVphxIgRaNmypcauO3fuXHh5ecHPzw8vXrzAsWPHcjUZnYomDq8QERGRJNjTQURERJJg0kFERESSYNJBREREkmDSQURERJJg0kGSSU9PR0hICNLT07UdCpFO4WeDigsmHSSZ9PR0TJ8+nf+xEr2Hnw0qSGFhYahbty4sLCxgb2+Pzp0748aNG0p1Xr9+jZEjRyqeLN6tWzckJiYq1bl37x4+//xzmJmZwd7eHuPHj0dmZmaeYmHSQUREVIQdOXIEI0eOxKlTp7Bv3z5kZGSgVatWePHihaJOYGAg/vzzT2zZsgVHjhzBw4cP0bVrV8X5rKwsfP7553jz5g3++ecfrFq1CitXrsS0adPyFAv36SDJpKamwsrKCikpKbC0tNR2OEQ6g58NktLjx49hb2+PI0eOoEmTJkhJSUGpUqWwfv16dO/eHQBw/fp1VK1aFSdPnkSDBg3w999/o3379nj48KHi+VtLly7FxIkT8fjx41zv0sueDiIiokImPT0dqampSkduh+dSUlIAALa2tgCAqKgoZGRkKO2+7O7ujnLlyuHkyZMAgJMnT6JGjRpKD/xs3bo1UlNTcfXq1VzHXSyeveJk7aHtEAiAEHKYG9uhctl6kMmY7+qChabe2g6BAGSILHQ3r45dlb+AoUxf2+EUez3i1xX4PTKe3Farfdii1Zg+fbpSWXBwMEJCQj7aTi6XY8yYMWjYsCGqV68OAEhISICRkRGsra2V6jo4OCAhIUFR5/0njGe/zq6TG8Ui6SDdIJPpwcLkw48WJyquDGX66Gnhqe0wSEryLLWaBwUFYezYsUplxsbGn2w3cuRIXLlyBcePH1fr/vnFpIOIiEhqQq5Wc2Nj41wlGe8aNWoUdu3ahaNHj6JMmTKKckdHR7x58wbJyclKvR2JiYlwdHRU1Dlz5ozS9bJXt2TXyQ32cRMREUlNLlfvyAMhBEaNGoVt27bh4MGDcHNzUzpfu3ZtGBoa4sCBA4qyGzdu4N69e/Dx8QEA+Pj44PLly3j06JGizr59+2BpaQkPj9xPYWBPBxERURE2cuRIrF+/Hjt27ICFhYViDoaVlRVMTU1hZWWFIUOGYOzYsbC1tYWlpSVGjx4NHx8fNGjQAADQqlUreHh4oH///pg9ezYSEhLw3XffYeTIkXnqcWHSQUREJDGh5vBKXixZsgQA0KxZM6XyFStWICAgAACwYMEC6OnpoVu3bkhPT0fr1q3x888/K+rq6+tj165d+PLLL+Hj4wNzc3MMHDgQoaGheYqlWOzTwdUrRDnj6hUiVVKsXnlz/7Ja7Y3K1NBQJNJiTwcREZHUJOzp0CWcSEpERESSYE8HERGR1NTcp6OwYtJBREQktWI6vMKkg4iISGp53GujqGDSQUREJDEpl8zqEk4kJSIiIkmwp4OIiEhqHF4hIiIiSRTT4RUmHURERFLjklkiIiKSRDHt6eBEUiIiIpIEezqIiIikxomkREREJIliOrzCpIOIiEhqxbSng3M6iIiISBLs6SAiIpKYEFwyS0RERFLgnA4iIiKSRDGd08Gkg4iISGrFtKeDE0mJiIhIEuzpICIikhqfvUJERESSKKbDK0w6iIiIpMaJpERERCSJYtrTwYmkREREJAn2dBAREUmNwytEREQkCSYdREREJIXi+uwVzukgIiIiSbCng4iISGocXtEN3t7ekMlkKuUymQwmJiaoWLEiAgIC4Ovrq4XoiIiINIBLZnVDmzZtcPv2bZibm8PX1xe+vr4oUaIEbt26hbp16yI+Ph5+fn7YsWOHtkMlIiLKH7lcvSMPjh49ig4dOsDZ2RkymQzbt29XOi+TyXI85syZo6jj6uqqcj48PDzPb1vnejqePHmCcePGYerUqUrlM2fOxN27d7F3714EBwdjxowZ6NSpk5aiJCIiUoOEPR0vXryAl5cXBg8ejK5du6qcj4+PV3r9999/Y8iQIejWrZtSeWhoKIYNG6Z4bWFhkedYdC7p2Lx5M6KiolTKe/fujdq1a+O3336Dv78/5s+fr4XoiIiICpe2bduibdu2Hzzv6Oio9HrHjh3w9fVF+fLllcotLCxU6uaVzg2vmJiY4J9//lEp/+eff2BiYgIAkMvlir8TEREVOmoOr6SnpyM1NVXpSE9PVzusxMRE/PXXXxgyZIjKufDwcJQsWRLe3t6YM2cOMjMz83x9nevpGD16NEaMGIGoqCjUrVsXAHD27FksW7YMkydPBgDs2bMHNWvW1GKUREREalBzeCUsLAzTp09XKgsODkZISIha1121ahUsLCxUhmG+/vpr1KpVC7a2tvjnn38QFBSE+Pj4PI86yIQQQq0IC8C6deuwaNEi3LhxAwBQpUoVjB49Gn369AEAvHr1SrGaJTecrD0KLFaiwmyhqbe2QyDSOT3i1xX4PV79vVCt9nrNh6v0bBgbG8PY2Pij7WQyGbZt24bOnTvneN7d3R0tW7bETz/99NHrLF++HMOHD0daWton7/kunevpAIC+ffuib9++HzxvamoqYTRERES6JTcJRl4dO3YMN27cwKZNmz5Zt379+sjMzMSdO3dQpUqVXN9DJ5MOAHjz5g0ePXoE+XtLg8qVK6eliIiIiDREBzcH+/3331G7dm14eXl9sm50dDT09PRgb2+fp3voXNIRExODwYMHq0wmFUJAJpMhK6t47ldPRERFiIRLZtPS0hAbG6t4HRcXh+joaNja2ip+kU9NTcWWLVswb948lfYnT57E6dOn4evrCwsLC5w8eRKBgYHo168fbGxs8hSLziUdAQEBMDAwwK5du+Dk5JTj7qRERESFmoQ9HefOnVPaxXvs2LEAgIEDB2LlypUAgI0bN0IIAX9/f5X2xsbG2LhxI0JCQpCeng43NzcEBgYqrpMXOjeR1NzcHFFRUXB3d9fYNTmRlChnnEhKpEqSiaQ7ZqvV3rTTBA1FIi2d26fDw8MDT5480XYYREREpGE6l3RERERgwoQJOHz4MJ4+faqy+QkREVGhJ+GzV3SJzs3p8PPzAwC0aNFCqZwTSYmIqMgopk+Z1bmk49ChQ9oOgYiIqGAV4t4Kdehc0tG0aVNth0BERFSwmHRoz6VLl1C9enXo6enh0qVLH63r6ekpUVRERESkSTqRdNSsWRMJCQmwt7dHzZo1IZPJkNNKXs7pICKiIkG3dquQjE4kHXFxcShVqpTi70REREUah1e0x8XFRfF3Ozs7mJubazEaIiKiAlZMkw6d26fDwcEBgwcPxvHjx7UdChEREWmQziUda9euRVJSEpo3b47KlSsjPDwcDx8+1HZYREREmiPk6h2FlM4lHZ07d8b27dvx4MEDjBgxAuvXr4eLiwvat2+PyMhIZGZmajtEIiIi9RTTHUl1LunIVqpUKYwdOxaXLl3C/PnzsX//fnTv3h3Ozs6YNm0aXr58qe0QiYiI8kcI9Y5CSicmkuYkMTERq1atwsqVK3H37l10794dQ4YMwf379xEREYFTp05h79692g6TiIgo7wpxb4U6dC7piIyMxIoVK7Bnzx54eHjgq6++Qr9+/WBtba2o89lnn6Fq1araC5KIiIjyTOeSjkGDBqF37944ceIE6tatm2MdZ2dnTJkyReLIiIiINIQ9HbohPj4eZmZmH61jamqK4OBgiSIiIiLSsEK8AkUdOpF0pKamfvT1uywtLQs6HCIiogIl5IV3Mqg6dCLpsLa2hkwm+2gdIQSfvUJEREUDh1e059ChQ9oOgYiIiAqYTiQdTZs21XYIRERE0uGcDu25dOlSrut6enoWYCREREQS4JwO7alZsyZkMhnEJ3ZZ45wOIiIqEjinQ3vi4uK0HQIREREVMJ1IOlxcXLQdAhERkXTY06EbVq9e/dHzAwYMkCgSIiKiAlKIH9qmDp1LOr755hul1xkZGXj58iWMjIxgZmbGpKMQGB04DO06+KFipfJ4/fo1zp2JxszgebgVeyfH+uu2/ILmLRtjUN/R2P3XAWmDJZKQgbkJqk3sjtJt68KkpCWeXbmD6Klr8OzibQBA6XZ1UH6AH2xquMLY1gJ7/SYj5epdLUdNBaKY9nTo3KPtnz17pnSkpaXhxo0baNSoETZs2KDt8CgXfBrWwYplG/B5S3/06jIUBgYG2LhtGUzNTFXqfvHVgE9OICYqKurMGwaHJjVwZvQS7Gk+CYlHLqPp5iCYONoAAPTNTPDk9A1c/n6jliOlAicX6h2FlM71dOSkUqVKCA8PR79+/XD9+nVth0Of0Kf7cKXXY76ajCu3TsCrpgdO/ROlKK9Wwx3DRwagjW9PXLp5VOowiSSlZ2KI0p/XxYmA+Xhy6u3/Y//Oi4Rzq1qoMNAPVyO24N4fxwEAZmXstBkqUYEpFEkHABgYGODhw4faDoPywcLSAgDw7FmKoszU1AQ//zYHk8fPxONHT7QVGpFk9PT1oWegD3l6hlJ51us3sKtXWUtRkdZwczDdsHPnTqXXQgjEx8dj0aJFaNiw4Sfbp6enIz09/b1ryCGT6dxIUrEgk8kQGjYJZ05G4ca1WEX59FmTcPbMBez530EtRkckncwXr/Hk7E1UDeyM1JgHeP04BeW6fIaStSshLS5B2+GR1ArxEIk6dC7p6Ny5s9JrmUyGUqVKoXnz5pg3b94n24eFhWH69OlKZebGdrAwKaXJMCmXwuZOhbtHJXRq009R1qqtLxo2qY+WTbppMTIi6Z0ZvQR1F3yBDtGLIc/MQvLlO7i3/R/YeLppOzSSmOBEUt0gl8uVjqysLCQkJGD9+vVwcnL6ZPugoCCkpKQoHSWMS0oQOb3v+9lT4Ne6Kbp1CED8w0RFeaMm9eHqVhY37p7Cf08u4b8nb7fBX7b6B2zdtVJL0RIVvBd3H+Fw15mILD8Yf9X+GgfaTYOegQFe3H2k7dBIahJOJD169Cg6dOgAZ2dnyGQybN++Xel8QEAAZDKZ0tGmTRulOklJSejbty8sLS1hbW2NIUOGIC0tLc9vW+d6Ot6VvarhU4+9f5exsTGMjY2Vyji0Ir3vZ09B2/Z+6NY+AP/dfaB07qcFy7Bu9R9KZYdP7kTw5Ajs3c0nDlPRl/UqHVmv0mFoZQaHZjVwaSZX5lHBefHiBby8vDB48GB07do1xzpt2rTBihUrFK/f/znat29fxMfHY9++fcjIyMCgQYPwxRdfYP369XmKRSeTjt9//x0LFixATEwMgLerV8aMGYOhQ4dqOTLKjbC5U9Glx+cY1GcU0tJeoJT925n4z1Of4/XrdDx+9CTHyaMP7serJChERYlDsxqATIbnsfEo4eYAr6l98Dw2Hnc2vl29ZWhtDrPSdjB1sAYAWFR427v7+lEy0h+nfOiyVBhJOJG0bdu2aNu27UfrGBsbw9HRMcdz165dw+7du3H27FnUqVMHAPDTTz+hXbt2mDt3LpydnXMdi84lHdOmTcP8+fMxevRo+Pj4AABOnjyJwMBA3Lt3D6GhoVqOkD4lYKg/ACDyL+XdZb/5ajI2r9+uhYiIdIOhhRlqTO4FUydbvElOw4O/zuJy+GaIzLcPsnRuVRv1fvy/Jec+v4wGAFyduxX/zovUSsxUQNScSJrToomcevpz6/Dhw7C3t4eNjQ2aN2+OmTNnomTJt1MTTp48CWtra0XCAQB+fn7Q09PD6dOn0aVLl1zfR+eSjiVLluC3336Dv7+/oqxjx47w9PTE6NGjmXQUAk7WHpK0ISps7v95Gvf/PP3B83c3H8XdzdyzplhQcyJpTosmgoODERISkudrtWnTBl27doWbmxtu3bqFyZMno23btjh58iT09fWRkJAAe3t7pTYGBgawtbVFQkLeVl7pXNKRkZGhlE1lq127NjIzM7UQERERkW4JCgrC2LFjlcry28vRu3dvxd9r1KgBT09PVKhQAYcPH0aLFi3UivN9OjfDsn///liyZIlK+a+//oq+fftqISIiIiINU3P1irGxMSwtLZWO/CYd7ytfvjzs7OwQG/t2byVHR0c8eqS8wiozMxNJSUkfnAfyITrR0/FutiaTybBs2TLs3bsXDRo0AACcPn0a9+7d48PeiIioaNDhHUnv37+Pp0+fKrap8PHxQXJyMqKiolC7dm0AwMGDByGXy1G/fv08XVsnko4LFy4ovc5+U7du3QIA2NnZwc7ODlevXpU8NiIiIo2TcEfStLQ0Ra8FAMTFxSE6Ohq2trawtbXF9OnT0a1bNzg6OuLWrVuYMGECKlasiNatWwMAqlatijZt2mDYsGFYunQpMjIyMGrUKPTu3TtPK1cAHUk6Dh3i3gxERFR8SLkj6blz5+Dr66t4nT26MHDgQCxZsgSXLl3CqlWrkJycDGdnZ7Rq1QozZsxQGq5Zt24dRo0ahRYtWkBPTw/dunXDwoUL8xyLTiQd2TIyMmBqaoro6GhUr15d2+EQEREVes2aNVNstpmTPXv2fPIatra2ed4ILCc6lXQYGhqiXLlyyMrK0nYoREREBaeYPvBN51avTJkyBZMnT0ZSUpK2QyEiIioYEj57RZfoVE8HACxatAixsbFwdnaGi4sLzM3Nlc6fP39eS5ERERFpiA6vXilIOpd0vP9oeyIiIioadC7pCA4O1nYIREREBasQD5GoQ+fmdABAcnIyli1bhqCgIMXcjvPnz+PBAz6BlIiICj8hF2odhZXO9XRcunQJfn5+sLKywp07dzBs2DDY2toiMjIS9+7dw+rVqz99ESIiIl1WiBMHdehcT8fYsWMREBCAmJgYmJiYKMrbtWuHo0f59EUiIioC5HL1jkJK55KOs2fPYvjw4SrlpUuXzvMjdImIiEh36NzwirGxMVJTU1XKb968iVKlSmkhIiIiIg3j8Ipu6NixI0JDQ5GRkQHg7VNn7927h4kTJ6Jbt25ajo6IiEgDiunmYDqXdMybNw9paWmwt7fHq1ev0LRpU1SsWBEWFhb4/vvvtR0eERGR2oQQah2Flc4Nr1hZWWHfvn04fvw4Ll26hLS0NNSqVQt+fn7aDo2IiEgzCnFvhTp0LunI1qhRIzRq1EjbYRAREZGG6NzwCgAcOHAA7du3R4UKFVChQgW0b98e+/fv13ZYREREmsE5Hbrh559/Rps2bWBhYYFvvvkG33zzDSwtLdGuXTssXrxY2+ERERGpjTuS6ohZs2ZhwYIFGDVqlKLs66+/RsOGDTFr1iyMHDlSi9ERERFpQCFOHNShcz0dycnJaNOmjUp5q1atkJKSooWIiIiISBN0Luno2LEjtm3bplK+Y8cOtG/fXgsRERERaZhczaOQ0onhlYULFyr+7uHhge+//x6HDx+Gj48PAODUqVM4ceIExo0bp60QiYiINKYwz8tQh0zowC4jbm5uuaonk8lw+/btPF/fydojz22IioOFpt7aDoFI5/SIX1fg90j291WrvfWGQxqKRFo60dMRFxen7RCIiIikU4iHSNShc3M6Dh0qnNkbERERfZzOJR1t2rRBhQoVMHPmTPz333/aDoeIiEjjius+HTqXdDx48ACjRo3CH3/8gfLly6N169bYvHkz3rx5o+3QiIiINKOYrl7RuaTDzs4OgYGBiI6OxunTp1G5cmV89dVXcHZ2xtdff42LFy9qO0QiIiK1sKdDB9WqVQtBQUEYNWoU0tLSsHz5ctSuXRuNGzfG1atXtR0eERFR/rCnQ3dkZGTgjz/+QLt27eDi4oI9e/Zg0aJFSExMRGxsLFxcXNCjRw9th0lERER5oBNLZt81evRobNiwAUII9O/fH7Nnz0b16tUV583NzTF37lw4OztrMUoiIqL8E4W4t0IdOpd0/Pvvv1i0aBG6dOkCY2PjHOvY2dlxaS0RERVexTTp0LnhlRYtWuDly5cqCcfy5csREREBADAwMEDTpk21ER4REZHahFy9o7DSuaTj119/hbu7u0p5tWrVsHTpUi1ERERERJqgc8MrCQkJcHJyUikvVaoU4uPjtRARERGRhhXi3gp16FxPR9myZXHixAmV8hMnTnDyKBERFQlSDq8cPXoUHTp0gLOzM2QyGbZv3644l5GRgYkTJ6JGjRowNzeHs7MzBgwYgIcPHypdw9XVFTKZTOkIDw/P8/vWuZ6OYcOGYcyYMcjIyEDz5s0BAAcOHMCECRP4aHsiIioSpJyX8eLFC3h5eWHw4MHo2rWr0rmXL1/i/PnzmDp1Kry8vPDs2TN888036NixI86dO6dUNzQ0FMOGDVO8trCwyHMsOpd0jB8/Hk+fPsVXX32l2PrcxMQEEydORFBQkJajIyIiUp+USUfbtm3Rtm3bHM9ZWVlh3759SmWLFi1CvXr1cO/ePZQrV05RbmFhAUdHR7Vi0bnhFZlMhoiICDx+/BinTp3CxYsXkZSUhGnTpmk7NCIiIp2Qnp6O1NRUpSM9PV0j105JSYFMJoO1tbVSeXh4OEqWLAlvb2/MmTMHmZmZeb62ziUd2UqUKIG6deuievXqH9yvg4iIqFASMrWOsLAwWFlZKR1hYWFqh/X69WtMnDgR/v7+sLS0VJR//fXX2LhxIw4dOoThw4dj1qxZmDBhQp6vr3PDK0REREWdusMrQUFBGDt2rFKZur+gZ2RkoGfPnhBCYMmSJUrn3r2Xp6cnjIyMMHz4cISFheXpvkw6iIiIJCbkMrXaGxsba3QUIDvhuHv3Lg4ePKjUy5GT+vXrIzMzE3fu3EGVKlVyfR8mHURERBLTpV1FsxOOmJgYHDp0CCVLlvxkm+joaOjp6cHe3j5P92LSQUREVISlpaUhNjZW8TouLg7R0dGwtbWFk5MTunfvjvPnz2PXrl3IyspCQkICAMDW1hZGRkY4efIkTp8+DV9fX1hYWODkyZMIDAxEv379YGNjk6dYmHQQERFJTAj1hlfy4ty5c/D19VW8zp6fMXDgQISEhGDnzp0AgJo1ayq1O3ToEJo1awZjY2Ns3LgRISEhSE9Ph5ubGwIDA1XmlOQGkw4iIiKJSTm80qxZMwghPhzLR84BQK1atXDq1CmNxMKkg4iISGLqTiQtrHR2nw4iIiIqWnLV05H9DJS8kMlkOHDgQJ7bERERFXWfGNEosnKVdNy+fRsyWfHsCiIiItK04jq8kquk486dOwUcBhERUfHBpIOIiIgkUVyHVziRlIiIiCSR756OZ8+e4ffff8fp06fx7NkzyOXKi445kZSIiChnHF7Jg7t376Jhw4Z4+PAhrKyskJqaCltbW0XyYWdnB3Nzc03HSkREVCRIuSOpLsnX8Mp3332H5ORkHDhwADExMRBCYNOmTUhNTUVQUBAsLCxw7NgxTcdKRERUJAi5ekdhla+k48CBAxg2bBh8fX0VS2mFEDAzM8P333+PGjVqYOLEiRoNlIiIiAq3fCUdT58+RfXq1QEAhoaGAIBXr14pzrds2RL79u3TQHhERERFj1zI1DoKq3zN6ShVqhSSkpIAABYWFjAxMVHay+PNmzdKSQgRERH9n+I6pyNfSUe1atVw8eJFAG9XqdSrVw8///wzOnbsCLlcjl9//RXu7u4aDZSIiKio4OqVPOjUqRPmzZuHV69ewdTUFNOmTUPr1q3h5uYG4G0iEhkZqdFAiYiIioriujmYTAjNvPVz585h/fr10NfXR5cuXfDZZ59p4rIa4WTtoe0QiHTSQlNvbYdApHN6xK8r8Htcq9ROrfZVY/6noUikpbFt0OvUqYM6depo6nJERERFFodXiIiISBKFeQWKOvKVdAwePPiTdWQyGX7//ff8XJ6IiKhI4+qVPFi5cuUn6zDpICIiyllxnUiar83B5HK5ypGRkYEbN25g2LBhaNCgAZ49e6bpWImIiKgQ09ij7fX19VGpUiX88ssvKFmyJLdBJyIi+oDiuiOpxpKOd7Vp0wZbt24tiEsTEREVekLI1DoKqwJZvZKUlIS0tLSCuDQREVGhV1zndGg06UhOTsb+/fuxYMEC1K5dW5OXJiIiokIuX0mHnp6e4pH27xNCwNbWFvPnz1crMCIioqKqMM/LUEe+ko4BAwaoJB0ymQy2traoXLky/P39YWFhoZEANeHxyxRth0CkkzrHztB2CETFUmGel6GOAtung4iIiHJWXHs68rV6JTQ0FFeuXPng+atXryI0NDTfQRERERVlQs2jsMpX0hESEoJLly598PyVK1cwffr0fAdFRERERU+BLJl9/fo1DAz4LDkiIqKcFNfhlVxnBqmpqUhOTla8fvr0Ke7du6dSLykpCevWrUPZsmU1EiAREVFRU1wnkuZ6eGXBggVwc3ODm5sbZDIZxowZo3j97lG7dm3s378fI0aMKMi4iYiICi25mkdeHD16FB06dICzszNkMhm2b9+udF4IgWnTpsHJyQmmpqbw8/NDTEyMUp2kpCT07dsXlpaWsLa2xpAhQ/K1CWiuezqaNWumCC40NBRdunSBp6enUh2ZTIYSJUqgQYMG+Oyzz/IcDBERUXEgIF1Px4sXL+Dl5YXBgweja9euKudnz56NhQsXYtWqVXBzc8PUqVPRunVr/PvvvzAxMQEA9O3bF/Hx8di3bx8yMjIwaNAgfPHFF1i/fn2eYpEJkffNWAcNGoQRI0agfv36eW2qFQZGpbUdApFOevXwmLZDINI5hnblC/weRx17qNW+ScKWfLWTyWTYtm0bOnfuDOBtR4KzszPGjRuHb7/9FgCQkpICBwcHrFy5Er1798a1a9fg4eGBs2fPok6dOgCA3bt3o127drh//z6cnZ1zff98rV5ZsWJFoUk4iIiIdI1cqHekp6cjNTVV6UhPT89zHHFxcUhISICfn5+izMrKCvXr18fJkycBACdPnoS1tbUi4QAAPz8/6Onp4fTp03m6X76SjsWLFysF+L5WrVrhl19+yc+liYiIijw5ZGodYWFhsLKyUjrCwsLyHEdCQgIAwMHBQancwcFBcS4hIQH29vZK5w0MDGBra6uok1v5SjpWrlyJSpUqffB85cqVsXz58vxcmoiIqMgTkKl1BAUFISUlRekICgrS9tv6pHwlHTExMahRo8YHz1erVk1l5isRERFphrGxMSwtLZUOY2PjPF/H0dERAJCYmKhUnpiYqDjn6OiIR48eKZ3PzMxEUlKSok5u5SvpyMjIwOvXrz94/vXr1x89T0REVJxJuWT2Y9zc3ODo6IgDBw4oylJTU3H69Gn4+PgAAHx8fJCcnIyoqChFnYMHD0Iul+d5fme+ko7KlStj3759Hzy/d+9eVKhQIT+XJiIiKvLUHV7Ji7S0NERHRyM6OhrA28mj0dHRuHfvnmLfrZkzZ2Lnzp24fPkyBgwYAGdnZ8UKl6pVq6JNmzYYNmwYzpw5gxMnTmDUqFHo3bt3nlauAPlMOvz9/bF3715MnToVb968UZRnZGQgODgYe/fuRZ8+ffJzaSIioiJPyp6Oc+fOwdvbG97e3gCAsWPHwtvbG9OmTQMATJgwAaNHj8YXX3yBunXrIi0tDbt371bs0QEA69atg7u7O1q0aIF27dqhUaNG+PXXX/P8vvO1T0dGRgZatWqFI0eOwNbWFu7u7gCA69evIykpCY0bN8a+fftgZGSU54AKAvfpIMoZ9+kgUiXFPh3/c+itVvt2iRs1FIm08tXTYWhoiL179yI8PBxlypTBhQsXcOHCBZQtWxazZ8/GgQMHkI9choiIiIqwfPV0fExUVBR+//13bNq0CU+fPtXkpfONPR1EOWNPB5EqKXo6/nLwV6v954kbNBSJtDTy/PmkpCSsXbsWy5cvx+XLlyGEQOXKlTVxaSIioiJHXjwfMpu/4ZVse/bsQa9evVC6dGkEBgYiPT0dwcHBuHz5Mq5fv66pGImIiIoUdXckLazy3NNx584dLF++HKtWrcL9+/dhZ2eH7t27Y/369fj+++9zfIIdERER/Z/iOusx10nHunXrsHz5chw5cgT6+vpo3749fvrpJ7Rr1w53797FunXrNBLQ2LFjcyyXyWQwMTFBxYoV0alTJ9ja2mrkfkRERCSNXCcd/fv3R/ny5fHDDz/A398fJUuWLJCALly4gPPnzyMrKwtVqlQBANy8eRP6+vpwd3fHzz//jHHjxuH48ePw8PAokBiIiIgKkiZ3FS1Mcj2nw9jYGHfu3MGOHTuwe/duvHr1qkAC6tSpE/z8/PDw4UNERUUhKioK9+/fR8uWLeHv748HDx6gSZMmCAwMLJD7ExERFTS5TKbWUVjlOumIj4/HDz/8gKdPn6J///5wdHTEkCFDcPToUY3uyTFnzhzMmDEDlpaWijIrKyuEhIRg9uzZMDMzw7Rp05T2gCciIipMhJpHYZXrpMPa2hqjRo3C+fPnce7cOfTr1w/btm2Dr68vGjVqBJlMhpSUFLUDSklJUXmaHQA8fvwYqampilje3X6diIiIdF++lszWqlULixcvRnx8PNasWYNq1aoBAIYOHYqaNWti5syZuHr1ar4C6tSpEwYPHoxt27bh/v37uH//PrZt24YhQ4YoHj5z5swZ7gNCRESFlq48ZVZqGtuR9N2ltP/99x/09PSQmZmZ5+ukpaUhMDAQq1evVrQ3MDDAwIEDsWDBApibmyuelFezZs1cXZM7khLljDuSEqmSYkfSDc591Wrv/1AzK0alpvFt0IUQ2LNnD5YvX47Nmzfn+zppaWm4ffs2AKB8+fIoUaJEvq/FpIMoZ0w6iFRJkXSsc+6nVvu+D9dqKBJpaWQb9HfJZDK0adMGbdq0Ues6JUqUgKenp4aiIiIi0h2FeTKoOjSedKjrxYsXCA8Px4EDB/Do0SPI5cqjV9m9H0RERFS46FzSMXToUBw5cgT9+/eHk5MTZIV4PTIREVFOiusD33Qu6fj777/x119/oWHDhtoOhYiIqEAU5hUo6tC5pMPGxobPVSEioiKtuM7pUOvR9gVhxowZmDZtGl6+fKntUIiIiEiDdK6nY968ebh16xYcHBzg6uoKQ0NDpfPnz5/XUmRERESawTkdOiJ711EiIqKiinM6dERwcLC2QyAiIipQTDqIiIhIEoLDK9pja2uLmzdvws7ODjY2Nh/dmyMpKUnCyIiIiEhTdCLpWLBgASwsLBR/54ZgRERUlHF4RYsGDhyo+HtAQID2AiEiIpJAcU06dG6fjqZNm2L16tV49eqVtkMhIiIqEELNo7DSuaTD29sb3377LRwdHTFs2DCcOnVK2yERERFplFym3lFY6VzS8cMPP+Dhw4dYsWIFHj16hCZNmsDDwwNz585FYmKitsMjIiKifNK5pAMADAwM0LVrV+zYsQP3799Hnz59MHXqVJQtWxadO3fGwYMHtR0iERFRvsnVPAornUw6sp05cwbBwcGYN28e7O3tERQUBDs7O7Rv3x7ffvuttsMjIiLKl+KadOjE6pV3PXr0CGvWrMGKFSsQExODDh06YMOGDWjdurViKW1AQADatGmDuXPnajlaIiKivCvMk0HVoXNJR5kyZVChQgUMHjwYAQEBKFWqlEodT09P1K1bVwvRERERUX7p3PDKgQMHcO3aNYwfPz7HhAMALC0tcejQIYkjIyIi0gwpV6+4urpCJpOpHCNHjgQANGvWTOXciBEjCuBd62BPR+PGjbUdAhERUYGScl7G2bNnkZWVpXh95coVtGzZEj169FCUDRs2DKGhoYrXZmZmBRKLTiQd3t7eud76/Pz58wUcDRERUcGSck7H+6MG4eHhqFChApo2baooMzMzg6OjY4HHohNJR+fOnbUdAhERkWTkaqYd6enpSE9PVyozNjaGsbHxR9u9efMGa9euxdixY5V+2V+3bh3Wrl0LR0dHdOjQAVOnTi2Q3g6dSDqCg4O1HQIREVGhERYWhunTpyuVBQcHIyQk5KPttm/fjuTkZKXnnPXp0wcuLi5wdnbGpUuXMHHiRNy4cQORkZEaj1smhCjyK3cMjEprOwQinfTq4TFth0Ckcwztyhf4PWa49FWr/YSby/PV09G6dWsYGRnhzz///GCdgwcPokWLFoiNjUWFChXUivN9OtHTYWNjk+s5HUlJSQUcDRERUcFS97f93CQY77t79y7279//yR6M+vXrA0DRTTp++OEHbYdAREQkGW3sKrpixQrY29vj888//2i96OhoAICTk5PGY9CJpGPgwIHaDoGIiEgyUj8pVi6XY8WKFRg4cCAMDP7vR/+tW7ewfv16tGvXDiVLlsSlS5cQGBiIJk2awNPTU+Nx6ETS8a579+599Hy5cuUkioSIiKho2L9/P+7du4fBgwcrlRsZGWH//v344Ycf8OLFC5QtWxbdunXDd999VyBx6FzSkb1z2oe8u8EJERFRYaTuktm8atWqFXJaN1K2bFkcOXJEsjh0Lum4cOGC0uuMjAxcuHAB8+fPx/fff6+lqIiIiDSnyC8b/QCdSzq8vLxUyurUqQNnZ2fMmTMHXbt21UJUREREmlOYH0+vDp174NuHVKlSBWfPntV2GERERJRPOtfTkZqaqvRaCIH4+HiEhISgUqVKWoqKiIhIc6Se06ErdC7psLa2VplIKoRA2bJlsXHjRi1FRUREpDnFM+XQwaTj0KFDSq/19PRQqlQpVKxYUWltMRERUWFVXOd06NxP8XcftUtERFQUcXhFh9y4cQM//fQTrl27BgCoWrUqRo0aBXd3dy1HRkRERPmlc6tXtm7diurVqyMqKgpeXl7w8vLC+fPnUaNGDWzdulXb4REREalNqHkUVjrX0zFhwgQEBQUhNDRUqTw4OBgTJkxAt27dtBQZERGRZhTXOR0619MRHx+PAQMGqJT369cP8fHxWoiIiIhIs4SafwornUs6mjVrhmPHjqmUHz9+HI0bN9ZCRERERJolV/MorHRieGXnzp2Kv3fs2BETJ05EVFQUGjRoAAA4deoUtmzZgunTp2srRCIiIlKTTOT02DmJ6enlrsNFJpPl6ymzBkal89yGqDh49VC1V5GouDO0K1/g9/jKtada7X++s1lDkUhLJ3o65PLC3FlERESUN1r/bV9LdGpOR0ZGBlq0aIGYmBhth0JqaNyoPrZvW4l7d6KQ+eYBOnZsrThnYGCAsFmTceH8fqQ8i8G9O1FYsfxHODk5aDFiIs37bfUm9BryNer5dUWTz3vj60mhiLt7X6lOevobzJy3GA3b9kRdvy4YM3kmniQ9U6oTn/AIX347DXWad0aTz3tj7qJlyMzMe48v6RY5hFpHYaVTSYehoSEuXbqk7TBITebmZrh06V+M/maKyjkzM1N416yB72f9iLr126BHz2GoUrk8tkWu0EKkRAXnXPRl+HftgPW/LsCvP8xCRmYmvgicgpevXivqRCz8BYdPnMb8mZOxctFsPH7yFGMmz1Scz8rKwlfjg5GRkYm1S+fh++/GYcff+7Bo2RptvCUitenEnI53BQYGwtjYGOHh4Rq7Jud0aE/mmwfo2n0wdu7c88E6dWp74dTJ/8GtQl38999DCaMjzumQTtKzZDRp74+Vi2ejTs0aeJ72Ao0/743ZIRPQyvftyrzbd/9Dxz5fYN0v8+FVvSqOnTyLkRNCcHDHWtjZ2gAANm37CwuWLMexvzbC0NBQm2+pyJJiTscw1x5qtf/tzhYNRSItnZjT8a7MzEwsX74c+/fvR+3atWFubq50fv78+VqKjAqKlZUl5HI5kpNTtR0KUYFJe/ESAGBlaQEA+PdGDDIzM9GgjreiTnmXsnBysMfFK9fhVb0qLl65hkrlXRUJBwA0rF8bM+YuQmzcXVStXFHaN0EaU5j32lCHziUdV65cQa1atQAAN2/eVDr3/iPvc5Keno709HSlMiFErtqS9IyNjTFr1mRs3LQdz5+naTscogIhl8sR/uMv8Pb0QKXyrgCAJ0+fwdDQAJYWJZTqlrS1xpOkpLd1kp6hpK21yvns9lR4FdflEzqXdLz/aPu8CgsLU9nPQ6ZXAjJ9S7WuS5pnYGCAjRuWQiaTYeSoIG2HQ1RgZs5bjNjbd7B6yVxth0I6orj2dOjURNJ3xcbGYs+ePXj16hWAt70VuREUFISUlBSlQ6ZnUZChUj5kJxzlypVBm7b+7OWgIuv7eT/jyD9nsPynCDjal1KU25W0QUZGJlLf+95/mpQMO1vbt3VsbfA0KVnlfHZ7osJG55KOp0+fokWLFqhcuTLatWuneN7KkCFDMG7cuE+2NzY2hqWlpdLBoRXdkp1wVKzohtZteiEpid3EVPQIIfD9vJ9x4Og/WL4wHGWcHZXOe1SpBAMDA5w+F60oi7t7H/GJj+BV3R0A4FW9KmJu38HTZ8mKOifPnkcJczNUcC0nxdugAlJct0HXuaQjMDAQhoaGuHfvHszMzBTlvXr1wu7du7UYGeWWubkZvLyqwcurGgDAzbUcvLyqoWxZZxgYGGDzpl9Ru5YXBgwcDX19fTg4lIKDQynOxKciZea8xdi19yAiQibA3MwUT54m4cnTJLz+/3POLEqYo2v7Vpj90284E3URV6/H4LtZb1eteFWvCgD4rF4tVHAth6DQObgecxsnTkfhp19Xo3fXDjAyMtLm2yM1yYVQ6yisdG7JrKOjI/bs2QMvLy9YWFjg4sWLKF++PG7fvg1PT0+kpeW9G55LZqXVtIkPDuz/Q6V81erNCJ0xD7diTufYroVfdxw5erKgw6N3cMlswanesG2O5TMnj0Xnz1sCeLs52JxFv+F/+w4jIyMDn9WrjanfjoRdSVtF/YcJiZgxZxHOXrgMU1NjdGzrh8ARg2FgoC/J+yiOpFgy28+lq1rt196N1FAk0tK5pMPCwgLnz59HpUqVlJKOc+fOoXXr1nj69Gmer8mkgyhnTDqIVDHpKDg6N7zSuHFjrF69WvFaJpNBLpdj9uzZ8PX11WJkREREmlFct0HXuSWzs2fPRosWLXDu3Dm8efMGEyZMwNWrV5GUlIQTJ05oOzwiIiK1ccmsjqhevTpu3ryJRo0aoVOnTnjx4gW6du2KCxcuoEKFCtoOj4iISG3FdfWKzvV0AICVlRWmTFF9WBgREVFRUJiHSNShk0nHs2fP8Pvvv+PatWsAAA8PDwwaNAi2trafaElERES6SueGV44ePQpXV1csXLgQz549w7Nnz7Bw4UK4ubnh6NGj2g6PiIhIbULNP4WVziUdI0eORK9evRAXF4fIyEhERkbi9u3b6N27N0aOHKnt8IiIiNQm5ZyOkJAQyGQypcPd3V1x/vXr1xg5ciRKliyJEiVKoFu3bkhMTFTzHeZM55KO2NhYjBs3Dvr6/7fxjb6+PsaOHYvY2FgtRkZERKQZQgi1jryqVq0a4uPjFcfx48cV5wIDA/Hnn39iy5YtOHLkCB4+fIiuXdXbR+RDdG5OR61atXDt2jVUqVJFqfzatWvw8vLSUlRERESaI/VEUgMDAzg6OqqUp6Sk4Pfff8f69evRvHlzAMCKFStQtWpVnDp1Cg0aNNBsHBq9Wj5dunRJ8fevv/4a33zzDWJjYxVv9tSpU1i8eDHCw8O1FSIREZHOSE9PR/r/f45PNmNjYxgbG+dYPyYmBs7OzjAxMYGPjw/CwsJQrlw5REVFISMjA35+foq67u7uKFeuHE6ePKnxpEMntkHX09ODTCb7ZJeRTCZDVlZWnq/PbdCJcsZt0IlUSbENeody7dVqX3twHUyfPl2pLDg4GCEhISp1//77b6SlpaFKlSqIj4/H9OnT8eDBA1y5cgV//vknBg0apJLA1KtXD76+voiIiFArzvfpRE9HXFyctkMgIiKSjLorUIKCgjB27Filsg/1crRt+38PH/T09ET9+vXh4uKCzZs3w9TUVK048konkg4XFxfF31+8eAFzc3MtRkNERFSw1J3T8bGhlE+xtrZG5cqVERsbi5YtW+LNmzdITk6GtbW1ok5iYmKOc0DUpXOrVxwcHDB48GClmbVERESkGWlpabh16xacnJxQu3ZtGBoa4sCBA4rzN27cwL179+Dj46Pxe+tc0rF27VokJSWhefPmqFy5MsLDw/Hw4UNth0VERKQxUi6Z/fbbb3HkyBHcuXMH//zzD7p06QJ9fX34+/vDysoKQ4YMwdixY3Ho0CFERUVh0KBB8PHx0fgkUkAHk47OnTtj+/btePDgAUaMGIH169fDxcUF7du3R2RkJDIzM7UdIhERkVqk3Bzs/v378Pf3R5UqVdCzZ0+ULFkSp06dQqlSpQAACxYsQPv27dGtWzc0adIEjo6OiIyM1MC7VKUTq1c+5aeffsL48ePx5s0b2NnZYcSIEZg0aRLMzMxy1Z6rV4hyxtUrRKqkWL3Sqmwbtdrv/W+3hiKRlk5MJM1JYmIiVq1ahZUrV+Lu3bvo3r07hgwZgvv37yMiIgKnTp3C3r17tR0mERFRnvEpszoiMjISK1aswJ49e+Dh4YGvvvoK/fr1U5pV+9lnn6Fq1araC5KIiIjyTOeSjkGDBqF37944ceIE6tatm2MdZ2dnTJkyReLIiIiINKMQzGwoEDqXdMTHx39yroapqSmCg4MlioiIiEizOLyiIw4fPgx9fX20bt1aqXzPnj2Qy+VKO6sREREVRuruSFpY6dyS2UmTJuX4fBUhBCZNmqSFiIiIiDRLLoRaR2Glc0lHTEwMPDw8VMrd3d0RGxurhYiIiIhIE3Qu6bCyssLt27dVymNjY/lMFiIiKhKEmkdhpXNJR6dOnTBmzBjcunVLURYbG4tx48ahY8eOWoyMiIhIM+QQah2Flc4lHbNnz4a5uTnc3d3h5uYGNzc3VK1aFSVLlsTcuXO1HR4REZHaimvSoXOrV6ysrPDPP/9g3759uHjxIkxNTeHp6YkmTZpoOzQiIiJSg84lHQAgk8nQqlUrtGrVStuhEBERaRw3ByMiIiJJFOYhEnUw6SAiIpJYcd0cjEkHERGRxIrr8IrOrV4hIiKioknnkg59fX08evRIpfzp06fQ19fXQkRERESaxSWzOuJDXU7p6ekwMjKSOBoiIiLNK67DKzqTdCxcuBDA2+Wyy5YtQ4kSJRTnsrKycPToUbi7u2srPCIiIo0pzL0V6tCZpGPBggUA3mZ/S5cuVRpKMTIygqurK5YuXaqt8IiIiDSGq1e0LC4uDgDg6+uLyMhI2NjYaDkiIiIi0iSdSTqyHTp0SPH37DEvmUymrXCIiIg0Tl5M53To3OoVAFi9ejVq1KgBU1NTxbNX1qxZo+2wiIiINEKo+aew0rmejvnz52Pq1KkYNWoUGjZsCAA4fvw4RowYgSdPniAwMFDLERIREamnuPZ0yISOrdtxc3PD9OnTMWDAAKXyVatWISQkRDH3Iy8MjEprKjyiIuXVw2PaDoFI5xjalS/we1S1r6dW+2uPzmgoEmnpXE9HfHw8PvvsM5Xyzz77DPHx8VqIiIiISLMK8xCJOnRuTkfFihWxefNmlfJNmzahUqVKWoiIiIhIs+RCqHUUVjrX0zF9+nT06tULR48eVczpOHHiBA4cOJBjMkJERFTYFNeeDp1LOrp164bTp09jwYIF2L59OwCgatWqOHPmDLy9vbUbHBERkQYU5t4KdejcRNKCwImkRDnjRFIiVVJMJK1gV0ut9reenNdQJNLSuZ4OIiKioo7DK1qmp6f3yZ1HZTIZMjMzJYqIiIioYAgh13YIWqEzSce2bds+eO7kyZNYuHAh5PLi+Y9ERERFi5RPmQ0LC0NkZCSuX78OU1NTfPbZZ4iIiECVKlUUdZo1a4YjR44otRs+fLjGH7SqM0lHp06dVMpu3LiBSZMm4c8//0Tfvn0RGhqqhciIiIgKryNHjmDkyJGoW7cuMjMzMXnyZLRq1Qr//vsvzM3NFfWGDRum9HPWzMxM47HoTNLxrocPHyI4OBirVq1C69atER0djerVq2s7LCIiIo2Qcg3H7t27lV6vXLkS9vb2iIqKQpMmTRTlZmZmcHR0LNBYdGpzsJSUFEycOBEVK1bE1atXceDAAfz5559MOIiIqEiRQ6h1pKenIzU1VelIT0/P1b1TUlIAALa2tkrl69atg52dHapXr46goCC8fPlS4+9bZ5KO2bNno3z58ti1axc2bNiAf/75B40bN9Z2WERERBonhFDrCAsLg5WVldIRFhb2yfvK5XKMGTMGDRs2VPqFvk+fPli7di0OHTqEoKAgrFmzBv369dP4+9aZfTr09PRgamoKPz8/6Ovrf7BeZGRknq/NfTqIcsZ9OohUSbFPh5O1h1rt7yReUOnZMDY2hrGx8Ufbffnll/j7779x/PhxlClT5oP1Dh48iBYtWiA2NhYVKlRQK9Z36cycjgEDBnxyySwRERHlLsF436hRo7Br1y4cPXr0owkHANSvXx8Aim7SsXLlSm2HQEREJAkpNwcTQmD06NHYtm0bDh8+DDc3t0+2iY6OBgA4OTlpNBadSTqIiIiKCylnNowcORLr16/Hjh07YGFhgYSEBACAlZUVTE1NcevWLaxfvx7t2rVDyZIlcenSJQQGBqJJkybw9PTUaCw6M6ejIHFOB1HOOKeDSJUUczpKWVX5dKWPeJxyI9d1PzR1YcWKFQgICMB///2Hfv364cqVK3jx4gXKli2LLl264LvvvoOlpaVacb6PPR1EREQSk/L3/U/dq2zZsiq7kRYUnVkyS0REREUbezqIiIgkJi/6MxtyxKSDiIhIYsVgOmWOmHQQERFJTMqnzOoSzukgIiIiSbCng4iISGIcXiEiIiJJcCIpERERSULKbdB1CZMOIiIiiRXXng5OJCUiIiJJsKeDiIhIYpxISkRERJLgnA4iIiKSBHs6iIiISBLFNengRFIiIiKSBHs6iIiIJFY8+zkAmSiufTxEREQkKQ6v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BERkSSYdBAREZEkmHQQERGRJJh0EJHW3LlzBzKZDCEhIR8tK6h7EZG0mHQQFUOHDx+GTCZTOkqUKIHatWvjxx9/RFZWlrZDzJc7d+4gJCQE0dHR2g6FiHJgoO0AiEh7/P390a5dOwgh8PDhQ6xcuRJjxozB1atX8euvv2olJhcXF7x69QoGBnn/7+nOnTuYPn06XF1dUbNmTY1dl4g0g58+omKsVq1a6Nevn+L1l19+iapVq2LZsmWYMWMGHBwcVNo8f/4cFhYWBRaTTCaDiYlJobkuEeUeh1eISMHS0hI+Pj4QQuD27dtwdXVFs2bNcOHCBbRu3RpWVlbw9PRU1I+JiUH//v3h5OQEIyMjuLq6Yvz48Xjx4oXKtY8fP46GDRvC1NQUDg4OGDVqFNLS0lTqfWzuxdatW9GsWTNYW1vDzMwMVapUwddff403b95g5cqV8PX1BQAMGjRIMWzUrFmzj143MzMTERER8PDwgImJCUqWLIkuXbrg8uXLH4xr165dqFu3LkxMTODk5ITx48cjMzMzj19touKHPR1EpCCEQGxsLADAzs4OAHDv3j00b94cPXr0QLdu3RSJQlRUFJo3bw5ra2sMHz4cpUuXxsWLF7Fw4UKcOHECR44cgaGhIQDg9OnT8PPzg4WFBSZOnAhra2ts3LgRAwYMyHVsU6ZMwaxZs+Dh4YHAwEA4OTnh1q1b2Lp1K0JDQ9GkSRNMnjwZs2bNwhdffIHGjRsDQI69Ne/q27cvNm/ejJYtW+LLL79EQkICFi9eDB8fHxw7dgze3t5K9f/3v//h559/xogRIzB48GDs2LEDc+fOhY2NDSZPnpzr90NULAkiKnYOHTokAIjp06eLx48fi0ePHomLFy+KoUOHCgCiQYMGQgghXFxcBADx22+/qVzD09NTVKlSRaSmpiqVR0ZGCgBixYoVijIfHx9haGgobty4oShLT08XdevWFQBEcHCwojwuLk6l7PTp0wKA8PX1Fa9evVK6n1wuF3K5XOl9vXvvj1137969AoDo2bOn4hpCCBEdHS309fVFo0aNVNqbmZmJuLg4pftXq1ZNODo6qtyTiJRxeIWoGAsODkapUqVgb28PLy8vLF++HB07dsT27dsVdWxtbTFo0CCldpcvX8alS5fQp08fpKen48mTJ4qjUaNGMDc3x969ewEAjx49wsmTJ9GpUydUrlxZcQ0jIyMEBgbmKs5169YBAMLCwlTmZWQPo+THtm3bALztRXn3Gl5eXujQoQOOHz+Ox48fK7Xp3LkzXF1dle7v6+uLhISEHIeLiOj/cHiFqBj74osv0KNHD8hkMpibm6Ny5cqwtbVVqlOhQgXo6+srlV27dg3A26QlODg4x2snJiYCAG7fvg0AcHd3V6nj4eGRqzhjYmIgk8ng5eWVq/q5FRcXBz09PVStWlXlXLVq1bB9+3bExcWhVKlSivLy5cur1C1ZsiQA4OnTpyhRooRGYyQqSph0EBVjlSpVgp+f30frmJmZqZQJIQAA48aNQ5s2bXJsZ2Njo36A71CnR0OT3k/A3pX9dSGinDHpIKI8q1SpEoC3P4A/lbS4ubkBAK5fv65y7t9//83V/SpXroy///4bFy9eRL169T5YL69JSfny5SGXy3Ht2jWlVTnvxpYdPxGpj3M6iCjPvL29Ub16dSxdulQxfPKuzMxMJCUlAXi7eqRBgwbYsWMHbt68qajz5s0bLFiwIFf369OnDwBg8uTJePPmjcr57B6G7KGN7Ht/SufOnQG8nSvybi/FlStXsHPnTjRq1EhpaIWI1MOeDiLKM5lMhjVr1qB58+bw9PTE4MGDUa1aNbx8+RKxsbGIjIxEWFgYAgICAADz589Hs2bN0LBhQ4wcOVKxZDa3e1vUq1cPEydOREREBGrVqoVevXrB0dERcXFx+OOPP3DmzBlYW1vDw8MDFhYW+Pnnn2FmZgZra2vY29ujefPmOV63ZcuW6NmzJzZu3Ihnz56hffv2iiWzJiYmWLhwoaa+ZEQEJh1ElE81a9bEhQsXEBYWhp07d2Lp0qWwsLCAq6srAgIC0KJFC0VdHx8f7Nu3D5MmTUJ4eDisrKzQvXt3fPnll6hRo0au7hceHg4vLy8sWrQIs2fPhlwuR9myZdGuXTvFvBNTU1Ns3LgR3333HcaMGYP09HQ0bdr0g0kH8HZlTK1atbBy5UqMGzcO5ubmaNq0KWbMmJHr2Igod2SCM5+IiIhIApzTQURERJJg0kFERESSYNJBREREkmDSQURERJJg0kFERESSYNJBREREkmDSQURERJJg0kFERESSYNJBREREkmDSQURERJJg0kFERESSYNJBREREkmDSQURERJL4f6WTMQphC3QOAAAAAElFTkSuQmCC"/>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9" name="Google Shape;199;p21"/>
          <p:cNvPicPr preferRelativeResize="0"/>
          <p:nvPr/>
        </p:nvPicPr>
        <p:blipFill rotWithShape="1">
          <a:blip r:embed="rId4">
            <a:alphaModFix/>
          </a:blip>
          <a:srcRect l="1982" t="2886"/>
          <a:stretch/>
        </p:blipFill>
        <p:spPr>
          <a:xfrm>
            <a:off x="1752600" y="3137879"/>
            <a:ext cx="5060886" cy="4847685"/>
          </a:xfrm>
          <a:prstGeom prst="rect">
            <a:avLst/>
          </a:prstGeom>
          <a:noFill/>
          <a:ln>
            <a:noFill/>
          </a:ln>
        </p:spPr>
      </p:pic>
      <p:pic>
        <p:nvPicPr>
          <p:cNvPr id="200" name="Google Shape;200;p21"/>
          <p:cNvPicPr preferRelativeResize="0"/>
          <p:nvPr/>
        </p:nvPicPr>
        <p:blipFill rotWithShape="1">
          <a:blip r:embed="rId5">
            <a:alphaModFix/>
          </a:blip>
          <a:srcRect l="3516"/>
          <a:stretch/>
        </p:blipFill>
        <p:spPr>
          <a:xfrm>
            <a:off x="10891336" y="3137879"/>
            <a:ext cx="5018569" cy="4829849"/>
          </a:xfrm>
          <a:prstGeom prst="rect">
            <a:avLst/>
          </a:prstGeom>
          <a:noFill/>
          <a:ln>
            <a:noFill/>
          </a:ln>
        </p:spPr>
      </p:pic>
      <p:sp>
        <p:nvSpPr>
          <p:cNvPr id="201" name="Google Shape;201;p21"/>
          <p:cNvSpPr txBox="1"/>
          <p:nvPr/>
        </p:nvSpPr>
        <p:spPr>
          <a:xfrm>
            <a:off x="1752600" y="8115300"/>
            <a:ext cx="5740500" cy="554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Accuracy : 0.6850152905198776</a:t>
            </a:r>
            <a:endParaRPr sz="3000">
              <a:latin typeface="Times New Roman"/>
              <a:ea typeface="Times New Roman"/>
              <a:cs typeface="Times New Roman"/>
              <a:sym typeface="Times New Roman"/>
            </a:endParaRPr>
          </a:p>
        </p:txBody>
      </p:sp>
      <p:sp>
        <p:nvSpPr>
          <p:cNvPr id="202" name="Google Shape;202;p21"/>
          <p:cNvSpPr txBox="1"/>
          <p:nvPr/>
        </p:nvSpPr>
        <p:spPr>
          <a:xfrm>
            <a:off x="10469988" y="8109411"/>
            <a:ext cx="6477000" cy="1015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a:solidFill>
                  <a:schemeClr val="dk1"/>
                </a:solidFill>
                <a:latin typeface="Times New Roman"/>
                <a:ea typeface="Times New Roman"/>
                <a:cs typeface="Times New Roman"/>
                <a:sym typeface="Times New Roman"/>
              </a:rPr>
              <a:t>Accuracy : 0.7064220183486238</a:t>
            </a:r>
            <a:endParaRPr sz="3000">
              <a:latin typeface="Times New Roman"/>
              <a:ea typeface="Times New Roman"/>
              <a:cs typeface="Times New Roman"/>
              <a:sym typeface="Times New Roman"/>
            </a:endParaRPr>
          </a:p>
          <a:p>
            <a:pPr marL="0" marR="0" lvl="0" indent="0" algn="l" rtl="0">
              <a:spcBef>
                <a:spcPts val="0"/>
              </a:spcBef>
              <a:spcAft>
                <a:spcPts val="0"/>
              </a:spcAft>
              <a:buNone/>
            </a:pP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TotalTime>
  <Words>1237</Words>
  <Application>Microsoft Office PowerPoint</Application>
  <PresentationFormat>Custom</PresentationFormat>
  <Paragraphs>134</Paragraphs>
  <Slides>21</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Calibri</vt:lpstr>
      <vt:lpstr>Times New Roman</vt:lpstr>
      <vt:lpstr>Arial Black</vt:lpstr>
      <vt:lpstr>Arial</vt:lpstr>
      <vt:lpstr>Questrial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Recurrent Neural Network</vt:lpstr>
      <vt:lpstr>PowerPoint Presentation</vt:lpstr>
      <vt:lpstr>Long Short-Term Memory (LSTM)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Srivastava</dc:creator>
  <cp:lastModifiedBy>Tarun Kumar</cp:lastModifiedBy>
  <cp:revision>3</cp:revision>
  <dcterms:modified xsi:type="dcterms:W3CDTF">2024-11-25T14:12:18Z</dcterms:modified>
</cp:coreProperties>
</file>