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60" r:id="rId5"/>
    <p:sldId id="261" r:id="rId6"/>
    <p:sldId id="290" r:id="rId7"/>
    <p:sldId id="280" r:id="rId8"/>
    <p:sldId id="284" r:id="rId9"/>
    <p:sldId id="292" r:id="rId10"/>
    <p:sldId id="286" r:id="rId11"/>
    <p:sldId id="289" r:id="rId12"/>
    <p:sldId id="288" r:id="rId13"/>
    <p:sldId id="276" r:id="rId14"/>
    <p:sldId id="277" r:id="rId15"/>
    <p:sldId id="291" r:id="rId16"/>
    <p:sldId id="265" r:id="rId17"/>
    <p:sldId id="266" r:id="rId18"/>
  </p:sldIdLst>
  <p:sldSz cx="18288000" cy="10287000"/>
  <p:notesSz cx="6858000" cy="9144000"/>
  <p:embeddedFontLst>
    <p:embeddedFont>
      <p:font typeface="Calibri" panose="020F0502020204030204" pitchFamily="34" charset="0"/>
      <p:regular r:id="rId20"/>
      <p:bold r:id="rId21"/>
      <p:italic r:id="rId22"/>
      <p:boldItalic r:id="rId23"/>
    </p:embeddedFont>
    <p:embeddedFont>
      <p:font typeface="Questrial" panose="020B0604020202020204" charset="0"/>
      <p:regular r:id="rId24"/>
    </p:embeddedFont>
    <p:embeddedFont>
      <p:font typeface="Arial Black" panose="020B0A04020102020204" pitchFamily="34" charset="0"/>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5" d="100"/>
          <a:sy n="55" d="100"/>
        </p:scale>
        <p:origin x="658"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8543607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80101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2252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85211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6747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92870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13806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18" name="Google Shape;21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40760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37359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1462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2911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5486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3327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0026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31058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20675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95367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838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0" name="Google Shape;40;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9" name="Google Shape;49;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0" name="Google Shape;50;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4" r:id="rId4"/>
    <p:sldLayoutId id="2147483655" r:id="rId5"/>
    <p:sldLayoutId id="2147483656" r:id="rId6"/>
    <p:sldLayoutId id="2147483657" r:id="rId7"/>
    <p:sldLayoutId id="214748365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youtu.be/YgQy70_LPS4?si=aR3qko1M_niA8VAN"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AF6F6"/>
        </a:solidFill>
        <a:effectLst/>
      </p:bgPr>
    </p:bg>
    <p:spTree>
      <p:nvGrpSpPr>
        <p:cNvPr id="1" name="Shape 87"/>
        <p:cNvGrpSpPr/>
        <p:nvPr/>
      </p:nvGrpSpPr>
      <p:grpSpPr>
        <a:xfrm>
          <a:off x="0" y="0"/>
          <a:ext cx="0" cy="0"/>
          <a:chOff x="0" y="0"/>
          <a:chExt cx="0" cy="0"/>
        </a:xfrm>
      </p:grpSpPr>
      <p:grpSp>
        <p:nvGrpSpPr>
          <p:cNvPr id="88" name="Google Shape;88;p13"/>
          <p:cNvGrpSpPr/>
          <p:nvPr/>
        </p:nvGrpSpPr>
        <p:grpSpPr>
          <a:xfrm>
            <a:off x="576263" y="460963"/>
            <a:ext cx="17135475" cy="9256578"/>
            <a:chOff x="0" y="-28575"/>
            <a:chExt cx="4513047" cy="2437946"/>
          </a:xfrm>
        </p:grpSpPr>
        <p:sp>
          <p:nvSpPr>
            <p:cNvPr id="89" name="Google Shape;89;p13"/>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90" name="Google Shape;90;p13"/>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1" name="Google Shape;91;p13"/>
          <p:cNvGrpSpPr/>
          <p:nvPr/>
        </p:nvGrpSpPr>
        <p:grpSpPr>
          <a:xfrm>
            <a:off x="3804556" y="5235886"/>
            <a:ext cx="10678886" cy="1121259"/>
            <a:chOff x="0" y="-28575"/>
            <a:chExt cx="2812546" cy="295311"/>
          </a:xfrm>
        </p:grpSpPr>
        <p:sp>
          <p:nvSpPr>
            <p:cNvPr id="92" name="Google Shape;92;p13"/>
            <p:cNvSpPr/>
            <p:nvPr/>
          </p:nvSpPr>
          <p:spPr>
            <a:xfrm>
              <a:off x="0" y="0"/>
              <a:ext cx="2812546" cy="266736"/>
            </a:xfrm>
            <a:custGeom>
              <a:avLst/>
              <a:gdLst/>
              <a:ahLst/>
              <a:cxnLst/>
              <a:rect l="l" t="t" r="r" b="b"/>
              <a:pathLst>
                <a:path w="2812546" h="266736" extrusionOk="0">
                  <a:moveTo>
                    <a:pt x="0" y="0"/>
                  </a:moveTo>
                  <a:lnTo>
                    <a:pt x="2812546" y="0"/>
                  </a:lnTo>
                  <a:lnTo>
                    <a:pt x="2812546" y="266736"/>
                  </a:lnTo>
                  <a:lnTo>
                    <a:pt x="0" y="266736"/>
                  </a:lnTo>
                  <a:close/>
                </a:path>
              </a:pathLst>
            </a:custGeom>
            <a:solidFill>
              <a:srgbClr val="F8DF8C"/>
            </a:solidFill>
            <a:ln>
              <a:noFill/>
            </a:ln>
          </p:spPr>
        </p:sp>
        <p:sp>
          <p:nvSpPr>
            <p:cNvPr id="93" name="Google Shape;93;p13"/>
            <p:cNvSpPr txBox="1"/>
            <p:nvPr/>
          </p:nvSpPr>
          <p:spPr>
            <a:xfrm>
              <a:off x="0" y="-28575"/>
              <a:ext cx="2812546" cy="295311"/>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94" name="Google Shape;94;p13"/>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95" name="Google Shape;95;p13"/>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96" name="Google Shape;96;p13"/>
          <p:cNvSpPr txBox="1"/>
          <p:nvPr/>
        </p:nvSpPr>
        <p:spPr>
          <a:xfrm>
            <a:off x="2933511" y="3279904"/>
            <a:ext cx="12476332" cy="2308324"/>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r>
              <a:rPr lang="en-US" sz="7200" b="1" i="0" u="none" strike="noStrike" cap="none">
                <a:solidFill>
                  <a:srgbClr val="404040"/>
                </a:solidFill>
                <a:latin typeface="Questrial"/>
                <a:ea typeface="Questrial"/>
                <a:cs typeface="Questrial"/>
                <a:sym typeface="Questrial"/>
              </a:rPr>
              <a:t>Cyberbullying Detection</a:t>
            </a:r>
            <a:endParaRPr/>
          </a:p>
        </p:txBody>
      </p:sp>
      <p:sp>
        <p:nvSpPr>
          <p:cNvPr id="97" name="Google Shape;97;p13"/>
          <p:cNvSpPr txBox="1"/>
          <p:nvPr/>
        </p:nvSpPr>
        <p:spPr>
          <a:xfrm>
            <a:off x="4579513" y="5181600"/>
            <a:ext cx="9128975" cy="1384995"/>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r>
              <a:rPr lang="en-US" sz="4000" b="1" i="1" u="none" strike="noStrike" cap="none" dirty="0">
                <a:solidFill>
                  <a:srgbClr val="404040"/>
                </a:solidFill>
                <a:latin typeface="Questrial"/>
                <a:ea typeface="Questrial"/>
                <a:cs typeface="Questrial"/>
                <a:sym typeface="Questrial"/>
              </a:rPr>
              <a:t>Using RNN and </a:t>
            </a:r>
            <a:r>
              <a:rPr lang="en-US" sz="4000" b="1" i="1" u="none" strike="noStrike" cap="none" dirty="0" smtClean="0">
                <a:solidFill>
                  <a:srgbClr val="404040"/>
                </a:solidFill>
                <a:latin typeface="Questrial"/>
                <a:ea typeface="Questrial"/>
                <a:cs typeface="Questrial"/>
                <a:sym typeface="Questrial"/>
              </a:rPr>
              <a:t>LSTM Models</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pSp>
        <p:nvGrpSpPr>
          <p:cNvPr id="189" name="Google Shape;189;p21"/>
          <p:cNvGrpSpPr/>
          <p:nvPr/>
        </p:nvGrpSpPr>
        <p:grpSpPr>
          <a:xfrm>
            <a:off x="500062" y="568675"/>
            <a:ext cx="17135475" cy="9256578"/>
            <a:chOff x="0" y="-28575"/>
            <a:chExt cx="4513047" cy="2437946"/>
          </a:xfrm>
        </p:grpSpPr>
        <p:sp>
          <p:nvSpPr>
            <p:cNvPr id="190" name="Google Shape;190;p21"/>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91" name="Google Shape;191;p21"/>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21"/>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3" name="Google Shape;193;p21"/>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5" name="Google Shape;195;p21"/>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96" name="Google Shape;196;p21"/>
          <p:cNvSpPr txBox="1"/>
          <p:nvPr/>
        </p:nvSpPr>
        <p:spPr>
          <a:xfrm>
            <a:off x="1066799" y="1926762"/>
            <a:ext cx="16002000" cy="1200288"/>
          </a:xfrm>
          <a:prstGeom prst="rect">
            <a:avLst/>
          </a:prstGeom>
          <a:noFill/>
          <a:ln>
            <a:noFill/>
          </a:ln>
        </p:spPr>
        <p:txBody>
          <a:bodyPr spcFirstLastPara="1" wrap="square" lIns="91425" tIns="45700" rIns="91425" bIns="45700" anchor="t" anchorCtr="0">
            <a:spAutoFit/>
          </a:bodyPr>
          <a:lstStyle/>
          <a:p>
            <a:pPr lvl="0" algn="ctr"/>
            <a:r>
              <a:rPr lang="en-IN" sz="7200" b="1" u="sng" dirty="0">
                <a:latin typeface="Times New Roman" panose="02020603050405020304" pitchFamily="18" charset="0"/>
                <a:cs typeface="Times New Roman" panose="02020603050405020304" pitchFamily="18" charset="0"/>
              </a:rPr>
              <a:t>Long Short-Term Memory (LSTM)</a:t>
            </a:r>
            <a:endParaRPr sz="7200" b="1" u="sng" dirty="0">
              <a:latin typeface="Times New Roman"/>
              <a:ea typeface="Times New Roman"/>
              <a:cs typeface="Times New Roman"/>
              <a:sym typeface="Times New Roman"/>
            </a:endParaRPr>
          </a:p>
        </p:txBody>
      </p:sp>
      <p:sp>
        <p:nvSpPr>
          <p:cNvPr id="197" name="Google Shape;197;p21"/>
          <p:cNvSpPr txBox="1"/>
          <p:nvPr/>
        </p:nvSpPr>
        <p:spPr>
          <a:xfrm>
            <a:off x="1066800" y="3680567"/>
            <a:ext cx="16383000" cy="2554505"/>
          </a:xfrm>
          <a:prstGeom prst="rect">
            <a:avLst/>
          </a:prstGeom>
          <a:noFill/>
          <a:ln>
            <a:noFill/>
          </a:ln>
        </p:spPr>
        <p:txBody>
          <a:bodyPr spcFirstLastPara="1" wrap="square" lIns="91425" tIns="45700" rIns="91425" bIns="45700" anchor="t" anchorCtr="0">
            <a:spAutoFit/>
          </a:bodyPr>
          <a:lstStyle/>
          <a:p>
            <a:endParaRPr lang="en-US" sz="3200" dirty="0"/>
          </a:p>
          <a:p>
            <a:r>
              <a:rPr lang="en-US" sz="3200" dirty="0">
                <a:solidFill>
                  <a:schemeClr val="tx1"/>
                </a:solidFill>
                <a:latin typeface="Times New Roman" panose="02020603050405020304" pitchFamily="18" charset="0"/>
                <a:cs typeface="Times New Roman" panose="02020603050405020304" pitchFamily="18" charset="0"/>
              </a:rPr>
              <a:t>    </a:t>
            </a:r>
            <a:r>
              <a:rPr lang="en-US" sz="3200" b="1" dirty="0">
                <a:solidFill>
                  <a:schemeClr val="tx1"/>
                </a:solidFill>
                <a:latin typeface="Times New Roman" panose="02020603050405020304" pitchFamily="18" charset="0"/>
                <a:cs typeface="Times New Roman" panose="02020603050405020304" pitchFamily="18" charset="0"/>
              </a:rPr>
              <a:t> Long Short-Term Memory (LSTM)</a:t>
            </a:r>
            <a:r>
              <a:rPr lang="en-US" sz="3200" dirty="0">
                <a:solidFill>
                  <a:schemeClr val="tx1"/>
                </a:solidFill>
                <a:latin typeface="Times New Roman" panose="02020603050405020304" pitchFamily="18" charset="0"/>
                <a:cs typeface="Times New Roman" panose="02020603050405020304" pitchFamily="18" charset="0"/>
              </a:rPr>
              <a:t> is a specialized Recurrent Neural Network (RNN) designed to handle the vanishing gradient problem, allowing it to learn and retain long-term dependencies in sequential data. It achieves this through a more sophisticated structure that includes memory cells and gates, which control the flow of information.</a:t>
            </a:r>
            <a:r>
              <a:rPr lang="en-US" sz="3000" dirty="0">
                <a:solidFill>
                  <a:schemeClr val="dk1"/>
                </a:solidFill>
                <a:latin typeface="Times New Roman"/>
                <a:ea typeface="Times New Roman"/>
                <a:cs typeface="Times New Roman"/>
                <a:sym typeface="Times New Roman"/>
              </a:rPr>
              <a:t>	</a:t>
            </a:r>
            <a:endParaRPr sz="3000" dirty="0">
              <a:latin typeface="Times New Roman"/>
              <a:ea typeface="Times New Roman"/>
              <a:cs typeface="Times New Roman"/>
              <a:sym typeface="Times New Roman"/>
            </a:endParaRPr>
          </a:p>
        </p:txBody>
      </p:sp>
      <p:sp>
        <p:nvSpPr>
          <p:cNvPr id="198" name="Google Shape;198;p21" descr="data:image/png;base64,iVBORw0KGgoAAAANSUhEUgAAAh0AAAIACAYAAAAmKN6iAAAAOXRFWHRTb2Z0d2FyZQBNYXRwbG90bGliIHZlcnNpb24zLjguMCwgaHR0cHM6Ly9tYXRwbG90bGliLm9yZy81sbWrAAAACXBIWXMAAA9hAAAPYQGoP6dpAABo7klEQVR4nO3dd1gU1/s28HvpRapIswBWRAWxEyuKNfaOFVs0URPRWNAoiEbAmhiNJjH2bsQS8429GyuKLRZQ1KiABQGxILDn/cOX/bkuKrDL7AL3x2uuyz1zzsyzyMrDaSMTQggQERERFTA9bQdARERExQOTDiIiIpIEkw4iIiKSBJMOIiIikgSTDiIiIpIEkw4iIiKSBJMOIiIikgSTDiIiIpIEkw4iIiKSBJMOojyKiYlB79694ejoCH19fchkMgQEBEgex507dyCTySCTySS/N/2fZs2aQSaTYeXKldoOhUjnMekgrUtNTcWCBQvQqlUrlClTBiYmJrCwsIC7uzsCAgKwZ88e6Mpu/UlJSWjcuDE2bdqER48ewcbGBg4ODrCystJ2aDovJCREkSTJZDLcvn37o/WXL1+uVP/48eMajSUkJATJyckauyYRfZqBtgOg4m3Lli348ssv8fTpU0WZpaUlMjMzcePGDdy4cQOrVq1CnTp1sG3bNpQpU0aL0QIbNmxAYmIiKleujMOHD8PJyUlrsRgaGqJKlSpau7+61q5di2nTpn3w/Jo1awrs3tOnTwcABAQEwNraWq1rlStXDlWqVGHiSZQL7Okgrfn111/Rq1cvPH36FDVq1MCmTZuQnJyMlJQUvHjxAgkJCVi2bBnc3d1x7tw5xMbGajtkXL16FQDQoUMHrSYcAFC6dGlcv34d169f12oceVWuXDkAwLp16z5Y5969ezhy5Iiiri5bvXo1rl+/ji5dumg7FCKdx6SDtOL8+fMYPXo0hBDo0qULzp07h549eyr9tujg4IAhQ4bgypUrmDp1KvT0tP/t+urVKwBAiRIltBxJ4VWpUiXUqVMHN2/exJkzZ3Kss27dOggh0LdvX4mjI6KCpP3/xalY+u677/DmzRuUK1cOq1evhpGR0Qfr6uvrIzQ0FI0bN1Y5d/PmTQwZMgQuLi4wNjaGnZ0dWrVqhS1btnzwetlzBO7cuYO4uDgEBATA2dkZJiYmqFSpEoKDg/H69WulNgEBAUqTBadPn6403yBbbiYVvnv/90VGRqJNmzawt7eHoaEh7Ozs4OHhgUGDBmH37t1KdXMzkXTv3r3o2LEj7O3tYWRkhNKlS8Pf3x9RUVE51j98+DBkMhlcXV0BAEeOHEGbNm1ga2sLMzMz1K1bVyPDHv379wfwdoglJ9nl/fr1++A1srKy8Ndff2Ho0KHw9vaGnZ0djI2N4eLiggEDBuDy5csqbbLnlWRzc3NT+nd8d0Jw9r95SEgIXr16henTp6NatWowMzNTGpLJ6d/8+fPnKF++PGQyGUaPHp1j/AcPHoSenh709PRw6NChD75PoiJFEEns3r17AoAAIObOnZvv62zbtk0YGxsrrmVtbS0MDAwUrwcMGCCysrJU2mWfj4yMFDY2NgKAsLS0FHp6eopzn3/+uVKbr7/+Wjg4OAgTExMBQJibmwsHBwfFka1p06YCgFixYsUH486+R1xcnFL5xIkTFecACCsrK2FkZKR4Xb9+faX6cXFxinM5mTBhguK8np6esLa2FjKZTPF66dKlKm0OHTokAAgXFxexbNkyoaenJ2QymbCyslKKbc6cOR98fx8SHBwsAIgWLVqIxMREYWBgIOzt7UVGRoZSvaioKAFAeHt7K329jh07plTv8uXLinMymUxYW1sr/n0ACGNjY7Fz506lNnPmzBEODg6KOnZ2dkr/jl9//bWi7sCBAwUAMWHCBFG7dm0BQBgZGQlLS0thZWWlqPehf/MjR44ovn779u1TOpecnCzKli0rAIhvvvkmz19LosKKSQdJbs2aNYr/9K9fv56va8TExAgzMzMBQLRu3VrcunVLCCHEixcvREREhCKBmD17tkrbd5OUVq1aKWJ48eKFmDNnjuIH859//qnSNvsHUXBwcI5x5TfpuH37tpDJZEJfX18sWLBApKamCiGEkMvl4uHDh2LlypVi3LhxStf5WNKxbt06xbnx48eLZ8+eCSGEePjwofD391ckHidPnlRql510mJmZCSMjIzF27Fjx+PFjIYQQjx8/Fr1791b8QM8uz613kw4hhGjXrp0AIP766y+lemPGjBEAxLx585S+Xu8nHTdu3BBDhw4VBw4cEGlpaYqvV2xsrAgICBAAhI2NjUhJSVGJ5UOJ37uy/61LlCghbG1txR9//KFIkGJiYhT1PvZvPm7cOAFAlClTRiQnJyvK+/fvLwAId3d38erVq4981YiKFiYdJLkpU6YofnDJ5fJ8XSP7h0q1atXE69evVc6PHz9ekVi8ePFC6Vz2Dxw3N7cc23bq1EkAEAMHDlQ5V1BJx6ZNmwQA0aZNmw+2e9+Hkg65XC7Kly8vAIihQ4eqtMvKyhL169cXAESrVq2UzmUnHQBE3759Vdq+fv1a0VPwsfeYk/eTjg0bNggAwt/fX1EnMzNTODg4CH19fREfHy+E+HDS8SmtWrUSAMSyZctUzuUl6QAg9u/f/8F6H/s3f/36tahWrZoAIPr37y+EEGLr1q0CgDAwMBBnzpzJ03siKuw4p4Mkl7081sbGJl8bWwkhsG3bNgDA+PHjYWxsrFJn3LhxMDY2RnJyMg4cOJDjdSZMmJBj2w4dOgD4v5UqUrC0tAQAPHr0CHK5XK1rXbhwQbEHxpQpU1TO6+npISgoCACwb98+pKSk5Hid7777TqXM2NgYLVu2BKD+16dTp06wsLDAjh07kJaWpognMTERLVq0gKOjo1rXb9u2LQDg1KlTal3Hy8sLLVq0yFdbY2NjrF27FoaGhlizZg2WLFmC4cOHAwAmT56MunXrqhUbUWHDpIMKnVu3bil+UPr6+uZYx8HBAR4eHgDe/hDOiaenZ47lpUuXBgBJN46qX78+bGxscP78eTRr1gxr165FfHx8vq51/vx5AG8nSWZPCH1f9tdNCIGLFy+qnDc2NkblypVzbKupr4+pqSm6deuGly9fIjIyEsD/7c3xsQmk70pLS0N4eDgaNmyIkiVLwsDAQDEpNDAwEADy/XXM1qBBA7Xa16xZE8HBwQCAr776Ck+ePEGtWrVyTOqIijomHSS5kiVLAgCePXuWr51Gnzx5ovh79g/AnLi4uAAAHj9+nON5Z2fnHMtNTEwAABkZGXmOLb9sbGywevVqWFlZ4dixY+jfvz+cnZ1Rvnx5fPXVV4iOjs71tbK/Ph/72lhaWipWYOT09XF0dPzgEmVNfn2yk4u1a9ciLS0N27dvh5mZWa72vHjw4AG8vLwQFBSEf/75B0lJSTAzM4O9vT0cHBwUvUcvXrxQK8ZSpUqp1R4AJk2ahEqVKgF429O0evVqGBoaqn1dosKGSQdJzt3dHQCQnp6OmzdvqnWt9PR0TYSkE9q3b4+4uDgsWbIE3bp1g4ODg+J1rVq1EBERkafrFYavja+vL0qXLo2DBw9i0aJFePnyJbp06ZKrfVDGjBmD27dvo2zZsti5cydSU1ORmpqKxMREJCQkYP78+QCg9hb6+vr6arUHgOPHjys2t5PL5WoP+RAVVkw6SHJNmzZV/H3Xrl15bv/ub5737t37YL27d++q1C9oBgZvnyzw/j4f2T40fyKbjY0NRowYgT/++AMJCQk4f/48unfvDiEEpkyZgn///feTMWS/3499bZ4/f64YHpHy6/M+PT099OnTB1lZWYot0XMztPLmzRv8+eefAN7uCNqhQwdYWFgo1Xn06JHmA86H58+fIyAgAEIIVKtWDQAQGBiY4z4tREUdkw6SXNmyZRWT/BYuXKiYRPgp2b+xli9fXrFz6eHDh3Osm5iYqPgB7e3trWbEuZc9ZPHgwYMcz587dy5P1/P29sbGjRvh4uKCrKysXD30LPv9JiYm4tq1aznWOXjwIIC3G5V5eXnlKSZNy94oLCMjAw4ODoqJqh/z5MkTRU9OnTp1cqzzsQ23sicwq9sLkhvZCUalSpVw+vRptGjRAs+fP8egQYN05kGGRFJh0kFaMWPGDBgaGuLevXsYOHAg3rx588G62b8FHzt2DMDbHxhdu3YFAMyfPz/HtvPmzUN6ejqsra3zvfIgP2rUqAEAit/C3zdnzpwcyz/2/vX19RU7tn6oB+Vd3t7eqFChAgDkOCQjl8sRFhYGAGjZsqXWH1RWo0YNhIaGYty4cZg/f36uhjMsLCwUicONGzdUzh87dgz79+//YPvs+R4FPVn4r7/+wu+//w59fX2sXr0a5ubmWL58OSwtLXH48GH8+OOPBXp/Il3DpIO0onbt2vjhhx8AvN36u27dutiyZQtSU1MVdRITE7F8+XJUr14dM2bMUFpKOnnyZJiZmSEmJgZdunRRdFW/fPkSs2fPxrx585TqSaVbt26QyWS4ePEixo0bp3g/9+/fR79+/T74rJElS5agTZs22Lhxo9KwwJMnT/Dtt98iJiYGenp68PPz+2QMMpkMoaGhAIBVq1Zh8uTJimGdhIQE9O/fH6dPn4aenp7iaavaNnXqVMydOxd9+vTJVX0LCwvFctNhw4Yplu9mZGRg48aN6NSpE2xsbD7YPnuYY/Xq1cjKylIz+pw9ffoUQ4cOBQBMnDhRsQqmXLlyiu/9yZMn55g0ERVZWtshhEgIsX79emFra6uy/Xf2bqPZx2effSYePHig1Hbbtm1K24S/vw16//79P7oN+oc2hnp3K/D3fWpzMCGEGD16tMr23ACEiYmJ2L17d473X7BggdL7LVGihLC0tFQqmzVrltJ98rINur6+vrCxsVHaBn3JkiV5eu/Zsjf5ymnztI95f3Ow3Mp+D+9vDnb06FGlf/8SJUooXlerVk388MMPAoBo2rSpyjWXL1+uaGdiYiLKlSsnXFxclHZ9zc2/tRAf3hysZ8+eAoDw8vIS6enpKu06dOggAIh69eqJzMzMXH89iAoz9nSQVvn7++P27duYN28e/Pz84OTkhFevXkEmk8Hd3R2DBg3C/v37ceLECZUlrp07d8alS5cwaNAglC1bFi9fvoSFhQVatGiBTZs2YfXq1Vp5Mu2PP/6IhQsXonr16jAyMoK+vj46d+6MkydPonXr1jm26dOnD3799Vf06NED7u7u0NfXx6tXr1CmTBn06NEDhw8fVmzolVsRERHYs2cP2rdvDxsbG6SlpcHR0RG9evXC6dOnMWLECE28Xa1p3Lgxjh07hrZt28LS0hKZmZlwc3PD5MmTcerUqY8OGw0aNAi//fYb6tWrBwMDA/z333+4e/eu0nJsdWzcuBGbN2+GkZHRBx9o+Ntvv8HOzg5nzpxRDHcRFXUyITiTiYiIiAoeezqIiIhIEkw6iIiISBJMOoiIiEgSTDqIiIhIEkw6iIiISBJMOoiIiEgSTDqIiIhIEkw6iIiISBJMOoiIiEgSTDqIiIhIEkw6iIiISBJMOoiIiEgSTDqIiIhIEkw6iIiISBJMOoiIiEgSTDqIiIhIEkw6iIiISBJMOoiIiEgSTDqIiIhIEkw6iIiISBJMOoiIiEgSTDqIiIhIEkw6iIiISBJMOoiIiEgSTDqIiIhIEkw6iIiISBJMOoiIiEgSTDqIiqg7d+5AJpMhJCTko2UFdS8iovcx6SDSsMOHD0MmkykdJUqUQO3atfHjjz8iKytL2yHmy507dxASEoLo6Ghth0JEhZSBtgMgKqr8/f3Rrl07CCHw8OFDrFy5EmPGjMHVq1fx66+/aiUmFxcXvHr1CgYGef/o37lzB9OnT4erqytq1qypsesSUfHB/yGICkitWrXQr18/xesvv/wSVatWxbJlyzBjxgw4ODiotHn+/DksLCwKLCaZTAYTE5NCc10iKlo4vEIkEUtLS/j4+EAIgdu3b8PV1RXNmjXDhQsX0Lp1a1hZWcHT01NRPyYmBv3794eTkxOMjIzg6uqK8ePH48WLFyrXPn78OBo2bAhTU1M4ODhg1KhRSEtLU6n3sbkXW7duRbNmzWBtbQ0zMzNUqVIFX3/9Nd68eYOVK1fC19cXADBo0CDFsFGzZs0+et3MzExERETAw8MDJiYmKFmyJLp06YLLly9/MK5du3ahbt26MDExgZOTE8aPH4/MzMw8frWJSBexp4NIIkIIxMbGAgDs7OwAAPfu3UPz5s3Ro0cPdOvWTZEoREVFoXnz5rC2tsbw4cNRunRpXLx4EQsXLsSJEydw5MgRGBoaAgBOnz4NPz8/WFhYYOLEibC2tsbGjRsxYMCAXMc2ZcoUzJo1Cx4eHggMDISTkxNu3bqFrVu3IjQ0FE2aNMHkyZMxa9YsfPHFF2jcuDEA5Nhb866+ffti8+bNaNmyJb788kskJCRg8eLF8PHxwbFjx+Dt7a1U/3//+x9+/vlnjBgxAoMHD8aOHTswd+5c2NjYYPLkybl+P0SkowQRadShQ4cEADF9+nTx+PFj8ejRI3Hx4kUxdOhQAUA0aNBACCGEi4uLACB+++03lWt4enqKKlWqiNTUVKXyyMhIAUCsWLFCUebj4yMMDQ3FjRs3FGXp6emibt26AoAIDg5WlMfFxamUnT59WgAQvr6+4tWrV0r3k8vlQi6XK72vd+/9sevu3btXABA9e/ZUXEMIIaKjo4W+vr5o1KiRSnszMzMRFxendP9q1aoJR0dHlXsSUeHD4RWiAhIcHIxSpUrB3t4eXl5eWL58OTp27Ijt27cr6tja2mLQoEFK7S5fvoxLly6hT58+SE9Px5MnTxRHo0aNYG5ujr179wIAHj16hJMnT6JTp06oXLmy4hpGRkYIDAzMVZzr1q0DAISFhanMy8geRsmPbdu2AXjbi/LuNby8vNChQwccP34cjx8/VmrTuXNnuLq6Kt3f19cXCQkJOQ4XEVHhwuEVogLyxRdfoEePHpDJZDA3N0flypVha2urVKdChQrQ19dXKrt27RqAt0lLcHBwjtdOTEwEANy+fRsA4O7urlLHw8MjV3HGxMRAJpPBy8srV/VzKy4uDnp6eqhatarKuWrVqmH79u2Ii4tDqVKlFOXly5dXqVuyZEkAwNOnT1GiRAmNxkhE0mLSQVRAKlWqBD8/v4/WMTMzUykTQgAAxo0bhzZt2uTYzsbGRv0A36FOj4YmvZ+AvSv760JEhReTDiIdU6lSJQBvfwB/Kmlxc3MDAFy/fl3l3L///pur+1WuXBl///03Ll68iHr16n2wXl6TkvLly0Mul+PatWtKq3LejS07fiIqHjing0jHeHt7o3r16li6dKli+ORdmZmZSEpKAvB29UiDBg2wY8cO3Lx5U1HnzZs3WLBgQa7u16dPHwDA5MmT8ebNG5Xz2T0M2UMb2ff+lM6dOwN4O1fk3V6KK1euYOfOnWjUqJHS0AoRFX3s6SDSMTKZDGvWrEHz5s3h6emJwYMHo1q1anj58iViY2MRGRmJsLAwBAQEAADmz5+PZs2aoWHDhhg5cqRiyWxu97aoV68eJk6ciIiICNSqVQu9evWCo6Mj4uLi8Mcff+DMmTOwtraGh4cHLCws8PPPP8PMzAzW1tawt7dH8+bNc7xuy5Yt0bNnT2zcuBHPnj1D+/btFUtmTUxMsHDhQk19yYiokGDSQaSDatasiQsXLiAsLAw7d+7E0qVLYWFhAVdXVwQEBKBFixaKuj4+Pti3bx8mTZqE8PBwWFlZoXv37vjyyy9Ro0aNXN0vPDwcXl5eWLRoEWbPng25XI6yZcuiXbt2inknpqam2LhxI7777juMGTMG6enpaNq06QeTDuDtyphatWph5cqVGDduHMzNzdG0aVPMmDEj17ERUdEhE5ydRURERBLgnA4iIiKSBJMOIiIikgSTDiIiIpIEkw4iIiKSBJOOYsrV1RU//PBDgVy7WbNmGDNmjFrXyH7UeXR0NADg8OHDkMlkSE5Ozld7ooJU0N9vMplM6Zk9+bFy5UpYW1srXoeEhKBmzZr5bk+UH0w6qEgqW7Ys4uPjUb16dW2HQvkQEBAAmUyG8PBwpfLt27fneWfUgkywi5NevXopbUBHlB9MOkhjctrNUlv09fXh6OgIAwNuRVNYmZiYICIiAs+ePdN2KFqjS58pU1NT2NvbazsMKuSYdBRicrkcs2fPRsWKFWFsbIxy5crh+++/R/PmzTFq1Ciluo8fP4aRkREOHDigKHv+/Dn8/f1hbm6O0qVLY/HixUptkpOTMXToUJQqVQqWlpZo3rw5Ll68qDif3T27bNkyuLm5KT0WPTMzE6NGjYKVlRXs7OwwdepUpa2wc+outra2xsqVKz/5vl+8eAFLS0v88ccfSuXbt2+Hubk5nj9//sHhmQMHDqBOnTowMzPDZ599hhs3bihdY+bMmbC3t4eFhQWGDh2KSZMm5akLmjTHz88Pjo6OCAsL+2i9rVu3olq1ajA2NoarqyvmzZunONesWTPcvXsXgYGBn3yoXXJyMoYPHw4HBweYmJigevXq2LVrV66+37Jdv34dn332maL9kSNHlNpcuXIFbdu2RYkSJeDg4ID+/fvjyZMnSvGOGjUKY8aMgZ2dHVq3bq04Fx8fj7Zt28LU1BTly5dXiien4cfo6GjIZDLcuXPno18/ADh69CgMDQ2RkJCgVD5mzBg0btwYwIeHZ9asWQNXV1dYWVmhd+/eSl+P58+fo2/fvjA3N4eTkxMWLFigkeFXKryYdBRiQUFBCA8Px9SpU/Hvv/9i/fr1cHBwwNChQ7F+/Xqkp6cr6q5duxalS5dW2j1yzpw58PLywoULFzBp0iR888032Ldvn+J8jx498OjRI/z999+IiopCrVq10KJFC6Vnb8TGxmLr1q2IjIxUGs9etWoVDAwMcObMGfz444+YP38+li1bppH3bW5ujt69e2PFihVK5StWrED37t1hYWHxwbZTpkzBvHnzcO7cORgYGGDw4MGKc+vWrcP333+PiIgIREVFoVy5cliyZIlGYqa809fXx6xZs/DTTz/h/v37OdaJiopCz5490bt3b1y+fBkhISGYOnWqInmNjIxEmTJlEBoaivj4eMTHx+d4HblcjrZt2+LEiRNYu3Yt/v33X4SHh0NfXz9P32/jx4/HuHHjcOHCBfj4+KBDhw54+vQpgLdJTfPmzeHt7Y1z585h9+7dSExMRM+ePZWuu2rVKhgZGeHEiRNYunSponzq1Kno1q0bLl68iL59+6J37964du1anr+uOWnSpAnKly+PNWvWKMoyMjKwbt06pc/I+27duoXt27dj165d2LVrF44cOaI0JDZ27FicOHECO3fuxL59+3Ds2DGcP39eIzFTISWoUEpNTRXGxsbit99+Uzn36tUrYWNjIzZt2qQo8/T0FCEhIYrXLi4uok2bNkrtevXqJdq2bSuEEOLYsWPC0tJSvH79WqlOhQoVxC+//CKEECI4OFgYGhqKR48eKdVp2rSpqFq1qpDL5YqyiRMniqpVqypeAxDbtm1TamdlZSVWrFghhBAiLi5OABAXLlwQQghx6NAhAUA8e/ZMCCHE6dOnhb6+vnj48KEQQojExERhYGAgDh8+/NH2+/fvV9zvr7/+EgDEq1evhBBC1K9fX4wcOVIppoYNGwovLy9B0ho4cKDo1KmTEEKIBg0aiMGDBwshhNi2bZt497+tPn36iJYtWyq1HT9+vPDw8FC8dnFxEQsWLPjo/fbs2SP09PTEjRs3cjyf2++38PBwRZuMjAxRpkwZERERIYQQYsaMGaJVq1ZK1/3vv/8EAMV9mzZtKry9vVXuD0CMGDFCqax+/friyy+/FEKofj6EEOLChQsCgIiLixNCCLFixQphZWWlOB8cHKz0vR0REaH0Gd26dasoUaKESEtL+2B7MzMzkZqaqigbP368qF+/vhDi7f9RhoaGYsuWLYrzycnJwszMTHzzzTcq75GKB/Z0FFLXrl1Denq60jM4spmYmKB///5Yvnw5AOD8+fO4cuWK4gFh2Xx8fFReZ//mdPHiRaSlpaFkyZIoUaKE4oiLi8OtW7cUbVxcXHJ8UmiDBg2UurJ9fHwQExODrKysfL/nd9WrVw/VqlXDqlWrALztyXFxcUGTJk0+2u7dR6w7OTkBAB49egQAuHHjhsqj3T/2qHeSRkREBFatWpXjb/XXrl1Dw4YNlcoaNmyY5++16OholClTBpUrV87xfG6/3979TBkYGKBOnTpKn6lDhw4pfZ7c3d0BQOkzVbt27Rxj+NjnVRMCAgIQGxuLU6dOAXg7nNKzZ0+Ym5t/sI2rq6tST4+Tk5Pi83T79m1kZGQofYasrKxQpUoVjcVMhQ9n2RVSpqamHz0/dOhQ1KxZE/fv38eKFSvQvHlzuLi45Pr6aWlpcHJywuHDh1XOvTuu+7H/kD5GJpMpzfEA3nbn5sXQoUOxePFiTJo0CStWrMCgQYM+ubLB0NBQKQbgbdc66a4mTZqgdevWCAoKUkmcNeVTnycgf99v70pLS0OHDh0QERGhci47AQby95nS03v7++O7n6m8fp7s7e3RoUMHrFixAm5ubvj7779z/Py/693PE/D2M8XPE30MezoKqUqVKsHU1FRpYui7atSogTp16uC3337D+vXrcxyXzf6N5t3XVatWBQDUqlULCQkJMDAwQMWKFZUOOzu7T8Z3+vRplWtXqlQJ+vr6AIBSpUopja/HxMTg5cuXn7zuu/r164e7d+9i4cKF+PfffzFw4MA8tX9flSpVcPbsWaWy91+TdoSHh+PPP//EyZMnlcqrVq2KEydOKJWdOHEClStXVnyvGRkZfbLXw9PTE/fv3//oktDcfL+9+5nKzMxEVFSU0mfq6tWrcHV1VflM5SbR+NjnNbu38d3PVH72DBk6dCg2bdqEX3/9FRUqVFDpRcqL8uXLw9DQUOkzlJKSwmW3xRyTjkLKxMQEEydOxIQJE7B69WrcunULp06dwu+//66oM3ToUISHh0MIgS5duqhc48SJE5g9ezZu3ryJxYsXY8uWLfjmm28AvF054OPjg86dO2Pv3r24c+cO/vnnH0yZMgXnzp37ZHz37t3D2LFjcePGDWzYsAE//fST4toA0Lx5cyxatAgXLlzAuXPnMGLECJXfmj7FxsYGXbt2xfjx49GqVSuUKVMmT+3fN3r0aPz+++9YtWoVYmJiMHPmTFy6dCnP+0KQ5tWoUQN9+/bFwoULlcrHjRuHAwcOYMaMGbh58yZWrVqFRYsW4dtvv1XUcXV1xdGjR/HgwQOllSLvatq0KZo0aYJu3bph3759iIuLw99//43du3cr6uTm+23x4sXYtm0brl+/jpEjR+LZs2eKhH/kyJFISkqCv78/zp49i1u3bmHPnj0YNGhQroaCtmzZguXLl+PmzZsIDg7GmTNnFKvUKlasiLJlyyIkJAQxMTH466+/lFbx5Fbr1q1haWmJmTNnYtCgQXlu/y4LCwsMHDgQ48ePx6FDh3D16lUMGTIEenp6/EwVY0w6CrGpU6di3LhxmDZtGqpWrYpevXopxlMBwN/fHwYGBvD391dazppt3LhxOHfuHLy9vTFz5kzMnz9fsURPJpPhf//7H5o0aYJBgwahcuXK6N27N+7evQsHB4dPxjZgwAC8evUK9erVw8iRI/HNN9/giy++UJyfN28eypYti8aNG6NPnz749ttvYWZmluevwZAhQ/DmzZuPzrDPrb59+yIoKAjffvstatWqhbi4OAQEBOT4tSPphYaGqnTd16pVC5s3b8bGjRtRvXp1TJs2DaGhoUrDMKGhobhz5w4qVKiQ4/yjbFu3bkXdunXh7+8PDw8PTJgwQSUZ+NT3W3h4OMLDw+Hl5YXjx49j586dip5BZ2dnnDhxAllZWWjVqhVq1KiBMWPGwNraWjE88jHTp0/Hxo0b4enpidWrV2PDhg3w8PAA8HaYY8OGDbh+/To8PT0RERGBmTNnfvKa79PT00NAQACysrIwYMCAPLd/3/z58+Hj44P27dvDz88PDRs2RNWqVfmZKsZk4v2BdSoysv+jPXv2LGrVqqXtcArEmjVrEBgYiIcPH8LIyEjj12/ZsiUcHR2VlhJS8VXQ32+6YMiQIXj8+DF27typ8Wu/ePECpUuXxrx58zBkyBCNX590HyeSFkEZGRl4+vQpvvvuOzRo0KBIJhwvX75EfHw8wsPDMXz4cI38AHj58iWWLl2K1q1bQ19fHxs2bMD+/fuV9i6h4qkgvt90TUpKCi5fvoz169drLOG4cOECrl+/jnr16iElJQWhoaEAgE6dOmnk+lT4cHilCDpx4gScnJxw9uxZpc2FipLZs2fD3d0djo6OCAoK0sg13x1Sql27Nv78809s3boVfn5+Grk+FV4F8f2mazp16oRWrVphxIgRaNmypcauO3fuXHh5ecHPzw8vXrzAsWPHcjUZnYomDq8QERGRJNjTQURERJJg0kFERESSYNJBREREkmDSQURERJJg0kGSSU9PR0hICNLT07UdCpFO4WeDigsmHSSZ9PR0TJ8+nf+xEr2Hnw0qSGFhYahbty4sLCxgb2+Pzp0748aNG0p1Xr9+jZEjRyqeLN6tWzckJiYq1bl37x4+//xzmJmZwd7eHuPHj0dmZmaeYmHSQUREVIQdOXIEI0eOxKlTp7Bv3z5kZGSgVatWePHihaJOYGAg/vzzT2zZsgVHjhzBw4cP0bVrV8X5rKwsfP7553jz5g3++ecfrFq1CitXrsS0adPyFAv36SDJpKamwsrKCikpKbC0tNR2OEQ6g58NktLjx49hb2+PI0eOoEmTJkhJSUGpUqWwfv16dO/eHQBw/fp1VK1aFSdPnkSDBg3w999/o3379nj48KHi+VtLly7FxIkT8fjx41zv0sueDiIiokImPT0dqampSkduh+dSUlIAALa2tgCAqKgoZGRkKO2+7O7ujnLlyuHkyZMAgJMnT6JGjRpKD/xs3bo1UlNTcfXq1VzHXSyeveJk7aHtEAiAEHKYG9uhctl6kMmY7+qChabe2g6BAGSILHQ3r45dlb+AoUxf2+EUez3i1xX4PTKe3Farfdii1Zg+fbpSWXBwMEJCQj7aTi6XY8yYMWjYsCGqV68OAEhISICRkRGsra2V6jo4OCAhIUFR5/0njGe/zq6TG8Ui6SDdIJPpwcLkw48WJyquDGX66Gnhqe0wSEryLLWaBwUFYezYsUplxsbGn2w3cuRIXLlyBcePH1fr/vnFpIOIiEhqQq5Wc2Nj41wlGe8aNWoUdu3ahaNHj6JMmTKKckdHR7x58wbJyclKvR2JiYlwdHRU1Dlz5ozS9bJXt2TXyQ32cRMREUlNLlfvyAMhBEaNGoVt27bh4MGDcHNzUzpfu3ZtGBoa4sCBA4qyGzdu4N69e/Dx8QEA+Pj44PLly3j06JGizr59+2BpaQkPj9xPYWBPBxERURE2cuRIrF+/Hjt27ICFhYViDoaVlRVMTU1hZWWFIUOGYOzYsbC1tYWlpSVGjx4NHx8fNGjQAADQqlUreHh4oH///pg9ezYSEhLw3XffYeTIkXnqcWHSQUREJDGh5vBKXixZsgQA0KxZM6XyFStWICAgAACwYMEC6OnpoVu3bkhPT0fr1q3x888/K+rq6+tj165d+PLLL+Hj4wNzc3MMHDgQoaGheYqlWOzTwdUrRDnj6hUiVVKsXnlz/7Ja7Y3K1NBQJNJiTwcREZHUJOzp0CWcSEpERESSYE8HERGR1NTcp6OwYtJBREQktWI6vMKkg4iISGp53GujqGDSQUREJDEpl8zqEk4kJSIiIkmwp4OIiEhqHF4hIiIiSRTT4RUmHURERFLjklkiIiKSRDHt6eBEUiIiIpIEezqIiIikxomkREREJIliOrzCpIOIiEhqxbSng3M6iIiISBLs6SAiIpKYEFwyS0RERFLgnA4iIiKSRDGd08Gkg4iISGrFtKeDE0mJiIhIEuzpICIikhqfvUJERESSKKbDK0w6iIiIpMaJpERERCSJYtrTwYmkREREJAn2dBAREUmNwytEREQkCSYdREREJIXi+uwVzukgIiIiSbCng4iISGocXtEN3t7ekMlkKuUymQwmJiaoWLEiAgIC4Ovrq4XoiIiINIBLZnVDmzZtcPv2bZibm8PX1xe+vr4oUaIEbt26hbp16yI+Ph5+fn7YsWOHtkMlIiLKH7lcvSMPjh49ig4dOsDZ2RkymQzbt29XOi+TyXI85syZo6jj6uqqcj48PDzPb1vnejqePHmCcePGYerUqUrlM2fOxN27d7F3714EBwdjxowZ6NSpk5aiJCIiUoOEPR0vXryAl5cXBg8ejK5du6qcj4+PV3r9999/Y8iQIejWrZtSeWhoKIYNG6Z4bWFhkedYdC7p2Lx5M6KiolTKe/fujdq1a+O3336Dv78/5s+fr4XoiIiICpe2bduibdu2Hzzv6Oio9HrHjh3w9fVF+fLllcotLCxU6uaVzg2vmJiY4J9//lEp/+eff2BiYgIAkMvlir8TEREVOmoOr6SnpyM1NVXpSE9PVzusxMRE/PXXXxgyZIjKufDwcJQsWRLe3t6YM2cOMjMz83x9nevpGD16NEaMGIGoqCjUrVsXAHD27FksW7YMkydPBgDs2bMHNWvW1GKUREREalBzeCUsLAzTp09XKgsODkZISIha1121ahUsLCxUhmG+/vpr1KpVC7a2tvjnn38QFBSE+Pj4PI86yIQQQq0IC8C6deuwaNEi3LhxAwBQpUoVjB49Gn369AEAvHr1SrGaJTecrD0KLFaiwmyhqbe2QyDSOT3i1xX4PV79vVCt9nrNh6v0bBgbG8PY2Pij7WQyGbZt24bOnTvneN7d3R0tW7bETz/99NHrLF++HMOHD0daWton7/kunevpAIC+ffuib9++HzxvamoqYTRERES6JTcJRl4dO3YMN27cwKZNmz5Zt379+sjMzMSdO3dQpUqVXN9DJ5MOAHjz5g0ePXoE+XtLg8qVK6eliIiIiDREBzcH+/3331G7dm14eXl9sm50dDT09PRgb2+fp3voXNIRExODwYMHq0wmFUJAJpMhK6t47ldPRERFiIRLZtPS0hAbG6t4HRcXh+joaNja2ip+kU9NTcWWLVswb948lfYnT57E6dOn4evrCwsLC5w8eRKBgYHo168fbGxs8hSLziUdAQEBMDAwwK5du+Dk5JTj7qRERESFmoQ9HefOnVPaxXvs2LEAgIEDB2LlypUAgI0bN0IIAX9/f5X2xsbG2LhxI0JCQpCeng43NzcEBgYqrpMXOjeR1NzcHFFRUXB3d9fYNTmRlChnnEhKpEqSiaQ7ZqvV3rTTBA1FIi2d26fDw8MDT5480XYYREREpGE6l3RERERgwoQJOHz4MJ4+faqy+QkREVGhJ+GzV3SJzs3p8PPzAwC0aNFCqZwTSYmIqMgopk+Z1bmk49ChQ9oOgYiIqGAV4t4Kdehc0tG0aVNth0BERFSwmHRoz6VLl1C9enXo6enh0qVLH63r6ekpUVRERESkSTqRdNSsWRMJCQmwt7dHzZo1IZPJkNNKXs7pICKiIkG3dquQjE4kHXFxcShVqpTi70REREUah1e0x8XFRfF3Ozs7mJubazEaIiKiAlZMkw6d26fDwcEBgwcPxvHjx7UdChEREWmQziUda9euRVJSEpo3b47KlSsjPDwcDx8+1HZYREREmiPk6h2FlM4lHZ07d8b27dvx4MEDjBgxAuvXr4eLiwvat2+PyMhIZGZmajtEIiIi9RTTHUl1LunIVqpUKYwdOxaXLl3C/PnzsX//fnTv3h3Ozs6YNm0aXr58qe0QiYiI8kcI9Y5CSicmkuYkMTERq1atwsqVK3H37l10794dQ4YMwf379xEREYFTp05h79692g6TiIgo7wpxb4U6dC7piIyMxIoVK7Bnzx54eHjgq6++Qr9+/WBtba2o89lnn6Fq1araC5KIiIjyTOeSjkGDBqF37944ceIE6tatm2MdZ2dnTJkyReLIiIiINIQ9HbohPj4eZmZmH61jamqK4OBgiSIiIiLSsEK8AkUdOpF0pKamfvT1uywtLQs6HCIiogIl5IV3Mqg6dCLpsLa2hkwm+2gdIQSfvUJEREUDh1e059ChQ9oOgYiIiAqYTiQdTZs21XYIRERE0uGcDu25dOlSrut6enoWYCREREQS4JwO7alZsyZkMhnEJ3ZZ45wOIiIqEjinQ3vi4uK0HQIREREVMJ1IOlxcXLQdAhERkXTY06EbVq9e/dHzAwYMkCgSIiKiAlKIH9qmDp1LOr755hul1xkZGXj58iWMjIxgZmbGpKMQGB04DO06+KFipfJ4/fo1zp2JxszgebgVeyfH+uu2/ILmLRtjUN/R2P3XAWmDJZKQgbkJqk3sjtJt68KkpCWeXbmD6Klr8OzibQBA6XZ1UH6AH2xquMLY1gJ7/SYj5epdLUdNBaKY9nTo3KPtnz17pnSkpaXhxo0baNSoETZs2KDt8CgXfBrWwYplG/B5S3/06jIUBgYG2LhtGUzNTFXqfvHVgE9OICYqKurMGwaHJjVwZvQS7Gk+CYlHLqPp5iCYONoAAPTNTPDk9A1c/n6jliOlAicX6h2FlM71dOSkUqVKCA8PR79+/XD9+nVth0Of0Kf7cKXXY76ajCu3TsCrpgdO/ROlKK9Wwx3DRwagjW9PXLp5VOowiSSlZ2KI0p/XxYmA+Xhy6u3/Y//Oi4Rzq1qoMNAPVyO24N4fxwEAZmXstBkqUYEpFEkHABgYGODhw4faDoPywcLSAgDw7FmKoszU1AQ//zYHk8fPxONHT7QVGpFk9PT1oWegD3l6hlJ51us3sKtXWUtRkdZwczDdsHPnTqXXQgjEx8dj0aJFaNiw4Sfbp6enIz09/b1ryCGT6dxIUrEgk8kQGjYJZ05G4ca1WEX59FmTcPbMBez530EtRkckncwXr/Hk7E1UDeyM1JgHeP04BeW6fIaStSshLS5B2+GR1ArxEIk6dC7p6Ny5s9JrmUyGUqVKoXnz5pg3b94n24eFhWH69OlKZebGdrAwKaXJMCmXwuZOhbtHJXRq009R1qqtLxo2qY+WTbppMTIi6Z0ZvQR1F3yBDtGLIc/MQvLlO7i3/R/YeLppOzSSmOBEUt0gl8uVjqysLCQkJGD9+vVwcnL6ZPugoCCkpKQoHSWMS0oQOb3v+9lT4Ne6Kbp1CED8w0RFeaMm9eHqVhY37p7Cf08u4b8nb7fBX7b6B2zdtVJL0RIVvBd3H+Fw15mILD8Yf9X+GgfaTYOegQFe3H2k7dBIahJOJD169Cg6dOgAZ2dnyGQybN++Xel8QEAAZDKZ0tGmTRulOklJSejbty8sLS1hbW2NIUOGIC0tLc9vW+d6Ot6VvarhU4+9f5exsTGMjY2Vyji0Ir3vZ09B2/Z+6NY+AP/dfaB07qcFy7Bu9R9KZYdP7kTw5Ajs3c0nDlPRl/UqHVmv0mFoZQaHZjVwaSZX5lHBefHiBby8vDB48GB07do1xzpt2rTBihUrFK/f/znat29fxMfHY9++fcjIyMCgQYPwxRdfYP369XmKRSeTjt9//x0LFixATEwMgLerV8aMGYOhQ4dqOTLKjbC5U9Glx+cY1GcU0tJeoJT925n4z1Of4/XrdDx+9CTHyaMP7serJChERYlDsxqATIbnsfEo4eYAr6l98Dw2Hnc2vl29ZWhtDrPSdjB1sAYAWFR427v7+lEy0h+nfOiyVBhJOJG0bdu2aNu27UfrGBsbw9HRMcdz165dw+7du3H27FnUqVMHAPDTTz+hXbt2mDt3LpydnXMdi84lHdOmTcP8+fMxevRo+Pj4AABOnjyJwMBA3Lt3D6GhoVqOkD4lYKg/ACDyL+XdZb/5ajI2r9+uhYiIdIOhhRlqTO4FUydbvElOw4O/zuJy+GaIzLcPsnRuVRv1fvy/Jec+v4wGAFyduxX/zovUSsxUQNScSJrToomcevpz6/Dhw7C3t4eNjQ2aN2+OmTNnomTJt1MTTp48CWtra0XCAQB+fn7Q09PD6dOn0aVLl1zfR+eSjiVLluC3336Dv7+/oqxjx47w9PTE6NGjmXQUAk7WHpK0ISps7v95Gvf/PP3B83c3H8XdzdyzplhQcyJpTosmgoODERISkudrtWnTBl27doWbmxtu3bqFyZMno23btjh58iT09fWRkJAAe3t7pTYGBgawtbVFQkLeVl7pXNKRkZGhlE1lq127NjIzM7UQERERkW4JCgrC2LFjlcry28vRu3dvxd9r1KgBT09PVKhQAYcPH0aLFi3UivN9OjfDsn///liyZIlK+a+//oq+fftqISIiIiINU3P1irGxMSwtLZWO/CYd7ytfvjzs7OwQG/t2byVHR0c8eqS8wiozMxNJSUkfnAfyITrR0/FutiaTybBs2TLs3bsXDRo0AACcPn0a9+7d48PeiIioaNDhHUnv37+Pp0+fKrap8PHxQXJyMqKiolC7dm0AwMGDByGXy1G/fv08XVsnko4LFy4ovc5+U7du3QIA2NnZwc7ODlevXpU8NiIiIo2TcEfStLQ0Ra8FAMTFxSE6Ohq2trawtbXF9OnT0a1bNzg6OuLWrVuYMGECKlasiNatWwMAqlatijZt2mDYsGFYunQpMjIyMGrUKPTu3TtPK1cAHUk6Dh3i3gxERFR8SLkj6blz5+Dr66t4nT26MHDgQCxZsgSXLl3CqlWrkJycDGdnZ7Rq1QozZsxQGq5Zt24dRo0ahRYtWkBPTw/dunXDwoUL8xyLTiQd2TIyMmBqaoro6GhUr15d2+EQEREVes2aNVNstpmTPXv2fPIatra2ed4ILCc6lXQYGhqiXLlyyMrK0nYoREREBaeYPvBN51avTJkyBZMnT0ZSUpK2QyEiIioYEj57RZfoVE8HACxatAixsbFwdnaGi4sLzM3Nlc6fP39eS5ERERFpiA6vXilIOpd0vP9oeyIiIioadC7pCA4O1nYIREREBasQD5GoQ+fmdABAcnIyli1bhqCgIMXcjvPnz+PBAz6BlIiICj8hF2odhZXO9XRcunQJfn5+sLKywp07dzBs2DDY2toiMjIS9+7dw+rVqz99ESIiIl1WiBMHdehcT8fYsWMREBCAmJgYmJiYKMrbtWuHo0f59EUiIioC5HL1jkJK55KOs2fPYvjw4SrlpUuXzvMjdImIiEh36NzwirGxMVJTU1XKb968iVKlSmkhIiIiIg3j8Ipu6NixI0JDQ5GRkQHg7VNn7927h4kTJ6Jbt25ajo6IiEgDiunmYDqXdMybNw9paWmwt7fHq1ev0LRpU1SsWBEWFhb4/vvvtR0eERGR2oQQah2Flc4Nr1hZWWHfvn04fvw4Ll26hLS0NNSqVQt+fn7aDo2IiEgzCnFvhTp0LunI1qhRIzRq1EjbYRAREZGG6NzwCgAcOHAA7du3R4UKFVChQgW0b98e+/fv13ZYREREmsE5Hbrh559/Rps2bWBhYYFvvvkG33zzDSwtLdGuXTssXrxY2+ERERGpjTuS6ohZs2ZhwYIFGDVqlKLs66+/RsOGDTFr1iyMHDlSi9ERERFpQCFOHNShcz0dycnJaNOmjUp5q1atkJKSooWIiIiISBN0Luno2LEjtm3bplK+Y8cOtG/fXgsRERERaZhczaOQ0onhlYULFyr+7uHhge+//x6HDx+Gj48PAODUqVM4ceIExo0bp60QiYiINKYwz8tQh0zowC4jbm5uuaonk8lw+/btPF/fydojz22IioOFpt7aDoFI5/SIX1fg90j291WrvfWGQxqKRFo60dMRFxen7RCIiIikU4iHSNShc3M6Dh0qnNkbERERfZzOJR1t2rRBhQoVMHPmTPz333/aDoeIiEjjius+HTqXdDx48ACjRo3CH3/8gfLly6N169bYvHkz3rx5o+3QiIiINKOYrl7RuaTDzs4OgYGBiI6OxunTp1G5cmV89dVXcHZ2xtdff42LFy9qO0QiIiK1sKdDB9WqVQtBQUEYNWoU0tLSsHz5ctSuXRuNGzfG1atXtR0eERFR/rCnQ3dkZGTgjz/+QLt27eDi4oI9e/Zg0aJFSExMRGxsLFxcXNCjRw9th0lERER5oBNLZt81evRobNiwAUII9O/fH7Nnz0b16tUV583NzTF37lw4OztrMUoiIqL8E4W4t0IdOpd0/Pvvv1i0aBG6dOkCY2PjHOvY2dlxaS0RERVexTTp0LnhlRYtWuDly5cqCcfy5csREREBADAwMEDTpk21ER4REZHahFy9o7DSuaTj119/hbu7u0p5tWrVsHTpUi1ERERERJqgc8MrCQkJcHJyUikvVaoU4uPjtRARERGRhhXi3gp16FxPR9myZXHixAmV8hMnTnDyKBERFQlSDq8cPXoUHTp0gLOzM2QyGbZv3644l5GRgYkTJ6JGjRowNzeHs7MzBgwYgIcPHypdw9XVFTKZTOkIDw/P8/vWuZ6OYcOGYcyYMcjIyEDz5s0BAAcOHMCECRP4aHsiIioSpJyX8eLFC3h5eWHw4MHo2rWr0rmXL1/i/PnzmDp1Kry8vPDs2TN888036NixI86dO6dUNzQ0FMOGDVO8trCwyHMsOpd0jB8/Hk+fPsVXX32l2PrcxMQEEydORFBQkJajIyIiUp+USUfbtm3Rtm3bHM9ZWVlh3759SmWLFi1CvXr1cO/ePZQrV05RbmFhAUdHR7Vi0bnhFZlMhoiICDx+/BinTp3CxYsXkZSUhGnTpmk7NCIiIp2Qnp6O1NRUpSM9PV0j105JSYFMJoO1tbVSeXh4OEqWLAlvb2/MmTMHmZmZeb62ziUd2UqUKIG6deuievXqH9yvg4iIqFASMrWOsLAwWFlZKR1hYWFqh/X69WtMnDgR/v7+sLS0VJR//fXX2LhxIw4dOoThw4dj1qxZmDBhQp6vr3PDK0REREWdusMrQUFBGDt2rFKZur+gZ2RkoGfPnhBCYMmSJUrn3r2Xp6cnjIyMMHz4cISFheXpvkw6iIiIJCbkMrXaGxsba3QUIDvhuHv3Lg4ePKjUy5GT+vXrIzMzE3fu3EGVKlVyfR8mHURERBLTpV1FsxOOmJgYHDp0CCVLlvxkm+joaOjp6cHe3j5P92LSQUREVISlpaUhNjZW8TouLg7R0dGwtbWFk5MTunfvjvPnz2PXrl3IyspCQkICAMDW1hZGRkY4efIkTp8+DV9fX1hYWODkyZMIDAxEv379YGNjk6dYmHQQERFJTAj1hlfy4ty5c/D19VW8zp6fMXDgQISEhGDnzp0AgJo1ayq1O3ToEJo1awZjY2Ns3LgRISEhSE9Ph5ubGwIDA1XmlOQGkw4iIiKJSTm80qxZMwghPhzLR84BQK1atXDq1CmNxMKkg4iISGLqTiQtrHR2nw4iIiIqWnLV05H9DJS8kMlkOHDgQJ7bERERFXWfGNEosnKVdNy+fRsyWfHsCiIiItK04jq8kquk486dOwUcBhERUfHBpIOIiIgkUVyHVziRlIiIiCSR756OZ8+e4ffff8fp06fx7NkzyOXKi445kZSIiChnHF7Jg7t376Jhw4Z4+PAhrKyskJqaCltbW0XyYWdnB3Nzc03HSkREVCRIuSOpLsnX8Mp3332H5ORkHDhwADExMRBCYNOmTUhNTUVQUBAsLCxw7NgxTcdKRERUJAi5ekdhla+k48CBAxg2bBh8fX0VS2mFEDAzM8P333+PGjVqYOLEiRoNlIiIiAq3fCUdT58+RfXq1QEAhoaGAIBXr14pzrds2RL79u3TQHhERERFj1zI1DoKq3zN6ShVqhSSkpIAABYWFjAxMVHay+PNmzdKSQgRERH9n+I6pyNfSUe1atVw8eJFAG9XqdSrVw8///wzOnbsCLlcjl9//RXu7u4aDZSIiKio4OqVPOjUqRPmzZuHV69ewdTUFNOmTUPr1q3h5uYG4G0iEhkZqdFAiYiIioriujmYTAjNvPVz585h/fr10NfXR5cuXfDZZ59p4rIa4WTtoe0QiHTSQlNvbYdApHN6xK8r8Htcq9ROrfZVY/6noUikpbFt0OvUqYM6depo6nJERERFFodXiIiISBKFeQWKOvKVdAwePPiTdWQyGX7//ff8XJ6IiKhI4+qVPFi5cuUn6zDpICIiyllxnUiar83B5HK5ypGRkYEbN25g2LBhaNCgAZ49e6bpWImIiKgQ09ij7fX19VGpUiX88ssvKFmyJLdBJyIi+oDiuiOpxpKOd7Vp0wZbt24tiEsTEREVekLI1DoKqwJZvZKUlIS0tLSCuDQREVGhV1zndGg06UhOTsb+/fuxYMEC1K5dW5OXJiIiokIuX0mHnp6e4pH27xNCwNbWFvPnz1crMCIioqKqMM/LUEe+ko4BAwaoJB0ymQy2traoXLky/P39YWFhoZEANeHxyxRth0CkkzrHztB2CETFUmGel6GOAtung4iIiHJWXHs68rV6JTQ0FFeuXPng+atXryI0NDTfQRERERVlQs2jsMpX0hESEoJLly598PyVK1cwffr0fAdFRERERU+BLJl9/fo1DAz4LDkiIqKcFNfhlVxnBqmpqUhOTla8fvr0Ke7du6dSLykpCevWrUPZsmU1EiAREVFRU1wnkuZ6eGXBggVwc3ODm5sbZDIZxowZo3j97lG7dm3s378fI0aMKMi4iYiICi25mkdeHD16FB06dICzszNkMhm2b9+udF4IgWnTpsHJyQmmpqbw8/NDTEyMUp2kpCT07dsXlpaWsLa2xpAhQ/K1CWiuezqaNWumCC40NBRdunSBp6enUh2ZTIYSJUqgQYMG+Oyzz/IcDBERUXEgIF1Px4sXL+Dl5YXBgweja9euKudnz56NhQsXYtWqVXBzc8PUqVPRunVr/PvvvzAxMQEA9O3bF/Hx8di3bx8yMjIwaNAgfPHFF1i/fn2eYpEJkffNWAcNGoQRI0agfv36eW2qFQZGpbUdApFOevXwmLZDINI5hnblC/weRx17qNW+ScKWfLWTyWTYtm0bOnfuDOBtR4KzszPGjRuHb7/9FgCQkpICBwcHrFy5Er1798a1a9fg4eGBs2fPok6dOgCA3bt3o127drh//z6cnZ1zff98rV5ZsWJFoUk4iIiIdI1cqHekp6cjNTVV6UhPT89zHHFxcUhISICfn5+izMrKCvXr18fJkycBACdPnoS1tbUi4QAAPz8/6Onp4fTp03m6X76SjsWLFysF+L5WrVrhl19+yc+liYiIijw5ZGodYWFhsLKyUjrCwsLyHEdCQgIAwMHBQancwcFBcS4hIQH29vZK5w0MDGBra6uok1v5SjpWrlyJSpUqffB85cqVsXz58vxcmoiIqMgTkKl1BAUFISUlRekICgrS9tv6pHwlHTExMahRo8YHz1erVk1l5isRERFphrGxMSwtLZUOY2PjPF/H0dERAJCYmKhUnpiYqDjn6OiIR48eKZ3PzMxEUlKSok5u5SvpyMjIwOvXrz94/vXr1x89T0REVJxJuWT2Y9zc3ODo6IgDBw4oylJTU3H69Gn4+PgAAHx8fJCcnIyoqChFnYMHD0Iul+d5fme+ko7KlStj3759Hzy/d+9eVKhQIT+XJiIiKvLUHV7Ji7S0NERHRyM6OhrA28mj0dHRuHfvnmLfrZkzZ2Lnzp24fPkyBgwYAGdnZ8UKl6pVq6JNmzYYNmwYzpw5gxMnTmDUqFHo3bt3nlauAPlMOvz9/bF3715MnToVb968UZRnZGQgODgYe/fuRZ8+ffJzaSIioiJPyp6Oc+fOwdvbG97e3gCAsWPHwtvbG9OmTQMATJgwAaNHj8YXX3yBunXrIi0tDbt371bs0QEA69atg7u7O1q0aIF27dqhUaNG+PXXX/P8vvO1T0dGRgZatWqFI0eOwNbWFu7u7gCA69evIykpCY0bN8a+fftgZGSU54AKAvfpIMoZ9+kgUiXFPh3/c+itVvt2iRs1FIm08tXTYWhoiL179yI8PBxlypTBhQsXcOHCBZQtWxazZ8/GgQMHkI9choiIiIqwfPV0fExUVBR+//13bNq0CU+fPtXkpfONPR1EOWNPB5EqKXo6/nLwV6v954kbNBSJtDTy/PmkpCSsXbsWy5cvx+XLlyGEQOXKlTVxaSIioiJHXjwfMpu/4ZVse/bsQa9evVC6dGkEBgYiPT0dwcHBuHz5Mq5fv66pGImIiIoUdXckLazy3NNx584dLF++HKtWrcL9+/dhZ2eH7t27Y/369fj+++9zfIIdERER/Z/iOusx10nHunXrsHz5chw5cgT6+vpo3749fvrpJ7Rr1w53797FunXrNBLQ2LFjcyyXyWQwMTFBxYoV0alTJ9ja2mrkfkRERCSNXCcd/fv3R/ny5fHDDz/A398fJUuWLJCALly4gPPnzyMrKwtVqlQBANy8eRP6+vpwd3fHzz//jHHjxuH48ePw8PAokBiIiIgKkiZ3FS1Mcj2nw9jYGHfu3MGOHTuwe/duvHr1qkAC6tSpE/z8/PDw4UNERUUhKioK9+/fR8uWLeHv748HDx6gSZMmCAwMLJD7ExERFTS5TKbWUVjlOumIj4/HDz/8gKdPn6J///5wdHTEkCFDcPToUY3uyTFnzhzMmDEDlpaWijIrKyuEhIRg9uzZMDMzw7Rp05T2gCciIipMhJpHYZXrpMPa2hqjRo3C+fPnce7cOfTr1w/btm2Dr68vGjVqBJlMhpSUFLUDSklJUXmaHQA8fvwYqampilje3X6diIiIdF++lszWqlULixcvRnx8PNasWYNq1aoBAIYOHYqaNWti5syZuHr1ar4C6tSpEwYPHoxt27bh/v37uH//PrZt24YhQ4YoHj5z5swZ7gNCRESFlq48ZVZqGtuR9N2ltP/99x/09PSQmZmZ5+ukpaUhMDAQq1evVrQ3MDDAwIEDsWDBApibmyuelFezZs1cXZM7khLljDuSEqmSYkfSDc591Wrv/1AzK0alpvFt0IUQ2LNnD5YvX47Nmzfn+zppaWm4ffs2AKB8+fIoUaJEvq/FpIMoZ0w6iFRJkXSsc+6nVvu+D9dqKBJpaWQb9HfJZDK0adMGbdq0Ues6JUqUgKenp4aiIiIi0h2FeTKoOjSedKjrxYsXCA8Px4EDB/Do0SPI5cqjV9m9H0RERFS46FzSMXToUBw5cgT9+/eHk5MTZIV4PTIREVFOiusD33Qu6fj777/x119/oWHDhtoOhYiIqEAU5hUo6tC5pMPGxobPVSEioiKtuM7pUOvR9gVhxowZmDZtGl6+fKntUIiIiEiDdK6nY968ebh16xYcHBzg6uoKQ0NDpfPnz5/XUmRERESawTkdOiJ711EiIqKiinM6dERwcLC2QyAiIipQTDqIiIhIEoLDK9pja2uLmzdvws7ODjY2Nh/dmyMpKUnCyIiIiEhTdCLpWLBgASwsLBR/54ZgRERUlHF4RYsGDhyo+HtAQID2AiEiIpJAcU06dG6fjqZNm2L16tV49eqVtkMhIiIqEELNo7DSuaTD29sb3377LRwdHTFs2DCcOnVK2yERERFplFym3lFY6VzS8cMPP+Dhw4dYsWIFHj16hCZNmsDDwwNz585FYmKitsMjIiKifNK5pAMADAwM0LVrV+zYsQP3799Hnz59MHXqVJQtWxadO3fGwYMHtR0iERFRvsnVPAornUw6sp05cwbBwcGYN28e7O3tERQUBDs7O7Rv3x7ffvuttsMjIiLKl+KadOjE6pV3PXr0CGvWrMGKFSsQExODDh06YMOGDWjdurViKW1AQADatGmDuXPnajlaIiKivCvMk0HVoXNJR5kyZVChQgUMHjwYAQEBKFWqlEodT09P1K1bVwvRERERUX7p3PDKgQMHcO3aNYwfPz7HhAMALC0tcejQIYkjIyIi0gwpV6+4urpCJpOpHCNHjgQANGvWTOXciBEjCuBd62BPR+PGjbUdAhERUYGScl7G2bNnkZWVpXh95coVtGzZEj169FCUDRs2DKGhoYrXZmZmBRKLTiQd3t7eud76/Pz58wUcDRERUcGSck7H+6MG4eHhqFChApo2baooMzMzg6OjY4HHohNJR+fOnbUdAhERkWTkaqYd6enpSE9PVyozNjaGsbHxR9u9efMGa9euxdixY5V+2V+3bh3Wrl0LR0dHdOjQAVOnTi2Q3g6dSDqCg4O1HQIREVGhERYWhunTpyuVBQcHIyQk5KPttm/fjuTkZKXnnPXp0wcuLi5wdnbGpUuXMHHiRNy4cQORkZEaj1smhCjyK3cMjEprOwQinfTq4TFth0Ckcwztyhf4PWa49FWr/YSby/PV09G6dWsYGRnhzz///GCdgwcPokWLFoiNjUWFChXUivN9OtHTYWNjk+s5HUlJSQUcDRERUcFS97f93CQY77t79y7279//yR6M+vXrA0DRTTp++OEHbYdAREQkGW3sKrpixQrY29vj888//2i96OhoAICTk5PGY9CJpGPgwIHaDoGIiEgyUj8pVi6XY8WKFRg4cCAMDP7vR/+tW7ewfv16tGvXDiVLlsSlS5cQGBiIJk2awNPTU+Nx6ETS8a579+599Hy5cuUkioSIiKho2L9/P+7du4fBgwcrlRsZGWH//v344Ycf8OLFC5QtWxbdunXDd999VyBx6FzSkb1z2oe8u8EJERFRYaTuktm8atWqFXJaN1K2bFkcOXJEsjh0Lum4cOGC0uuMjAxcuHAB8+fPx/fff6+lqIiIiDSnyC8b/QCdSzq8vLxUyurUqQNnZ2fMmTMHXbt21UJUREREmlOYH0+vDp174NuHVKlSBWfPntV2GERERJRPOtfTkZqaqvRaCIH4+HiEhISgUqVKWoqKiIhIc6Se06ErdC7psLa2VplIKoRA2bJlsXHjRi1FRUREpDnFM+XQwaTj0KFDSq/19PRQqlQpVKxYUWltMRERUWFVXOd06NxP8XcftUtERFQUcXhFh9y4cQM//fQTrl27BgCoWrUqRo0aBXd3dy1HRkRERPmlc6tXtm7diurVqyMqKgpeXl7w8vLC+fPnUaNGDWzdulXb4REREalNqHkUVjrX0zFhwgQEBQUhNDRUqTw4OBgTJkxAt27dtBQZERGRZhTXOR0619MRHx+PAQMGqJT369cP8fHxWoiIiIhIs4SafwornUs6mjVrhmPHjqmUHz9+HI0bN9ZCRERERJolV/MorHRieGXnzp2Kv3fs2BETJ05EVFQUGjRoAAA4deoUtmzZgunTp2srRCIiIlKTTOT02DmJ6enlrsNFJpPl6ymzBkal89yGqDh49VC1V5GouDO0K1/g9/jKtada7X++s1lDkUhLJ3o65PLC3FlERESUN1r/bV9LdGpOR0ZGBlq0aIGYmBhth0JqaNyoPrZvW4l7d6KQ+eYBOnZsrThnYGCAsFmTceH8fqQ8i8G9O1FYsfxHODk5aDFiIs37bfUm9BryNer5dUWTz3vj60mhiLt7X6lOevobzJy3GA3b9kRdvy4YM3kmniQ9U6oTn/AIX347DXWad0aTz3tj7qJlyMzMe48v6RY5hFpHYaVTSYehoSEuXbqk7TBITebmZrh06V+M/maKyjkzM1N416yB72f9iLr126BHz2GoUrk8tkWu0EKkRAXnXPRl+HftgPW/LsCvP8xCRmYmvgicgpevXivqRCz8BYdPnMb8mZOxctFsPH7yFGMmz1Scz8rKwlfjg5GRkYm1S+fh++/GYcff+7Bo2RptvCUitenEnI53BQYGwtjYGOHh4Rq7Jud0aE/mmwfo2n0wdu7c88E6dWp74dTJ/8GtQl38999DCaMjzumQTtKzZDRp74+Vi2ejTs0aeJ72Ao0/743ZIRPQyvftyrzbd/9Dxz5fYN0v8+FVvSqOnTyLkRNCcHDHWtjZ2gAANm37CwuWLMexvzbC0NBQm2+pyJJiTscw1x5qtf/tzhYNRSItnZjT8a7MzEwsX74c+/fvR+3atWFubq50fv78+VqKjAqKlZUl5HI5kpNTtR0KUYFJe/ESAGBlaQEA+PdGDDIzM9GgjreiTnmXsnBysMfFK9fhVb0qLl65hkrlXRUJBwA0rF8bM+YuQmzcXVStXFHaN0EaU5j32lCHziUdV65cQa1atQAAN2/eVDr3/iPvc5Keno709HSlMiFErtqS9IyNjTFr1mRs3LQdz5+naTscogIhl8sR/uMv8Pb0QKXyrgCAJ0+fwdDQAJYWJZTqlrS1xpOkpLd1kp6hpK21yvns9lR4FdflEzqXdLz/aPu8CgsLU9nPQ6ZXAjJ9S7WuS5pnYGCAjRuWQiaTYeSoIG2HQ1RgZs5bjNjbd7B6yVxth0I6orj2dOjURNJ3xcbGYs+ePXj16hWAt70VuREUFISUlBSlQ6ZnUZChUj5kJxzlypVBm7b+7OWgIuv7eT/jyD9nsPynCDjal1KU25W0QUZGJlLf+95/mpQMO1vbt3VsbfA0KVnlfHZ7osJG55KOp0+fokWLFqhcuTLatWuneN7KkCFDMG7cuE+2NzY2hqWlpdLBoRXdkp1wVKzohtZteiEpid3EVPQIIfD9vJ9x4Og/WL4wHGWcHZXOe1SpBAMDA5w+F60oi7t7H/GJj+BV3R0A4FW9KmJu38HTZ8mKOifPnkcJczNUcC0nxdugAlJct0HXuaQjMDAQhoaGuHfvHszMzBTlvXr1wu7du7UYGeWWubkZvLyqwcurGgDAzbUcvLyqoWxZZxgYGGDzpl9Ru5YXBgwcDX19fTg4lIKDQynOxKciZea8xdi19yAiQibA3MwUT54m4cnTJLz+/3POLEqYo2v7Vpj90284E3URV6/H4LtZb1eteFWvCgD4rF4tVHAth6DQObgecxsnTkfhp19Xo3fXDjAyMtLm2yM1yYVQ6yisdG7JrKOjI/bs2QMvLy9YWFjg4sWLKF++PG7fvg1PT0+kpeW9G55LZqXVtIkPDuz/Q6V81erNCJ0xD7diTufYroVfdxw5erKgw6N3cMlswanesG2O5TMnj0Xnz1sCeLs52JxFv+F/+w4jIyMDn9WrjanfjoRdSVtF/YcJiZgxZxHOXrgMU1NjdGzrh8ARg2FgoC/J+yiOpFgy28+lq1rt196N1FAk0tK5pMPCwgLnz59HpUqVlJKOc+fOoXXr1nj69Gmer8mkgyhnTDqIVDHpKDg6N7zSuHFjrF69WvFaJpNBLpdj9uzZ8PX11WJkREREmlFct0HXuSWzs2fPRosWLXDu3Dm8efMGEyZMwNWrV5GUlIQTJ05oOzwiIiK1ccmsjqhevTpu3ryJRo0aoVOnTnjx4gW6du2KCxcuoEKFCtoOj4iISG3FdfWKzvV0AICVlRWmTFF9WBgREVFRUJiHSNShk0nHs2fP8Pvvv+PatWsAAA8PDwwaNAi2trafaElERES6SueGV44ePQpXV1csXLgQz549w7Nnz7Bw4UK4ubnh6NGj2g6PiIhIbULNP4WVziUdI0eORK9evRAXF4fIyEhERkbi9u3b6N27N0aOHKnt8IiIiNQm5ZyOkJAQyGQypcPd3V1x/vXr1xg5ciRKliyJEiVKoFu3bkhMTFTzHeZM55KO2NhYjBs3Dvr6/7fxjb6+PsaOHYvY2FgtRkZERKQZQgi1jryqVq0a4uPjFcfx48cV5wIDA/Hnn39iy5YtOHLkCB4+fIiuXdXbR+RDdG5OR61atXDt2jVUqVJFqfzatWvw8vLSUlRERESaI/VEUgMDAzg6OqqUp6Sk4Pfff8f69evRvHlzAMCKFStQtWpVnDp1Cg0aNNBsHBq9Wj5dunRJ8fevv/4a33zzDWJjYxVv9tSpU1i8eDHCw8O1FSIREZHOSE9PR/r/f45PNmNjYxgbG+dYPyYmBs7OzjAxMYGPjw/CwsJQrlw5REVFISMjA35+foq67u7uKFeuHE6ePKnxpEMntkHX09ODTCb7ZJeRTCZDVlZWnq/PbdCJcsZt0IlUSbENeody7dVqX3twHUyfPl2pLDg4GCEhISp1//77b6SlpaFKlSqIj4/H9OnT8eDBA1y5cgV//vknBg0apJLA1KtXD76+voiIiFArzvfpRE9HXFyctkMgIiKSjLorUIKCgjB27Filsg/1crRt+38PH/T09ET9+vXh4uKCzZs3w9TUVK048konkg4XFxfF31+8eAFzc3MtRkNERFSw1J3T8bGhlE+xtrZG5cqVERsbi5YtW+LNmzdITk6GtbW1ok5iYmKOc0DUpXOrVxwcHDB48GClmbVERESkGWlpabh16xacnJxQu3ZtGBoa4sCBA4rzN27cwL179+Dj46Pxe+tc0rF27VokJSWhefPmqFy5MsLDw/Hw4UNth0VERKQxUi6Z/fbbb3HkyBHcuXMH//zzD7p06QJ9fX34+/vDysoKQ4YMwdixY3Ho0CFERUVh0KBB8PHx0fgkUkAHk47OnTtj+/btePDgAUaMGIH169fDxcUF7du3R2RkJDIzM7UdIhERkVqk3Bzs/v378Pf3R5UqVdCzZ0+ULFkSp06dQqlSpQAACxYsQPv27dGtWzc0adIEjo6OiIyM1MC7VKUTq1c+5aeffsL48ePx5s0b2NnZYcSIEZg0aRLMzMxy1Z6rV4hyxtUrRKqkWL3Sqmwbtdrv/W+3hiKRlk5MJM1JYmIiVq1ahZUrV+Lu3bvo3r07hgwZgvv37yMiIgKnTp3C3r17tR0mERFRnvEpszoiMjISK1aswJ49e+Dh4YGvvvoK/fr1U5pV+9lnn6Fq1araC5KIiIjyTOeSjkGDBqF37944ceIE6tatm2MdZ2dnTJkyReLIiIiINKMQzGwoEDqXdMTHx39yroapqSmCg4MlioiIiEizOLyiIw4fPgx9fX20bt1aqXzPnj2Qy+VKO6sREREVRuruSFpY6dyS2UmTJuX4fBUhBCZNmqSFiIiIiDRLLoRaR2Glc0lHTEwMPDw8VMrd3d0RGxurhYiIiIhIE3Qu6bCyssLt27dVymNjY/lMFiIiKhKEmkdhpXNJR6dOnTBmzBjcunVLURYbG4tx48ahY8eOWoyMiIhIM+QQah2Flc4lHbNnz4a5uTnc3d3h5uYGNzc3VK1aFSVLlsTcuXO1HR4REZHaimvSoXOrV6ysrPDPP/9g3759uHjxIkxNTeHp6YkmTZpoOzQiIiJSg84lHQAgk8nQqlUrtGrVStuhEBERaRw3ByMiIiJJFOYhEnUw6SAiIpJYcd0cjEkHERGRxIrr8IrOrV4hIiKioknnkg59fX08evRIpfzp06fQ19fXQkRERESaxSWzOuJDXU7p6ekwMjKSOBoiIiLNK67DKzqTdCxcuBDA2+Wyy5YtQ4kSJRTnsrKycPToUbi7u2srPCIiIo0pzL0V6tCZpGPBggUA3mZ/S5cuVRpKMTIygqurK5YuXaqt8IiIiDSGq1e0LC4uDgDg6+uLyMhI2NjYaDkiIiIi0iSdSTqyHTp0SPH37DEvmUymrXCIiIg0Tl5M53To3OoVAFi9ejVq1KgBU1NTxbNX1qxZo+2wiIiINEKo+aew0rmejvnz52Pq1KkYNWoUGjZsCAA4fvw4RowYgSdPniAwMFDLERIREamnuPZ0yISOrdtxc3PD9OnTMWDAAKXyVatWISQkRDH3Iy8MjEprKjyiIuXVw2PaDoFI5xjalS/we1S1r6dW+2uPzmgoEmnpXE9HfHw8PvvsM5Xyzz77DPHx8VqIiIiISLMK8xCJOnRuTkfFihWxefNmlfJNmzahUqVKWoiIiIhIs+RCqHUUVjrX0zF9+nT06tULR48eVczpOHHiBA4cOJBjMkJERFTYFNeeDp1LOrp164bTp09jwYIF2L59OwCgatWqOHPmDLy9vbUbHBERkQYU5t4KdejcRNKCwImkRDnjRFIiVVJMJK1gV0ut9reenNdQJNLSuZ4OIiKioo7DK1qmp6f3yZ1HZTIZMjMzJYqIiIioYAgh13YIWqEzSce2bds+eO7kyZNYuHAh5PLi+Y9ERERFi5RPmQ0LC0NkZCSuX78OU1NTfPbZZ4iIiECVKlUUdZo1a4YjR44otRs+fLjGH7SqM0lHp06dVMpu3LiBSZMm4c8//0Tfvn0RGhqqhciIiIgKryNHjmDkyJGoW7cuMjMzMXnyZLRq1Qr//vsvzM3NFfWGDRum9HPWzMxM47HoTNLxrocPHyI4OBirVq1C69atER0djerVq2s7LCIiIo2Qcg3H7t27lV6vXLkS9vb2iIqKQpMmTRTlZmZmcHR0LNBYdGpzsJSUFEycOBEVK1bE1atXceDAAfz5559MOIiIqEiRQ6h1pKenIzU1VelIT0/P1b1TUlIAALa2tkrl69atg52dHapXr46goCC8fPlS4+9bZ5KO2bNno3z58ti1axc2bNiAf/75B40bN9Z2WERERBonhFDrCAsLg5WVldIRFhb2yfvK5XKMGTMGDRs2VPqFvk+fPli7di0OHTqEoKAgrFmzBv369dP4+9aZfTr09PRgamoKPz8/6Ovrf7BeZGRknq/NfTqIcsZ9OohUSbFPh5O1h1rt7yReUOnZMDY2hrGx8Ufbffnll/j7779x/PhxlClT5oP1Dh48iBYtWiA2NhYVKlRQK9Z36cycjgEDBnxyySwRERHlLsF436hRo7Br1y4cPXr0owkHANSvXx8Aim7SsXLlSm2HQEREJAkpNwcTQmD06NHYtm0bDh8+DDc3t0+2iY6OBgA4OTlpNBadSTqIiIiKCylnNowcORLr16/Hjh07YGFhgYSEBACAlZUVTE1NcevWLaxfvx7t2rVDyZIlcenSJQQGBqJJkybw9PTUaCw6M6ejIHFOB1HOOKeDSJUUczpKWVX5dKWPeJxyI9d1PzR1YcWKFQgICMB///2Hfv364cqVK3jx4gXKli2LLl264LvvvoOlpaVacb6PPR1EREQSk/L3/U/dq2zZsiq7kRYUnVkyS0REREUbezqIiIgkJi/6MxtyxKSDiIhIYsVgOmWOmHQQERFJTMqnzOoSzukgIiIiSbCng4iISGIcXiEiIiJJcCIpERERSULKbdB1CZMOIiIiiRXXng5OJCUiIiJJsKeDiIhIYpxISkRERJLgnA4iIiKSBHs6iIiISBLFNengRFIiIiKSBHs6iIiIJFY8+zkAmSiufTxEREQkKQ6v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JHW3LlzBzKZDCEhIR8tK6h7EZG0mHQQFUOHDx+GTCZTOkqUKIHatWvjxx9/RFZWlrZDzJc7d+4gJCQE0dHR2g6FiHJgoO0AiEh7/P390a5dOwgh8PDhQ6xcuRJjxozB1atX8euvv2olJhcXF7x69QoGBnn/7+nOnTuYPn06XF1dUbNmTY1dl4g0g58+omKsVq1a6Nevn+L1l19+iapVq2LZsmWYMWMGHBwcVNo8f/4cFhYWBRaTTCaDiYlJobkuEeUeh1eISMHS0hI+Pj4QQuD27dtwdXVFs2bNcOHCBbRu3RpWVlbw9PRU1I+JiUH//v3h5OQEIyMjuLq6Yvz48Xjx4oXKtY8fP46GDRvC1NQUDg4OGDVqFNLS0lTqfWzuxdatW9GsWTNYW1vDzMwMVapUwddff403b95g5cqV8PX1BQAMGjRIMWzUrFmzj143MzMTERER8PDwgImJCUqWLIkuXbrg8uXLH4xr165dqFu3LkxMTODk5ITx48cjMzMzj19touKHPR1EpCCEQGxsLADAzs4OAHDv3j00b94cPXr0QLdu3RSJQlRUFJo3bw5ra2sMHz4cpUuXxsWLF7Fw4UKcOHECR44cgaGhIQDg9OnT8PPzg4WFBSZOnAhra2ts3LgRAwYMyHVsU6ZMwaxZs+Dh4YHAwEA4OTnh1q1b2Lp1K0JDQ9GkSRNMnjwZs2bNwhdffIHGjRsDQI69Ne/q27cvNm/ejJYtW+LLL79EQkICFi9eDB8fHxw7dgze3t5K9f/3v//h559/xogRIzB48GDs2LEDc+fOhY2NDSZPnpzr90NULAkiKnYOHTokAIjp06eLx48fi0ePHomLFy+KoUOHCgCiQYMGQgghXFxcBADx22+/qVzD09NTVKlSRaSmpiqVR0ZGCgBixYoVijIfHx9haGgobty4oShLT08XdevWFQBEcHCwojwuLk6l7PTp0wKA8PX1Fa9evVK6n1wuF3K5XOl9vXvvj1137969AoDo2bOn4hpCCBEdHS309fVFo0aNVNqbmZmJuLg4pftXq1ZNODo6qtyTiJRxeIWoGAsODkapUqVgb28PLy8vLF++HB07dsT27dsVdWxtbTFo0CCldpcvX8alS5fQp08fpKen48mTJ4qjUaNGMDc3x969ewEAjx49wsmTJ9GpUydUrlxZcQ0jIyMEBgbmKs5169YBAMLCwlTmZWQPo+THtm3bALztRXn3Gl5eXujQoQOOHz+Ox48fK7Xp3LkzXF1dle7v6+uLhISEHIeLiOj/cHiFqBj74osv0KNHD8hkMpibm6Ny5cqwtbVVqlOhQgXo6+srlV27dg3A26QlODg4x2snJiYCAG7fvg0AcHd3V6nj4eGRqzhjYmIgk8ng5eWVq/q5FRcXBz09PVStWlXlXLVq1bB9+3bExcWhVKlSivLy5cur1C1ZsiQA4OnTpyhRooRGYyQqSph0EBVjlSpVgp+f30frmJmZqZQJIQAA48aNQ5s2bXJsZ2Njo36A71CnR0OT3k/A3pX9dSGinDHpIKI8q1SpEoC3P4A/lbS4ubkBAK5fv65y7t9//83V/SpXroy///4bFy9eRL169T5YL69JSfny5SGXy3Ht2jWlVTnvxpYdPxGpj3M6iCjPvL29Ub16dSxdulQxfPKuzMxMJCUlAXi7eqRBgwbYsWMHbt68qajz5s0bLFiwIFf369OnDwBg8uTJePPmjcr57B6G7KGN7Ht/SufOnQG8nSvybi/FlStXsHPnTjRq1EhpaIWI1MOeDiLKM5lMhjVr1qB58+bw9PTE4MGDUa1aNbx8+RKxsbGIjIxEWFgYAgICAADz589Hs2bN0LBhQ4wcOVKxZDa3e1vUq1cPEydOREREBGrVqoVevXrB0dERcXFx+OOPP3DmzBlYW1vDw8MDFhYW+Pnnn2FmZgZra2vY29ujefPmOV63ZcuW6NmzJzZu3Ihnz56hffv2iiWzJiYmWLhwoaa+ZEQEJh1ElE81a9bEhQsXEBYWhp07d2Lp0qWwsLCAq6srAgIC0KJFC0VdHx8f7Nu3D5MmTUJ4eDisrKzQvXt3fPnll6hRo0au7hceHg4vLy8sWrQIs2fPhlwuR9myZdGuXTvFvBNTU1Ns3LgR3333HcaMGYP09HQ0bdr0g0kH8HZlTK1atbBy5UqMGzcO5ubmaNq0KWbMmJHr2Igod2SCM5+IiIhIApzTQURERJJg0kFERESSYNJBREREkmDSQURERJJg0kFERESSYNJBREREkmDSQURERJJg0kFERESSYNJBREREkmDSQURERJJg0kFERESSYNJBREREkmDSQURERJL4f6WTMQphC3Q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770514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pSp>
        <p:nvGrpSpPr>
          <p:cNvPr id="189" name="Google Shape;189;p21"/>
          <p:cNvGrpSpPr/>
          <p:nvPr/>
        </p:nvGrpSpPr>
        <p:grpSpPr>
          <a:xfrm>
            <a:off x="500062" y="568675"/>
            <a:ext cx="17135475" cy="9256578"/>
            <a:chOff x="0" y="-28575"/>
            <a:chExt cx="4513047" cy="2437946"/>
          </a:xfrm>
        </p:grpSpPr>
        <p:sp>
          <p:nvSpPr>
            <p:cNvPr id="190" name="Google Shape;190;p21"/>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91" name="Google Shape;191;p21"/>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21"/>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3" name="Google Shape;193;p21"/>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5" name="Google Shape;195;p21"/>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98" name="Google Shape;198;p21" descr="data:image/png;base64,iVBORw0KGgoAAAANSUhEUgAAAh0AAAIACAYAAAAmKN6iAAAAOXRFWHRTb2Z0d2FyZQBNYXRwbG90bGliIHZlcnNpb24zLjguMCwgaHR0cHM6Ly9tYXRwbG90bGliLm9yZy81sbWrAAAACXBIWXMAAA9hAAAPYQGoP6dpAABo7klEQVR4nO3dd1gU1/s28HvpRapIswBWRAWxEyuKNfaOFVs0URPRWNAoiEbAmhiNJjH2bsQS8429GyuKLRZQ1KiABQGxILDn/cOX/bkuKrDL7AL3x2uuyz1zzsyzyMrDaSMTQggQERERFTA9bQdARERExQOTDiIiIpIEkw4iIiKSBJMOIiIikgSTDiIiIpIEkw4iIiKSBJMOIiIikgSTDiIiIpIEkw4iIiKSBJMOojyKiYlB79694ejoCH19fchkMgQEBEgex507dyCTySCTySS/N/2fZs2aQSaTYeXKldoOhUjnMekgrUtNTcWCBQvQqlUrlClTBiYmJrCwsIC7uzsCAgKwZ88e6Mpu/UlJSWjcuDE2bdqER48ewcbGBg4ODrCystJ2aDovJCREkSTJZDLcvn37o/WXL1+uVP/48eMajSUkJATJyckauyYRfZqBtgOg4m3Lli348ssv8fTpU0WZpaUlMjMzcePGDdy4cQOrVq1CnTp1sG3bNpQpU0aL0QIbNmxAYmIiKleujMOHD8PJyUlrsRgaGqJKlSpau7+61q5di2nTpn3w/Jo1awrs3tOnTwcABAQEwNraWq1rlStXDlWqVGHiSZQL7Okgrfn111/Rq1cvPH36FDVq1MCmTZuQnJyMlJQUvHjxAgkJCVi2bBnc3d1x7tw5xMbGajtkXL16FQDQoUMHrSYcAFC6dGlcv34d169f12oceVWuXDkAwLp16z5Y5969ezhy5Iiiri5bvXo1rl+/ji5dumg7FCKdx6SDtOL8+fMYPXo0hBDo0qULzp07h549eyr9tujg4IAhQ4bgypUrmDp1KvT0tP/t+urVKwBAiRIltBxJ4VWpUiXUqVMHN2/exJkzZ3Kss27dOggh0LdvX4mjI6KCpP3/xalY+u677/DmzRuUK1cOq1evhpGR0Qfr6uvrIzQ0FI0bN1Y5d/PmTQwZMgQuLi4wNjaGnZ0dWrVqhS1btnzwetlzBO7cuYO4uDgEBATA2dkZJiYmqFSpEoKDg/H69WulNgEBAUqTBadPn6403yBbbiYVvnv/90VGRqJNmzawt7eHoaEh7Ozs4OHhgUGDBmH37t1KdXMzkXTv3r3o2LEj7O3tYWRkhNKlS8Pf3x9RUVE51j98+DBkMhlcXV0BAEeOHEGbNm1ga2sLMzMz1K1bVyPDHv379wfwdoglJ9nl/fr1++A1srKy8Ndff2Ho0KHw9vaGnZ0djI2N4eLiggEDBuDy5csqbbLnlWRzc3NT+nd8d0Jw9r95SEgIXr16henTp6NatWowMzNTGpLJ6d/8+fPnKF++PGQyGUaPHp1j/AcPHoSenh709PRw6NChD75PoiJFEEns3r17AoAAIObOnZvv62zbtk0YGxsrrmVtbS0MDAwUrwcMGCCysrJU2mWfj4yMFDY2NgKAsLS0FHp6eopzn3/+uVKbr7/+Wjg4OAgTExMBQJibmwsHBwfFka1p06YCgFixYsUH486+R1xcnFL5xIkTFecACCsrK2FkZKR4Xb9+faX6cXFxinM5mTBhguK8np6esLa2FjKZTPF66dKlKm0OHTokAAgXFxexbNkyoaenJ2QymbCyslKKbc6cOR98fx8SHBwsAIgWLVqIxMREYWBgIOzt7UVGRoZSvaioKAFAeHt7K329jh07plTv8uXLinMymUxYW1sr/n0ACGNjY7Fz506lNnPmzBEODg6KOnZ2dkr/jl9//bWi7sCBAwUAMWHCBFG7dm0BQBgZGQlLS0thZWWlqPehf/MjR44ovn779u1TOpecnCzKli0rAIhvvvkmz19LosKKSQdJbs2aNYr/9K9fv56va8TExAgzMzMBQLRu3VrcunVLCCHEixcvREREhCKBmD17tkrbd5OUVq1aKWJ48eKFmDNnjuIH859//qnSNvsHUXBwcI5x5TfpuH37tpDJZEJfX18sWLBApKamCiGEkMvl4uHDh2LlypVi3LhxStf5WNKxbt06xbnx48eLZ8+eCSGEePjwofD391ckHidPnlRql510mJmZCSMjIzF27Fjx+PFjIYQQjx8/Fr1791b8QM8uz613kw4hhGjXrp0AIP766y+lemPGjBEAxLx585S+Xu8nHTdu3BBDhw4VBw4cEGlpaYqvV2xsrAgICBAAhI2NjUhJSVGJ5UOJ37uy/61LlCghbG1txR9//KFIkGJiYhT1PvZvPm7cOAFAlClTRiQnJyvK+/fvLwAId3d38erVq4981YiKFiYdJLkpU6YofnDJ5fJ8XSP7h0q1atXE69evVc6PHz9ekVi8ePFC6Vz2Dxw3N7cc23bq1EkAEAMHDlQ5V1BJx6ZNmwQA0aZNmw+2e9+Hkg65XC7Kly8vAIihQ4eqtMvKyhL169cXAESrVq2UzmUnHQBE3759Vdq+fv1a0VPwsfeYk/eTjg0bNggAwt/fX1EnMzNTODg4CH19fREfHy+E+HDS8SmtWrUSAMSyZctUzuUl6QAg9u/f/8F6H/s3f/36tahWrZoAIPr37y+EEGLr1q0CgDAwMBBnzpzJ03siKuw4p4Mkl7081sbGJl8bWwkhsG3bNgDA+PHjYWxsrFJn3LhxMDY2RnJyMg4cOJDjdSZMmJBj2w4dOgD4v5UqUrC0tAQAPHr0CHK5XK1rXbhwQbEHxpQpU1TO6+npISgoCACwb98+pKSk5Hid7777TqXM2NgYLVu2BKD+16dTp06wsLDAjh07kJaWpognMTERLVq0gKOjo1rXb9u2LQDg1KlTal3Hy8sLLVq0yFdbY2NjrF27FoaGhlizZg2WLFmC4cOHAwAmT56MunXrqhUbUWHDpIMKnVu3bil+UPr6+uZYx8HBAR4eHgDe/hDOiaenZ47lpUuXBgBJN46qX78+bGxscP78eTRr1gxr165FfHx8vq51/vx5AG8nSWZPCH1f9tdNCIGLFy+qnDc2NkblypVzbKupr4+pqSm6deuGly9fIjIyEsD/7c3xsQmk70pLS0N4eDgaNmyIkiVLwsDAQDEpNDAwEADy/XXM1qBBA7Xa16xZE8HBwQCAr776Ck+ePEGtWrVyTOqIijomHSS5kiVLAgCePXuWr51Gnzx5ovh79g/AnLi4uAAAHj9+nON5Z2fnHMtNTEwAABkZGXmOLb9sbGywevVqWFlZ4dixY+jfvz+cnZ1Rvnx5fPXVV4iOjs71tbK/Ph/72lhaWipWYOT09XF0dPzgEmVNfn2yk4u1a9ciLS0N27dvh5mZWa72vHjw4AG8vLwQFBSEf/75B0lJSTAzM4O9vT0cHBwUvUcvXrxQK8ZSpUqp1R4AJk2ahEqVKgF429O0evVqGBoaqn1dosKGSQdJzt3dHQCQnp6OmzdvqnWt9PR0TYSkE9q3b4+4uDgsWbIE3bp1g4ODg+J1rVq1EBERkafrFYavja+vL0qXLo2DBw9i0aJFePnyJbp06ZKrfVDGjBmD27dvo2zZsti5cydSU1ORmpqKxMREJCQkYP78+QCg9hb6+vr6arUHgOPHjys2t5PL5WoP+RAVVkw6SHJNmzZV/H3Xrl15bv/ub5737t37YL27d++q1C9oBgZvnyzw/j4f2T40fyKbjY0NRowYgT/++AMJCQk4f/48unfvDiEEpkyZgn///feTMWS/3499bZ4/f64YHpHy6/M+PT099OnTB1lZWYot0XMztPLmzRv8+eefAN7uCNqhQwdYWFgo1Xn06JHmA86H58+fIyAgAEIIVKtWDQAQGBiY4z4tREUdkw6SXNmyZRWT/BYuXKiYRPgp2b+xli9fXrFz6eHDh3Osm5iYqPgB7e3trWbEuZc9ZPHgwYMcz587dy5P1/P29sbGjRvh4uKCrKysXD30LPv9JiYm4tq1aznWOXjwIIC3G5V5eXnlKSZNy94oLCMjAw4ODoqJqh/z5MkTRU9OnTp1cqzzsQ23sicwq9sLkhvZCUalSpVw+vRptGjRAs+fP8egQYN05kGGRFJh0kFaMWPGDBgaGuLevXsYOHAg3rx588G62b8FHzt2DMDbHxhdu3YFAMyfPz/HtvPmzUN6ejqsra3zvfIgP2rUqAEAit/C3zdnzpwcyz/2/vX19RU7tn6oB+Vd3t7eqFChAgDkOCQjl8sRFhYGAGjZsqXWH1RWo0YNhIaGYty4cZg/f36uhjMsLCwUicONGzdUzh87dgz79+//YPvs+R4FPVn4r7/+wu+//w59fX2sXr0a5ubmWL58OSwtLXH48GH8+OOPBXp/Il3DpIO0onbt2vjhhx8AvN36u27dutiyZQtSU1MVdRITE7F8+XJUr14dM2bMUFpKOnnyZJiZmSEmJgZdunRRdFW/fPkSs2fPxrx585TqSaVbt26QyWS4ePEixo0bp3g/9+/fR79+/T74rJElS5agTZs22Lhxo9KwwJMnT/Dtt98iJiYGenp68PPz+2QMMpkMoaGhAIBVq1Zh8uTJimGdhIQE9O/fH6dPn4aenp7iaavaNnXqVMydOxd9+vTJVX0LCwvFctNhw4Yplu9mZGRg48aN6NSpE2xsbD7YPnuYY/Xq1cjKylIz+pw9ffoUQ4cOBQBMnDhRsQqmXLlyiu/9yZMn55g0ERVZWtshhEgIsX79emFra6uy/Xf2bqPZx2effSYePHig1Hbbtm1K24S/vw16//79P7oN+oc2hnp3K/D3fWpzMCGEGD16tMr23ACEiYmJ2L17d473X7BggdL7LVGihLC0tFQqmzVrltJ98rINur6+vrCxsVHaBn3JkiV5eu/Zsjf5ymnztI95f3Ow3Mp+D+9vDnb06FGlf/8SJUooXlerVk388MMPAoBo2rSpyjWXL1+uaGdiYiLKlSsnXFxclHZ9zc2/tRAf3hysZ8+eAoDw8vIS6enpKu06dOggAIh69eqJzMzMXH89iAoz9nSQVvn7++P27duYN28e/Pz84OTkhFevXkEmk8Hd3R2DBg3C/v37ceLECZUlrp07d8alS5cwaNAglC1bFi9fvoSFhQVatGiBTZs2YfXq1Vp5Mu2PP/6IhQsXonr16jAyMoK+vj46d+6MkydPonXr1jm26dOnD3799Vf06NED7u7u0NfXx6tXr1CmTBn06NEDhw8fVmzolVsRERHYs2cP2rdvDxsbG6SlpcHR0RG9evXC6dOnMWLECE28Xa1p3Lgxjh07hrZt28LS0hKZmZlwc3PD5MmTcerUqY8OGw0aNAi//fYb6tWrBwMDA/z333+4e/eu0nJsdWzcuBGbN2+GkZHRBx9o+Ntvv8HOzg5nzpxRDHcRFXUyITiTiYiIiAoeezqIiIhIEkw6iIiISBJMOoiIiEgSTDqIiIhIEkw6iIiISBJMOoiIiEgSTDqIiIhIEkw6iIiISBJMOoiIiEgSTDqIiIhIEkw6iIiISBJMOoiIiEgSTDqIiIhIEkw6iIiISBJMOoiIiEgSTDqIiIhIEkw6iIiISBJMOoiIiEgSTDqIiIhIEkw6iIiISBJMOoiIiEgSTDqIiIhIEkw6iIiISBJMOoiIiEgSTDqIiIhIEkw6iIiISBJMOoiIiEgSTDqIiqg7d+5AJpMhJCTko2UFdS8iovcx6SDSsMOHD0MmkykdJUqUQO3atfHjjz8iKytL2yHmy507dxASEoLo6Ghth0JEhZSBtgMgKqr8/f3Rrl07CCHw8OFDrFy5EmPGjMHVq1fx66+/aiUmFxcXvHr1CgYGef/o37lzB9OnT4erqytq1qypsesSUfHB/yGICkitWrXQr18/xesvv/wSVatWxbJlyzBjxgw4ODiotHn+/DksLCwKLCaZTAYTE5NCc10iKlo4vEIkEUtLS/j4+EAIgdu3b8PV1RXNmjXDhQsX0Lp1a1hZWcHT01NRPyYmBv3794eTkxOMjIzg6uqK8ePH48WLFyrXPn78OBo2bAhTU1M4ODhg1KhRSEtLU6n3sbkXW7duRbNmzWBtbQ0zMzNUqVIFX3/9Nd68eYOVK1fC19cXADBo0CDFsFGzZs0+et3MzExERETAw8MDJiYmKFmyJLp06YLLly9/MK5du3ahbt26MDExgZOTE8aPH4/MzMw8frWJSBexp4NIIkIIxMbGAgDs7OwAAPfu3UPz5s3Ro0cPdOvWTZEoREVFoXnz5rC2tsbw4cNRunRpXLx4EQsXLsSJEydw5MgRGBoaAgBOnz4NPz8/WFhYYOLEibC2tsbGjRsxYMCAXMc2ZcoUzJo1Cx4eHggMDISTkxNu3bqFrVu3IjQ0FE2aNMHkyZMxa9YsfPHFF2jcuDEA5Nhb866+ffti8+bNaNmyJb788kskJCRg8eLF8PHxwbFjx+Dt7a1U/3//+x9+/vlnjBgxAoMHD8aOHTswd+5c2NjYYPLkybl+P0SkowQRadShQ4cEADF9+nTx+PFj8ejRI3Hx4kUxdOhQAUA0aNBACCGEi4uLACB+++03lWt4enqKKlWqiNTUVKXyyMhIAUCsWLFCUebj4yMMDQ3FjRs3FGXp6emibt26AoAIDg5WlMfFxamUnT59WgAQvr6+4tWrV0r3k8vlQi6XK72vd+/9sevu3btXABA9e/ZUXEMIIaKjo4W+vr5o1KiRSnszMzMRFxendP9q1aoJR0dHlXsSUeHD4RWiAhIcHIxSpUrB3t4eXl5eWL58OTp27Ijt27cr6tja2mLQoEFK7S5fvoxLly6hT58+SE9Px5MnTxRHo0aNYG5ujr179wIAHj16hJMnT6JTp06oXLmy4hpGRkYIDAzMVZzr1q0DAISFhanMy8geRsmPbdu2AXjbi/LuNby8vNChQwccP34cjx8/VmrTuXNnuLq6Kt3f19cXCQkJOQ4XEVHhwuEVogLyxRdfoEePHpDJZDA3N0flypVha2urVKdChQrQ19dXKrt27RqAt0lLcHBwjtdOTEwEANy+fRsA4O7urlLHw8MjV3HGxMRAJpPBy8srV/VzKy4uDnp6eqhatarKuWrVqmH79u2Ii4tDqVKlFOXly5dXqVuyZEkAwNOnT1GiRAmNxkhE0mLSQVRAKlWqBD8/v4/WMTMzUykTQgAAxo0bhzZt2uTYzsbGRv0A36FOj4YmvZ+AvSv760JEhReTDiIdU6lSJQBvfwB/Kmlxc3MDAFy/fl3l3L///pur+1WuXBl///03Ll68iHr16n2wXl6TkvLly0Mul+PatWtKq3LejS07fiIqHjing0jHeHt7o3r16li6dKli+ORdmZmZSEpKAvB29UiDBg2wY8cO3Lx5U1HnzZs3WLBgQa7u16dPHwDA5MmT8ebNG5Xz2T0M2UMb2ff+lM6dOwN4O1fk3V6KK1euYOfOnWjUqJHS0AoRFX3s6SDSMTKZDGvWrEHz5s3h6emJwYMHo1q1anj58iViY2MRGRmJsLAwBAQEAADmz5+PZs2aoWHDhhg5cqRiyWxu97aoV68eJk6ciIiICNSqVQu9evWCo6Mj4uLi8Mcff+DMmTOwtraGh4cHLCws8PPPP8PMzAzW1tawt7dH8+bNc7xuy5Yt0bNnT2zcuBHPnj1D+/btFUtmTUxMsHDhQk19yYiokGDSQaSDatasiQsXLiAsLAw7d+7E0qVLYWFhAVdXVwQEBKBFixaKuj4+Pti3bx8mTZqE8PBwWFlZoXv37vjyyy9Ro0aNXN0vPDwcXl5eWLRoEWbPng25XI6yZcuiXbt2inknpqam2LhxI7777juMGTMG6enpaNq06QeTDuDtyphatWph5cqVGDduHMzNzdG0aVPMmDEj17ERUdEhE5ydRURERBLgnA4iIiKSBJMOIiIikgSTDiIiIpIEkw4iIiKSBJOOYsrV1RU//PBDgVy7WbNmGDNmjFrXyH7UeXR0NADg8OHDkMlkSE5Ozld7ooJU0N9vMplM6Zk9+bFy5UpYW1srXoeEhKBmzZr5bk+UH0w6qEgqW7Ys4uPjUb16dW2HQvkQEBAAmUyG8PBwpfLt27fneWfUgkywi5NevXopbUBHlB9MOkhjctrNUlv09fXh6OgIAwNuRVNYmZiYICIiAs+ePdN2KFqjS58pU1NT2NvbazsMKuSYdBRicrkcs2fPRsWKFWFsbIxy5crh+++/R/PmzTFq1Ciluo8fP4aRkREOHDigKHv+/Dn8/f1hbm6O0qVLY/HixUptkpOTMXToUJQqVQqWlpZo3rw5Ll68qDif3T27bNkyuLm5KT0WPTMzE6NGjYKVlRXs7OwwdepUpa2wc+outra2xsqVKz/5vl+8eAFLS0v88ccfSuXbt2+Hubk5nj9//sHhmQMHDqBOnTowMzPDZ599hhs3bihdY+bMmbC3t4eFhQWGDh2KSZMm5akLmjTHz88Pjo6OCAsL+2i9rVu3olq1ajA2NoarqyvmzZunONesWTPcvXsXgYGBn3yoXXJyMoYPHw4HBweYmJigevXq2LVrV66+37Jdv34dn332maL9kSNHlNpcuXIFbdu2RYkSJeDg4ID+/fvjyZMnSvGOGjUKY8aMgZ2dHVq3bq04Fx8fj7Zt28LU1BTly5dXiien4cfo6GjIZDLcuXPno18/ADh69CgMDQ2RkJCgVD5mzBg0btwYwIeHZ9asWQNXV1dYWVmhd+/eSl+P58+fo2/fvjA3N4eTkxMWLFigkeFXKryYdBRiQUFBCA8Px9SpU/Hvv/9i/fr1cHBwwNChQ7F+/Xqkp6cr6q5duxalS5dW2j1yzpw58PLywoULFzBp0iR888032Ldvn+J8jx498OjRI/z999+IiopCrVq10KJFC6Vnb8TGxmLr1q2IjIxUGs9etWoVDAwMcObMGfz444+YP38+li1bppH3bW5ujt69e2PFihVK5StWrED37t1hYWHxwbZTpkzBvHnzcO7cORgYGGDw4MGKc+vWrcP333+PiIgIREVFoVy5cliyZIlGYqa809fXx6xZs/DTTz/h/v37OdaJiopCz5490bt3b1y+fBkhISGYOnWqInmNjIxEmTJlEBoaivj4eMTHx+d4HblcjrZt2+LEiRNYu3Yt/v33X4SHh0NfXz9P32/jx4/HuHHjcOHCBfj4+KBDhw54+vQpgLdJTfPmzeHt7Y1z585h9+7dSExMRM+ePZWuu2rVKhgZGeHEiRNYunSponzq1Kno1q0bLl68iL59+6J37964du1anr+uOWnSpAnKly+PNWvWKMoyMjKwbt06pc/I+27duoXt27dj165d2LVrF44cOaI0JDZ27FicOHECO3fuxL59+3Ds2DGcP39eIzFTISWoUEpNTRXGxsbit99+Uzn36tUrYWNjIzZt2qQo8/T0FCEhIYrXLi4uok2bNkrtevXqJdq2bSuEEOLYsWPC0tJSvH79WqlOhQoVxC+//CKEECI4OFgYGhqKR48eKdVp2rSpqFq1qpDL5YqyiRMniqpVqypeAxDbtm1TamdlZSVWrFghhBAiLi5OABAXLlwQQghx6NAhAUA8e/ZMCCHE6dOnhb6+vnj48KEQQojExERhYGAgDh8+/NH2+/fvV9zvr7/+EgDEq1evhBBC1K9fX4wcOVIppoYNGwovLy9B0ho4cKDo1KmTEEKIBg0aiMGDBwshhNi2bZt497+tPn36iJYtWyq1HT9+vPDw8FC8dnFxEQsWLPjo/fbs2SP09PTEjRs3cjyf2++38PBwRZuMjAxRpkwZERERIYQQYsaMGaJVq1ZK1/3vv/8EAMV9mzZtKry9vVXuD0CMGDFCqax+/friyy+/FEKofj6EEOLChQsCgIiLixNCCLFixQphZWWlOB8cHKz0vR0REaH0Gd26dasoUaKESEtL+2B7MzMzkZqaqigbP368qF+/vhDi7f9RhoaGYsuWLYrzycnJwszMTHzzzTcq75GKB/Z0FFLXrl1Denq60jM4spmYmKB///5Yvnw5AOD8+fO4cuWK4gFh2Xx8fFReZ//mdPHiRaSlpaFkyZIoUaKE4oiLi8OtW7cUbVxcXHJ8UmiDBg2UurJ9fHwQExODrKysfL/nd9WrVw/VqlXDqlWrALztyXFxcUGTJk0+2u7dR6w7OTkBAB49egQAuHHjhsqj3T/2qHeSRkREBFatWpXjb/XXrl1Dw4YNlcoaNmyY5++16OholClTBpUrV87xfG6/3979TBkYGKBOnTpKn6lDhw4pfZ7c3d0BQOkzVbt27Rxj+NjnVRMCAgIQGxuLU6dOAXg7nNKzZ0+Ym5t/sI2rq6tST4+Tk5Pi83T79m1kZGQofYasrKxQpUoVjcVMhQ9n2RVSpqamHz0/dOhQ1KxZE/fv38eKFSvQvHlzuLi45Pr6aWlpcHJywuHDh1XOvTuu+7H/kD5GJpMpzfEA3nbn5sXQoUOxePFiTJo0CStWrMCgQYM+ubLB0NBQKQbgbdc66a4mTZqgdevWCAoKUkmcNeVTnycgf99v70pLS0OHDh0QERGhci47AQby95nS03v7++O7n6m8fp7s7e3RoUMHrFixAm5ubvj7779z/Py/693PE/D2M8XPE30MezoKqUqVKsHU1FRpYui7atSogTp16uC3337D+vXrcxyXzf6N5t3XVatWBQDUqlULCQkJMDAwQMWKFZUOOzu7T8Z3+vRplWtXqlQJ+vr6AIBSpUopja/HxMTg5cuXn7zuu/r164e7d+9i4cKF+PfffzFw4MA8tX9flSpVcPbsWaWy91+TdoSHh+PPP//EyZMnlcqrVq2KEydOKJWdOHEClStXVnyvGRkZfbLXw9PTE/fv3//oktDcfL+9+5nKzMxEVFSU0mfq6tWrcHV1VflM5SbR+NjnNbu38d3PVH72DBk6dCg2bdqEX3/9FRUqVFDpRcqL8uXLw9DQUOkzlJKSwmW3xRyTjkLKxMQEEydOxIQJE7B69WrcunULp06dwu+//66oM3ToUISHh0MIgS5duqhc48SJE5g9ezZu3ryJxYsXY8uWLfjmm28AvF054OPjg86dO2Pv3r24c+cO/vnnH0yZMgXnzp37ZHz37t3D2LFjcePGDWzYsAE//fST4toA0Lx5cyxatAgXLlzAuXPnMGLECJXfmj7FxsYGXbt2xfjx49GqVSuUKVMmT+3fN3r0aPz+++9YtWoVYmJiMHPmTFy6dCnP+0KQ5tWoUQN9+/bFwoULlcrHjRuHAwcOYMaMGbh58yZWrVqFRYsW4dtvv1XUcXV1xdGjR/HgwQOllSLvatq0KZo0aYJu3bph3759iIuLw99//43du3cr6uTm+23x4sXYtm0brl+/jpEjR+LZs2eKhH/kyJFISkqCv78/zp49i1u3bmHPnj0YNGhQroaCtmzZguXLl+PmzZsIDg7GmTNnFKvUKlasiLJlyyIkJAQxMTH466+/lFbx5Fbr1q1haWmJmTNnYtCgQXlu/y4LCwsMHDgQ48ePx6FDh3D16lUMGTIEenp6/EwVY0w6CrGpU6di3LhxmDZtGqpWrYpevXopxlMBwN/fHwYGBvD391dazppt3LhxOHfuHLy9vTFz5kzMnz9fsURPJpPhf//7H5o0aYJBgwahcuXK6N27N+7evQsHB4dPxjZgwAC8evUK9erVw8iRI/HNN9/giy++UJyfN28eypYti8aNG6NPnz749ttvYWZmluevwZAhQ/DmzZuPzrDPrb59+yIoKAjffvstatWqhbi4OAQEBOT4tSPphYaGqnTd16pVC5s3b8bGjRtRvXp1TJs2DaGhoUrDMKGhobhz5w4qVKiQ4/yjbFu3bkXdunXh7+8PDw8PTJgwQSUZ+NT3W3h4OMLDw+Hl5YXjx49j586dip5BZ2dnnDhxAllZWWjVqhVq1KiBMWPGwNraWjE88jHTp0/Hxo0b4enpidWrV2PDhg3w8PAA8HaYY8OGDbh+/To8PT0RERGBmTNnfvKa79PT00NAQACysrIwYMCAPLd/3/z58+Hj44P27dvDz88PDRs2RNWqVfmZKsZk4v2BdSoysv+jPXv2LGrVqqXtcArEmjVrEBgYiIcPH8LIyEjj12/ZsiUcHR2VlhJS8VXQ32+6YMiQIXj8+DF27typ8Wu/ePECpUuXxrx58zBkyBCNX590HyeSFkEZGRl4+vQpvvvuOzRo0KBIJhwvX75EfHw8wsPDMXz4cI38AHj58iWWLl2K1q1bQ19fHxs2bMD+/fuV9i6h4qkgvt90TUpKCi5fvoz169drLOG4cOECrl+/jnr16iElJQWhoaEAgE6dOmnk+lT4cHilCDpx4gScnJxw9uxZpc2FipLZs2fD3d0djo6OCAoK0sg13x1Sql27Nv78809s3boVfn5+Grk+FV4F8f2mazp16oRWrVphxIgRaNmypcauO3fuXHh5ecHPzw8vXrzAsWPHcjUZnYomDq8QERGRJNjTQURERJJg0kFERESSYNJBREREkmDSQURERJJg0kGSSU9PR0hICNLT07UdCpFO4WeDigsmHSSZ9PR0TJ8+nf+xEr2Hnw0qSGFhYahbty4sLCxgb2+Pzp0748aNG0p1Xr9+jZEjRyqeLN6tWzckJiYq1bl37x4+//xzmJmZwd7eHuPHj0dmZmaeYmHSQUREVIQdOXIEI0eOxKlTp7Bv3z5kZGSgVatWePHihaJOYGAg/vzzT2zZsgVHjhzBw4cP0bVrV8X5rKwsfP7553jz5g3++ecfrFq1CitXrsS0adPyFAv36SDJpKamwsrKCikpKbC0tNR2OEQ6g58NktLjx49hb2+PI0eOoEmTJkhJSUGpUqWwfv16dO/eHQBw/fp1VK1aFSdPnkSDBg3w999/o3379nj48KHi+VtLly7FxIkT8fjx41zv0sueDiIiokImPT0dqampSkduh+dSUlIAALa2tgCAqKgoZGRkKO2+7O7ujnLlyuHkyZMAgJMnT6JGjRpKD/xs3bo1UlNTcfXq1VzHXSyeveJk7aHtEAiAEHKYG9uhctl6kMmY7+qChabe2g6BAGSILHQ3r45dlb+AoUxf2+EUez3i1xX4PTKe3Farfdii1Zg+fbpSWXBwMEJCQj7aTi6XY8yYMWjYsCGqV68OAEhISICRkRGsra2V6jo4OCAhIUFR5/0njGe/zq6TG8Ui6SDdIJPpwcLkw48WJyquDGX66Gnhqe0wSEryLLWaBwUFYezYsUplxsbGn2w3cuRIXLlyBcePH1fr/vnFpIOIiEhqQq5Wc2Nj41wlGe8aNWoUdu3ahaNHj6JMmTKKckdHR7x58wbJyclKvR2JiYlwdHRU1Dlz5ozS9bJXt2TXyQ32cRMREUlNLlfvyAMhBEaNGoVt27bh4MGDcHNzUzpfu3ZtGBoa4sCBA4qyGzdu4N69e/Dx8QEA+Pj44PLly3j06JGizr59+2BpaQkPj9xPYWBPBxERURE2cuRIrF+/Hjt27ICFhYViDoaVlRVMTU1hZWWFIUOGYOzYsbC1tYWlpSVGjx4NHx8fNGjQAADQqlUreHh4oH///pg9ezYSEhLw3XffYeTIkXnqcWHSQUREJDGh5vBKXixZsgQA0KxZM6XyFStWICAgAACwYMEC6OnpoVu3bkhPT0fr1q3x888/K+rq6+tj165d+PLLL+Hj4wNzc3MMHDgQoaGheYqlWOzTwdUrRDnj6hUiVVKsXnlz/7Ja7Y3K1NBQJNJiTwcREZHUJOzp0CWcSEpERESSYE8HERGR1NTcp6OwYtJBREQktWI6vMKkg4iISGp53GujqGDSQUREJDEpl8zqEk4kJSIiIkmwp4OIiEhqHF4hIiIiSRTT4RUmHURERFLjklkiIiKSRDHt6eBEUiIiIpIEezqIiIikxomkREREJIliOrzCpIOIiEhqxbSng3M6iIiISBLs6SAiIpKYEFwyS0RERFLgnA4iIiKSRDGd08Gkg4iISGrFtKeDE0mJiIhIEuzpICIikhqfvUJERESSKKbDK0w6iIiIpMaJpERERCSJYtrTwYmkREREJAn2dBAREUmNwytEREQkCSYdREREJIXi+uwVzukgIiIiSbCng4iISGocXtEN3t7ekMlkKuUymQwmJiaoWLEiAgIC4Ovrq4XoiIiINIBLZnVDmzZtcPv2bZibm8PX1xe+vr4oUaIEbt26hbp16yI+Ph5+fn7YsWOHtkMlIiLKH7lcvSMPjh49ig4dOsDZ2RkymQzbt29XOi+TyXI85syZo6jj6uqqcj48PDzPb1vnejqePHmCcePGYerUqUrlM2fOxN27d7F3714EBwdjxowZ6NSpk5aiJCIiUoOEPR0vXryAl5cXBg8ejK5du6qcj4+PV3r9999/Y8iQIejWrZtSeWhoKIYNG6Z4bWFhkedYdC7p2Lx5M6KiolTKe/fujdq1a+O3336Dv78/5s+fr4XoiIiICpe2bduibdu2Hzzv6Oio9HrHjh3w9fVF+fLllcotLCxU6uaVzg2vmJiY4J9//lEp/+eff2BiYgIAkMvlir8TEREVOmoOr6SnpyM1NVXpSE9PVzusxMRE/PXXXxgyZIjKufDwcJQsWRLe3t6YM2cOMjMz83x9nevpGD16NEaMGIGoqCjUrVsXAHD27FksW7YMkydPBgDs2bMHNWvW1GKUREREalBzeCUsLAzTp09XKgsODkZISIha1121ahUsLCxUhmG+/vpr1KpVC7a2tvjnn38QFBSE+Pj4PI86yIQQQq0IC8C6deuwaNEi3LhxAwBQpUoVjB49Gn369AEAvHr1SrGaJTecrD0KLFaiwmyhqbe2QyDSOT3i1xX4PV79vVCt9nrNh6v0bBgbG8PY2Pij7WQyGbZt24bOnTvneN7d3R0tW7bETz/99NHrLF++HMOHD0daWton7/kunevpAIC+ffuib9++HzxvamoqYTRERES6JTcJRl4dO3YMN27cwKZNmz5Zt379+sjMzMSdO3dQpUqVXN9DJ5MOAHjz5g0ePXoE+XtLg8qVK6eliIiIiDREBzcH+/3331G7dm14eXl9sm50dDT09PRgb2+fp3voXNIRExODwYMHq0wmFUJAJpMhK6t47ldPRERFiIRLZtPS0hAbG6t4HRcXh+joaNja2ip+kU9NTcWWLVswb948lfYnT57E6dOn4evrCwsLC5w8eRKBgYHo168fbGxs8hSLziUdAQEBMDAwwK5du+Dk5JTj7qRERESFmoQ9HefOnVPaxXvs2LEAgIEDB2LlypUAgI0bN0IIAX9/f5X2xsbG2LhxI0JCQpCeng43NzcEBgYqrpMXOjeR1NzcHFFRUXB3d9fYNTmRlChnnEhKpEqSiaQ7ZqvV3rTTBA1FIi2d26fDw8MDT5480XYYREREpGE6l3RERERgwoQJOHz4MJ4+faqy+QkREVGhJ+GzV3SJzs3p8PPzAwC0aNFCqZwTSYmIqMgopk+Z1bmk49ChQ9oOgYiIqGAV4t4Kdehc0tG0aVNth0BERFSwmHRoz6VLl1C9enXo6enh0qVLH63r6ekpUVRERESkSTqRdNSsWRMJCQmwt7dHzZo1IZPJkNNKXs7pICKiIkG3dquQjE4kHXFxcShVqpTi70REREUah1e0x8XFRfF3Ozs7mJubazEaIiKiAlZMkw6d26fDwcEBgwcPxvHjx7UdChEREWmQziUda9euRVJSEpo3b47KlSsjPDwcDx8+1HZYREREmiPk6h2FlM4lHZ07d8b27dvx4MEDjBgxAuvXr4eLiwvat2+PyMhIZGZmajtEIiIi9RTTHUl1LunIVqpUKYwdOxaXLl3C/PnzsX//fnTv3h3Ozs6YNm0aXr58qe0QiYiI8kcI9Y5CSicmkuYkMTERq1atwsqVK3H37l10794dQ4YMwf379xEREYFTp05h79692g6TiIgo7wpxb4U6dC7piIyMxIoVK7Bnzx54eHjgq6++Qr9+/WBtba2o89lnn6Fq1araC5KIiIjyTOeSjkGDBqF37944ceIE6tatm2MdZ2dnTJkyReLIiIiINIQ9HbohPj4eZmZmH61jamqK4OBgiSIiIiLSsEK8AkUdOpF0pKamfvT1uywtLQs6HCIiogIl5IV3Mqg6dCLpsLa2hkwm+2gdIQSfvUJEREUDh1e059ChQ9oOgYiIiAqYTiQdTZs21XYIRERE0uGcDu25dOlSrut6enoWYCREREQS4JwO7alZsyZkMhnEJ3ZZ45wOIiIqEjinQ3vi4uK0HQIREREVMJ1IOlxcXLQdAhERkXTY06EbVq9e/dHzAwYMkCgSIiKiAlKIH9qmDp1LOr755hul1xkZGXj58iWMjIxgZmbGpKMQGB04DO06+KFipfJ4/fo1zp2JxszgebgVeyfH+uu2/ILmLRtjUN/R2P3XAWmDJZKQgbkJqk3sjtJt68KkpCWeXbmD6Klr8OzibQBA6XZ1UH6AH2xquMLY1gJ7/SYj5epdLUdNBaKY9nTo3KPtnz17pnSkpaXhxo0baNSoETZs2KDt8CgXfBrWwYplG/B5S3/06jIUBgYG2LhtGUzNTFXqfvHVgE9OICYqKurMGwaHJjVwZvQS7Gk+CYlHLqPp5iCYONoAAPTNTPDk9A1c/n6jliOlAicX6h2FlM71dOSkUqVKCA8PR79+/XD9+nVth0Of0Kf7cKXXY76ajCu3TsCrpgdO/ROlKK9Wwx3DRwagjW9PXLp5VOowiSSlZ2KI0p/XxYmA+Xhy6u3/Y//Oi4Rzq1qoMNAPVyO24N4fxwEAZmXstBkqUYEpFEkHABgYGODhw4faDoPywcLSAgDw7FmKoszU1AQ//zYHk8fPxONHT7QVGpFk9PT1oWegD3l6hlJ51us3sKtXWUtRkdZwczDdsHPnTqXXQgjEx8dj0aJFaNiw4Sfbp6enIz09/b1ryCGT6dxIUrEgk8kQGjYJZ05G4ca1WEX59FmTcPbMBez530EtRkckncwXr/Hk7E1UDeyM1JgHeP04BeW6fIaStSshLS5B2+GR1ArxEIk6dC7p6Ny5s9JrmUyGUqVKoXnz5pg3b94n24eFhWH69OlKZebGdrAwKaXJMCmXwuZOhbtHJXRq009R1qqtLxo2qY+WTbppMTIi6Z0ZvQR1F3yBDtGLIc/MQvLlO7i3/R/YeLppOzSSmOBEUt0gl8uVjqysLCQkJGD9+vVwcnL6ZPugoCCkpKQoHSWMS0oQOb3v+9lT4Ne6Kbp1CED8w0RFeaMm9eHqVhY37p7Cf08u4b8nb7fBX7b6B2zdtVJL0RIVvBd3H+Fw15mILD8Yf9X+GgfaTYOegQFe3H2k7dBIahJOJD169Cg6dOgAZ2dnyGQybN++Xel8QEAAZDKZ0tGmTRulOklJSejbty8sLS1hbW2NIUOGIC0tLc9vW+d6Ot6VvarhU4+9f5exsTGMjY2Vyji0Ir3vZ09B2/Z+6NY+AP/dfaB07qcFy7Bu9R9KZYdP7kTw5Ajs3c0nDlPRl/UqHVmv0mFoZQaHZjVwaSZX5lHBefHiBby8vDB48GB07do1xzpt2rTBihUrFK/f/znat29fxMfHY9++fcjIyMCgQYPwxRdfYP369XmKRSeTjt9//x0LFixATEwMgLerV8aMGYOhQ4dqOTLKjbC5U9Glx+cY1GcU0tJeoJT925n4z1Of4/XrdDx+9CTHyaMP7serJChERYlDsxqATIbnsfEo4eYAr6l98Dw2Hnc2vl29ZWhtDrPSdjB1sAYAWFR427v7+lEy0h+nfOiyVBhJOJG0bdu2aNu27UfrGBsbw9HRMcdz165dw+7du3H27FnUqVMHAPDTTz+hXbt2mDt3LpydnXMdi84lHdOmTcP8+fMxevRo+Pj4AABOnjyJwMBA3Lt3D6GhoVqOkD4lYKg/ACDyL+XdZb/5ajI2r9+uhYiIdIOhhRlqTO4FUydbvElOw4O/zuJy+GaIzLcPsnRuVRv1fvy/Jec+v4wGAFyduxX/zovUSsxUQNScSJrToomcevpz6/Dhw7C3t4eNjQ2aN2+OmTNnomTJt1MTTp48CWtra0XCAQB+fn7Q09PD6dOn0aVLl1zfR+eSjiVLluC3336Dv7+/oqxjx47w9PTE6NGjmXQUAk7WHpK0ISps7v95Gvf/PP3B83c3H8XdzdyzplhQcyJpTosmgoODERISkudrtWnTBl27doWbmxtu3bqFyZMno23btjh58iT09fWRkJAAe3t7pTYGBgawtbVFQkLeVl7pXNKRkZGhlE1lq127NjIzM7UQERERkW4JCgrC2LFjlcry28vRu3dvxd9r1KgBT09PVKhQAYcPH0aLFi3UivN9OjfDsn///liyZIlK+a+//oq+fftqISIiIiINU3P1irGxMSwtLZWO/CYd7ytfvjzs7OwQG/t2byVHR0c8eqS8wiozMxNJSUkfnAfyITrR0/FutiaTybBs2TLs3bsXDRo0AACcPn0a9+7d48PeiIioaNDhHUnv37+Pp0+fKrap8PHxQXJyMqKiolC7dm0AwMGDByGXy1G/fv08XVsnko4LFy4ovc5+U7du3QIA2NnZwc7ODlevXpU8NiIiIo2TcEfStLQ0Ra8FAMTFxSE6Ohq2trawtbXF9OnT0a1bNzg6OuLWrVuYMGECKlasiNatWwMAqlatijZt2mDYsGFYunQpMjIyMGrUKPTu3TtPK1cAHUk6Dh3i3gxERFR8SLkj6blz5+Dr66t4nT26MHDgQCxZsgSXLl3CqlWrkJycDGdnZ7Rq1QozZsxQGq5Zt24dRo0ahRYtWkBPTw/dunXDwoUL8xyLTiQd2TIyMmBqaoro6GhUr15d2+EQEREVes2aNVNstpmTPXv2fPIatra2ed4ILCc6lXQYGhqiXLlyyMrK0nYoREREBaeYPvBN51avTJkyBZMnT0ZSUpK2QyEiIioYEj57RZfoVE8HACxatAixsbFwdnaGi4sLzM3Nlc6fP39eS5ERERFpiA6vXilIOpd0vP9oeyIiIioadC7pCA4O1nYIREREBasQD5GoQ+fmdABAcnIyli1bhqCgIMXcjvPnz+PBAz6BlIiICj8hF2odhZXO9XRcunQJfn5+sLKywp07dzBs2DDY2toiMjIS9+7dw+rVqz99ESIiIl1WiBMHdehcT8fYsWMREBCAmJgYmJiYKMrbtWuHo0f59EUiIioC5HL1jkJK55KOs2fPYvjw4SrlpUuXzvMjdImIiEh36NzwirGxMVJTU1XKb968iVKlSmkhIiIiIg3j8Ipu6NixI0JDQ5GRkQHg7VNn7927h4kTJ6Jbt25ajo6IiEgDiunmYDqXdMybNw9paWmwt7fHq1ev0LRpU1SsWBEWFhb4/vvvtR0eERGR2oQQah2Flc4Nr1hZWWHfvn04fvw4Ll26hLS0NNSqVQt+fn7aDo2IiEgzCnFvhTp0LunI1qhRIzRq1EjbYRAREZGG6NzwCgAcOHAA7du3R4UKFVChQgW0b98e+/fv13ZYREREmsE5Hbrh559/Rps2bWBhYYFvvvkG33zzDSwtLdGuXTssXrxY2+ERERGpjTuS6ohZs2ZhwYIFGDVqlKLs66+/RsOGDTFr1iyMHDlSi9ERERFpQCFOHNShcz0dycnJaNOmjUp5q1atkJKSooWIiIiISBN0Luno2LEjtm3bplK+Y8cOtG/fXgsRERERaZhczaOQ0onhlYULFyr+7uHhge+//x6HDx+Gj48PAODUqVM4ceIExo0bp60QiYiINKYwz8tQh0zowC4jbm5uuaonk8lw+/btPF/fydojz22IioOFpt7aDoFI5/SIX1fg90j291WrvfWGQxqKRFo60dMRFxen7RCIiIikU4iHSNShc3M6Dh0qnNkbERERfZzOJR1t2rRBhQoVMHPmTPz333/aDoeIiEjjius+HTqXdDx48ACjRo3CH3/8gfLly6N169bYvHkz3rx5o+3QiIiINKOYrl7RuaTDzs4OgYGBiI6OxunTp1G5cmV89dVXcHZ2xtdff42LFy9qO0QiIiK1sKdDB9WqVQtBQUEYNWoU0tLSsHz5ctSuXRuNGzfG1atXtR0eERFR/rCnQ3dkZGTgjz/+QLt27eDi4oI9e/Zg0aJFSExMRGxsLFxcXNCjRw9th0lERER5oBNLZt81evRobNiwAUII9O/fH7Nnz0b16tUV583NzTF37lw4OztrMUoiIqL8E4W4t0IdOpd0/Pvvv1i0aBG6dOkCY2PjHOvY2dlxaS0RERVexTTp0LnhlRYtWuDly5cqCcfy5csREREBADAwMEDTpk21ER4REZHahFy9o7DSuaTj119/hbu7u0p5tWrVsHTpUi1ERERERJqgc8MrCQkJcHJyUikvVaoU4uPjtRARERGRhhXi3gp16FxPR9myZXHixAmV8hMnTnDyKBERFQlSDq8cPXoUHTp0gLOzM2QyGbZv3644l5GRgYkTJ6JGjRowNzeHs7MzBgwYgIcPHypdw9XVFTKZTOkIDw/P8/vWuZ6OYcOGYcyYMcjIyEDz5s0BAAcOHMCECRP4aHsiIioSpJyX8eLFC3h5eWHw4MHo2rWr0rmXL1/i/PnzmDp1Kry8vPDs2TN888036NixI86dO6dUNzQ0FMOGDVO8trCwyHMsOpd0jB8/Hk+fPsVXX32l2PrcxMQEEydORFBQkJajIyIiUp+USUfbtm3Rtm3bHM9ZWVlh3759SmWLFi1CvXr1cO/ePZQrV05RbmFhAUdHR7Vi0bnhFZlMhoiICDx+/BinTp3CxYsXkZSUhGnTpmk7NCIiIp2Qnp6O1NRUpSM9PV0j105JSYFMJoO1tbVSeXh4OEqWLAlvb2/MmTMHmZmZeb62ziUd2UqUKIG6deuievXqH9yvg4iIqFASMrWOsLAwWFlZKR1hYWFqh/X69WtMnDgR/v7+sLS0VJR//fXX2LhxIw4dOoThw4dj1qxZmDBhQp6vr3PDK0REREWdusMrQUFBGDt2rFKZur+gZ2RkoGfPnhBCYMmSJUrn3r2Xp6cnjIyMMHz4cISFheXpvkw6iIiIJCbkMrXaGxsba3QUIDvhuHv3Lg4ePKjUy5GT+vXrIzMzE3fu3EGVKlVyfR8mHURERBLTpV1FsxOOmJgYHDp0CCVLlvxkm+joaOjp6cHe3j5P92LSQUREVISlpaUhNjZW8TouLg7R0dGwtbWFk5MTunfvjvPnz2PXrl3IyspCQkICAMDW1hZGRkY4efIkTp8+DV9fX1hYWODkyZMIDAxEv379YGNjk6dYmHQQERFJTAj1hlfy4ty5c/D19VW8zp6fMXDgQISEhGDnzp0AgJo1ayq1O3ToEJo1awZjY2Ns3LgRISEhSE9Ph5ubGwIDA1XmlOQGkw4iIiKJSTm80qxZMwghPhzLR84BQK1atXDq1CmNxMKkg4iISGLqTiQtrHR2nw4iIiIqWnLV05H9DJS8kMlkOHDgQJ7bERERFXWfGNEosnKVdNy+fRsyWfHsCiIiItK04jq8kquk486dOwUcBhERUfHBpIOIiIgkUVyHVziRlIiIiCSR756OZ8+e4ffff8fp06fx7NkzyOXKi445kZSIiChnHF7Jg7t376Jhw4Z4+PAhrKyskJqaCltbW0XyYWdnB3Nzc03HSkREVCRIuSOpLsnX8Mp3332H5ORkHDhwADExMRBCYNOmTUhNTUVQUBAsLCxw7NgxTcdKRERUJAi5ekdhla+k48CBAxg2bBh8fX0VS2mFEDAzM8P333+PGjVqYOLEiRoNlIiIiAq3fCUdT58+RfXq1QEAhoaGAIBXr14pzrds2RL79u3TQHhERERFj1zI1DoKq3zN6ShVqhSSkpIAABYWFjAxMVHay+PNmzdKSQgRERH9n+I6pyNfSUe1atVw8eJFAG9XqdSrVw8///wzOnbsCLlcjl9//RXu7u4aDZSIiKio4OqVPOjUqRPmzZuHV69ewdTUFNOmTUPr1q3h5uYG4G0iEhkZqdFAiYiIioriujmYTAjNvPVz585h/fr10NfXR5cuXfDZZ59p4rIa4WTtoe0QiHTSQlNvbYdApHN6xK8r8Htcq9ROrfZVY/6noUikpbFt0OvUqYM6depo6nJERERFFodXiIiISBKFeQWKOvKVdAwePPiTdWQyGX7//ff8XJ6IiKhI4+qVPFi5cuUn6zDpICIiyllxnUiar83B5HK5ypGRkYEbN25g2LBhaNCgAZ49e6bpWImIiKgQ09ij7fX19VGpUiX88ssvKFmyJLdBJyIi+oDiuiOpxpKOd7Vp0wZbt24tiEsTEREVekLI1DoKqwJZvZKUlIS0tLSCuDQREVGhV1zndGg06UhOTsb+/fuxYMEC1K5dW5OXJiIiokIuX0mHnp6e4pH27xNCwNbWFvPnz1crMCIioqKqMM/LUEe+ko4BAwaoJB0ymQy2traoXLky/P39YWFhoZEANeHxyxRth0CkkzrHztB2CETFUmGel6GOAtung4iIiHJWXHs68rV6JTQ0FFeuXPng+atXryI0NDTfQRERERVlQs2jsMpX0hESEoJLly598PyVK1cwffr0fAdFRERERU+BLJl9/fo1DAz4LDkiIqKcFNfhlVxnBqmpqUhOTla8fvr0Ke7du6dSLykpCevWrUPZsmU1EiAREVFRU1wnkuZ6eGXBggVwc3ODm5sbZDIZxowZo3j97lG7dm3s378fI0aMKMi4iYiICi25mkdeHD16FB06dICzszNkMhm2b9+udF4IgWnTpsHJyQmmpqbw8/NDTEyMUp2kpCT07dsXlpaWsLa2xpAhQ/K1CWiuezqaNWumCC40NBRdunSBp6enUh2ZTIYSJUqgQYMG+Oyzz/IcDBERUXEgIF1Px4sXL+Dl5YXBgweja9euKudnz56NhQsXYtWqVXBzc8PUqVPRunVr/PvvvzAxMQEA9O3bF/Hx8di3bx8yMjIwaNAgfPHFF1i/fn2eYpEJkffNWAcNGoQRI0agfv36eW2qFQZGpbUdApFOevXwmLZDINI5hnblC/weRx17qNW+ScKWfLWTyWTYtm0bOnfuDOBtR4KzszPGjRuHb7/9FgCQkpICBwcHrFy5Er1798a1a9fg4eGBs2fPok6dOgCA3bt3o127drh//z6cnZ1zff98rV5ZsWJFoUk4iIiIdI1cqHekp6cjNTVV6UhPT89zHHFxcUhISICfn5+izMrKCvXr18fJkycBACdPnoS1tbUi4QAAPz8/6Onp4fTp03m6X76SjsWLFysF+L5WrVrhl19+yc+liYiIijw5ZGodYWFhsLKyUjrCwsLyHEdCQgIAwMHBQancwcFBcS4hIQH29vZK5w0MDGBra6uok1v5SjpWrlyJSpUqffB85cqVsXz58vxcmoiIqMgTkKl1BAUFISUlRekICgrS9tv6pHwlHTExMahRo8YHz1erVk1l5isRERFphrGxMSwtLZUOY2PjPF/H0dERAJCYmKhUnpiYqDjn6OiIR48eKZ3PzMxEUlKSok5u5SvpyMjIwOvXrz94/vXr1x89T0REVJxJuWT2Y9zc3ODo6IgDBw4oylJTU3H69Gn4+PgAAHx8fJCcnIyoqChFnYMHD0Iul+d5fme+ko7KlStj3759Hzy/d+9eVKhQIT+XJiIiKvLUHV7Ji7S0NERHRyM6OhrA28mj0dHRuHfvnmLfrZkzZ2Lnzp24fPkyBgwYAGdnZ8UKl6pVq6JNmzYYNmwYzpw5gxMnTmDUqFHo3bt3nlauAPlMOvz9/bF3715MnToVb968UZRnZGQgODgYe/fuRZ8+ffJzaSIioiJPyp6Oc+fOwdvbG97e3gCAsWPHwtvbG9OmTQMATJgwAaNHj8YXX3yBunXrIi0tDbt371bs0QEA69atg7u7O1q0aIF27dqhUaNG+PXXX/P8vvO1T0dGRgZatWqFI0eOwNbWFu7u7gCA69evIykpCY0bN8a+fftgZGSU54AKAvfpIMoZ9+kgUiXFPh3/c+itVvt2iRs1FIm08tXTYWhoiL179yI8PBxlypTBhQsXcOHCBZQtWxazZ8/GgQMHkI9choiIiIqwfPV0fExUVBR+//13bNq0CU+fPtXkpfONPR1EOWNPB5EqKXo6/nLwV6v954kbNBSJtDTy/PmkpCSsXbsWy5cvx+XLlyGEQOXKlTVxaSIioiJHXjwfMpu/4ZVse/bsQa9evVC6dGkEBgYiPT0dwcHBuHz5Mq5fv66pGImIiIoUdXckLazy3NNx584dLF++HKtWrcL9+/dhZ2eH7t27Y/369fj+++9zfIIdERER/Z/iOusx10nHunXrsHz5chw5cgT6+vpo3749fvrpJ7Rr1w53797FunXrNBLQ2LFjcyyXyWQwMTFBxYoV0alTJ9ja2mrkfkRERCSNXCcd/fv3R/ny5fHDDz/A398fJUuWLJCALly4gPPnzyMrKwtVqlQBANy8eRP6+vpwd3fHzz//jHHjxuH48ePw8PAokBiIiIgKkiZ3FS1Mcj2nw9jYGHfu3MGOHTuwe/duvHr1qkAC6tSpE/z8/PDw4UNERUUhKioK9+/fR8uWLeHv748HDx6gSZMmCAwMLJD7ExERFTS5TKbWUVjlOumIj4/HDz/8gKdPn6J///5wdHTEkCFDcPToUY3uyTFnzhzMmDEDlpaWijIrKyuEhIRg9uzZMDMzw7Rp05T2gCciIipMhJpHYZXrpMPa2hqjRo3C+fPnce7cOfTr1w/btm2Dr68vGjVqBJlMhpSUFLUDSklJUXmaHQA8fvwYqampilje3X6diIiIdF++lszWqlULixcvRnx8PNasWYNq1aoBAIYOHYqaNWti5syZuHr1ar4C6tSpEwYPHoxt27bh/v37uH//PrZt24YhQ4YoHj5z5swZ7gNCRESFlq48ZVZqGtuR9N2ltP/99x/09PSQmZmZ5+ukpaUhMDAQq1evVrQ3MDDAwIEDsWDBApibmyuelFezZs1cXZM7khLljDuSEqmSYkfSDc591Wrv/1AzK0alpvFt0IUQ2LNnD5YvX47Nmzfn+zppaWm4ffs2AKB8+fIoUaJEvq/FpIMoZ0w6iFRJkXSsc+6nVvu+D9dqKBJpaWQb9HfJZDK0adMGbdq0Ues6JUqUgKenp4aiIiIi0h2FeTKoOjSedKjrxYsXCA8Px4EDB/Do0SPI5cqjV9m9H0RERFS46FzSMXToUBw5cgT9+/eHk5MTZIV4PTIREVFOiusD33Qu6fj777/x119/oWHDhtoOhYiIqEAU5hUo6tC5pMPGxobPVSEioiKtuM7pUOvR9gVhxowZmDZtGl6+fKntUIiIiEiDdK6nY968ebh16xYcHBzg6uoKQ0NDpfPnz5/XUmRERESawTkdOiJ711EiIqKiinM6dERwcLC2QyAiIipQTDqIiIhIEoLDK9pja2uLmzdvws7ODjY2Nh/dmyMpKUnCyIiIiEhTdCLpWLBgASwsLBR/54ZgRERUlHF4RYsGDhyo+HtAQID2AiEiIpJAcU06dG6fjqZNm2L16tV49eqVtkMhIiIqEELNo7DSuaTD29sb3377LRwdHTFs2DCcOnVK2yERERFplFym3lFY6VzS8cMPP+Dhw4dYsWIFHj16hCZNmsDDwwNz585FYmKitsMjIiKifNK5pAMADAwM0LVrV+zYsQP3799Hnz59MHXqVJQtWxadO3fGwYMHtR0iERFRvsnVPAornUw6sp05cwbBwcGYN28e7O3tERQUBDs7O7Rv3x7ffvuttsMjIiLKl+KadOjE6pV3PXr0CGvWrMGKFSsQExODDh06YMOGDWjdurViKW1AQADatGmDuXPnajlaIiKivCvMk0HVoXNJR5kyZVChQgUMHjwYAQEBKFWqlEodT09P1K1bVwvRERERUX7p3PDKgQMHcO3aNYwfPz7HhAMALC0tcejQIYkjIyIi0gwpV6+4urpCJpOpHCNHjgQANGvWTOXciBEjCuBd62BPR+PGjbUdAhERUYGScl7G2bNnkZWVpXh95coVtGzZEj169FCUDRs2DKGhoYrXZmZmBRKLTiQd3t7eud76/Pz58wUcDRERUcGSck7H+6MG4eHhqFChApo2baooMzMzg6OjY4HHohNJR+fOnbUdAhERkWTkaqYd6enpSE9PVyozNjaGsbHxR9u9efMGa9euxdixY5V+2V+3bh3Wrl0LR0dHdOjQAVOnTi2Q3g6dSDqCg4O1HQIREVGhERYWhunTpyuVBQcHIyQk5KPttm/fjuTkZKXnnPXp0wcuLi5wdnbGpUuXMHHiRNy4cQORkZEaj1smhCjyK3cMjEprOwQinfTq4TFth0Ckcwztyhf4PWa49FWr/YSby/PV09G6dWsYGRnhzz///GCdgwcPokWLFoiNjUWFChXUivN9OtHTYWNjk+s5HUlJSQUcDRERUcFS97f93CQY77t79y7279//yR6M+vXrA0DRTTp++OEHbYdAREQkGW3sKrpixQrY29vj888//2i96OhoAICTk5PGY9CJpGPgwIHaDoGIiEgyUj8pVi6XY8WKFRg4cCAMDP7vR/+tW7ewfv16tGvXDiVLlsSlS5cQGBiIJk2awNPTU+Nx6ETS8a579+599Hy5cuUkioSIiKho2L9/P+7du4fBgwcrlRsZGWH//v344Ycf8OLFC5QtWxbdunXDd999VyBx6FzSkb1z2oe8u8EJERFRYaTuktm8atWqFXJaN1K2bFkcOXJEsjh0Lum4cOGC0uuMjAxcuHAB8+fPx/fff6+lqIiIiDSnyC8b/QCdSzq8vLxUyurUqQNnZ2fMmTMHXbt21UJUREREmlOYH0+vDp174NuHVKlSBWfPntV2GERERJRPOtfTkZqaqvRaCIH4+HiEhISgUqVKWoqKiIhIc6Se06ErdC7psLa2VplIKoRA2bJlsXHjRi1FRUREpDnFM+XQwaTj0KFDSq/19PRQqlQpVKxYUWltMRERUWFVXOd06NxP8XcftUtERFQUcXhFh9y4cQM//fQTrl27BgCoWrUqRo0aBXd3dy1HRkRERPmlc6tXtm7diurVqyMqKgpeXl7w8vLC+fPnUaNGDWzdulXb4REREalNqHkUVjrX0zFhwgQEBQUhNDRUqTw4OBgTJkxAt27dtBQZERGRZhTXOR0619MRHx+PAQMGqJT369cP8fHxWoiIiIhIs4SafwornUs6mjVrhmPHjqmUHz9+HI0bN9ZCRERERJolV/MorHRieGXnzp2Kv3fs2BETJ05EVFQUGjRoAAA4deoUtmzZgunTp2srRCIiIlKTTOT02DmJ6enlrsNFJpPl6ymzBkal89yGqDh49VC1V5GouDO0K1/g9/jKtada7X++s1lDkUhLJ3o65PLC3FlERESUN1r/bV9LdGpOR0ZGBlq0aIGYmBhth0JqaNyoPrZvW4l7d6KQ+eYBOnZsrThnYGCAsFmTceH8fqQ8i8G9O1FYsfxHODk5aDFiIs37bfUm9BryNer5dUWTz3vj60mhiLt7X6lOevobzJy3GA3b9kRdvy4YM3kmniQ9U6oTn/AIX347DXWad0aTz3tj7qJlyMzMe48v6RY5hFpHYaVTSYehoSEuXbqk7TBITebmZrh06V+M/maKyjkzM1N416yB72f9iLr126BHz2GoUrk8tkWu0EKkRAXnXPRl+HftgPW/LsCvP8xCRmYmvgicgpevXivqRCz8BYdPnMb8mZOxctFsPH7yFGMmz1Scz8rKwlfjg5GRkYm1S+fh++/GYcff+7Bo2RptvCUitenEnI53BQYGwtjYGOHh4Rq7Jud0aE/mmwfo2n0wdu7c88E6dWp74dTJ/8GtQl38999DCaMjzumQTtKzZDRp74+Vi2ejTs0aeJ72Ao0/743ZIRPQyvftyrzbd/9Dxz5fYN0v8+FVvSqOnTyLkRNCcHDHWtjZ2gAANm37CwuWLMexvzbC0NBQm2+pyJJiTscw1x5qtf/tzhYNRSItnZjT8a7MzEwsX74c+/fvR+3atWFubq50fv78+VqKjAqKlZUl5HI5kpNTtR0KUYFJe/ESAGBlaQEA+PdGDDIzM9GgjreiTnmXsnBysMfFK9fhVb0qLl65hkrlXRUJBwA0rF8bM+YuQmzcXVStXFHaN0EaU5j32lCHziUdV65cQa1atQAAN2/eVDr3/iPvc5Keno709HSlMiFErtqS9IyNjTFr1mRs3LQdz5+naTscogIhl8sR/uMv8Pb0QKXyrgCAJ0+fwdDQAJYWJZTqlrS1xpOkpLd1kp6hpK21yvns9lR4FdflEzqXdLz/aPu8CgsLU9nPQ6ZXAjJ9S7WuS5pnYGCAjRuWQiaTYeSoIG2HQ1RgZs5bjNjbd7B6yVxth0I6orj2dOjURNJ3xcbGYs+ePXj16hWAt70VuREUFISUlBSlQ6ZnUZChUj5kJxzlypVBm7b+7OWgIuv7eT/jyD9nsPynCDjal1KU25W0QUZGJlLf+95/mpQMO1vbt3VsbfA0KVnlfHZ7osJG55KOp0+fokWLFqhcuTLatWuneN7KkCFDMG7cuE+2NzY2hqWlpdLBoRXdkp1wVKzohtZteiEpid3EVPQIIfD9vJ9x4Og/WL4wHGWcHZXOe1SpBAMDA5w+F60oi7t7H/GJj+BV3R0A4FW9KmJu38HTZ8mKOifPnkcJczNUcC0nxdugAlJct0HXuaQjMDAQhoaGuHfvHszMzBTlvXr1wu7du7UYGeWWubkZvLyqwcurGgDAzbUcvLyqoWxZZxgYGGDzpl9Ru5YXBgwcDX19fTg4lIKDQynOxKciZea8xdi19yAiQibA3MwUT54m4cnTJLz+/3POLEqYo2v7Vpj90284E3URV6/H4LtZb1eteFWvCgD4rF4tVHAth6DQObgecxsnTkfhp19Xo3fXDjAyMtLm2yM1yYVQ6yisdG7JrKOjI/bs2QMvLy9YWFjg4sWLKF++PG7fvg1PT0+kpeW9G55LZqXVtIkPDuz/Q6V81erNCJ0xD7diTufYroVfdxw5erKgw6N3cMlswanesG2O5TMnj0Xnz1sCeLs52JxFv+F/+w4jIyMDn9WrjanfjoRdSVtF/YcJiZgxZxHOXrgMU1NjdGzrh8ARg2FgoC/J+yiOpFgy28+lq1rt196N1FAk0tK5pMPCwgLnz59HpUqVlJKOc+fOoXXr1nj69Gmer8mkgyhnTDqIVDHpKDg6N7zSuHFjrF69WvFaJpNBLpdj9uzZ8PX11WJkREREmlFct0HXuSWzs2fPRosWLXDu3Dm8efMGEyZMwNWrV5GUlIQTJ05oOzwiIiK1ccmsjqhevTpu3ryJRo0aoVOnTnjx4gW6du2KCxcuoEKFCtoOj4iISG3FdfWKzvV0AICVlRWmTFF9WBgREVFRUJiHSNShk0nHs2fP8Pvvv+PatWsAAA8PDwwaNAi2trafaElERES6SueGV44ePQpXV1csXLgQz549w7Nnz7Bw4UK4ubnh6NGj2g6PiIhIbULNP4WVziUdI0eORK9evRAXF4fIyEhERkbi9u3b6N27N0aOHKnt8IiIiNQm5ZyOkJAQyGQypcPd3V1x/vXr1xg5ciRKliyJEiVKoFu3bkhMTFTzHeZM55KO2NhYjBs3Dvr6/7fxjb6+PsaOHYvY2FgtRkZERKQZQgi1jryqVq0a4uPjFcfx48cV5wIDA/Hnn39iy5YtOHLkCB4+fIiuXdXbR+RDdG5OR61atXDt2jVUqVJFqfzatWvw8vLSUlRERESaI/VEUgMDAzg6OqqUp6Sk4Pfff8f69evRvHlzAMCKFStQtWpVnDp1Cg0aNNBsHBq9Wj5dunRJ8fevv/4a33zzDWJjYxVv9tSpU1i8eDHCw8O1FSIREZHOSE9PR/r/f45PNmNjYxgbG+dYPyYmBs7OzjAxMYGPjw/CwsJQrlw5REVFISMjA35+foq67u7uKFeuHE6ePKnxpEMntkHX09ODTCb7ZJeRTCZDVlZWnq/PbdCJcsZt0IlUSbENeody7dVqX3twHUyfPl2pLDg4GCEhISp1//77b6SlpaFKlSqIj4/H9OnT8eDBA1y5cgV//vknBg0apJLA1KtXD76+voiIiFArzvfpRE9HXFyctkMgIiKSjLorUIKCgjB27Filsg/1crRt+38PH/T09ET9+vXh4uKCzZs3w9TUVK048konkg4XFxfF31+8eAFzc3MtRkNERFSw1J3T8bGhlE+xtrZG5cqVERsbi5YtW+LNmzdITk6GtbW1ok5iYmKOc0DUpXOrVxwcHDB48GClmbVERESkGWlpabh16xacnJxQu3ZtGBoa4sCBA4rzN27cwL179+Dj46Pxe+tc0rF27VokJSWhefPmqFy5MsLDw/Hw4UNth0VERKQxUi6Z/fbbb3HkyBHcuXMH//zzD7p06QJ9fX34+/vDysoKQ4YMwdixY3Ho0CFERUVh0KBB8PHx0fgkUkAHk47OnTtj+/btePDgAUaMGIH169fDxcUF7du3R2RkJDIzM7UdIhERkVqk3Bzs/v378Pf3R5UqVdCzZ0+ULFkSp06dQqlSpQAACxYsQPv27dGtWzc0adIEjo6OiIyM1MC7VKUTq1c+5aeffsL48ePx5s0b2NnZYcSIEZg0aRLMzMxy1Z6rV4hyxtUrRKqkWL3Sqmwbtdrv/W+3hiKRlk5MJM1JYmIiVq1ahZUrV+Lu3bvo3r07hgwZgvv37yMiIgKnTp3C3r17tR0mERFRnvEpszoiMjISK1aswJ49e+Dh4YGvvvoK/fr1U5pV+9lnn6Fq1araC5KIiIjyTOeSjkGDBqF37944ceIE6tatm2MdZ2dnTJkyReLIiIiINKMQzGwoEDqXdMTHx39yroapqSmCg4MlioiIiEizOLyiIw4fPgx9fX20bt1aqXzPnj2Qy+VKO6sREREVRuruSFpY6dyS2UmTJuX4fBUhBCZNmqSFiIiIiDRLLoRaR2Glc0lHTEwMPDw8VMrd3d0RGxurhYiIiIhIE3Qu6bCyssLt27dVymNjY/lMFiIiKhKEmkdhpXNJR6dOnTBmzBjcunVLURYbG4tx48ahY8eOWoyMiIhIM+QQah2Flc4lHbNnz4a5uTnc3d3h5uYGNzc3VK1aFSVLlsTcuXO1HR4REZHaimvSoXOrV6ysrPDPP/9g3759uHjxIkxNTeHp6YkmTZpoOzQiIiJSg84lHQAgk8nQqlUrtGrVStuhEBERaRw3ByMiIiJJFOYhEnUw6SAiIpJYcd0cjEkHERGRxIrr8IrOrV4hIiKioknnkg59fX08evRIpfzp06fQ19fXQkRERESaxSWzOuJDXU7p6ekwMjKSOBoiIiLNK67DKzqTdCxcuBDA2+Wyy5YtQ4kSJRTnsrKycPToUbi7u2srPCIiIo0pzL0V6tCZpGPBggUA3mZ/S5cuVRpKMTIygqurK5YuXaqt8IiIiDSGq1e0LC4uDgDg6+uLyMhI2NjYaDkiIiIi0iSdSTqyHTp0SPH37DEvmUymrXCIiIg0Tl5M53To3OoVAFi9ejVq1KgBU1NTxbNX1qxZo+2wiIiINEKo+aew0rmejvnz52Pq1KkYNWoUGjZsCAA4fvw4RowYgSdPniAwMFDLERIREamnuPZ0yISOrdtxc3PD9OnTMWDAAKXyVatWISQkRDH3Iy8MjEprKjyiIuXVw2PaDoFI5xjalS/we1S1r6dW+2uPzmgoEmnpXE9HfHw8PvvsM5Xyzz77DPHx8VqIiIiISLMK8xCJOnRuTkfFihWxefNmlfJNmzahUqVKWoiIiIhIs+RCqHUUVjrX0zF9+nT06tULR48eVczpOHHiBA4cOJBjMkJERFTYFNeeDp1LOrp164bTp09jwYIF2L59OwCgatWqOHPmDLy9vbUbHBERkQYU5t4KdejcRNKCwImkRDnjRFIiVVJMJK1gV0ut9reenNdQJNLSuZ4OIiKioo7DK1qmp6f3yZ1HZTIZMjMzJYqIiIioYAgh13YIWqEzSce2bds+eO7kyZNYuHAh5PLi+Y9ERERFi5RPmQ0LC0NkZCSuX78OU1NTfPbZZ4iIiECVKlUUdZo1a4YjR44otRs+fLjGH7SqM0lHp06dVMpu3LiBSZMm4c8//0Tfvn0RGhqqhciIiIgKryNHjmDkyJGoW7cuMjMzMXnyZLRq1Qr//vsvzM3NFfWGDRum9HPWzMxM47HoTNLxrocPHyI4OBirVq1C69atER0djerVq2s7LCIiIo2Qcg3H7t27lV6vXLkS9vb2iIqKQpMmTRTlZmZmcHR0LNBYdGpzsJSUFEycOBEVK1bE1atXceDAAfz5559MOIiIqEiRQ6h1pKenIzU1VelIT0/P1b1TUlIAALa2tkrl69atg52dHapXr46goCC8fPlS4+9bZ5KO2bNno3z58ti1axc2bNiAf/75B40bN9Z2WERERBonhFDrCAsLg5WVldIRFhb2yfvK5XKMGTMGDRs2VPqFvk+fPli7di0OHTqEoKAgrFmzBv369dP4+9aZfTr09PRgamoKPz8/6Ovrf7BeZGRknq/NfTqIcsZ9OohUSbFPh5O1h1rt7yReUOnZMDY2hrGx8Ufbffnll/j7779x/PhxlClT5oP1Dh48iBYtWiA2NhYVKlRQK9Z36cycjgEDBnxyySwRERHlLsF436hRo7Br1y4cPXr0owkHANSvXx8Aim7SsXLlSm2HQEREJAkpNwcTQmD06NHYtm0bDh8+DDc3t0+2iY6OBgA4OTlpNBadSTqIiIiKCylnNowcORLr16/Hjh07YGFhgYSEBACAlZUVTE1NcevWLaxfvx7t2rVDyZIlcenSJQQGBqJJkybw9PTUaCw6M6ejIHFOB1HOOKeDSJUUczpKWVX5dKWPeJxyI9d1PzR1YcWKFQgICMB///2Hfv364cqVK3jx4gXKli2LLl264LvvvoOlpaVacb6PPR1EREQSk/L3/U/dq2zZsiq7kRYUnVkyS0REREUbezqIiIgkJi/6MxtyxKSDiIhIYsVgOmWOmHQQERFJTMqnzOoSzukgIiIiSbCng4iISGIcXiEiIiJJcCIpERERSULKbdB1CZMOIiIiiRXXng5OJCUiIiJJsKeDiIhIYpxISkRERJLgnA4iIiKSBHs6iIiISBLFNengRFIiIiKSBHs6iIiIJFY8+zkAmSiufTxEREQkKQ6v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JHW3LlzBzKZDCEhIR8tK6h7EZG0mHQQFUOHDx+GTCZTOkqUKIHatWvjxx9/RFZWlrZDzJc7d+4gJCQE0dHR2g6FiHJgoO0AiEh7/P390a5dOwgh8PDhQ6xcuRJjxozB1atX8euvv2olJhcXF7x69QoGBnn/7+nOnTuYPn06XF1dUbNmTY1dl4g0g58+omKsVq1a6Nevn+L1l19+iapVq2LZsmWYMWMGHBwcVNo8f/4cFhYWBRaTTCaDiYlJobkuEeUeh1eISMHS0hI+Pj4QQuD27dtwdXVFs2bNcOHCBbRu3RpWVlbw9PRU1I+JiUH//v3h5OQEIyMjuLq6Yvz48Xjx4oXKtY8fP46GDRvC1NQUDg4OGDVqFNLS0lTqfWzuxdatW9GsWTNYW1vDzMwMVapUwddff403b95g5cqV8PX1BQAMGjRIMWzUrFmzj143MzMTERER8PDwgImJCUqWLIkuXbrg8uXLH4xr165dqFu3LkxMTODk5ITx48cjMzMzj19touKHPR1EpCCEQGxsLADAzs4OAHDv3j00b94cPXr0QLdu3RSJQlRUFJo3bw5ra2sMHz4cpUuXxsWLF7Fw4UKcOHECR44cgaGhIQDg9OnT8PPzg4WFBSZOnAhra2ts3LgRAwYMyHVsU6ZMwaxZs+Dh4YHAwEA4OTnh1q1b2Lp1K0JDQ9GkSRNMnjwZs2bNwhdffIHGjRsDQI69Ne/q27cvNm/ejJYtW+LLL79EQkICFi9eDB8fHxw7dgze3t5K9f/3v//h559/xogRIzB48GDs2LEDc+fOhY2NDSZPnpzr90NULAkiKnYOHTokAIjp06eLx48fi0ePHomLFy+KoUOHCgCiQYMGQgghXFxcBADx22+/qVzD09NTVKlSRaSmpiqVR0ZGCgBixYoVijIfHx9haGgobty4oShLT08XdevWFQBEcHCwojwuLk6l7PTp0wKA8PX1Fa9evVK6n1wuF3K5XOl9vXvvj1137969AoDo2bOn4hpCCBEdHS309fVFo0aNVNqbmZmJuLg4pftXq1ZNODo6qtyTiJRxeIWoGAsODkapUqVgb28PLy8vLF++HB07dsT27dsVdWxtbTFo0CCldpcvX8alS5fQp08fpKen48mTJ4qjUaNGMDc3x969ewEAjx49wsmTJ9GpUydUrlxZcQ0jIyMEBgbmKs5169YBAMLCwlTmZWQPo+THtm3bALztRXn3Gl5eXujQoQOOHz+Ox48fK7Xp3LkzXF1dle7v6+uLhISEHIeLiOj/cHiFqBj74osv0KNHD8hkMpibm6Ny5cqwtbVVqlOhQgXo6+srlV27dg3A26QlODg4x2snJiYCAG7fvg0AcHd3V6nj4eGRqzhjYmIgk8ng5eWVq/q5FRcXBz09PVStWlXlXLVq1bB9+3bExcWhVKlSivLy5cur1C1ZsiQA4OnTpyhRooRGYyQqSph0EBVjlSpVgp+f30frmJmZqZQJIQAA48aNQ5s2bXJsZ2Njo36A71CnR0OT3k/A3pX9dSGinDHpIKI8q1SpEoC3P4A/lbS4ubkBAK5fv65y7t9//83V/SpXroy///4bFy9eRL169T5YL69JSfny5SGXy3Ht2jWlVTnvxpYdPxGpj3M6iCjPvL29Ub16dSxdulQxfPKuzMxMJCUlAXi7eqRBgwbYsWMHbt68qajz5s0bLFiwIFf369OnDwBg8uTJePPmjcr57B6G7KGN7Ht/SufOnQG8nSvybi/FlStXsHPnTjRq1EhpaIWI1MOeDiLKM5lMhjVr1qB58+bw9PTE4MGDUa1aNbx8+RKxsbGIjIxEWFgYAgICAADz589Hs2bN0LBhQ4wcOVKxZDa3e1vUq1cPEydOREREBGrVqoVevXrB0dERcXFx+OOPP3DmzBlYW1vDw8MDFhYW+Pnnn2FmZgZra2vY29ujefPmOV63ZcuW6NmzJzZu3Ihnz56hffv2iiWzJiYmWLhwoaa+ZEQEJh1ElE81a9bEhQsXEBYWhp07d2Lp0qWwsLCAq6srAgIC0KJFC0VdHx8f7Nu3D5MmTUJ4eDisrKzQvXt3fPnll6hRo0au7hceHg4vLy8sWrQIs2fPhlwuR9myZdGuXTvFvBNTU1Ns3LgR3333HcaMGYP09HQ0bdr0g0kH8HZlTK1atbBy5UqMGzcO5ubmaNq0KWbMmJHr2Igod2SCM5+IiIhIApzTQURERJJg0kFERESSYNJBREREkmDSQURERJJg0kFERESSYNJBREREkmDSQURERJJg0kFERESSYNJBREREkmDSQURERJJg0kFERESSYNJBREREkmDSQURERJL4f6WTMQphC3Q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 name="Rectangle 2"/>
          <p:cNvSpPr/>
          <p:nvPr/>
        </p:nvSpPr>
        <p:spPr>
          <a:xfrm>
            <a:off x="1466754" y="1448088"/>
            <a:ext cx="14782800" cy="7078861"/>
          </a:xfrm>
          <a:prstGeom prst="rect">
            <a:avLst/>
          </a:prstGeom>
        </p:spPr>
        <p:txBody>
          <a:bodyPr wrap="square">
            <a:spAutoFit/>
          </a:bodyPr>
          <a:lstStyle/>
          <a:p>
            <a:r>
              <a:rPr lang="en-IN" sz="7200" b="1" u="sng" dirty="0">
                <a:latin typeface="Times New Roman" panose="02020603050405020304" pitchFamily="18" charset="0"/>
                <a:cs typeface="Times New Roman" panose="02020603050405020304" pitchFamily="18" charset="0"/>
              </a:rPr>
              <a:t>Advantages Of </a:t>
            </a:r>
            <a:r>
              <a:rPr lang="en-IN" sz="7200" b="1" u="sng" dirty="0" smtClean="0">
                <a:latin typeface="Times New Roman" panose="02020603050405020304" pitchFamily="18" charset="0"/>
                <a:cs typeface="Times New Roman" panose="02020603050405020304" pitchFamily="18" charset="0"/>
              </a:rPr>
              <a:t>LSTM</a:t>
            </a:r>
            <a:r>
              <a:rPr lang="en-IN" sz="3200" dirty="0">
                <a:latin typeface="Times New Roman" panose="02020603050405020304" pitchFamily="18" charset="0"/>
                <a:cs typeface="Times New Roman" panose="02020603050405020304" pitchFamily="18" charset="0"/>
              </a:rPr>
              <a:t/>
            </a:r>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
            </a:r>
            <a:br>
              <a:rPr lang="en-IN" sz="3200" dirty="0">
                <a:latin typeface="Times New Roman" panose="02020603050405020304" pitchFamily="18" charset="0"/>
                <a:cs typeface="Times New Roman" panose="02020603050405020304" pitchFamily="18" charset="0"/>
              </a:rPr>
            </a:br>
            <a:r>
              <a:rPr lang="en-IN" sz="1200" dirty="0">
                <a:latin typeface="Times New Roman" panose="02020603050405020304" pitchFamily="18" charset="0"/>
                <a:cs typeface="Times New Roman" panose="02020603050405020304" pitchFamily="18" charset="0"/>
              </a:rPr>
              <a:t/>
            </a:r>
            <a:br>
              <a:rPr lang="en-IN" sz="1200" dirty="0">
                <a:latin typeface="Times New Roman" panose="02020603050405020304" pitchFamily="18" charset="0"/>
                <a:cs typeface="Times New Roman" panose="02020603050405020304" pitchFamily="18" charset="0"/>
              </a:rPr>
            </a:br>
            <a:r>
              <a:rPr lang="en-US" sz="3600" b="1" dirty="0"/>
              <a:t>1. </a:t>
            </a:r>
            <a:r>
              <a:rPr lang="en-US" sz="3600" b="1" u="sng" dirty="0"/>
              <a:t>Effective Long-Term Dependency </a:t>
            </a:r>
            <a:r>
              <a:rPr lang="en-US" sz="3600" b="1" u="sng" dirty="0" smtClean="0"/>
              <a:t>Learning:</a:t>
            </a:r>
            <a:r>
              <a:rPr lang="en-US" sz="3600" b="1" u="sng" dirty="0"/>
              <a:t/>
            </a:r>
            <a:br>
              <a:rPr lang="en-US" sz="3600" b="1" u="sng" dirty="0"/>
            </a:br>
            <a:r>
              <a:rPr lang="en-US" sz="3600" dirty="0"/>
              <a:t>LSTMs can capture long-term dependencies in sequential data due to their gated structure, which helps retain important information over extended sequences while forgetting irrelevant data.</a:t>
            </a:r>
            <a:br>
              <a:rPr lang="en-US" sz="3600" dirty="0"/>
            </a:br>
            <a:r>
              <a:rPr lang="en-US" sz="3600" dirty="0"/>
              <a:t/>
            </a:r>
            <a:br>
              <a:rPr lang="en-US" sz="3600" dirty="0"/>
            </a:br>
            <a:r>
              <a:rPr lang="en-US" sz="3600" b="1" dirty="0"/>
              <a:t>2. </a:t>
            </a:r>
            <a:r>
              <a:rPr lang="en-US" sz="3600" b="1" u="sng" dirty="0"/>
              <a:t>Prevention of Vanishing/Exploding </a:t>
            </a:r>
            <a:r>
              <a:rPr lang="en-US" sz="3600" b="1" u="sng" dirty="0" smtClean="0"/>
              <a:t>Gradients:</a:t>
            </a:r>
            <a:r>
              <a:rPr lang="en-US" sz="3600" b="1" dirty="0"/>
              <a:t/>
            </a:r>
            <a:br>
              <a:rPr lang="en-US" sz="3600" b="1" dirty="0"/>
            </a:br>
            <a:r>
              <a:rPr lang="en-US" sz="3600" dirty="0"/>
              <a:t>The gating mechanisms in LSTMs mitigate the problem of vanishing or exploding gradients during backpropagation, enabling the network to learn from longer sequences effectively.</a:t>
            </a:r>
            <a:r>
              <a:rPr lang="en-US" dirty="0"/>
              <a:t/>
            </a:r>
            <a:br>
              <a:rPr lang="en-US" dirty="0"/>
            </a:br>
            <a:endParaRPr lang="en-IN" dirty="0"/>
          </a:p>
        </p:txBody>
      </p:sp>
    </p:spTree>
    <p:extLst>
      <p:ext uri="{BB962C8B-B14F-4D97-AF65-F5344CB8AC3E}">
        <p14:creationId xmlns:p14="http://schemas.microsoft.com/office/powerpoint/2010/main" val="8363827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pSp>
        <p:nvGrpSpPr>
          <p:cNvPr id="189" name="Google Shape;189;p21"/>
          <p:cNvGrpSpPr/>
          <p:nvPr/>
        </p:nvGrpSpPr>
        <p:grpSpPr>
          <a:xfrm>
            <a:off x="500062" y="582530"/>
            <a:ext cx="17135475" cy="9256578"/>
            <a:chOff x="0" y="-28575"/>
            <a:chExt cx="4513047" cy="2437946"/>
          </a:xfrm>
        </p:grpSpPr>
        <p:sp>
          <p:nvSpPr>
            <p:cNvPr id="190" name="Google Shape;190;p21"/>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91" name="Google Shape;191;p21"/>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21"/>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3" name="Google Shape;193;p21"/>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5" name="Google Shape;195;p21"/>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96" name="Google Shape;196;p21"/>
          <p:cNvSpPr txBox="1"/>
          <p:nvPr/>
        </p:nvSpPr>
        <p:spPr>
          <a:xfrm>
            <a:off x="1092681" y="1983349"/>
            <a:ext cx="15685173" cy="1200288"/>
          </a:xfrm>
          <a:prstGeom prst="rect">
            <a:avLst/>
          </a:prstGeom>
          <a:noFill/>
          <a:ln>
            <a:noFill/>
          </a:ln>
        </p:spPr>
        <p:txBody>
          <a:bodyPr spcFirstLastPara="1" wrap="square" lIns="91425" tIns="45700" rIns="91425" bIns="45700" anchor="t" anchorCtr="0">
            <a:spAutoFit/>
          </a:bodyPr>
          <a:lstStyle/>
          <a:p>
            <a:pPr marL="114300" indent="0" algn="ctr">
              <a:buNone/>
            </a:pPr>
            <a:r>
              <a:rPr lang="en-IN" sz="7200" b="1" u="sng" dirty="0">
                <a:latin typeface="Times New Roman" panose="02020603050405020304" pitchFamily="18" charset="0"/>
                <a:cs typeface="Times New Roman" panose="02020603050405020304" pitchFamily="18" charset="0"/>
              </a:rPr>
              <a:t>Accuracy For </a:t>
            </a:r>
            <a:r>
              <a:rPr lang="en-IN" sz="7200" b="1" u="sng" dirty="0" smtClean="0">
                <a:latin typeface="Times New Roman" panose="02020603050405020304" pitchFamily="18" charset="0"/>
                <a:cs typeface="Times New Roman" panose="02020603050405020304" pitchFamily="18" charset="0"/>
              </a:rPr>
              <a:t>RNN/LSTM</a:t>
            </a:r>
            <a:endParaRPr lang="en-IN" sz="7200" b="1" u="sng" dirty="0">
              <a:latin typeface="Times New Roman" panose="02020603050405020304" pitchFamily="18" charset="0"/>
              <a:cs typeface="Times New Roman" panose="02020603050405020304" pitchFamily="18" charset="0"/>
            </a:endParaRPr>
          </a:p>
        </p:txBody>
      </p:sp>
      <p:sp>
        <p:nvSpPr>
          <p:cNvPr id="198" name="Google Shape;198;p21" descr="data:image/png;base64,iVBORw0KGgoAAAANSUhEUgAAAh0AAAIACAYAAAAmKN6iAAAAOXRFWHRTb2Z0d2FyZQBNYXRwbG90bGliIHZlcnNpb24zLjguMCwgaHR0cHM6Ly9tYXRwbG90bGliLm9yZy81sbWrAAAACXBIWXMAAA9hAAAPYQGoP6dpAABo7klEQVR4nO3dd1gU1/s28HvpRapIswBWRAWxEyuKNfaOFVs0URPRWNAoiEbAmhiNJjH2bsQS8429GyuKLRZQ1KiABQGxILDn/cOX/bkuKrDL7AL3x2uuyz1zzsyzyMrDaSMTQggQERERFTA9bQdARERExQOTDiIiIpIEkw4iIiKSBJMOIiIikgSTDiIiIpIEkw4iIiKSBJMOIiIikgSTDiIiIpIEkw4iIiKSBJMOojyKiYlB79694ejoCH19fchkMgQEBEgex507dyCTySCTySS/N/2fZs2aQSaTYeXKldoOhUjnMekgrUtNTcWCBQvQqlUrlClTBiYmJrCwsIC7uzsCAgKwZ88e6Mpu/UlJSWjcuDE2bdqER48ewcbGBg4ODrCystJ2aDovJCREkSTJZDLcvn37o/WXL1+uVP/48eMajSUkJATJyckauyYRfZqBtgOg4m3Lli348ssv8fTpU0WZpaUlMjMzcePGDdy4cQOrVq1CnTp1sG3bNpQpU0aL0QIbNmxAYmIiKleujMOHD8PJyUlrsRgaGqJKlSpau7+61q5di2nTpn3w/Jo1awrs3tOnTwcABAQEwNraWq1rlStXDlWqVGHiSZQL7Okgrfn111/Rq1cvPH36FDVq1MCmTZuQnJyMlJQUvHjxAgkJCVi2bBnc3d1x7tw5xMbGajtkXL16FQDQoUMHrSYcAFC6dGlcv34d169f12oceVWuXDkAwLp16z5Y5969ezhy5Iiiri5bvXo1rl+/ji5dumg7FCKdx6SDtOL8+fMYPXo0hBDo0qULzp07h549eyr9tujg4IAhQ4bgypUrmDp1KvT0tP/t+urVKwBAiRIltBxJ4VWpUiXUqVMHN2/exJkzZ3Kss27dOggh0LdvX4mjI6KCpP3/xalY+u677/DmzRuUK1cOq1evhpGR0Qfr6uvrIzQ0FI0bN1Y5d/PmTQwZMgQuLi4wNjaGnZ0dWrVqhS1btnzwetlzBO7cuYO4uDgEBATA2dkZJiYmqFSpEoKDg/H69WulNgEBAUqTBadPn6403yBbbiYVvnv/90VGRqJNmzawt7eHoaEh7Ozs4OHhgUGDBmH37t1KdXMzkXTv3r3o2LEj7O3tYWRkhNKlS8Pf3x9RUVE51j98+DBkMhlcXV0BAEeOHEGbNm1ga2sLMzMz1K1bVyPDHv379wfwdoglJ9nl/fr1++A1srKy8Ndff2Ho0KHw9vaGnZ0djI2N4eLiggEDBuDy5csqbbLnlWRzc3NT+nd8d0Jw9r95SEgIXr16henTp6NatWowMzNTGpLJ6d/8+fPnKF++PGQyGUaPHp1j/AcPHoSenh709PRw6NChD75PoiJFEEns3r17AoAAIObOnZvv62zbtk0YGxsrrmVtbS0MDAwUrwcMGCCysrJU2mWfj4yMFDY2NgKAsLS0FHp6eopzn3/+uVKbr7/+Wjg4OAgTExMBQJibmwsHBwfFka1p06YCgFixYsUH486+R1xcnFL5xIkTFecACCsrK2FkZKR4Xb9+faX6cXFxinM5mTBhguK8np6esLa2FjKZTPF66dKlKm0OHTokAAgXFxexbNkyoaenJ2QymbCyslKKbc6cOR98fx8SHBwsAIgWLVqIxMREYWBgIOzt7UVGRoZSvaioKAFAeHt7K329jh07plTv8uXLinMymUxYW1sr/n0ACGNjY7Fz506lNnPmzBEODg6KOnZ2dkr/jl9//bWi7sCBAwUAMWHCBFG7dm0BQBgZGQlLS0thZWWlqPehf/MjR44ovn779u1TOpecnCzKli0rAIhvvvkmz19LosKKSQdJbs2aNYr/9K9fv56va8TExAgzMzMBQLRu3VrcunVLCCHEixcvREREhCKBmD17tkrbd5OUVq1aKWJ48eKFmDNnjuIH859//qnSNvsHUXBwcI5x5TfpuH37tpDJZEJfX18sWLBApKamCiGEkMvl4uHDh2LlypVi3LhxStf5WNKxbt06xbnx48eLZ8+eCSGEePjwofD391ckHidPnlRql510mJmZCSMjIzF27Fjx+PFjIYQQjx8/Fr1791b8QM8uz613kw4hhGjXrp0AIP766y+lemPGjBEAxLx585S+Xu8nHTdu3BBDhw4VBw4cEGlpaYqvV2xsrAgICBAAhI2NjUhJSVGJ5UOJ37uy/61LlCghbG1txR9//KFIkGJiYhT1PvZvPm7cOAFAlClTRiQnJyvK+/fvLwAId3d38erVq4981YiKFiYdJLkpU6YofnDJ5fJ8XSP7h0q1atXE69evVc6PHz9ekVi8ePFC6Vz2Dxw3N7cc23bq1EkAEAMHDlQ5V1BJx6ZNmwQA0aZNmw+2e9+Hkg65XC7Kly8vAIihQ4eqtMvKyhL169cXAESrVq2UzmUnHQBE3759Vdq+fv1a0VPwsfeYk/eTjg0bNggAwt/fX1EnMzNTODg4CH19fREfHy+E+HDS8SmtWrUSAMSyZctUzuUl6QAg9u/f/8F6H/s3f/36tahWrZoAIPr37y+EEGLr1q0CgDAwMBBnzpzJ03siKuw4p4Mkl7081sbGJl8bWwkhsG3bNgDA+PHjYWxsrFJn3LhxMDY2RnJyMg4cOJDjdSZMmJBj2w4dOgD4v5UqUrC0tAQAPHr0CHK5XK1rXbhwQbEHxpQpU1TO6+npISgoCACwb98+pKSk5Hid7777TqXM2NgYLVu2BKD+16dTp06wsLDAjh07kJaWpognMTERLVq0gKOjo1rXb9u2LQDg1KlTal3Hy8sLLVq0yFdbY2NjrF27FoaGhlizZg2WLFmC4cOHAwAmT56MunXrqhUbUWHDpIMKnVu3bil+UPr6+uZYx8HBAR4eHgDe/hDOiaenZ47lpUuXBgBJN46qX78+bGxscP78eTRr1gxr165FfHx8vq51/vx5AG8nSWZPCH1f9tdNCIGLFy+qnDc2NkblypVzbKupr4+pqSm6deuGly9fIjIyEsD/7c3xsQmk70pLS0N4eDgaNmyIkiVLwsDAQDEpNDAwEADy/XXM1qBBA7Xa16xZE8HBwQCAr776Ck+ePEGtWrVyTOqIijomHSS5kiVLAgCePXuWr51Gnzx5ovh79g/AnLi4uAAAHj9+nON5Z2fnHMtNTEwAABkZGXmOLb9sbGywevVqWFlZ4dixY+jfvz+cnZ1Rvnx5fPXVV4iOjs71tbK/Ph/72lhaWipWYOT09XF0dPzgEmVNfn2yk4u1a9ciLS0N27dvh5mZWa72vHjw4AG8vLwQFBSEf/75B0lJSTAzM4O9vT0cHBwUvUcvXrxQK8ZSpUqp1R4AJk2ahEqVKgF429O0evVqGBoaqn1dosKGSQdJzt3dHQCQnp6OmzdvqnWt9PR0TYSkE9q3b4+4uDgsWbIE3bp1g4ODg+J1rVq1EBERkafrFYavja+vL0qXLo2DBw9i0aJFePnyJbp06ZKrfVDGjBmD27dvo2zZsti5cydSU1ORmpqKxMREJCQkYP78+QCg9hb6+vr6arUHgOPHjys2t5PL5WoP+RAVVkw6SHJNmzZV/H3Xrl15bv/ub5737t37YL27d++q1C9oBgZvnyzw/j4f2T40fyKbjY0NRowYgT/++AMJCQk4f/48unfvDiEEpkyZgn///feTMWS/3499bZ4/f64YHpHy6/M+PT099OnTB1lZWYot0XMztPLmzRv8+eefAN7uCNqhQwdYWFgo1Xn06JHmA86H58+fIyAgAEIIVKtWDQAQGBiY4z4tREUdkw6SXNmyZRWT/BYuXKiYRPgp2b+xli9fXrFz6eHDh3Osm5iYqPgB7e3trWbEuZc9ZPHgwYMcz587dy5P1/P29sbGjRvh4uKCrKysXD30LPv9JiYm4tq1aznWOXjwIIC3G5V5eXnlKSZNy94oLCMjAw4ODoqJqh/z5MkTRU9OnTp1cqzzsQ23sicwq9sLkhvZCUalSpVw+vRptGjRAs+fP8egQYN05kGGRFJh0kFaMWPGDBgaGuLevXsYOHAg3rx588G62b8FHzt2DMDbHxhdu3YFAMyfPz/HtvPmzUN6ejqsra3zvfIgP2rUqAEAit/C3zdnzpwcyz/2/vX19RU7tn6oB+Vd3t7eqFChAgDkOCQjl8sRFhYGAGjZsqXWH1RWo0YNhIaGYty4cZg/f36uhjMsLCwUicONGzdUzh87dgz79+//YPvs+R4FPVn4r7/+wu+//w59fX2sXr0a5ubmWL58OSwtLXH48GH8+OOPBXp/Il3DpIO0onbt2vjhhx8AvN36u27dutiyZQtSU1MVdRITE7F8+XJUr14dM2bMUFpKOnnyZJiZmSEmJgZdunRRdFW/fPkSs2fPxrx585TqSaVbt26QyWS4ePEixo0bp3g/9+/fR79+/T74rJElS5agTZs22Lhxo9KwwJMnT/Dtt98iJiYGenp68PPz+2QMMpkMoaGhAIBVq1Zh8uTJimGdhIQE9O/fH6dPn4aenp7iaavaNnXqVMydOxd9+vTJVX0LCwvFctNhw4Yplu9mZGRg48aN6NSpE2xsbD7YPnuYY/Xq1cjKylIz+pw9ffoUQ4cOBQBMnDhRsQqmXLlyiu/9yZMn55g0ERVZWtshhEgIsX79emFra6uy/Xf2bqPZx2effSYePHig1Hbbtm1K24S/vw16//79P7oN+oc2hnp3K/D3fWpzMCGEGD16tMr23ACEiYmJ2L17d473X7BggdL7LVGihLC0tFQqmzVrltJ98rINur6+vrCxsVHaBn3JkiV5eu/Zsjf5ymnztI95f3Ow3Mp+D+9vDnb06FGlf/8SJUooXlerVk388MMPAoBo2rSpyjWXL1+uaGdiYiLKlSsnXFxclHZ9zc2/tRAf3hysZ8+eAoDw8vIS6enpKu06dOggAIh69eqJzMzMXH89iAoz9nSQVvn7++P27duYN28e/Pz84OTkhFevXkEmk8Hd3R2DBg3C/v37ceLECZUlrp07d8alS5cwaNAglC1bFi9fvoSFhQVatGiBTZs2YfXq1Vp5Mu2PP/6IhQsXonr16jAyMoK+vj46d+6MkydPonXr1jm26dOnD3799Vf06NED7u7u0NfXx6tXr1CmTBn06NEDhw8fVmzolVsRERHYs2cP2rdvDxsbG6SlpcHR0RG9evXC6dOnMWLECE28Xa1p3Lgxjh07hrZt28LS0hKZmZlwc3PD5MmTcerUqY8OGw0aNAi//fYb6tWrBwMDA/z333+4e/eu0nJsdWzcuBGbN2+GkZHRBx9o+Ntvv8HOzg5nzpxRDHcRFXUyITiTiYiIiAoeezqIiIhIEkw6iIiISBJMOoiIiEgSTDqIiIhIEkw6iIiISBJMOoiIiEgSTDqIiIhIEkw6iIiISBJMOoiIiEgSTDqIiIhIEkw6iIiISBJMOoiIiEgSTDqIiIhIEkw6iIiISBJMOoiIiEgSTDqIiIhIEkw6iIiISBJMOoiIiEgSTDqIiIhIEkw6iIiISBJMOoiIiEgSTDqIiIhIEkw6iIiISBJMOoiIiEgSTDqIiIhIEkw6iIiISBJMOoiIiEgSTDqIiqg7d+5AJpMhJCTko2UFdS8iovcx6SDSsMOHD0MmkykdJUqUQO3atfHjjz8iKytL2yHmy507dxASEoLo6Ghth0JEhZSBtgMgKqr8/f3Rrl07CCHw8OFDrFy5EmPGjMHVq1fx66+/aiUmFxcXvHr1CgYGef/o37lzB9OnT4erqytq1qypsesSUfHB/yGICkitWrXQr18/xesvv/wSVatWxbJlyzBjxgw4ODiotHn+/DksLCwKLCaZTAYTE5NCc10iKlo4vEIkEUtLS/j4+EAIgdu3b8PV1RXNmjXDhQsX0Lp1a1hZWcHT01NRPyYmBv3794eTkxOMjIzg6uqK8ePH48WLFyrXPn78OBo2bAhTU1M4ODhg1KhRSEtLU6n3sbkXW7duRbNmzWBtbQ0zMzNUqVIFX3/9Nd68eYOVK1fC19cXADBo0CDFsFGzZs0+et3MzExERETAw8MDJiYmKFmyJLp06YLLly9/MK5du3ahbt26MDExgZOTE8aPH4/MzMw8frWJSBexp4NIIkIIxMbGAgDs7OwAAPfu3UPz5s3Ro0cPdOvWTZEoREVFoXnz5rC2tsbw4cNRunRpXLx4EQsXLsSJEydw5MgRGBoaAgBOnz4NPz8/WFhYYOLEibC2tsbGjRsxYMCAXMc2ZcoUzJo1Cx4eHggMDISTkxNu3bqFrVu3IjQ0FE2aNMHkyZMxa9YsfPHFF2jcuDEA5Nhb866+ffti8+bNaNmyJb788kskJCRg8eLF8PHxwbFjx+Dt7a1U/3//+x9+/vlnjBgxAoMHD8aOHTswd+5c2NjYYPLkybl+P0SkowQRadShQ4cEADF9+nTx+PFj8ejRI3Hx4kUxdOhQAUA0aNBACCGEi4uLACB+++03lWt4enqKKlWqiNTUVKXyyMhIAUCsWLFCUebj4yMMDQ3FjRs3FGXp6emibt26AoAIDg5WlMfFxamUnT59WgAQvr6+4tWrV0r3k8vlQi6XK72vd+/9sevu3btXABA9e/ZUXEMIIaKjo4W+vr5o1KiRSnszMzMRFxendP9q1aoJR0dHlXsSUeHD4RWiAhIcHIxSpUrB3t4eXl5eWL58OTp27Ijt27cr6tja2mLQoEFK7S5fvoxLly6hT58+SE9Px5MnTxRHo0aNYG5ujr179wIAHj16hJMnT6JTp06oXLmy4hpGRkYIDAzMVZzr1q0DAISFhanMy8geRsmPbdu2AXjbi/LuNby8vNChQwccP34cjx8/VmrTuXNnuLq6Kt3f19cXCQkJOQ4XEVHhwuEVogLyxRdfoEePHpDJZDA3N0flypVha2urVKdChQrQ19dXKrt27RqAt0lLcHBwjtdOTEwEANy+fRsA4O7urlLHw8MjV3HGxMRAJpPBy8srV/VzKy4uDnp6eqhatarKuWrVqmH79u2Ii4tDqVKlFOXly5dXqVuyZEkAwNOnT1GiRAmNxkhE0mLSQVRAKlWqBD8/v4/WMTMzUykTQgAAxo0bhzZt2uTYzsbGRv0A36FOj4YmvZ+AvSv760JEhReTDiIdU6lSJQBvfwB/Kmlxc3MDAFy/fl3l3L///pur+1WuXBl///03Ll68iHr16n2wXl6TkvLly0Mul+PatWtKq3LejS07fiIqHjing0jHeHt7o3r16li6dKli+ORdmZmZSEpKAvB29UiDBg2wY8cO3Lx5U1HnzZs3WLBgQa7u16dPHwDA5MmT8ebNG5Xz2T0M2UMb2ff+lM6dOwN4O1fk3V6KK1euYOfOnWjUqJHS0AoRFX3s6SDSMTKZDGvWrEHz5s3h6emJwYMHo1q1anj58iViY2MRGRmJsLAwBAQEAADmz5+PZs2aoWHDhhg5cqRiyWxu97aoV68eJk6ciIiICNSqVQu9evWCo6Mj4uLi8Mcff+DMmTOwtraGh4cHLCws8PPPP8PMzAzW1tawt7dH8+bNc7xuy5Yt0bNnT2zcuBHPnj1D+/btFUtmTUxMsHDhQk19yYiokGDSQaSDatasiQsXLiAsLAw7d+7E0qVLYWFhAVdXVwQEBKBFixaKuj4+Pti3bx8mTZqE8PBwWFlZoXv37vjyyy9Ro0aNXN0vPDwcXl5eWLRoEWbPng25XI6yZcuiXbt2inknpqam2LhxI7777juMGTMG6enpaNq06QeTDuDtyphatWph5cqVGDduHMzNzdG0aVPMmDEj17ERUdEhE5ydRURERBLgnA4iIiKSBJMOIiIikgSTDiIiIpIEkw4iIiKSBJOOYsrV1RU//PBDgVy7WbNmGDNmjFrXyH7UeXR0NADg8OHDkMlkSE5Ozld7ooJU0N9vMplM6Zk9+bFy5UpYW1srXoeEhKBmzZr5bk+UH0w6qEgqW7Ys4uPjUb16dW2HQvkQEBAAmUyG8PBwpfLt27fneWfUgkywi5NevXopbUBHlB9MOkhjctrNUlv09fXh6OgIAwNuRVNYmZiYICIiAs+ePdN2KFqjS58pU1NT2NvbazsMKuSYdBRicrkcs2fPRsWKFWFsbIxy5crh+++/R/PmzTFq1Ciluo8fP4aRkREOHDigKHv+/Dn8/f1hbm6O0qVLY/HixUptkpOTMXToUJQqVQqWlpZo3rw5Ll68qDif3T27bNkyuLm5KT0WPTMzE6NGjYKVlRXs7OwwdepUpa2wc+outra2xsqVKz/5vl+8eAFLS0v88ccfSuXbt2+Hubk5nj9//sHhmQMHDqBOnTowMzPDZ599hhs3bihdY+bMmbC3t4eFhQWGDh2KSZMm5akLmjTHz88Pjo6OCAsL+2i9rVu3olq1ajA2NoarqyvmzZunONesWTPcvXsXgYGBn3yoXXJyMoYPHw4HBweYmJigevXq2LVrV66+37Jdv34dn332maL9kSNHlNpcuXIFbdu2RYkSJeDg4ID+/fvjyZMnSvGOGjUKY8aMgZ2dHVq3bq04Fx8fj7Zt28LU1BTly5dXiien4cfo6GjIZDLcuXPno18/ADh69CgMDQ2RkJCgVD5mzBg0btwYwIeHZ9asWQNXV1dYWVmhd+/eSl+P58+fo2/fvjA3N4eTkxMWLFigkeFXKryYdBRiQUFBCA8Px9SpU/Hvv/9i/fr1cHBwwNChQ7F+/Xqkp6cr6q5duxalS5dW2j1yzpw58PLywoULFzBp0iR888032Ldvn+J8jx498OjRI/z999+IiopCrVq10KJFC6Vnb8TGxmLr1q2IjIxUGs9etWoVDAwMcObMGfz444+YP38+li1bppH3bW5ujt69e2PFihVK5StWrED37t1hYWHxwbZTpkzBvHnzcO7cORgYGGDw4MGKc+vWrcP333+PiIgIREVFoVy5cliyZIlGYqa809fXx6xZs/DTTz/h/v37OdaJiopCz5490bt3b1y+fBkhISGYOnWqInmNjIxEmTJlEBoaivj4eMTHx+d4HblcjrZt2+LEiRNYu3Yt/v33X4SHh0NfXz9P32/jx4/HuHHjcOHCBfj4+KBDhw54+vQpgLdJTfPmzeHt7Y1z585h9+7dSExMRM+ePZWuu2rVKhgZGeHEiRNYunSponzq1Kno1q0bLl68iL59+6J37964du1anr+uOWnSpAnKly+PNWvWKMoyMjKwbt06pc/I+27duoXt27dj165d2LVrF44cOaI0JDZ27FicOHECO3fuxL59+3Ds2DGcP39eIzFTISWoUEpNTRXGxsbit99+Uzn36tUrYWNjIzZt2qQo8/T0FCEhIYrXLi4uok2bNkrtevXqJdq2bSuEEOLYsWPC0tJSvH79WqlOhQoVxC+//CKEECI4OFgYGhqKR48eKdVp2rSpqFq1qpDL5YqyiRMniqpVqypeAxDbtm1TamdlZSVWrFghhBAiLi5OABAXLlwQQghx6NAhAUA8e/ZMCCHE6dOnhb6+vnj48KEQQojExERhYGAgDh8+/NH2+/fvV9zvr7/+EgDEq1evhBBC1K9fX4wcOVIppoYNGwovLy9B0ho4cKDo1KmTEEKIBg0aiMGDBwshhNi2bZt497+tPn36iJYtWyq1HT9+vPDw8FC8dnFxEQsWLPjo/fbs2SP09PTEjRs3cjyf2++38PBwRZuMjAxRpkwZERERIYQQYsaMGaJVq1ZK1/3vv/8EAMV9mzZtKry9vVXuD0CMGDFCqax+/friyy+/FEKofj6EEOLChQsCgIiLixNCCLFixQphZWWlOB8cHKz0vR0REaH0Gd26dasoUaKESEtL+2B7MzMzkZqaqigbP368qF+/vhDi7f9RhoaGYsuWLYrzycnJwszMTHzzzTcq75GKB/Z0FFLXrl1Denq60jM4spmYmKB///5Yvnw5AOD8+fO4cuWK4gFh2Xx8fFReZ//mdPHiRaSlpaFkyZIoUaKE4oiLi8OtW7cUbVxcXHJ8UmiDBg2UurJ9fHwQExODrKysfL/nd9WrVw/VqlXDqlWrALztyXFxcUGTJk0+2u7dR6w7OTkBAB49egQAuHHjhsqj3T/2qHeSRkREBFatWpXjb/XXrl1Dw4YNlcoaNmyY5++16OholClTBpUrV87xfG6/3979TBkYGKBOnTpKn6lDhw4pfZ7c3d0BQOkzVbt27Rxj+NjnVRMCAgIQGxuLU6dOAXg7nNKzZ0+Ym5t/sI2rq6tST4+Tk5Pi83T79m1kZGQofYasrKxQpUoVjcVMhQ9n2RVSpqamHz0/dOhQ1KxZE/fv38eKFSvQvHlzuLi45Pr6aWlpcHJywuHDh1XOvTuu+7H/kD5GJpMpzfEA3nbn5sXQoUOxePFiTJo0CStWrMCgQYM+ubLB0NBQKQbgbdc66a4mTZqgdevWCAoKUkmcNeVTnycgf99v70pLS0OHDh0QERGhci47AQby95nS03v7++O7n6m8fp7s7e3RoUMHrFixAm5ubvj7779z/Py/693PE/D2M8XPE30MezoKqUqVKsHU1FRpYui7atSogTp16uC3337D+vXrcxyXzf6N5t3XVatWBQDUqlULCQkJMDAwQMWKFZUOOzu7T8Z3+vRplWtXqlQJ+vr6AIBSpUopja/HxMTg5cuXn7zuu/r164e7d+9i4cKF+PfffzFw4MA8tX9flSpVcPbsWaWy91+TdoSHh+PPP//EyZMnlcqrVq2KEydOKJWdOHEClStXVnyvGRkZfbLXw9PTE/fv3//oktDcfL+9+5nKzMxEVFSU0mfq6tWrcHV1VflM5SbR+NjnNbu38d3PVH72DBk6dCg2bdqEX3/9FRUqVFDpRcqL8uXLw9DQUOkzlJKSwmW3xRyTjkLKxMQEEydOxIQJE7B69WrcunULp06dwu+//66oM3ToUISHh0MIgS5duqhc48SJE5g9ezZu3ryJxYsXY8uWLfjmm28AvF054OPjg86dO2Pv3r24c+cO/vnnH0yZMgXnzp37ZHz37t3D2LFjcePGDWzYsAE//fST4toA0Lx5cyxatAgXLlzAuXPnMGLECJXfmj7FxsYGXbt2xfjx49GqVSuUKVMmT+3fN3r0aPz+++9YtWoVYmJiMHPmTFy6dCnP+0KQ5tWoUQN9+/bFwoULlcrHjRuHAwcOYMaMGbh58yZWrVqFRYsW4dtvv1XUcXV1xdGjR/HgwQOllSLvatq0KZo0aYJu3bph3759iIuLw99//43du3cr6uTm+23x4sXYtm0brl+/jpEjR+LZs2eKhH/kyJFISkqCv78/zp49i1u3bmHPnj0YNGhQroaCtmzZguXLl+PmzZsIDg7GmTNnFKvUKlasiLJlyyIkJAQxMTH466+/lFbx5Fbr1q1haWmJmTNnYtCgQXlu/y4LCwsMHDgQ48ePx6FDh3D16lUMGTIEenp6/EwVY0w6CrGpU6di3LhxmDZtGqpWrYpevXopxlMBwN/fHwYGBvD391dazppt3LhxOHfuHLy9vTFz5kzMnz9fsURPJpPhf//7H5o0aYJBgwahcuXK6N27N+7evQsHB4dPxjZgwAC8evUK9erVw8iRI/HNN9/giy++UJyfN28eypYti8aNG6NPnz749ttvYWZmluevwZAhQ/DmzZuPzrDPrb59+yIoKAjffvstatWqhbi4OAQEBOT4tSPphYaGqnTd16pVC5s3b8bGjRtRvXp1TJs2DaGhoUrDMKGhobhz5w4qVKiQ4/yjbFu3bkXdunXh7+8PDw8PTJgwQSUZ+NT3W3h4OMLDw+Hl5YXjx49j586dip5BZ2dnnDhxAllZWWjVqhVq1KiBMWPGwNraWjE88jHTp0/Hxo0b4enpidWrV2PDhg3w8PAA8HaYY8OGDbh+/To8PT0RERGBmTNnfvKa79PT00NAQACysrIwYMCAPLd/3/z58+Hj44P27dvDz88PDRs2RNWqVfmZKsZk4v2BdSoysv+jPXv2LGrVqqXtcArEmjVrEBgYiIcPH8LIyEjj12/ZsiUcHR2VlhJS8VXQ32+6YMiQIXj8+DF27typ8Wu/ePECpUuXxrx58zBkyBCNX590HyeSFkEZGRl4+vQpvvvuOzRo0KBIJhwvX75EfHw8wsPDMXz4cI38AHj58iWWLl2K1q1bQ19fHxs2bMD+/fuV9i6h4qkgvt90TUpKCi5fvoz169drLOG4cOECrl+/jnr16iElJQWhoaEAgE6dOmnk+lT4cHilCDpx4gScnJxw9uxZpc2FipLZs2fD3d0djo6OCAoK0sg13x1Sql27Nv78809s3boVfn5+Grk+FV4F8f2mazp16oRWrVphxIgRaNmypcauO3fuXHh5ecHPzw8vXrzAsWPHcjUZnYomDq8QERGRJNjTQURERJJg0kFERESSYNJBREREkmDSQURERJJg0kGSSU9PR0hICNLT07UdCpFO4WeDigsmHSSZ9PR0TJ8+nf+xEr2Hnw0qSGFhYahbty4sLCxgb2+Pzp0748aNG0p1Xr9+jZEjRyqeLN6tWzckJiYq1bl37x4+//xzmJmZwd7eHuPHj0dmZmaeYmHSQUREVIQdOXIEI0eOxKlTp7Bv3z5kZGSgVatWePHihaJOYGAg/vzzT2zZsgVHjhzBw4cP0bVrV8X5rKwsfP7553jz5g3++ecfrFq1CitXrsS0adPyFAv36SDJpKamwsrKCikpKbC0tNR2OEQ6g58NktLjx49hb2+PI0eOoEmTJkhJSUGpUqWwfv16dO/eHQBw/fp1VK1aFSdPnkSDBg3w999/o3379nj48KHi+VtLly7FxIkT8fjx41zv0sueDiIiokImPT0dqampSkduh+dSUlIAALa2tgCAqKgoZGRkKO2+7O7ujnLlyuHkyZMAgJMnT6JGjRpKD/xs3bo1UlNTcfXq1VzHXSyeveJk7aHtEAiAEHKYG9uhctl6kMmY7+qChabe2g6BAGSILHQ3r45dlb+AoUxf2+EUez3i1xX4PTKe3Farfdii1Zg+fbpSWXBwMEJCQj7aTi6XY8yYMWjYsCGqV68OAEhISICRkRGsra2V6jo4OCAhIUFR5/0njGe/zq6TG8Ui6SDdIJPpwcLkw48WJyquDGX66Gnhqe0wSEryLLWaBwUFYezYsUplxsbGn2w3cuRIXLlyBcePH1fr/vnFpIOIiEhqQq5Wc2Nj41wlGe8aNWoUdu3ahaNHj6JMmTKKckdHR7x58wbJyclKvR2JiYlwdHRU1Dlz5ozS9bJXt2TXyQ32cRMREUlNLlfvyAMhBEaNGoVt27bh4MGDcHNzUzpfu3ZtGBoa4sCBA4qyGzdu4N69e/Dx8QEA+Pj44PLly3j06JGizr59+2BpaQkPj9xPYWBPBxERURE2cuRIrF+/Hjt27ICFhYViDoaVlRVMTU1hZWWFIUOGYOzYsbC1tYWlpSVGjx4NHx8fNGjQAADQqlUreHh4oH///pg9ezYSEhLw3XffYeTIkXnqcWHSQUREJDGh5vBKXixZsgQA0KxZM6XyFStWICAgAACwYMEC6OnpoVu3bkhPT0fr1q3x888/K+rq6+tj165d+PLLL+Hj4wNzc3MMHDgQoaGheYqlWOzTwdUrRDnj6hUiVVKsXnlz/7Ja7Y3K1NBQJNJiTwcREZHUJOzp0CWcSEpERESSYE8HERGR1NTcp6OwYtJBREQktWI6vMKkg4iISGp53GujqGDSQUREJDEpl8zqEk4kJSIiIkmwp4OIiEhqHF4hIiIiSRTT4RUmHURERFLjklkiIiKSRDHt6eBEUiIiIpIEezqIiIikxomkREREJIliOrzCpIOIiEhqxbSng3M6iIiISBLs6SAiIpKYEFwyS0RERFLgnA4iIiKSRDGd08Gkg4iISGrFtKeDE0mJiIhIEuzpICIikhqfvUJERESSKKbDK0w6iIiIpMaJpERERCSJYtrTwYmkREREJAn2dBAREUmNwytEREQkCSYdREREJIXi+uwVzukgIiIiSbCng4iISGocXtEN3t7ekMlkKuUymQwmJiaoWLEiAgIC4Ovrq4XoiIiINIBLZnVDmzZtcPv2bZibm8PX1xe+vr4oUaIEbt26hbp16yI+Ph5+fn7YsWOHtkMlIiLKH7lcvSMPjh49ig4dOsDZ2RkymQzbt29XOi+TyXI85syZo6jj6uqqcj48PDzPb1vnejqePHmCcePGYerUqUrlM2fOxN27d7F3714EBwdjxowZ6NSpk5aiJCIiUoOEPR0vXryAl5cXBg8ejK5du6qcj4+PV3r9999/Y8iQIejWrZtSeWhoKIYNG6Z4bWFhkedYdC7p2Lx5M6KiolTKe/fujdq1a+O3336Dv78/5s+fr4XoiIiICpe2bduibdu2Hzzv6Oio9HrHjh3w9fVF+fLllcotLCxU6uaVzg2vmJiY4J9//lEp/+eff2BiYgIAkMvlir8TEREVOmoOr6SnpyM1NVXpSE9PVzusxMRE/PXXXxgyZIjKufDwcJQsWRLe3t6YM2cOMjMz83x9nevpGD16NEaMGIGoqCjUrVsXAHD27FksW7YMkydPBgDs2bMHNWvW1GKUREREalBzeCUsLAzTp09XKgsODkZISIha1121ahUsLCxUhmG+/vpr1KpVC7a2tvjnn38QFBSE+Pj4PI86yIQQQq0IC8C6deuwaNEi3LhxAwBQpUoVjB49Gn369AEAvHr1SrGaJTecrD0KLFaiwmyhqbe2QyDSOT3i1xX4PV79vVCt9nrNh6v0bBgbG8PY2Pij7WQyGbZt24bOnTvneN7d3R0tW7bETz/99NHrLF++HMOHD0daWton7/kunevpAIC+ffuib9++HzxvamoqYTRERES6JTcJRl4dO3YMN27cwKZNmz5Zt379+sjMzMSdO3dQpUqVXN9DJ5MOAHjz5g0ePXoE+XtLg8qVK6eliIiIiDREBzcH+/3331G7dm14eXl9sm50dDT09PRgb2+fp3voXNIRExODwYMHq0wmFUJAJpMhK6t47ldPRERFiIRLZtPS0hAbG6t4HRcXh+joaNja2ip+kU9NTcWWLVswb948lfYnT57E6dOn4evrCwsLC5w8eRKBgYHo168fbGxs8hSLziUdAQEBMDAwwK5du+Dk5JTj7qRERESFmoQ9HefOnVPaxXvs2LEAgIEDB2LlypUAgI0bN0IIAX9/f5X2xsbG2LhxI0JCQpCeng43NzcEBgYqrpMXOjeR1NzcHFFRUXB3d9fYNTmRlChnnEhKpEqSiaQ7ZqvV3rTTBA1FIi2d26fDw8MDT5480XYYREREpGE6l3RERERgwoQJOHz4MJ4+faqy+QkREVGhJ+GzV3SJzs3p8PPzAwC0aNFCqZwTSYmIqMgopk+Z1bmk49ChQ9oOgYiIqGAV4t4Kdehc0tG0aVNth0BERFSwmHRoz6VLl1C9enXo6enh0qVLH63r6ekpUVRERESkSTqRdNSsWRMJCQmwt7dHzZo1IZPJkNNKXs7pICKiIkG3dquQjE4kHXFxcShVqpTi70REREUah1e0x8XFRfF3Ozs7mJubazEaIiKiAlZMkw6d26fDwcEBgwcPxvHjx7UdChEREWmQziUda9euRVJSEpo3b47KlSsjPDwcDx8+1HZYREREmiPk6h2FlM4lHZ07d8b27dvx4MEDjBgxAuvXr4eLiwvat2+PyMhIZGZmajtEIiIi9RTTHUl1LunIVqpUKYwdOxaXLl3C/PnzsX//fnTv3h3Ozs6YNm0aXr58qe0QiYiI8kcI9Y5CSicmkuYkMTERq1atwsqVK3H37l10794dQ4YMwf379xEREYFTp05h79692g6TiIgo7wpxb4U6dC7piIyMxIoVK7Bnzx54eHjgq6++Qr9+/WBtba2o89lnn6Fq1araC5KIiIjyTOeSjkGDBqF37944ceIE6tatm2MdZ2dnTJkyReLIiIiINIQ9HbohPj4eZmZmH61jamqK4OBgiSIiIiLSsEK8AkUdOpF0pKamfvT1uywtLQs6HCIiogIl5IV3Mqg6dCLpsLa2hkwm+2gdIQSfvUJEREUDh1e059ChQ9oOgYiIiAqYTiQdTZs21XYIRERE0uGcDu25dOlSrut6enoWYCREREQS4JwO7alZsyZkMhnEJ3ZZ45wOIiIqEjinQ3vi4uK0HQIREREVMJ1IOlxcXLQdAhERkXTY06EbVq9e/dHzAwYMkCgSIiKiAlKIH9qmDp1LOr755hul1xkZGXj58iWMjIxgZmbGpKMQGB04DO06+KFipfJ4/fo1zp2JxszgebgVeyfH+uu2/ILmLRtjUN/R2P3XAWmDJZKQgbkJqk3sjtJt68KkpCWeXbmD6Klr8OzibQBA6XZ1UH6AH2xquMLY1gJ7/SYj5epdLUdNBaKY9nTo3KPtnz17pnSkpaXhxo0baNSoETZs2KDt8CgXfBrWwYplG/B5S3/06jIUBgYG2LhtGUzNTFXqfvHVgE9OICYqKurMGwaHJjVwZvQS7Gk+CYlHLqPp5iCYONoAAPTNTPDk9A1c/n6jliOlAicX6h2FlM71dOSkUqVKCA8PR79+/XD9+nVth0Of0Kf7cKXXY76ajCu3TsCrpgdO/ROlKK9Wwx3DRwagjW9PXLp5VOowiSSlZ2KI0p/XxYmA+Xhy6u3/Y//Oi4Rzq1qoMNAPVyO24N4fxwEAZmXstBkqUYEpFEkHABgYGODhw4faDoPywcLSAgDw7FmKoszU1AQ//zYHk8fPxONHT7QVGpFk9PT1oWegD3l6hlJ51us3sKtXWUtRkdZwczDdsHPnTqXXQgjEx8dj0aJFaNiw4Sfbp6enIz09/b1ryCGT6dxIUrEgk8kQGjYJZ05G4ca1WEX59FmTcPbMBez530EtRkckncwXr/Hk7E1UDeyM1JgHeP04BeW6fIaStSshLS5B2+GR1ArxEIk6dC7p6Ny5s9JrmUyGUqVKoXnz5pg3b94n24eFhWH69OlKZebGdrAwKaXJMCmXwuZOhbtHJXRq009R1qqtLxo2qY+WTbppMTIi6Z0ZvQR1F3yBDtGLIc/MQvLlO7i3/R/YeLppOzSSmOBEUt0gl8uVjqysLCQkJGD9+vVwcnL6ZPugoCCkpKQoHSWMS0oQOb3v+9lT4Ne6Kbp1CED8w0RFeaMm9eHqVhY37p7Cf08u4b8nb7fBX7b6B2zdtVJL0RIVvBd3H+Fw15mILD8Yf9X+GgfaTYOegQFe3H2k7dBIahJOJD169Cg6dOgAZ2dnyGQybN++Xel8QEAAZDKZ0tGmTRulOklJSejbty8sLS1hbW2NIUOGIC0tLc9vW+d6Ot6VvarhU4+9f5exsTGMjY2Vyji0Ir3vZ09B2/Z+6NY+AP/dfaB07qcFy7Bu9R9KZYdP7kTw5Ajs3c0nDlPRl/UqHVmv0mFoZQaHZjVwaSZX5lHBefHiBby8vDB48GB07do1xzpt2rTBihUrFK/f/znat29fxMfHY9++fcjIyMCgQYPwxRdfYP369XmKRSeTjt9//x0LFixATEwMgLerV8aMGYOhQ4dqOTLKjbC5U9Glx+cY1GcU0tJeoJT925n4z1Of4/XrdDx+9CTHyaMP7serJChERYlDsxqATIbnsfEo4eYAr6l98Dw2Hnc2vl29ZWhtDrPSdjB1sAYAWFR427v7+lEy0h+nfOiyVBhJOJG0bdu2aNu27UfrGBsbw9HRMcdz165dw+7du3H27FnUqVMHAPDTTz+hXbt2mDt3LpydnXMdi84lHdOmTcP8+fMxevRo+Pj4AABOnjyJwMBA3Lt3D6GhoVqOkD4lYKg/ACDyL+XdZb/5ajI2r9+uhYiIdIOhhRlqTO4FUydbvElOw4O/zuJy+GaIzLcPsnRuVRv1fvy/Jec+v4wGAFyduxX/zovUSsxUQNScSJrToomcevpz6/Dhw7C3t4eNjQ2aN2+OmTNnomTJt1MTTp48CWtra0XCAQB+fn7Q09PD6dOn0aVLl1zfR+eSjiVLluC3336Dv7+/oqxjx47w9PTE6NGjmXQUAk7WHpK0ISps7v95Gvf/PP3B83c3H8XdzdyzplhQcyJpTosmgoODERISkudrtWnTBl27doWbmxtu3bqFyZMno23btjh58iT09fWRkJAAe3t7pTYGBgawtbVFQkLeVl7pXNKRkZGhlE1lq127NjIzM7UQERERkW4JCgrC2LFjlcry28vRu3dvxd9r1KgBT09PVKhQAYcPH0aLFi3UivN9OjfDsn///liyZIlK+a+//oq+fftqISIiIiINU3P1irGxMSwtLZWO/CYd7ytfvjzs7OwQG/t2byVHR0c8eqS8wiozMxNJSUkfnAfyITrR0/FutiaTybBs2TLs3bsXDRo0AACcPn0a9+7d48PeiIioaNDhHUnv37+Pp0+fKrap8PHxQXJyMqKiolC7dm0AwMGDByGXy1G/fv08XVsnko4LFy4ovc5+U7du3QIA2NnZwc7ODlevXpU8NiIiIo2TcEfStLQ0Ra8FAMTFxSE6Ohq2trawtbXF9OnT0a1bNzg6OuLWrVuYMGECKlasiNatWwMAqlatijZt2mDYsGFYunQpMjIyMGrUKPTu3TtPK1cAHUk6Dh3i3gxERFR8SLkj6blz5+Dr66t4nT26MHDgQCxZsgSXLl3CqlWrkJycDGdnZ7Rq1QozZsxQGq5Zt24dRo0ahRYtWkBPTw/dunXDwoUL8xyLTiQd2TIyMmBqaoro6GhUr15d2+EQEREVes2aNVNstpmTPXv2fPIatra2ed4ILCc6lXQYGhqiXLlyyMrK0nYoREREBaeYPvBN51avTJkyBZMnT0ZSUpK2QyEiIioYEj57RZfoVE8HACxatAixsbFwdnaGi4sLzM3Nlc6fP39eS5ERERFpiA6vXilIOpd0vP9oeyIiIioadC7pCA4O1nYIREREBasQD5GoQ+fmdABAcnIyli1bhqCgIMXcjvPnz+PBAz6BlIiICj8hF2odhZXO9XRcunQJfn5+sLKywp07dzBs2DDY2toiMjIS9+7dw+rVqz99ESIiIl1WiBMHdehcT8fYsWMREBCAmJgYmJiYKMrbtWuHo0f59EUiIioC5HL1jkJK55KOs2fPYvjw4SrlpUuXzvMjdImIiEh36NzwirGxMVJTU1XKb968iVKlSmkhIiIiIg3j8Ipu6NixI0JDQ5GRkQHg7VNn7927h4kTJ6Jbt25ajo6IiEgDiunmYDqXdMybNw9paWmwt7fHq1ev0LRpU1SsWBEWFhb4/vvvtR0eERGR2oQQah2Flc4Nr1hZWWHfvn04fvw4Ll26hLS0NNSqVQt+fn7aDo2IiEgzCnFvhTp0LunI1qhRIzRq1EjbYRAREZGG6NzwCgAcOHAA7du3R4UKFVChQgW0b98e+/fv13ZYREREmsE5Hbrh559/Rps2bWBhYYFvvvkG33zzDSwtLdGuXTssXrxY2+ERERGpjTuS6ohZs2ZhwYIFGDVqlKLs66+/RsOGDTFr1iyMHDlSi9ERERFpQCFOHNShcz0dycnJaNOmjUp5q1atkJKSooWIiIiISBN0Luno2LEjtm3bplK+Y8cOtG/fXgsRERERaZhczaOQ0onhlYULFyr+7uHhge+//x6HDx+Gj48PAODUqVM4ceIExo0bp60QiYiINKYwz8tQh0zowC4jbm5uuaonk8lw+/btPF/fydojz22IioOFpt7aDoFI5/SIX1fg90j291WrvfWGQxqKRFo60dMRFxen7RCIiIikU4iHSNShc3M6Dh0qnNkbERERfZzOJR1t2rRBhQoVMHPmTPz333/aDoeIiEjjius+HTqXdDx48ACjRo3CH3/8gfLly6N169bYvHkz3rx5o+3QiIiINKOYrl7RuaTDzs4OgYGBiI6OxunTp1G5cmV89dVXcHZ2xtdff42LFy9qO0QiIiK1sKdDB9WqVQtBQUEYNWoU0tLSsHz5ctSuXRuNGzfG1atXtR0eERFR/rCnQ3dkZGTgjz/+QLt27eDi4oI9e/Zg0aJFSExMRGxsLFxcXNCjRw9th0lERER5oBNLZt81evRobNiwAUII9O/fH7Nnz0b16tUV583NzTF37lw4OztrMUoiIqL8E4W4t0IdOpd0/Pvvv1i0aBG6dOkCY2PjHOvY2dlxaS0RERVexTTp0LnhlRYtWuDly5cqCcfy5csREREBADAwMEDTpk21ER4REZHahFy9o7DSuaTj119/hbu7u0p5tWrVsHTpUi1ERERERJqgc8MrCQkJcHJyUikvVaoU4uPjtRARERGRhhXi3gp16FxPR9myZXHixAmV8hMnTnDyKBERFQlSDq8cPXoUHTp0gLOzM2QyGbZv3644l5GRgYkTJ6JGjRowNzeHs7MzBgwYgIcPHypdw9XVFTKZTOkIDw/P8/vWuZ6OYcOGYcyYMcjIyEDz5s0BAAcOHMCECRP4aHsiIioSpJyX8eLFC3h5eWHw4MHo2rWr0rmXL1/i/PnzmDp1Kry8vPDs2TN888036NixI86dO6dUNzQ0FMOGDVO8trCwyHMsOpd0jB8/Hk+fPsVXX32l2PrcxMQEEydORFBQkJajIyIiUp+USUfbtm3Rtm3bHM9ZWVlh3759SmWLFi1CvXr1cO/ePZQrV05RbmFhAUdHR7Vi0bnhFZlMhoiICDx+/BinTp3CxYsXkZSUhGnTpmk7NCIiIp2Qnp6O1NRUpSM9PV0j105JSYFMJoO1tbVSeXh4OEqWLAlvb2/MmTMHmZmZeb62ziUd2UqUKIG6deuievXqH9yvg4iIqFASMrWOsLAwWFlZKR1hYWFqh/X69WtMnDgR/v7+sLS0VJR//fXX2LhxIw4dOoThw4dj1qxZmDBhQp6vr3PDK0REREWdusMrQUFBGDt2rFKZur+gZ2RkoGfPnhBCYMmSJUrn3r2Xp6cnjIyMMHz4cISFheXpvkw6iIiIJCbkMrXaGxsba3QUIDvhuHv3Lg4ePKjUy5GT+vXrIzMzE3fu3EGVKlVyfR8mHURERBLTpV1FsxOOmJgYHDp0CCVLlvxkm+joaOjp6cHe3j5P92LSQUREVISlpaUhNjZW8TouLg7R0dGwtbWFk5MTunfvjvPnz2PXrl3IyspCQkICAMDW1hZGRkY4efIkTp8+DV9fX1hYWODkyZMIDAxEv379YGNjk6dYmHQQERFJTAj1hlfy4ty5c/D19VW8zp6fMXDgQISEhGDnzp0AgJo1ayq1O3ToEJo1awZjY2Ns3LgRISEhSE9Ph5ubGwIDA1XmlOQGkw4iIiKJSTm80qxZMwghPhzLR84BQK1atXDq1CmNxMKkg4iISGLqTiQtrHR2nw4iIiIqWnLV05H9DJS8kMlkOHDgQJ7bERERFXWfGNEosnKVdNy+fRsyWfHsCiIiItK04jq8kquk486dOwUcBhERUfHBpIOIiIgkUVyHVziRlIiIiCSR756OZ8+e4ffff8fp06fx7NkzyOXKi445kZSIiChnHF7Jg7t376Jhw4Z4+PAhrKyskJqaCltbW0XyYWdnB3Nzc03HSkREVCRIuSOpLsnX8Mp3332H5ORkHDhwADExMRBCYNOmTUhNTUVQUBAsLCxw7NgxTcdKRERUJAi5ekdhla+k48CBAxg2bBh8fX0VS2mFEDAzM8P333+PGjVqYOLEiRoNlIiIiAq3fCUdT58+RfXq1QEAhoaGAIBXr14pzrds2RL79u3TQHhERERFj1zI1DoKq3zN6ShVqhSSkpIAABYWFjAxMVHay+PNmzdKSQgRERH9n+I6pyNfSUe1atVw8eJFAG9XqdSrVw8///wzOnbsCLlcjl9//RXu7u4aDZSIiKio4OqVPOjUqRPmzZuHV69ewdTUFNOmTUPr1q3h5uYG4G0iEhkZqdFAiYiIioriujmYTAjNvPVz585h/fr10NfXR5cuXfDZZ59p4rIa4WTtoe0QiHTSQlNvbYdApHN6xK8r8Htcq9ROrfZVY/6noUikpbFt0OvUqYM6depo6nJERERFFodXiIiISBKFeQWKOvKVdAwePPiTdWQyGX7//ff8XJ6IiKhI4+qVPFi5cuUn6zDpICIiyllxnUiar83B5HK5ypGRkYEbN25g2LBhaNCgAZ49e6bpWImIiKgQ09ij7fX19VGpUiX88ssvKFmyJLdBJyIi+oDiuiOpxpKOd7Vp0wZbt24tiEsTEREVekLI1DoKqwJZvZKUlIS0tLSCuDQREVGhV1zndGg06UhOTsb+/fuxYMEC1K5dW5OXJiIiokIuX0mHnp6e4pH27xNCwNbWFvPnz1crMCIioqKqMM/LUEe+ko4BAwaoJB0ymQy2traoXLky/P39YWFhoZEANeHxyxRth0CkkzrHztB2CETFUmGel6GOAtung4iIiHJWXHs68rV6JTQ0FFeuXPng+atXryI0NDTfQRERERVlQs2jsMpX0hESEoJLly598PyVK1cwffr0fAdFRERERU+BLJl9/fo1DAz4LDkiIqKcFNfhlVxnBqmpqUhOTla8fvr0Ke7du6dSLykpCevWrUPZsmU1EiAREVFRU1wnkuZ6eGXBggVwc3ODm5sbZDIZxowZo3j97lG7dm3s378fI0aMKMi4iYiICi25mkdeHD16FB06dICzszNkMhm2b9+udF4IgWnTpsHJyQmmpqbw8/NDTEyMUp2kpCT07dsXlpaWsLa2xpAhQ/K1CWiuezqaNWumCC40NBRdunSBp6enUh2ZTIYSJUqgQYMG+Oyzz/IcDBERUXEgIF1Px4sXL+Dl5YXBgweja9euKudnz56NhQsXYtWqVXBzc8PUqVPRunVr/PvvvzAxMQEA9O3bF/Hx8di3bx8yMjIwaNAgfPHFF1i/fn2eYpEJkffNWAcNGoQRI0agfv36eW2qFQZGpbUdApFOevXwmLZDINI5hnblC/weRx17qNW+ScKWfLWTyWTYtm0bOnfuDOBtR4KzszPGjRuHb7/9FgCQkpICBwcHrFy5Er1798a1a9fg4eGBs2fPok6dOgCA3bt3o127drh//z6cnZ1zff98rV5ZsWJFoUk4iIiIdI1cqHekp6cjNTVV6UhPT89zHHFxcUhISICfn5+izMrKCvXr18fJkycBACdPnoS1tbUi4QAAPz8/6Onp4fTp03m6X76SjsWLFysF+L5WrVrhl19+yc+liYiIijw5ZGodYWFhsLKyUjrCwsLyHEdCQgIAwMHBQancwcFBcS4hIQH29vZK5w0MDGBra6uok1v5SjpWrlyJSpUqffB85cqVsXz58vxcmoiIqMgTkKl1BAUFISUlRekICgrS9tv6pHwlHTExMahRo8YHz1erVk1l5isRERFphrGxMSwtLZUOY2PjPF/H0dERAJCYmKhUnpiYqDjn6OiIR48eKZ3PzMxEUlKSok5u5SvpyMjIwOvXrz94/vXr1x89T0REVJxJuWT2Y9zc3ODo6IgDBw4oylJTU3H69Gn4+PgAAHx8fJCcnIyoqChFnYMHD0Iul+d5fme+ko7KlStj3759Hzy/d+9eVKhQIT+XJiIiKvLUHV7Ji7S0NERHRyM6OhrA28mj0dHRuHfvnmLfrZkzZ2Lnzp24fPkyBgwYAGdnZ8UKl6pVq6JNmzYYNmwYzpw5gxMnTmDUqFHo3bt3nlauAPlMOvz9/bF3715MnToVb968UZRnZGQgODgYe/fuRZ8+ffJzaSIioiJPyp6Oc+fOwdvbG97e3gCAsWPHwtvbG9OmTQMATJgwAaNHj8YXX3yBunXrIi0tDbt371bs0QEA69atg7u7O1q0aIF27dqhUaNG+PXXX/P8vvO1T0dGRgZatWqFI0eOwNbWFu7u7gCA69evIykpCY0bN8a+fftgZGSU54AKAvfpIMoZ9+kgUiXFPh3/c+itVvt2iRs1FIm08tXTYWhoiL179yI8PBxlypTBhQsXcOHCBZQtWxazZ8/GgQMHkI9choiIiIqwfPV0fExUVBR+//13bNq0CU+fPtXkpfONPR1EOWNPB5EqKXo6/nLwV6v954kbNBSJtDTy/PmkpCSsXbsWy5cvx+XLlyGEQOXKlTVxaSIioiJHXjwfMpu/4ZVse/bsQa9evVC6dGkEBgYiPT0dwcHBuHz5Mq5fv66pGImIiIoUdXckLazy3NNx584dLF++HKtWrcL9+/dhZ2eH7t27Y/369fj+++9zfIIdERER/Z/iOusx10nHunXrsHz5chw5cgT6+vpo3749fvrpJ7Rr1w53797FunXrNBLQ2LFjcyyXyWQwMTFBxYoV0alTJ9ja2mrkfkRERCSNXCcd/fv3R/ny5fHDDz/A398fJUuWLJCALly4gPPnzyMrKwtVqlQBANy8eRP6+vpwd3fHzz//jHHjxuH48ePw8PAokBiIiIgKkiZ3FS1Mcj2nw9jYGHfu3MGOHTuwe/duvHr1qkAC6tSpE/z8/PDw4UNERUUhKioK9+/fR8uWLeHv748HDx6gSZMmCAwMLJD7ExERFTS5TKbWUVjlOumIj4/HDz/8gKdPn6J///5wdHTEkCFDcPToUY3uyTFnzhzMmDEDlpaWijIrKyuEhIRg9uzZMDMzw7Rp05T2gCciIipMhJpHYZXrpMPa2hqjRo3C+fPnce7cOfTr1w/btm2Dr68vGjVqBJlMhpSUFLUDSklJUXmaHQA8fvwYqampilje3X6diIiIdF++lszWqlULixcvRnx8PNasWYNq1aoBAIYOHYqaNWti5syZuHr1ar4C6tSpEwYPHoxt27bh/v37uH//PrZt24YhQ4YoHj5z5swZ7gNCRESFlq48ZVZqGtuR9N2ltP/99x/09PSQmZmZ5+ukpaUhMDAQq1evVrQ3MDDAwIEDsWDBApibmyuelFezZs1cXZM7khLljDuSEqmSYkfSDc591Wrv/1AzK0alpvFt0IUQ2LNnD5YvX47Nmzfn+zppaWm4ffs2AKB8+fIoUaJEvq/FpIMoZ0w6iFRJkXSsc+6nVvu+D9dqKBJpaWQb9HfJZDK0adMGbdq0Ues6JUqUgKenp4aiIiIi0h2FeTKoOjSedKjrxYsXCA8Px4EDB/Do0SPI5cqjV9m9H0RERFS46FzSMXToUBw5cgT9+/eHk5MTZIV4PTIREVFOiusD33Qu6fj777/x119/oWHDhtoOhYiIqEAU5hUo6tC5pMPGxobPVSEioiKtuM7pUOvR9gVhxowZmDZtGl6+fKntUIiIiEiDdK6nY968ebh16xYcHBzg6uoKQ0NDpfPnz5/XUmRERESawTkdOiJ711EiIqKiinM6dERwcLC2QyAiIipQTDqIiIhIEoLDK9pja2uLmzdvws7ODjY2Nh/dmyMpKUnCyIiIiEhTdCLpWLBgASwsLBR/54ZgRERUlHF4RYsGDhyo+HtAQID2AiEiIpJAcU06dG6fjqZNm2L16tV49eqVtkMhIiIqEELNo7DSuaTD29sb3377LRwdHTFs2DCcOnVK2yERERFplFym3lFY6VzS8cMPP+Dhw4dYsWIFHj16hCZNmsDDwwNz585FYmKitsMjIiKifNK5pAMADAwM0LVrV+zYsQP3799Hnz59MHXqVJQtWxadO3fGwYMHtR0iERFRvsnVPAornUw6sp05cwbBwcGYN28e7O3tERQUBDs7O7Rv3x7ffvuttsMjIiLKl+KadOjE6pV3PXr0CGvWrMGKFSsQExODDh06YMOGDWjdurViKW1AQADatGmDuXPnajlaIiKivCvMk0HVoXNJR5kyZVChQgUMHjwYAQEBKFWqlEodT09P1K1bVwvRERERUX7p3PDKgQMHcO3aNYwfPz7HhAMALC0tcejQIYkjIyIi0gwpV6+4urpCJpOpHCNHjgQANGvWTOXciBEjCuBd62BPR+PGjbUdAhERUYGScl7G2bNnkZWVpXh95coVtGzZEj169FCUDRs2DKGhoYrXZmZmBRKLTiQd3t7eud76/Pz58wUcDRERUcGSck7H+6MG4eHhqFChApo2baooMzMzg6OjY4HHohNJR+fOnbUdAhERkWTkaqYd6enpSE9PVyozNjaGsbHxR9u9efMGa9euxdixY5V+2V+3bh3Wrl0LR0dHdOjQAVOnTi2Q3g6dSDqCg4O1HQIREVGhERYWhunTpyuVBQcHIyQk5KPttm/fjuTkZKXnnPXp0wcuLi5wdnbGpUuXMHHiRNy4cQORkZEaj1smhCjyK3cMjEprOwQinfTq4TFth0Ckcwztyhf4PWa49FWr/YSby/PV09G6dWsYGRnhzz///GCdgwcPokWLFoiNjUWFChXUivN9OtHTYWNjk+s5HUlJSQUcDRERUcFS97f93CQY77t79y7279//yR6M+vXrA0DRTTp++OEHbYdAREQkGW3sKrpixQrY29vj888//2i96OhoAICTk5PGY9CJpGPgwIHaDoGIiEgyUj8pVi6XY8WKFRg4cCAMDP7vR/+tW7ewfv16tGvXDiVLlsSlS5cQGBiIJk2awNPTU+Nx6ETS8a579+599Hy5cuUkioSIiKho2L9/P+7du4fBgwcrlRsZGWH//v344Ycf8OLFC5QtWxbdunXDd999VyBx6FzSkb1z2oe8u8EJERFRYaTuktm8atWqFXJaN1K2bFkcOXJEsjh0Lum4cOGC0uuMjAxcuHAB8+fPx/fff6+lqIiIiDSnyC8b/QCdSzq8vLxUyurUqQNnZ2fMmTMHXbt21UJUREREmlOYH0+vDp174NuHVKlSBWfPntV2GERERJRPOtfTkZqaqvRaCIH4+HiEhISgUqVKWoqKiIhIc6Se06ErdC7psLa2VplIKoRA2bJlsXHjRi1FRUREpDnFM+XQwaTj0KFDSq/19PRQqlQpVKxYUWltMRERUWFVXOd06NxP8XcftUtERFQUcXhFh9y4cQM//fQTrl27BgCoWrUqRo0aBXd3dy1HRkRERPmlc6tXtm7diurVqyMqKgpeXl7w8vLC+fPnUaNGDWzdulXb4REREalNqHkUVjrX0zFhwgQEBQUhNDRUqTw4OBgTJkxAt27dtBQZERGRZhTXOR0619MRHx+PAQMGqJT369cP8fHxWoiIiIhIs4SafwornUs6mjVrhmPHjqmUHz9+HI0bN9ZCRERERJolV/MorHRieGXnzp2Kv3fs2BETJ05EVFQUGjRoAAA4deoUtmzZgunTp2srRCIiIlKTTOT02DmJ6enlrsNFJpPl6ymzBkal89yGqDh49VC1V5GouDO0K1/g9/jKtada7X++s1lDkUhLJ3o65PLC3FlERESUN1r/bV9LdGpOR0ZGBlq0aIGYmBhth0JqaNyoPrZvW4l7d6KQ+eYBOnZsrThnYGCAsFmTceH8fqQ8i8G9O1FYsfxHODk5aDFiIs37bfUm9BryNer5dUWTz3vj60mhiLt7X6lOevobzJy3GA3b9kRdvy4YM3kmniQ9U6oTn/AIX347DXWad0aTz3tj7qJlyMzMe48v6RY5hFpHYaVTSYehoSEuXbqk7TBITebmZrh06V+M/maKyjkzM1N416yB72f9iLr126BHz2GoUrk8tkWu0EKkRAXnXPRl+HftgPW/LsCvP8xCRmYmvgicgpevXivqRCz8BYdPnMb8mZOxctFsPH7yFGMmz1Scz8rKwlfjg5GRkYm1S+fh++/GYcff+7Bo2RptvCUitenEnI53BQYGwtjYGOHh4Rq7Jud0aE/mmwfo2n0wdu7c88E6dWp74dTJ/8GtQl38999DCaMjzumQTtKzZDRp74+Vi2ejTs0aeJ72Ao0/743ZIRPQyvftyrzbd/9Dxz5fYN0v8+FVvSqOnTyLkRNCcHDHWtjZ2gAANm37CwuWLMexvzbC0NBQm2+pyJJiTscw1x5qtf/tzhYNRSItnZjT8a7MzEwsX74c+/fvR+3atWFubq50fv78+VqKjAqKlZUl5HI5kpNTtR0KUYFJe/ESAGBlaQEA+PdGDDIzM9GgjreiTnmXsnBysMfFK9fhVb0qLl65hkrlXRUJBwA0rF8bM+YuQmzcXVStXFHaN0EaU5j32lCHziUdV65cQa1atQAAN2/eVDr3/iPvc5Keno709HSlMiFErtqS9IyNjTFr1mRs3LQdz5+naTscogIhl8sR/uMv8Pb0QKXyrgCAJ0+fwdDQAJYWJZTqlrS1xpOkpLd1kp6hpK21yvns9lR4FdflEzqXdLz/aPu8CgsLU9nPQ6ZXAjJ9S7WuS5pnYGCAjRuWQiaTYeSoIG2HQ1RgZs5bjNjbd7B6yVxth0I6orj2dOjURNJ3xcbGYs+ePXj16hWAt70VuREUFISUlBSlQ6ZnUZChUj5kJxzlypVBm7b+7OWgIuv7eT/jyD9nsPynCDjal1KU25W0QUZGJlLf+95/mpQMO1vbt3VsbfA0KVnlfHZ7osJG55KOp0+fokWLFqhcuTLatWuneN7KkCFDMG7cuE+2NzY2hqWlpdLBoRXdkp1wVKzohtZteiEpid3EVPQIIfD9vJ9x4Og/WL4wHGWcHZXOe1SpBAMDA5w+F60oi7t7H/GJj+BV3R0A4FW9KmJu38HTZ8mKOifPnkcJczNUcC0nxdugAlJct0HXuaQjMDAQhoaGuHfvHszMzBTlvXr1wu7du7UYGeWWubkZvLyqwcurGgDAzbUcvLyqoWxZZxgYGGDzpl9Ru5YXBgwcDX19fTg4lIKDQynOxKciZea8xdi19yAiQibA3MwUT54m4cnTJLz+/3POLEqYo2v7Vpj90284E3URV6/H4LtZb1eteFWvCgD4rF4tVHAth6DQObgecxsnTkfhp19Xo3fXDjAyMtLm2yM1yYVQ6yisdG7JrKOjI/bs2QMvLy9YWFjg4sWLKF++PG7fvg1PT0+kpeW9G55LZqXVtIkPDuz/Q6V81erNCJ0xD7diTufYroVfdxw5erKgw6N3cMlswanesG2O5TMnj0Xnz1sCeLs52JxFv+F/+w4jIyMDn9WrjanfjoRdSVtF/YcJiZgxZxHOXrgMU1NjdGzrh8ARg2FgoC/J+yiOpFgy28+lq1rt196N1FAk0tK5pMPCwgLnz59HpUqVlJKOc+fOoXXr1nj69Gmer8mkgyhnTDqIVDHpKDg6N7zSuHFjrF69WvFaJpNBLpdj9uzZ8PX11WJkREREmlFct0HXuSWzs2fPRosWLXDu3Dm8efMGEyZMwNWrV5GUlIQTJ05oOzwiIiK1ccmsjqhevTpu3ryJRo0aoVOnTnjx4gW6du2KCxcuoEKFCtoOj4iISG3FdfWKzvV0AICVlRWmTFF9WBgREVFRUJiHSNShk0nHs2fP8Pvvv+PatWsAAA8PDwwaNAi2trafaElERES6SueGV44ePQpXV1csXLgQz549w7Nnz7Bw4UK4ubnh6NGj2g6PiIhIbULNP4WVziUdI0eORK9evRAXF4fIyEhERkbi9u3b6N27N0aOHKnt8IiIiNQm5ZyOkJAQyGQypcPd3V1x/vXr1xg5ciRKliyJEiVKoFu3bkhMTFTzHeZM55KO2NhYjBs3Dvr6/7fxjb6+PsaOHYvY2FgtRkZERKQZQgi1jryqVq0a4uPjFcfx48cV5wIDA/Hnn39iy5YtOHLkCB4+fIiuXdXbR+RDdG5OR61atXDt2jVUqVJFqfzatWvw8vLSUlRERESaI/VEUgMDAzg6OqqUp6Sk4Pfff8f69evRvHlzAMCKFStQtWpVnDp1Cg0aNNBsHBq9Wj5dunRJ8fevv/4a33zzDWJjYxVv9tSpU1i8eDHCw8O1FSIREZHOSE9PR/r/f45PNmNjYxgbG+dYPyYmBs7OzjAxMYGPjw/CwsJQrlw5REVFISMjA35+foq67u7uKFeuHE6ePKnxpEMntkHX09ODTCb7ZJeRTCZDVlZWnq/PbdCJcsZt0IlUSbENeody7dVqX3twHUyfPl2pLDg4GCEhISp1//77b6SlpaFKlSqIj4/H9OnT8eDBA1y5cgV//vknBg0apJLA1KtXD76+voiIiFArzvfpRE9HXFyctkMgIiKSjLorUIKCgjB27Filsg/1crRt+38PH/T09ET9+vXh4uKCzZs3w9TUVK048konkg4XFxfF31+8eAFzc3MtRkNERFSw1J3T8bGhlE+xtrZG5cqVERsbi5YtW+LNmzdITk6GtbW1ok5iYmKOc0DUpXOrVxwcHDB48GClmbVERESkGWlpabh16xacnJxQu3ZtGBoa4sCBA4rzN27cwL179+Dj46Pxe+tc0rF27VokJSWhefPmqFy5MsLDw/Hw4UNth0VERKQxUi6Z/fbbb3HkyBHcuXMH//zzD7p06QJ9fX34+/vDysoKQ4YMwdixY3Ho0CFERUVh0KBB8PHx0fgkUkAHk47OnTtj+/btePDgAUaMGIH169fDxcUF7du3R2RkJDIzM7UdIhERkVqk3Bzs/v378Pf3R5UqVdCzZ0+ULFkSp06dQqlSpQAACxYsQPv27dGtWzc0adIEjo6OiIyM1MC7VKUTq1c+5aeffsL48ePx5s0b2NnZYcSIEZg0aRLMzMxy1Z6rV4hyxtUrRKqkWL3Sqmwbtdrv/W+3hiKRlk5MJM1JYmIiVq1ahZUrV+Lu3bvo3r07hgwZgvv37yMiIgKnTp3C3r17tR0mERFRnvEpszoiMjISK1aswJ49e+Dh4YGvvvoK/fr1U5pV+9lnn6Fq1araC5KIiIjyTOeSjkGDBqF37944ceIE6tatm2MdZ2dnTJkyReLIiIiINKMQzGwoEDqXdMTHx39yroapqSmCg4MlioiIiEizOLyiIw4fPgx9fX20bt1aqXzPnj2Qy+VKO6sREREVRuruSFpY6dyS2UmTJuX4fBUhBCZNmqSFiIiIiDRLLoRaR2Glc0lHTEwMPDw8VMrd3d0RGxurhYiIiIhIE3Qu6bCyssLt27dVymNjY/lMFiIiKhKEmkdhpXNJR6dOnTBmzBjcunVLURYbG4tx48ahY8eOWoyMiIhIM+QQah2Flc4lHbNnz4a5uTnc3d3h5uYGNzc3VK1aFSVLlsTcuXO1HR4REZHaimvSoXOrV6ysrPDPP/9g3759uHjxIkxNTeHp6YkmTZpoOzQiIiJSg84lHQAgk8nQqlUrtGrVStuhEBERaRw3ByMiIiJJFOYhEnUw6SAiIpJYcd0cjEkHERGRxIrr8IrOrV4hIiKioknnkg59fX08evRIpfzp06fQ19fXQkRERESaxSWzOuJDXU7p6ekwMjKSOBoiIiLNK67DKzqTdCxcuBDA2+Wyy5YtQ4kSJRTnsrKycPToUbi7u2srPCIiIo0pzL0V6tCZpGPBggUA3mZ/S5cuVRpKMTIygqurK5YuXaqt8IiIiDSGq1e0LC4uDgDg6+uLyMhI2NjYaDkiIiIi0iSdSTqyHTp0SPH37DEvmUymrXCIiIg0Tl5M53To3OoVAFi9ejVq1KgBU1NTxbNX1qxZo+2wiIiINEKo+aew0rmejvnz52Pq1KkYNWoUGjZsCAA4fvw4RowYgSdPniAwMFDLERIREamnuPZ0yISOrdtxc3PD9OnTMWDAAKXyVatWISQkRDH3Iy8MjEprKjyiIuXVw2PaDoFI5xjalS/we1S1r6dW+2uPzmgoEmnpXE9HfHw8PvvsM5Xyzz77DPHx8VqIiIiISLMK8xCJOnRuTkfFihWxefNmlfJNmzahUqVKWoiIiIhIs+RCqHUUVjrX0zF9+nT06tULR48eVczpOHHiBA4cOJBjMkJERFTYFNeeDp1LOrp164bTp09jwYIF2L59OwCgatWqOHPmDLy9vbUbHBERkQYU5t4KdejcRNKCwImkRDnjRFIiVVJMJK1gV0ut9reenNdQJNLSuZ4OIiKioo7DK1qmp6f3yZ1HZTIZMjMzJYqIiIioYAgh13YIWqEzSce2bds+eO7kyZNYuHAh5PLi+Y9ERERFi5RPmQ0LC0NkZCSuX78OU1NTfPbZZ4iIiECVKlUUdZo1a4YjR44otRs+fLjGH7SqM0lHp06dVMpu3LiBSZMm4c8//0Tfvn0RGhqqhciIiIgKryNHjmDkyJGoW7cuMjMzMXnyZLRq1Qr//vsvzM3NFfWGDRum9HPWzMxM47HoTNLxrocPHyI4OBirVq1C69atER0djerVq2s7LCIiIo2Qcg3H7t27lV6vXLkS9vb2iIqKQpMmTRTlZmZmcHR0LNBYdGpzsJSUFEycOBEVK1bE1atXceDAAfz5559MOIiIqEiRQ6h1pKenIzU1VelIT0/P1b1TUlIAALa2tkrl69atg52dHapXr46goCC8fPlS4+9bZ5KO2bNno3z58ti1axc2bNiAf/75B40bN9Z2WERERBonhFDrCAsLg5WVldIRFhb2yfvK5XKMGTMGDRs2VPqFvk+fPli7di0OHTqEoKAgrFmzBv369dP4+9aZfTr09PRgamoKPz8/6Ovrf7BeZGRknq/NfTqIcsZ9OohUSbFPh5O1h1rt7yReUOnZMDY2hrGx8Ufbffnll/j7779x/PhxlClT5oP1Dh48iBYtWiA2NhYVKlRQK9Z36cycjgEDBnxyySwRERHlLsF436hRo7Br1y4cPXr0owkHANSvXx8Aim7SsXLlSm2HQEREJAkpNwcTQmD06NHYtm0bDh8+DDc3t0+2iY6OBgA4OTlpNBadSTqIiIiKCylnNowcORLr16/Hjh07YGFhgYSEBACAlZUVTE1NcevWLaxfvx7t2rVDyZIlcenSJQQGBqJJkybw9PTUaCw6M6ejIHFOB1HOOKeDSJUUczpKWVX5dKWPeJxyI9d1PzR1YcWKFQgICMB///2Hfv364cqVK3jx4gXKli2LLl264LvvvoOlpaVacb6PPR1EREQSk/L3/U/dq2zZsiq7kRYUnVkyS0REREUbezqIiIgkJi/6MxtyxKSDiIhIYsVgOmWOmHQQERFJTMqnzOoSzukgIiIiSbCng4iISGIcXiEiIiJJcCIpERERSULKbdB1CZMOIiIiiRXXng5OJCUiIiJJsKeDiIhIYpxISkRERJLgnA4iIiKSBHs6iIiISBLFNengRFIiIiKSBHs6iIiIJFY8+zkAmSiufTxEREQkKQ6v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JHW3LlzBzKZDCEhIR8tK6h7EZG0mHQQFUOHDx+GTCZTOkqUKIHatWvjxx9/RFZWlrZDzJc7d+4gJCQE0dHR2g6FiHJgoO0AiEh7/P390a5dOwgh8PDhQ6xcuRJjxozB1atX8euvv2olJhcXF7x69QoGBnn/7+nOnTuYPn06XF1dUbNmTY1dl4g0g58+omKsVq1a6Nevn+L1l19+iapVq2LZsmWYMWMGHBwcVNo8f/4cFhYWBRaTTCaDiYlJobkuEeUeh1eISMHS0hI+Pj4QQuD27dtwdXVFs2bNcOHCBbRu3RpWVlbw9PRU1I+JiUH//v3h5OQEIyMjuLq6Yvz48Xjx4oXKtY8fP46GDRvC1NQUDg4OGDVqFNLS0lTqfWzuxdatW9GsWTNYW1vDzMwMVapUwddff403b95g5cqV8PX1BQAMGjRIMWzUrFmzj143MzMTERER8PDwgImJCUqWLIkuXbrg8uXLH4xr165dqFu3LkxMTODk5ITx48cjMzMzj19touKHPR1EpCCEQGxsLADAzs4OAHDv3j00b94cPXr0QLdu3RSJQlRUFJo3bw5ra2sMHz4cpUuXxsWLF7Fw4UKcOHECR44cgaGhIQDg9OnT8PPzg4WFBSZOnAhra2ts3LgRAwYMyHVsU6ZMwaxZs+Dh4YHAwEA4OTnh1q1b2Lp1K0JDQ9GkSRNMnjwZs2bNwhdffIHGjRsDQI69Ne/q27cvNm/ejJYtW+LLL79EQkICFi9eDB8fHxw7dgze3t5K9f/3v//h559/xogRIzB48GDs2LEDc+fOhY2NDSZPnpzr90NULAkiKnYOHTokAIjp06eLx48fi0ePHomLFy+KoUOHCgCiQYMGQgghXFxcBADx22+/qVzD09NTVKlSRaSmpiqVR0ZGCgBixYoVijIfHx9haGgobty4oShLT08XdevWFQBEcHCwojwuLk6l7PTp0wKA8PX1Fa9evVK6n1wuF3K5XOl9vXvvj1137969AoDo2bOn4hpCCBEdHS309fVFo0aNVNqbmZmJuLg4pftXq1ZNODo6qtyTiJRxeIWoGAsODkapUqVgb28PLy8vLF++HB07dsT27dsVdWxtbTFo0CCldpcvX8alS5fQp08fpKen48mTJ4qjUaNGMDc3x969ewEAjx49wsmTJ9GpUydUrlxZcQ0jIyMEBgbmKs5169YBAMLCwlTmZWQPo+THtm3bALztRXn3Gl5eXujQoQOOHz+Ox48fK7Xp3LkzXF1dle7v6+uLhISEHIeLiOj/cHiFqBj74osv0KNHD8hkMpibm6Ny5cqwtbVVqlOhQgXo6+srlV27dg3A26QlODg4x2snJiYCAG7fvg0AcHd3V6nj4eGRqzhjYmIgk8ng5eWVq/q5FRcXBz09PVStWlXlXLVq1bB9+3bExcWhVKlSivLy5cur1C1ZsiQA4OnTpyhRooRGYyQqSph0EBVjlSpVgp+f30frmJmZqZQJIQAA48aNQ5s2bXJsZ2Njo36A71CnR0OT3k/A3pX9dSGinDHpIKI8q1SpEoC3P4A/lbS4ubkBAK5fv65y7t9//83V/SpXroy///4bFy9eRL169T5YL69JSfny5SGXy3Ht2jWlVTnvxpYdPxGpj3M6iCjPvL29Ub16dSxdulQxfPKuzMxMJCUlAXi7eqRBgwbYsWMHbt68qajz5s0bLFiwIFf369OnDwBg8uTJePPmjcr57B6G7KGN7Ht/SufOnQG8nSvybi/FlStXsHPnTjRq1EhpaIWI1MOeDiLKM5lMhjVr1qB58+bw9PTE4MGDUa1aNbx8+RKxsbGIjIxEWFgYAgICAADz589Hs2bN0LBhQ4wcOVKxZDa3e1vUq1cPEydOREREBGrVqoVevXrB0dERcXFx+OOPP3DmzBlYW1vDw8MDFhYW+Pnnn2FmZgZra2vY29ujefPmOV63ZcuW6NmzJzZu3Ihnz56hffv2iiWzJiYmWLhwoaa+ZEQEJh1ElE81a9bEhQsXEBYWhp07d2Lp0qWwsLCAq6srAgIC0KJFC0VdHx8f7Nu3D5MmTUJ4eDisrKzQvXt3fPnll6hRo0au7hceHg4vLy8sWrQIs2fPhlwuR9myZdGuXTvFvBNTU1Ns3LgR3333HcaMGYP09HQ0bdr0g0kH8HZlTK1atbBy5UqMGzcO5ubmaNq0KWbMmJHr2Igod2SCM5+IiIhIApzTQURERJJg0kFERESSYNJBREREkmDSQURERJJg0kFERESSYNJBREREkmDSQURERJJg0kFERESSYNJBREREkmDSQURERJJg0kFERESSYNJBREREkmDSQURERJL4f6WTMQphC3Q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4" name="Table 3"/>
          <p:cNvGraphicFramePr>
            <a:graphicFrameLocks noGrp="1"/>
          </p:cNvGraphicFramePr>
          <p:nvPr>
            <p:extLst>
              <p:ext uri="{D42A27DB-BD31-4B8C-83A1-F6EECF244321}">
                <p14:modId xmlns:p14="http://schemas.microsoft.com/office/powerpoint/2010/main" val="1379222164"/>
              </p:ext>
            </p:extLst>
          </p:nvPr>
        </p:nvGraphicFramePr>
        <p:xfrm>
          <a:off x="1510146" y="3752312"/>
          <a:ext cx="14270181" cy="2769010"/>
        </p:xfrm>
        <a:graphic>
          <a:graphicData uri="http://schemas.openxmlformats.org/drawingml/2006/table">
            <a:tbl>
              <a:tblPr firstRow="1" bandRow="1">
                <a:tableStyleId>{5C22544A-7EE6-4342-B048-85BDC9FD1C3A}</a:tableStyleId>
              </a:tblPr>
              <a:tblGrid>
                <a:gridCol w="4114799">
                  <a:extLst>
                    <a:ext uri="{9D8B030D-6E8A-4147-A177-3AD203B41FA5}">
                      <a16:colId xmlns:a16="http://schemas.microsoft.com/office/drawing/2014/main" val="1100123787"/>
                    </a:ext>
                  </a:extLst>
                </a:gridCol>
                <a:gridCol w="2479964">
                  <a:extLst>
                    <a:ext uri="{9D8B030D-6E8A-4147-A177-3AD203B41FA5}">
                      <a16:colId xmlns:a16="http://schemas.microsoft.com/office/drawing/2014/main" val="3042337652"/>
                    </a:ext>
                  </a:extLst>
                </a:gridCol>
                <a:gridCol w="2507673">
                  <a:extLst>
                    <a:ext uri="{9D8B030D-6E8A-4147-A177-3AD203B41FA5}">
                      <a16:colId xmlns:a16="http://schemas.microsoft.com/office/drawing/2014/main" val="246338184"/>
                    </a:ext>
                  </a:extLst>
                </a:gridCol>
                <a:gridCol w="2535382">
                  <a:extLst>
                    <a:ext uri="{9D8B030D-6E8A-4147-A177-3AD203B41FA5}">
                      <a16:colId xmlns:a16="http://schemas.microsoft.com/office/drawing/2014/main" val="1296407863"/>
                    </a:ext>
                  </a:extLst>
                </a:gridCol>
                <a:gridCol w="2632363">
                  <a:extLst>
                    <a:ext uri="{9D8B030D-6E8A-4147-A177-3AD203B41FA5}">
                      <a16:colId xmlns:a16="http://schemas.microsoft.com/office/drawing/2014/main" val="759630168"/>
                    </a:ext>
                  </a:extLst>
                </a:gridCol>
              </a:tblGrid>
              <a:tr h="1172708">
                <a:tc>
                  <a:txBody>
                    <a:bodyPr/>
                    <a:lstStyle/>
                    <a:p>
                      <a:r>
                        <a:rPr lang="en-US" sz="3200" dirty="0" smtClean="0"/>
                        <a:t>MODEL/TEST</a:t>
                      </a:r>
                      <a:r>
                        <a:rPr lang="en-US" sz="3200" baseline="0" dirty="0" smtClean="0"/>
                        <a:t> SIZE</a:t>
                      </a:r>
                      <a:endParaRPr lang="en-IN" sz="3200" dirty="0"/>
                    </a:p>
                  </a:txBody>
                  <a:tcPr/>
                </a:tc>
                <a:tc>
                  <a:txBody>
                    <a:bodyPr/>
                    <a:lstStyle/>
                    <a:p>
                      <a:r>
                        <a:rPr lang="en-US" sz="3200" dirty="0" smtClean="0"/>
                        <a:t>0.2</a:t>
                      </a:r>
                      <a:endParaRPr lang="en-IN" sz="3200" dirty="0"/>
                    </a:p>
                  </a:txBody>
                  <a:tcPr/>
                </a:tc>
                <a:tc>
                  <a:txBody>
                    <a:bodyPr/>
                    <a:lstStyle/>
                    <a:p>
                      <a:r>
                        <a:rPr lang="en-US" sz="3200" dirty="0" smtClean="0"/>
                        <a:t>0.25</a:t>
                      </a:r>
                      <a:endParaRPr lang="en-IN" sz="3200" dirty="0"/>
                    </a:p>
                  </a:txBody>
                  <a:tcPr/>
                </a:tc>
                <a:tc>
                  <a:txBody>
                    <a:bodyPr/>
                    <a:lstStyle/>
                    <a:p>
                      <a:r>
                        <a:rPr lang="en-US" sz="3200" dirty="0" smtClean="0"/>
                        <a:t>0.3</a:t>
                      </a:r>
                      <a:endParaRPr lang="en-IN" sz="3200" dirty="0"/>
                    </a:p>
                  </a:txBody>
                  <a:tcPr/>
                </a:tc>
                <a:tc>
                  <a:txBody>
                    <a:bodyPr/>
                    <a:lstStyle/>
                    <a:p>
                      <a:r>
                        <a:rPr lang="en-US" sz="3200" dirty="0" smtClean="0"/>
                        <a:t>0.33</a:t>
                      </a:r>
                      <a:endParaRPr lang="en-IN" sz="3200" dirty="0"/>
                    </a:p>
                  </a:txBody>
                  <a:tcPr/>
                </a:tc>
                <a:extLst>
                  <a:ext uri="{0D108BD9-81ED-4DB2-BD59-A6C34878D82A}">
                    <a16:rowId xmlns:a16="http://schemas.microsoft.com/office/drawing/2014/main" val="2535524823"/>
                  </a:ext>
                </a:extLst>
              </a:tr>
              <a:tr h="798151">
                <a:tc>
                  <a:txBody>
                    <a:bodyPr/>
                    <a:lstStyle/>
                    <a:p>
                      <a:r>
                        <a:rPr lang="en-US" sz="3200" dirty="0" smtClean="0"/>
                        <a:t>RNN</a:t>
                      </a:r>
                      <a:endParaRPr lang="en-IN" sz="3200" dirty="0"/>
                    </a:p>
                  </a:txBody>
                  <a:tcPr/>
                </a:tc>
                <a:tc>
                  <a:txBody>
                    <a:bodyPr/>
                    <a:lstStyle/>
                    <a:p>
                      <a:r>
                        <a:rPr lang="en-US" sz="3200" dirty="0" smtClean="0"/>
                        <a:t>83.2%</a:t>
                      </a:r>
                      <a:endParaRPr lang="en-IN" sz="3200" dirty="0"/>
                    </a:p>
                  </a:txBody>
                  <a:tcPr/>
                </a:tc>
                <a:tc>
                  <a:txBody>
                    <a:bodyPr/>
                    <a:lstStyle/>
                    <a:p>
                      <a:r>
                        <a:rPr lang="en-US" sz="3200" dirty="0" smtClean="0"/>
                        <a:t>82.8%</a:t>
                      </a:r>
                      <a:endParaRPr lang="en-IN" sz="3200" dirty="0"/>
                    </a:p>
                  </a:txBody>
                  <a:tcPr/>
                </a:tc>
                <a:tc>
                  <a:txBody>
                    <a:bodyPr/>
                    <a:lstStyle/>
                    <a:p>
                      <a:r>
                        <a:rPr lang="en-US" sz="3200" dirty="0" smtClean="0"/>
                        <a:t>83.1%</a:t>
                      </a:r>
                      <a:endParaRPr lang="en-IN" sz="3200" dirty="0"/>
                    </a:p>
                  </a:txBody>
                  <a:tcPr/>
                </a:tc>
                <a:tc>
                  <a:txBody>
                    <a:bodyPr/>
                    <a:lstStyle/>
                    <a:p>
                      <a:r>
                        <a:rPr lang="en-US" sz="3200" dirty="0" smtClean="0"/>
                        <a:t>82.1%</a:t>
                      </a:r>
                      <a:endParaRPr lang="en-IN" sz="3200" dirty="0"/>
                    </a:p>
                  </a:txBody>
                  <a:tcPr/>
                </a:tc>
                <a:extLst>
                  <a:ext uri="{0D108BD9-81ED-4DB2-BD59-A6C34878D82A}">
                    <a16:rowId xmlns:a16="http://schemas.microsoft.com/office/drawing/2014/main" val="4063318841"/>
                  </a:ext>
                </a:extLst>
              </a:tr>
              <a:tr h="798151">
                <a:tc>
                  <a:txBody>
                    <a:bodyPr/>
                    <a:lstStyle/>
                    <a:p>
                      <a:r>
                        <a:rPr lang="en-US" sz="3200" dirty="0" smtClean="0"/>
                        <a:t>LSTM</a:t>
                      </a:r>
                      <a:endParaRPr lang="en-IN" sz="3200" dirty="0"/>
                    </a:p>
                  </a:txBody>
                  <a:tcPr/>
                </a:tc>
                <a:tc>
                  <a:txBody>
                    <a:bodyPr/>
                    <a:lstStyle/>
                    <a:p>
                      <a:r>
                        <a:rPr lang="en-US" sz="3200" dirty="0" smtClean="0"/>
                        <a:t>83%</a:t>
                      </a:r>
                      <a:endParaRPr lang="en-IN" sz="3200" dirty="0"/>
                    </a:p>
                  </a:txBody>
                  <a:tcPr/>
                </a:tc>
                <a:tc>
                  <a:txBody>
                    <a:bodyPr/>
                    <a:lstStyle/>
                    <a:p>
                      <a:r>
                        <a:rPr lang="en-US" sz="3200" dirty="0" smtClean="0"/>
                        <a:t>81.2%</a:t>
                      </a:r>
                      <a:endParaRPr lang="en-IN" sz="3200" dirty="0"/>
                    </a:p>
                  </a:txBody>
                  <a:tcPr/>
                </a:tc>
                <a:tc>
                  <a:txBody>
                    <a:bodyPr/>
                    <a:lstStyle/>
                    <a:p>
                      <a:r>
                        <a:rPr lang="en-US" sz="3200" dirty="0" smtClean="0"/>
                        <a:t>81%</a:t>
                      </a:r>
                      <a:endParaRPr lang="en-IN" sz="3200" dirty="0"/>
                    </a:p>
                  </a:txBody>
                  <a:tcPr/>
                </a:tc>
                <a:tc>
                  <a:txBody>
                    <a:bodyPr/>
                    <a:lstStyle/>
                    <a:p>
                      <a:r>
                        <a:rPr lang="en-US" sz="3200" smtClean="0"/>
                        <a:t>80%</a:t>
                      </a:r>
                      <a:endParaRPr lang="en-IN" sz="3200" dirty="0"/>
                    </a:p>
                  </a:txBody>
                  <a:tcPr/>
                </a:tc>
                <a:extLst>
                  <a:ext uri="{0D108BD9-81ED-4DB2-BD59-A6C34878D82A}">
                    <a16:rowId xmlns:a16="http://schemas.microsoft.com/office/drawing/2014/main" val="3672313168"/>
                  </a:ext>
                </a:extLst>
              </a:tr>
            </a:tbl>
          </a:graphicData>
        </a:graphic>
      </p:graphicFrame>
    </p:spTree>
    <p:extLst>
      <p:ext uri="{BB962C8B-B14F-4D97-AF65-F5344CB8AC3E}">
        <p14:creationId xmlns:p14="http://schemas.microsoft.com/office/powerpoint/2010/main" val="42932131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pSp>
        <p:nvGrpSpPr>
          <p:cNvPr id="189" name="Google Shape;189;p21"/>
          <p:cNvGrpSpPr/>
          <p:nvPr/>
        </p:nvGrpSpPr>
        <p:grpSpPr>
          <a:xfrm>
            <a:off x="460375" y="553311"/>
            <a:ext cx="17135475" cy="9256578"/>
            <a:chOff x="0" y="-28575"/>
            <a:chExt cx="4513047" cy="2437946"/>
          </a:xfrm>
        </p:grpSpPr>
        <p:sp>
          <p:nvSpPr>
            <p:cNvPr id="190" name="Google Shape;190;p21"/>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91" name="Google Shape;191;p21"/>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21"/>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3" name="Google Shape;193;p21"/>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4" name="Google Shape;194;p21"/>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a:solidFill>
                <a:srgbClr val="404040"/>
              </a:solidFill>
              <a:latin typeface="Questrial"/>
              <a:ea typeface="Questrial"/>
              <a:cs typeface="Questrial"/>
              <a:sym typeface="Questrial"/>
            </a:endParaRPr>
          </a:p>
        </p:txBody>
      </p:sp>
      <p:sp>
        <p:nvSpPr>
          <p:cNvPr id="195" name="Google Shape;195;p21"/>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96" name="Google Shape;196;p21"/>
          <p:cNvSpPr txBox="1"/>
          <p:nvPr/>
        </p:nvSpPr>
        <p:spPr>
          <a:xfrm>
            <a:off x="1066800" y="1028700"/>
            <a:ext cx="160020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200" b="1" u="sng" dirty="0">
                <a:solidFill>
                  <a:schemeClr val="dk1"/>
                </a:solidFill>
                <a:latin typeface="Times New Roman"/>
                <a:ea typeface="Times New Roman"/>
                <a:cs typeface="Times New Roman"/>
                <a:sym typeface="Times New Roman"/>
              </a:rPr>
              <a:t>Frontend  </a:t>
            </a:r>
            <a:endParaRPr sz="7200" b="1" u="sng" dirty="0">
              <a:latin typeface="Times New Roman"/>
              <a:ea typeface="Times New Roman"/>
              <a:cs typeface="Times New Roman"/>
              <a:sym typeface="Times New Roman"/>
            </a:endParaRPr>
          </a:p>
        </p:txBody>
      </p:sp>
      <p:sp>
        <p:nvSpPr>
          <p:cNvPr id="198" name="Google Shape;198;p21" descr="data:image/png;base64,iVBORw0KGgoAAAANSUhEUgAAAh0AAAIACAYAAAAmKN6iAAAAOXRFWHRTb2Z0d2FyZQBNYXRwbG90bGliIHZlcnNpb24zLjguMCwgaHR0cHM6Ly9tYXRwbG90bGliLm9yZy81sbWrAAAACXBIWXMAAA9hAAAPYQGoP6dpAABo7klEQVR4nO3dd1gU1/s28HvpRapIswBWRAWxEyuKNfaOFVs0URPRWNAoiEbAmhiNJjH2bsQS8429GyuKLRZQ1KiABQGxILDn/cOX/bkuKrDL7AL3x2uuyz1zzsyzyMrDaSMTQggQERERFTA9bQdARERExQOTDiIiIpIEkw4iIiKSBJMOIiIikgSTDiIiIpIEkw4iIiKSBJMOIiIikgSTDiIiIpIEkw4iIiKSBJMOojyKiYlB79694ejoCH19fchkMgQEBEgex507dyCTySCTySS/N/2fZs2aQSaTYeXKldoOhUjnMekgrUtNTcWCBQvQqlUrlClTBiYmJrCwsIC7uzsCAgKwZ88e6Mpu/UlJSWjcuDE2bdqER48ewcbGBg4ODrCystJ2aDovJCREkSTJZDLcvn37o/WXL1+uVP/48eMajSUkJATJyckauyYRfZqBtgOg4m3Lli348ssv8fTpU0WZpaUlMjMzcePGDdy4cQOrVq1CnTp1sG3bNpQpU0aL0QIbNmxAYmIiKleujMOHD8PJyUlrsRgaGqJKlSpau7+61q5di2nTpn3w/Jo1awrs3tOnTwcABAQEwNraWq1rlStXDlWqVGHiSZQL7Okgrfn111/Rq1cvPH36FDVq1MCmTZuQnJyMlJQUvHjxAgkJCVi2bBnc3d1x7tw5xMbGajtkXL16FQDQoUMHrSYcAFC6dGlcv34d169f12oceVWuXDkAwLp16z5Y5969ezhy5Iiiri5bvXo1rl+/ji5dumg7FCKdx6SDtOL8+fMYPXo0hBDo0qULzp07h549eyr9tujg4IAhQ4bgypUrmDp1KvT0tP/t+urVKwBAiRIltBxJ4VWpUiXUqVMHN2/exJkzZ3Kss27dOggh0LdvX4mjI6KCpP3/xalY+u677/DmzRuUK1cOq1evhpGR0Qfr6uvrIzQ0FI0bN1Y5d/PmTQwZMgQuLi4wNjaGnZ0dWrVqhS1btnzwetlzBO7cuYO4uDgEBATA2dkZJiYmqFSpEoKDg/H69WulNgEBAUqTBadPn6403yBbbiYVvnv/90VGRqJNmzawt7eHoaEh7Ozs4OHhgUGDBmH37t1KdXMzkXTv3r3o2LEj7O3tYWRkhNKlS8Pf3x9RUVE51j98+DBkMhlcXV0BAEeOHEGbNm1ga2sLMzMz1K1bVyPDHv379wfwdoglJ9nl/fr1++A1srKy8Ndff2Ho0KHw9vaGnZ0djI2N4eLiggEDBuDy5csqbbLnlWRzc3NT+nd8d0Jw9r95SEgIXr16henTp6NatWowMzNTGpLJ6d/8+fPnKF++PGQyGUaPHp1j/AcPHoSenh709PRw6NChD75PoiJFEEns3r17AoAAIObOnZvv62zbtk0YGxsrrmVtbS0MDAwUrwcMGCCysrJU2mWfj4yMFDY2NgKAsLS0FHp6eopzn3/+uVKbr7/+Wjg4OAgTExMBQJibmwsHBwfFka1p06YCgFixYsUH486+R1xcnFL5xIkTFecACCsrK2FkZKR4Xb9+faX6cXFxinM5mTBhguK8np6esLa2FjKZTPF66dKlKm0OHTokAAgXFxexbNkyoaenJ2QymbCyslKKbc6cOR98fx8SHBwsAIgWLVqIxMREYWBgIOzt7UVGRoZSvaioKAFAeHt7K329jh07plTv8uXLinMymUxYW1sr/n0ACGNjY7Fz506lNnPmzBEODg6KOnZ2dkr/jl9//bWi7sCBAwUAMWHCBFG7dm0BQBgZGQlLS0thZWWlqPehf/MjR44ovn779u1TOpecnCzKli0rAIhvvvkmz19LosKKSQdJbs2aNYr/9K9fv56va8TExAgzMzMBQLRu3VrcunVLCCHEixcvREREhCKBmD17tkrbd5OUVq1aKWJ48eKFmDNnjuIH859//qnSNvsHUXBwcI5x5TfpuH37tpDJZEJfX18sWLBApKamCiGEkMvl4uHDh2LlypVi3LhxStf5WNKxbt06xbnx48eLZ8+eCSGEePjwofD391ckHidPnlRql510mJmZCSMjIzF27Fjx+PFjIYQQjx8/Fr1791b8QM8uz613kw4hhGjXrp0AIP766y+lemPGjBEAxLx585S+Xu8nHTdu3BBDhw4VBw4cEGlpaYqvV2xsrAgICBAAhI2NjUhJSVGJ5UOJ37uy/61LlCghbG1txR9//KFIkGJiYhT1PvZvPm7cOAFAlClTRiQnJyvK+/fvLwAId3d38erVq4981YiKFiYdJLkpU6YofnDJ5fJ8XSP7h0q1atXE69evVc6PHz9ekVi8ePFC6Vz2Dxw3N7cc23bq1EkAEAMHDlQ5V1BJx6ZNmwQA0aZNmw+2e9+Hkg65XC7Kly8vAIihQ4eqtMvKyhL169cXAESrVq2UzmUnHQBE3759Vdq+fv1a0VPwsfeYk/eTjg0bNggAwt/fX1EnMzNTODg4CH19fREfHy+E+HDS8SmtWrUSAMSyZctUzuUl6QAg9u/f/8F6H/s3f/36tahWrZoAIPr37y+EEGLr1q0CgDAwMBBnzpzJ03siKuw4p4Mkl7081sbGJl8bWwkhsG3bNgDA+PHjYWxsrFJn3LhxMDY2RnJyMg4cOJDjdSZMmJBj2w4dOgD4v5UqUrC0tAQAPHr0CHK5XK1rXbhwQbEHxpQpU1TO6+npISgoCACwb98+pKSk5Hid7777TqXM2NgYLVu2BKD+16dTp06wsLDAjh07kJaWpognMTERLVq0gKOjo1rXb9u2LQDg1KlTal3Hy8sLLVq0yFdbY2NjrF27FoaGhlizZg2WLFmC4cOHAwAmT56MunXrqhUbUWHDpIMKnVu3bil+UPr6+uZYx8HBAR4eHgDe/hDOiaenZ47lpUuXBgBJN46qX78+bGxscP78eTRr1gxr165FfHx8vq51/vx5AG8nSWZPCH1f9tdNCIGLFy+qnDc2NkblypVzbKupr4+pqSm6deuGly9fIjIyEsD/7c3xsQmk70pLS0N4eDgaNmyIkiVLwsDAQDEpNDAwEADy/XXM1qBBA7Xa16xZE8HBwQCAr776Ck+ePEGtWrVyTOqIijomHSS5kiVLAgCePXuWr51Gnzx5ovh79g/AnLi4uAAAHj9+nON5Z2fnHMtNTEwAABkZGXmOLb9sbGywevVqWFlZ4dixY+jfvz+cnZ1Rvnx5fPXVV4iOjs71tbK/Ph/72lhaWipWYOT09XF0dPzgEmVNfn2yk4u1a9ciLS0N27dvh5mZWa72vHjw4AG8vLwQFBSEf/75B0lJSTAzM4O9vT0cHBwUvUcvXrxQK8ZSpUqp1R4AJk2ahEqVKgF429O0evVqGBoaqn1dosKGSQdJzt3dHQCQnp6OmzdvqnWt9PR0TYSkE9q3b4+4uDgsWbIE3bp1g4ODg+J1rVq1EBERkafrFYavja+vL0qXLo2DBw9i0aJFePnyJbp06ZKrfVDGjBmD27dvo2zZsti5cydSU1ORmpqKxMREJCQkYP78+QCg9hb6+vr6arUHgOPHjys2t5PL5WoP+RAVVkw6SHJNmzZV/H3Xrl15bv/ub5737t37YL27d++q1C9oBgZvnyzw/j4f2T40fyKbjY0NRowYgT/++AMJCQk4f/48unfvDiEEpkyZgn///feTMWS/3499bZ4/f64YHpHy6/M+PT099OnTB1lZWYot0XMztPLmzRv8+eefAN7uCNqhQwdYWFgo1Xn06JHmA86H58+fIyAgAEIIVKtWDQAQGBiY4z4tREUdkw6SXNmyZRWT/BYuXKiYRPgp2b+xli9fXrFz6eHDh3Osm5iYqPgB7e3trWbEuZc9ZPHgwYMcz587dy5P1/P29sbGjRvh4uKCrKysXD30LPv9JiYm4tq1aznWOXjwIIC3G5V5eXnlKSZNy94oLCMjAw4ODoqJqh/z5MkTRU9OnTp1cqzzsQ23sicwq9sLkhvZCUalSpVw+vRptGjRAs+fP8egQYN05kGGRFJh0kFaMWPGDBgaGuLevXsYOHAg3rx588G62b8FHzt2DMDbHxhdu3YFAMyfPz/HtvPmzUN6ejqsra3zvfIgP2rUqAEAit/C3zdnzpwcyz/2/vX19RU7tn6oB+Vd3t7eqFChAgDkOCQjl8sRFhYGAGjZsqXWH1RWo0YNhIaGYty4cZg/f36uhjMsLCwUicONGzdUzh87dgz79+//YPvs+R4FPVn4r7/+wu+//w59fX2sXr0a5ubmWL58OSwtLXH48GH8+OOPBXp/Il3DpIO0onbt2vjhhx8AvN36u27dutiyZQtSU1MVdRITE7F8+XJUr14dM2bMUFpKOnnyZJiZmSEmJgZdunRRdFW/fPkSs2fPxrx585TqSaVbt26QyWS4ePEixo0bp3g/9+/fR79+/T74rJElS5agTZs22Lhxo9KwwJMnT/Dtt98iJiYGenp68PPz+2QMMpkMoaGhAIBVq1Zh8uTJimGdhIQE9O/fH6dPn4aenp7iaavaNnXqVMydOxd9+vTJVX0LCwvFctNhw4Yplu9mZGRg48aN6NSpE2xsbD7YPnuYY/Xq1cjKylIz+pw9ffoUQ4cOBQBMnDhRsQqmXLlyiu/9yZMn55g0ERVZWtshhEgIsX79emFra6uy/Xf2bqPZx2effSYePHig1Hbbtm1K24S/vw16//79P7oN+oc2hnp3K/D3fWpzMCGEGD16tMr23ACEiYmJ2L17d473X7BggdL7LVGihLC0tFQqmzVrltJ98rINur6+vrCxsVHaBn3JkiV5eu/Zsjf5ymnztI95f3Ow3Mp+D+9vDnb06FGlf/8SJUooXlerVk388MMPAoBo2rSpyjWXL1+uaGdiYiLKlSsnXFxclHZ9zc2/tRAf3hysZ8+eAoDw8vIS6enpKu06dOggAIh69eqJzMzMXH89iAoz9nSQVvn7++P27duYN28e/Pz84OTkhFevXkEmk8Hd3R2DBg3C/v37ceLECZUlrp07d8alS5cwaNAglC1bFi9fvoSFhQVatGiBTZs2YfXq1Vp5Mu2PP/6IhQsXonr16jAyMoK+vj46d+6MkydPonXr1jm26dOnD3799Vf06NED7u7u0NfXx6tXr1CmTBn06NEDhw8fVmzolVsRERHYs2cP2rdvDxsbG6SlpcHR0RG9evXC6dOnMWLECE28Xa1p3Lgxjh07hrZt28LS0hKZmZlwc3PD5MmTcerUqY8OGw0aNAi//fYb6tWrBwMDA/z333+4e/eu0nJsdWzcuBGbN2+GkZHRBx9o+Ntvv8HOzg5nzpxRDHcRFXUyITiTiYiIiAoeezqIiIhIEkw6iIiISBJMOoiIiEgSTDqIiIhIEkw6iIiISBJMOoiIiEgSTDqIiIhIEkw6iIiISBJMOoiIiEgSTDqIiIhIEkw6iIiISBJMOoiIiEgSTDqIiIhIEkw6iIiISBJMOoiIiEgSTDqIiIhIEkw6iIiISBJMOoiIiEgSTDqIiIhIEkw6iIiISBJMOoiIiEgSTDqIiIhIEkw6iIiISBJMOoiIiEgSTDqIiIhIEkw6iIiISBJMOoiIiEgSTDqIiqg7d+5AJpMhJCTko2UFdS8iovcx6SDSsMOHD0MmkykdJUqUQO3atfHjjz8iKytL2yHmy507dxASEoLo6Ghth0JEhZSBtgMgKqr8/f3Rrl07CCHw8OFDrFy5EmPGjMHVq1fx66+/aiUmFxcXvHr1CgYGef/o37lzB9OnT4erqytq1qypsesSUfHB/yGICkitWrXQr18/xesvv/wSVatWxbJlyzBjxgw4ODiotHn+/DksLCwKLCaZTAYTE5NCc10iKlo4vEIkEUtLS/j4+EAIgdu3b8PV1RXNmjXDhQsX0Lp1a1hZWcHT01NRPyYmBv3794eTkxOMjIzg6uqK8ePH48WLFyrXPn78OBo2bAhTU1M4ODhg1KhRSEtLU6n3sbkXW7duRbNmzWBtbQ0zMzNUqVIFX3/9Nd68eYOVK1fC19cXADBo0CDFsFGzZs0+et3MzExERETAw8MDJiYmKFmyJLp06YLLly9/MK5du3ahbt26MDExgZOTE8aPH4/MzMw8frWJSBexp4NIIkIIxMbGAgDs7OwAAPfu3UPz5s3Ro0cPdOvWTZEoREVFoXnz5rC2tsbw4cNRunRpXLx4EQsXLsSJEydw5MgRGBoaAgBOnz4NPz8/WFhYYOLEibC2tsbGjRsxYMCAXMc2ZcoUzJo1Cx4eHggMDISTkxNu3bqFrVu3IjQ0FE2aNMHkyZMxa9YsfPHFF2jcuDEA5Nhb866+ffti8+bNaNmyJb788kskJCRg8eLF8PHxwbFjx+Dt7a1U/3//+x9+/vlnjBgxAoMHD8aOHTswd+5c2NjYYPLkybl+P0SkowQRadShQ4cEADF9+nTx+PFj8ejRI3Hx4kUxdOhQAUA0aNBACCGEi4uLACB+++03lWt4enqKKlWqiNTUVKXyyMhIAUCsWLFCUebj4yMMDQ3FjRs3FGXp6emibt26AoAIDg5WlMfFxamUnT59WgAQvr6+4tWrV0r3k8vlQi6XK72vd+/9sevu3btXABA9e/ZUXEMIIaKjo4W+vr5o1KiRSnszMzMRFxendP9q1aoJR0dHlXsSUeHD4RWiAhIcHIxSpUrB3t4eXl5eWL58OTp27Ijt27cr6tja2mLQoEFK7S5fvoxLly6hT58+SE9Px5MnTxRHo0aNYG5ujr179wIAHj16hJMnT6JTp06oXLmy4hpGRkYIDAzMVZzr1q0DAISFhanMy8geRsmPbdu2AXjbi/LuNby8vNChQwccP34cjx8/VmrTuXNnuLq6Kt3f19cXCQkJOQ4XEVHhwuEVogLyxRdfoEePHpDJZDA3N0flypVha2urVKdChQrQ19dXKrt27RqAt0lLcHBwjtdOTEwEANy+fRsA4O7urlLHw8MjV3HGxMRAJpPBy8srV/VzKy4uDnp6eqhatarKuWrVqmH79u2Ii4tDqVKlFOXly5dXqVuyZEkAwNOnT1GiRAmNxkhE0mLSQVRAKlWqBD8/v4/WMTMzUykTQgAAxo0bhzZt2uTYzsbGRv0A36FOj4YmvZ+AvSv760JEhReTDiIdU6lSJQBvfwB/Kmlxc3MDAFy/fl3l3L///pur+1WuXBl///03Ll68iHr16n2wXl6TkvLly0Mul+PatWtKq3LejS07fiIqHjing0jHeHt7o3r16li6dKli+ORdmZmZSEpKAvB29UiDBg2wY8cO3Lx5U1HnzZs3WLBgQa7u16dPHwDA5MmT8ebNG5Xz2T0M2UMb2ff+lM6dOwN4O1fk3V6KK1euYOfOnWjUqJHS0AoRFX3s6SDSMTKZDGvWrEHz5s3h6emJwYMHo1q1anj58iViY2MRGRmJsLAwBAQEAADmz5+PZs2aoWHDhhg5cqRiyWxu97aoV68eJk6ciIiICNSqVQu9evWCo6Mj4uLi8Mcff+DMmTOwtraGh4cHLCws8PPPP8PMzAzW1tawt7dH8+bNc7xuy5Yt0bNnT2zcuBHPnj1D+/btFUtmTUxMsHDhQk19yYiokGDSQaSDatasiQsXLiAsLAw7d+7E0qVLYWFhAVdXVwQEBKBFixaKuj4+Pti3bx8mTZqE8PBwWFlZoXv37vjyyy9Ro0aNXN0vPDwcXl5eWLRoEWbPng25XI6yZcuiXbt2inknpqam2LhxI7777juMGTMG6enpaNq06QeTDuDtyphatWph5cqVGDduHMzNzdG0aVPMmDEj17ERUdEhE5ydRURERBLgnA4iIiKSBJMOIiIikgSTDiIiIpIEkw4iIiKSBJOOYsrV1RU//PBDgVy7WbNmGDNmjFrXyH7UeXR0NADg8OHDkMlkSE5Ozld7ooJU0N9vMplM6Zk9+bFy5UpYW1srXoeEhKBmzZr5bk+UH0w6qEgqW7Ys4uPjUb16dW2HQvkQEBAAmUyG8PBwpfLt27fneWfUgkywi5NevXopbUBHlB9MOkhjctrNUlv09fXh6OgIAwNuRVNYmZiYICIiAs+ePdN2KFqjS58pU1NT2NvbazsMKuSYdBRicrkcs2fPRsWKFWFsbIxy5crh+++/R/PmzTFq1Ciluo8fP4aRkREOHDigKHv+/Dn8/f1hbm6O0qVLY/HixUptkpOTMXToUJQqVQqWlpZo3rw5Ll68qDif3T27bNkyuLm5KT0WPTMzE6NGjYKVlRXs7OwwdepUpa2wc+outra2xsqVKz/5vl+8eAFLS0v88ccfSuXbt2+Hubk5nj9//sHhmQMHDqBOnTowMzPDZ599hhs3bihdY+bMmbC3t4eFhQWGDh2KSZMm5akLmjTHz88Pjo6OCAsL+2i9rVu3olq1ajA2NoarqyvmzZunONesWTPcvXsXgYGBn3yoXXJyMoYPHw4HBweYmJigevXq2LVrV66+37Jdv34dn332maL9kSNHlNpcuXIFbdu2RYkSJeDg4ID+/fvjyZMnSvGOGjUKY8aMgZ2dHVq3bq04Fx8fj7Zt28LU1BTly5dXiien4cfo6GjIZDLcuXPno18/ADh69CgMDQ2RkJCgVD5mzBg0btwYwIeHZ9asWQNXV1dYWVmhd+/eSl+P58+fo2/fvjA3N4eTkxMWLFigkeFXKryYdBRiQUFBCA8Px9SpU/Hvv/9i/fr1cHBwwNChQ7F+/Xqkp6cr6q5duxalS5dW2j1yzpw58PLywoULFzBp0iR888032Ldvn+J8jx498OjRI/z999+IiopCrVq10KJFC6Vnb8TGxmLr1q2IjIxUGs9etWoVDAwMcObMGfz444+YP38+li1bppH3bW5ujt69e2PFihVK5StWrED37t1hYWHxwbZTpkzBvHnzcO7cORgYGGDw4MGKc+vWrcP333+PiIgIREVFoVy5cliyZIlGYqa809fXx6xZs/DTTz/h/v37OdaJiopCz5490bt3b1y+fBkhISGYOnWqInmNjIxEmTJlEBoaivj4eMTHx+d4HblcjrZt2+LEiRNYu3Yt/v33X4SHh0NfXz9P32/jx4/HuHHjcOHCBfj4+KBDhw54+vQpgLdJTfPmzeHt7Y1z585h9+7dSExMRM+ePZWuu2rVKhgZGeHEiRNYunSponzq1Kno1q0bLl68iL59+6J37964du1anr+uOWnSpAnKly+PNWvWKMoyMjKwbt06pc/I+27duoXt27dj165d2LVrF44cOaI0JDZ27FicOHECO3fuxL59+3Ds2DGcP39eIzFTISWoUEpNTRXGxsbit99+Uzn36tUrYWNjIzZt2qQo8/T0FCEhIYrXLi4uok2bNkrtevXqJdq2bSuEEOLYsWPC0tJSvH79WqlOhQoVxC+//CKEECI4OFgYGhqKR48eKdVp2rSpqFq1qpDL5YqyiRMniqpVqypeAxDbtm1TamdlZSVWrFghhBAiLi5OABAXLlwQQghx6NAhAUA8e/ZMCCHE6dOnhb6+vnj48KEQQojExERhYGAgDh8+/NH2+/fvV9zvr7/+EgDEq1evhBBC1K9fX4wcOVIppoYNGwovLy9B0ho4cKDo1KmTEEKIBg0aiMGDBwshhNi2bZt497+tPn36iJYtWyq1HT9+vPDw8FC8dnFxEQsWLPjo/fbs2SP09PTEjRs3cjyf2++38PBwRZuMjAxRpkwZERERIYQQYsaMGaJVq1ZK1/3vv/8EAMV9mzZtKry9vVXuD0CMGDFCqax+/friyy+/FEKofj6EEOLChQsCgIiLixNCCLFixQphZWWlOB8cHKz0vR0REaH0Gd26dasoUaKESEtL+2B7MzMzkZqaqigbP368qF+/vhDi7f9RhoaGYsuWLYrzycnJwszMTHzzzTcq75GKB/Z0FFLXrl1Denq60jM4spmYmKB///5Yvnw5AOD8+fO4cuWK4gFh2Xx8fFReZ//mdPHiRaSlpaFkyZIoUaKE4oiLi8OtW7cUbVxcXHJ8UmiDBg2UurJ9fHwQExODrKysfL/nd9WrVw/VqlXDqlWrALztyXFxcUGTJk0+2u7dR6w7OTkBAB49egQAuHHjhsqj3T/2qHeSRkREBFatWpXjb/XXrl1Dw4YNlcoaNmyY5++16OholClTBpUrV87xfG6/3979TBkYGKBOnTpKn6lDhw4pfZ7c3d0BQOkzVbt27Rxj+NjnVRMCAgIQGxuLU6dOAXg7nNKzZ0+Ym5t/sI2rq6tST4+Tk5Pi83T79m1kZGQofYasrKxQpUoVjcVMhQ9n2RVSpqamHz0/dOhQ1KxZE/fv38eKFSvQvHlzuLi45Pr6aWlpcHJywuHDh1XOvTuu+7H/kD5GJpMpzfEA3nbn5sXQoUOxePFiTJo0CStWrMCgQYM+ubLB0NBQKQbgbdc66a4mTZqgdevWCAoKUkmcNeVTnycgf99v70pLS0OHDh0QERGhci47AQby95nS03v7++O7n6m8fp7s7e3RoUMHrFixAm5ubvj7779z/Py/693PE/D2M8XPE30MezoKqUqVKsHU1FRpYui7atSogTp16uC3337D+vXrcxyXzf6N5t3XVatWBQDUqlULCQkJMDAwQMWKFZUOOzu7T8Z3+vRplWtXqlQJ+vr6AIBSpUopja/HxMTg5cuXn7zuu/r164e7d+9i4cKF+PfffzFw4MA8tX9flSpVcPbsWaWy91+TdoSHh+PPP//EyZMnlcqrVq2KEydOKJWdOHEClStXVnyvGRkZfbLXw9PTE/fv3//oktDcfL+9+5nKzMxEVFSU0mfq6tWrcHV1VflM5SbR+NjnNbu38d3PVH72DBk6dCg2bdqEX3/9FRUqVFDpRcqL8uXLw9DQUOkzlJKSwmW3xRyTjkLKxMQEEydOxIQJE7B69WrcunULp06dwu+//66oM3ToUISHh0MIgS5duqhc48SJE5g9ezZu3ryJxYsXY8uWLfjmm28AvF054OPjg86dO2Pv3r24c+cO/vnnH0yZMgXnzp37ZHz37t3D2LFjcePGDWzYsAE//fST4toA0Lx5cyxatAgXLlzAuXPnMGLECJXfmj7FxsYGXbt2xfjx49GqVSuUKVMmT+3fN3r0aPz+++9YtWoVYmJiMHPmTFy6dCnP+0KQ5tWoUQN9+/bFwoULlcrHjRuHAwcOYMaMGbh58yZWrVqFRYsW4dtvv1XUcXV1xdGjR/HgwQOllSLvatq0KZo0aYJu3bph3759iIuLw99//43du3cr6uTm+23x4sXYtm0brl+/jpEjR+LZs2eKhH/kyJFISkqCv78/zp49i1u3bmHPnj0YNGhQroaCtmzZguXLl+PmzZsIDg7GmTNnFKvUKlasiLJlyyIkJAQxMTH466+/lFbx5Fbr1q1haWmJmTNnYtCgQXlu/y4LCwsMHDgQ48ePx6FDh3D16lUMGTIEenp6/EwVY0w6CrGpU6di3LhxmDZtGqpWrYpevXopxlMBwN/fHwYGBvD391dazppt3LhxOHfuHLy9vTFz5kzMnz9fsURPJpPhf//7H5o0aYJBgwahcuXK6N27N+7evQsHB4dPxjZgwAC8evUK9erVw8iRI/HNN9/giy++UJyfN28eypYti8aNG6NPnz749ttvYWZmluevwZAhQ/DmzZuPzrDPrb59+yIoKAjffvstatWqhbi4OAQEBOT4tSPphYaGqnTd16pVC5s3b8bGjRtRvXp1TJs2DaGhoUrDMKGhobhz5w4qVKiQ4/yjbFu3bkXdunXh7+8PDw8PTJgwQSUZ+NT3W3h4OMLDw+Hl5YXjx49j586dip5BZ2dnnDhxAllZWWjVqhVq1KiBMWPGwNraWjE88jHTp0/Hxo0b4enpidWrV2PDhg3w8PAA8HaYY8OGDbh+/To8PT0RERGBmTNnfvKa79PT00NAQACysrIwYMCAPLd/3/z58+Hj44P27dvDz88PDRs2RNWqVfmZKsZk4v2BdSoysv+jPXv2LGrVqqXtcArEmjVrEBgYiIcPH8LIyEjj12/ZsiUcHR2VlhJS8VXQ32+6YMiQIXj8+DF27typ8Wu/ePECpUuXxrx58zBkyBCNX590HyeSFkEZGRl4+vQpvvvuOzRo0KBIJhwvX75EfHw8wsPDMXz4cI38AHj58iWWLl2K1q1bQ19fHxs2bMD+/fuV9i6h4qkgvt90TUpKCi5fvoz169drLOG4cOECrl+/jnr16iElJQWhoaEAgE6dOmnk+lT4cHilCDpx4gScnJxw9uxZpc2FipLZs2fD3d0djo6OCAoK0sg13x1Sql27Nv78809s3boVfn5+Grk+FV4F8f2mazp16oRWrVphxIgRaNmypcauO3fuXHh5ecHPzw8vXrzAsWPHcjUZnYomDq8QERGRJNjTQURERJJg0kFERESSYNJBREREkmDSQURERJJg0kGSSU9PR0hICNLT07UdCpFO4WeDigsmHSSZ9PR0TJ8+nf+xEr2Hnw0qSGFhYahbty4sLCxgb2+Pzp0748aNG0p1Xr9+jZEjRyqeLN6tWzckJiYq1bl37x4+//xzmJmZwd7eHuPHj0dmZmaeYmHSQUREVIQdOXIEI0eOxKlTp7Bv3z5kZGSgVatWePHihaJOYGAg/vzzT2zZsgVHjhzBw4cP0bVrV8X5rKwsfP7553jz5g3++ecfrFq1CitXrsS0adPyFAv36SDJpKamwsrKCikpKbC0tNR2OEQ6g58NktLjx49hb2+PI0eOoEmTJkhJSUGpUqWwfv16dO/eHQBw/fp1VK1aFSdPnkSDBg3w999/o3379nj48KHi+VtLly7FxIkT8fjx41zv0sueDiIiokImPT0dqampSkduh+dSUlIAALa2tgCAqKgoZGRkKO2+7O7ujnLlyuHkyZMAgJMnT6JGjRpKD/xs3bo1UlNTcfXq1VzHXSyeveJk7aHtEAiAEHKYG9uhctl6kMmY7+qChabe2g6BAGSILHQ3r45dlb+AoUxf2+EUez3i1xX4PTKe3Farfdii1Zg+fbpSWXBwMEJCQj7aTi6XY8yYMWjYsCGqV68OAEhISICRkRGsra2V6jo4OCAhIUFR5/0njGe/zq6TG8Ui6SDdIJPpwcLkw48WJyquDGX66Gnhqe0wSEryLLWaBwUFYezYsUplxsbGn2w3cuRIXLlyBcePH1fr/vnFpIOIiEhqQq5Wc2Nj41wlGe8aNWoUdu3ahaNHj6JMmTKKckdHR7x58wbJyclKvR2JiYlwdHRU1Dlz5ozS9bJXt2TXyQ32cRMREUlNLlfvyAMhBEaNGoVt27bh4MGDcHNzUzpfu3ZtGBoa4sCBA4qyGzdu4N69e/Dx8QEA+Pj44PLly3j06JGizr59+2BpaQkPj9xPYWBPBxERURE2cuRIrF+/Hjt27ICFhYViDoaVlRVMTU1hZWWFIUOGYOzYsbC1tYWlpSVGjx4NHx8fNGjQAADQqlUreHh4oH///pg9ezYSEhLw3XffYeTIkXnqcWHSQUREJDGh5vBKXixZsgQA0KxZM6XyFStWICAgAACwYMEC6OnpoVu3bkhPT0fr1q3x888/K+rq6+tj165d+PLLL+Hj4wNzc3MMHDgQoaGheYqlWOzTwdUrRDnj6hUiVVKsXnlz/7Ja7Y3K1NBQJNJiTwcREZHUJOzp0CWcSEpERESSYE8HERGR1NTcp6OwYtJBREQktWI6vMKkg4iISGp53GujqGDSQUREJDEpl8zqEk4kJSIiIkmwp4OIiEhqHF4hIiIiSRTT4RUmHURERFLjklkiIiKSRDHt6eBEUiIiIpIEezqIiIikxomkREREJIliOrzCpIOIiEhqxbSng3M6iIiISBLs6SAiIpKYEFwyS0RERFLgnA4iIiKSRDGd08Gkg4iISGrFtKeDE0mJiIhIEuzpICIikhqfvUJERESSKKbDK0w6iIiIpMaJpERERCSJYtrTwYmkREREJAn2dBAREUmNwytEREQkCSYdREREJIXi+uwVzukgIiIiSbCng4iISGocXtEN3t7ekMlkKuUymQwmJiaoWLEiAgIC4Ovrq4XoiIiINIBLZnVDmzZtcPv2bZibm8PX1xe+vr4oUaIEbt26hbp16yI+Ph5+fn7YsWOHtkMlIiLKH7lcvSMPjh49ig4dOsDZ2RkymQzbt29XOi+TyXI85syZo6jj6uqqcj48PDzPb1vnejqePHmCcePGYerUqUrlM2fOxN27d7F3714EBwdjxowZ6NSpk5aiJCIiUoOEPR0vXryAl5cXBg8ejK5du6qcj4+PV3r9999/Y8iQIejWrZtSeWhoKIYNG6Z4bWFhkedYdC7p2Lx5M6KiolTKe/fujdq1a+O3336Dv78/5s+fr4XoiIiICpe2bduibdu2Hzzv6Oio9HrHjh3w9fVF+fLllcotLCxU6uaVzg2vmJiY4J9//lEp/+eff2BiYgIAkMvlir8TEREVOmoOr6SnpyM1NVXpSE9PVzusxMRE/PXXXxgyZIjKufDwcJQsWRLe3t6YM2cOMjMz83x9nevpGD16NEaMGIGoqCjUrVsXAHD27FksW7YMkydPBgDs2bMHNWvW1GKUREREalBzeCUsLAzTp09XKgsODkZISIha1121ahUsLCxUhmG+/vpr1KpVC7a2tvjnn38QFBSE+Pj4PI86yIQQQq0IC8C6deuwaNEi3LhxAwBQpUoVjB49Gn369AEAvHr1SrGaJTecrD0KLFaiwmyhqbe2QyDSOT3i1xX4PV79vVCt9nrNh6v0bBgbG8PY2Pij7WQyGbZt24bOnTvneN7d3R0tW7bETz/99NHrLF++HMOHD0daWton7/kunevpAIC+ffuib9++HzxvamoqYTRERES6JTcJRl4dO3YMN27cwKZNmz5Zt379+sjMzMSdO3dQpUqVXN9DJ5MOAHjz5g0ePXoE+XtLg8qVK6eliIiIiDREBzcH+/3331G7dm14eXl9sm50dDT09PRgb2+fp3voXNIRExODwYMHq0wmFUJAJpMhK6t47ldPRERFiIRLZtPS0hAbG6t4HRcXh+joaNja2ip+kU9NTcWWLVswb948lfYnT57E6dOn4evrCwsLC5w8eRKBgYHo168fbGxs8hSLziUdAQEBMDAwwK5du+Dk5JTj7qRERESFmoQ9HefOnVPaxXvs2LEAgIEDB2LlypUAgI0bN0IIAX9/f5X2xsbG2LhxI0JCQpCeng43NzcEBgYqrpMXOjeR1NzcHFFRUXB3d9fYNTmRlChnnEhKpEqSiaQ7ZqvV3rTTBA1FIi2d26fDw8MDT5480XYYREREpGE6l3RERERgwoQJOHz4MJ4+faqy+QkREVGhJ+GzV3SJzs3p8PPzAwC0aNFCqZwTSYmIqMgopk+Z1bmk49ChQ9oOgYiIqGAV4t4Kdehc0tG0aVNth0BERFSwmHRoz6VLl1C9enXo6enh0qVLH63r6ekpUVRERESkSTqRdNSsWRMJCQmwt7dHzZo1IZPJkNNKXs7pICKiIkG3dquQjE4kHXFxcShVqpTi70REREUah1e0x8XFRfF3Ozs7mJubazEaIiKiAlZMkw6d26fDwcEBgwcPxvHjx7UdChEREWmQziUda9euRVJSEpo3b47KlSsjPDwcDx8+1HZYREREmiPk6h2FlM4lHZ07d8b27dvx4MEDjBgxAuvXr4eLiwvat2+PyMhIZGZmajtEIiIi9RTTHUl1LunIVqpUKYwdOxaXLl3C/PnzsX//fnTv3h3Ozs6YNm0aXr58qe0QiYiI8kcI9Y5CSicmkuYkMTERq1atwsqVK3H37l10794dQ4YMwf379xEREYFTp05h79692g6TiIgo7wpxb4U6dC7piIyMxIoVK7Bnzx54eHjgq6++Qr9+/WBtba2o89lnn6Fq1araC5KIiIjyTOeSjkGDBqF37944ceIE6tatm2MdZ2dnTJkyReLIiIiINIQ9HbohPj4eZmZmH61jamqK4OBgiSIiIiLSsEK8AkUdOpF0pKamfvT1uywtLQs6HCIiogIl5IV3Mqg6dCLpsLa2hkwm+2gdIQSfvUJEREUDh1e059ChQ9oOgYiIiAqYTiQdTZs21XYIRERE0uGcDu25dOlSrut6enoWYCREREQS4JwO7alZsyZkMhnEJ3ZZ45wOIiIqEjinQ3vi4uK0HQIREREVMJ1IOlxcXLQdAhERkXTY06EbVq9e/dHzAwYMkCgSIiKiAlKIH9qmDp1LOr755hul1xkZGXj58iWMjIxgZmbGpKMQGB04DO06+KFipfJ4/fo1zp2JxszgebgVeyfH+uu2/ILmLRtjUN/R2P3XAWmDJZKQgbkJqk3sjtJt68KkpCWeXbmD6Klr8OzibQBA6XZ1UH6AH2xquMLY1gJ7/SYj5epdLUdNBaKY9nTo3KPtnz17pnSkpaXhxo0baNSoETZs2KDt8CgXfBrWwYplG/B5S3/06jIUBgYG2LhtGUzNTFXqfvHVgE9OICYqKurMGwaHJjVwZvQS7Gk+CYlHLqPp5iCYONoAAPTNTPDk9A1c/n6jliOlAicX6h2FlM71dOSkUqVKCA8PR79+/XD9+nVth0Of0Kf7cKXXY76ajCu3TsCrpgdO/ROlKK9Wwx3DRwagjW9PXLp5VOowiSSlZ2KI0p/XxYmA+Xhy6u3/Y//Oi4Rzq1qoMNAPVyO24N4fxwEAZmXstBkqUYEpFEkHABgYGODhw4faDoPywcLSAgDw7FmKoszU1AQ//zYHk8fPxONHT7QVGpFk9PT1oWegD3l6hlJ51us3sKtXWUtRkdZwczDdsHPnTqXXQgjEx8dj0aJFaNiw4Sfbp6enIz09/b1ryCGT6dxIUrEgk8kQGjYJZ05G4ca1WEX59FmTcPbMBez530EtRkckncwXr/Hk7E1UDeyM1JgHeP04BeW6fIaStSshLS5B2+GR1ArxEIk6dC7p6Ny5s9JrmUyGUqVKoXnz5pg3b94n24eFhWH69OlKZebGdrAwKaXJMCmXwuZOhbtHJXRq009R1qqtLxo2qY+WTbppMTIi6Z0ZvQR1F3yBDtGLIc/MQvLlO7i3/R/YeLppOzSSmOBEUt0gl8uVjqysLCQkJGD9+vVwcnL6ZPugoCCkpKQoHSWMS0oQOb3v+9lT4Ne6Kbp1CED8w0RFeaMm9eHqVhY37p7Cf08u4b8nb7fBX7b6B2zdtVJL0RIVvBd3H+Fw15mILD8Yf9X+GgfaTYOegQFe3H2k7dBIahJOJD169Cg6dOgAZ2dnyGQybN++Xel8QEAAZDKZ0tGmTRulOklJSejbty8sLS1hbW2NIUOGIC0tLc9vW+d6Ot6VvarhU4+9f5exsTGMjY2Vyji0Ir3vZ09B2/Z+6NY+AP/dfaB07qcFy7Bu9R9KZYdP7kTw5Ajs3c0nDlPRl/UqHVmv0mFoZQaHZjVwaSZX5lHBefHiBby8vDB48GB07do1xzpt2rTBihUrFK/f/znat29fxMfHY9++fcjIyMCgQYPwxRdfYP369XmKRSeTjt9//x0LFixATEwMgLerV8aMGYOhQ4dqOTLKjbC5U9Glx+cY1GcU0tJeoJT925n4z1Of4/XrdDx+9CTHyaMP7serJChERYlDsxqATIbnsfEo4eYAr6l98Dw2Hnc2vl29ZWhtDrPSdjB1sAYAWFR427v7+lEy0h+nfOiyVBhJOJG0bdu2aNu27UfrGBsbw9HRMcdz165dw+7du3H27FnUqVMHAPDTTz+hXbt2mDt3LpydnXMdi84lHdOmTcP8+fMxevRo+Pj4AABOnjyJwMBA3Lt3D6GhoVqOkD4lYKg/ACDyL+XdZb/5ajI2r9+uhYiIdIOhhRlqTO4FUydbvElOw4O/zuJy+GaIzLcPsnRuVRv1fvy/Jec+v4wGAFyduxX/zovUSsxUQNScSJrToomcevpz6/Dhw7C3t4eNjQ2aN2+OmTNnomTJt1MTTp48CWtra0XCAQB+fn7Q09PD6dOn0aVLl1zfR+eSjiVLluC3336Dv7+/oqxjx47w9PTE6NGjmXQUAk7WHpK0ISps7v95Gvf/PP3B83c3H8XdzdyzplhQcyJpTosmgoODERISkudrtWnTBl27doWbmxtu3bqFyZMno23btjh58iT09fWRkJAAe3t7pTYGBgawtbVFQkLeVl7pXNKRkZGhlE1lq127NjIzM7UQERERkW4JCgrC2LFjlcry28vRu3dvxd9r1KgBT09PVKhQAYcPH0aLFi3UivN9OjfDsn///liyZIlK+a+//oq+fftqISIiIiINU3P1irGxMSwtLZWO/CYd7ytfvjzs7OwQG/t2byVHR0c8eqS8wiozMxNJSUkfnAfyITrR0/FutiaTybBs2TLs3bsXDRo0AACcPn0a9+7d48PeiIioaNDhHUnv37+Pp0+fKrap8PHxQXJyMqKiolC7dm0AwMGDByGXy1G/fv08XVsnko4LFy4ovc5+U7du3QIA2NnZwc7ODlevXpU8NiIiIo2TcEfStLQ0Ra8FAMTFxSE6Ohq2trawtbXF9OnT0a1bNzg6OuLWrVuYMGECKlasiNatWwMAqlatijZt2mDYsGFYunQpMjIyMGrUKPTu3TtPK1cAHUk6Dh3i3gxERFR8SLkj6blz5+Dr66t4nT26MHDgQCxZsgSXLl3CqlWrkJycDGdnZ7Rq1QozZsxQGq5Zt24dRo0ahRYtWkBPTw/dunXDwoUL8xyLTiQd2TIyMmBqaoro6GhUr15d2+EQEREVes2aNVNstpmTPXv2fPIatra2ed4ILCc6lXQYGhqiXLlyyMrK0nYoREREBaeYPvBN51avTJkyBZMnT0ZSUpK2QyEiIioYEj57RZfoVE8HACxatAixsbFwdnaGi4sLzM3Nlc6fP39eS5ERERFpiA6vXilIOpd0vP9oeyIiIioadC7pCA4O1nYIREREBasQD5GoQ+fmdABAcnIyli1bhqCgIMXcjvPnz+PBAz6BlIiICj8hF2odhZXO9XRcunQJfn5+sLKywp07dzBs2DDY2toiMjIS9+7dw+rVqz99ESIiIl1WiBMHdehcT8fYsWMREBCAmJgYmJiYKMrbtWuHo0f59EUiIioC5HL1jkJK55KOs2fPYvjw4SrlpUuXzvMjdImIiEh36NzwirGxMVJTU1XKb968iVKlSmkhIiIiIg3j8Ipu6NixI0JDQ5GRkQHg7VNn7927h4kTJ6Jbt25ajo6IiEgDiunmYDqXdMybNw9paWmwt7fHq1ev0LRpU1SsWBEWFhb4/vvvtR0eERGR2oQQah2Flc4Nr1hZWWHfvn04fvw4Ll26hLS0NNSqVQt+fn7aDo2IiEgzCnFvhTp0LunI1qhRIzRq1EjbYRAREZGG6NzwCgAcOHAA7du3R4UKFVChQgW0b98e+/fv13ZYREREmsE5Hbrh559/Rps2bWBhYYFvvvkG33zzDSwtLdGuXTssXrxY2+ERERGpjTuS6ohZs2ZhwYIFGDVqlKLs66+/RsOGDTFr1iyMHDlSi9ERERFpQCFOHNShcz0dycnJaNOmjUp5q1atkJKSooWIiIiISBN0Luno2LEjtm3bplK+Y8cOtG/fXgsRERERaZhczaOQ0onhlYULFyr+7uHhge+//x6HDx+Gj48PAODUqVM4ceIExo0bp60QiYiINKYwz8tQh0zowC4jbm5uuaonk8lw+/btPF/fydojz22IioOFpt7aDoFI5/SIX1fg90j291WrvfWGQxqKRFo60dMRFxen7RCIiIikU4iHSNShc3M6Dh0qnNkbERERfZzOJR1t2rRBhQoVMHPmTPz333/aDoeIiEjjius+HTqXdDx48ACjRo3CH3/8gfLly6N169bYvHkz3rx5o+3QiIiINKOYrl7RuaTDzs4OgYGBiI6OxunTp1G5cmV89dVXcHZ2xtdff42LFy9qO0QiIiK1sKdDB9WqVQtBQUEYNWoU0tLSsHz5ctSuXRuNGzfG1atXtR0eERFR/rCnQ3dkZGTgjz/+QLt27eDi4oI9e/Zg0aJFSExMRGxsLFxcXNCjRw9th0lERER5oBNLZt81evRobNiwAUII9O/fH7Nnz0b16tUV583NzTF37lw4OztrMUoiIqL8E4W4t0IdOpd0/Pvvv1i0aBG6dOkCY2PjHOvY2dlxaS0RERVexTTp0LnhlRYtWuDly5cqCcfy5csREREBADAwMEDTpk21ER4REZHahFy9o7DSuaTj119/hbu7u0p5tWrVsHTpUi1ERERERJqgc8MrCQkJcHJyUikvVaoU4uPjtRARERGRhhXi3gp16FxPR9myZXHixAmV8hMnTnDyKBERFQlSDq8cPXoUHTp0gLOzM2QyGbZv3644l5GRgYkTJ6JGjRowNzeHs7MzBgwYgIcPHypdw9XVFTKZTOkIDw/P8/vWuZ6OYcOGYcyYMcjIyEDz5s0BAAcOHMCECRP4aHsiIioSpJyX8eLFC3h5eWHw4MHo2rWr0rmXL1/i/PnzmDp1Kry8vPDs2TN888036NixI86dO6dUNzQ0FMOGDVO8trCwyHMsOpd0jB8/Hk+fPsVXX32l2PrcxMQEEydORFBQkJajIyIiUp+USUfbtm3Rtm3bHM9ZWVlh3759SmWLFi1CvXr1cO/ePZQrV05RbmFhAUdHR7Vi0bnhFZlMhoiICDx+/BinTp3CxYsXkZSUhGnTpmk7NCIiIp2Qnp6O1NRUpSM9PV0j105JSYFMJoO1tbVSeXh4OEqWLAlvb2/MmTMHmZmZeb62ziUd2UqUKIG6deuievXqH9yvg4iIqFASMrWOsLAwWFlZKR1hYWFqh/X69WtMnDgR/v7+sLS0VJR//fXX2LhxIw4dOoThw4dj1qxZmDBhQp6vr3PDK0REREWdusMrQUFBGDt2rFKZur+gZ2RkoGfPnhBCYMmSJUrn3r2Xp6cnjIyMMHz4cISFheXpvkw6iIiIJCbkMrXaGxsba3QUIDvhuHv3Lg4ePKjUy5GT+vXrIzMzE3fu3EGVKlVyfR8mHURERBLTpV1FsxOOmJgYHDp0CCVLlvxkm+joaOjp6cHe3j5P92LSQUREVISlpaUhNjZW8TouLg7R0dGwtbWFk5MTunfvjvPnz2PXrl3IyspCQkICAMDW1hZGRkY4efIkTp8+DV9fX1hYWODkyZMIDAxEv379YGNjk6dYmHQQERFJTAj1hlfy4ty5c/D19VW8zp6fMXDgQISEhGDnzp0AgJo1ayq1O3ToEJo1awZjY2Ns3LgRISEhSE9Ph5ubGwIDA1XmlOQGkw4iIiKJSTm80qxZMwghPhzLR84BQK1atXDq1CmNxMKkg4iISGLqTiQtrHR2nw4iIiIqWnLV05H9DJS8kMlkOHDgQJ7bERERFXWfGNEosnKVdNy+fRsyWfHsCiIiItK04jq8kquk486dOwUcBhERUfHBpIOIiIgkUVyHVziRlIiIiCSR756OZ8+e4ffff8fp06fx7NkzyOXKi445kZSIiChnHF7Jg7t376Jhw4Z4+PAhrKyskJqaCltbW0XyYWdnB3Nzc03HSkREVCRIuSOpLsnX8Mp3332H5ORkHDhwADExMRBCYNOmTUhNTUVQUBAsLCxw7NgxTcdKRERUJAi5ekdhla+k48CBAxg2bBh8fX0VS2mFEDAzM8P333+PGjVqYOLEiRoNlIiIiAq3fCUdT58+RfXq1QEAhoaGAIBXr14pzrds2RL79u3TQHhERERFj1zI1DoKq3zN6ShVqhSSkpIAABYWFjAxMVHay+PNmzdKSQgRERH9n+I6pyNfSUe1atVw8eJFAG9XqdSrVw8///wzOnbsCLlcjl9//RXu7u4aDZSIiKio4OqVPOjUqRPmzZuHV69ewdTUFNOmTUPr1q3h5uYG4G0iEhkZqdFAiYiIioriujmYTAjNvPVz585h/fr10NfXR5cuXfDZZ59p4rIa4WTtoe0QiHTSQlNvbYdApHN6xK8r8Htcq9ROrfZVY/6noUikpbFt0OvUqYM6depo6nJERERFFodXiIiISBKFeQWKOvKVdAwePPiTdWQyGX7//ff8XJ6IiKhI4+qVPFi5cuUn6zDpICIiyllxnUiar83B5HK5ypGRkYEbN25g2LBhaNCgAZ49e6bpWImIiKgQ09ij7fX19VGpUiX88ssvKFmyJLdBJyIi+oDiuiOpxpKOd7Vp0wZbt24tiEsTEREVekLI1DoKqwJZvZKUlIS0tLSCuDQREVGhV1zndGg06UhOTsb+/fuxYMEC1K5dW5OXJiIiokIuX0mHnp6e4pH27xNCwNbWFvPnz1crMCIioqKqMM/LUEe+ko4BAwaoJB0ymQy2traoXLky/P39YWFhoZEANeHxyxRth0CkkzrHztB2CETFUmGel6GOAtung4iIiHJWXHs68rV6JTQ0FFeuXPng+atXryI0NDTfQRERERVlQs2jsMpX0hESEoJLly598PyVK1cwffr0fAdFRERERU+BLJl9/fo1DAz4LDkiIqKcFNfhlVxnBqmpqUhOTla8fvr0Ke7du6dSLykpCevWrUPZsmU1EiAREVFRU1wnkuZ6eGXBggVwc3ODm5sbZDIZxowZo3j97lG7dm3s378fI0aMKMi4iYiICi25mkdeHD16FB06dICzszNkMhm2b9+udF4IgWnTpsHJyQmmpqbw8/NDTEyMUp2kpCT07dsXlpaWsLa2xpAhQ/K1CWiuezqaNWumCC40NBRdunSBp6enUh2ZTIYSJUqgQYMG+Oyzz/IcDBERUXEgIF1Px4sXL+Dl5YXBgweja9euKudnz56NhQsXYtWqVXBzc8PUqVPRunVr/PvvvzAxMQEA9O3bF/Hx8di3bx8yMjIwaNAgfPHFF1i/fn2eYpEJkffNWAcNGoQRI0agfv36eW2qFQZGpbUdApFOevXwmLZDINI5hnblC/weRx17qNW+ScKWfLWTyWTYtm0bOnfuDOBtR4KzszPGjRuHb7/9FgCQkpICBwcHrFy5Er1798a1a9fg4eGBs2fPok6dOgCA3bt3o127drh//z6cnZ1zff98rV5ZsWJFoUk4iIiIdI1cqHekp6cjNTVV6UhPT89zHHFxcUhISICfn5+izMrKCvXr18fJkycBACdPnoS1tbUi4QAAPz8/6Onp4fTp03m6X76SjsWLFysF+L5WrVrhl19+yc+liYiIijw5ZGodYWFhsLKyUjrCwsLyHEdCQgIAwMHBQancwcFBcS4hIQH29vZK5w0MDGBra6uok1v5SjpWrlyJSpUqffB85cqVsXz58vxcmoiIqMgTkKl1BAUFISUlRekICgrS9tv6pHwlHTExMahRo8YHz1erVk1l5isRERFphrGxMSwtLZUOY2PjPF/H0dERAJCYmKhUnpiYqDjn6OiIR48eKZ3PzMxEUlKSok5u5SvpyMjIwOvXrz94/vXr1x89T0REVJxJuWT2Y9zc3ODo6IgDBw4oylJTU3H69Gn4+PgAAHx8fJCcnIyoqChFnYMHD0Iul+d5fme+ko7KlStj3759Hzy/d+9eVKhQIT+XJiIiKvLUHV7Ji7S0NERHRyM6OhrA28mj0dHRuHfvnmLfrZkzZ2Lnzp24fPkyBgwYAGdnZ8UKl6pVq6JNmzYYNmwYzpw5gxMnTmDUqFHo3bt3nlauAPlMOvz9/bF3715MnToVb968UZRnZGQgODgYe/fuRZ8+ffJzaSIioiJPyp6Oc+fOwdvbG97e3gCAsWPHwtvbG9OmTQMATJgwAaNHj8YXX3yBunXrIi0tDbt371bs0QEA69atg7u7O1q0aIF27dqhUaNG+PXXX/P8vvO1T0dGRgZatWqFI0eOwNbWFu7u7gCA69evIykpCY0bN8a+fftgZGSU54AKAvfpIMoZ9+kgUiXFPh3/c+itVvt2iRs1FIm08tXTYWhoiL179yI8PBxlypTBhQsXcOHCBZQtWxazZ8/GgQMHkI9choiIiIqwfPV0fExUVBR+//13bNq0CU+fPtXkpfONPR1EOWNPB5EqKXo6/nLwV6v954kbNBSJtDTy/PmkpCSsXbsWy5cvx+XLlyGEQOXKlTVxaSIioiJHXjwfMpu/4ZVse/bsQa9evVC6dGkEBgYiPT0dwcHBuHz5Mq5fv66pGImIiIoUdXckLazy3NNx584dLF++HKtWrcL9+/dhZ2eH7t27Y/369fj+++9zfIIdERER/Z/iOusx10nHunXrsHz5chw5cgT6+vpo3749fvrpJ7Rr1w53797FunXrNBLQ2LFjcyyXyWQwMTFBxYoV0alTJ9ja2mrkfkRERCSNXCcd/fv3R/ny5fHDDz/A398fJUuWLJCALly4gPPnzyMrKwtVqlQBANy8eRP6+vpwd3fHzz//jHHjxuH48ePw8PAokBiIiIgKkiZ3FS1Mcj2nw9jYGHfu3MGOHTuwe/duvHr1qkAC6tSpE/z8/PDw4UNERUUhKioK9+/fR8uWLeHv748HDx6gSZMmCAwMLJD7ExERFTS5TKbWUVjlOumIj4/HDz/8gKdPn6J///5wdHTEkCFDcPToUY3uyTFnzhzMmDEDlpaWijIrKyuEhIRg9uzZMDMzw7Rp05T2gCciIipMhJpHYZXrpMPa2hqjRo3C+fPnce7cOfTr1w/btm2Dr68vGjVqBJlMhpSUFLUDSklJUXmaHQA8fvwYqampilje3X6diIiIdF++lszWqlULixcvRnx8PNasWYNq1aoBAIYOHYqaNWti5syZuHr1ar4C6tSpEwYPHoxt27bh/v37uH//PrZt24YhQ4YoHj5z5swZ7gNCRESFlq48ZVZqGtuR9N2ltP/99x/09PSQmZmZ5+ukpaUhMDAQq1evVrQ3MDDAwIEDsWDBApibmyuelFezZs1cXZM7khLljDuSEqmSYkfSDc591Wrv/1AzK0alpvFt0IUQ2LNnD5YvX47Nmzfn+zppaWm4ffs2AKB8+fIoUaJEvq/FpIMoZ0w6iFRJkXSsc+6nVvu+D9dqKBJpaWQb9HfJZDK0adMGbdq0Ues6JUqUgKenp4aiIiIi0h2FeTKoOjSedKjrxYsXCA8Px4EDB/Do0SPI5cqjV9m9H0RERFS46FzSMXToUBw5cgT9+/eHk5MTZIV4PTIREVFOiusD33Qu6fj777/x119/oWHDhtoOhYiIqEAU5hUo6tC5pMPGxobPVSEioiKtuM7pUOvR9gVhxowZmDZtGl6+fKntUIiIiEiDdK6nY968ebh16xYcHBzg6uoKQ0NDpfPnz5/XUmRERESawTkdOiJ711EiIqKiinM6dERwcLC2QyAiIipQTDqIiIhIEoLDK9pja2uLmzdvws7ODjY2Nh/dmyMpKUnCyIiIiEhTdCLpWLBgASwsLBR/54ZgRERUlHF4RYsGDhyo+HtAQID2AiEiIpJAcU06dG6fjqZNm2L16tV49eqVtkMhIiIqEELNo7DSuaTD29sb3377LRwdHTFs2DCcOnVK2yERERFplFym3lFY6VzS8cMPP+Dhw4dYsWIFHj16hCZNmsDDwwNz585FYmKitsMjIiKifNK5pAMADAwM0LVrV+zYsQP3799Hnz59MHXqVJQtWxadO3fGwYMHtR0iERFRvsnVPAornUw6sp05cwbBwcGYN28e7O3tERQUBDs7O7Rv3x7ffvuttsMjIiLKl+KadOjE6pV3PXr0CGvWrMGKFSsQExODDh06YMOGDWjdurViKW1AQADatGmDuXPnajlaIiKivCvMk0HVoXNJR5kyZVChQgUMHjwYAQEBKFWqlEodT09P1K1bVwvRERERUX7p3PDKgQMHcO3aNYwfPz7HhAMALC0tcejQIYkjIyIi0gwpV6+4urpCJpOpHCNHjgQANGvWTOXciBEjCuBd62BPR+PGjbUdAhERUYGScl7G2bNnkZWVpXh95coVtGzZEj169FCUDRs2DKGhoYrXZmZmBRKLTiQd3t7eud76/Pz58wUcDRERUcGSck7H+6MG4eHhqFChApo2baooMzMzg6OjY4HHohNJR+fOnbUdAhERkWTkaqYd6enpSE9PVyozNjaGsbHxR9u9efMGa9euxdixY5V+2V+3bh3Wrl0LR0dHdOjQAVOnTi2Q3g6dSDqCg4O1HQIREVGhERYWhunTpyuVBQcHIyQk5KPttm/fjuTkZKXnnPXp0wcuLi5wdnbGpUuXMHHiRNy4cQORkZEaj1smhCjyK3cMjEprOwQinfTq4TFth0Ckcwztyhf4PWa49FWr/YSby/PV09G6dWsYGRnhzz///GCdgwcPokWLFoiNjUWFChXUivN9OtHTYWNjk+s5HUlJSQUcDRERUcFS97f93CQY77t79y7279//yR6M+vXrA0DRTTp++OEHbYdAREQkGW3sKrpixQrY29vj888//2i96OhoAICTk5PGY9CJpGPgwIHaDoGIiEgyUj8pVi6XY8WKFRg4cCAMDP7vR/+tW7ewfv16tGvXDiVLlsSlS5cQGBiIJk2awNPTU+Nx6ETS8a579+599Hy5cuUkioSIiKho2L9/P+7du4fBgwcrlRsZGWH//v344Ycf8OLFC5QtWxbdunXDd999VyBx6FzSkb1z2oe8u8EJERFRYaTuktm8atWqFXJaN1K2bFkcOXJEsjh0Lum4cOGC0uuMjAxcuHAB8+fPx/fff6+lqIiIiDSnyC8b/QCdSzq8vLxUyurUqQNnZ2fMmTMHXbt21UJUREREmlOYH0+vDp174NuHVKlSBWfPntV2GERERJRPOtfTkZqaqvRaCIH4+HiEhISgUqVKWoqKiIhIc6Se06ErdC7psLa2VplIKoRA2bJlsXHjRi1FRUREpDnFM+XQwaTj0KFDSq/19PRQqlQpVKxYUWltMRERUWFVXOd06NxP8XcftUtERFQUcXhFh9y4cQM//fQTrl27BgCoWrUqRo0aBXd3dy1HRkRERPmlc6tXtm7diurVqyMqKgpeXl7w8vLC+fPnUaNGDWzdulXb4REREalNqHkUVjrX0zFhwgQEBQUhNDRUqTw4OBgTJkxAt27dtBQZERGRZhTXOR0619MRHx+PAQMGqJT369cP8fHxWoiIiIhIs4SafwornUs6mjVrhmPHjqmUHz9+HI0bN9ZCRERERJolV/MorHRieGXnzp2Kv3fs2BETJ05EVFQUGjRoAAA4deoUtmzZgunTp2srRCIiIlKTTOT02DmJ6enlrsNFJpPl6ymzBkal89yGqDh49VC1V5GouDO0K1/g9/jKtada7X++s1lDkUhLJ3o65PLC3FlERESUN1r/bV9LdGpOR0ZGBlq0aIGYmBhth0JqaNyoPrZvW4l7d6KQ+eYBOnZsrThnYGCAsFmTceH8fqQ8i8G9O1FYsfxHODk5aDFiIs37bfUm9BryNer5dUWTz3vj60mhiLt7X6lOevobzJy3GA3b9kRdvy4YM3kmniQ9U6oTn/AIX347DXWad0aTz3tj7qJlyMzMe48v6RY5hFpHYaVTSYehoSEuXbqk7TBITebmZrh06V+M/maKyjkzM1N416yB72f9iLr126BHz2GoUrk8tkWu0EKkRAXnXPRl+HftgPW/LsCvP8xCRmYmvgicgpevXivqRCz8BYdPnMb8mZOxctFsPH7yFGMmz1Scz8rKwlfjg5GRkYm1S+fh++/GYcff+7Bo2RptvCUitenEnI53BQYGwtjYGOHh4Rq7Jud0aE/mmwfo2n0wdu7c88E6dWp74dTJ/8GtQl38999DCaMjzumQTtKzZDRp74+Vi2ejTs0aeJ72Ao0/743ZIRPQyvftyrzbd/9Dxz5fYN0v8+FVvSqOnTyLkRNCcHDHWtjZ2gAANm37CwuWLMexvzbC0NBQm2+pyJJiTscw1x5qtf/tzhYNRSItnZjT8a7MzEwsX74c+/fvR+3atWFubq50fv78+VqKjAqKlZUl5HI5kpNTtR0KUYFJe/ESAGBlaQEA+PdGDDIzM9GgjreiTnmXsnBysMfFK9fhVb0qLl65hkrlXRUJBwA0rF8bM+YuQmzcXVStXFHaN0EaU5j32lCHziUdV65cQa1atQAAN2/eVDr3/iPvc5Keno709HSlMiFErtqS9IyNjTFr1mRs3LQdz5+naTscogIhl8sR/uMv8Pb0QKXyrgCAJ0+fwdDQAJYWJZTqlrS1xpOkpLd1kp6hpK21yvns9lR4FdflEzqXdLz/aPu8CgsLU9nPQ6ZXAjJ9S7WuS5pnYGCAjRuWQiaTYeSoIG2HQ1RgZs5bjNjbd7B6yVxth0I6orj2dOjURNJ3xcbGYs+ePXj16hWAt70VuREUFISUlBSlQ6ZnUZChUj5kJxzlypVBm7b+7OWgIuv7eT/jyD9nsPynCDjal1KU25W0QUZGJlLf+95/mpQMO1vbt3VsbfA0KVnlfHZ7osJG55KOp0+fokWLFqhcuTLatWuneN7KkCFDMG7cuE+2NzY2hqWlpdLBoRXdkp1wVKzohtZteiEpid3EVPQIIfD9vJ9x4Og/WL4wHGWcHZXOe1SpBAMDA5w+F60oi7t7H/GJj+BV3R0A4FW9KmJu38HTZ8mKOifPnkcJczNUcC0nxdugAlJct0HXuaQjMDAQhoaGuHfvHszMzBTlvXr1wu7du7UYGeWWubkZvLyqwcurGgDAzbUcvLyqoWxZZxgYGGDzpl9Ru5YXBgwcDX19fTg4lIKDQynOxKciZea8xdi19yAiQibA3MwUT54m4cnTJLz+/3POLEqYo2v7Vpj90284E3URV6/H4LtZb1eteFWvCgD4rF4tVHAth6DQObgecxsnTkfhp19Xo3fXDjAyMtLm2yM1yYVQ6yisdG7JrKOjI/bs2QMvLy9YWFjg4sWLKF++PG7fvg1PT0+kpeW9G55LZqXVtIkPDuz/Q6V81erNCJ0xD7diTufYroVfdxw5erKgw6N3cMlswanesG2O5TMnj0Xnz1sCeLs52JxFv+F/+w4jIyMDn9WrjanfjoRdSVtF/YcJiZgxZxHOXrgMU1NjdGzrh8ARg2FgoC/J+yiOpFgy28+lq1rt196N1FAk0tK5pMPCwgLnz59HpUqVlJKOc+fOoXXr1nj69Gmer8mkgyhnTDqIVDHpKDg6N7zSuHFjrF69WvFaJpNBLpdj9uzZ8PX11WJkREREmlFct0HXuSWzs2fPRosWLXDu3Dm8efMGEyZMwNWrV5GUlIQTJ05oOzwiIiK1ccmsjqhevTpu3ryJRo0aoVOnTnjx4gW6du2KCxcuoEKFCtoOj4iISG3FdfWKzvV0AICVlRWmTFF9WBgREVFRUJiHSNShk0nHs2fP8Pvvv+PatWsAAA8PDwwaNAi2trafaElERES6SueGV44ePQpXV1csXLgQz549w7Nnz7Bw4UK4ubnh6NGj2g6PiIhIbULNP4WVziUdI0eORK9evRAXF4fIyEhERkbi9u3b6N27N0aOHKnt8IiIiNQm5ZyOkJAQyGQypcPd3V1x/vXr1xg5ciRKliyJEiVKoFu3bkhMTFTzHeZM55KO2NhYjBs3Dvr6/7fxjb6+PsaOHYvY2FgtRkZERKQZQgi1jryqVq0a4uPjFcfx48cV5wIDA/Hnn39iy5YtOHLkCB4+fIiuXdXbR+RDdG5OR61atXDt2jVUqVJFqfzatWvw8vLSUlRERESaI/VEUgMDAzg6OqqUp6Sk4Pfff8f69evRvHlzAMCKFStQtWpVnDp1Cg0aNNBsHBq9Wj5dunRJ8fevv/4a33zzDWJjYxVv9tSpU1i8eDHCw8O1FSIREZHOSE9PR/r/f45PNmNjYxgbG+dYPyYmBs7OzjAxMYGPjw/CwsJQrlw5REVFISMjA35+foq67u7uKFeuHE6ePKnxpEMntkHX09ODTCb7ZJeRTCZDVlZWnq/PbdCJcsZt0IlUSbENeody7dVqX3twHUyfPl2pLDg4GCEhISp1//77b6SlpaFKlSqIj4/H9OnT8eDBA1y5cgV//vknBg0apJLA1KtXD76+voiIiFArzvfpRE9HXFyctkMgIiKSjLorUIKCgjB27Filsg/1crRt+38PH/T09ET9+vXh4uKCzZs3w9TUVK048konkg4XFxfF31+8eAFzc3MtRkNERFSw1J3T8bGhlE+xtrZG5cqVERsbi5YtW+LNmzdITk6GtbW1ok5iYmKOc0DUpXOrVxwcHDB48GClmbVERESkGWlpabh16xacnJxQu3ZtGBoa4sCBA4rzN27cwL179+Dj46Pxe+tc0rF27VokJSWhefPmqFy5MsLDw/Hw4UNth0VERKQxUi6Z/fbbb3HkyBHcuXMH//zzD7p06QJ9fX34+/vDysoKQ4YMwdixY3Ho0CFERUVh0KBB8PHx0fgkUkAHk47OnTtj+/btePDgAUaMGIH169fDxcUF7du3R2RkJDIzM7UdIhERkVqk3Bzs/v378Pf3R5UqVdCzZ0+ULFkSp06dQqlSpQAACxYsQPv27dGtWzc0adIEjo6OiIyM1MC7VKUTq1c+5aeffsL48ePx5s0b2NnZYcSIEZg0aRLMzMxy1Z6rV4hyxtUrRKqkWL3Sqmwbtdrv/W+3hiKRlk5MJM1JYmIiVq1ahZUrV+Lu3bvo3r07hgwZgvv37yMiIgKnTp3C3r17tR0mERFRnvEpszoiMjISK1aswJ49e+Dh4YGvvvoK/fr1U5pV+9lnn6Fq1araC5KIiIjyTOeSjkGDBqF37944ceIE6tatm2MdZ2dnTJkyReLIiIiINKMQzGwoEDqXdMTHx39yroapqSmCg4MlioiIiEizOLyiIw4fPgx9fX20bt1aqXzPnj2Qy+VKO6sREREVRuruSFpY6dyS2UmTJuX4fBUhBCZNmqSFiIiIiDRLLoRaR2Glc0lHTEwMPDw8VMrd3d0RGxurhYiIiIhIE3Qu6bCyssLt27dVymNjY/lMFiIiKhKEmkdhpXNJR6dOnTBmzBjcunVLURYbG4tx48ahY8eOWoyMiIhIM+QQah2Flc4lHbNnz4a5uTnc3d3h5uYGNzc3VK1aFSVLlsTcuXO1HR4REZHaimvSoXOrV6ysrPDPP/9g3759uHjxIkxNTeHp6YkmTZpoOzQiIiJSg84lHQAgk8nQqlUrtGrVStuhEBERaRw3ByMiIiJJFOYhEnUw6SAiIpJYcd0cjEkHERGRxIrr8IrOrV4hIiKioknnkg59fX08evRIpfzp06fQ19fXQkRERESaxSWzOuJDXU7p6ekwMjKSOBoiIiLNK67DKzqTdCxcuBDA2+Wyy5YtQ4kSJRTnsrKycPToUbi7u2srPCIiIo0pzL0V6tCZpGPBggUA3mZ/S5cuVRpKMTIygqurK5YuXaqt8IiIiDSGq1e0LC4uDgDg6+uLyMhI2NjYaDkiIiIi0iSdSTqyHTp0SPH37DEvmUymrXCIiIg0Tl5M53To3OoVAFi9ejVq1KgBU1NTxbNX1qxZo+2wiIiINEKo+aew0rmejvnz52Pq1KkYNWoUGjZsCAA4fvw4RowYgSdPniAwMFDLERIREamnuPZ0yISOrdtxc3PD9OnTMWDAAKXyVatWISQkRDH3Iy8MjEprKjyiIuXVw2PaDoFI5xjalS/we1S1r6dW+2uPzmgoEmnpXE9HfHw8PvvsM5Xyzz77DPHx8VqIiIiISLMK8xCJOnRuTkfFihWxefNmlfJNmzahUqVKWoiIiIhIs+RCqHUUVjrX0zF9+nT06tULR48eVczpOHHiBA4cOJBjMkJERFTYFNeeDp1LOrp164bTp09jwYIF2L59OwCgatWqOHPmDLy9vbUbHBERkQYU5t4KdejcRNKCwImkRDnjRFIiVVJMJK1gV0ut9reenNdQJNLSuZ4OIiKioo7DK1qmp6f3yZ1HZTIZMjMzJYqIiIioYAgh13YIWqEzSce2bds+eO7kyZNYuHAh5PLi+Y9ERERFi5RPmQ0LC0NkZCSuX78OU1NTfPbZZ4iIiECVKlUUdZo1a4YjR44otRs+fLjGH7SqM0lHp06dVMpu3LiBSZMm4c8//0Tfvn0RGhqqhciIiIgKryNHjmDkyJGoW7cuMjMzMXnyZLRq1Qr//vsvzM3NFfWGDRum9HPWzMxM47HoTNLxrocPHyI4OBirVq1C69atER0djerVq2s7LCIiIo2Qcg3H7t27lV6vXLkS9vb2iIqKQpMmTRTlZmZmcHR0LNBYdGpzsJSUFEycOBEVK1bE1atXceDAAfz5559MOIiIqEiRQ6h1pKenIzU1VelIT0/P1b1TUlIAALa2tkrl69atg52dHapXr46goCC8fPlS4+9bZ5KO2bNno3z58ti1axc2bNiAf/75B40bN9Z2WERERBonhFDrCAsLg5WVldIRFhb2yfvK5XKMGTMGDRs2VPqFvk+fPli7di0OHTqEoKAgrFmzBv369dP4+9aZfTr09PRgamoKPz8/6Ovrf7BeZGRknq/NfTqIcsZ9OohUSbFPh5O1h1rt7yReUOnZMDY2hrGx8Ufbffnll/j7779x/PhxlClT5oP1Dh48iBYtWiA2NhYVKlRQK9Z36cycjgEDBnxyySwRERHlLsF436hRo7Br1y4cPXr0owkHANSvXx8Aim7SsXLlSm2HQEREJAkpNwcTQmD06NHYtm0bDh8+DDc3t0+2iY6OBgA4OTlpNBadSTqIiIiKCylnNowcORLr16/Hjh07YGFhgYSEBACAlZUVTE1NcevWLaxfvx7t2rVDyZIlcenSJQQGBqJJkybw9PTUaCw6M6ejIHFOB1HOOKeDSJUUczpKWVX5dKWPeJxyI9d1PzR1YcWKFQgICMB///2Hfv364cqVK3jx4gXKli2LLl264LvvvoOlpaVacb6PPR1EREQSk/L3/U/dq2zZsiq7kRYUnVkyS0REREUbezqIiIgkJi/6MxtyxKSDiIhIYsVgOmWOmHQQERFJTMqnzOoSzukgIiIiSbCng4iISGIcXiEiIiJJcCIpERERSULKbdB1CZMOIiIiiRXXng5OJCUiIiJJsKeDiIhIYpxISkRERJLgnA4iIiKSBHs6iIiISBLFNengRFIiIiKSBHs6iIiIJFY8+zkAmSiufTxEREQkKQ6v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JHW3LlzBzKZDCEhIR8tK6h7EZG0mHQQFUOHDx+GTCZTOkqUKIHatWvjxx9/RFZWlrZDzJc7d+4gJCQE0dHR2g6FiHJgoO0AiEh7/P390a5dOwgh8PDhQ6xcuRJjxozB1atX8euvv2olJhcXF7x69QoGBnn/7+nOnTuYPn06XF1dUbNmTY1dl4g0g58+omKsVq1a6Nevn+L1l19+iapVq2LZsmWYMWMGHBwcVNo8f/4cFhYWBRaTTCaDiYlJobkuEeUeh1eISMHS0hI+Pj4QQuD27dtwdXVFs2bNcOHCBbRu3RpWVlbw9PRU1I+JiUH//v3h5OQEIyMjuLq6Yvz48Xjx4oXKtY8fP46GDRvC1NQUDg4OGDVqFNLS0lTqfWzuxdatW9GsWTNYW1vDzMwMVapUwddff403b95g5cqV8PX1BQAMGjRIMWzUrFmzj143MzMTERER8PDwgImJCUqWLIkuXbrg8uXLH4xr165dqFu3LkxMTODk5ITx48cjMzMzj19touKHPR1EpCCEQGxsLADAzs4OAHDv3j00b94cPXr0QLdu3RSJQlRUFJo3bw5ra2sMHz4cpUuXxsWLF7Fw4UKcOHECR44cgaGhIQDg9OnT8PPzg4WFBSZOnAhra2ts3LgRAwYMyHVsU6ZMwaxZs+Dh4YHAwEA4OTnh1q1b2Lp1K0JDQ9GkSRNMnjwZs2bNwhdffIHGjRsDQI69Ne/q27cvNm/ejJYtW+LLL79EQkICFi9eDB8fHxw7dgze3t5K9f/3v//h559/xogRIzB48GDs2LEDc+fOhY2NDSZPnpzr90NULAkiKnYOHTokAIjp06eLx48fi0ePHomLFy+KoUOHCgCiQYMGQgghXFxcBADx22+/qVzD09NTVKlSRaSmpiqVR0ZGCgBixYoVijIfHx9haGgobty4oShLT08XdevWFQBEcHCwojwuLk6l7PTp0wKA8PX1Fa9evVK6n1wuF3K5XOl9vXvvj1137969AoDo2bOn4hpCCBEdHS309fVFo0aNVNqbmZmJuLg4pftXq1ZNODo6qtyTiJRxeIWoGAsODkapUqVgb28PLy8vLF++HB07dsT27dsVdWxtbTFo0CCldpcvX8alS5fQp08fpKen48mTJ4qjUaNGMDc3x969ewEAjx49wsmTJ9GpUydUrlxZcQ0jIyMEBgbmKs5169YBAMLCwlTmZWQPo+THtm3bALztRXn3Gl5eXujQoQOOHz+Ox48fK7Xp3LkzXF1dle7v6+uLhISEHIeLiOj/cHiFqBj74osv0KNHD8hkMpibm6Ny5cqwtbVVqlOhQgXo6+srlV27dg3A26QlODg4x2snJiYCAG7fvg0AcHd3V6nj4eGRqzhjYmIgk8ng5eWVq/q5FRcXBz09PVStWlXlXLVq1bB9+3bExcWhVKlSivLy5cur1C1ZsiQA4OnTpyhRooRGYyQqSph0EBVjlSpVgp+f30frmJmZqZQJIQAA48aNQ5s2bXJsZ2Njo36A71CnR0OT3k/A3pX9dSGinDHpIKI8q1SpEoC3P4A/lbS4ubkBAK5fv65y7t9//83V/SpXroy///4bFy9eRL169T5YL69JSfny5SGXy3Ht2jWlVTnvxpYdPxGpj3M6iCjPvL29Ub16dSxdulQxfPKuzMxMJCUlAXi7eqRBgwbYsWMHbt68qajz5s0bLFiwIFf369OnDwBg8uTJePPmjcr57B6G7KGN7Ht/SufOnQG8nSvybi/FlStXsHPnTjRq1EhpaIWI1MOeDiLKM5lMhjVr1qB58+bw9PTE4MGDUa1aNbx8+RKxsbGIjIxEWFgYAgICAADz589Hs2bN0LBhQ4wcOVKxZDa3e1vUq1cPEydOREREBGrVqoVevXrB0dERcXFx+OOPP3DmzBlYW1vDw8MDFhYW+Pnnn2FmZgZra2vY29ujefPmOV63ZcuW6NmzJzZu3Ihnz56hffv2iiWzJiYmWLhwoaa+ZEQEJh1ElE81a9bEhQsXEBYWhp07d2Lp0qWwsLCAq6srAgIC0KJFC0VdHx8f7Nu3D5MmTUJ4eDisrKzQvXt3fPnll6hRo0au7hceHg4vLy8sWrQIs2fPhlwuR9myZdGuXTvFvBNTU1Ns3LgR3333HcaMGYP09HQ0bdr0g0kH8HZlTK1atbBy5UqMGzcO5ubmaNq0KWbMmJHr2Igod2SCM5+IiIhIApzTQURERJJg0kFERESSYNJBREREkmDSQURERJJg0kFERESSYNJBREREkmDSQURERJJg0kFERESSYNJBREREkmDSQURERJJg0kFERESSYNJBREREkmDSQURERJL4f6WTMQphC3Q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0" y="2365923"/>
            <a:ext cx="16002000" cy="6630344"/>
          </a:xfrm>
          <a:prstGeom prst="rect">
            <a:avLst/>
          </a:prstGeom>
        </p:spPr>
      </p:pic>
      <p:sp>
        <p:nvSpPr>
          <p:cNvPr id="3" name="TextBox 2"/>
          <p:cNvSpPr txBox="1"/>
          <p:nvPr/>
        </p:nvSpPr>
        <p:spPr>
          <a:xfrm>
            <a:off x="5171177" y="9132890"/>
            <a:ext cx="8001000" cy="553998"/>
          </a:xfrm>
          <a:prstGeom prst="rect">
            <a:avLst/>
          </a:prstGeom>
          <a:noFill/>
        </p:spPr>
        <p:txBody>
          <a:bodyPr wrap="square" rtlCol="0">
            <a:spAutoFit/>
          </a:bodyPr>
          <a:lstStyle/>
          <a:p>
            <a:r>
              <a:rPr lang="en-IN" sz="3000" dirty="0"/>
              <a:t>Model Predicting as Not </a:t>
            </a:r>
            <a:r>
              <a:rPr lang="en-IN" sz="3000" dirty="0" err="1"/>
              <a:t>CyberBullying</a:t>
            </a:r>
            <a:endParaRPr lang="en-IN" sz="3000" dirty="0"/>
          </a:p>
        </p:txBody>
      </p:sp>
    </p:spTree>
    <p:extLst>
      <p:ext uri="{BB962C8B-B14F-4D97-AF65-F5344CB8AC3E}">
        <p14:creationId xmlns:p14="http://schemas.microsoft.com/office/powerpoint/2010/main" val="40911611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pSp>
        <p:nvGrpSpPr>
          <p:cNvPr id="189" name="Google Shape;189;p21"/>
          <p:cNvGrpSpPr/>
          <p:nvPr/>
        </p:nvGrpSpPr>
        <p:grpSpPr>
          <a:xfrm>
            <a:off x="460375" y="553311"/>
            <a:ext cx="17135475" cy="9256578"/>
            <a:chOff x="0" y="-28575"/>
            <a:chExt cx="4513047" cy="2437946"/>
          </a:xfrm>
        </p:grpSpPr>
        <p:sp>
          <p:nvSpPr>
            <p:cNvPr id="190" name="Google Shape;190;p21"/>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91" name="Google Shape;191;p21"/>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21"/>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3" name="Google Shape;193;p21"/>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4" name="Google Shape;194;p21"/>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a:solidFill>
                <a:srgbClr val="404040"/>
              </a:solidFill>
              <a:latin typeface="Questrial"/>
              <a:ea typeface="Questrial"/>
              <a:cs typeface="Questrial"/>
              <a:sym typeface="Questrial"/>
            </a:endParaRPr>
          </a:p>
        </p:txBody>
      </p:sp>
      <p:sp>
        <p:nvSpPr>
          <p:cNvPr id="195" name="Google Shape;195;p21"/>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96" name="Google Shape;196;p21"/>
          <p:cNvSpPr txBox="1"/>
          <p:nvPr/>
        </p:nvSpPr>
        <p:spPr>
          <a:xfrm>
            <a:off x="1066800" y="1028700"/>
            <a:ext cx="160020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200" b="1" u="sng" dirty="0">
                <a:solidFill>
                  <a:schemeClr val="dk1"/>
                </a:solidFill>
                <a:latin typeface="Times New Roman"/>
                <a:ea typeface="Times New Roman"/>
                <a:cs typeface="Times New Roman"/>
                <a:sym typeface="Times New Roman"/>
              </a:rPr>
              <a:t>Frontend  </a:t>
            </a:r>
            <a:endParaRPr sz="7200" b="1" u="sng" dirty="0">
              <a:latin typeface="Times New Roman"/>
              <a:ea typeface="Times New Roman"/>
              <a:cs typeface="Times New Roman"/>
              <a:sym typeface="Times New Roman"/>
            </a:endParaRPr>
          </a:p>
        </p:txBody>
      </p:sp>
      <p:sp>
        <p:nvSpPr>
          <p:cNvPr id="198" name="Google Shape;198;p21" descr="data:image/png;base64,iVBORw0KGgoAAAANSUhEUgAAAh0AAAIACAYAAAAmKN6iAAAAOXRFWHRTb2Z0d2FyZQBNYXRwbG90bGliIHZlcnNpb24zLjguMCwgaHR0cHM6Ly9tYXRwbG90bGliLm9yZy81sbWrAAAACXBIWXMAAA9hAAAPYQGoP6dpAABo7klEQVR4nO3dd1gU1/s28HvpRapIswBWRAWxEyuKNfaOFVs0URPRWNAoiEbAmhiNJjH2bsQS8429GyuKLRZQ1KiABQGxILDn/cOX/bkuKrDL7AL3x2uuyz1zzsyzyMrDaSMTQggQERERFTA9bQdARERExQOTDiIiIpIEkw4iIiKSBJMOIiIikgSTDiIiIpIEkw4iIiKSBJMOIiIikgSTDiIiIpIEkw4iIiKSBJMOojyKiYlB79694ejoCH19fchkMgQEBEgex507dyCTySCTySS/N/2fZs2aQSaTYeXKldoOhUjnMekgrUtNTcWCBQvQqlUrlClTBiYmJrCwsIC7uzsCAgKwZ88e6Mpu/UlJSWjcuDE2bdqER48ewcbGBg4ODrCystJ2aDovJCREkSTJZDLcvn37o/WXL1+uVP/48eMajSUkJATJyckauyYRfZqBtgOg4m3Lli348ssv8fTpU0WZpaUlMjMzcePGDdy4cQOrVq1CnTp1sG3bNpQpU0aL0QIbNmxAYmIiKleujMOHD8PJyUlrsRgaGqJKlSpau7+61q5di2nTpn3w/Jo1awrs3tOnTwcABAQEwNraWq1rlStXDlWqVGHiSZQL7Okgrfn111/Rq1cvPH36FDVq1MCmTZuQnJyMlJQUvHjxAgkJCVi2bBnc3d1x7tw5xMbGajtkXL16FQDQoUMHrSYcAFC6dGlcv34d169f12oceVWuXDkAwLp16z5Y5969ezhy5Iiiri5bvXo1rl+/ji5dumg7FCKdx6SDtOL8+fMYPXo0hBDo0qULzp07h549eyr9tujg4IAhQ4bgypUrmDp1KvT0tP/t+urVKwBAiRIltBxJ4VWpUiXUqVMHN2/exJkzZ3Kss27dOggh0LdvX4mjI6KCpP3/xalY+u677/DmzRuUK1cOq1evhpGR0Qfr6uvrIzQ0FI0bN1Y5d/PmTQwZMgQuLi4wNjaGnZ0dWrVqhS1btnzwetlzBO7cuYO4uDgEBATA2dkZJiYmqFSpEoKDg/H69WulNgEBAUqTBadPn6403yBbbiYVvnv/90VGRqJNmzawt7eHoaEh7Ozs4OHhgUGDBmH37t1KdXMzkXTv3r3o2LEj7O3tYWRkhNKlS8Pf3x9RUVE51j98+DBkMhlcXV0BAEeOHEGbNm1ga2sLMzMz1K1bVyPDHv379wfwdoglJ9nl/fr1++A1srKy8Ndff2Ho0KHw9vaGnZ0djI2N4eLiggEDBuDy5csqbbLnlWRzc3NT+nd8d0Jw9r95SEgIXr16henTp6NatWowMzNTGpLJ6d/8+fPnKF++PGQyGUaPHp1j/AcPHoSenh709PRw6NChD75PoiJFEEns3r17AoAAIObOnZvv62zbtk0YGxsrrmVtbS0MDAwUrwcMGCCysrJU2mWfj4yMFDY2NgKAsLS0FHp6eopzn3/+uVKbr7/+Wjg4OAgTExMBQJibmwsHBwfFka1p06YCgFixYsUH486+R1xcnFL5xIkTFecACCsrK2FkZKR4Xb9+faX6cXFxinM5mTBhguK8np6esLa2FjKZTPF66dKlKm0OHTokAAgXFxexbNkyoaenJ2QymbCyslKKbc6cOR98fx8SHBwsAIgWLVqIxMREYWBgIOzt7UVGRoZSvaioKAFAeHt7K329jh07plTv8uXLinMymUxYW1sr/n0ACGNjY7Fz506lNnPmzBEODg6KOnZ2dkr/jl9//bWi7sCBAwUAMWHCBFG7dm0BQBgZGQlLS0thZWWlqPehf/MjR44ovn779u1TOpecnCzKli0rAIhvvvkmz19LosKKSQdJbs2aNYr/9K9fv56va8TExAgzMzMBQLRu3VrcunVLCCHEixcvREREhCKBmD17tkrbd5OUVq1aKWJ48eKFmDNnjuIH859//qnSNvsHUXBwcI5x5TfpuH37tpDJZEJfX18sWLBApKamCiGEkMvl4uHDh2LlypVi3LhxStf5WNKxbt06xbnx48eLZ8+eCSGEePjwofD391ckHidPnlRql510mJmZCSMjIzF27Fjx+PFjIYQQjx8/Fr1791b8QM8uz613kw4hhGjXrp0AIP766y+lemPGjBEAxLx585S+Xu8nHTdu3BBDhw4VBw4cEGlpaYqvV2xsrAgICBAAhI2NjUhJSVGJ5UOJ37uy/61LlCghbG1txR9//KFIkGJiYhT1PvZvPm7cOAFAlClTRiQnJyvK+/fvLwAId3d38erVq4981YiKFiYdJLkpU6YofnDJ5fJ8XSP7h0q1atXE69evVc6PHz9ekVi8ePFC6Vz2Dxw3N7cc23bq1EkAEAMHDlQ5V1BJx6ZNmwQA0aZNmw+2e9+Hkg65XC7Kly8vAIihQ4eqtMvKyhL169cXAESrVq2UzmUnHQBE3759Vdq+fv1a0VPwsfeYk/eTjg0bNggAwt/fX1EnMzNTODg4CH19fREfHy+E+HDS8SmtWrUSAMSyZctUzuUl6QAg9u/f/8F6H/s3f/36tahWrZoAIPr37y+EEGLr1q0CgDAwMBBnzpzJ03siKuw4p4Mkl7081sbGJl8bWwkhsG3bNgDA+PHjYWxsrFJn3LhxMDY2RnJyMg4cOJDjdSZMmJBj2w4dOgD4v5UqUrC0tAQAPHr0CHK5XK1rXbhwQbEHxpQpU1TO6+npISgoCACwb98+pKSk5Hid7777TqXM2NgYLVu2BKD+16dTp06wsLDAjh07kJaWpognMTERLVq0gKOjo1rXb9u2LQDg1KlTal3Hy8sLLVq0yFdbY2NjrF27FoaGhlizZg2WLFmC4cOHAwAmT56MunXrqhUbUWHDpIMKnVu3bil+UPr6+uZYx8HBAR4eHgDe/hDOiaenZ47lpUuXBgBJN46qX78+bGxscP78eTRr1gxr165FfHx8vq51/vx5AG8nSWZPCH1f9tdNCIGLFy+qnDc2NkblypVzbKupr4+pqSm6deuGly9fIjIyEsD/7c3xsQmk70pLS0N4eDgaNmyIkiVLwsDAQDEpNDAwEADy/XXM1qBBA7Xa16xZE8HBwQCAr776Ck+ePEGtWrVyTOqIijomHSS5kiVLAgCePXuWr51Gnzx5ovh79g/AnLi4uAAAHj9+nON5Z2fnHMtNTEwAABkZGXmOLb9sbGywevVqWFlZ4dixY+jfvz+cnZ1Rvnx5fPXVV4iOjs71tbK/Ph/72lhaWipWYOT09XF0dPzgEmVNfn2yk4u1a9ciLS0N27dvh5mZWa72vHjw4AG8vLwQFBSEf/75B0lJSTAzM4O9vT0cHBwUvUcvXrxQK8ZSpUqp1R4AJk2ahEqVKgF429O0evVqGBoaqn1dosKGSQdJzt3dHQCQnp6OmzdvqnWt9PR0TYSkE9q3b4+4uDgsWbIE3bp1g4ODg+J1rVq1EBERkafrFYavja+vL0qXLo2DBw9i0aJFePnyJbp06ZKrfVDGjBmD27dvo2zZsti5cydSU1ORmpqKxMREJCQkYP78+QCg9hb6+vr6arUHgOPHjys2t5PL5WoP+RAVVkw6SHJNmzZV/H3Xrl15bv/ub5737t37YL27d++q1C9oBgZvnyzw/j4f2T40fyKbjY0NRowYgT/++AMJCQk4f/48unfvDiEEpkyZgn///feTMWS/3499bZ4/f64YHpHy6/M+PT099OnTB1lZWYot0XMztPLmzRv8+eefAN7uCNqhQwdYWFgo1Xn06JHmA86H58+fIyAgAEIIVKtWDQAQGBiY4z4tREUdkw6SXNmyZRWT/BYuXKiYRPgp2b+xli9fXrFz6eHDh3Osm5iYqPgB7e3trWbEuZc9ZPHgwYMcz587dy5P1/P29sbGjRvh4uKCrKysXD30LPv9JiYm4tq1aznWOXjwIIC3G5V5eXnlKSZNy94oLCMjAw4ODoqJqh/z5MkTRU9OnTp1cqzzsQ23sicwq9sLkhvZCUalSpVw+vRptGjRAs+fP8egQYN05kGGRFJh0kFaMWPGDBgaGuLevXsYOHAg3rx588G62b8FHzt2DMDbHxhdu3YFAMyfPz/HtvPmzUN6ejqsra3zvfIgP2rUqAEAit/C3zdnzpwcyz/2/vX19RU7tn6oB+Vd3t7eqFChAgDkOCQjl8sRFhYGAGjZsqXWH1RWo0YNhIaGYty4cZg/f36uhjMsLCwUicONGzdUzh87dgz79+//YPvs+R4FPVn4r7/+wu+//w59fX2sXr0a5ubmWL58OSwtLXH48GH8+OOPBXp/Il3DpIO0onbt2vjhhx8AvN36u27dutiyZQtSU1MVdRITE7F8+XJUr14dM2bMUFpKOnnyZJiZmSEmJgZdunRRdFW/fPkSs2fPxrx585TqSaVbt26QyWS4ePEixo0bp3g/9+/fR79+/T74rJElS5agTZs22Lhxo9KwwJMnT/Dtt98iJiYGenp68PPz+2QMMpkMoaGhAIBVq1Zh8uTJimGdhIQE9O/fH6dPn4aenp7iaavaNnXqVMydOxd9+vTJVX0LCwvFctNhw4Yplu9mZGRg48aN6NSpE2xsbD7YPnuYY/Xq1cjKylIz+pw9ffoUQ4cOBQBMnDhRsQqmXLlyiu/9yZMn55g0ERVZWtshhEgIsX79emFra6uy/Xf2bqPZx2effSYePHig1Hbbtm1K24S/vw16//79P7oN+oc2hnp3K/D3fWpzMCGEGD16tMr23ACEiYmJ2L17d473X7BggdL7LVGihLC0tFQqmzVrltJ98rINur6+vrCxsVHaBn3JkiV5eu/Zsjf5ymnztI95f3Ow3Mp+D+9vDnb06FGlf/8SJUooXlerVk388MMPAoBo2rSpyjWXL1+uaGdiYiLKlSsnXFxclHZ9zc2/tRAf3hysZ8+eAoDw8vIS6enpKu06dOggAIh69eqJzMzMXH89iAoz9nSQVvn7++P27duYN28e/Pz84OTkhFevXkEmk8Hd3R2DBg3C/v37ceLECZUlrp07d8alS5cwaNAglC1bFi9fvoSFhQVatGiBTZs2YfXq1Vp5Mu2PP/6IhQsXonr16jAyMoK+vj46d+6MkydPonXr1jm26dOnD3799Vf06NED7u7u0NfXx6tXr1CmTBn06NEDhw8fVmzolVsRERHYs2cP2rdvDxsbG6SlpcHR0RG9evXC6dOnMWLECE28Xa1p3Lgxjh07hrZt28LS0hKZmZlwc3PD5MmTcerUqY8OGw0aNAi//fYb6tWrBwMDA/z333+4e/eu0nJsdWzcuBGbN2+GkZHRBx9o+Ntvv8HOzg5nzpxRDHcRFXUyITiTiYiIiAoeezqIiIhIEkw6iIiISBJMOoiIiEgSTDqIiIhIEkw6iIiISBJMOoiIiEgSTDqIiIhIEkw6iIiISBJMOoiIiEgSTDqIiIhIEkw6iIiISBJMOoiIiEgSTDqIiIhIEkw6iIiISBJMOoiIiEgSTDqIiIhIEkw6iIiISBJMOoiIiEgSTDqIiIhIEkw6iIiISBJMOoiIiEgSTDqIiIhIEkw6iIiISBJMOoiIiEgSTDqIiIhIEkw6iIiISBJMOoiIiEgSTDqIiqg7d+5AJpMhJCTko2UFdS8iovcx6SDSsMOHD0MmkykdJUqUQO3atfHjjz8iKytL2yHmy507dxASEoLo6Ghth0JEhZSBtgMgKqr8/f3Rrl07CCHw8OFDrFy5EmPGjMHVq1fx66+/aiUmFxcXvHr1CgYGef/o37lzB9OnT4erqytq1qypsesSUfHB/yGICkitWrXQr18/xesvv/wSVatWxbJlyzBjxgw4ODiotHn+/DksLCwKLCaZTAYTE5NCc10iKlo4vEIkEUtLS/j4+EAIgdu3b8PV1RXNmjXDhQsX0Lp1a1hZWcHT01NRPyYmBv3794eTkxOMjIzg6uqK8ePH48WLFyrXPn78OBo2bAhTU1M4ODhg1KhRSEtLU6n3sbkXW7duRbNmzWBtbQ0zMzNUqVIFX3/9Nd68eYOVK1fC19cXADBo0CDFsFGzZs0+et3MzExERETAw8MDJiYmKFmyJLp06YLLly9/MK5du3ahbt26MDExgZOTE8aPH4/MzMw8frWJSBexp4NIIkIIxMbGAgDs7OwAAPfu3UPz5s3Ro0cPdOvWTZEoREVFoXnz5rC2tsbw4cNRunRpXLx4EQsXLsSJEydw5MgRGBoaAgBOnz4NPz8/WFhYYOLEibC2tsbGjRsxYMCAXMc2ZcoUzJo1Cx4eHggMDISTkxNu3bqFrVu3IjQ0FE2aNMHkyZMxa9YsfPHFF2jcuDEA5Nhb866+ffti8+bNaNmyJb788kskJCRg8eLF8PHxwbFjx+Dt7a1U/3//+x9+/vlnjBgxAoMHD8aOHTswd+5c2NjYYPLkybl+P0SkowQRadShQ4cEADF9+nTx+PFj8ejRI3Hx4kUxdOhQAUA0aNBACCGEi4uLACB+++03lWt4enqKKlWqiNTUVKXyyMhIAUCsWLFCUebj4yMMDQ3FjRs3FGXp6emibt26AoAIDg5WlMfFxamUnT59WgAQvr6+4tWrV0r3k8vlQi6XK72vd+/9sevu3btXABA9e/ZUXEMIIaKjo4W+vr5o1KiRSnszMzMRFxendP9q1aoJR0dHlXsSUeHD4RWiAhIcHIxSpUrB3t4eXl5eWL58OTp27Ijt27cr6tja2mLQoEFK7S5fvoxLly6hT58+SE9Px5MnTxRHo0aNYG5ujr179wIAHj16hJMnT6JTp06oXLmy4hpGRkYIDAzMVZzr1q0DAISFhanMy8geRsmPbdu2AXjbi/LuNby8vNChQwccP34cjx8/VmrTuXNnuLq6Kt3f19cXCQkJOQ4XEVHhwuEVogLyxRdfoEePHpDJZDA3N0flypVha2urVKdChQrQ19dXKrt27RqAt0lLcHBwjtdOTEwEANy+fRsA4O7urlLHw8MjV3HGxMRAJpPBy8srV/VzKy4uDnp6eqhatarKuWrVqmH79u2Ii4tDqVKlFOXly5dXqVuyZEkAwNOnT1GiRAmNxkhE0mLSQVRAKlWqBD8/v4/WMTMzUykTQgAAxo0bhzZt2uTYzsbGRv0A36FOj4YmvZ+AvSv760JEhReTDiIdU6lSJQBvfwB/Kmlxc3MDAFy/fl3l3L///pur+1WuXBl///03Ll68iHr16n2wXl6TkvLly0Mul+PatWtKq3LejS07fiIqHjing0jHeHt7o3r16li6dKli+ORdmZmZSEpKAvB29UiDBg2wY8cO3Lx5U1HnzZs3WLBgQa7u16dPHwDA5MmT8ebNG5Xz2T0M2UMb2ff+lM6dOwN4O1fk3V6KK1euYOfOnWjUqJHS0AoRFX3s6SDSMTKZDGvWrEHz5s3h6emJwYMHo1q1anj58iViY2MRGRmJsLAwBAQEAADmz5+PZs2aoWHDhhg5cqRiyWxu97aoV68eJk6ciIiICNSqVQu9evWCo6Mj4uLi8Mcff+DMmTOwtraGh4cHLCws8PPPP8PMzAzW1tawt7dH8+bNc7xuy5Yt0bNnT2zcuBHPnj1D+/btFUtmTUxMsHDhQk19yYiokGDSQaSDatasiQsXLiAsLAw7d+7E0qVLYWFhAVdXVwQEBKBFixaKuj4+Pti3bx8mTZqE8PBwWFlZoXv37vjyyy9Ro0aNXN0vPDwcXl5eWLRoEWbPng25XI6yZcuiXbt2inknpqam2LhxI7777juMGTMG6enpaNq06QeTDuDtyphatWph5cqVGDduHMzNzdG0aVPMmDEj17ERUdEhE5ydRURERBLgnA4iIiKSBJMOIiIikgSTDiIiIpIEkw4iIiKSBJOOYsrV1RU//PBDgVy7WbNmGDNmjFrXyH7UeXR0NADg8OHDkMlkSE5Ozld7ooJU0N9vMplM6Zk9+bFy5UpYW1srXoeEhKBmzZr5bk+UH0w6qEgqW7Ys4uPjUb16dW2HQvkQEBAAmUyG8PBwpfLt27fneWfUgkywi5NevXopbUBHlB9MOkhjctrNUlv09fXh6OgIAwNuRVNYmZiYICIiAs+ePdN2KFqjS58pU1NT2NvbazsMKuSYdBRicrkcs2fPRsWKFWFsbIxy5crh+++/R/PmzTFq1Ciluo8fP4aRkREOHDigKHv+/Dn8/f1hbm6O0qVLY/HixUptkpOTMXToUJQqVQqWlpZo3rw5Ll68qDif3T27bNkyuLm5KT0WPTMzE6NGjYKVlRXs7OwwdepUpa2wc+outra2xsqVKz/5vl+8eAFLS0v88ccfSuXbt2+Hubk5nj9//sHhmQMHDqBOnTowMzPDZ599hhs3bihdY+bMmbC3t4eFhQWGDh2KSZMm5akLmjTHz88Pjo6OCAsL+2i9rVu3olq1ajA2NoarqyvmzZunONesWTPcvXsXgYGBn3yoXXJyMoYPHw4HBweYmJigevXq2LVrV66+37Jdv34dn332maL9kSNHlNpcuXIFbdu2RYkSJeDg4ID+/fvjyZMnSvGOGjUKY8aMgZ2dHVq3bq04Fx8fj7Zt28LU1BTly5dXiien4cfo6GjIZDLcuXPno18/ADh69CgMDQ2RkJCgVD5mzBg0btwYwIeHZ9asWQNXV1dYWVmhd+/eSl+P58+fo2/fvjA3N4eTkxMWLFigkeFXKryYdBRiQUFBCA8Px9SpU/Hvv/9i/fr1cHBwwNChQ7F+/Xqkp6cr6q5duxalS5dW2j1yzpw58PLywoULFzBp0iR888032Ldvn+J8jx498OjRI/z999+IiopCrVq10KJFC6Vnb8TGxmLr1q2IjIxUGs9etWoVDAwMcObMGfz444+YP38+li1bppH3bW5ujt69e2PFihVK5StWrED37t1hYWHxwbZTpkzBvHnzcO7cORgYGGDw4MGKc+vWrcP333+PiIgIREVFoVy5cliyZIlGYqa809fXx6xZs/DTTz/h/v37OdaJiopCz5490bt3b1y+fBkhISGYOnWqInmNjIxEmTJlEBoaivj4eMTHx+d4HblcjrZt2+LEiRNYu3Yt/v33X4SHh0NfXz9P32/jx4/HuHHjcOHCBfj4+KBDhw54+vQpgLdJTfPmzeHt7Y1z585h9+7dSExMRM+ePZWuu2rVKhgZGeHEiRNYunSponzq1Kno1q0bLl68iL59+6J37964du1anr+uOWnSpAnKly+PNWvWKMoyMjKwbt06pc/I+27duoXt27dj165d2LVrF44cOaI0JDZ27FicOHECO3fuxL59+3Ds2DGcP39eIzFTISWoUEpNTRXGxsbit99+Uzn36tUrYWNjIzZt2qQo8/T0FCEhIYrXLi4uok2bNkrtevXqJdq2bSuEEOLYsWPC0tJSvH79WqlOhQoVxC+//CKEECI4OFgYGhqKR48eKdVp2rSpqFq1qpDL5YqyiRMniqpVqypeAxDbtm1TamdlZSVWrFghhBAiLi5OABAXLlwQQghx6NAhAUA8e/ZMCCHE6dOnhb6+vnj48KEQQojExERhYGAgDh8+/NH2+/fvV9zvr7/+EgDEq1evhBBC1K9fX4wcOVIppoYNGwovLy9B0ho4cKDo1KmTEEKIBg0aiMGDBwshhNi2bZt497+tPn36iJYtWyq1HT9+vPDw8FC8dnFxEQsWLPjo/fbs2SP09PTEjRs3cjyf2++38PBwRZuMjAxRpkwZERERIYQQYsaMGaJVq1ZK1/3vv/8EAMV9mzZtKry9vVXuD0CMGDFCqax+/friyy+/FEKofj6EEOLChQsCgIiLixNCCLFixQphZWWlOB8cHKz0vR0REaH0Gd26dasoUaKESEtL+2B7MzMzkZqaqigbP368qF+/vhDi7f9RhoaGYsuWLYrzycnJwszMTHzzzTcq75GKB/Z0FFLXrl1Denq60jM4spmYmKB///5Yvnw5AOD8+fO4cuWK4gFh2Xx8fFReZ//mdPHiRaSlpaFkyZIoUaKE4oiLi8OtW7cUbVxcXHJ8UmiDBg2UurJ9fHwQExODrKysfL/nd9WrVw/VqlXDqlWrALztyXFxcUGTJk0+2u7dR6w7OTkBAB49egQAuHHjhsqj3T/2qHeSRkREBFatWpXjb/XXrl1Dw4YNlcoaNmyY5++16OholClTBpUrV87xfG6/3979TBkYGKBOnTpKn6lDhw4pfZ7c3d0BQOkzVbt27Rxj+NjnVRMCAgIQGxuLU6dOAXg7nNKzZ0+Ym5t/sI2rq6tST4+Tk5Pi83T79m1kZGQofYasrKxQpUoVjcVMhQ9n2RVSpqamHz0/dOhQ1KxZE/fv38eKFSvQvHlzuLi45Pr6aWlpcHJywuHDh1XOvTuu+7H/kD5GJpMpzfEA3nbn5sXQoUOxePFiTJo0CStWrMCgQYM+ubLB0NBQKQbgbdc66a4mTZqgdevWCAoKUkmcNeVTnycgf99v70pLS0OHDh0QERGhci47AQby95nS03v7++O7n6m8fp7s7e3RoUMHrFixAm5ubvj7779z/Py/693PE/D2M8XPE30MezoKqUqVKsHU1FRpYui7atSogTp16uC3337D+vXrcxyXzf6N5t3XVatWBQDUqlULCQkJMDAwQMWKFZUOOzu7T8Z3+vRplWtXqlQJ+vr6AIBSpUopja/HxMTg5cuXn7zuu/r164e7d+9i4cKF+PfffzFw4MA8tX9flSpVcPbsWaWy91+TdoSHh+PPP//EyZMnlcqrVq2KEydOKJWdOHEClStXVnyvGRkZfbLXw9PTE/fv3//oktDcfL+9+5nKzMxEVFSU0mfq6tWrcHV1VflM5SbR+NjnNbu38d3PVH72DBk6dCg2bdqEX3/9FRUqVFDpRcqL8uXLw9DQUOkzlJKSwmW3xRyTjkLKxMQEEydOxIQJE7B69WrcunULp06dwu+//66oM3ToUISHh0MIgS5duqhc48SJE5g9ezZu3ryJxYsXY8uWLfjmm28AvF054OPjg86dO2Pv3r24c+cO/vnnH0yZMgXnzp37ZHz37t3D2LFjcePGDWzYsAE//fST4toA0Lx5cyxatAgXLlzAuXPnMGLECJXfmj7FxsYGXbt2xfjx49GqVSuUKVMmT+3fN3r0aPz+++9YtWoVYmJiMHPmTFy6dCnP+0KQ5tWoUQN9+/bFwoULlcrHjRuHAwcOYMaMGbh58yZWrVqFRYsW4dtvv1XUcXV1xdGjR/HgwQOllSLvatq0KZo0aYJu3bph3759iIuLw99//43du3cr6uTm+23x4sXYtm0brl+/jpEjR+LZs2eKhH/kyJFISkqCv78/zp49i1u3bmHPnj0YNGhQroaCtmzZguXLl+PmzZsIDg7GmTNnFKvUKlasiLJlyyIkJAQxMTH466+/lFbx5Fbr1q1haWmJmTNnYtCgQXlu/y4LCwsMHDgQ48ePx6FDh3D16lUMGTIEenp6/EwVY0w6CrGpU6di3LhxmDZtGqpWrYpevXopxlMBwN/fHwYGBvD391dazppt3LhxOHfuHLy9vTFz5kzMnz9fsURPJpPhf//7H5o0aYJBgwahcuXK6N27N+7evQsHB4dPxjZgwAC8evUK9erVw8iRI/HNN9/giy++UJyfN28eypYti8aNG6NPnz749ttvYWZmluevwZAhQ/DmzZuPzrDPrb59+yIoKAjffvstatWqhbi4OAQEBOT4tSPphYaGqnTd16pVC5s3b8bGjRtRvXp1TJs2DaGhoUrDMKGhobhz5w4qVKiQ4/yjbFu3bkXdunXh7+8PDw8PTJgwQSUZ+NT3W3h4OMLDw+Hl5YXjx49j586dip5BZ2dnnDhxAllZWWjVqhVq1KiBMWPGwNraWjE88jHTp0/Hxo0b4enpidWrV2PDhg3w8PAA8HaYY8OGDbh+/To8PT0RERGBmTNnfvKa79PT00NAQACysrIwYMCAPLd/3/z58+Hj44P27dvDz88PDRs2RNWqVfmZKsZk4v2BdSoysv+jPXv2LGrVqqXtcArEmjVrEBgYiIcPH8LIyEjj12/ZsiUcHR2VlhJS8VXQ32+6YMiQIXj8+DF27typ8Wu/ePECpUuXxrx58zBkyBCNX590HyeSFkEZGRl4+vQpvvvuOzRo0KBIJhwvX75EfHw8wsPDMXz4cI38AHj58iWWLl2K1q1bQ19fHxs2bMD+/fuV9i6h4qkgvt90TUpKCi5fvoz169drLOG4cOECrl+/jnr16iElJQWhoaEAgE6dOmnk+lT4cHilCDpx4gScnJxw9uxZpc2FipLZs2fD3d0djo6OCAoK0sg13x1Sql27Nv78809s3boVfn5+Grk+FV4F8f2mazp16oRWrVphxIgRaNmypcauO3fuXHh5ecHPzw8vXrzAsWPHcjUZnYomDq8QERGRJNjTQURERJJg0kFERESSYNJBREREkmDSQURERJJg0kGSSU9PR0hICNLT07UdCpFO4WeDigsmHSSZ9PR0TJ8+nf+xEr2Hnw0qSGFhYahbty4sLCxgb2+Pzp0748aNG0p1Xr9+jZEjRyqeLN6tWzckJiYq1bl37x4+//xzmJmZwd7eHuPHj0dmZmaeYmHSQUREVIQdOXIEI0eOxKlTp7Bv3z5kZGSgVatWePHihaJOYGAg/vzzT2zZsgVHjhzBw4cP0bVrV8X5rKwsfP7553jz5g3++ecfrFq1CitXrsS0adPyFAv36SDJpKamwsrKCikpKbC0tNR2OEQ6g58NktLjx49hb2+PI0eOoEmTJkhJSUGpUqWwfv16dO/eHQBw/fp1VK1aFSdPnkSDBg3w999/o3379nj48KHi+VtLly7FxIkT8fjx41zv0sueDiIiokImPT0dqampSkduh+dSUlIAALa2tgCAqKgoZGRkKO2+7O7ujnLlyuHkyZMAgJMnT6JGjRpKD/xs3bo1UlNTcfXq1VzHXSyeveJk7aHtEAiAEHKYG9uhctl6kMmY7+qChabe2g6BAGSILHQ3r45dlb+AoUxf2+EUez3i1xX4PTKe3Farfdii1Zg+fbpSWXBwMEJCQj7aTi6XY8yYMWjYsCGqV68OAEhISICRkRGsra2V6jo4OCAhIUFR5/0njGe/zq6TG8Ui6SDdIJPpwcLkw48WJyquDGX66Gnhqe0wSEryLLWaBwUFYezYsUplxsbGn2w3cuRIXLlyBcePH1fr/vnFpIOIiEhqQq5Wc2Nj41wlGe8aNWoUdu3ahaNHj6JMmTKKckdHR7x58wbJyclKvR2JiYlwdHRU1Dlz5ozS9bJXt2TXyQ32cRMREUlNLlfvyAMhBEaNGoVt27bh4MGDcHNzUzpfu3ZtGBoa4sCBA4qyGzdu4N69e/Dx8QEA+Pj44PLly3j06JGizr59+2BpaQkPj9xPYWBPBxERURE2cuRIrF+/Hjt27ICFhYViDoaVlRVMTU1hZWWFIUOGYOzYsbC1tYWlpSVGjx4NHx8fNGjQAADQqlUreHh4oH///pg9ezYSEhLw3XffYeTIkXnqcWHSQUREJDGh5vBKXixZsgQA0KxZM6XyFStWICAgAACwYMEC6OnpoVu3bkhPT0fr1q3x888/K+rq6+tj165d+PLLL+Hj4wNzc3MMHDgQoaGheYqlWOzTwdUrRDnj6hUiVVKsXnlz/7Ja7Y3K1NBQJNJiTwcREZHUJOzp0CWcSEpERESSYE8HERGR1NTcp6OwYtJBREQktWI6vMKkg4iISGp53GujqGDSQUREJDEpl8zqEk4kJSIiIkmwp4OIiEhqHF4hIiIiSRTT4RUmHURERFLjklkiIiKSRDHt6eBEUiIiIpIEezqIiIikxomkREREJIliOrzCpIOIiEhqxbSng3M6iIiISBLs6SAiIpKYEFwyS0RERFLgnA4iIiKSRDGd08Gkg4iISGrFtKeDE0mJiIhIEuzpICIikhqfvUJERESSKKbDK0w6iIiIpMaJpERERCSJYtrTwYmkREREJAn2dBAREUmNwytEREQkCSYdREREJIXi+uwVzukgIiIiSbCng4iISGocXtEN3t7ekMlkKuUymQwmJiaoWLEiAgIC4Ovrq4XoiIiINIBLZnVDmzZtcPv2bZibm8PX1xe+vr4oUaIEbt26hbp16yI+Ph5+fn7YsWOHtkMlIiLKH7lcvSMPjh49ig4dOsDZ2RkymQzbt29XOi+TyXI85syZo6jj6uqqcj48PDzPb1vnejqePHmCcePGYerUqUrlM2fOxN27d7F3714EBwdjxowZ6NSpk5aiJCIiUoOEPR0vXryAl5cXBg8ejK5du6qcj4+PV3r9999/Y8iQIejWrZtSeWhoKIYNG6Z4bWFhkedYdC7p2Lx5M6KiolTKe/fujdq1a+O3336Dv78/5s+fr4XoiIiICpe2bduibdu2Hzzv6Oio9HrHjh3w9fVF+fLllcotLCxU6uaVzg2vmJiY4J9//lEp/+eff2BiYgIAkMvlir8TEREVOmoOr6SnpyM1NVXpSE9PVzusxMRE/PXXXxgyZIjKufDwcJQsWRLe3t6YM2cOMjMz83x9nevpGD16NEaMGIGoqCjUrVsXAHD27FksW7YMkydPBgDs2bMHNWvW1GKUREREalBzeCUsLAzTp09XKgsODkZISIha1121ahUsLCxUhmG+/vpr1KpVC7a2tvjnn38QFBSE+Pj4PI86yIQQQq0IC8C6deuwaNEi3LhxAwBQpUoVjB49Gn369AEAvHr1SrGaJTecrD0KLFaiwmyhqbe2QyDSOT3i1xX4PV79vVCt9nrNh6v0bBgbG8PY2Pij7WQyGbZt24bOnTvneN7d3R0tW7bETz/99NHrLF++HMOHD0daWton7/kunevpAIC+ffuib9++HzxvamoqYTRERES6JTcJRl4dO3YMN27cwKZNmz5Zt379+sjMzMSdO3dQpUqVXN9DJ5MOAHjz5g0ePXoE+XtLg8qVK6eliIiIiDREBzcH+/3331G7dm14eXl9sm50dDT09PRgb2+fp3voXNIRExODwYMHq0wmFUJAJpMhK6t47ldPRERFiIRLZtPS0hAbG6t4HRcXh+joaNja2ip+kU9NTcWWLVswb948lfYnT57E6dOn4evrCwsLC5w8eRKBgYHo168fbGxs8hSLziUdAQEBMDAwwK5du+Dk5JTj7qRERESFmoQ9HefOnVPaxXvs2LEAgIEDB2LlypUAgI0bN0IIAX9/f5X2xsbG2LhxI0JCQpCeng43NzcEBgYqrpMXOjeR1NzcHFFRUXB3d9fYNTmRlChnnEhKpEqSiaQ7ZqvV3rTTBA1FIi2d26fDw8MDT5480XYYREREpGE6l3RERERgwoQJOHz4MJ4+faqy+QkREVGhJ+GzV3SJzs3p8PPzAwC0aNFCqZwTSYmIqMgopk+Z1bmk49ChQ9oOgYiIqGAV4t4Kdehc0tG0aVNth0BERFSwmHRoz6VLl1C9enXo6enh0qVLH63r6ekpUVRERESkSTqRdNSsWRMJCQmwt7dHzZo1IZPJkNNKXs7pICKiIkG3dquQjE4kHXFxcShVqpTi70REREUah1e0x8XFRfF3Ozs7mJubazEaIiKiAlZMkw6d26fDwcEBgwcPxvHjx7UdChEREWmQziUda9euRVJSEpo3b47KlSsjPDwcDx8+1HZYREREmiPk6h2FlM4lHZ07d8b27dvx4MEDjBgxAuvXr4eLiwvat2+PyMhIZGZmajtEIiIi9RTTHUl1LunIVqpUKYwdOxaXLl3C/PnzsX//fnTv3h3Ozs6YNm0aXr58qe0QiYiI8kcI9Y5CSicmkuYkMTERq1atwsqVK3H37l10794dQ4YMwf379xEREYFTp05h79692g6TiIgo7wpxb4U6dC7piIyMxIoVK7Bnzx54eHjgq6++Qr9+/WBtba2o89lnn6Fq1araC5KIiIjyTOeSjkGDBqF37944ceIE6tatm2MdZ2dnTJkyReLIiIiINIQ9HbohPj4eZmZmH61jamqK4OBgiSIiIiLSsEK8AkUdOpF0pKamfvT1uywtLQs6HCIiogIl5IV3Mqg6dCLpsLa2hkwm+2gdIQSfvUJEREUDh1e059ChQ9oOgYiIiAqYTiQdTZs21XYIRERE0uGcDu25dOlSrut6enoWYCREREQS4JwO7alZsyZkMhnEJ3ZZ45wOIiIqEjinQ3vi4uK0HQIREREVMJ1IOlxcXLQdAhERkXTY06EbVq9e/dHzAwYMkCgSIiKiAlKIH9qmDp1LOr755hul1xkZGXj58iWMjIxgZmbGpKMQGB04DO06+KFipfJ4/fo1zp2JxszgebgVeyfH+uu2/ILmLRtjUN/R2P3XAWmDJZKQgbkJqk3sjtJt68KkpCWeXbmD6Klr8OzibQBA6XZ1UH6AH2xquMLY1gJ7/SYj5epdLUdNBaKY9nTo3KPtnz17pnSkpaXhxo0baNSoETZs2KDt8CgXfBrWwYplG/B5S3/06jIUBgYG2LhtGUzNTFXqfvHVgE9OICYqKurMGwaHJjVwZvQS7Gk+CYlHLqPp5iCYONoAAPTNTPDk9A1c/n6jliOlAicX6h2FlM71dOSkUqVKCA8PR79+/XD9+nVth0Of0Kf7cKXXY76ajCu3TsCrpgdO/ROlKK9Wwx3DRwagjW9PXLp5VOowiSSlZ2KI0p/XxYmA+Xhy6u3/Y//Oi4Rzq1qoMNAPVyO24N4fxwEAZmXstBkqUYEpFEkHABgYGODhw4faDoPywcLSAgDw7FmKoszU1AQ//zYHk8fPxONHT7QVGpFk9PT1oWegD3l6hlJ51us3sKtXWUtRkdZwczDdsHPnTqXXQgjEx8dj0aJFaNiw4Sfbp6enIz09/b1ryCGT6dxIUrEgk8kQGjYJZ05G4ca1WEX59FmTcPbMBez530EtRkckncwXr/Hk7E1UDeyM1JgHeP04BeW6fIaStSshLS5B2+GR1ArxEIk6dC7p6Ny5s9JrmUyGUqVKoXnz5pg3b94n24eFhWH69OlKZebGdrAwKaXJMCmXwuZOhbtHJXRq009R1qqtLxo2qY+WTbppMTIi6Z0ZvQR1F3yBDtGLIc/MQvLlO7i3/R/YeLppOzSSmOBEUt0gl8uVjqysLCQkJGD9+vVwcnL6ZPugoCCkpKQoHSWMS0oQOb3v+9lT4Ne6Kbp1CED8w0RFeaMm9eHqVhY37p7Cf08u4b8nb7fBX7b6B2zdtVJL0RIVvBd3H+Fw15mILD8Yf9X+GgfaTYOegQFe3H2k7dBIahJOJD169Cg6dOgAZ2dnyGQybN++Xel8QEAAZDKZ0tGmTRulOklJSejbty8sLS1hbW2NIUOGIC0tLc9vW+d6Ot6VvarhU4+9f5exsTGMjY2Vyji0Ir3vZ09B2/Z+6NY+AP/dfaB07qcFy7Bu9R9KZYdP7kTw5Ajs3c0nDlPRl/UqHVmv0mFoZQaHZjVwaSZX5lHBefHiBby8vDB48GB07do1xzpt2rTBihUrFK/f/znat29fxMfHY9++fcjIyMCgQYPwxRdfYP369XmKRSeTjt9//x0LFixATEwMgLerV8aMGYOhQ4dqOTLKjbC5U9Glx+cY1GcU0tJeoJT925n4z1Of4/XrdDx+9CTHyaMP7serJChERYlDsxqATIbnsfEo4eYAr6l98Dw2Hnc2vl29ZWhtDrPSdjB1sAYAWFR427v7+lEy0h+nfOiyVBhJOJG0bdu2aNu27UfrGBsbw9HRMcdz165dw+7du3H27FnUqVMHAPDTTz+hXbt2mDt3LpydnXMdi84lHdOmTcP8+fMxevRo+Pj4AABOnjyJwMBA3Lt3D6GhoVqOkD4lYKg/ACDyL+XdZb/5ajI2r9+uhYiIdIOhhRlqTO4FUydbvElOw4O/zuJy+GaIzLcPsnRuVRv1fvy/Jec+v4wGAFyduxX/zovUSsxUQNScSJrToomcevpz6/Dhw7C3t4eNjQ2aN2+OmTNnomTJt1MTTp48CWtra0XCAQB+fn7Q09PD6dOn0aVLl1zfR+eSjiVLluC3336Dv7+/oqxjx47w9PTE6NGjmXQUAk7WHpK0ISps7v95Gvf/PP3B83c3H8XdzdyzplhQcyJpTosmgoODERISkudrtWnTBl27doWbmxtu3bqFyZMno23btjh58iT09fWRkJAAe3t7pTYGBgawtbVFQkLeVl7pXNKRkZGhlE1lq127NjIzM7UQERERkW4JCgrC2LFjlcry28vRu3dvxd9r1KgBT09PVKhQAYcPH0aLFi3UivN9OjfDsn///liyZIlK+a+//oq+fftqISIiIiINU3P1irGxMSwtLZWO/CYd7ytfvjzs7OwQG/t2byVHR0c8eqS8wiozMxNJSUkfnAfyITrR0/FutiaTybBs2TLs3bsXDRo0AACcPn0a9+7d48PeiIioaNDhHUnv37+Pp0+fKrap8PHxQXJyMqKiolC7dm0AwMGDByGXy1G/fv08XVsnko4LFy4ovc5+U7du3QIA2NnZwc7ODlevXpU8NiIiIo2TcEfStLQ0Ra8FAMTFxSE6Ohq2trawtbXF9OnT0a1bNzg6OuLWrVuYMGECKlasiNatWwMAqlatijZt2mDYsGFYunQpMjIyMGrUKPTu3TtPK1cAHUk6Dh3i3gxERFR8SLkj6blz5+Dr66t4nT26MHDgQCxZsgSXLl3CqlWrkJycDGdnZ7Rq1QozZsxQGq5Zt24dRo0ahRYtWkBPTw/dunXDwoUL8xyLTiQd2TIyMmBqaoro6GhUr15d2+EQEREVes2aNVNstpmTPXv2fPIatra2ed4ILCc6lXQYGhqiXLlyyMrK0nYoREREBaeYPvBN51avTJkyBZMnT0ZSUpK2QyEiIioYEj57RZfoVE8HACxatAixsbFwdnaGi4sLzM3Nlc6fP39eS5ERERFpiA6vXilIOpd0vP9oeyIiIioadC7pCA4O1nYIREREBasQD5GoQ+fmdABAcnIyli1bhqCgIMXcjvPnz+PBAz6BlIiICj8hF2odhZXO9XRcunQJfn5+sLKywp07dzBs2DDY2toiMjIS9+7dw+rVqz99ESIiIl1WiBMHdehcT8fYsWMREBCAmJgYmJiYKMrbtWuHo0f59EUiIioC5HL1jkJK55KOs2fPYvjw4SrlpUuXzvMjdImIiEh36NzwirGxMVJTU1XKb968iVKlSmkhIiIiIg3j8Ipu6NixI0JDQ5GRkQHg7VNn7927h4kTJ6Jbt25ajo6IiEgDiunmYDqXdMybNw9paWmwt7fHq1ev0LRpU1SsWBEWFhb4/vvvtR0eERGR2oQQah2Flc4Nr1hZWWHfvn04fvw4Ll26hLS0NNSqVQt+fn7aDo2IiEgzCnFvhTp0LunI1qhRIzRq1EjbYRAREZGG6NzwCgAcOHAA7du3R4UKFVChQgW0b98e+/fv13ZYREREmsE5Hbrh559/Rps2bWBhYYFvvvkG33zzDSwtLdGuXTssXrxY2+ERERGpjTuS6ohZs2ZhwYIFGDVqlKLs66+/RsOGDTFr1iyMHDlSi9ERERFpQCFOHNShcz0dycnJaNOmjUp5q1atkJKSooWIiIiISBN0Luno2LEjtm3bplK+Y8cOtG/fXgsRERERaZhczaOQ0onhlYULFyr+7uHhge+//x6HDx+Gj48PAODUqVM4ceIExo0bp60QiYiINKYwz8tQh0zowC4jbm5uuaonk8lw+/btPF/fydojz22IioOFpt7aDoFI5/SIX1fg90j291WrvfWGQxqKRFo60dMRFxen7RCIiIikU4iHSNShc3M6Dh0qnNkbERERfZzOJR1t2rRBhQoVMHPmTPz333/aDoeIiEjjius+HTqXdDx48ACjRo3CH3/8gfLly6N169bYvHkz3rx5o+3QiIiINKOYrl7RuaTDzs4OgYGBiI6OxunTp1G5cmV89dVXcHZ2xtdff42LFy9qO0QiIiK1sKdDB9WqVQtBQUEYNWoU0tLSsHz5ctSuXRuNGzfG1atXtR0eERFR/rCnQ3dkZGTgjz/+QLt27eDi4oI9e/Zg0aJFSExMRGxsLFxcXNCjRw9th0lERER5oBNLZt81evRobNiwAUII9O/fH7Nnz0b16tUV583NzTF37lw4OztrMUoiIqL8E4W4t0IdOpd0/Pvvv1i0aBG6dOkCY2PjHOvY2dlxaS0RERVexTTp0LnhlRYtWuDly5cqCcfy5csREREBADAwMEDTpk21ER4REZHahFy9o7DSuaTj119/hbu7u0p5tWrVsHTpUi1ERERERJqgc8MrCQkJcHJyUikvVaoU4uPjtRARERGRhhXi3gp16FxPR9myZXHixAmV8hMnTnDyKBERFQlSDq8cPXoUHTp0gLOzM2QyGbZv3644l5GRgYkTJ6JGjRowNzeHs7MzBgwYgIcPHypdw9XVFTKZTOkIDw/P8/vWuZ6OYcOGYcyYMcjIyEDz5s0BAAcOHMCECRP4aHsiIioSpJyX8eLFC3h5eWHw4MHo2rWr0rmXL1/i/PnzmDp1Kry8vPDs2TN888036NixI86dO6dUNzQ0FMOGDVO8trCwyHMsOpd0jB8/Hk+fPsVXX32l2PrcxMQEEydORFBQkJajIyIiUp+USUfbtm3Rtm3bHM9ZWVlh3759SmWLFi1CvXr1cO/ePZQrV05RbmFhAUdHR7Vi0bnhFZlMhoiICDx+/BinTp3CxYsXkZSUhGnTpmk7NCIiIp2Qnp6O1NRUpSM9PV0j105JSYFMJoO1tbVSeXh4OEqWLAlvb2/MmTMHmZmZeb62ziUd2UqUKIG6deuievXqH9yvg4iIqFASMrWOsLAwWFlZKR1hYWFqh/X69WtMnDgR/v7+sLS0VJR//fXX2LhxIw4dOoThw4dj1qxZmDBhQp6vr3PDK0REREWdusMrQUFBGDt2rFKZur+gZ2RkoGfPnhBCYMmSJUrn3r2Xp6cnjIyMMHz4cISFheXpvkw6iIiIJCbkMrXaGxsba3QUIDvhuHv3Lg4ePKjUy5GT+vXrIzMzE3fu3EGVKlVyfR8mHURERBLTpV1FsxOOmJgYHDp0CCVLlvxkm+joaOjp6cHe3j5P92LSQUREVISlpaUhNjZW8TouLg7R0dGwtbWFk5MTunfvjvPnz2PXrl3IyspCQkICAMDW1hZGRkY4efIkTp8+DV9fX1hYWODkyZMIDAxEv379YGNjk6dYmHQQERFJTAj1hlfy4ty5c/D19VW8zp6fMXDgQISEhGDnzp0AgJo1ayq1O3ToEJo1awZjY2Ns3LgRISEhSE9Ph5ubGwIDA1XmlOQGkw4iIiKJSTm80qxZMwghPhzLR84BQK1atXDq1CmNxMKkg4iISGLqTiQtrHR2nw4iIiIqWnLV05H9DJS8kMlkOHDgQJ7bERERFXWfGNEosnKVdNy+fRsyWfHsCiIiItK04jq8kquk486dOwUcBhERUfHBpIOIiIgkUVyHVziRlIiIiCSR756OZ8+e4ffff8fp06fx7NkzyOXKi445kZSIiChnHF7Jg7t376Jhw4Z4+PAhrKyskJqaCltbW0XyYWdnB3Nzc03HSkREVCRIuSOpLsnX8Mp3332H5ORkHDhwADExMRBCYNOmTUhNTUVQUBAsLCxw7NgxTcdKRERUJAi5ekdhla+k48CBAxg2bBh8fX0VS2mFEDAzM8P333+PGjVqYOLEiRoNlIiIiAq3fCUdT58+RfXq1QEAhoaGAIBXr14pzrds2RL79u3TQHhERERFj1zI1DoKq3zN6ShVqhSSkpIAABYWFjAxMVHay+PNmzdKSQgRERH9n+I6pyNfSUe1atVw8eJFAG9XqdSrVw8///wzOnbsCLlcjl9//RXu7u4aDZSIiKio4OqVPOjUqRPmzZuHV69ewdTUFNOmTUPr1q3h5uYG4G0iEhkZqdFAiYiIioriujmYTAjNvPVz585h/fr10NfXR5cuXfDZZ59p4rIa4WTtoe0QiHTSQlNvbYdApHN6xK8r8Htcq9ROrfZVY/6noUikpbFt0OvUqYM6depo6nJERERFFodXiIiISBKFeQWKOvKVdAwePPiTdWQyGX7//ff8XJ6IiKhI4+qVPFi5cuUn6zDpICIiyllxnUiar83B5HK5ypGRkYEbN25g2LBhaNCgAZ49e6bpWImIiKgQ09ij7fX19VGpUiX88ssvKFmyJLdBJyIi+oDiuiOpxpKOd7Vp0wZbt24tiEsTEREVekLI1DoKqwJZvZKUlIS0tLSCuDQREVGhV1zndGg06UhOTsb+/fuxYMEC1K5dW5OXJiIiokIuX0mHnp6e4pH27xNCwNbWFvPnz1crMCIioqKqMM/LUEe+ko4BAwaoJB0ymQy2traoXLky/P39YWFhoZEANeHxyxRth0CkkzrHztB2CETFUmGel6GOAtung4iIiHJWXHs68rV6JTQ0FFeuXPng+atXryI0NDTfQRERERVlQs2jsMpX0hESEoJLly598PyVK1cwffr0fAdFRERERU+BLJl9/fo1DAz4LDkiIqKcFNfhlVxnBqmpqUhOTla8fvr0Ke7du6dSLykpCevWrUPZsmU1EiAREVFRU1wnkuZ6eGXBggVwc3ODm5sbZDIZxowZo3j97lG7dm3s378fI0aMKMi4iYiICi25mkdeHD16FB06dICzszNkMhm2b9+udF4IgWnTpsHJyQmmpqbw8/NDTEyMUp2kpCT07dsXlpaWsLa2xpAhQ/K1CWiuezqaNWumCC40NBRdunSBp6enUh2ZTIYSJUqgQYMG+Oyzz/IcDBERUXEgIF1Px4sXL+Dl5YXBgweja9euKudnz56NhQsXYtWqVXBzc8PUqVPRunVr/PvvvzAxMQEA9O3bF/Hx8di3bx8yMjIwaNAgfPHFF1i/fn2eYpEJkffNWAcNGoQRI0agfv36eW2qFQZGpbUdApFOevXwmLZDINI5hnblC/weRx17qNW+ScKWfLWTyWTYtm0bOnfuDOBtR4KzszPGjRuHb7/9FgCQkpICBwcHrFy5Er1798a1a9fg4eGBs2fPok6dOgCA3bt3o127drh//z6cnZ1zff98rV5ZsWJFoUk4iIiIdI1cqHekp6cjNTVV6UhPT89zHHFxcUhISICfn5+izMrKCvXr18fJkycBACdPnoS1tbUi4QAAPz8/6Onp4fTp03m6X76SjsWLFysF+L5WrVrhl19+yc+liYiIijw5ZGodYWFhsLKyUjrCwsLyHEdCQgIAwMHBQancwcFBcS4hIQH29vZK5w0MDGBra6uok1v5SjpWrlyJSpUqffB85cqVsXz58vxcmoiIqMgTkKl1BAUFISUlRekICgrS9tv6pHwlHTExMahRo8YHz1erVk1l5isRERFphrGxMSwtLZUOY2PjPF/H0dERAJCYmKhUnpiYqDjn6OiIR48eKZ3PzMxEUlKSok5u5SvpyMjIwOvXrz94/vXr1x89T0REVJxJuWT2Y9zc3ODo6IgDBw4oylJTU3H69Gn4+PgAAHx8fJCcnIyoqChFnYMHD0Iul+d5fme+ko7KlStj3759Hzy/d+9eVKhQIT+XJiIiKvLUHV7Ji7S0NERHRyM6OhrA28mj0dHRuHfvnmLfrZkzZ2Lnzp24fPkyBgwYAGdnZ8UKl6pVq6JNmzYYNmwYzpw5gxMnTmDUqFHo3bt3nlauAPlMOvz9/bF3715MnToVb968UZRnZGQgODgYe/fuRZ8+ffJzaSIioiJPyp6Oc+fOwdvbG97e3gCAsWPHwtvbG9OmTQMATJgwAaNHj8YXX3yBunXrIi0tDbt371bs0QEA69atg7u7O1q0aIF27dqhUaNG+PXXX/P8vvO1T0dGRgZatWqFI0eOwNbWFu7u7gCA69evIykpCY0bN8a+fftgZGSU54AKAvfpIMoZ9+kgUiXFPh3/c+itVvt2iRs1FIm08tXTYWhoiL179yI8PBxlypTBhQsXcOHCBZQtWxazZ8/GgQMHkI9choiIiIqwfPV0fExUVBR+//13bNq0CU+fPtXkpfONPR1EOWNPB5EqKXo6/nLwV6v954kbNBSJtDTy/PmkpCSsXbsWy5cvx+XLlyGEQOXKlTVxaSIioiJHXjwfMpu/4ZVse/bsQa9evVC6dGkEBgYiPT0dwcHBuHz5Mq5fv66pGImIiIoUdXckLazy3NNx584dLF++HKtWrcL9+/dhZ2eH7t27Y/369fj+++9zfIIdERER/Z/iOusx10nHunXrsHz5chw5cgT6+vpo3749fvrpJ7Rr1w53797FunXrNBLQ2LFjcyyXyWQwMTFBxYoV0alTJ9ja2mrkfkRERCSNXCcd/fv3R/ny5fHDDz/A398fJUuWLJCALly4gPPnzyMrKwtVqlQBANy8eRP6+vpwd3fHzz//jHHjxuH48ePw8PAokBiIiIgKkiZ3FS1Mcj2nw9jYGHfu3MGOHTuwe/duvHr1qkAC6tSpE/z8/PDw4UNERUUhKioK9+/fR8uWLeHv748HDx6gSZMmCAwMLJD7ExERFTS5TKbWUVjlOumIj4/HDz/8gKdPn6J///5wdHTEkCFDcPToUY3uyTFnzhzMmDEDlpaWijIrKyuEhIRg9uzZMDMzw7Rp05T2gCciIipMhJpHYZXrpMPa2hqjRo3C+fPnce7cOfTr1w/btm2Dr68vGjVqBJlMhpSUFLUDSklJUXmaHQA8fvwYqampilje3X6diIiIdF++lszWqlULixcvRnx8PNasWYNq1aoBAIYOHYqaNWti5syZuHr1ar4C6tSpEwYPHoxt27bh/v37uH//PrZt24YhQ4YoHj5z5swZ7gNCRESFlq48ZVZqGtuR9N2ltP/99x/09PSQmZmZ5+ukpaUhMDAQq1evVrQ3MDDAwIEDsWDBApibmyuelFezZs1cXZM7khLljDuSEqmSYkfSDc591Wrv/1AzK0alpvFt0IUQ2LNnD5YvX47Nmzfn+zppaWm4ffs2AKB8+fIoUaJEvq/FpIMoZ0w6iFRJkXSsc+6nVvu+D9dqKBJpaWQb9HfJZDK0adMGbdq0Ues6JUqUgKenp4aiIiIi0h2FeTKoOjSedKjrxYsXCA8Px4EDB/Do0SPI5cqjV9m9H0RERFS46FzSMXToUBw5cgT9+/eHk5MTZIV4PTIREVFOiusD33Qu6fj777/x119/oWHDhtoOhYiIqEAU5hUo6tC5pMPGxobPVSEioiKtuM7pUOvR9gVhxowZmDZtGl6+fKntUIiIiEiDdK6nY968ebh16xYcHBzg6uoKQ0NDpfPnz5/XUmRERESawTkdOiJ711EiIqKiinM6dERwcLC2QyAiIipQTDqIiIhIEoLDK9pja2uLmzdvws7ODjY2Nh/dmyMpKUnCyIiIiEhTdCLpWLBgASwsLBR/54ZgRERUlHF4RYsGDhyo+HtAQID2AiEiIpJAcU06dG6fjqZNm2L16tV49eqVtkMhIiIqEELNo7DSuaTD29sb3377LRwdHTFs2DCcOnVK2yERERFplFym3lFY6VzS8cMPP+Dhw4dYsWIFHj16hCZNmsDDwwNz585FYmKitsMjIiKifNK5pAMADAwM0LVrV+zYsQP3799Hnz59MHXqVJQtWxadO3fGwYMHtR0iERFRvsnVPAornUw6sp05cwbBwcGYN28e7O3tERQUBDs7O7Rv3x7ffvuttsMjIiLKl+KadOjE6pV3PXr0CGvWrMGKFSsQExODDh06YMOGDWjdurViKW1AQADatGmDuXPnajlaIiKivCvMk0HVoXNJR5kyZVChQgUMHjwYAQEBKFWqlEodT09P1K1bVwvRERERUX7p3PDKgQMHcO3aNYwfPz7HhAMALC0tcejQIYkjIyIi0gwpV6+4urpCJpOpHCNHjgQANGvWTOXciBEjCuBd62BPR+PGjbUdAhERUYGScl7G2bNnkZWVpXh95coVtGzZEj169FCUDRs2DKGhoYrXZmZmBRKLTiQd3t7eud76/Pz58wUcDRERUcGSck7H+6MG4eHhqFChApo2baooMzMzg6OjY4HHohNJR+fOnbUdAhERkWTkaqYd6enpSE9PVyozNjaGsbHxR9u9efMGa9euxdixY5V+2V+3bh3Wrl0LR0dHdOjQAVOnTi2Q3g6dSDqCg4O1HQIREVGhERYWhunTpyuVBQcHIyQk5KPttm/fjuTkZKXnnPXp0wcuLi5wdnbGpUuXMHHiRNy4cQORkZEaj1smhCjyK3cMjEprOwQinfTq4TFth0Ckcwztyhf4PWa49FWr/YSby/PV09G6dWsYGRnhzz///GCdgwcPokWLFoiNjUWFChXUivN9OtHTYWNjk+s5HUlJSQUcDRERUcFS97f93CQY77t79y7279//yR6M+vXrA0DRTTp++OEHbYdAREQkGW3sKrpixQrY29vj888//2i96OhoAICTk5PGY9CJpGPgwIHaDoGIiEgyUj8pVi6XY8WKFRg4cCAMDP7vR/+tW7ewfv16tGvXDiVLlsSlS5cQGBiIJk2awNPTU+Nx6ETS8a579+599Hy5cuUkioSIiKho2L9/P+7du4fBgwcrlRsZGWH//v344Ycf8OLFC5QtWxbdunXDd999VyBx6FzSkb1z2oe8u8EJERFRYaTuktm8atWqFXJaN1K2bFkcOXJEsjh0Lum4cOGC0uuMjAxcuHAB8+fPx/fff6+lqIiIiDSnyC8b/QCdSzq8vLxUyurUqQNnZ2fMmTMHXbt21UJUREREmlOYH0+vDp174NuHVKlSBWfPntV2GERERJRPOtfTkZqaqvRaCIH4+HiEhISgUqVKWoqKiIhIc6Se06ErdC7psLa2VplIKoRA2bJlsXHjRi1FRUREpDnFM+XQwaTj0KFDSq/19PRQqlQpVKxYUWltMRERUWFVXOd06NxP8XcftUtERFQUcXhFh9y4cQM//fQTrl27BgCoWrUqRo0aBXd3dy1HRkRERPmlc6tXtm7diurVqyMqKgpeXl7w8vLC+fPnUaNGDWzdulXb4REREalNqHkUVjrX0zFhwgQEBQUhNDRUqTw4OBgTJkxAt27dtBQZERGRZhTXOR0619MRHx+PAQMGqJT369cP8fHxWoiIiIhIs4SafwornUs6mjVrhmPHjqmUHz9+HI0bN9ZCRERERJolV/MorHRieGXnzp2Kv3fs2BETJ05EVFQUGjRoAAA4deoUtmzZgunTp2srRCIiIlKTTOT02DmJ6enlrsNFJpPl6ymzBkal89yGqDh49VC1V5GouDO0K1/g9/jKtada7X++s1lDkUhLJ3o65PLC3FlERESUN1r/bV9LdGpOR0ZGBlq0aIGYmBhth0JqaNyoPrZvW4l7d6KQ+eYBOnZsrThnYGCAsFmTceH8fqQ8i8G9O1FYsfxHODk5aDFiIs37bfUm9BryNer5dUWTz3vj60mhiLt7X6lOevobzJy3GA3b9kRdvy4YM3kmniQ9U6oTn/AIX347DXWad0aTz3tj7qJlyMzMe48v6RY5hFpHYaVTSYehoSEuXbqk7TBITebmZrh06V+M/maKyjkzM1N416yB72f9iLr126BHz2GoUrk8tkWu0EKkRAXnXPRl+HftgPW/LsCvP8xCRmYmvgicgpevXivqRCz8BYdPnMb8mZOxctFsPH7yFGMmz1Scz8rKwlfjg5GRkYm1S+fh++/GYcff+7Bo2RptvCUitenEnI53BQYGwtjYGOHh4Rq7Jud0aE/mmwfo2n0wdu7c88E6dWp74dTJ/8GtQl38999DCaMjzumQTtKzZDRp74+Vi2ejTs0aeJ72Ao0/743ZIRPQyvftyrzbd/9Dxz5fYN0v8+FVvSqOnTyLkRNCcHDHWtjZ2gAANm37CwuWLMexvzbC0NBQm2+pyJJiTscw1x5qtf/tzhYNRSItnZjT8a7MzEwsX74c+/fvR+3atWFubq50fv78+VqKjAqKlZUl5HI5kpNTtR0KUYFJe/ESAGBlaQEA+PdGDDIzM9GgjreiTnmXsnBysMfFK9fhVb0qLl65hkrlXRUJBwA0rF8bM+YuQmzcXVStXFHaN0EaU5j32lCHziUdV65cQa1atQAAN2/eVDr3/iPvc5Keno709HSlMiFErtqS9IyNjTFr1mRs3LQdz5+naTscogIhl8sR/uMv8Pb0QKXyrgCAJ0+fwdDQAJYWJZTqlrS1xpOkpLd1kp6hpK21yvns9lR4FdflEzqXdLz/aPu8CgsLU9nPQ6ZXAjJ9S7WuS5pnYGCAjRuWQiaTYeSoIG2HQ1RgZs5bjNjbd7B6yVxth0I6orj2dOjURNJ3xcbGYs+ePXj16hWAt70VuREUFISUlBSlQ6ZnUZChUj5kJxzlypVBm7b+7OWgIuv7eT/jyD9nsPynCDjal1KU25W0QUZGJlLf+95/mpQMO1vbt3VsbfA0KVnlfHZ7osJG55KOp0+fokWLFqhcuTLatWuneN7KkCFDMG7cuE+2NzY2hqWlpdLBoRXdkp1wVKzohtZteiEpid3EVPQIIfD9vJ9x4Og/WL4wHGWcHZXOe1SpBAMDA5w+F60oi7t7H/GJj+BV3R0A4FW9KmJu38HTZ8mKOifPnkcJczNUcC0nxdugAlJct0HXuaQjMDAQhoaGuHfvHszMzBTlvXr1wu7du7UYGeWWubkZvLyqwcurGgDAzbUcvLyqoWxZZxgYGGDzpl9Ru5YXBgwcDX19fTg4lIKDQynOxKciZea8xdi19yAiQibA3MwUT54m4cnTJLz+/3POLEqYo2v7Vpj90284E3URV6/H4LtZb1eteFWvCgD4rF4tVHAth6DQObgecxsnTkfhp19Xo3fXDjAyMtLm2yM1yYVQ6yisdG7JrKOjI/bs2QMvLy9YWFjg4sWLKF++PG7fvg1PT0+kpeW9G55LZqXVtIkPDuz/Q6V81erNCJ0xD7diTufYroVfdxw5erKgw6N3cMlswanesG2O5TMnj0Xnz1sCeLs52JxFv+F/+w4jIyMDn9WrjanfjoRdSVtF/YcJiZgxZxHOXrgMU1NjdGzrh8ARg2FgoC/J+yiOpFgy28+lq1rt196N1FAk0tK5pMPCwgLnz59HpUqVlJKOc+fOoXXr1nj69Gmer8mkgyhnTDqIVDHpKDg6N7zSuHFjrF69WvFaJpNBLpdj9uzZ8PX11WJkREREmlFct0HXuSWzs2fPRosWLXDu3Dm8efMGEyZMwNWrV5GUlIQTJ05oOzwiIiK1ccmsjqhevTpu3ryJRo0aoVOnTnjx4gW6du2KCxcuoEKFCtoOj4iISG3FdfWKzvV0AICVlRWmTFF9WBgREVFRUJiHSNShk0nHs2fP8Pvvv+PatWsAAA8PDwwaNAi2trafaElERES6SueGV44ePQpXV1csXLgQz549w7Nnz7Bw4UK4ubnh6NGj2g6PiIhIbULNP4WVziUdI0eORK9evRAXF4fIyEhERkbi9u3b6N27N0aOHKnt8IiIiNQm5ZyOkJAQyGQypcPd3V1x/vXr1xg5ciRKliyJEiVKoFu3bkhMTFTzHeZM55KO2NhYjBs3Dvr6/7fxjb6+PsaOHYvY2FgtRkZERKQZQgi1jryqVq0a4uPjFcfx48cV5wIDA/Hnn39iy5YtOHLkCB4+fIiuXdXbR+RDdG5OR61atXDt2jVUqVJFqfzatWvw8vLSUlRERESaI/VEUgMDAzg6OqqUp6Sk4Pfff8f69evRvHlzAMCKFStQtWpVnDp1Cg0aNNBsHBq9Wj5dunRJ8fevv/4a33zzDWJjYxVv9tSpU1i8eDHCw8O1FSIREZHOSE9PR/r/f45PNmNjYxgbG+dYPyYmBs7OzjAxMYGPjw/CwsJQrlw5REVFISMjA35+foq67u7uKFeuHE6ePKnxpEMntkHX09ODTCb7ZJeRTCZDVlZWnq/PbdCJcsZt0IlUSbENeody7dVqX3twHUyfPl2pLDg4GCEhISp1//77b6SlpaFKlSqIj4/H9OnT8eDBA1y5cgV//vknBg0apJLA1KtXD76+voiIiFArzvfpRE9HXFyctkMgIiKSjLorUIKCgjB27Filsg/1crRt+38PH/T09ET9+vXh4uKCzZs3w9TUVK048konkg4XFxfF31+8eAFzc3MtRkNERFSw1J3T8bGhlE+xtrZG5cqVERsbi5YtW+LNmzdITk6GtbW1ok5iYmKOc0DUpXOrVxwcHDB48GClmbVERESkGWlpabh16xacnJxQu3ZtGBoa4sCBA4rzN27cwL179+Dj46Pxe+tc0rF27VokJSWhefPmqFy5MsLDw/Hw4UNth0VERKQxUi6Z/fbbb3HkyBHcuXMH//zzD7p06QJ9fX34+/vDysoKQ4YMwdixY3Ho0CFERUVh0KBB8PHx0fgkUkAHk47OnTtj+/btePDgAUaMGIH169fDxcUF7du3R2RkJDIzM7UdIhERkVqk3Bzs/v378Pf3R5UqVdCzZ0+ULFkSp06dQqlSpQAACxYsQPv27dGtWzc0adIEjo6OiIyM1MC7VKUTq1c+5aeffsL48ePx5s0b2NnZYcSIEZg0aRLMzMxy1Z6rV4hyxtUrRKqkWL3Sqmwbtdrv/W+3hiKRlk5MJM1JYmIiVq1ahZUrV+Lu3bvo3r07hgwZgvv37yMiIgKnTp3C3r17tR0mERFRnvEpszoiMjISK1aswJ49e+Dh4YGvvvoK/fr1U5pV+9lnn6Fq1araC5KIiIjyTOeSjkGDBqF37944ceIE6tatm2MdZ2dnTJkyReLIiIiINKMQzGwoEDqXdMTHx39yroapqSmCg4MlioiIiEizOLyiIw4fPgx9fX20bt1aqXzPnj2Qy+VKO6sREREVRuruSFpY6dyS2UmTJuX4fBUhBCZNmqSFiIiIiDRLLoRaR2Glc0lHTEwMPDw8VMrd3d0RGxurhYiIiIhIE3Qu6bCyssLt27dVymNjY/lMFiIiKhKEmkdhpXNJR6dOnTBmzBjcunVLURYbG4tx48ahY8eOWoyMiIhIM+QQah2Flc4lHbNnz4a5uTnc3d3h5uYGNzc3VK1aFSVLlsTcuXO1HR4REZHaimvSoXOrV6ysrPDPP/9g3759uHjxIkxNTeHp6YkmTZpoOzQiIiJSg84lHQAgk8nQqlUrtGrVStuhEBERaRw3ByMiIiJJFOYhEnUw6SAiIpJYcd0cjEkHERGRxIrr8IrOrV4hIiKioknnkg59fX08evRIpfzp06fQ19fXQkRERESaxSWzOuJDXU7p6ekwMjKSOBoiIiLNK67DKzqTdCxcuBDA2+Wyy5YtQ4kSJRTnsrKycPToUbi7u2srPCIiIo0pzL0V6tCZpGPBggUA3mZ/S5cuVRpKMTIygqurK5YuXaqt8IiIiDSGq1e0LC4uDgDg6+uLyMhI2NjYaDkiIiIi0iSdSTqyHTp0SPH37DEvmUymrXCIiIg0Tl5M53To3OoVAFi9ejVq1KgBU1NTxbNX1qxZo+2wiIiINEKo+aew0rmejvnz52Pq1KkYNWoUGjZsCAA4fvw4RowYgSdPniAwMFDLERIREamnuPZ0yISOrdtxc3PD9OnTMWDAAKXyVatWISQkRDH3Iy8MjEprKjyiIuXVw2PaDoFI5xjalS/we1S1r6dW+2uPzmgoEmnpXE9HfHw8PvvsM5Xyzz77DPHx8VqIiIiISLMK8xCJOnRuTkfFihWxefNmlfJNmzahUqVKWoiIiIhIs+RCqHUUVjrX0zF9+nT06tULR48eVczpOHHiBA4cOJBjMkJERFTYFNeeDp1LOrp164bTp09jwYIF2L59OwCgatWqOHPmDLy9vbUbHBERkQYU5t4KdejcRNKCwImkRDnjRFIiVVJMJK1gV0ut9reenNdQJNLSuZ4OIiKioo7DK1qmp6f3yZ1HZTIZMjMzJYqIiIioYAgh13YIWqEzSce2bds+eO7kyZNYuHAh5PLi+Y9ERERFi5RPmQ0LC0NkZCSuX78OU1NTfPbZZ4iIiECVKlUUdZo1a4YjR44otRs+fLjGH7SqM0lHp06dVMpu3LiBSZMm4c8//0Tfvn0RGhqqhciIiIgKryNHjmDkyJGoW7cuMjMzMXnyZLRq1Qr//vsvzM3NFfWGDRum9HPWzMxM47HoTNLxrocPHyI4OBirVq1C69atER0djerVq2s7LCIiIo2Qcg3H7t27lV6vXLkS9vb2iIqKQpMmTRTlZmZmcHR0LNBYdGpzsJSUFEycOBEVK1bE1atXceDAAfz5559MOIiIqEiRQ6h1pKenIzU1VelIT0/P1b1TUlIAALa2tkrl69atg52dHapXr46goCC8fPlS4+9bZ5KO2bNno3z58ti1axc2bNiAf/75B40bN9Z2WERERBonhFDrCAsLg5WVldIRFhb2yfvK5XKMGTMGDRs2VPqFvk+fPli7di0OHTqEoKAgrFmzBv369dP4+9aZfTr09PRgamoKPz8/6Ovrf7BeZGRknq/NfTqIcsZ9OohUSbFPh5O1h1rt7yReUOnZMDY2hrGx8Ufbffnll/j7779x/PhxlClT5oP1Dh48iBYtWiA2NhYVKlRQK9Z36cycjgEDBnxyySwRERHlLsF436hRo7Br1y4cPXr0owkHANSvXx8Aim7SsXLlSm2HQEREJAkpNwcTQmD06NHYtm0bDh8+DDc3t0+2iY6OBgA4OTlpNBadSTqIiIiKCylnNowcORLr16/Hjh07YGFhgYSEBACAlZUVTE1NcevWLaxfvx7t2rVDyZIlcenSJQQGBqJJkybw9PTUaCw6M6ejIHFOB1HOOKeDSJUUczpKWVX5dKWPeJxyI9d1PzR1YcWKFQgICMB///2Hfv364cqVK3jx4gXKli2LLl264LvvvoOlpaVacb6PPR1EREQSk/L3/U/dq2zZsiq7kRYUnVkyS0REREUbezqIiIgkJi/6MxtyxKSDiIhIYsVgOmWOmHQQERFJTMqnzOoSzukgIiIiSbCng4iISGIcXiEiIiJJcCIpERERSULKbdB1CZMOIiIiiRXXng5OJCUiIiJJsKeDiIhIYpxISkRERJLgnA4iIiKSBHs6iIiISBLFNengRFIiIiKSBHs6iIiIJFY8+zkAmSiufTxEREQkKQ6v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JHW3LlzBzKZDCEhIR8tK6h7EZG0mHQQFUOHDx+GTCZTOkqUKIHatWvjxx9/RFZWlrZDzJc7d+4gJCQE0dHR2g6FiHJgoO0AiEh7/P390a5dOwgh8PDhQ6xcuRJjxozB1atX8euvv2olJhcXF7x69QoGBnn/7+nOnTuYPn06XF1dUbNmTY1dl4g0g58+omKsVq1a6Nevn+L1l19+iapVq2LZsmWYMWMGHBwcVNo8f/4cFhYWBRaTTCaDiYlJobkuEeUeh1eISMHS0hI+Pj4QQuD27dtwdXVFs2bNcOHCBbRu3RpWVlbw9PRU1I+JiUH//v3h5OQEIyMjuLq6Yvz48Xjx4oXKtY8fP46GDRvC1NQUDg4OGDVqFNLS0lTqfWzuxdatW9GsWTNYW1vDzMwMVapUwddff403b95g5cqV8PX1BQAMGjRIMWzUrFmzj143MzMTERER8PDwgImJCUqWLIkuXbrg8uXLH4xr165dqFu3LkxMTODk5ITx48cjMzMzj19touKHPR1EpCCEQGxsLADAzs4OAHDv3j00b94cPXr0QLdu3RSJQlRUFJo3bw5ra2sMHz4cpUuXxsWLF7Fw4UKcOHECR44cgaGhIQDg9OnT8PPzg4WFBSZOnAhra2ts3LgRAwYMyHVsU6ZMwaxZs+Dh4YHAwEA4OTnh1q1b2Lp1K0JDQ9GkSRNMnjwZs2bNwhdffIHGjRsDQI69Ne/q27cvNm/ejJYtW+LLL79EQkICFi9eDB8fHxw7dgze3t5K9f/3v//h559/xogRIzB48GDs2LEDc+fOhY2NDSZPnpzr90NULAkiKnYOHTokAIjp06eLx48fi0ePHomLFy+KoUOHCgCiQYMGQgghXFxcBADx22+/qVzD09NTVKlSRaSmpiqVR0ZGCgBixYoVijIfHx9haGgobty4oShLT08XdevWFQBEcHCwojwuLk6l7PTp0wKA8PX1Fa9evVK6n1wuF3K5XOl9vXvvj1137969AoDo2bOn4hpCCBEdHS309fVFo0aNVNqbmZmJuLg4pftXq1ZNODo6qtyTiJRxeIWoGAsODkapUqVgb28PLy8vLF++HB07dsT27dsVdWxtbTFo0CCldpcvX8alS5fQp08fpKen48mTJ4qjUaNGMDc3x969ewEAjx49wsmTJ9GpUydUrlxZcQ0jIyMEBgbmKs5169YBAMLCwlTmZWQPo+THtm3bALztRXn3Gl5eXujQoQOOHz+Ox48fK7Xp3LkzXF1dle7v6+uLhISEHIeLiOj/cHiFqBj74osv0KNHD8hkMpibm6Ny5cqwtbVVqlOhQgXo6+srlV27dg3A26QlODg4x2snJiYCAG7fvg0AcHd3V6nj4eGRqzhjYmIgk8ng5eWVq/q5FRcXBz09PVStWlXlXLVq1bB9+3bExcWhVKlSivLy5cur1C1ZsiQA4OnTpyhRooRGYyQqSph0EBVjlSpVgp+f30frmJmZqZQJIQAA48aNQ5s2bXJsZ2Njo36A71CnR0OT3k/A3pX9dSGinDHpIKI8q1SpEoC3P4A/lbS4ubkBAK5fv65y7t9//83V/SpXroy///4bFy9eRL169T5YL69JSfny5SGXy3Ht2jWlVTnvxpYdPxGpj3M6iCjPvL29Ub16dSxdulQxfPKuzMxMJCUlAXi7eqRBgwbYsWMHbt68qajz5s0bLFiwIFf369OnDwBg8uTJePPmjcr57B6G7KGN7Ht/SufOnQG8nSvybi/FlStXsHPnTjRq1EhpaIWI1MOeDiLKM5lMhjVr1qB58+bw9PTE4MGDUa1aNbx8+RKxsbGIjIxEWFgYAgICAADz589Hs2bN0LBhQ4wcOVKxZDa3e1vUq1cPEydOREREBGrVqoVevXrB0dERcXFx+OOPP3DmzBlYW1vDw8MDFhYW+Pnnn2FmZgZra2vY29ujefPmOV63ZcuW6NmzJzZu3Ihnz56hffv2iiWzJiYmWLhwoaa+ZEQEJh1ElE81a9bEhQsXEBYWhp07d2Lp0qWwsLCAq6srAgIC0KJFC0VdHx8f7Nu3D5MmTUJ4eDisrKzQvXt3fPnll6hRo0au7hceHg4vLy8sWrQIs2fPhlwuR9myZdGuXTvFvBNTU1Ns3LgR3333HcaMGYP09HQ0bdr0g0kH8HZlTK1atbBy5UqMGzcO5ubmaNq0KWbMmJHr2Igod2SCM5+IiIhIApzTQURERJJg0kFERESSYNJBREREkmDSQURERJJg0kFERESSYNJBREREkmDSQURERJJg0kFERESSYNJBREREkmDSQURERJJg0kFERESSYNJBREREkmDSQURERJL4f6WTMQphC3Q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 name="TextBox 2"/>
          <p:cNvSpPr txBox="1"/>
          <p:nvPr/>
        </p:nvSpPr>
        <p:spPr>
          <a:xfrm>
            <a:off x="5171177" y="9132890"/>
            <a:ext cx="8001000" cy="553998"/>
          </a:xfrm>
          <a:prstGeom prst="rect">
            <a:avLst/>
          </a:prstGeom>
          <a:noFill/>
        </p:spPr>
        <p:txBody>
          <a:bodyPr wrap="square" rtlCol="0">
            <a:spAutoFit/>
          </a:bodyPr>
          <a:lstStyle/>
          <a:p>
            <a:r>
              <a:rPr lang="en-IN" sz="3000" dirty="0"/>
              <a:t>Model Predicting as </a:t>
            </a:r>
            <a:r>
              <a:rPr lang="en-IN" sz="3000" dirty="0" err="1"/>
              <a:t>CyberBullying</a:t>
            </a:r>
            <a:endParaRPr lang="en-IN" sz="3000"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0" y="2192572"/>
            <a:ext cx="15841287" cy="6790404"/>
          </a:xfrm>
          <a:prstGeom prst="rect">
            <a:avLst/>
          </a:prstGeom>
        </p:spPr>
      </p:pic>
    </p:spTree>
    <p:extLst>
      <p:ext uri="{BB962C8B-B14F-4D97-AF65-F5344CB8AC3E}">
        <p14:creationId xmlns:p14="http://schemas.microsoft.com/office/powerpoint/2010/main" val="35707697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grpSp>
        <p:nvGrpSpPr>
          <p:cNvPr id="220" name="Google Shape;220;p23"/>
          <p:cNvGrpSpPr/>
          <p:nvPr/>
        </p:nvGrpSpPr>
        <p:grpSpPr>
          <a:xfrm>
            <a:off x="535996" y="436025"/>
            <a:ext cx="17135475" cy="9256578"/>
            <a:chOff x="0" y="-28575"/>
            <a:chExt cx="4513047" cy="2437946"/>
          </a:xfrm>
        </p:grpSpPr>
        <p:sp>
          <p:nvSpPr>
            <p:cNvPr id="221" name="Google Shape;221;p23"/>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222" name="Google Shape;222;p23"/>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dirty="0">
                <a:solidFill>
                  <a:schemeClr val="dk1"/>
                </a:solidFill>
                <a:latin typeface="Calibri"/>
                <a:ea typeface="Calibri"/>
                <a:cs typeface="Calibri"/>
                <a:sym typeface="Calibri"/>
              </a:endParaRPr>
            </a:p>
          </p:txBody>
        </p:sp>
      </p:grpSp>
      <p:sp>
        <p:nvSpPr>
          <p:cNvPr id="223" name="Google Shape;223;p23"/>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224" name="Google Shape;224;p23"/>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227" name="Google Shape;227;p23"/>
          <p:cNvSpPr txBox="1"/>
          <p:nvPr/>
        </p:nvSpPr>
        <p:spPr>
          <a:xfrm>
            <a:off x="1066799" y="678892"/>
            <a:ext cx="16289394"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b="1" u="sng" dirty="0" smtClean="0">
                <a:solidFill>
                  <a:schemeClr val="dk1"/>
                </a:solidFill>
                <a:latin typeface="Times New Roman"/>
                <a:ea typeface="Times New Roman"/>
                <a:cs typeface="Times New Roman"/>
                <a:sym typeface="Times New Roman"/>
              </a:rPr>
              <a:t>Software Requirements</a:t>
            </a:r>
            <a:endParaRPr sz="7200" b="1" u="sng" dirty="0">
              <a:latin typeface="Times New Roman"/>
              <a:ea typeface="Times New Roman"/>
              <a:cs typeface="Times New Roman"/>
              <a:sym typeface="Times New Roman"/>
            </a:endParaRPr>
          </a:p>
        </p:txBody>
      </p:sp>
      <p:sp>
        <p:nvSpPr>
          <p:cNvPr id="2" name="TextBox 1"/>
          <p:cNvSpPr txBox="1"/>
          <p:nvPr/>
        </p:nvSpPr>
        <p:spPr>
          <a:xfrm>
            <a:off x="851272" y="2013551"/>
            <a:ext cx="16504921" cy="7540526"/>
          </a:xfrm>
          <a:prstGeom prst="rect">
            <a:avLst/>
          </a:prstGeom>
          <a:noFill/>
        </p:spPr>
        <p:txBody>
          <a:bodyPr wrap="square" rtlCol="0">
            <a:spAutoFit/>
          </a:bodyPr>
          <a:lstStyle/>
          <a:p>
            <a:pPr marL="457200" indent="-457200">
              <a:buAutoNum type="arabicPeriod"/>
            </a:pPr>
            <a:r>
              <a:rPr lang="en-IN" sz="2200" b="1" u="sng" dirty="0" smtClean="0"/>
              <a:t>Programming </a:t>
            </a:r>
            <a:r>
              <a:rPr lang="en-IN" sz="2200" b="1" u="sng" dirty="0"/>
              <a:t>Languages and </a:t>
            </a:r>
            <a:r>
              <a:rPr lang="en-IN" sz="2200" b="1" u="sng" dirty="0" smtClean="0"/>
              <a:t>Frameworks</a:t>
            </a:r>
            <a:r>
              <a:rPr lang="en-IN" sz="2200" dirty="0" smtClean="0"/>
              <a:t>: Python </a:t>
            </a:r>
            <a:r>
              <a:rPr lang="en-IN" sz="2200" dirty="0"/>
              <a:t>(for data processing, model development, and training</a:t>
            </a:r>
            <a:r>
              <a:rPr lang="en-IN" sz="2200" dirty="0" smtClean="0"/>
              <a:t>). [ </a:t>
            </a:r>
            <a:r>
              <a:rPr lang="en-US" sz="2200" b="1" dirty="0" smtClean="0"/>
              <a:t>version</a:t>
            </a:r>
            <a:r>
              <a:rPr lang="en-US" sz="2200" dirty="0" smtClean="0"/>
              <a:t> : 3.10.11 ]</a:t>
            </a:r>
            <a:endParaRPr lang="en-IN" sz="2200" dirty="0" smtClean="0"/>
          </a:p>
          <a:p>
            <a:r>
              <a:rPr lang="en-IN" sz="2200" dirty="0"/>
              <a:t/>
            </a:r>
            <a:br>
              <a:rPr lang="en-IN" sz="2200" dirty="0"/>
            </a:br>
            <a:r>
              <a:rPr lang="en-IN" sz="2200" dirty="0"/>
              <a:t>2. </a:t>
            </a:r>
            <a:r>
              <a:rPr lang="en-IN" sz="2200" b="1" u="sng" dirty="0"/>
              <a:t>Development Tools</a:t>
            </a:r>
            <a:r>
              <a:rPr lang="en-IN" sz="2200" dirty="0"/>
              <a:t>:</a:t>
            </a:r>
            <a:br>
              <a:rPr lang="en-IN" sz="2200" dirty="0"/>
            </a:br>
            <a:r>
              <a:rPr lang="en-IN" sz="2200" dirty="0" smtClean="0"/>
              <a:t>    - </a:t>
            </a:r>
            <a:r>
              <a:rPr lang="en-IN" sz="2200" dirty="0"/>
              <a:t>Google COLAB or an integrated development environment (IDE) like VS Code for coding and testing.</a:t>
            </a:r>
            <a:br>
              <a:rPr lang="en-IN" sz="2200" dirty="0"/>
            </a:br>
            <a:r>
              <a:rPr lang="en-IN" sz="2200" dirty="0" smtClean="0"/>
              <a:t>    - </a:t>
            </a:r>
            <a:r>
              <a:rPr lang="en-IN" sz="2200" dirty="0"/>
              <a:t>APIs for web scraping or social media API integration for data collection</a:t>
            </a:r>
            <a:r>
              <a:rPr lang="en-IN" sz="2200" dirty="0" smtClean="0"/>
              <a:t>. [ </a:t>
            </a:r>
            <a:r>
              <a:rPr lang="en-US" sz="2200" b="1" dirty="0" smtClean="0"/>
              <a:t>version</a:t>
            </a:r>
            <a:r>
              <a:rPr lang="en-US" sz="2200" dirty="0" smtClean="0"/>
              <a:t> : </a:t>
            </a:r>
            <a:r>
              <a:rPr lang="en-US" sz="2200" dirty="0" err="1" smtClean="0"/>
              <a:t>youtube</a:t>
            </a:r>
            <a:r>
              <a:rPr lang="en-US" sz="2200" dirty="0" smtClean="0"/>
              <a:t> </a:t>
            </a:r>
            <a:r>
              <a:rPr lang="en-US" sz="2200" dirty="0" err="1" smtClean="0"/>
              <a:t>api</a:t>
            </a:r>
            <a:r>
              <a:rPr lang="en-US" sz="2200" dirty="0" smtClean="0"/>
              <a:t> v3 ]</a:t>
            </a:r>
            <a:r>
              <a:rPr lang="en-IN" sz="2200" dirty="0"/>
              <a:t/>
            </a:r>
            <a:br>
              <a:rPr lang="en-IN" sz="2200" dirty="0"/>
            </a:br>
            <a:r>
              <a:rPr lang="en-IN" sz="2200" dirty="0"/>
              <a:t/>
            </a:r>
            <a:br>
              <a:rPr lang="en-IN" sz="2200" dirty="0"/>
            </a:br>
            <a:r>
              <a:rPr lang="en-IN" sz="2200" dirty="0"/>
              <a:t>3. </a:t>
            </a:r>
            <a:r>
              <a:rPr lang="en-IN" sz="2200" b="1" u="sng" dirty="0" smtClean="0"/>
              <a:t>Libraries for Data Processing and Analysis</a:t>
            </a:r>
            <a:r>
              <a:rPr lang="en-IN" sz="2200" dirty="0" smtClean="0"/>
              <a:t>:</a:t>
            </a:r>
            <a:r>
              <a:rPr lang="en-IN" sz="2200" dirty="0"/>
              <a:t/>
            </a:r>
            <a:br>
              <a:rPr lang="en-IN" sz="2200" dirty="0"/>
            </a:br>
            <a:r>
              <a:rPr lang="en-IN" sz="2200" dirty="0" smtClean="0"/>
              <a:t>    - </a:t>
            </a:r>
            <a:r>
              <a:rPr lang="en-IN" sz="2200" dirty="0"/>
              <a:t>Pandas [ </a:t>
            </a:r>
            <a:r>
              <a:rPr lang="en-US" sz="2200" b="1" dirty="0"/>
              <a:t>version</a:t>
            </a:r>
            <a:r>
              <a:rPr lang="en-US" sz="2200" dirty="0"/>
              <a:t> : </a:t>
            </a:r>
            <a:r>
              <a:rPr lang="en-US" sz="2200" dirty="0" smtClean="0"/>
              <a:t>2.2.3 </a:t>
            </a:r>
            <a:r>
              <a:rPr lang="en-US" sz="2200" dirty="0"/>
              <a:t>]</a:t>
            </a:r>
            <a:r>
              <a:rPr lang="en-IN" sz="2200" dirty="0" smtClean="0"/>
              <a:t> </a:t>
            </a:r>
            <a:r>
              <a:rPr lang="en-IN" sz="2200" dirty="0"/>
              <a:t>and </a:t>
            </a:r>
            <a:r>
              <a:rPr lang="en-IN" sz="2200" dirty="0" err="1"/>
              <a:t>NumPy</a:t>
            </a:r>
            <a:r>
              <a:rPr lang="en-IN" sz="2200" dirty="0"/>
              <a:t> (for data manipulation and numerical operations). [ </a:t>
            </a:r>
            <a:r>
              <a:rPr lang="en-US" sz="2200" b="1" dirty="0"/>
              <a:t>version</a:t>
            </a:r>
            <a:r>
              <a:rPr lang="en-US" sz="2200" dirty="0"/>
              <a:t> </a:t>
            </a:r>
            <a:r>
              <a:rPr lang="en-US" sz="2200" dirty="0" smtClean="0"/>
              <a:t>: 2.0.2 ]</a:t>
            </a:r>
            <a:r>
              <a:rPr lang="en-IN" sz="2200" dirty="0"/>
              <a:t/>
            </a:r>
            <a:br>
              <a:rPr lang="en-IN" sz="2200" dirty="0"/>
            </a:br>
            <a:r>
              <a:rPr lang="en-IN" sz="2200" dirty="0" smtClean="0"/>
              <a:t>    - NLTK (natural language </a:t>
            </a:r>
            <a:r>
              <a:rPr lang="en-IN" sz="2200" dirty="0"/>
              <a:t>tool kit [ </a:t>
            </a:r>
            <a:r>
              <a:rPr lang="en-US" sz="2200" b="1" dirty="0"/>
              <a:t>version</a:t>
            </a:r>
            <a:r>
              <a:rPr lang="en-US" sz="2200" dirty="0"/>
              <a:t> : </a:t>
            </a:r>
            <a:r>
              <a:rPr lang="en-US" sz="2200" dirty="0" smtClean="0"/>
              <a:t>3.9.1 </a:t>
            </a:r>
            <a:r>
              <a:rPr lang="en-US" sz="2200" dirty="0"/>
              <a:t>]</a:t>
            </a:r>
            <a:r>
              <a:rPr lang="en-IN" sz="2200" dirty="0" smtClean="0"/>
              <a:t> ) </a:t>
            </a:r>
            <a:r>
              <a:rPr lang="en-IN" sz="2200" dirty="0"/>
              <a:t>or </a:t>
            </a:r>
            <a:r>
              <a:rPr lang="en-IN" sz="2200" dirty="0" err="1"/>
              <a:t>SpaCy</a:t>
            </a:r>
            <a:r>
              <a:rPr lang="en-IN" sz="2200" dirty="0"/>
              <a:t> (for text </a:t>
            </a:r>
            <a:r>
              <a:rPr lang="en-IN" sz="2200" dirty="0" err="1"/>
              <a:t>preprocessing</a:t>
            </a:r>
            <a:r>
              <a:rPr lang="en-IN" sz="2200" dirty="0"/>
              <a:t>, tokenization, and normalization</a:t>
            </a:r>
            <a:r>
              <a:rPr lang="en-IN" sz="2200" dirty="0" smtClean="0"/>
              <a:t>) [ </a:t>
            </a:r>
            <a:r>
              <a:rPr lang="en-US" sz="2200" b="1" dirty="0"/>
              <a:t>version</a:t>
            </a:r>
            <a:r>
              <a:rPr lang="en-US" sz="2200" dirty="0"/>
              <a:t> : </a:t>
            </a:r>
            <a:r>
              <a:rPr lang="en-US" sz="2200" dirty="0" smtClean="0"/>
              <a:t>3.8.2 </a:t>
            </a:r>
            <a:r>
              <a:rPr lang="en-US" sz="2200" dirty="0"/>
              <a:t>]</a:t>
            </a:r>
            <a:r>
              <a:rPr lang="en-IN" sz="2200" dirty="0"/>
              <a:t/>
            </a:r>
            <a:br>
              <a:rPr lang="en-IN" sz="2200" dirty="0"/>
            </a:br>
            <a:r>
              <a:rPr lang="en-IN" sz="2200" dirty="0"/>
              <a:t/>
            </a:r>
            <a:br>
              <a:rPr lang="en-IN" sz="2200" dirty="0"/>
            </a:br>
            <a:r>
              <a:rPr lang="en-IN" sz="2200" dirty="0"/>
              <a:t>4. </a:t>
            </a:r>
            <a:r>
              <a:rPr lang="en-IN" sz="2200" b="1" u="sng" dirty="0"/>
              <a:t>Deep Learning </a:t>
            </a:r>
            <a:r>
              <a:rPr lang="en-IN" sz="2200" b="1" u="sng" dirty="0" smtClean="0"/>
              <a:t>Libraries</a:t>
            </a:r>
            <a:r>
              <a:rPr lang="en-IN" sz="2200" dirty="0" smtClean="0"/>
              <a:t>: </a:t>
            </a:r>
            <a:r>
              <a:rPr lang="en-IN" sz="2200" dirty="0" err="1" smtClean="0"/>
              <a:t>TensorFlow</a:t>
            </a:r>
            <a:r>
              <a:rPr lang="en-IN" sz="2200" dirty="0" smtClean="0"/>
              <a:t> &amp; Libraries </a:t>
            </a:r>
            <a:r>
              <a:rPr lang="en-IN" sz="2200" dirty="0"/>
              <a:t>for hybrid architecture integration, such as </a:t>
            </a:r>
            <a:r>
              <a:rPr lang="en-IN" sz="2200" dirty="0" err="1"/>
              <a:t>Keras</a:t>
            </a:r>
            <a:r>
              <a:rPr lang="en-IN" sz="2200" dirty="0"/>
              <a:t> while using </a:t>
            </a:r>
            <a:r>
              <a:rPr lang="en-IN" sz="2200" dirty="0" err="1"/>
              <a:t>TensorFlow</a:t>
            </a:r>
            <a:r>
              <a:rPr lang="en-IN" sz="2200" dirty="0"/>
              <a:t> [ </a:t>
            </a:r>
            <a:r>
              <a:rPr lang="en-US" sz="2200" b="1" dirty="0"/>
              <a:t>version</a:t>
            </a:r>
            <a:r>
              <a:rPr lang="en-US" sz="2200" dirty="0"/>
              <a:t> : </a:t>
            </a:r>
            <a:r>
              <a:rPr lang="en-US" sz="2200" dirty="0" smtClean="0"/>
              <a:t>2.18.0]</a:t>
            </a:r>
            <a:r>
              <a:rPr lang="en-IN" sz="2200" dirty="0"/>
              <a:t/>
            </a:r>
            <a:br>
              <a:rPr lang="en-IN" sz="2200" dirty="0"/>
            </a:br>
            <a:r>
              <a:rPr lang="en-IN" sz="2200" dirty="0"/>
              <a:t/>
            </a:r>
            <a:br>
              <a:rPr lang="en-IN" sz="2200" dirty="0"/>
            </a:br>
            <a:r>
              <a:rPr lang="en-IN" sz="2200" dirty="0"/>
              <a:t>5</a:t>
            </a:r>
            <a:r>
              <a:rPr lang="en-IN" sz="2200" b="1" dirty="0"/>
              <a:t>. </a:t>
            </a:r>
            <a:r>
              <a:rPr lang="en-IN" sz="2200" b="1" u="sng" dirty="0"/>
              <a:t>Visualization </a:t>
            </a:r>
            <a:r>
              <a:rPr lang="en-IN" sz="2200" b="1" u="sng" dirty="0" smtClean="0"/>
              <a:t>Tools</a:t>
            </a:r>
            <a:r>
              <a:rPr lang="en-IN" sz="2200" dirty="0" smtClean="0"/>
              <a:t>: </a:t>
            </a:r>
            <a:r>
              <a:rPr lang="en-IN" sz="2200" dirty="0" err="1" smtClean="0"/>
              <a:t>Matplotlib</a:t>
            </a:r>
            <a:r>
              <a:rPr lang="en-IN" sz="2200" dirty="0"/>
              <a:t>, </a:t>
            </a:r>
            <a:r>
              <a:rPr lang="en-IN" sz="2200" dirty="0" err="1"/>
              <a:t>Seaborn</a:t>
            </a:r>
            <a:r>
              <a:rPr lang="en-IN" sz="2200" dirty="0"/>
              <a:t>, or </a:t>
            </a:r>
            <a:r>
              <a:rPr lang="en-IN" sz="2200" dirty="0" err="1"/>
              <a:t>Plotly</a:t>
            </a:r>
            <a:r>
              <a:rPr lang="en-IN" sz="2200" dirty="0"/>
              <a:t> (for visualizing model performance and comparative analysis</a:t>
            </a:r>
            <a:r>
              <a:rPr lang="en-IN" sz="2200" dirty="0" smtClean="0"/>
              <a:t>).</a:t>
            </a:r>
          </a:p>
          <a:p>
            <a:r>
              <a:rPr lang="en-IN" sz="2200" dirty="0"/>
              <a:t>	</a:t>
            </a:r>
            <a:r>
              <a:rPr lang="en-IN" sz="2200" dirty="0" smtClean="0"/>
              <a:t>		[ </a:t>
            </a:r>
            <a:r>
              <a:rPr lang="en-US" sz="2200" b="1" dirty="0"/>
              <a:t>version</a:t>
            </a:r>
            <a:r>
              <a:rPr lang="en-US" sz="2200" dirty="0"/>
              <a:t> : </a:t>
            </a:r>
            <a:r>
              <a:rPr lang="en-US" sz="2200" dirty="0" smtClean="0"/>
              <a:t>3.9.2, 0.13.2, 5.24.1 </a:t>
            </a:r>
            <a:r>
              <a:rPr lang="en-US" sz="2200" dirty="0"/>
              <a:t>]</a:t>
            </a:r>
            <a:r>
              <a:rPr lang="en-IN" sz="2200" dirty="0"/>
              <a:t/>
            </a:r>
            <a:br>
              <a:rPr lang="en-IN" sz="2200" dirty="0"/>
            </a:br>
            <a:r>
              <a:rPr lang="en-IN" sz="2200" dirty="0"/>
              <a:t/>
            </a:r>
            <a:br>
              <a:rPr lang="en-IN" sz="2200" dirty="0"/>
            </a:br>
            <a:r>
              <a:rPr lang="en-IN" sz="2200" dirty="0"/>
              <a:t>6. </a:t>
            </a:r>
            <a:r>
              <a:rPr lang="en-IN" sz="2200" b="1" u="sng" dirty="0" smtClean="0"/>
              <a:t>Other Libraries </a:t>
            </a:r>
            <a:r>
              <a:rPr lang="en-IN" sz="2200" dirty="0" smtClean="0"/>
              <a:t>: </a:t>
            </a:r>
            <a:r>
              <a:rPr lang="en-IN" sz="2200" dirty="0" err="1" smtClean="0"/>
              <a:t>Scikit</a:t>
            </a:r>
            <a:r>
              <a:rPr lang="en-IN" sz="2200" dirty="0" smtClean="0"/>
              <a:t>-learn </a:t>
            </a:r>
            <a:r>
              <a:rPr lang="en-IN" sz="2200" dirty="0"/>
              <a:t>(for </a:t>
            </a:r>
            <a:r>
              <a:rPr lang="en-IN" sz="2200" dirty="0" smtClean="0"/>
              <a:t>traditional models training and testing</a:t>
            </a:r>
            <a:r>
              <a:rPr lang="en-IN" sz="2200" dirty="0" smtClean="0"/>
              <a:t>). </a:t>
            </a:r>
            <a:r>
              <a:rPr lang="en-IN" sz="2200" dirty="0"/>
              <a:t>[ </a:t>
            </a:r>
            <a:r>
              <a:rPr lang="en-US" sz="2200" b="1" dirty="0"/>
              <a:t>version</a:t>
            </a:r>
            <a:r>
              <a:rPr lang="en-US" sz="2200" dirty="0"/>
              <a:t> : </a:t>
            </a:r>
            <a:r>
              <a:rPr lang="en-US" sz="2200" dirty="0" smtClean="0"/>
              <a:t>1.5.2 </a:t>
            </a:r>
            <a:r>
              <a:rPr lang="en-US" sz="2200" dirty="0" smtClean="0"/>
              <a:t>]</a:t>
            </a:r>
            <a:r>
              <a:rPr lang="en-IN" sz="2200" dirty="0"/>
              <a:t/>
            </a:r>
            <a:br>
              <a:rPr lang="en-IN" sz="2200" dirty="0"/>
            </a:br>
            <a:r>
              <a:rPr lang="en-IN" sz="2200" dirty="0"/>
              <a:t/>
            </a:r>
            <a:br>
              <a:rPr lang="en-IN" sz="2200" dirty="0"/>
            </a:br>
            <a:r>
              <a:rPr lang="en-IN" sz="2200" dirty="0"/>
              <a:t>7. </a:t>
            </a:r>
            <a:r>
              <a:rPr lang="en-IN" sz="2200" b="1" u="sng" dirty="0"/>
              <a:t>Hardware </a:t>
            </a:r>
            <a:r>
              <a:rPr lang="en-IN" sz="2200" b="1" u="sng" dirty="0" smtClean="0"/>
              <a:t>Requirements</a:t>
            </a:r>
            <a:r>
              <a:rPr lang="en-IN" sz="2200" dirty="0" smtClean="0"/>
              <a:t>: High-performance </a:t>
            </a:r>
            <a:r>
              <a:rPr lang="en-IN" sz="2200" dirty="0"/>
              <a:t>computing resources with GPUs are used to efficiently train the deep learning model.</a:t>
            </a:r>
          </a:p>
        </p:txBody>
      </p:sp>
    </p:spTree>
    <p:extLst>
      <p:ext uri="{BB962C8B-B14F-4D97-AF65-F5344CB8AC3E}">
        <p14:creationId xmlns:p14="http://schemas.microsoft.com/office/powerpoint/2010/main" val="40765385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grpSp>
        <p:nvGrpSpPr>
          <p:cNvPr id="207" name="Google Shape;207;p22"/>
          <p:cNvGrpSpPr/>
          <p:nvPr/>
        </p:nvGrpSpPr>
        <p:grpSpPr>
          <a:xfrm>
            <a:off x="576263" y="553311"/>
            <a:ext cx="17135475" cy="9256578"/>
            <a:chOff x="0" y="-28575"/>
            <a:chExt cx="4513047" cy="2437946"/>
          </a:xfrm>
        </p:grpSpPr>
        <p:sp>
          <p:nvSpPr>
            <p:cNvPr id="208" name="Google Shape;208;p22"/>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209" name="Google Shape;209;p22"/>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210" name="Google Shape;210;p22"/>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211" name="Google Shape;211;p22"/>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214" name="Google Shape;214;p22"/>
          <p:cNvSpPr txBox="1"/>
          <p:nvPr/>
        </p:nvSpPr>
        <p:spPr>
          <a:xfrm>
            <a:off x="1153800" y="1289700"/>
            <a:ext cx="92964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200" b="1" u="sng" dirty="0">
                <a:solidFill>
                  <a:schemeClr val="dk1"/>
                </a:solidFill>
                <a:latin typeface="Times New Roman"/>
                <a:ea typeface="Times New Roman"/>
                <a:cs typeface="Times New Roman"/>
                <a:sym typeface="Times New Roman"/>
              </a:rPr>
              <a:t>Conclusion</a:t>
            </a:r>
            <a:endParaRPr sz="7200" b="1" u="sng" dirty="0">
              <a:latin typeface="Times New Roman"/>
              <a:ea typeface="Times New Roman"/>
              <a:cs typeface="Times New Roman"/>
              <a:sym typeface="Times New Roman"/>
            </a:endParaRPr>
          </a:p>
        </p:txBody>
      </p:sp>
      <p:sp>
        <p:nvSpPr>
          <p:cNvPr id="2" name="Rectangle 1"/>
          <p:cNvSpPr>
            <a:spLocks noChangeArrowheads="1"/>
          </p:cNvSpPr>
          <p:nvPr/>
        </p:nvSpPr>
        <p:spPr bwMode="auto">
          <a:xfrm>
            <a:off x="951693" y="3250689"/>
            <a:ext cx="16384614"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Arial" panose="020B0604020202020204" pitchFamily="34" charset="0"/>
              </a:rPr>
              <a:t>Cyberbullying, a widespread issue in the digital era, poses severe risks to individuals,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Arial" panose="020B0604020202020204" pitchFamily="34" charset="0"/>
              </a:rPr>
              <a:t>particularly adolescents. Traditional approaches often fail to identify the nuanced and subtle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Arial" panose="020B0604020202020204" pitchFamily="34" charset="0"/>
              </a:rPr>
              <a:t>forms of cyberbullying. Deep learning techniques, especially Recurrent Neural Networks (RNNs)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Arial" panose="020B0604020202020204" pitchFamily="34" charset="0"/>
              </a:rPr>
              <a:t>and advanced Long Short-Term Memory (LSTM) models, present an effective solution. RNNs,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Arial" panose="020B0604020202020204" pitchFamily="34" charset="0"/>
              </a:rPr>
              <a:t>including LSTMs, excel at capturing long-term dependencies and contextual relationships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Arial" panose="020B0604020202020204" pitchFamily="34" charset="0"/>
              </a:rPr>
              <a:t>within text data. These models can accurately detect patterns of cyberbullying, even in complex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Arial" panose="020B0604020202020204" pitchFamily="34" charset="0"/>
              </a:rPr>
              <a:t>and constantly changing online interactions. By training these models on large datasets and optimizing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Arial" panose="020B0604020202020204" pitchFamily="34" charset="0"/>
              </a:rPr>
              <a:t>their </a:t>
            </a:r>
            <a:r>
              <a:rPr kumimoji="0" lang="en-US" altLang="en-US" sz="2800" b="0" i="0" u="none" strike="noStrike" cap="none" normalizeH="0" baseline="0" dirty="0" err="1" smtClean="0">
                <a:ln>
                  <a:noFill/>
                </a:ln>
                <a:solidFill>
                  <a:schemeClr val="tx1"/>
                </a:solidFill>
                <a:effectLst/>
                <a:latin typeface="Arial" panose="020B0604020202020204" pitchFamily="34" charset="0"/>
              </a:rPr>
              <a:t>hyperparameters</a:t>
            </a:r>
            <a:r>
              <a:rPr kumimoji="0" lang="en-US" altLang="en-US" sz="2800" b="0" i="0" u="none" strike="noStrike" cap="none" normalizeH="0" baseline="0" dirty="0" smtClean="0">
                <a:ln>
                  <a:noFill/>
                </a:ln>
                <a:solidFill>
                  <a:schemeClr val="tx1"/>
                </a:solidFill>
                <a:effectLst/>
                <a:latin typeface="Arial" panose="020B0604020202020204" pitchFamily="34" charset="0"/>
              </a:rPr>
              <a:t>, we can achieve cutting-edge results in cyberbullying detection. This progress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Arial" panose="020B0604020202020204" pitchFamily="34" charset="0"/>
              </a:rPr>
              <a:t>helps build safer digital spaces, protecting individuals from the damaging impacts of cyberbullying.</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grpSp>
        <p:nvGrpSpPr>
          <p:cNvPr id="220" name="Google Shape;220;p23"/>
          <p:cNvGrpSpPr/>
          <p:nvPr/>
        </p:nvGrpSpPr>
        <p:grpSpPr>
          <a:xfrm>
            <a:off x="576263" y="460963"/>
            <a:ext cx="17135475" cy="9256578"/>
            <a:chOff x="0" y="-28575"/>
            <a:chExt cx="4513047" cy="2437946"/>
          </a:xfrm>
        </p:grpSpPr>
        <p:sp>
          <p:nvSpPr>
            <p:cNvPr id="221" name="Google Shape;221;p23"/>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222" name="Google Shape;222;p23"/>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223" name="Google Shape;223;p23"/>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224" name="Google Shape;224;p23"/>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225" name="Google Shape;225;p23"/>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a:solidFill>
                <a:srgbClr val="404040"/>
              </a:solidFill>
              <a:latin typeface="Questrial"/>
              <a:ea typeface="Questrial"/>
              <a:cs typeface="Questrial"/>
              <a:sym typeface="Questrial"/>
            </a:endParaRPr>
          </a:p>
        </p:txBody>
      </p:sp>
      <p:sp>
        <p:nvSpPr>
          <p:cNvPr id="226" name="Google Shape;226;p23"/>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227" name="Google Shape;227;p23"/>
          <p:cNvSpPr txBox="1"/>
          <p:nvPr/>
        </p:nvSpPr>
        <p:spPr>
          <a:xfrm>
            <a:off x="1066800" y="1028700"/>
            <a:ext cx="92964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200" b="1" u="sng" dirty="0">
                <a:solidFill>
                  <a:schemeClr val="dk1"/>
                </a:solidFill>
                <a:latin typeface="Times New Roman"/>
                <a:ea typeface="Times New Roman"/>
                <a:cs typeface="Times New Roman"/>
                <a:sym typeface="Times New Roman"/>
              </a:rPr>
              <a:t>Team Members</a:t>
            </a:r>
            <a:endParaRPr sz="7200" b="1" u="sng" dirty="0">
              <a:latin typeface="Times New Roman"/>
              <a:ea typeface="Times New Roman"/>
              <a:cs typeface="Times New Roman"/>
              <a:sym typeface="Times New Roman"/>
            </a:endParaRPr>
          </a:p>
        </p:txBody>
      </p:sp>
      <p:sp>
        <p:nvSpPr>
          <p:cNvPr id="228" name="Google Shape;228;p23"/>
          <p:cNvSpPr txBox="1"/>
          <p:nvPr/>
        </p:nvSpPr>
        <p:spPr>
          <a:xfrm>
            <a:off x="1219200" y="2552700"/>
            <a:ext cx="16002000" cy="2401200"/>
          </a:xfrm>
          <a:prstGeom prst="rect">
            <a:avLst/>
          </a:prstGeom>
          <a:noFill/>
          <a:ln>
            <a:noFill/>
          </a:ln>
        </p:spPr>
        <p:txBody>
          <a:bodyPr spcFirstLastPara="1" wrap="square" lIns="91425" tIns="45700" rIns="91425" bIns="45700" anchor="t" anchorCtr="0">
            <a:spAutoFit/>
          </a:bodyPr>
          <a:lstStyle/>
          <a:p>
            <a:pPr marL="571500" marR="0" lvl="0" indent="-457200" algn="l" rtl="0">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Janvi Singh</a:t>
            </a:r>
            <a:endParaRPr sz="3000">
              <a:latin typeface="Times New Roman"/>
              <a:ea typeface="Times New Roman"/>
              <a:cs typeface="Times New Roman"/>
              <a:sym typeface="Times New Roman"/>
            </a:endParaRPr>
          </a:p>
          <a:p>
            <a:pPr marL="571500" marR="0" lvl="0" indent="-457200" algn="l" rtl="0">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Praneetha Sai</a:t>
            </a:r>
            <a:endParaRPr sz="3000">
              <a:solidFill>
                <a:schemeClr val="dk1"/>
              </a:solidFill>
              <a:latin typeface="Times New Roman"/>
              <a:ea typeface="Times New Roman"/>
              <a:cs typeface="Times New Roman"/>
              <a:sym typeface="Times New Roman"/>
            </a:endParaRPr>
          </a:p>
          <a:p>
            <a:pPr marL="571500" marR="0" lvl="0" indent="-457200" algn="l" rtl="0">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Dona Krishna sai</a:t>
            </a:r>
            <a:endParaRPr sz="3000">
              <a:solidFill>
                <a:schemeClr val="dk1"/>
              </a:solidFill>
              <a:latin typeface="Times New Roman"/>
              <a:ea typeface="Times New Roman"/>
              <a:cs typeface="Times New Roman"/>
              <a:sym typeface="Times New Roman"/>
            </a:endParaRPr>
          </a:p>
          <a:p>
            <a:pPr marL="571500" marR="0" lvl="0" indent="-457200" algn="l" rtl="0">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Ayush Srivastava</a:t>
            </a:r>
            <a:endParaRPr sz="3000">
              <a:latin typeface="Times New Roman"/>
              <a:ea typeface="Times New Roman"/>
              <a:cs typeface="Times New Roman"/>
              <a:sym typeface="Times New Roman"/>
            </a:endParaRPr>
          </a:p>
          <a:p>
            <a:pPr marL="571500" marR="0" lvl="0" indent="-457200" algn="l" rtl="0">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Kalpesh Mahajan</a:t>
            </a:r>
            <a:endParaRPr sz="300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grpSp>
        <p:nvGrpSpPr>
          <p:cNvPr id="102" name="Google Shape;102;p14"/>
          <p:cNvGrpSpPr/>
          <p:nvPr/>
        </p:nvGrpSpPr>
        <p:grpSpPr>
          <a:xfrm>
            <a:off x="500063" y="460963"/>
            <a:ext cx="17135588" cy="9256637"/>
            <a:chOff x="0" y="-28575"/>
            <a:chExt cx="4513047" cy="2437946"/>
          </a:xfrm>
        </p:grpSpPr>
        <p:sp>
          <p:nvSpPr>
            <p:cNvPr id="103" name="Google Shape;103;p14"/>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04" name="Google Shape;104;p14"/>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05" name="Google Shape;105;p14"/>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06" name="Google Shape;106;p14"/>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08" name="Google Shape;108;p14"/>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u="none" strike="noStrike" cap="none">
              <a:solidFill>
                <a:srgbClr val="404040"/>
              </a:solidFill>
              <a:latin typeface="Questrial"/>
              <a:ea typeface="Questrial"/>
              <a:cs typeface="Questrial"/>
              <a:sym typeface="Questrial"/>
            </a:endParaRPr>
          </a:p>
        </p:txBody>
      </p:sp>
      <p:sp>
        <p:nvSpPr>
          <p:cNvPr id="109" name="Google Shape;109;p14"/>
          <p:cNvSpPr txBox="1"/>
          <p:nvPr/>
        </p:nvSpPr>
        <p:spPr>
          <a:xfrm>
            <a:off x="1226127" y="1245276"/>
            <a:ext cx="15357764" cy="12006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u="sng" dirty="0">
                <a:solidFill>
                  <a:schemeClr val="dk1"/>
                </a:solidFill>
                <a:latin typeface="Times New Roman"/>
                <a:ea typeface="Times New Roman"/>
                <a:cs typeface="Times New Roman"/>
                <a:sym typeface="Times New Roman"/>
              </a:rPr>
              <a:t> </a:t>
            </a:r>
            <a:r>
              <a:rPr lang="en-US" sz="7200" b="1" i="0" u="sng" strike="noStrike" cap="none" dirty="0">
                <a:solidFill>
                  <a:schemeClr val="dk1"/>
                </a:solidFill>
                <a:latin typeface="Times New Roman"/>
                <a:ea typeface="Times New Roman"/>
                <a:cs typeface="Times New Roman"/>
                <a:sym typeface="Times New Roman"/>
              </a:rPr>
              <a:t>Introduction</a:t>
            </a:r>
            <a:endParaRPr sz="7200" b="1" u="sng" dirty="0">
              <a:latin typeface="Times New Roman"/>
              <a:ea typeface="Times New Roman"/>
              <a:cs typeface="Times New Roman"/>
              <a:sym typeface="Times New Roman"/>
            </a:endParaRPr>
          </a:p>
        </p:txBody>
      </p:sp>
      <p:sp>
        <p:nvSpPr>
          <p:cNvPr id="6" name="Rectangle 4"/>
          <p:cNvSpPr>
            <a:spLocks noChangeArrowheads="1"/>
          </p:cNvSpPr>
          <p:nvPr/>
        </p:nvSpPr>
        <p:spPr bwMode="auto">
          <a:xfrm>
            <a:off x="1031042" y="3171491"/>
            <a:ext cx="1641988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chemeClr val="tx1"/>
                </a:solidFill>
                <a:effectLst/>
                <a:latin typeface="Arial" panose="020B0604020202020204" pitchFamily="34" charset="0"/>
              </a:rPr>
              <a:t>Cyberbullying is a pressing issue in today's digital landscape, with subtle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chemeClr val="tx1"/>
                </a:solidFill>
                <a:effectLst/>
                <a:latin typeface="Arial" panose="020B0604020202020204" pitchFamily="34" charset="0"/>
              </a:rPr>
              <a:t>and context-dependent language often making detection challenging.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chemeClr val="tx1"/>
                </a:solidFill>
                <a:effectLst/>
                <a:latin typeface="Arial" panose="020B0604020202020204" pitchFamily="34" charset="0"/>
              </a:rPr>
              <a:t>Traditional approaches frequently fall short in identifying nuanced patterns in online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chemeClr val="tx1"/>
                </a:solidFill>
                <a:effectLst/>
                <a:latin typeface="Arial" panose="020B0604020202020204" pitchFamily="34" charset="0"/>
              </a:rPr>
              <a:t>interactions. Deep learning techniques, such as Recurrent Neural Networks (RNNs)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chemeClr val="tx1"/>
                </a:solidFill>
                <a:effectLst/>
                <a:latin typeface="Arial" panose="020B0604020202020204" pitchFamily="34" charset="0"/>
              </a:rPr>
              <a:t>and advanced Long Short-Term Memory (LSTM) models, offer a powerful solution.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chemeClr val="tx1"/>
                </a:solidFill>
                <a:effectLst/>
                <a:latin typeface="Arial" panose="020B0604020202020204" pitchFamily="34" charset="0"/>
              </a:rPr>
              <a:t>These models are designed to process sequential data effectively, capturing the complex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chemeClr val="tx1"/>
                </a:solidFill>
                <a:effectLst/>
                <a:latin typeface="Arial" panose="020B0604020202020204" pitchFamily="34" charset="0"/>
              </a:rPr>
              <a:t>relationships and context within text to accurately classify content as cyberbullying or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chemeClr val="tx1"/>
                </a:solidFill>
                <a:effectLst/>
                <a:latin typeface="Arial" panose="020B0604020202020204" pitchFamily="34" charset="0"/>
              </a:rPr>
              <a:t>non-cyberbullying. By leveraging these techniques, we can develop more precise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chemeClr val="tx1"/>
                </a:solidFill>
                <a:effectLst/>
                <a:latin typeface="Arial" panose="020B0604020202020204" pitchFamily="34" charset="0"/>
              </a:rPr>
              <a:t>detection systems to promote safer and more supportive online environments.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grpSp>
        <p:nvGrpSpPr>
          <p:cNvPr id="115" name="Google Shape;115;p15"/>
          <p:cNvGrpSpPr/>
          <p:nvPr/>
        </p:nvGrpSpPr>
        <p:grpSpPr>
          <a:xfrm>
            <a:off x="555479" y="435655"/>
            <a:ext cx="17135475" cy="9256578"/>
            <a:chOff x="0" y="-28575"/>
            <a:chExt cx="4513047" cy="2437946"/>
          </a:xfrm>
        </p:grpSpPr>
        <p:sp>
          <p:nvSpPr>
            <p:cNvPr id="116" name="Google Shape;116;p15"/>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17" name="Google Shape;117;p15"/>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18" name="Google Shape;118;p15"/>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19" name="Google Shape;119;p15"/>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22" name="Google Shape;122;p15"/>
          <p:cNvSpPr txBox="1"/>
          <p:nvPr/>
        </p:nvSpPr>
        <p:spPr>
          <a:xfrm>
            <a:off x="1205344" y="693350"/>
            <a:ext cx="15614073" cy="121791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b="1" u="sng" dirty="0" smtClean="0">
                <a:solidFill>
                  <a:schemeClr val="dk1"/>
                </a:solidFill>
                <a:latin typeface="Times New Roman"/>
                <a:ea typeface="Times New Roman"/>
                <a:cs typeface="Times New Roman"/>
                <a:sym typeface="Times New Roman"/>
              </a:rPr>
              <a:t>Project</a:t>
            </a:r>
            <a:r>
              <a:rPr lang="en-US" sz="7200" u="sng" dirty="0" smtClean="0">
                <a:solidFill>
                  <a:schemeClr val="dk1"/>
                </a:solidFill>
                <a:latin typeface="Times New Roman"/>
                <a:ea typeface="Times New Roman"/>
                <a:cs typeface="Times New Roman"/>
                <a:sym typeface="Times New Roman"/>
              </a:rPr>
              <a:t> </a:t>
            </a:r>
            <a:r>
              <a:rPr lang="en-US" sz="7200" b="1" u="sng" dirty="0" smtClean="0">
                <a:solidFill>
                  <a:schemeClr val="dk1"/>
                </a:solidFill>
                <a:latin typeface="Times New Roman"/>
                <a:ea typeface="Times New Roman"/>
                <a:cs typeface="Times New Roman"/>
                <a:sym typeface="Times New Roman"/>
              </a:rPr>
              <a:t>Stages</a:t>
            </a:r>
            <a:endParaRPr sz="7200" b="1" u="sng" dirty="0">
              <a:latin typeface="Times New Roman"/>
              <a:ea typeface="Times New Roman"/>
              <a:cs typeface="Times New Roman"/>
              <a:sym typeface="Times New Roman"/>
            </a:endParaRPr>
          </a:p>
        </p:txBody>
      </p:sp>
      <p:sp>
        <p:nvSpPr>
          <p:cNvPr id="123" name="Google Shape;123;p15"/>
          <p:cNvSpPr txBox="1"/>
          <p:nvPr/>
        </p:nvSpPr>
        <p:spPr>
          <a:xfrm>
            <a:off x="831273" y="2590542"/>
            <a:ext cx="6276110" cy="553957"/>
          </a:xfrm>
          <a:prstGeom prst="rect">
            <a:avLst/>
          </a:prstGeom>
          <a:noFill/>
          <a:ln>
            <a:noFill/>
          </a:ln>
        </p:spPr>
        <p:txBody>
          <a:bodyPr spcFirstLastPara="1" wrap="square" lIns="91425" tIns="45700" rIns="91425" bIns="45700" anchor="t" anchorCtr="0">
            <a:spAutoFit/>
          </a:bodyPr>
          <a:lstStyle/>
          <a:p>
            <a:endParaRPr sz="3000" dirty="0">
              <a:solidFill>
                <a:schemeClr val="dk1"/>
              </a:solidFill>
              <a:latin typeface="Times New Roman"/>
              <a:ea typeface="Times New Roman"/>
              <a:cs typeface="Times New Roman"/>
              <a:sym typeface="Times New Roman"/>
            </a:endParaRPr>
          </a:p>
        </p:txBody>
      </p:sp>
      <p:sp>
        <p:nvSpPr>
          <p:cNvPr id="2" name="Rectangle 1"/>
          <p:cNvSpPr/>
          <p:nvPr/>
        </p:nvSpPr>
        <p:spPr>
          <a:xfrm>
            <a:off x="1122218" y="2201622"/>
            <a:ext cx="6880079" cy="3139321"/>
          </a:xfrm>
          <a:prstGeom prst="rect">
            <a:avLst/>
          </a:prstGeom>
        </p:spPr>
        <p:txBody>
          <a:bodyPr wrap="square">
            <a:spAutoFit/>
          </a:bodyPr>
          <a:lstStyle/>
          <a:p>
            <a:r>
              <a:rPr lang="en-IN" sz="1800" b="1" dirty="0"/>
              <a:t>Stage 1: Data Collection &amp; </a:t>
            </a:r>
            <a:r>
              <a:rPr lang="en-IN" sz="1800" b="1" dirty="0" smtClean="0"/>
              <a:t>Pre-Processing</a:t>
            </a:r>
            <a:endParaRPr lang="en-IN" sz="1800" b="1" dirty="0"/>
          </a:p>
          <a:p>
            <a:pPr>
              <a:buFont typeface="Arial" panose="020B0604020202020204" pitchFamily="34" charset="0"/>
              <a:buChar char="•"/>
            </a:pPr>
            <a:r>
              <a:rPr lang="en-IN" sz="1800" b="1" dirty="0"/>
              <a:t>Source:</a:t>
            </a:r>
            <a:r>
              <a:rPr lang="en-IN" sz="1800" dirty="0"/>
              <a:t> YouTube videos (e.g., </a:t>
            </a:r>
            <a:r>
              <a:rPr lang="en-IN" sz="1800" dirty="0">
                <a:hlinkClick r:id="rId4"/>
              </a:rPr>
              <a:t>Link</a:t>
            </a:r>
            <a:r>
              <a:rPr lang="en-IN" sz="1800" dirty="0"/>
              <a:t>)</a:t>
            </a:r>
          </a:p>
          <a:p>
            <a:pPr>
              <a:buFont typeface="Arial" panose="020B0604020202020204" pitchFamily="34" charset="0"/>
              <a:buChar char="•"/>
            </a:pPr>
            <a:r>
              <a:rPr lang="en-IN" sz="1800" b="1" dirty="0" smtClean="0"/>
              <a:t>Pre-Processing </a:t>
            </a:r>
            <a:r>
              <a:rPr lang="en-IN" sz="1800" b="1" dirty="0"/>
              <a:t>Steps:</a:t>
            </a:r>
            <a:endParaRPr lang="en-IN" sz="1800" dirty="0"/>
          </a:p>
          <a:p>
            <a:pPr marL="742950" lvl="1" indent="-285750">
              <a:buFont typeface="Arial" panose="020B0604020202020204" pitchFamily="34" charset="0"/>
              <a:buChar char="•"/>
            </a:pPr>
            <a:r>
              <a:rPr lang="en-IN" sz="1800" b="1" dirty="0"/>
              <a:t>Class Labelling</a:t>
            </a:r>
            <a:r>
              <a:rPr lang="en-IN" sz="1800" dirty="0"/>
              <a:t>: Categorizing data into cyberbullying vs. non-cyberbullying</a:t>
            </a:r>
          </a:p>
          <a:p>
            <a:pPr marL="742950" lvl="1" indent="-285750">
              <a:buFont typeface="Arial" panose="020B0604020202020204" pitchFamily="34" charset="0"/>
              <a:buChar char="•"/>
            </a:pPr>
            <a:r>
              <a:rPr lang="en-IN" sz="1800" b="1" dirty="0"/>
              <a:t>Text Cleaning</a:t>
            </a:r>
            <a:r>
              <a:rPr lang="en-IN" sz="1800" dirty="0"/>
              <a:t>:</a:t>
            </a:r>
          </a:p>
          <a:p>
            <a:pPr marL="1143000" lvl="2" indent="-228600">
              <a:buFont typeface="Arial" panose="020B0604020202020204" pitchFamily="34" charset="0"/>
              <a:buChar char="•"/>
            </a:pPr>
            <a:r>
              <a:rPr lang="en-IN" sz="1800" dirty="0"/>
              <a:t>Convert text to lowercase, stemming</a:t>
            </a:r>
          </a:p>
          <a:p>
            <a:pPr marL="1143000" lvl="2" indent="-228600">
              <a:buFont typeface="Arial" panose="020B0604020202020204" pitchFamily="34" charset="0"/>
              <a:buChar char="•"/>
            </a:pPr>
            <a:r>
              <a:rPr lang="en-IN" sz="1800" dirty="0"/>
              <a:t>Remove contractions, punctuation, and stop words</a:t>
            </a:r>
          </a:p>
          <a:p>
            <a:pPr marL="742950" lvl="1" indent="-285750">
              <a:buFont typeface="Arial" panose="020B0604020202020204" pitchFamily="34" charset="0"/>
              <a:buChar char="•"/>
            </a:pPr>
            <a:r>
              <a:rPr lang="en-IN" sz="1800" b="1" dirty="0"/>
              <a:t>Tokenization</a:t>
            </a:r>
            <a:r>
              <a:rPr lang="en-IN" sz="1800" dirty="0"/>
              <a:t>: Breaking text into individual tokens</a:t>
            </a:r>
          </a:p>
          <a:p>
            <a:pPr marL="742950" lvl="1" indent="-285750">
              <a:buFont typeface="Arial" panose="020B0604020202020204" pitchFamily="34" charset="0"/>
              <a:buChar char="•"/>
            </a:pPr>
            <a:r>
              <a:rPr lang="en-IN" sz="1800" b="1" dirty="0"/>
              <a:t>Dataset Splitting</a:t>
            </a:r>
            <a:r>
              <a:rPr lang="en-IN" sz="1800" dirty="0"/>
              <a:t>: Training, validation, testing</a:t>
            </a:r>
          </a:p>
          <a:p>
            <a:r>
              <a:rPr lang="en-IN" sz="1800" i="1" dirty="0"/>
              <a:t>Outcome</a:t>
            </a:r>
            <a:r>
              <a:rPr lang="en-IN" sz="1800" dirty="0"/>
              <a:t>: A clean, structured dataset ready for training.</a:t>
            </a:r>
          </a:p>
        </p:txBody>
      </p:sp>
      <p:sp>
        <p:nvSpPr>
          <p:cNvPr id="16" name="Rectangle 15"/>
          <p:cNvSpPr/>
          <p:nvPr/>
        </p:nvSpPr>
        <p:spPr>
          <a:xfrm>
            <a:off x="8764299" y="2201622"/>
            <a:ext cx="8686801" cy="2862322"/>
          </a:xfrm>
          <a:prstGeom prst="rect">
            <a:avLst/>
          </a:prstGeom>
        </p:spPr>
        <p:txBody>
          <a:bodyPr wrap="square">
            <a:spAutoFit/>
          </a:bodyPr>
          <a:lstStyle/>
          <a:p>
            <a:r>
              <a:rPr lang="en-IN" sz="1800" b="1" dirty="0"/>
              <a:t>Stage 2: Traditional Machine Learning </a:t>
            </a:r>
            <a:r>
              <a:rPr lang="en-IN" sz="1800" b="1" dirty="0" smtClean="0"/>
              <a:t>Models</a:t>
            </a:r>
            <a:r>
              <a:rPr lang="en-IN" sz="1800" dirty="0"/>
              <a:t/>
            </a:r>
            <a:br>
              <a:rPr lang="en-IN" sz="1800" dirty="0"/>
            </a:br>
            <a:r>
              <a:rPr lang="en-IN" sz="1800" b="1" dirty="0"/>
              <a:t>1. Models Implemented:</a:t>
            </a:r>
            <a:r>
              <a:rPr lang="en-IN" sz="1800" dirty="0"/>
              <a:t/>
            </a:r>
            <a:br>
              <a:rPr lang="en-IN" sz="1800" dirty="0"/>
            </a:br>
            <a:r>
              <a:rPr lang="en-IN" sz="1800" dirty="0" smtClean="0"/>
              <a:t>    - Logistic Regression, Random Forest Classifier </a:t>
            </a:r>
            <a:r>
              <a:rPr lang="en-IN" sz="1800" dirty="0"/>
              <a:t/>
            </a:r>
            <a:br>
              <a:rPr lang="en-IN" sz="1800" dirty="0"/>
            </a:br>
            <a:r>
              <a:rPr lang="en-IN" sz="1800" b="1" dirty="0"/>
              <a:t>2. Text </a:t>
            </a:r>
            <a:r>
              <a:rPr lang="en-IN" sz="1800" b="1" dirty="0" smtClean="0"/>
              <a:t>Pre-Processing</a:t>
            </a:r>
            <a:r>
              <a:rPr lang="en-IN" sz="1800" b="1" dirty="0"/>
              <a:t>:</a:t>
            </a:r>
            <a:r>
              <a:rPr lang="en-IN" sz="1800" dirty="0"/>
              <a:t/>
            </a:r>
            <a:br>
              <a:rPr lang="en-IN" sz="1800" dirty="0"/>
            </a:br>
            <a:r>
              <a:rPr lang="en-IN" sz="1800" dirty="0" smtClean="0"/>
              <a:t>    - </a:t>
            </a:r>
            <a:r>
              <a:rPr lang="en-IN" sz="1800" dirty="0"/>
              <a:t>Text Representation: TF-IDF and Bag-of-Words </a:t>
            </a:r>
            <a:br>
              <a:rPr lang="en-IN" sz="1800" dirty="0"/>
            </a:br>
            <a:r>
              <a:rPr lang="en-IN" sz="1800" b="1" dirty="0"/>
              <a:t>3. Model Training: </a:t>
            </a:r>
            <a:r>
              <a:rPr lang="en-IN" sz="1800" dirty="0"/>
              <a:t/>
            </a:r>
            <a:br>
              <a:rPr lang="en-IN" sz="1800" dirty="0"/>
            </a:br>
            <a:r>
              <a:rPr lang="en-IN" sz="1800" b="1" dirty="0"/>
              <a:t>4. Performance Evaluation:</a:t>
            </a:r>
            <a:r>
              <a:rPr lang="en-IN" sz="1800" dirty="0"/>
              <a:t/>
            </a:r>
            <a:br>
              <a:rPr lang="en-IN" sz="1800" dirty="0"/>
            </a:br>
            <a:r>
              <a:rPr lang="en-IN" sz="1800" dirty="0" smtClean="0"/>
              <a:t>     - </a:t>
            </a:r>
            <a:r>
              <a:rPr lang="en-IN" sz="1800" dirty="0"/>
              <a:t>Metrics: Accuracy, Precision, Recall, F1-Score </a:t>
            </a:r>
            <a:br>
              <a:rPr lang="en-IN" sz="1800" dirty="0"/>
            </a:br>
            <a:r>
              <a:rPr lang="en-IN" sz="1800" dirty="0" smtClean="0"/>
              <a:t>     -Visualization</a:t>
            </a:r>
            <a:r>
              <a:rPr lang="en-IN" sz="1800" dirty="0"/>
              <a:t>: Confusion Matrices for Results </a:t>
            </a:r>
            <a:br>
              <a:rPr lang="en-IN" sz="1800" dirty="0"/>
            </a:br>
            <a:r>
              <a:rPr lang="en-IN" sz="1800" i="1" dirty="0" smtClean="0"/>
              <a:t>Outcome</a:t>
            </a:r>
            <a:r>
              <a:rPr lang="en-IN" sz="1800" dirty="0" smtClean="0"/>
              <a:t>: Gained </a:t>
            </a:r>
            <a:r>
              <a:rPr lang="en-IN" sz="1800" dirty="0"/>
              <a:t>insights into the performance of traditional ML models.</a:t>
            </a:r>
          </a:p>
        </p:txBody>
      </p:sp>
      <p:grpSp>
        <p:nvGrpSpPr>
          <p:cNvPr id="36" name="Google Shape;115;p15"/>
          <p:cNvGrpSpPr/>
          <p:nvPr/>
        </p:nvGrpSpPr>
        <p:grpSpPr>
          <a:xfrm>
            <a:off x="988002" y="2007148"/>
            <a:ext cx="6956064" cy="3534492"/>
            <a:chOff x="0" y="-28575"/>
            <a:chExt cx="4513047" cy="2437946"/>
          </a:xfrm>
        </p:grpSpPr>
        <p:sp>
          <p:nvSpPr>
            <p:cNvPr id="37" name="Google Shape;116;p15"/>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38" name="Google Shape;117;p15"/>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39" name="Google Shape;115;p15"/>
          <p:cNvGrpSpPr/>
          <p:nvPr/>
        </p:nvGrpSpPr>
        <p:grpSpPr>
          <a:xfrm>
            <a:off x="8629866" y="2019764"/>
            <a:ext cx="8499230" cy="2999972"/>
            <a:chOff x="0" y="-28575"/>
            <a:chExt cx="4513047" cy="2437946"/>
          </a:xfrm>
        </p:grpSpPr>
        <p:sp>
          <p:nvSpPr>
            <p:cNvPr id="40" name="Google Shape;116;p15"/>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41" name="Google Shape;117;p15"/>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45" name="Google Shape;117;p15"/>
          <p:cNvSpPr txBox="1"/>
          <p:nvPr/>
        </p:nvSpPr>
        <p:spPr>
          <a:xfrm>
            <a:off x="9331577" y="5685631"/>
            <a:ext cx="7552243" cy="3716411"/>
          </a:xfrm>
          <a:prstGeom prst="rect">
            <a:avLst/>
          </a:prstGeom>
          <a:noFill/>
          <a:ln>
            <a:noFill/>
          </a:ln>
        </p:spPr>
        <p:txBody>
          <a:bodyPr spcFirstLastPara="1" wrap="square" lIns="50800" tIns="50800" rIns="50800" bIns="50800" anchor="ctr" anchorCtr="0">
            <a:noAutofit/>
          </a:bodyPr>
          <a:lstStyle/>
          <a:p>
            <a:pPr lvl="0">
              <a:lnSpc>
                <a:spcPct val="108888"/>
              </a:lnSpc>
            </a:pPr>
            <a:r>
              <a:rPr lang="en-US" sz="1800" b="1" dirty="0"/>
              <a:t>Stage 3: Advanced Neural Network </a:t>
            </a:r>
            <a:r>
              <a:rPr lang="en-US" sz="1800" b="1" dirty="0" smtClean="0"/>
              <a:t>Models</a:t>
            </a:r>
            <a:r>
              <a:rPr lang="en-US" sz="1800" dirty="0"/>
              <a:t/>
            </a:r>
            <a:br>
              <a:rPr lang="en-US" sz="1800" dirty="0"/>
            </a:br>
            <a:r>
              <a:rPr lang="en-US" sz="1800" b="1" dirty="0"/>
              <a:t>1. Models Implemented:</a:t>
            </a:r>
            <a:r>
              <a:rPr lang="en-US" sz="1800" dirty="0"/>
              <a:t/>
            </a:r>
            <a:br>
              <a:rPr lang="en-US" sz="1800" dirty="0"/>
            </a:br>
            <a:r>
              <a:rPr lang="en-US" sz="1800" dirty="0" smtClean="0"/>
              <a:t>    - </a:t>
            </a:r>
            <a:r>
              <a:rPr lang="en-US" sz="1800" dirty="0"/>
              <a:t>Recurrent Neural Networks (RNN) </a:t>
            </a:r>
            <a:br>
              <a:rPr lang="en-US" sz="1800" dirty="0"/>
            </a:br>
            <a:r>
              <a:rPr lang="en-US" sz="1800" dirty="0" smtClean="0"/>
              <a:t>    - </a:t>
            </a:r>
            <a:r>
              <a:rPr lang="en-US" sz="1800" dirty="0"/>
              <a:t>Long Short-Term Memory Networks (LSTM) </a:t>
            </a:r>
            <a:br>
              <a:rPr lang="en-US" sz="1800" dirty="0"/>
            </a:br>
            <a:r>
              <a:rPr lang="en-US" sz="1800" b="1" dirty="0"/>
              <a:t>2. Key Features:</a:t>
            </a:r>
            <a:r>
              <a:rPr lang="en-US" sz="1800" dirty="0"/>
              <a:t/>
            </a:r>
            <a:br>
              <a:rPr lang="en-US" sz="1800" dirty="0"/>
            </a:br>
            <a:r>
              <a:rPr lang="en-US" sz="1800" dirty="0" smtClean="0"/>
              <a:t>    - </a:t>
            </a:r>
            <a:r>
              <a:rPr lang="en-US" sz="1800" dirty="0"/>
              <a:t>RNN: Captures sequential patterns in text. </a:t>
            </a:r>
            <a:br>
              <a:rPr lang="en-US" sz="1800" dirty="0"/>
            </a:br>
            <a:r>
              <a:rPr lang="en-US" sz="1800" dirty="0"/>
              <a:t> </a:t>
            </a:r>
            <a:r>
              <a:rPr lang="en-US" sz="1800" dirty="0" smtClean="0"/>
              <a:t>   - LSTM</a:t>
            </a:r>
            <a:r>
              <a:rPr lang="en-US" sz="1800" dirty="0"/>
              <a:t>: Handles long-term dependencies effectively. </a:t>
            </a:r>
            <a:br>
              <a:rPr lang="en-US" sz="1800" dirty="0"/>
            </a:br>
            <a:r>
              <a:rPr lang="en-US" sz="1800" b="1" dirty="0"/>
              <a:t>3. Performance:</a:t>
            </a:r>
            <a:r>
              <a:rPr lang="en-US" sz="1800" dirty="0"/>
              <a:t/>
            </a:r>
            <a:br>
              <a:rPr lang="en-US" sz="1800" dirty="0"/>
            </a:br>
            <a:r>
              <a:rPr lang="en-US" sz="1800" dirty="0" smtClean="0"/>
              <a:t>    - </a:t>
            </a:r>
            <a:r>
              <a:rPr lang="en-US" sz="1800" dirty="0"/>
              <a:t>Both RNN and LSTM achieved a peak accuracy of 83</a:t>
            </a:r>
            <a:r>
              <a:rPr lang="en-US" sz="1800" dirty="0" smtClean="0"/>
              <a:t>%.</a:t>
            </a:r>
            <a:r>
              <a:rPr lang="en-US" sz="1800" dirty="0"/>
              <a:t/>
            </a:r>
            <a:br>
              <a:rPr lang="en-US" sz="1800" dirty="0"/>
            </a:br>
            <a:r>
              <a:rPr lang="en-US" sz="1800" i="1" dirty="0" smtClean="0"/>
              <a:t>Outcome</a:t>
            </a:r>
            <a:r>
              <a:rPr lang="en-US" sz="1800" dirty="0" smtClean="0"/>
              <a:t>: </a:t>
            </a:r>
            <a:r>
              <a:rPr lang="en-US" sz="1800" dirty="0"/>
              <a:t>Advanced models demonstrated </a:t>
            </a:r>
            <a:r>
              <a:rPr lang="en-US" sz="1800" dirty="0" smtClean="0"/>
              <a:t>an </a:t>
            </a:r>
            <a:r>
              <a:rPr lang="en-US" sz="1800" dirty="0"/>
              <a:t>improved ability to classify cyberbullying text compared to traditional ML approaches.</a:t>
            </a:r>
            <a:endParaRPr sz="1800" dirty="0">
              <a:solidFill>
                <a:schemeClr val="dk1"/>
              </a:solidFill>
              <a:latin typeface="Calibri"/>
              <a:ea typeface="Calibri"/>
              <a:cs typeface="Calibri"/>
              <a:sym typeface="Calibri"/>
            </a:endParaRPr>
          </a:p>
        </p:txBody>
      </p:sp>
      <p:grpSp>
        <p:nvGrpSpPr>
          <p:cNvPr id="51" name="Google Shape;115;p15"/>
          <p:cNvGrpSpPr/>
          <p:nvPr/>
        </p:nvGrpSpPr>
        <p:grpSpPr>
          <a:xfrm>
            <a:off x="9012380" y="5764698"/>
            <a:ext cx="8116716" cy="3558276"/>
            <a:chOff x="0" y="-28575"/>
            <a:chExt cx="4513047" cy="2437946"/>
          </a:xfrm>
        </p:grpSpPr>
        <p:sp>
          <p:nvSpPr>
            <p:cNvPr id="52" name="Google Shape;116;p15"/>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53" name="Google Shape;117;p15"/>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34" name="TextBox 33"/>
          <p:cNvSpPr txBox="1"/>
          <p:nvPr/>
        </p:nvSpPr>
        <p:spPr>
          <a:xfrm>
            <a:off x="1055218" y="6192083"/>
            <a:ext cx="6996546" cy="2862322"/>
          </a:xfrm>
          <a:prstGeom prst="rect">
            <a:avLst/>
          </a:prstGeom>
          <a:noFill/>
        </p:spPr>
        <p:txBody>
          <a:bodyPr wrap="square" rtlCol="0">
            <a:spAutoFit/>
          </a:bodyPr>
          <a:lstStyle/>
          <a:p>
            <a:r>
              <a:rPr lang="en-US" sz="1800" b="1" dirty="0"/>
              <a:t>Stage 4: Frontend Integration</a:t>
            </a:r>
            <a:r>
              <a:rPr lang="en-US" sz="1800" dirty="0"/>
              <a:t/>
            </a:r>
            <a:br>
              <a:rPr lang="en-US" sz="1800" dirty="0"/>
            </a:br>
            <a:r>
              <a:rPr lang="en-US" sz="1800" b="1" dirty="0"/>
              <a:t>1. Framework Used:</a:t>
            </a:r>
            <a:r>
              <a:rPr lang="en-US" sz="1800" dirty="0"/>
              <a:t/>
            </a:r>
            <a:br>
              <a:rPr lang="en-US" sz="1800" dirty="0"/>
            </a:br>
            <a:r>
              <a:rPr lang="en-US" sz="1800" dirty="0" smtClean="0"/>
              <a:t>    - </a:t>
            </a:r>
            <a:r>
              <a:rPr lang="en-US" sz="1800" dirty="0"/>
              <a:t>Flask </a:t>
            </a:r>
            <a:br>
              <a:rPr lang="en-US" sz="1800" dirty="0"/>
            </a:br>
            <a:r>
              <a:rPr lang="en-US" sz="1800" b="1" dirty="0"/>
              <a:t>2. Features of the Frontend:</a:t>
            </a:r>
            <a:r>
              <a:rPr lang="en-US" sz="1800" dirty="0"/>
              <a:t/>
            </a:r>
            <a:br>
              <a:rPr lang="en-US" sz="1800" dirty="0"/>
            </a:br>
            <a:r>
              <a:rPr lang="en-US" sz="1800" dirty="0" smtClean="0"/>
              <a:t>    - </a:t>
            </a:r>
            <a:r>
              <a:rPr lang="en-US" sz="1800" dirty="0"/>
              <a:t>User-friendly interface for real-time cyberbullying predictions. </a:t>
            </a:r>
            <a:br>
              <a:rPr lang="en-US" sz="1800" dirty="0"/>
            </a:br>
            <a:r>
              <a:rPr lang="en-US" sz="1800" dirty="0" smtClean="0"/>
              <a:t>    - </a:t>
            </a:r>
            <a:r>
              <a:rPr lang="en-US" sz="1800" dirty="0"/>
              <a:t>Seamless interaction with the trained ML models. </a:t>
            </a:r>
            <a:br>
              <a:rPr lang="en-US" sz="1800" dirty="0"/>
            </a:br>
            <a:r>
              <a:rPr lang="en-US" sz="1800" b="1" dirty="0"/>
              <a:t>3. Deployment:</a:t>
            </a:r>
            <a:r>
              <a:rPr lang="en-US" sz="1800" dirty="0"/>
              <a:t/>
            </a:r>
            <a:br>
              <a:rPr lang="en-US" sz="1800" dirty="0"/>
            </a:br>
            <a:r>
              <a:rPr lang="en-US" sz="1800" dirty="0" smtClean="0"/>
              <a:t>   - </a:t>
            </a:r>
            <a:r>
              <a:rPr lang="en-US" sz="1800" dirty="0"/>
              <a:t>Fully functional system ready for practical application. </a:t>
            </a:r>
            <a:br>
              <a:rPr lang="en-US" sz="1800" dirty="0"/>
            </a:br>
            <a:r>
              <a:rPr lang="en-US" sz="1800" i="1" dirty="0"/>
              <a:t>Outcome</a:t>
            </a:r>
            <a:r>
              <a:rPr lang="en-US" sz="1800" dirty="0"/>
              <a:t>: Enabled real-time predictions through an accessible and intuitive interface.</a:t>
            </a:r>
            <a:endParaRPr lang="en-IN" sz="1800" dirty="0"/>
          </a:p>
        </p:txBody>
      </p:sp>
      <p:grpSp>
        <p:nvGrpSpPr>
          <p:cNvPr id="57" name="Google Shape;115;p15"/>
          <p:cNvGrpSpPr/>
          <p:nvPr/>
        </p:nvGrpSpPr>
        <p:grpSpPr>
          <a:xfrm>
            <a:off x="1016253" y="6083606"/>
            <a:ext cx="7035511" cy="3115812"/>
            <a:chOff x="0" y="-28575"/>
            <a:chExt cx="4513047" cy="2437946"/>
          </a:xfrm>
        </p:grpSpPr>
        <p:sp>
          <p:nvSpPr>
            <p:cNvPr id="58" name="Google Shape;116;p15"/>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59" name="Google Shape;117;p15"/>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54" name="Right Arrow 53"/>
          <p:cNvSpPr/>
          <p:nvPr/>
        </p:nvSpPr>
        <p:spPr>
          <a:xfrm>
            <a:off x="8011282" y="3714304"/>
            <a:ext cx="601157" cy="3866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Down Arrow 54"/>
          <p:cNvSpPr/>
          <p:nvPr/>
        </p:nvSpPr>
        <p:spPr>
          <a:xfrm>
            <a:off x="12858316" y="5098804"/>
            <a:ext cx="498764" cy="6658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Left Arrow 55"/>
          <p:cNvSpPr/>
          <p:nvPr/>
        </p:nvSpPr>
        <p:spPr>
          <a:xfrm>
            <a:off x="8090729" y="7390825"/>
            <a:ext cx="803889" cy="53397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3" name="Google Shape;143;p17"/>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 name="Google Shape;141;p17"/>
          <p:cNvSpPr/>
          <p:nvPr/>
        </p:nvSpPr>
        <p:spPr>
          <a:xfrm>
            <a:off x="466725" y="527593"/>
            <a:ext cx="17135476" cy="9148082"/>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2000" b="1" u="sng"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4800" b="1" u="sng" dirty="0">
                <a:solidFill>
                  <a:schemeClr val="dk1"/>
                </a:solidFill>
                <a:latin typeface="Times New Roman"/>
                <a:ea typeface="Times New Roman"/>
                <a:cs typeface="Times New Roman"/>
                <a:sym typeface="Times New Roman"/>
              </a:rPr>
              <a:t>WEB SCRAPING</a:t>
            </a:r>
            <a:endParaRPr sz="4800" b="1" u="sng"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dirty="0">
                <a:solidFill>
                  <a:schemeClr val="dk1"/>
                </a:solidFill>
                <a:latin typeface="Times New Roman"/>
                <a:ea typeface="Times New Roman"/>
                <a:cs typeface="Times New Roman"/>
                <a:sym typeface="Times New Roman"/>
              </a:rPr>
              <a:t>Web scraping is the process of using automated tools or scripts to extract specific data from websites. It involves sending requests to web servers, receiving HTML responses, parsing the content, and extracting information based on HTML tags or patterns. This data is stored in a structured format for easy analysis. Web scraping is widely used in fields like market research, price monitoring, news aggregation, and social media tracking.</a:t>
            </a:r>
            <a:endParaRPr dirty="0">
              <a:latin typeface="Times New Roman"/>
              <a:ea typeface="Times New Roman"/>
              <a:cs typeface="Times New Roman"/>
              <a:sym typeface="Times New Roman"/>
            </a:endParaRPr>
          </a:p>
          <a:p>
            <a:pPr marL="0" marR="0" lvl="0" indent="0" algn="ctr" rtl="0">
              <a:spcBef>
                <a:spcPts val="0"/>
              </a:spcBef>
              <a:spcAft>
                <a:spcPts val="0"/>
              </a:spcAft>
              <a:buNone/>
            </a:pPr>
            <a:endParaRPr sz="2000" dirty="0">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2000"/>
              <a:buFont typeface="Arial"/>
              <a:buChar char="•"/>
            </a:pPr>
            <a:r>
              <a:rPr lang="en-US" sz="2000" b="1" dirty="0">
                <a:solidFill>
                  <a:schemeClr val="dk1"/>
                </a:solidFill>
                <a:latin typeface="Times New Roman"/>
                <a:ea typeface="Times New Roman"/>
                <a:cs typeface="Times New Roman"/>
                <a:sym typeface="Times New Roman"/>
              </a:rPr>
              <a:t>Sending a Request: </a:t>
            </a:r>
            <a:r>
              <a:rPr lang="en-US" sz="2000" dirty="0">
                <a:solidFill>
                  <a:schemeClr val="dk1"/>
                </a:solidFill>
                <a:latin typeface="Times New Roman"/>
                <a:ea typeface="Times New Roman"/>
                <a:cs typeface="Times New Roman"/>
                <a:sym typeface="Times New Roman"/>
              </a:rPr>
              <a:t>The scraper first sends a request to the website's server for a specific webpage (usually an HTTP GET request).</a:t>
            </a:r>
            <a:endParaRPr dirty="0">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2000"/>
              <a:buFont typeface="Arial"/>
              <a:buChar char="•"/>
            </a:pPr>
            <a:r>
              <a:rPr lang="en-US" sz="2000" b="1" dirty="0">
                <a:solidFill>
                  <a:schemeClr val="dk1"/>
                </a:solidFill>
                <a:latin typeface="Times New Roman"/>
                <a:ea typeface="Times New Roman"/>
                <a:cs typeface="Times New Roman"/>
                <a:sym typeface="Times New Roman"/>
              </a:rPr>
              <a:t>Retrieving the HTML: </a:t>
            </a:r>
            <a:r>
              <a:rPr lang="en-US" sz="2000" dirty="0">
                <a:solidFill>
                  <a:schemeClr val="dk1"/>
                </a:solidFill>
                <a:latin typeface="Times New Roman"/>
                <a:ea typeface="Times New Roman"/>
                <a:cs typeface="Times New Roman"/>
                <a:sym typeface="Times New Roman"/>
              </a:rPr>
              <a:t>If the request is successful, the server responds with the HTML content of the webpage.</a:t>
            </a:r>
            <a:endParaRPr dirty="0">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2000"/>
              <a:buFont typeface="Arial"/>
              <a:buChar char="•"/>
            </a:pPr>
            <a:r>
              <a:rPr lang="en-US" sz="2000" b="1" dirty="0">
                <a:solidFill>
                  <a:schemeClr val="dk1"/>
                </a:solidFill>
                <a:latin typeface="Times New Roman"/>
                <a:ea typeface="Times New Roman"/>
                <a:cs typeface="Times New Roman"/>
                <a:sym typeface="Times New Roman"/>
              </a:rPr>
              <a:t>Parsing the HTML: </a:t>
            </a:r>
            <a:r>
              <a:rPr lang="en-US" sz="2000" dirty="0">
                <a:solidFill>
                  <a:schemeClr val="dk1"/>
                </a:solidFill>
                <a:latin typeface="Times New Roman"/>
                <a:ea typeface="Times New Roman"/>
                <a:cs typeface="Times New Roman"/>
                <a:sym typeface="Times New Roman"/>
              </a:rPr>
              <a:t>The scraper then processes the HTML to locate and extract specific information. It involves identifying particular HTML tags, classes, IDs, or other elements that contain the desired data.</a:t>
            </a:r>
            <a:endParaRPr dirty="0">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2000"/>
              <a:buFont typeface="Arial"/>
              <a:buChar char="•"/>
            </a:pPr>
            <a:r>
              <a:rPr lang="en-US" sz="2000" b="1" dirty="0">
                <a:solidFill>
                  <a:schemeClr val="dk1"/>
                </a:solidFill>
                <a:latin typeface="Times New Roman"/>
                <a:ea typeface="Times New Roman"/>
                <a:cs typeface="Times New Roman"/>
                <a:sym typeface="Times New Roman"/>
              </a:rPr>
              <a:t>Extracting and Storing Data</a:t>
            </a:r>
            <a:r>
              <a:rPr lang="en-US" sz="2000" dirty="0">
                <a:solidFill>
                  <a:schemeClr val="dk1"/>
                </a:solidFill>
                <a:latin typeface="Times New Roman"/>
                <a:ea typeface="Times New Roman"/>
                <a:cs typeface="Times New Roman"/>
                <a:sym typeface="Times New Roman"/>
              </a:rPr>
              <a:t>: Once the information is identified, it’s extracted, transformed as needed, and stored in a structured format like CSV, Excel, or a database for easy access and analysis.</a:t>
            </a:r>
            <a:endParaRPr dirty="0">
              <a:latin typeface="Times New Roman"/>
              <a:ea typeface="Times New Roman"/>
              <a:cs typeface="Times New Roman"/>
              <a:sym typeface="Times New Roman"/>
            </a:endParaRPr>
          </a:p>
          <a:p>
            <a:pPr marL="0" marR="0" lvl="0" indent="0" algn="ctr" rtl="0">
              <a:spcBef>
                <a:spcPts val="0"/>
              </a:spcBef>
              <a:spcAft>
                <a:spcPts val="0"/>
              </a:spcAft>
              <a:buNone/>
            </a:pPr>
            <a:endParaRPr sz="2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3200" b="1" dirty="0">
                <a:solidFill>
                  <a:schemeClr val="dk1"/>
                </a:solidFill>
                <a:latin typeface="Times New Roman"/>
                <a:ea typeface="Times New Roman"/>
                <a:cs typeface="Times New Roman"/>
                <a:sym typeface="Times New Roman"/>
              </a:rPr>
              <a:t>Pre-processing:</a:t>
            </a:r>
            <a:endParaRPr sz="32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dirty="0">
                <a:solidFill>
                  <a:schemeClr val="dk1"/>
                </a:solidFill>
                <a:latin typeface="Times New Roman"/>
                <a:ea typeface="Times New Roman"/>
                <a:cs typeface="Times New Roman"/>
                <a:sym typeface="Times New Roman"/>
              </a:rPr>
              <a:t>Pre-processing cleans and structures raw data for analysis by removing irrelevant symbols, correcting errors, and handling missing values. It ensures consistency and reduces noise, which is essential for accurate results. Missing data can be imputed, flagged, or removed depending on its relevance. Pre-processing transforms messy data into a reliable, usable format, improving the quality and performance of machine learning models or analytical tools.</a:t>
            </a:r>
            <a:endParaRPr dirty="0">
              <a:latin typeface="Times New Roman"/>
              <a:ea typeface="Times New Roman"/>
              <a:cs typeface="Times New Roman"/>
              <a:sym typeface="Times New Roman"/>
            </a:endParaRPr>
          </a:p>
          <a:p>
            <a:pPr marL="0" marR="0" lvl="0" indent="0" algn="ctr" rtl="0">
              <a:spcBef>
                <a:spcPts val="0"/>
              </a:spcBef>
              <a:spcAft>
                <a:spcPts val="0"/>
              </a:spcAft>
              <a:buNone/>
            </a:pPr>
            <a:endParaRPr sz="2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b="1" dirty="0">
                <a:solidFill>
                  <a:schemeClr val="dk1"/>
                </a:solidFill>
                <a:latin typeface="Times New Roman"/>
                <a:ea typeface="Times New Roman"/>
                <a:cs typeface="Times New Roman"/>
                <a:sym typeface="Times New Roman"/>
              </a:rPr>
              <a:t>Text Normalization:</a:t>
            </a:r>
            <a:endParaRPr sz="28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dirty="0">
                <a:solidFill>
                  <a:schemeClr val="dk1"/>
                </a:solidFill>
                <a:latin typeface="Times New Roman"/>
                <a:ea typeface="Times New Roman"/>
                <a:cs typeface="Times New Roman"/>
                <a:sym typeface="Times New Roman"/>
              </a:rPr>
              <a:t>Text normalization standardizes text data for analysis in natural language processing. It includes converting text to lowercase, removing stop words (like "the" or "is") that add little value, stripping punctuation, and applying lemmatization to reduce words to their root forms. This process ensures consistency, reduces redundancy, and focuses on the most meaningful parts of the text, enabling more accurate analysis and machine learning results.</a:t>
            </a:r>
            <a:endParaRPr sz="2000" dirty="0">
              <a:solidFill>
                <a:schemeClr val="dk1"/>
              </a:solidFill>
              <a:latin typeface="Times New Roman"/>
              <a:ea typeface="Times New Roman"/>
              <a:cs typeface="Times New Roman"/>
              <a:sym typeface="Times New Roman"/>
            </a:endParaRPr>
          </a:p>
        </p:txBody>
      </p:sp>
      <p:sp>
        <p:nvSpPr>
          <p:cNvPr id="142" name="Google Shape;142;p17"/>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44" name="Google Shape;144;p17"/>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a:solidFill>
                <a:srgbClr val="404040"/>
              </a:solidFill>
              <a:latin typeface="Questrial"/>
              <a:ea typeface="Questrial"/>
              <a:cs typeface="Questrial"/>
              <a:sym typeface="Questrial"/>
            </a:endParaRPr>
          </a:p>
        </p:txBody>
      </p:sp>
      <p:sp>
        <p:nvSpPr>
          <p:cNvPr id="145" name="Google Shape;145;p17"/>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8"/>
          <p:cNvSpPr/>
          <p:nvPr/>
        </p:nvSpPr>
        <p:spPr>
          <a:xfrm>
            <a:off x="466725" y="527593"/>
            <a:ext cx="17135476" cy="9148082"/>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7200" b="1" u="sng" dirty="0">
                <a:solidFill>
                  <a:schemeClr val="dk1"/>
                </a:solidFill>
                <a:latin typeface="Times New Roman"/>
                <a:ea typeface="Times New Roman"/>
                <a:cs typeface="Times New Roman"/>
                <a:sym typeface="Times New Roman"/>
              </a:rPr>
              <a:t>Tokenization and Text Conversion</a:t>
            </a:r>
            <a:r>
              <a:rPr lang="en-US" sz="6000" u="sng" dirty="0">
                <a:solidFill>
                  <a:schemeClr val="dk1"/>
                </a:solidFill>
                <a:latin typeface="Arial Black"/>
                <a:ea typeface="Arial Black"/>
                <a:cs typeface="Arial Black"/>
                <a:sym typeface="Arial Black"/>
              </a:rPr>
              <a:t> </a:t>
            </a:r>
            <a:endParaRPr sz="6000" u="sng" dirty="0">
              <a:solidFill>
                <a:schemeClr val="dk1"/>
              </a:solidFill>
              <a:latin typeface="Arial Black"/>
              <a:ea typeface="Arial Black"/>
              <a:cs typeface="Arial Black"/>
              <a:sym typeface="Arial Black"/>
            </a:endParaRPr>
          </a:p>
        </p:txBody>
      </p:sp>
      <p:sp>
        <p:nvSpPr>
          <p:cNvPr id="151" name="Google Shape;151;p18"/>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52" name="Google Shape;152;p18"/>
          <p:cNvSpPr/>
          <p:nvPr/>
        </p:nvSpPr>
        <p:spPr>
          <a:xfrm rot="10800000">
            <a:off x="-1335"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3" name="Google Shape;153;p18"/>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a:solidFill>
                <a:srgbClr val="404040"/>
              </a:solidFill>
              <a:latin typeface="Questrial"/>
              <a:ea typeface="Questrial"/>
              <a:cs typeface="Questrial"/>
              <a:sym typeface="Questrial"/>
            </a:endParaRPr>
          </a:p>
        </p:txBody>
      </p:sp>
      <p:sp>
        <p:nvSpPr>
          <p:cNvPr id="154" name="Google Shape;154;p18"/>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55" name="Google Shape;155;p18"/>
          <p:cNvSpPr/>
          <p:nvPr/>
        </p:nvSpPr>
        <p:spPr>
          <a:xfrm>
            <a:off x="830775" y="1966050"/>
            <a:ext cx="16072200" cy="7133400"/>
          </a:xfrm>
          <a:prstGeom prst="rect">
            <a:avLst/>
          </a:prstGeom>
          <a:noFill/>
          <a:ln>
            <a:noFill/>
          </a:ln>
        </p:spPr>
        <p:txBody>
          <a:bodyPr spcFirstLastPara="1" wrap="square" lIns="91425" tIns="45700" rIns="91425" bIns="45700" anchor="t" anchorCtr="0">
            <a:noAutofit/>
          </a:bodyPr>
          <a:lstStyle/>
          <a:p>
            <a:pPr marL="571500" marR="0" lvl="0" indent="-647700" algn="l" rtl="0">
              <a:spcBef>
                <a:spcPts val="0"/>
              </a:spcBef>
              <a:spcAft>
                <a:spcPts val="0"/>
              </a:spcAft>
              <a:buClr>
                <a:schemeClr val="dk1"/>
              </a:buClr>
              <a:buSzPts val="3000"/>
              <a:buFont typeface="Times New Roman"/>
              <a:buChar char="•"/>
            </a:pPr>
            <a:r>
              <a:rPr lang="en-US" sz="3000" dirty="0">
                <a:solidFill>
                  <a:schemeClr val="dk1"/>
                </a:solidFill>
                <a:latin typeface="Times New Roman"/>
                <a:ea typeface="Times New Roman"/>
                <a:cs typeface="Times New Roman"/>
                <a:sym typeface="Times New Roman"/>
              </a:rPr>
              <a:t>Tokenization converts text into smaller units, typically words or sub-words, to help the model understand the input text. This is necessary for processing text data in machine learning models.   </a:t>
            </a:r>
            <a:endParaRPr sz="3000" dirty="0">
              <a:latin typeface="Times New Roman"/>
              <a:ea typeface="Times New Roman"/>
              <a:cs typeface="Times New Roman"/>
              <a:sym typeface="Times New Roman"/>
            </a:endParaRPr>
          </a:p>
          <a:p>
            <a:pPr marL="571500" marR="0" lvl="0" indent="-457200" algn="l" rtl="0">
              <a:spcBef>
                <a:spcPts val="0"/>
              </a:spcBef>
              <a:spcAft>
                <a:spcPts val="0"/>
              </a:spcAft>
              <a:buClr>
                <a:schemeClr val="dk1"/>
              </a:buClr>
              <a:buSzPts val="1800"/>
              <a:buFont typeface="Arial"/>
              <a:buNone/>
            </a:pPr>
            <a:endParaRPr sz="3000" dirty="0">
              <a:solidFill>
                <a:schemeClr val="dk1"/>
              </a:solidFill>
              <a:latin typeface="Times New Roman"/>
              <a:ea typeface="Times New Roman"/>
              <a:cs typeface="Times New Roman"/>
              <a:sym typeface="Times New Roman"/>
            </a:endParaRPr>
          </a:p>
          <a:p>
            <a:pPr marL="571500" marR="0" lvl="0" indent="-647700" algn="l" rtl="0">
              <a:spcBef>
                <a:spcPts val="0"/>
              </a:spcBef>
              <a:spcAft>
                <a:spcPts val="0"/>
              </a:spcAft>
              <a:buClr>
                <a:schemeClr val="dk1"/>
              </a:buClr>
              <a:buSzPts val="3000"/>
              <a:buFont typeface="Arial"/>
              <a:buChar char="•"/>
            </a:pPr>
            <a:r>
              <a:rPr lang="en-US" sz="3000" b="1" dirty="0">
                <a:solidFill>
                  <a:schemeClr val="dk1"/>
                </a:solidFill>
                <a:latin typeface="Times New Roman"/>
                <a:ea typeface="Times New Roman"/>
                <a:cs typeface="Times New Roman"/>
                <a:sym typeface="Times New Roman"/>
              </a:rPr>
              <a:t>Why Tokenization?</a:t>
            </a:r>
            <a:r>
              <a:rPr lang="en-US" sz="3000" dirty="0">
                <a:solidFill>
                  <a:schemeClr val="dk1"/>
                </a:solidFill>
                <a:latin typeface="Times New Roman"/>
                <a:ea typeface="Times New Roman"/>
                <a:cs typeface="Times New Roman"/>
                <a:sym typeface="Times New Roman"/>
              </a:rPr>
              <a:t> Cyberbullying detection requires analyzing the semantics and context of sentences. Breaking down text into tokens allows the model to handle each word as a meaningful unit.                                                                                                                                                                                                                                                                                                   </a:t>
            </a:r>
            <a:endParaRPr sz="3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3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3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3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3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3000" dirty="0">
              <a:solidFill>
                <a:schemeClr val="dk1"/>
              </a:solidFill>
              <a:latin typeface="Times New Roman"/>
              <a:ea typeface="Times New Roman"/>
              <a:cs typeface="Times New Roman"/>
              <a:sym typeface="Times New Roman"/>
            </a:endParaRPr>
          </a:p>
          <a:p>
            <a:pPr marL="457200" marR="0" lvl="0" indent="-419100" algn="l" rtl="0">
              <a:spcBef>
                <a:spcPts val="0"/>
              </a:spcBef>
              <a:spcAft>
                <a:spcPts val="0"/>
              </a:spcAft>
              <a:buClr>
                <a:schemeClr val="dk1"/>
              </a:buClr>
              <a:buSzPts val="3000"/>
              <a:buFont typeface="Times New Roman"/>
              <a:buAutoNum type="arabicPeriod"/>
            </a:pPr>
            <a:r>
              <a:rPr lang="en-US" sz="3000" dirty="0">
                <a:solidFill>
                  <a:schemeClr val="dk1"/>
                </a:solidFill>
                <a:latin typeface="Times New Roman"/>
                <a:ea typeface="Times New Roman"/>
                <a:cs typeface="Times New Roman"/>
                <a:sym typeface="Times New Roman"/>
              </a:rPr>
              <a:t>Converts text to lowercase, making it easier to work with consistently. </a:t>
            </a:r>
            <a:endParaRPr sz="3000" dirty="0">
              <a:solidFill>
                <a:schemeClr val="dk1"/>
              </a:solidFill>
              <a:latin typeface="Times New Roman"/>
              <a:ea typeface="Times New Roman"/>
              <a:cs typeface="Times New Roman"/>
              <a:sym typeface="Times New Roman"/>
            </a:endParaRPr>
          </a:p>
          <a:p>
            <a:pPr marL="457200" marR="0" lvl="0" indent="-419100" algn="l" rtl="0">
              <a:spcBef>
                <a:spcPts val="0"/>
              </a:spcBef>
              <a:spcAft>
                <a:spcPts val="0"/>
              </a:spcAft>
              <a:buClr>
                <a:schemeClr val="dk1"/>
              </a:buClr>
              <a:buSzPts val="3000"/>
              <a:buFont typeface="Times New Roman"/>
              <a:buAutoNum type="arabicPeriod"/>
            </a:pPr>
            <a:r>
              <a:rPr lang="en-US" sz="3000" dirty="0">
                <a:solidFill>
                  <a:schemeClr val="dk1"/>
                </a:solidFill>
                <a:latin typeface="Times New Roman"/>
                <a:ea typeface="Times New Roman"/>
                <a:cs typeface="Times New Roman"/>
                <a:sym typeface="Times New Roman"/>
              </a:rPr>
              <a:t>Tokenization happens here indirectly: the text is split by whitespace (via split()) and joined back together, giving us lowercase tokens without changing word order. </a:t>
            </a:r>
            <a:endParaRPr sz="3000" dirty="0">
              <a:solidFill>
                <a:schemeClr val="dk1"/>
              </a:solidFill>
              <a:latin typeface="Times New Roman"/>
              <a:ea typeface="Times New Roman"/>
              <a:cs typeface="Times New Roman"/>
              <a:sym typeface="Times New Roman"/>
            </a:endParaRPr>
          </a:p>
        </p:txBody>
      </p:sp>
      <p:sp>
        <p:nvSpPr>
          <p:cNvPr id="156" name="Google Shape;156;p18"/>
          <p:cNvSpPr/>
          <p:nvPr/>
        </p:nvSpPr>
        <p:spPr>
          <a:xfrm>
            <a:off x="7512110" y="4958834"/>
            <a:ext cx="12002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57" name="Google Shape;157;p18"/>
          <p:cNvPicPr preferRelativeResize="0"/>
          <p:nvPr/>
        </p:nvPicPr>
        <p:blipFill>
          <a:blip r:embed="rId4">
            <a:alphaModFix/>
          </a:blip>
          <a:stretch>
            <a:fillRect/>
          </a:stretch>
        </p:blipFill>
        <p:spPr>
          <a:xfrm>
            <a:off x="3623300" y="4695438"/>
            <a:ext cx="11563350" cy="1971325"/>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8288001" cy="10286999"/>
          </a:xfrm>
          <a:prstGeom prst="rect">
            <a:avLst/>
          </a:prstGeom>
        </p:spPr>
      </p:pic>
      <p:sp>
        <p:nvSpPr>
          <p:cNvPr id="193" name="Google Shape;193;p21"/>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4">
              <a:alphaModFix/>
            </a:blip>
            <a:stretch>
              <a:fillRect/>
            </a:stretch>
          </a:blipFill>
          <a:ln>
            <a:noFill/>
          </a:ln>
        </p:spPr>
      </p:sp>
      <p:sp>
        <p:nvSpPr>
          <p:cNvPr id="195" name="Google Shape;195;p21"/>
          <p:cNvSpPr txBox="1"/>
          <p:nvPr/>
        </p:nvSpPr>
        <p:spPr>
          <a:xfrm>
            <a:off x="8832793" y="5270438"/>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96" name="Google Shape;196;p21"/>
          <p:cNvSpPr txBox="1"/>
          <p:nvPr/>
        </p:nvSpPr>
        <p:spPr>
          <a:xfrm>
            <a:off x="576261" y="514326"/>
            <a:ext cx="17135475" cy="1200288"/>
          </a:xfrm>
          <a:prstGeom prst="rect">
            <a:avLst/>
          </a:prstGeom>
          <a:noFill/>
          <a:ln>
            <a:noFill/>
          </a:ln>
        </p:spPr>
        <p:txBody>
          <a:bodyPr spcFirstLastPara="1" wrap="square" lIns="91425" tIns="45700" rIns="91425" bIns="45700" anchor="t" anchorCtr="0">
            <a:spAutoFit/>
          </a:bodyPr>
          <a:lstStyle/>
          <a:p>
            <a:pPr lvl="0"/>
            <a:r>
              <a:rPr lang="en-US" sz="7200" b="1" u="sng" dirty="0">
                <a:latin typeface="Times New Roman"/>
                <a:ea typeface="Times New Roman"/>
                <a:cs typeface="Times New Roman"/>
                <a:sym typeface="Times New Roman"/>
              </a:rPr>
              <a:t>FLOWCHART </a:t>
            </a:r>
            <a:endParaRPr sz="7200" b="1" u="sng" dirty="0">
              <a:latin typeface="Times New Roman"/>
              <a:ea typeface="Times New Roman"/>
              <a:cs typeface="Times New Roman"/>
              <a:sym typeface="Times New Roman"/>
            </a:endParaRPr>
          </a:p>
        </p:txBody>
      </p:sp>
      <p:sp>
        <p:nvSpPr>
          <p:cNvPr id="198" name="Google Shape;198;p21" descr="data:image/png;base64,iVBORw0KGgoAAAANSUhEUgAAAh0AAAIACAYAAAAmKN6iAAAAOXRFWHRTb2Z0d2FyZQBNYXRwbG90bGliIHZlcnNpb24zLjguMCwgaHR0cHM6Ly9tYXRwbG90bGliLm9yZy81sbWrAAAACXBIWXMAAA9hAAAPYQGoP6dpAABo7klEQVR4nO3dd1gU1/s28HvpRapIswBWRAWxEyuKNfaOFVs0URPRWNAoiEbAmhiNJjH2bsQS8429GyuKLRZQ1KiABQGxILDn/cOX/bkuKrDL7AL3x2uuyz1zzsyzyMrDaSMTQggQERERFTA9bQdARERExQOTDiIiIpIEkw4iIiKSBJMOIiIikgSTDiIiIpIEkw4iIiKSBJMOIiIikgSTDiIiIpIEkw4iIiKSBJMOojyKiYlB79694ejoCH19fchkMgQEBEgex507dyCTySCTySS/N/2fZs2aQSaTYeXKldoOhUjnMekgrUtNTcWCBQvQqlUrlClTBiYmJrCwsIC7uzsCAgKwZ88e6Mpu/UlJSWjcuDE2bdqER48ewcbGBg4ODrCystJ2aDovJCREkSTJZDLcvn37o/WXL1+uVP/48eMajSUkJATJyckauyYRfZqBtgOg4m3Lli348ssv8fTpU0WZpaUlMjMzcePGDdy4cQOrVq1CnTp1sG3bNpQpU0aL0QIbNmxAYmIiKleujMOHD8PJyUlrsRgaGqJKlSpau7+61q5di2nTpn3w/Jo1awrs3tOnTwcABAQEwNraWq1rlStXDlWqVGHiSZQL7Okgrfn111/Rq1cvPH36FDVq1MCmTZuQnJyMlJQUvHjxAgkJCVi2bBnc3d1x7tw5xMbGajtkXL16FQDQoUMHrSYcAFC6dGlcv34d169f12oceVWuXDkAwLp16z5Y5969ezhy5Iiiri5bvXo1rl+/ji5dumg7FCKdx6SDtOL8+fMYPXo0hBDo0qULzp07h549eyr9tujg4IAhQ4bgypUrmDp1KvT0tP/t+urVKwBAiRIltBxJ4VWpUiXUqVMHN2/exJkzZ3Kss27dOggh0LdvX4mjI6KCpP3/xalY+u677/DmzRuUK1cOq1evhpGR0Qfr6uvrIzQ0FI0bN1Y5d/PmTQwZMgQuLi4wNjaGnZ0dWrVqhS1btnzwetlzBO7cuYO4uDgEBATA2dkZJiYmqFSpEoKDg/H69WulNgEBAUqTBadPn6403yBbbiYVvnv/90VGRqJNmzawt7eHoaEh7Ozs4OHhgUGDBmH37t1KdXMzkXTv3r3o2LEj7O3tYWRkhNKlS8Pf3x9RUVE51j98+DBkMhlcXV0BAEeOHEGbNm1ga2sLMzMz1K1bVyPDHv379wfwdoglJ9nl/fr1++A1srKy8Ndff2Ho0KHw9vaGnZ0djI2N4eLiggEDBuDy5csqbbLnlWRzc3NT+nd8d0Jw9r95SEgIXr16henTp6NatWowMzNTGpLJ6d/8+fPnKF++PGQyGUaPHp1j/AcPHoSenh709PRw6NChD75PoiJFEEns3r17AoAAIObOnZvv62zbtk0YGxsrrmVtbS0MDAwUrwcMGCCysrJU2mWfj4yMFDY2NgKAsLS0FHp6eopzn3/+uVKbr7/+Wjg4OAgTExMBQJibmwsHBwfFka1p06YCgFixYsUH486+R1xcnFL5xIkTFecACCsrK2FkZKR4Xb9+faX6cXFxinM5mTBhguK8np6esLa2FjKZTPF66dKlKm0OHTokAAgXFxexbNkyoaenJ2QymbCyslKKbc6cOR98fx8SHBwsAIgWLVqIxMREYWBgIOzt7UVGRoZSvaioKAFAeHt7K329jh07plTv8uXLinMymUxYW1sr/n0ACGNjY7Fz506lNnPmzBEODg6KOnZ2dkr/jl9//bWi7sCBAwUAMWHCBFG7dm0BQBgZGQlLS0thZWWlqPehf/MjR44ovn779u1TOpecnCzKli0rAIhvvvkmz19LosKKSQdJbs2aNYr/9K9fv56va8TExAgzMzMBQLRu3VrcunVLCCHEixcvREREhCKBmD17tkrbd5OUVq1aKWJ48eKFmDNnjuIH859//qnSNvsHUXBwcI5x5TfpuH37tpDJZEJfX18sWLBApKamCiGEkMvl4uHDh2LlypVi3LhxStf5WNKxbt06xbnx48eLZ8+eCSGEePjwofD391ckHidPnlRql510mJmZCSMjIzF27Fjx+PFjIYQQjx8/Fr1791b8QM8uz613kw4hhGjXrp0AIP766y+lemPGjBEAxLx585S+Xu8nHTdu3BBDhw4VBw4cEGlpaYqvV2xsrAgICBAAhI2NjUhJSVGJ5UOJ37uy/61LlCghbG1txR9//KFIkGJiYhT1PvZvPm7cOAFAlClTRiQnJyvK+/fvLwAId3d38erVq4981YiKFiYdJLkpU6YofnDJ5fJ8XSP7h0q1atXE69evVc6PHz9ekVi8ePFC6Vz2Dxw3N7cc23bq1EkAEAMHDlQ5V1BJx6ZNmwQA0aZNmw+2e9+Hkg65XC7Kly8vAIihQ4eqtMvKyhL169cXAESrVq2UzmUnHQBE3759Vdq+fv1a0VPwsfeYk/eTjg0bNggAwt/fX1EnMzNTODg4CH19fREfHy+E+HDS8SmtWrUSAMSyZctUzuUl6QAg9u/f/8F6H/s3f/36tahWrZoAIPr37y+EEGLr1q0CgDAwMBBnzpzJ03siKuw4p4Mkl7081sbGJl8bWwkhsG3bNgDA+PHjYWxsrFJn3LhxMDY2RnJyMg4cOJDjdSZMmJBj2w4dOgD4v5UqUrC0tAQAPHr0CHK5XK1rXbhwQbEHxpQpU1TO6+npISgoCACwb98+pKSk5Hid7777TqXM2NgYLVu2BKD+16dTp06wsLDAjh07kJaWpognMTERLVq0gKOjo1rXb9u2LQDg1KlTal3Hy8sLLVq0yFdbY2NjrF27FoaGhlizZg2WLFmC4cOHAwAmT56MunXrqhUbUWHDpIMKnVu3bil+UPr6+uZYx8HBAR4eHgDe/hDOiaenZ47lpUuXBgBJN46qX78+bGxscP78eTRr1gxr165FfHx8vq51/vx5AG8nSWZPCH1f9tdNCIGLFy+qnDc2NkblypVzbKupr4+pqSm6deuGly9fIjIyEsD/7c3xsQmk70pLS0N4eDgaNmyIkiVLwsDAQDEpNDAwEADy/XXM1qBBA7Xa16xZE8HBwQCAr776Ck+ePEGtWrVyTOqIijomHSS5kiVLAgCePXuWr51Gnzx5ovh79g/AnLi4uAAAHj9+nON5Z2fnHMtNTEwAABkZGXmOLb9sbGywevVqWFlZ4dixY+jfvz+cnZ1Rvnx5fPXVV4iOjs71tbK/Ph/72lhaWipWYOT09XF0dPzgEmVNfn2yk4u1a9ciLS0N27dvh5mZWa72vHjw4AG8vLwQFBSEf/75B0lJSTAzM4O9vT0cHBwUvUcvXrxQK8ZSpUqp1R4AJk2ahEqVKgF429O0evVqGBoaqn1dosKGSQdJzt3dHQCQnp6OmzdvqnWt9PR0TYSkE9q3b4+4uDgsWbIE3bp1g4ODg+J1rVq1EBERkafrFYavja+vL0qXLo2DBw9i0aJFePnyJbp06ZKrfVDGjBmD27dvo2zZsti5cydSU1ORmpqKxMREJCQkYP78+QCg9hb6+vr6arUHgOPHjys2t5PL5WoP+RAVVkw6SHJNmzZV/H3Xrl15bv/ub5737t37YL27d++q1C9oBgZvnyzw/j4f2T40fyKbjY0NRowYgT/++AMJCQk4f/48unfvDiEEpkyZgn///feTMWS/3499bZ4/f64YHpHy6/M+PT099OnTB1lZWYot0XMztPLmzRv8+eefAN7uCNqhQwdYWFgo1Xn06JHmA86H58+fIyAgAEIIVKtWDQAQGBiY4z4tREUdkw6SXNmyZRWT/BYuXKiYRPgp2b+xli9fXrFz6eHDh3Osm5iYqPgB7e3trWbEuZc9ZPHgwYMcz587dy5P1/P29sbGjRvh4uKCrKysXD30LPv9JiYm4tq1aznWOXjwIIC3G5V5eXnlKSZNy94oLCMjAw4ODoqJqh/z5MkTRU9OnTp1cqzzsQ23sicwq9sLkhvZCUalSpVw+vRptGjRAs+fP8egQYN05kGGRFJh0kFaMWPGDBgaGuLevXsYOHAg3rx588G62b8FHzt2DMDbHxhdu3YFAMyfPz/HtvPmzUN6ejqsra3zvfIgP2rUqAEAit/C3zdnzpwcyz/2/vX19RU7tn6oB+Vd3t7eqFChAgDkOCQjl8sRFhYGAGjZsqXWH1RWo0YNhIaGYty4cZg/f36uhjMsLCwUicONGzdUzh87dgz79+//YPvs+R4FPVn4r7/+wu+//w59fX2sXr0a5ubmWL58OSwtLXH48GH8+OOPBXp/Il3DpIO0onbt2vjhhx8AvN36u27dutiyZQtSU1MVdRITE7F8+XJUr14dM2bMUFpKOnnyZJiZmSEmJgZdunRRdFW/fPkSs2fPxrx585TqSaVbt26QyWS4ePEixo0bp3g/9+/fR79+/T74rJElS5agTZs22Lhxo9KwwJMnT/Dtt98iJiYGenp68PPz+2QMMpkMoaGhAIBVq1Zh8uTJimGdhIQE9O/fH6dPn4aenp7iaavaNnXqVMydOxd9+vTJVX0LCwvFctNhw4Yplu9mZGRg48aN6NSpE2xsbD7YPnuYY/Xq1cjKylIz+pw9ffoUQ4cOBQBMnDhRsQqmXLlyiu/9yZMn55g0ERVZWtshhEgIsX79emFra6uy/Xf2bqPZx2effSYePHig1Hbbtm1K24S/vw16//79P7oN+oc2hnp3K/D3fWpzMCGEGD16tMr23ACEiYmJ2L17d473X7BggdL7LVGihLC0tFQqmzVrltJ98rINur6+vrCxsVHaBn3JkiV5eu/Zsjf5ymnztI95f3Ow3Mp+D+9vDnb06FGlf/8SJUooXlerVk388MMPAoBo2rSpyjWXL1+uaGdiYiLKlSsnXFxclHZ9zc2/tRAf3hysZ8+eAoDw8vIS6enpKu06dOggAIh69eqJzMzMXH89iAoz9nSQVvn7++P27duYN28e/Pz84OTkhFevXkEmk8Hd3R2DBg3C/v37ceLECZUlrp07d8alS5cwaNAglC1bFi9fvoSFhQVatGiBTZs2YfXq1Vp5Mu2PP/6IhQsXonr16jAyMoK+vj46d+6MkydPonXr1jm26dOnD3799Vf06NED7u7u0NfXx6tXr1CmTBn06NEDhw8fVmzolVsRERHYs2cP2rdvDxsbG6SlpcHR0RG9evXC6dOnMWLECE28Xa1p3Lgxjh07hrZt28LS0hKZmZlwc3PD5MmTcerUqY8OGw0aNAi//fYb6tWrBwMDA/z333+4e/eu0nJsdWzcuBGbN2+GkZHRBx9o+Ntvv8HOzg5nzpxRDHcRFXUyITiTiYiIiAoeezqIiIhIEkw6iIiISBJMOoiIiEgSTDqIiIhIEkw6iIiISBJMOoiIiEgSTDqIiIhIEkw6iIiISBJMOoiIiEgSTDqIiIhIEkw6iIiISBJMOoiIiEgSTDqIiIhIEkw6iIiISBJMOoiIiEgSTDqIiIhIEkw6iIiISBJMOoiIiEgSTDqIiIhIEkw6iIiISBJMOoiIiEgSTDqIiIhIEkw6iIiISBJMOoiIiEgSTDqIiIhIEkw6iIiISBJMOoiIiEgSTDqIiqg7d+5AJpMhJCTko2UFdS8iovcx6SDSsMOHD0MmkykdJUqUQO3atfHjjz8iKytL2yHmy507dxASEoLo6Ghth0JEhZSBtgMgKqr8/f3Rrl07CCHw8OFDrFy5EmPGjMHVq1fx66+/aiUmFxcXvHr1CgYGef/o37lzB9OnT4erqytq1qypsesSUfHB/yGICkitWrXQr18/xesvv/wSVatWxbJlyzBjxgw4ODiotHn+/DksLCwKLCaZTAYTE5NCc10iKlo4vEIkEUtLS/j4+EAIgdu3b8PV1RXNmjXDhQsX0Lp1a1hZWcHT01NRPyYmBv3794eTkxOMjIzg6uqK8ePH48WLFyrXPn78OBo2bAhTU1M4ODhg1KhRSEtLU6n3sbkXW7duRbNmzWBtbQ0zMzNUqVIFX3/9Nd68eYOVK1fC19cXADBo0CDFsFGzZs0+et3MzExERETAw8MDJiYmKFmyJLp06YLLly9/MK5du3ahbt26MDExgZOTE8aPH4/MzMw8frWJSBexp4NIIkIIxMbGAgDs7OwAAPfu3UPz5s3Ro0cPdOvWTZEoREVFoXnz5rC2tsbw4cNRunRpXLx4EQsXLsSJEydw5MgRGBoaAgBOnz4NPz8/WFhYYOLEibC2tsbGjRsxYMCAXMc2ZcoUzJo1Cx4eHggMDISTkxNu3bqFrVu3IjQ0FE2aNMHkyZMxa9YsfPHFF2jcuDEA5Nhb866+ffti8+bNaNmyJb788kskJCRg8eLF8PHxwbFjx+Dt7a1U/3//+x9+/vlnjBgxAoMHD8aOHTswd+5c2NjYYPLkybl+P0SkowQRadShQ4cEADF9+nTx+PFj8ejRI3Hx4kUxdOhQAUA0aNBACCGEi4uLACB+++03lWt4enqKKlWqiNTUVKXyyMhIAUCsWLFCUebj4yMMDQ3FjRs3FGXp6emibt26AoAIDg5WlMfFxamUnT59WgAQvr6+4tWrV0r3k8vlQi6XK72vd+/9sevu3btXABA9e/ZUXEMIIaKjo4W+vr5o1KiRSnszMzMRFxendP9q1aoJR0dHlXsSUeHD4RWiAhIcHIxSpUrB3t4eXl5eWL58OTp27Ijt27cr6tja2mLQoEFK7S5fvoxLly6hT58+SE9Px5MnTxRHo0aNYG5ujr179wIAHj16hJMnT6JTp06oXLmy4hpGRkYIDAzMVZzr1q0DAISFhanMy8geRsmPbdu2AXjbi/LuNby8vNChQwccP34cjx8/VmrTuXNnuLq6Kt3f19cXCQkJOQ4XEVHhwuEVogLyxRdfoEePHpDJZDA3N0flypVha2urVKdChQrQ19dXKrt27RqAt0lLcHBwjtdOTEwEANy+fRsA4O7urlLHw8MjV3HGxMRAJpPBy8srV/VzKy4uDnp6eqhatarKuWrVqmH79u2Ii4tDqVKlFOXly5dXqVuyZEkAwNOnT1GiRAmNxkhE0mLSQVRAKlWqBD8/v4/WMTMzUykTQgAAxo0bhzZt2uTYzsbGRv0A36FOj4YmvZ+AvSv760JEhReTDiIdU6lSJQBvfwB/Kmlxc3MDAFy/fl3l3L///pur+1WuXBl///03Ll68iHr16n2wXl6TkvLly0Mul+PatWtKq3LejS07fiIqHjing0jHeHt7o3r16li6dKli+ORdmZmZSEpKAvB29UiDBg2wY8cO3Lx5U1HnzZs3WLBgQa7u16dPHwDA5MmT8ebNG5Xz2T0M2UMb2ff+lM6dOwN4O1fk3V6KK1euYOfOnWjUqJHS0AoRFX3s6SDSMTKZDGvWrEHz5s3h6emJwYMHo1q1anj58iViY2MRGRmJsLAwBAQEAADmz5+PZs2aoWHDhhg5cqRiyWxu97aoV68eJk6ciIiICNSqVQu9evWCo6Mj4uLi8Mcff+DMmTOwtraGh4cHLCws8PPPP8PMzAzW1tawt7dH8+bNc7xuy5Yt0bNnT2zcuBHPnj1D+/btFUtmTUxMsHDhQk19yYiokGDSQaSDatasiQsXLiAsLAw7d+7E0qVLYWFhAVdXVwQEBKBFixaKuj4+Pti3bx8mTZqE8PBwWFlZoXv37vjyyy9Ro0aNXN0vPDwcXl5eWLRoEWbPng25XI6yZcuiXbt2inknpqam2LhxI7777juMGTMG6enpaNq06QeTDuDtyphatWph5cqVGDduHMzNzdG0aVPMmDEj17ERUdEhE5ydRURERBLgnA4iIiKSBJMOIiIikgSTDiIiIpIEkw4iIiKSBJOOYsrV1RU//PBDgVy7WbNmGDNmjFrXyH7UeXR0NADg8OHDkMlkSE5Ozld7ooJU0N9vMplM6Zk9+bFy5UpYW1srXoeEhKBmzZr5bk+UH0w6qEgqW7Ys4uPjUb16dW2HQvkQEBAAmUyG8PBwpfLt27fneWfUgkywi5NevXopbUBHlB9MOkhjctrNUlv09fXh6OgIAwNuRVNYmZiYICIiAs+ePdN2KFqjS58pU1NT2NvbazsMKuSYdBRicrkcs2fPRsWKFWFsbIxy5crh+++/R/PmzTFq1Ciluo8fP4aRkREOHDigKHv+/Dn8/f1hbm6O0qVLY/HixUptkpOTMXToUJQqVQqWlpZo3rw5Ll68qDif3T27bNkyuLm5KT0WPTMzE6NGjYKVlRXs7OwwdepUpa2wc+outra2xsqVKz/5vl+8eAFLS0v88ccfSuXbt2+Hubk5nj9//sHhmQMHDqBOnTowMzPDZ599hhs3bihdY+bMmbC3t4eFhQWGDh2KSZMm5akLmjTHz88Pjo6OCAsL+2i9rVu3olq1ajA2NoarqyvmzZunONesWTPcvXsXgYGBn3yoXXJyMoYPHw4HBweYmJigevXq2LVrV66+37Jdv34dn332maL9kSNHlNpcuXIFbdu2RYkSJeDg4ID+/fvjyZMnSvGOGjUKY8aMgZ2dHVq3bq04Fx8fj7Zt28LU1BTly5dXiien4cfo6GjIZDLcuXPno18/ADh69CgMDQ2RkJCgVD5mzBg0btwYwIeHZ9asWQNXV1dYWVmhd+/eSl+P58+fo2/fvjA3N4eTkxMWLFigkeFXKryYdBRiQUFBCA8Px9SpU/Hvv/9i/fr1cHBwwNChQ7F+/Xqkp6cr6q5duxalS5dW2j1yzpw58PLywoULFzBp0iR888032Ldvn+J8jx498OjRI/z999+IiopCrVq10KJFC6Vnb8TGxmLr1q2IjIxUGs9etWoVDAwMcObMGfz444+YP38+li1bppH3bW5ujt69e2PFihVK5StWrED37t1hYWHxwbZTpkzBvHnzcO7cORgYGGDw4MGKc+vWrcP333+PiIgIREVFoVy5cliyZIlGYqa809fXx6xZs/DTTz/h/v37OdaJiopCz5490bt3b1y+fBkhISGYOnWqInmNjIxEmTJlEBoaivj4eMTHx+d4HblcjrZt2+LEiRNYu3Yt/v33X4SHh0NfXz9P32/jx4/HuHHjcOHCBfj4+KBDhw54+vQpgLdJTfPmzeHt7Y1z585h9+7dSExMRM+ePZWuu2rVKhgZGeHEiRNYunSponzq1Kno1q0bLl68iL59+6J37964du1anr+uOWnSpAnKly+PNWvWKMoyMjKwbt06pc/I+27duoXt27dj165d2LVrF44cOaI0JDZ27FicOHECO3fuxL59+3Ds2DGcP39eIzFTISWoUEpNTRXGxsbit99+Uzn36tUrYWNjIzZt2qQo8/T0FCEhIYrXLi4uok2bNkrtevXqJdq2bSuEEOLYsWPC0tJSvH79WqlOhQoVxC+//CKEECI4OFgYGhqKR48eKdVp2rSpqFq1qpDL5YqyiRMniqpVqypeAxDbtm1TamdlZSVWrFghhBAiLi5OABAXLlwQQghx6NAhAUA8e/ZMCCHE6dOnhb6+vnj48KEQQojExERhYGAgDh8+/NH2+/fvV9zvr7/+EgDEq1evhBBC1K9fX4wcOVIppoYNGwovLy9B0ho4cKDo1KmTEEKIBg0aiMGDBwshhNi2bZt497+tPn36iJYtWyq1HT9+vPDw8FC8dnFxEQsWLPjo/fbs2SP09PTEjRs3cjyf2++38PBwRZuMjAxRpkwZERERIYQQYsaMGaJVq1ZK1/3vv/8EAMV9mzZtKry9vVXuD0CMGDFCqax+/friyy+/FEKofj6EEOLChQsCgIiLixNCCLFixQphZWWlOB8cHKz0vR0REaH0Gd26dasoUaKESEtL+2B7MzMzkZqaqigbP368qF+/vhDi7f9RhoaGYsuWLYrzycnJwszMTHzzzTcq75GKB/Z0FFLXrl1Denq60jM4spmYmKB///5Yvnw5AOD8+fO4cuWK4gFh2Xx8fFReZ//mdPHiRaSlpaFkyZIoUaKE4oiLi8OtW7cUbVxcXHJ8UmiDBg2UurJ9fHwQExODrKysfL/nd9WrVw/VqlXDqlWrALztyXFxcUGTJk0+2u7dR6w7OTkBAB49egQAuHHjhsqj3T/2qHeSRkREBFatWpXjb/XXrl1Dw4YNlcoaNmyY5++16OholClTBpUrV87xfG6/3979TBkYGKBOnTpKn6lDhw4pfZ7c3d0BQOkzVbt27Rxj+NjnVRMCAgIQGxuLU6dOAXg7nNKzZ0+Ym5t/sI2rq6tST4+Tk5Pi83T79m1kZGQofYasrKxQpUoVjcVMhQ9n2RVSpqamHz0/dOhQ1KxZE/fv38eKFSvQvHlzuLi45Pr6aWlpcHJywuHDh1XOvTuu+7H/kD5GJpMpzfEA3nbn5sXQoUOxePFiTJo0CStWrMCgQYM+ubLB0NBQKQbgbdc66a4mTZqgdevWCAoKUkmcNeVTnycgf99v70pLS0OHDh0QERGhci47AQby95nS03v7++O7n6m8fp7s7e3RoUMHrFixAm5ubvj7779z/Py/693PE/D2M8XPE30MezoKqUqVKsHU1FRpYui7atSogTp16uC3337D+vXrcxyXzf6N5t3XVatWBQDUqlULCQkJMDAwQMWKFZUOOzu7T8Z3+vRplWtXqlQJ+vr6AIBSpUopja/HxMTg5cuXn7zuu/r164e7d+9i4cKF+PfffzFw4MA8tX9flSpVcPbsWaWy91+TdoSHh+PPP//EyZMnlcqrVq2KEydOKJWdOHEClStXVnyvGRkZfbLXw9PTE/fv3//oktDcfL+9+5nKzMxEVFSU0mfq6tWrcHV1VflM5SbR+NjnNbu38d3PVH72DBk6dCg2bdqEX3/9FRUqVFDpRcqL8uXLw9DQUOkzlJKSwmW3xRyTjkLKxMQEEydOxIQJE7B69WrcunULp06dwu+//66oM3ToUISHh0MIgS5duqhc48SJE5g9ezZu3ryJxYsXY8uWLfjmm28AvF054OPjg86dO2Pv3r24c+cO/vnnH0yZMgXnzp37ZHz37t3D2LFjcePGDWzYsAE//fST4toA0Lx5cyxatAgXLlzAuXPnMGLECJXfmj7FxsYGXbt2xfjx49GqVSuUKVMmT+3fN3r0aPz+++9YtWoVYmJiMHPmTFy6dCnP+0KQ5tWoUQN9+/bFwoULlcrHjRuHAwcOYMaMGbh58yZWrVqFRYsW4dtvv1XUcXV1xdGjR/HgwQOllSLvatq0KZo0aYJu3bph3759iIuLw99//43du3cr6uTm+23x4sXYtm0brl+/jpEjR+LZs2eKhH/kyJFISkqCv78/zp49i1u3bmHPnj0YNGhQroaCtmzZguXLl+PmzZsIDg7GmTNnFKvUKlasiLJlyyIkJAQxMTH466+/lFbx5Fbr1q1haWmJmTNnYtCgQXlu/y4LCwsMHDgQ48ePx6FDh3D16lUMGTIEenp6/EwVY0w6CrGpU6di3LhxmDZtGqpWrYpevXopxlMBwN/fHwYGBvD391dazppt3LhxOHfuHLy9vTFz5kzMnz9fsURPJpPhf//7H5o0aYJBgwahcuXK6N27N+7evQsHB4dPxjZgwAC8evUK9erVw8iRI/HNN9/giy++UJyfN28eypYti8aNG6NPnz749ttvYWZmluevwZAhQ/DmzZuPzrDPrb59+yIoKAjffvstatWqhbi4OAQEBOT4tSPphYaGqnTd16pVC5s3b8bGjRtRvXp1TJs2DaGhoUrDMKGhobhz5w4qVKiQ4/yjbFu3bkXdunXh7+8PDw8PTJgwQSUZ+NT3W3h4OMLDw+Hl5YXjx49j586dip5BZ2dnnDhxAllZWWjVqhVq1KiBMWPGwNraWjE88jHTp0/Hxo0b4enpidWrV2PDhg3w8PAA8HaYY8OGDbh+/To8PT0RERGBmTNnfvKa79PT00NAQACysrIwYMCAPLd/3/z58+Hj44P27dvDz88PDRs2RNWqVfmZKsZk4v2BdSoysv+jPXv2LGrVqqXtcArEmjVrEBgYiIcPH8LIyEjj12/ZsiUcHR2VlhJS8VXQ32+6YMiQIXj8+DF27typ8Wu/ePECpUuXxrx58zBkyBCNX590HyeSFkEZGRl4+vQpvvvuOzRo0KBIJhwvX75EfHw8wsPDMXz4cI38AHj58iWWLl2K1q1bQ19fHxs2bMD+/fuV9i6h4qkgvt90TUpKCi5fvoz169drLOG4cOECrl+/jnr16iElJQWhoaEAgE6dOmnk+lT4cHilCDpx4gScnJxw9uxZpc2FipLZs2fD3d0djo6OCAoK0sg13x1Sql27Nv78809s3boVfn5+Grk+FV4F8f2mazp16oRWrVphxIgRaNmypcauO3fuXHh5ecHPzw8vXrzAsWPHcjUZnYomDq8QERGRJNjTQURERJJg0kFERESSYNJBREREkmDSQURERJJg0kGSSU9PR0hICNLT07UdCpFO4WeDigsmHSSZ9PR0TJ8+nf+xEr2Hnw0qSGFhYahbty4sLCxgb2+Pzp0748aNG0p1Xr9+jZEjRyqeLN6tWzckJiYq1bl37x4+//xzmJmZwd7eHuPHj0dmZmaeYmHSQUREVIQdOXIEI0eOxKlTp7Bv3z5kZGSgVatWePHihaJOYGAg/vzzT2zZsgVHjhzBw4cP0bVrV8X5rKwsfP7553jz5g3++ecfrFq1CitXrsS0adPyFAv36SDJpKamwsrKCikpKbC0tNR2OEQ6g58NktLjx49hb2+PI0eOoEmTJkhJSUGpUqWwfv16dO/eHQBw/fp1VK1aFSdPnkSDBg3w999/o3379nj48KHi+VtLly7FxIkT8fjx41zv0sueDiIiokImPT0dqampSkduh+dSUlIAALa2tgCAqKgoZGRkKO2+7O7ujnLlyuHkyZMAgJMnT6JGjRpKD/xs3bo1UlNTcfXq1VzHXSyeveJk7aHtEAiAEHKYG9uhctl6kMmY7+qChabe2g6BAGSILHQ3r45dlb+AoUxf2+EUez3i1xX4PTKe3Farfdii1Zg+fbpSWXBwMEJCQj7aTi6XY8yYMWjYsCGqV68OAEhISICRkRGsra2V6jo4OCAhIUFR5/0njGe/zq6TG8Ui6SDdIJPpwcLkw48WJyquDGX66Gnhqe0wSEryLLWaBwUFYezYsUplxsbGn2w3cuRIXLlyBcePH1fr/vnFpIOIiEhqQq5Wc2Nj41wlGe8aNWoUdu3ahaNHj6JMmTKKckdHR7x58wbJyclKvR2JiYlwdHRU1Dlz5ozS9bJXt2TXyQ32cRMREUlNLlfvyAMhBEaNGoVt27bh4MGDcHNzUzpfu3ZtGBoa4sCBA4qyGzdu4N69e/Dx8QEA+Pj44PLly3j06JGizr59+2BpaQkPj9xPYWBPBxERURE2cuRIrF+/Hjt27ICFhYViDoaVlRVMTU1hZWWFIUOGYOzYsbC1tYWlpSVGjx4NHx8fNGjQAADQqlUreHh4oH///pg9ezYSEhLw3XffYeTIkXnqcWHSQUREJDGh5vBKXixZsgQA0KxZM6XyFStWICAgAACwYMEC6OnpoVu3bkhPT0fr1q3x888/K+rq6+tj165d+PLLL+Hj4wNzc3MMHDgQoaGheYqlWOzTwdUrRDnj6hUiVVKsXnlz/7Ja7Y3K1NBQJNJiTwcREZHUJOzp0CWcSEpERESSYE8HERGR1NTcp6OwYtJBREQktWI6vMKkg4iISGp53GujqGDSQUREJDEpl8zqEk4kJSIiIkmwp4OIiEhqHF4hIiIiSRTT4RUmHURERFLjklkiIiKSRDHt6eBEUiIiIpIEezqIiIikxomkREREJIliOrzCpIOIiEhqxbSng3M6iIiISBLs6SAiIpKYEFwyS0RERFLgnA4iIiKSRDGd08Gkg4iISGrFtKeDE0mJiIhIEuzpICIikhqfvUJERESSKKbDK0w6iIiIpMaJpERERCSJYtrTwYmkREREJAn2dBAREUmNwytEREQkCSYdREREJIXi+uwVzukgIiIiSbCng4iISGocXtEN3t7ekMlkKuUymQwmJiaoWLEiAgIC4Ovrq4XoiIiINIBLZnVDmzZtcPv2bZibm8PX1xe+vr4oUaIEbt26hbp16yI+Ph5+fn7YsWOHtkMlIiLKH7lcvSMPjh49ig4dOsDZ2RkymQzbt29XOi+TyXI85syZo6jj6uqqcj48PDzPb1vnejqePHmCcePGYerUqUrlM2fOxN27d7F3714EBwdjxowZ6NSpk5aiJCIiUoOEPR0vXryAl5cXBg8ejK5du6qcj4+PV3r9999/Y8iQIejWrZtSeWhoKIYNG6Z4bWFhkedYdC7p2Lx5M6KiolTKe/fujdq1a+O3336Dv78/5s+fr4XoiIiICpe2bduibdu2Hzzv6Oio9HrHjh3w9fVF+fLllcotLCxU6uaVzg2vmJiY4J9//lEp/+eff2BiYgIAkMvlir8TEREVOmoOr6SnpyM1NVXpSE9PVzusxMRE/PXXXxgyZIjKufDwcJQsWRLe3t6YM2cOMjMz83x9nevpGD16NEaMGIGoqCjUrVsXAHD27FksW7YMkydPBgDs2bMHNWvW1GKUREREalBzeCUsLAzTp09XKgsODkZISIha1121ahUsLCxUhmG+/vpr1KpVC7a2tvjnn38QFBSE+Pj4PI86yIQQQq0IC8C6deuwaNEi3LhxAwBQpUoVjB49Gn369AEAvHr1SrGaJTecrD0KLFaiwmyhqbe2QyDSOT3i1xX4PV79vVCt9nrNh6v0bBgbG8PY2Pij7WQyGbZt24bOnTvneN7d3R0tW7bETz/99NHrLF++HMOHD0daWton7/kunevpAIC+ffuib9++HzxvamoqYTRERES6JTcJRl4dO3YMN27cwKZNmz5Zt379+sjMzMSdO3dQpUqVXN9DJ5MOAHjz5g0ePXoE+XtLg8qVK6eliIiIiDREBzcH+/3331G7dm14eXl9sm50dDT09PRgb2+fp3voXNIRExODwYMHq0wmFUJAJpMhK6t47ldPRERFiIRLZtPS0hAbG6t4HRcXh+joaNja2ip+kU9NTcWWLVswb948lfYnT57E6dOn4evrCwsLC5w8eRKBgYHo168fbGxs8hSLziUdAQEBMDAwwK5du+Dk5JTj7qRERESFmoQ9HefOnVPaxXvs2LEAgIEDB2LlypUAgI0bN0IIAX9/f5X2xsbG2LhxI0JCQpCeng43NzcEBgYqrpMXOjeR1NzcHFFRUXB3d9fYNTmRlChnnEhKpEqSiaQ7ZqvV3rTTBA1FIi2d26fDw8MDT5480XYYREREpGE6l3RERERgwoQJOHz4MJ4+faqy+QkREVGhJ+GzV3SJzs3p8PPzAwC0aNFCqZwTSYmIqMgopk+Z1bmk49ChQ9oOgYiIqGAV4t4Kdehc0tG0aVNth0BERFSwmHRoz6VLl1C9enXo6enh0qVLH63r6ekpUVRERESkSTqRdNSsWRMJCQmwt7dHzZo1IZPJkNNKXs7pICKiIkG3dquQjE4kHXFxcShVqpTi70REREUah1e0x8XFRfF3Ozs7mJubazEaIiKiAlZMkw6d26fDwcEBgwcPxvHjx7UdChEREWmQziUda9euRVJSEpo3b47KlSsjPDwcDx8+1HZYREREmiPk6h2FlM4lHZ07d8b27dvx4MEDjBgxAuvXr4eLiwvat2+PyMhIZGZmajtEIiIi9RTTHUl1LunIVqpUKYwdOxaXLl3C/PnzsX//fnTv3h3Ozs6YNm0aXr58qe0QiYiI8kcI9Y5CSicmkuYkMTERq1atwsqVK3H37l10794dQ4YMwf379xEREYFTp05h79692g6TiIgo7wpxb4U6dC7piIyMxIoVK7Bnzx54eHjgq6++Qr9+/WBtba2o89lnn6Fq1araC5KIiIjyTOeSjkGDBqF37944ceIE6tatm2MdZ2dnTJkyReLIiIiINIQ9HbohPj4eZmZmH61jamqK4OBgiSIiIiLSsEK8AkUdOpF0pKamfvT1uywtLQs6HCIiogIl5IV3Mqg6dCLpsLa2hkwm+2gdIQSfvUJEREUDh1e059ChQ9oOgYiIiAqYTiQdTZs21XYIRERE0uGcDu25dOlSrut6enoWYCREREQS4JwO7alZsyZkMhnEJ3ZZ45wOIiIqEjinQ3vi4uK0HQIREREVMJ1IOlxcXLQdAhERkXTY06EbVq9e/dHzAwYMkCgSIiKiAlKIH9qmDp1LOr755hul1xkZGXj58iWMjIxgZmbGpKMQGB04DO06+KFipfJ4/fo1zp2JxszgebgVeyfH+uu2/ILmLRtjUN/R2P3XAWmDJZKQgbkJqk3sjtJt68KkpCWeXbmD6Klr8OzibQBA6XZ1UH6AH2xquMLY1gJ7/SYj5epdLUdNBaKY9nTo3KPtnz17pnSkpaXhxo0baNSoETZs2KDt8CgXfBrWwYplG/B5S3/06jIUBgYG2LhtGUzNTFXqfvHVgE9OICYqKurMGwaHJjVwZvQS7Gk+CYlHLqPp5iCYONoAAPTNTPDk9A1c/n6jliOlAicX6h2FlM71dOSkUqVKCA8PR79+/XD9+nVth0Of0Kf7cKXXY76ajCu3TsCrpgdO/ROlKK9Wwx3DRwagjW9PXLp5VOowiSSlZ2KI0p/XxYmA+Xhy6u3/Y//Oi4Rzq1qoMNAPVyO24N4fxwEAZmXstBkqUYEpFEkHABgYGODhw4faDoPywcLSAgDw7FmKoszU1AQ//zYHk8fPxONHT7QVGpFk9PT1oWegD3l6hlJ51us3sKtXWUtRkdZwczDdsHPnTqXXQgjEx8dj0aJFaNiw4Sfbp6enIz09/b1ryCGT6dxIUrEgk8kQGjYJZ05G4ca1WEX59FmTcPbMBez530EtRkckncwXr/Hk7E1UDeyM1JgHeP04BeW6fIaStSshLS5B2+GR1ArxEIk6dC7p6Ny5s9JrmUyGUqVKoXnz5pg3b94n24eFhWH69OlKZebGdrAwKaXJMCmXwuZOhbtHJXRq009R1qqtLxo2qY+WTbppMTIi6Z0ZvQR1F3yBDtGLIc/MQvLlO7i3/R/YeLppOzSSmOBEUt0gl8uVjqysLCQkJGD9+vVwcnL6ZPugoCCkpKQoHSWMS0oQOb3v+9lT4Ne6Kbp1CED8w0RFeaMm9eHqVhY37p7Cf08u4b8nb7fBX7b6B2zdtVJL0RIVvBd3H+Fw15mILD8Yf9X+GgfaTYOegQFe3H2k7dBIahJOJD169Cg6dOgAZ2dnyGQybN++Xel8QEAAZDKZ0tGmTRulOklJSejbty8sLS1hbW2NIUOGIC0tLc9vW+d6Ot6VvarhU4+9f5exsTGMjY2Vyji0Ir3vZ09B2/Z+6NY+AP/dfaB07qcFy7Bu9R9KZYdP7kTw5Ajs3c0nDlPRl/UqHVmv0mFoZQaHZjVwaSZX5lHBefHiBby8vDB48GB07do1xzpt2rTBihUrFK/f/znat29fxMfHY9++fcjIyMCgQYPwxRdfYP369XmKRSeTjt9//x0LFixATEwMgLerV8aMGYOhQ4dqOTLKjbC5U9Glx+cY1GcU0tJeoJT925n4z1Of4/XrdDx+9CTHyaMP7serJChERYlDsxqATIbnsfEo4eYAr6l98Dw2Hnc2vl29ZWhtDrPSdjB1sAYAWFR427v7+lEy0h+nfOiyVBhJOJG0bdu2aNu27UfrGBsbw9HRMcdz165dw+7du3H27FnUqVMHAPDTTz+hXbt2mDt3LpydnXMdi84lHdOmTcP8+fMxevRo+Pj4AABOnjyJwMBA3Lt3D6GhoVqOkD4lYKg/ACDyL+XdZb/5ajI2r9+uhYiIdIOhhRlqTO4FUydbvElOw4O/zuJy+GaIzLcPsnRuVRv1fvy/Jec+v4wGAFyduxX/zovUSsxUQNScSJrToomcevpz6/Dhw7C3t4eNjQ2aN2+OmTNnomTJt1MTTp48CWtra0XCAQB+fn7Q09PD6dOn0aVLl1zfR+eSjiVLluC3336Dv7+/oqxjx47w9PTE6NGjmXQUAk7WHpK0ISps7v95Gvf/PP3B83c3H8XdzdyzplhQcyJpTosmgoODERISkudrtWnTBl27doWbmxtu3bqFyZMno23btjh58iT09fWRkJAAe3t7pTYGBgawtbVFQkLeVl7pXNKRkZGhlE1lq127NjIzM7UQERERkW4JCgrC2LFjlcry28vRu3dvxd9r1KgBT09PVKhQAYcPH0aLFi3UivN9OjfDsn///liyZIlK+a+//oq+fftqISIiIiINU3P1irGxMSwtLZWO/CYd7ytfvjzs7OwQG/t2byVHR0c8eqS8wiozMxNJSUkfnAfyITrR0/FutiaTybBs2TLs3bsXDRo0AACcPn0a9+7d48PeiIioaNDhHUnv37+Pp0+fKrap8PHxQXJyMqKiolC7dm0AwMGDByGXy1G/fv08XVsnko4LFy4ovc5+U7du3QIA2NnZwc7ODlevXpU8NiIiIo2TcEfStLQ0Ra8FAMTFxSE6Ohq2trawtbXF9OnT0a1bNzg6OuLWrVuYMGECKlasiNatWwMAqlatijZt2mDYsGFYunQpMjIyMGrUKPTu3TtPK1cAHUk6Dh3i3gxERFR8SLkj6blz5+Dr66t4nT26MHDgQCxZsgSXLl3CqlWrkJycDGdnZ7Rq1QozZsxQGq5Zt24dRo0ahRYtWkBPTw/dunXDwoUL8xyLTiQd2TIyMmBqaoro6GhUr15d2+EQEREVes2aNVNstpmTPXv2fPIatra2ed4ILCc6lXQYGhqiXLlyyMrK0nYoREREBaeYPvBN51avTJkyBZMnT0ZSUpK2QyEiIioYEj57RZfoVE8HACxatAixsbFwdnaGi4sLzM3Nlc6fP39eS5ERERFpiA6vXilIOpd0vP9oeyIiIioadC7pCA4O1nYIREREBasQD5GoQ+fmdABAcnIyli1bhqCgIMXcjvPnz+PBAz6BlIiICj8hF2odhZXO9XRcunQJfn5+sLKywp07dzBs2DDY2toiMjIS9+7dw+rVqz99ESIiIl1WiBMHdehcT8fYsWMREBCAmJgYmJiYKMrbtWuHo0f59EUiIioC5HL1jkJK55KOs2fPYvjw4SrlpUuXzvMjdImIiEh36NzwirGxMVJTU1XKb968iVKlSmkhIiIiIg3j8Ipu6NixI0JDQ5GRkQHg7VNn7927h4kTJ6Jbt25ajo6IiEgDiunmYDqXdMybNw9paWmwt7fHq1ev0LRpU1SsWBEWFhb4/vvvtR0eERGR2oQQah2Flc4Nr1hZWWHfvn04fvw4Ll26hLS0NNSqVQt+fn7aDo2IiEgzCnFvhTp0LunI1qhRIzRq1EjbYRAREZGG6NzwCgAcOHAA7du3R4UKFVChQgW0b98e+/fv13ZYREREmsE5Hbrh559/Rps2bWBhYYFvvvkG33zzDSwtLdGuXTssXrxY2+ERERGpjTuS6ohZs2ZhwYIFGDVqlKLs66+/RsOGDTFr1iyMHDlSi9ERERFpQCFOHNShcz0dycnJaNOmjUp5q1atkJKSooWIiIiISBN0Luno2LEjtm3bplK+Y8cOtG/fXgsRERERaZhczaOQ0onhlYULFyr+7uHhge+//x6HDx+Gj48PAODUqVM4ceIExo0bp60QiYiINKYwz8tQh0zowC4jbm5uuaonk8lw+/btPF/fydojz22IioOFpt7aDoFI5/SIX1fg90j291WrvfWGQxqKRFo60dMRFxen7RCIiIikU4iHSNShc3M6Dh0qnNkbERERfZzOJR1t2rRBhQoVMHPmTPz333/aDoeIiEjjius+HTqXdDx48ACjRo3CH3/8gfLly6N169bYvHkz3rx5o+3QiIiINKOYrl7RuaTDzs4OgYGBiI6OxunTp1G5cmV89dVXcHZ2xtdff42LFy9qO0QiIiK1sKdDB9WqVQtBQUEYNWoU0tLSsHz5ctSuXRuNGzfG1atXtR0eERFR/rCnQ3dkZGTgjz/+QLt27eDi4oI9e/Zg0aJFSExMRGxsLFxcXNCjRw9th0lERER5oBNLZt81evRobNiwAUII9O/fH7Nnz0b16tUV583NzTF37lw4OztrMUoiIqL8E4W4t0IdOpd0/Pvvv1i0aBG6dOkCY2PjHOvY2dlxaS0RERVexTTp0LnhlRYtWuDly5cqCcfy5csREREBADAwMEDTpk21ER4REZHahFy9o7DSuaTj119/hbu7u0p5tWrVsHTpUi1ERERERJqgc8MrCQkJcHJyUikvVaoU4uPjtRARERGRhhXi3gp16FxPR9myZXHixAmV8hMnTnDyKBERFQlSDq8cPXoUHTp0gLOzM2QyGbZv3644l5GRgYkTJ6JGjRowNzeHs7MzBgwYgIcPHypdw9XVFTKZTOkIDw/P8/vWuZ6OYcOGYcyYMcjIyEDz5s0BAAcOHMCECRP4aHsiIioSpJyX8eLFC3h5eWHw4MHo2rWr0rmXL1/i/PnzmDp1Kry8vPDs2TN888036NixI86dO6dUNzQ0FMOGDVO8trCwyHMsOpd0jB8/Hk+fPsVXX32l2PrcxMQEEydORFBQkJajIyIiUp+USUfbtm3Rtm3bHM9ZWVlh3759SmWLFi1CvXr1cO/ePZQrV05RbmFhAUdHR7Vi0bnhFZlMhoiICDx+/BinTp3CxYsXkZSUhGnTpmk7NCIiIp2Qnp6O1NRUpSM9PV0j105JSYFMJoO1tbVSeXh4OEqWLAlvb2/MmTMHmZmZeb62ziUd2UqUKIG6deuievXqH9yvg4iIqFASMrWOsLAwWFlZKR1hYWFqh/X69WtMnDgR/v7+sLS0VJR//fXX2LhxIw4dOoThw4dj1qxZmDBhQp6vr3PDK0REREWdusMrQUFBGDt2rFKZur+gZ2RkoGfPnhBCYMmSJUrn3r2Xp6cnjIyMMHz4cISFheXpvkw6iIiIJCbkMrXaGxsba3QUIDvhuHv3Lg4ePKjUy5GT+vXrIzMzE3fu3EGVKlVyfR8mHURERBLTpV1FsxOOmJgYHDp0CCVLlvxkm+joaOjp6cHe3j5P92LSQUREVISlpaUhNjZW8TouLg7R0dGwtbWFk5MTunfvjvPnz2PXrl3IyspCQkICAMDW1hZGRkY4efIkTp8+DV9fX1hYWODkyZMIDAxEv379YGNjk6dYmHQQERFJTAj1hlfy4ty5c/D19VW8zp6fMXDgQISEhGDnzp0AgJo1ayq1O3ToEJo1awZjY2Ns3LgRISEhSE9Ph5ubGwIDA1XmlOQGkw4iIiKJSTm80qxZMwghPhzLR84BQK1atXDq1CmNxMKkg4iISGLqTiQtrHR2nw4iIiIqWnLV05H9DJS8kMlkOHDgQJ7bERERFXWfGNEosnKVdNy+fRsyWfHsCiIiItK04jq8kquk486dOwUcBhERUfHBpIOIiIgkUVyHVziRlIiIiCSR756OZ8+e4ffff8fp06fx7NkzyOXKi445kZSIiChnHF7Jg7t376Jhw4Z4+PAhrKyskJqaCltbW0XyYWdnB3Nzc03HSkREVCRIuSOpLsnX8Mp3332H5ORkHDhwADExMRBCYNOmTUhNTUVQUBAsLCxw7NgxTcdKRERUJAi5ekdhla+k48CBAxg2bBh8fX0VS2mFEDAzM8P333+PGjVqYOLEiRoNlIiIiAq3fCUdT58+RfXq1QEAhoaGAIBXr14pzrds2RL79u3TQHhERERFj1zI1DoKq3zN6ShVqhSSkpIAABYWFjAxMVHay+PNmzdKSQgRERH9n+I6pyNfSUe1atVw8eJFAG9XqdSrVw8///wzOnbsCLlcjl9//RXu7u4aDZSIiKio4OqVPOjUqRPmzZuHV69ewdTUFNOmTUPr1q3h5uYG4G0iEhkZqdFAiYiIioriujmYTAjNvPVz585h/fr10NfXR5cuXfDZZ59p4rIa4WTtoe0QiHTSQlNvbYdApHN6xK8r8Htcq9ROrfZVY/6noUikpbFt0OvUqYM6depo6nJERERFFodXiIiISBKFeQWKOvKVdAwePPiTdWQyGX7//ff8XJ6IiKhI4+qVPFi5cuUn6zDpICIiyllxnUiar83B5HK5ypGRkYEbN25g2LBhaNCgAZ49e6bpWImIiKgQ09ij7fX19VGpUiX88ssvKFmyJLdBJyIi+oDiuiOpxpKOd7Vp0wZbt24tiEsTEREVekLI1DoKqwJZvZKUlIS0tLSCuDQREVGhV1zndGg06UhOTsb+/fuxYMEC1K5dW5OXJiIiokIuX0mHnp6e4pH27xNCwNbWFvPnz1crMCIioqKqMM/LUEe+ko4BAwaoJB0ymQy2traoXLky/P39YWFhoZEANeHxyxRth0CkkzrHztB2CETFUmGel6GOAtung4iIiHJWXHs68rV6JTQ0FFeuXPng+atXryI0NDTfQRERERVlQs2jsMpX0hESEoJLly598PyVK1cwffr0fAdFRERERU+BLJl9/fo1DAz4LDkiIqKcFNfhlVxnBqmpqUhOTla8fvr0Ke7du6dSLykpCevWrUPZsmU1EiAREVFRU1wnkuZ6eGXBggVwc3ODm5sbZDIZxowZo3j97lG7dm3s378fI0aMKMi4iYiICi25mkdeHD16FB06dICzszNkMhm2b9+udF4IgWnTpsHJyQmmpqbw8/NDTEyMUp2kpCT07dsXlpaWsLa2xpAhQ/K1CWiuezqaNWumCC40NBRdunSBp6enUh2ZTIYSJUqgQYMG+Oyzz/IcDBERUXEgIF1Px4sXL+Dl5YXBgweja9euKudnz56NhQsXYtWqVXBzc8PUqVPRunVr/PvvvzAxMQEA9O3bF/Hx8di3bx8yMjIwaNAgfPHFF1i/fn2eYpEJkffNWAcNGoQRI0agfv36eW2qFQZGpbUdApFOevXwmLZDINI5hnblC/weRx17qNW+ScKWfLWTyWTYtm0bOnfuDOBtR4KzszPGjRuHb7/9FgCQkpICBwcHrFy5Er1798a1a9fg4eGBs2fPok6dOgCA3bt3o127drh//z6cnZ1zff98rV5ZsWJFoUk4iIiIdI1cqHekp6cjNTVV6UhPT89zHHFxcUhISICfn5+izMrKCvXr18fJkycBACdPnoS1tbUi4QAAPz8/6Onp4fTp03m6X76SjsWLFysF+L5WrVrhl19+yc+liYiIijw5ZGodYWFhsLKyUjrCwsLyHEdCQgIAwMHBQancwcFBcS4hIQH29vZK5w0MDGBra6uok1v5SjpWrlyJSpUqffB85cqVsXz58vxcmoiIqMgTkKl1BAUFISUlRekICgrS9tv6pHwlHTExMahRo8YHz1erVk1l5isRERFphrGxMSwtLZUOY2PjPF/H0dERAJCYmKhUnpiYqDjn6OiIR48eKZ3PzMxEUlKSok5u5SvpyMjIwOvXrz94/vXr1x89T0REVJxJuWT2Y9zc3ODo6IgDBw4oylJTU3H69Gn4+PgAAHx8fJCcnIyoqChFnYMHD0Iul+d5fme+ko7KlStj3759Hzy/d+9eVKhQIT+XJiIiKvLUHV7Ji7S0NERHRyM6OhrA28mj0dHRuHfvnmLfrZkzZ2Lnzp24fPkyBgwYAGdnZ8UKl6pVq6JNmzYYNmwYzpw5gxMnTmDUqFHo3bt3nlauAPlMOvz9/bF3715MnToVb968UZRnZGQgODgYe/fuRZ8+ffJzaSIioiJPyp6Oc+fOwdvbG97e3gCAsWPHwtvbG9OmTQMATJgwAaNHj8YXX3yBunXrIi0tDbt371bs0QEA69atg7u7O1q0aIF27dqhUaNG+PXXX/P8vvO1T0dGRgZatWqFI0eOwNbWFu7u7gCA69evIykpCY0bN8a+fftgZGSU54AKAvfpIMoZ9+kgUiXFPh3/c+itVvt2iRs1FIm08tXTYWhoiL179yI8PBxlypTBhQsXcOHCBZQtWxazZ8/GgQMHkI9choiIiIqwfPV0fExUVBR+//13bNq0CU+fPtXkpfONPR1EOWNPB5EqKXo6/nLwV6v954kbNBSJtDTy/PmkpCSsXbsWy5cvx+XLlyGEQOXKlTVxaSIioiJHXjwfMpu/4ZVse/bsQa9evVC6dGkEBgYiPT0dwcHBuHz5Mq5fv66pGImIiIoUdXckLazy3NNx584dLF++HKtWrcL9+/dhZ2eH7t27Y/369fj+++9zfIIdERER/Z/iOusx10nHunXrsHz5chw5cgT6+vpo3749fvrpJ7Rr1w53797FunXrNBLQ2LFjcyyXyWQwMTFBxYoV0alTJ9ja2mrkfkRERCSNXCcd/fv3R/ny5fHDDz/A398fJUuWLJCALly4gPPnzyMrKwtVqlQBANy8eRP6+vpwd3fHzz//jHHjxuH48ePw8PAokBiIiIgKkiZ3FS1Mcj2nw9jYGHfu3MGOHTuwe/duvHr1qkAC6tSpE/z8/PDw4UNERUUhKioK9+/fR8uWLeHv748HDx6gSZMmCAwMLJD7ExERFTS5TKbWUVjlOumIj4/HDz/8gKdPn6J///5wdHTEkCFDcPToUY3uyTFnzhzMmDEDlpaWijIrKyuEhIRg9uzZMDMzw7Rp05T2gCciIipMhJpHYZXrpMPa2hqjRo3C+fPnce7cOfTr1w/btm2Dr68vGjVqBJlMhpSUFLUDSklJUXmaHQA8fvwYqampilje3X6diIiIdF++lszWqlULixcvRnx8PNasWYNq1aoBAIYOHYqaNWti5syZuHr1ar4C6tSpEwYPHoxt27bh/v37uH//PrZt24YhQ4YoHj5z5swZ7gNCRESFlq48ZVZqGtuR9N2ltP/99x/09PSQmZmZ5+ukpaUhMDAQq1evVrQ3MDDAwIEDsWDBApibmyuelFezZs1cXZM7khLljDuSEqmSYkfSDc591Wrv/1AzK0alpvFt0IUQ2LNnD5YvX47Nmzfn+zppaWm4ffs2AKB8+fIoUaJEvq/FpIMoZ0w6iFRJkXSsc+6nVvu+D9dqKBJpaWQb9HfJZDK0adMGbdq0Ues6JUqUgKenp4aiIiIi0h2FeTKoOjSedKjrxYsXCA8Px4EDB/Do0SPI5cqjV9m9H0RERFS46FzSMXToUBw5cgT9+/eHk5MTZIV4PTIREVFOiusD33Qu6fj777/x119/oWHDhtoOhYiIqEAU5hUo6tC5pMPGxobPVSEioiKtuM7pUOvR9gVhxowZmDZtGl6+fKntUIiIiEiDdK6nY968ebh16xYcHBzg6uoKQ0NDpfPnz5/XUmRERESawTkdOiJ711EiIqKiinM6dERwcLC2QyAiIipQTDqIiIhIEoLDK9pja2uLmzdvws7ODjY2Nh/dmyMpKUnCyIiIiEhTdCLpWLBgASwsLBR/54ZgRERUlHF4RYsGDhyo+HtAQID2AiEiIpJAcU06dG6fjqZNm2L16tV49eqVtkMhIiIqEELNo7DSuaTD29sb3377LRwdHTFs2DCcOnVK2yERERFplFym3lFY6VzS8cMPP+Dhw4dYsWIFHj16hCZNmsDDwwNz585FYmKitsMjIiKifNK5pAMADAwM0LVrV+zYsQP3799Hnz59MHXqVJQtWxadO3fGwYMHtR0iERFRvsnVPAornUw6sp05cwbBwcGYN28e7O3tERQUBDs7O7Rv3x7ffvuttsMjIiLKl+KadOjE6pV3PXr0CGvWrMGKFSsQExODDh06YMOGDWjdurViKW1AQADatGmDuXPnajlaIiKivCvMk0HVoXNJR5kyZVChQgUMHjwYAQEBKFWqlEodT09P1K1bVwvRERERUX7p3PDKgQMHcO3aNYwfPz7HhAMALC0tcejQIYkjIyIi0gwpV6+4urpCJpOpHCNHjgQANGvWTOXciBEjCuBd62BPR+PGjbUdAhERUYGScl7G2bNnkZWVpXh95coVtGzZEj169FCUDRs2DKGhoYrXZmZmBRKLTiQd3t7eud76/Pz58wUcDRERUcGSck7H+6MG4eHhqFChApo2baooMzMzg6OjY4HHohNJR+fOnbUdAhERkWTkaqYd6enpSE9PVyozNjaGsbHxR9u9efMGa9euxdixY5V+2V+3bh3Wrl0LR0dHdOjQAVOnTi2Q3g6dSDqCg4O1HQIREVGhERYWhunTpyuVBQcHIyQk5KPttm/fjuTkZKXnnPXp0wcuLi5wdnbGpUuXMHHiRNy4cQORkZEaj1smhCjyK3cMjEprOwQinfTq4TFth0Ckcwztyhf4PWa49FWr/YSby/PV09G6dWsYGRnhzz///GCdgwcPokWLFoiNjUWFChXUivN9OtHTYWNjk+s5HUlJSQUcDRERUcFS97f93CQY77t79y7279//yR6M+vXrA0DRTTp++OEHbYdAREQkGW3sKrpixQrY29vj888//2i96OhoAICTk5PGY9CJpGPgwIHaDoGIiEgyUj8pVi6XY8WKFRg4cCAMDP7vR/+tW7ewfv16tGvXDiVLlsSlS5cQGBiIJk2awNPTU+Nx6ETS8a579+599Hy5cuUkioSIiKho2L9/P+7du4fBgwcrlRsZGWH//v344Ycf8OLFC5QtWxbdunXDd999VyBx6FzSkb1z2oe8u8EJERFRYaTuktm8atWqFXJaN1K2bFkcOXJEsjh0Lum4cOGC0uuMjAxcuHAB8+fPx/fff6+lqIiIiDSnyC8b/QCdSzq8vLxUyurUqQNnZ2fMmTMHXbt21UJUREREmlOYH0+vDp174NuHVKlSBWfPntV2GERERJRPOtfTkZqaqvRaCIH4+HiEhISgUqVKWoqKiIhIc6Se06ErdC7psLa2VplIKoRA2bJlsXHjRi1FRUREpDnFM+XQwaTj0KFDSq/19PRQqlQpVKxYUWltMRERUWFVXOd06NxP8XcftUtERFQUcXhFh9y4cQM//fQTrl27BgCoWrUqRo0aBXd3dy1HRkRERPmlc6tXtm7diurVqyMqKgpeXl7w8vLC+fPnUaNGDWzdulXb4REREalNqHkUVjrX0zFhwgQEBQUhNDRUqTw4OBgTJkxAt27dtBQZERGRZhTXOR0619MRHx+PAQMGqJT369cP8fHxWoiIiIhIs4SafwornUs6mjVrhmPHjqmUHz9+HI0bN9ZCRERERJolV/MorHRieGXnzp2Kv3fs2BETJ05EVFQUGjRoAAA4deoUtmzZgunTp2srRCIiIlKTTOT02DmJ6enlrsNFJpPl6ymzBkal89yGqDh49VC1V5GouDO0K1/g9/jKtada7X++s1lDkUhLJ3o65PLC3FlERESUN1r/bV9LdGpOR0ZGBlq0aIGYmBhth0JqaNyoPrZvW4l7d6KQ+eYBOnZsrThnYGCAsFmTceH8fqQ8i8G9O1FYsfxHODk5aDFiIs37bfUm9BryNer5dUWTz3vj60mhiLt7X6lOevobzJy3GA3b9kRdvy4YM3kmniQ9U6oTn/AIX347DXWad0aTz3tj7qJlyMzMe48v6RY5hFpHYaVTSYehoSEuXbqk7TBITebmZrh06V+M/maKyjkzM1N416yB72f9iLr126BHz2GoUrk8tkWu0EKkRAXnXPRl+HftgPW/LsCvP8xCRmYmvgicgpevXivqRCz8BYdPnMb8mZOxctFsPH7yFGMmz1Scz8rKwlfjg5GRkYm1S+fh++/GYcff+7Bo2RptvCUitenEnI53BQYGwtjYGOHh4Rq7Jud0aE/mmwfo2n0wdu7c88E6dWp74dTJ/8GtQl38999DCaMjzumQTtKzZDRp74+Vi2ejTs0aeJ72Ao0/743ZIRPQyvftyrzbd/9Dxz5fYN0v8+FVvSqOnTyLkRNCcHDHWtjZ2gAANm37CwuWLMexvzbC0NBQm2+pyJJiTscw1x5qtf/tzhYNRSItnZjT8a7MzEwsX74c+/fvR+3atWFubq50fv78+VqKjAqKlZUl5HI5kpNTtR0KUYFJe/ESAGBlaQEA+PdGDDIzM9GgjreiTnmXsnBysMfFK9fhVb0qLl65hkrlXRUJBwA0rF8bM+YuQmzcXVStXFHaN0EaU5j32lCHziUdV65cQa1atQAAN2/eVDr3/iPvc5Keno709HSlMiFErtqS9IyNjTFr1mRs3LQdz5+naTscogIhl8sR/uMv8Pb0QKXyrgCAJ0+fwdDQAJYWJZTqlrS1xpOkpLd1kp6hpK21yvns9lR4FdflEzqXdLz/aPu8CgsLU9nPQ6ZXAjJ9S7WuS5pnYGCAjRuWQiaTYeSoIG2HQ1RgZs5bjNjbd7B6yVxth0I6orj2dOjURNJ3xcbGYs+ePXj16hWAt70VuREUFISUlBSlQ6ZnUZChUj5kJxzlypVBm7b+7OWgIuv7eT/jyD9nsPynCDjal1KU25W0QUZGJlLf+95/mpQMO1vbt3VsbfA0KVnlfHZ7osJG55KOp0+fokWLFqhcuTLatWuneN7KkCFDMG7cuE+2NzY2hqWlpdLBoRXdkp1wVKzohtZteiEpid3EVPQIIfD9vJ9x4Og/WL4wHGWcHZXOe1SpBAMDA5w+F60oi7t7H/GJj+BV3R0A4FW9KmJu38HTZ8mKOifPnkcJczNUcC0nxdugAlJct0HXuaQjMDAQhoaGuHfvHszMzBTlvXr1wu7du7UYGeWWubkZvLyqwcurGgDAzbUcvLyqoWxZZxgYGGDzpl9Ru5YXBgwcDX19fTg4lIKDQynOxKciZea8xdi19yAiQibA3MwUT54m4cnTJLz+/3POLEqYo2v7Vpj90284E3URV6/H4LtZb1eteFWvCgD4rF4tVHAth6DQObgecxsnTkfhp19Xo3fXDjAyMtLm2yM1yYVQ6yisdG7JrKOjI/bs2QMvLy9YWFjg4sWLKF++PG7fvg1PT0+kpeW9G55LZqXVtIkPDuz/Q6V81erNCJ0xD7diTufYroVfdxw5erKgw6N3cMlswanesG2O5TMnj0Xnz1sCeLs52JxFv+F/+w4jIyMDn9WrjanfjoRdSVtF/YcJiZgxZxHOXrgMU1NjdGzrh8ARg2FgoC/J+yiOpFgy28+lq1rt196N1FAk0tK5pMPCwgLnz59HpUqVlJKOc+fOoXXr1nj69Gmer8mkgyhnTDqIVDHpKDg6N7zSuHFjrF69WvFaJpNBLpdj9uzZ8PX11WJkREREmlFct0HXuSWzs2fPRosWLXDu3Dm8efMGEyZMwNWrV5GUlIQTJ05oOzwiIiK1ccmsjqhevTpu3ryJRo0aoVOnTnjx4gW6du2KCxcuoEKFCtoOj4iISG3FdfWKzvV0AICVlRWmTFF9WBgREVFRUJiHSNShk0nHs2fP8Pvvv+PatWsAAA8PDwwaNAi2trafaElERES6SueGV44ePQpXV1csXLgQz549w7Nnz7Bw4UK4ubnh6NGj2g6PiIhIbULNP4WVziUdI0eORK9evRAXF4fIyEhERkbi9u3b6N27N0aOHKnt8IiIiNQm5ZyOkJAQyGQypcPd3V1x/vXr1xg5ciRKliyJEiVKoFu3bkhMTFTzHeZM55KO2NhYjBs3Dvr6/7fxjb6+PsaOHYvY2FgtRkZERKQZQgi1jryqVq0a4uPjFcfx48cV5wIDA/Hnn39iy5YtOHLkCB4+fIiuXdXbR+RDdG5OR61atXDt2jVUqVJFqfzatWvw8vLSUlRERESaI/VEUgMDAzg6OqqUp6Sk4Pfff8f69evRvHlzAMCKFStQtWpVnDp1Cg0aNNBsHBq9Wj5dunRJ8fevv/4a33zzDWJjYxVv9tSpU1i8eDHCw8O1FSIREZHOSE9PR/r/f45PNmNjYxgbG+dYPyYmBs7OzjAxMYGPjw/CwsJQrlw5REVFISMjA35+foq67u7uKFeuHE6ePKnxpEMntkHX09ODTCb7ZJeRTCZDVlZWnq/PbdCJcsZt0IlUSbENeody7dVqX3twHUyfPl2pLDg4GCEhISp1//77b6SlpaFKlSqIj4/H9OnT8eDBA1y5cgV//vknBg0apJLA1KtXD76+voiIiFArzvfpRE9HXFyctkMgIiKSjLorUIKCgjB27Filsg/1crRt+38PH/T09ET9+vXh4uKCzZs3w9TUVK048konkg4XFxfF31+8eAFzc3MtRkNERFSw1J3T8bGhlE+xtrZG5cqVERsbi5YtW+LNmzdITk6GtbW1ok5iYmKOc0DUpXOrVxwcHDB48GClmbVERESkGWlpabh16xacnJxQu3ZtGBoa4sCBA4rzN27cwL179+Dj46Pxe+tc0rF27VokJSWhefPmqFy5MsLDw/Hw4UNth0VERKQxUi6Z/fbbb3HkyBHcuXMH//zzD7p06QJ9fX34+/vDysoKQ4YMwdixY3Ho0CFERUVh0KBB8PHx0fgkUkAHk47OnTtj+/btePDgAUaMGIH169fDxcUF7du3R2RkJDIzM7UdIhERkVqk3Bzs/v378Pf3R5UqVdCzZ0+ULFkSp06dQqlSpQAACxYsQPv27dGtWzc0adIEjo6OiIyM1MC7VKUTq1c+5aeffsL48ePx5s0b2NnZYcSIEZg0aRLMzMxy1Z6rV4hyxtUrRKqkWL3Sqmwbtdrv/W+3hiKRlk5MJM1JYmIiVq1ahZUrV+Lu3bvo3r07hgwZgvv37yMiIgKnTp3C3r17tR0mERFRnvEpszoiMjISK1aswJ49e+Dh4YGvvvoK/fr1U5pV+9lnn6Fq1araC5KIiIjyTOeSjkGDBqF37944ceIE6tatm2MdZ2dnTJkyReLIiIiINKMQzGwoEDqXdMTHx39yroapqSmCg4MlioiIiEizOLyiIw4fPgx9fX20bt1aqXzPnj2Qy+VKO6sREREVRuruSFpY6dyS2UmTJuX4fBUhBCZNmqSFiIiIiDRLLoRaR2Glc0lHTEwMPDw8VMrd3d0RGxurhYiIiIhIE3Qu6bCyssLt27dVymNjY/lMFiIiKhKEmkdhpXNJR6dOnTBmzBjcunVLURYbG4tx48ahY8eOWoyMiIhIM+QQah2Flc4lHbNnz4a5uTnc3d3h5uYGNzc3VK1aFSVLlsTcuXO1HR4REZHaimvSoXOrV6ysrPDPP/9g3759uHjxIkxNTeHp6YkmTZpoOzQiIiJSg84lHQAgk8nQqlUrtGrVStuhEBERaRw3ByMiIiJJFOYhEnUw6SAiIpJYcd0cjEkHERGRxIrr8IrOrV4hIiKioknnkg59fX08evRIpfzp06fQ19fXQkRERESaxSWzOuJDXU7p6ekwMjKSOBoiIiLNK67DKzqTdCxcuBDA2+Wyy5YtQ4kSJRTnsrKycPToUbi7u2srPCIiIo0pzL0V6tCZpGPBggUA3mZ/S5cuVRpKMTIygqurK5YuXaqt8IiIiDSGq1e0LC4uDgDg6+uLyMhI2NjYaDkiIiIi0iSdSTqyHTp0SPH37DEvmUymrXCIiIg0Tl5M53To3OoVAFi9ejVq1KgBU1NTxbNX1qxZo+2wiIiINEKo+aew0rmejvnz52Pq1KkYNWoUGjZsCAA4fvw4RowYgSdPniAwMFDLERIREamnuPZ0yISOrdtxc3PD9OnTMWDAAKXyVatWISQkRDH3Iy8MjEprKjyiIuXVw2PaDoFI5xjalS/we1S1r6dW+2uPzmgoEmnpXE9HfHw8PvvsM5Xyzz77DPHx8VqIiIiISLMK8xCJOnRuTkfFihWxefNmlfJNmzahUqVKWoiIiIhIs+RCqHUUVjrX0zF9+nT06tULR48eVczpOHHiBA4cOJBjMkJERFTYFNeeDp1LOrp164bTp09jwYIF2L59OwCgatWqOHPmDLy9vbUbHBERkQYU5t4KdejcRNKCwImkRDnjRFIiVVJMJK1gV0ut9reenNdQJNLSuZ4OIiKioo7DK1qmp6f3yZ1HZTIZMjMzJYqIiIioYAgh13YIWqEzSce2bds+eO7kyZNYuHAh5PLi+Y9ERERFi5RPmQ0LC0NkZCSuX78OU1NTfPbZZ4iIiECVKlUUdZo1a4YjR44otRs+fLjGH7SqM0lHp06dVMpu3LiBSZMm4c8//0Tfvn0RGhqqhciIiIgKryNHjmDkyJGoW7cuMjMzMXnyZLRq1Qr//vsvzM3NFfWGDRum9HPWzMxM47HoTNLxrocPHyI4OBirVq1C69atER0djerVq2s7LCIiIo2Qcg3H7t27lV6vXLkS9vb2iIqKQpMmTRTlZmZmcHR0LNBYdGpzsJSUFEycOBEVK1bE1atXceDAAfz5559MOIiIqEiRQ6h1pKenIzU1VelIT0/P1b1TUlIAALa2tkrl69atg52dHapXr46goCC8fPlS4+9bZ5KO2bNno3z58ti1axc2bNiAf/75B40bN9Z2WERERBonhFDrCAsLg5WVldIRFhb2yfvK5XKMGTMGDRs2VPqFvk+fPli7di0OHTqEoKAgrFmzBv369dP4+9aZfTr09PRgamoKPz8/6Ovrf7BeZGRknq/NfTqIcsZ9OohUSbFPh5O1h1rt7yReUOnZMDY2hrGx8Ufbffnll/j7779x/PhxlClT5oP1Dh48iBYtWiA2NhYVKlRQK9Z36cycjgEDBnxyySwRERHlLsF436hRo7Br1y4cPXr0owkHANSvXx8Aim7SsXLlSm2HQEREJAkpNwcTQmD06NHYtm0bDh8+DDc3t0+2iY6OBgA4OTlpNBadSTqIiIiKCylnNowcORLr16/Hjh07YGFhgYSEBACAlZUVTE1NcevWLaxfvx7t2rVDyZIlcenSJQQGBqJJkybw9PTUaCw6M6ejIHFOB1HOOKeDSJUUczpKWVX5dKWPeJxyI9d1PzR1YcWKFQgICMB///2Hfv364cqVK3jx4gXKli2LLl264LvvvoOlpaVacb6PPR1EREQSk/L3/U/dq2zZsiq7kRYUnVkyS0REREUbezqIiIgkJi/6MxtyxKSDiIhIYsVgOmWOmHQQERFJTMqnzOoSzukgIiIiSbCng4iISGIcXiEiIiJJcCIpERERSULKbdB1CZMOIiIiiRXXng5OJCUiIiJJsKeDiIhIYpxISkRERJLgnA4iIiKSBHs6iIiISBLFNengRFIiIiKSBHs6iIiIJFY8+zkAmSiufTxEREQkKQ6v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JHW3LlzBzKZDCEhIR8tK6h7EZG0mHQQFUOHDx+GTCZTOkqUKIHatWvjxx9/RFZWlrZDzJc7d+4gJCQE0dHR2g6FiHJgoO0AiEh7/P390a5dOwgh8PDhQ6xcuRJjxozB1atX8euvv2olJhcXF7x69QoGBnn/7+nOnTuYPn06XF1dUbNmTY1dl4g0g58+omKsVq1a6Nevn+L1l19+iapVq2LZsmWYMWMGHBwcVNo8f/4cFhYWBRaTTCaDiYlJobkuEeUeh1eISMHS0hI+Pj4QQuD27dtwdXVFs2bNcOHCBbRu3RpWVlbw9PRU1I+JiUH//v3h5OQEIyMjuLq6Yvz48Xjx4oXKtY8fP46GDRvC1NQUDg4OGDVqFNLS0lTqfWzuxdatW9GsWTNYW1vDzMwMVapUwddff403b95g5cqV8PX1BQAMGjRIMWzUrFmzj143MzMTERER8PDwgImJCUqWLIkuXbrg8uXLH4xr165dqFu3LkxMTODk5ITx48cjMzMzj19touKHPR1EpCCEQGxsLADAzs4OAHDv3j00b94cPXr0QLdu3RSJQlRUFJo3bw5ra2sMHz4cpUuXxsWLF7Fw4UKcOHECR44cgaGhIQDg9OnT8PPzg4WFBSZOnAhra2ts3LgRAwYMyHVsU6ZMwaxZs+Dh4YHAwEA4OTnh1q1b2Lp1K0JDQ9GkSRNMnjwZs2bNwhdffIHGjRsDQI69Ne/q27cvNm/ejJYtW+LLL79EQkICFi9eDB8fHxw7dgze3t5K9f/3v//h559/xogRIzB48GDs2LEDc+fOhY2NDSZPnpzr90NULAkiKnYOHTokAIjp06eLx48fi0ePHomLFy+KoUOHCgCiQYMGQgghXFxcBADx22+/qVzD09NTVKlSRaSmpiqVR0ZGCgBixYoVijIfHx9haGgobty4oShLT08XdevWFQBEcHCwojwuLk6l7PTp0wKA8PX1Fa9evVK6n1wuF3K5XOl9vXvvj1137969AoDo2bOn4hpCCBEdHS309fVFo0aNVNqbmZmJuLg4pftXq1ZNODo6qtyTiJRxeIWoGAsODkapUqVgb28PLy8vLF++HB07dsT27dsVdWxtbTFo0CCldpcvX8alS5fQp08fpKen48mTJ4qjUaNGMDc3x969ewEAjx49wsmTJ9GpUydUrlxZcQ0jIyMEBgbmKs5169YBAMLCwlTmZWQPo+THtm3bALztRXn3Gl5eXujQoQOOHz+Ox48fK7Xp3LkzXF1dle7v6+uLhISEHIeLiOj/cHiFqBj74osv0KNHD8hkMpibm6Ny5cqwtbVVqlOhQgXo6+srlV27dg3A26QlODg4x2snJiYCAG7fvg0AcHd3V6nj4eGRqzhjYmIgk8ng5eWVq/q5FRcXBz09PVStWlXlXLVq1bB9+3bExcWhVKlSivLy5cur1C1ZsiQA4OnTpyhRooRGYyQqSph0EBVjlSpVgp+f30frmJmZqZQJIQAA48aNQ5s2bXJsZ2Njo36A71CnR0OT3k/A3pX9dSGinDHpIKI8q1SpEoC3P4A/lbS4ubkBAK5fv65y7t9//83V/SpXroy///4bFy9eRL169T5YL69JSfny5SGXy3Ht2jWlVTnvxpYdPxGpj3M6iCjPvL29Ub16dSxdulQxfPKuzMxMJCUlAXi7eqRBgwbYsWMHbt68qajz5s0bLFiwIFf369OnDwBg8uTJePPmjcr57B6G7KGN7Ht/SufOnQG8nSvybi/FlStXsHPnTjRq1EhpaIWI1MOeDiLKM5lMhjVr1qB58+bw9PTE4MGDUa1aNbx8+RKxsbGIjIxEWFgYAgICAADz589Hs2bN0LBhQ4wcOVKxZDa3e1vUq1cPEydOREREBGrVqoVevXrB0dERcXFx+OOPP3DmzBlYW1vDw8MDFhYW+Pnnn2FmZgZra2vY29ujefPmOV63ZcuW6NmzJzZu3Ihnz56hffv2iiWzJiYmWLhwoaa+ZEQEJh1ElE81a9bEhQsXEBYWhp07d2Lp0qWwsLCAq6srAgIC0KJFC0VdHx8f7Nu3D5MmTUJ4eDisrKzQvXt3fPnll6hRo0au7hceHg4vLy8sWrQIs2fPhlwuR9myZdGuXTvFvBNTU1Ns3LgR3333HcaMGYP09HQ0bdr0g0kH8HZlTK1atbBy5UqMGzcO5ubmaNq0KWbMmJHr2Igod2SCM5+IiIhIApzTQURERJJg0kFERESSYNJBREREkmDSQURERJJg0kFERESSYNJBREREkmDSQURERJJg0kFERESSYNJBREREkmDSQURERJJg0kFERESSYNJBREREkmDSQURERJL4f6WTMQphC3Q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2" name="Google Shape;192;p21"/>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4">
              <a:alphaModFix/>
            </a:blip>
            <a:stretch>
              <a:fillRect/>
            </a:stretch>
          </a:blipFill>
          <a:ln>
            <a:noFill/>
          </a:ln>
        </p:spPr>
      </p:sp>
      <p:sp>
        <p:nvSpPr>
          <p:cNvPr id="2" name="TextBox 1"/>
          <p:cNvSpPr txBox="1"/>
          <p:nvPr/>
        </p:nvSpPr>
        <p:spPr>
          <a:xfrm>
            <a:off x="8007928" y="3801857"/>
            <a:ext cx="2050472" cy="246221"/>
          </a:xfrm>
          <a:prstGeom prst="rect">
            <a:avLst/>
          </a:prstGeom>
          <a:noFill/>
        </p:spPr>
        <p:txBody>
          <a:bodyPr wrap="square" rtlCol="0">
            <a:spAutoFit/>
          </a:bodyPr>
          <a:lstStyle/>
          <a:p>
            <a:r>
              <a:rPr lang="en-US" sz="1000" dirty="0" smtClean="0"/>
              <a:t>USING TRADITIONAL MODELS</a:t>
            </a:r>
            <a:endParaRPr lang="en-IN" sz="1000" dirty="0"/>
          </a:p>
        </p:txBody>
      </p:sp>
    </p:spTree>
    <p:extLst>
      <p:ext uri="{BB962C8B-B14F-4D97-AF65-F5344CB8AC3E}">
        <p14:creationId xmlns:p14="http://schemas.microsoft.com/office/powerpoint/2010/main" val="9914190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grpSp>
        <p:nvGrpSpPr>
          <p:cNvPr id="176" name="Google Shape;176;p20"/>
          <p:cNvGrpSpPr/>
          <p:nvPr/>
        </p:nvGrpSpPr>
        <p:grpSpPr>
          <a:xfrm>
            <a:off x="457199" y="515212"/>
            <a:ext cx="17135475" cy="9256578"/>
            <a:chOff x="0" y="-28575"/>
            <a:chExt cx="4513047" cy="2437946"/>
          </a:xfrm>
        </p:grpSpPr>
        <p:sp>
          <p:nvSpPr>
            <p:cNvPr id="177" name="Google Shape;177;p20"/>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78" name="Google Shape;178;p20"/>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79" name="Google Shape;179;p20"/>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80" name="Google Shape;180;p20"/>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81" name="Google Shape;181;p20"/>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a:solidFill>
                <a:srgbClr val="404040"/>
              </a:solidFill>
              <a:latin typeface="Questrial"/>
              <a:ea typeface="Questrial"/>
              <a:cs typeface="Questrial"/>
              <a:sym typeface="Questrial"/>
            </a:endParaRPr>
          </a:p>
        </p:txBody>
      </p:sp>
      <p:sp>
        <p:nvSpPr>
          <p:cNvPr id="183" name="Google Shape;183;p20"/>
          <p:cNvSpPr txBox="1"/>
          <p:nvPr/>
        </p:nvSpPr>
        <p:spPr>
          <a:xfrm>
            <a:off x="817418" y="903880"/>
            <a:ext cx="16983076"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200" b="1" u="sng" dirty="0">
                <a:solidFill>
                  <a:schemeClr val="dk1"/>
                </a:solidFill>
                <a:latin typeface="Times New Roman"/>
                <a:ea typeface="Times New Roman"/>
                <a:cs typeface="Times New Roman"/>
                <a:sym typeface="Times New Roman"/>
              </a:rPr>
              <a:t>ACCURACY </a:t>
            </a:r>
            <a:r>
              <a:rPr lang="en-US" sz="7200" b="1" u="sng" dirty="0" smtClean="0">
                <a:solidFill>
                  <a:schemeClr val="dk1"/>
                </a:solidFill>
                <a:latin typeface="Times New Roman"/>
                <a:ea typeface="Times New Roman"/>
                <a:cs typeface="Times New Roman"/>
                <a:sym typeface="Times New Roman"/>
              </a:rPr>
              <a:t>RATE (Traditional Models)</a:t>
            </a:r>
            <a:endParaRPr sz="7200" b="1" u="sng" dirty="0">
              <a:solidFill>
                <a:schemeClr val="dk1"/>
              </a:solidFill>
              <a:latin typeface="Times New Roman"/>
              <a:ea typeface="Times New Roman"/>
              <a:cs typeface="Times New Roman"/>
              <a:sym typeface="Times New Roman"/>
            </a:endParaRPr>
          </a:p>
        </p:txBody>
      </p:sp>
      <p:graphicFrame>
        <p:nvGraphicFramePr>
          <p:cNvPr id="3" name="Table 2"/>
          <p:cNvGraphicFramePr>
            <a:graphicFrameLocks noGrp="1"/>
          </p:cNvGraphicFramePr>
          <p:nvPr>
            <p:extLst>
              <p:ext uri="{D42A27DB-BD31-4B8C-83A1-F6EECF244321}">
                <p14:modId xmlns:p14="http://schemas.microsoft.com/office/powerpoint/2010/main" val="3083717747"/>
              </p:ext>
            </p:extLst>
          </p:nvPr>
        </p:nvGraphicFramePr>
        <p:xfrm>
          <a:off x="2038177" y="2896176"/>
          <a:ext cx="13973520" cy="4956394"/>
        </p:xfrm>
        <a:graphic>
          <a:graphicData uri="http://schemas.openxmlformats.org/drawingml/2006/table">
            <a:tbl>
              <a:tblPr firstRow="1" bandRow="1">
                <a:tableStyleId>{5C22544A-7EE6-4342-B048-85BDC9FD1C3A}</a:tableStyleId>
              </a:tblPr>
              <a:tblGrid>
                <a:gridCol w="2794704">
                  <a:extLst>
                    <a:ext uri="{9D8B030D-6E8A-4147-A177-3AD203B41FA5}">
                      <a16:colId xmlns:a16="http://schemas.microsoft.com/office/drawing/2014/main" val="2601224920"/>
                    </a:ext>
                  </a:extLst>
                </a:gridCol>
                <a:gridCol w="2794704">
                  <a:extLst>
                    <a:ext uri="{9D8B030D-6E8A-4147-A177-3AD203B41FA5}">
                      <a16:colId xmlns:a16="http://schemas.microsoft.com/office/drawing/2014/main" val="1587229602"/>
                    </a:ext>
                  </a:extLst>
                </a:gridCol>
                <a:gridCol w="2794704">
                  <a:extLst>
                    <a:ext uri="{9D8B030D-6E8A-4147-A177-3AD203B41FA5}">
                      <a16:colId xmlns:a16="http://schemas.microsoft.com/office/drawing/2014/main" val="2179719106"/>
                    </a:ext>
                  </a:extLst>
                </a:gridCol>
                <a:gridCol w="2794704">
                  <a:extLst>
                    <a:ext uri="{9D8B030D-6E8A-4147-A177-3AD203B41FA5}">
                      <a16:colId xmlns:a16="http://schemas.microsoft.com/office/drawing/2014/main" val="3931179111"/>
                    </a:ext>
                  </a:extLst>
                </a:gridCol>
                <a:gridCol w="2794704">
                  <a:extLst>
                    <a:ext uri="{9D8B030D-6E8A-4147-A177-3AD203B41FA5}">
                      <a16:colId xmlns:a16="http://schemas.microsoft.com/office/drawing/2014/main" val="671251832"/>
                    </a:ext>
                  </a:extLst>
                </a:gridCol>
              </a:tblGrid>
              <a:tr h="628234">
                <a:tc>
                  <a:txBody>
                    <a:bodyPr/>
                    <a:lstStyle/>
                    <a:p>
                      <a:endParaRPr lang="en-IN" dirty="0"/>
                    </a:p>
                  </a:txBody>
                  <a:tcPr/>
                </a:tc>
                <a:tc>
                  <a:txBody>
                    <a:bodyPr/>
                    <a:lstStyle/>
                    <a:p>
                      <a:r>
                        <a:rPr lang="en-US" sz="3200" dirty="0" smtClean="0"/>
                        <a:t>0.2</a:t>
                      </a:r>
                      <a:endParaRPr lang="en-IN" sz="3200" dirty="0"/>
                    </a:p>
                  </a:txBody>
                  <a:tcPr/>
                </a:tc>
                <a:tc>
                  <a:txBody>
                    <a:bodyPr/>
                    <a:lstStyle/>
                    <a:p>
                      <a:r>
                        <a:rPr lang="en-US" sz="3200" dirty="0" smtClean="0"/>
                        <a:t>0.25</a:t>
                      </a:r>
                      <a:endParaRPr lang="en-IN" sz="3200" dirty="0"/>
                    </a:p>
                  </a:txBody>
                  <a:tcPr/>
                </a:tc>
                <a:tc>
                  <a:txBody>
                    <a:bodyPr/>
                    <a:lstStyle/>
                    <a:p>
                      <a:r>
                        <a:rPr lang="en-US" sz="3200" dirty="0" smtClean="0"/>
                        <a:t>0.3</a:t>
                      </a:r>
                      <a:endParaRPr lang="en-IN" sz="3200" dirty="0"/>
                    </a:p>
                  </a:txBody>
                  <a:tcPr/>
                </a:tc>
                <a:tc>
                  <a:txBody>
                    <a:bodyPr/>
                    <a:lstStyle/>
                    <a:p>
                      <a:r>
                        <a:rPr lang="en-US" sz="3200" dirty="0" smtClean="0"/>
                        <a:t>0.33</a:t>
                      </a:r>
                      <a:endParaRPr lang="en-IN" sz="3200" dirty="0"/>
                    </a:p>
                  </a:txBody>
                  <a:tcPr/>
                </a:tc>
                <a:extLst>
                  <a:ext uri="{0D108BD9-81ED-4DB2-BD59-A6C34878D82A}">
                    <a16:rowId xmlns:a16="http://schemas.microsoft.com/office/drawing/2014/main" val="1608415696"/>
                  </a:ext>
                </a:extLst>
              </a:tr>
              <a:tr h="541242">
                <a:tc>
                  <a:txBody>
                    <a:bodyPr/>
                    <a:lstStyle/>
                    <a:p>
                      <a:r>
                        <a:rPr lang="en-US" sz="2000" b="1" u="sng" dirty="0" smtClean="0">
                          <a:solidFill>
                            <a:schemeClr val="dk1"/>
                          </a:solidFill>
                          <a:latin typeface="Times New Roman"/>
                          <a:ea typeface="Times New Roman"/>
                          <a:cs typeface="Times New Roman"/>
                          <a:sym typeface="Times New Roman"/>
                        </a:rPr>
                        <a:t>LOGISTIC REGRESSION</a:t>
                      </a:r>
                      <a:endParaRPr lang="en-IN" sz="2000" dirty="0"/>
                    </a:p>
                  </a:txBody>
                  <a:tcPr/>
                </a:tc>
                <a:tc>
                  <a:txBody>
                    <a:bodyPr/>
                    <a:lstStyle/>
                    <a:p>
                      <a:r>
                        <a:rPr lang="en-US" sz="2400" dirty="0" smtClean="0"/>
                        <a:t>70.70 %</a:t>
                      </a:r>
                      <a:endParaRPr lang="en-IN" sz="2400" dirty="0"/>
                    </a:p>
                  </a:txBody>
                  <a:tcPr/>
                </a:tc>
                <a:tc>
                  <a:txBody>
                    <a:bodyPr/>
                    <a:lstStyle/>
                    <a:p>
                      <a:r>
                        <a:rPr lang="en-US" sz="2400" dirty="0" smtClean="0"/>
                        <a:t>70.45 %</a:t>
                      </a:r>
                      <a:endParaRPr lang="en-IN" sz="2400" dirty="0"/>
                    </a:p>
                  </a:txBody>
                  <a:tcPr/>
                </a:tc>
                <a:tc>
                  <a:txBody>
                    <a:bodyPr/>
                    <a:lstStyle/>
                    <a:p>
                      <a:r>
                        <a:rPr lang="en-US" sz="2400" dirty="0" smtClean="0"/>
                        <a:t>69.36 %</a:t>
                      </a:r>
                      <a:endParaRPr lang="en-IN" sz="2400" dirty="0"/>
                    </a:p>
                  </a:txBody>
                  <a:tcPr/>
                </a:tc>
                <a:tc>
                  <a:txBody>
                    <a:bodyPr/>
                    <a:lstStyle/>
                    <a:p>
                      <a:r>
                        <a:rPr lang="en-US" sz="2400" dirty="0" smtClean="0"/>
                        <a:t>68.50 %</a:t>
                      </a:r>
                      <a:endParaRPr lang="en-IN" sz="2400" dirty="0"/>
                    </a:p>
                  </a:txBody>
                  <a:tcPr/>
                </a:tc>
                <a:extLst>
                  <a:ext uri="{0D108BD9-81ED-4DB2-BD59-A6C34878D82A}">
                    <a16:rowId xmlns:a16="http://schemas.microsoft.com/office/drawing/2014/main" val="646902612"/>
                  </a:ext>
                </a:extLst>
              </a:tr>
              <a:tr h="541242">
                <a:tc>
                  <a:txBody>
                    <a:bodyPr/>
                    <a:lstStyle/>
                    <a:p>
                      <a:pPr marL="0" marR="0" lvl="0" indent="0" algn="l" rtl="0">
                        <a:spcBef>
                          <a:spcPts val="0"/>
                        </a:spcBef>
                        <a:spcAft>
                          <a:spcPts val="0"/>
                        </a:spcAft>
                        <a:buNone/>
                      </a:pPr>
                      <a:r>
                        <a:rPr lang="en-US" sz="2000" b="1" u="sng" dirty="0" smtClean="0">
                          <a:solidFill>
                            <a:schemeClr val="dk1"/>
                          </a:solidFill>
                          <a:latin typeface="Times New Roman"/>
                          <a:ea typeface="Times New Roman"/>
                          <a:cs typeface="Times New Roman"/>
                          <a:sym typeface="Times New Roman"/>
                        </a:rPr>
                        <a:t>RANDOM FOREST REGRESSION</a:t>
                      </a:r>
                      <a:endParaRPr lang="en-US" sz="2000" b="1" u="sng" dirty="0">
                        <a:latin typeface="Times New Roman"/>
                        <a:ea typeface="Times New Roman"/>
                        <a:cs typeface="Times New Roman"/>
                        <a:sym typeface="Times New Roman"/>
                      </a:endParaRPr>
                    </a:p>
                  </a:txBody>
                  <a:tcPr/>
                </a:tc>
                <a:tc>
                  <a:txBody>
                    <a:bodyPr/>
                    <a:lstStyle/>
                    <a:p>
                      <a:r>
                        <a:rPr lang="en-US" sz="2400" dirty="0" smtClean="0"/>
                        <a:t>68.68 %</a:t>
                      </a:r>
                      <a:endParaRPr lang="en-IN" sz="2400" dirty="0"/>
                    </a:p>
                  </a:txBody>
                  <a:tcPr/>
                </a:tc>
                <a:tc>
                  <a:txBody>
                    <a:bodyPr/>
                    <a:lstStyle/>
                    <a:p>
                      <a:r>
                        <a:rPr lang="en-US" sz="2400" dirty="0" smtClean="0"/>
                        <a:t>68.01 %</a:t>
                      </a:r>
                      <a:endParaRPr lang="en-IN" sz="2400" dirty="0"/>
                    </a:p>
                  </a:txBody>
                  <a:tcPr/>
                </a:tc>
                <a:tc>
                  <a:txBody>
                    <a:bodyPr/>
                    <a:lstStyle/>
                    <a:p>
                      <a:r>
                        <a:rPr lang="en-US" sz="2400" dirty="0" smtClean="0"/>
                        <a:t>70.03 %</a:t>
                      </a:r>
                      <a:endParaRPr lang="en-IN" sz="2400" dirty="0"/>
                    </a:p>
                  </a:txBody>
                  <a:tcPr/>
                </a:tc>
                <a:tc>
                  <a:txBody>
                    <a:bodyPr/>
                    <a:lstStyle/>
                    <a:p>
                      <a:r>
                        <a:rPr lang="en-US" sz="2400" dirty="0" smtClean="0"/>
                        <a:t>71.25 %</a:t>
                      </a:r>
                      <a:endParaRPr lang="en-IN" sz="2400" dirty="0"/>
                    </a:p>
                  </a:txBody>
                  <a:tcPr/>
                </a:tc>
                <a:extLst>
                  <a:ext uri="{0D108BD9-81ED-4DB2-BD59-A6C34878D82A}">
                    <a16:rowId xmlns:a16="http://schemas.microsoft.com/office/drawing/2014/main" val="3670862394"/>
                  </a:ext>
                </a:extLst>
              </a:tr>
              <a:tr h="562104">
                <a:tc>
                  <a:txBody>
                    <a:bodyPr/>
                    <a:lstStyle/>
                    <a:p>
                      <a:r>
                        <a:rPr lang="en-US" sz="2000" b="1" u="sng" dirty="0" smtClean="0">
                          <a:solidFill>
                            <a:schemeClr val="dk1"/>
                          </a:solidFill>
                          <a:latin typeface="Times New Roman"/>
                          <a:ea typeface="Times New Roman"/>
                          <a:cs typeface="Times New Roman"/>
                          <a:sym typeface="Times New Roman"/>
                        </a:rPr>
                        <a:t>NAÏVE BAYERS CLASSIFIER</a:t>
                      </a:r>
                      <a:endParaRPr lang="en-IN" sz="2000" dirty="0"/>
                    </a:p>
                  </a:txBody>
                  <a:tcPr/>
                </a:tc>
                <a:tc>
                  <a:txBody>
                    <a:bodyPr/>
                    <a:lstStyle/>
                    <a:p>
                      <a:r>
                        <a:rPr lang="en-US" sz="2400" dirty="0" smtClean="0"/>
                        <a:t>62.94</a:t>
                      </a:r>
                      <a:r>
                        <a:rPr lang="en-US" sz="2400" baseline="0" dirty="0" smtClean="0"/>
                        <a:t> %</a:t>
                      </a:r>
                      <a:endParaRPr lang="en-IN" sz="2400" dirty="0"/>
                    </a:p>
                  </a:txBody>
                  <a:tcPr/>
                </a:tc>
                <a:tc>
                  <a:txBody>
                    <a:bodyPr/>
                    <a:lstStyle/>
                    <a:p>
                      <a:r>
                        <a:rPr lang="en-US" sz="2400" dirty="0" smtClean="0"/>
                        <a:t>63.82 %</a:t>
                      </a:r>
                      <a:endParaRPr lang="en-IN" sz="2400" dirty="0"/>
                    </a:p>
                  </a:txBody>
                  <a:tcPr/>
                </a:tc>
                <a:tc>
                  <a:txBody>
                    <a:bodyPr/>
                    <a:lstStyle/>
                    <a:p>
                      <a:r>
                        <a:rPr lang="en-US" sz="2400" dirty="0" smtClean="0"/>
                        <a:t>64.74 %</a:t>
                      </a:r>
                      <a:endParaRPr lang="en-IN" sz="2400" dirty="0"/>
                    </a:p>
                  </a:txBody>
                  <a:tcPr/>
                </a:tc>
                <a:tc>
                  <a:txBody>
                    <a:bodyPr/>
                    <a:lstStyle/>
                    <a:p>
                      <a:r>
                        <a:rPr lang="en-US" sz="2400" dirty="0" smtClean="0"/>
                        <a:t>65.74 %</a:t>
                      </a:r>
                      <a:endParaRPr lang="en-IN" sz="2400" dirty="0"/>
                    </a:p>
                  </a:txBody>
                  <a:tcPr/>
                </a:tc>
                <a:extLst>
                  <a:ext uri="{0D108BD9-81ED-4DB2-BD59-A6C34878D82A}">
                    <a16:rowId xmlns:a16="http://schemas.microsoft.com/office/drawing/2014/main" val="3815899355"/>
                  </a:ext>
                </a:extLst>
              </a:tr>
              <a:tr h="541242">
                <a:tc>
                  <a:txBody>
                    <a:bodyPr/>
                    <a:lstStyle/>
                    <a:p>
                      <a:r>
                        <a:rPr lang="en-US" sz="2000" b="1" u="sng" dirty="0" smtClean="0">
                          <a:solidFill>
                            <a:schemeClr val="dk1"/>
                          </a:solidFill>
                          <a:latin typeface="Times New Roman"/>
                          <a:ea typeface="Times New Roman"/>
                          <a:cs typeface="Times New Roman"/>
                          <a:sym typeface="Times New Roman"/>
                        </a:rPr>
                        <a:t>DECISION TREE CLASSIFIER</a:t>
                      </a:r>
                      <a:endParaRPr lang="en-IN" sz="2000" dirty="0"/>
                    </a:p>
                  </a:txBody>
                  <a:tcPr/>
                </a:tc>
                <a:tc>
                  <a:txBody>
                    <a:bodyPr/>
                    <a:lstStyle/>
                    <a:p>
                      <a:pPr marL="38100" marR="0" lvl="0" indent="0" algn="l" rtl="0">
                        <a:spcBef>
                          <a:spcPts val="0"/>
                        </a:spcBef>
                        <a:spcAft>
                          <a:spcPts val="0"/>
                        </a:spcAft>
                        <a:buClr>
                          <a:schemeClr val="dk1"/>
                        </a:buClr>
                        <a:buSzPts val="3000"/>
                        <a:buFont typeface="Times New Roman"/>
                        <a:buNone/>
                      </a:pPr>
                      <a:r>
                        <a:rPr lang="en-US" sz="2400" dirty="0" smtClean="0">
                          <a:solidFill>
                            <a:schemeClr val="dk1"/>
                          </a:solidFill>
                          <a:latin typeface="Times New Roman"/>
                          <a:ea typeface="Times New Roman"/>
                          <a:cs typeface="Times New Roman"/>
                          <a:sym typeface="Times New Roman"/>
                        </a:rPr>
                        <a:t>61.92 %</a:t>
                      </a:r>
                      <a:endParaRPr lang="en-US" sz="2400" dirty="0" smtClean="0">
                        <a:latin typeface="Times New Roman"/>
                        <a:ea typeface="Times New Roman"/>
                        <a:cs typeface="Times New Roman"/>
                        <a:sym typeface="Times New Roman"/>
                      </a:endParaRPr>
                    </a:p>
                  </a:txBody>
                  <a:tcPr/>
                </a:tc>
                <a:tc>
                  <a:txBody>
                    <a:bodyPr/>
                    <a:lstStyle/>
                    <a:p>
                      <a:r>
                        <a:rPr lang="en-US" sz="2400" dirty="0" smtClean="0"/>
                        <a:t>60.56 %</a:t>
                      </a:r>
                      <a:endParaRPr lang="en-IN" sz="2400" dirty="0"/>
                    </a:p>
                  </a:txBody>
                  <a:tcPr/>
                </a:tc>
                <a:tc>
                  <a:txBody>
                    <a:bodyPr/>
                    <a:lstStyle/>
                    <a:p>
                      <a:r>
                        <a:rPr lang="en-US" sz="2400" dirty="0" smtClean="0"/>
                        <a:t>61.35 %</a:t>
                      </a:r>
                      <a:endParaRPr lang="en-IN" sz="2400" dirty="0"/>
                    </a:p>
                  </a:txBody>
                  <a:tcPr/>
                </a:tc>
                <a:tc>
                  <a:txBody>
                    <a:bodyPr/>
                    <a:lstStyle/>
                    <a:p>
                      <a:r>
                        <a:rPr lang="en-US" sz="2400" dirty="0" smtClean="0"/>
                        <a:t>62.96 %</a:t>
                      </a:r>
                      <a:endParaRPr lang="en-IN" sz="2400" dirty="0"/>
                    </a:p>
                  </a:txBody>
                  <a:tcPr/>
                </a:tc>
                <a:extLst>
                  <a:ext uri="{0D108BD9-81ED-4DB2-BD59-A6C34878D82A}">
                    <a16:rowId xmlns:a16="http://schemas.microsoft.com/office/drawing/2014/main" val="2429681441"/>
                  </a:ext>
                </a:extLst>
              </a:tr>
              <a:tr h="54124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b="1" u="sng" dirty="0" smtClean="0">
                          <a:solidFill>
                            <a:schemeClr val="dk1"/>
                          </a:solidFill>
                          <a:latin typeface="Times New Roman"/>
                          <a:ea typeface="Times New Roman"/>
                          <a:cs typeface="Times New Roman"/>
                          <a:sym typeface="Times New Roman"/>
                        </a:rPr>
                        <a:t>SUPPORT VECTOR MACHINE</a:t>
                      </a:r>
                      <a:endParaRPr lang="en-US" sz="2000" b="1" u="sng" dirty="0" smtClean="0">
                        <a:latin typeface="Times New Roman"/>
                        <a:ea typeface="Times New Roman"/>
                        <a:cs typeface="Times New Roman"/>
                        <a:sym typeface="Times New Roman"/>
                      </a:endParaRPr>
                    </a:p>
                  </a:txBody>
                  <a:tcPr/>
                </a:tc>
                <a:tc>
                  <a:txBody>
                    <a:bodyPr/>
                    <a:lstStyle/>
                    <a:p>
                      <a:pPr marL="38100" marR="0" lvl="0" indent="0" algn="l" rtl="0">
                        <a:spcBef>
                          <a:spcPts val="0"/>
                        </a:spcBef>
                        <a:spcAft>
                          <a:spcPts val="0"/>
                        </a:spcAft>
                        <a:buClr>
                          <a:schemeClr val="dk1"/>
                        </a:buClr>
                        <a:buSzPts val="3000"/>
                        <a:buFont typeface="Times New Roman"/>
                        <a:buNone/>
                      </a:pPr>
                      <a:r>
                        <a:rPr lang="en-US" sz="2400" dirty="0" smtClean="0">
                          <a:solidFill>
                            <a:schemeClr val="dk1"/>
                          </a:solidFill>
                          <a:latin typeface="Times New Roman"/>
                          <a:ea typeface="Times New Roman"/>
                          <a:cs typeface="Times New Roman"/>
                          <a:sym typeface="Times New Roman"/>
                        </a:rPr>
                        <a:t>61.92 %</a:t>
                      </a:r>
                    </a:p>
                    <a:p>
                      <a:endParaRPr lang="en-IN" sz="2400" dirty="0"/>
                    </a:p>
                  </a:txBody>
                  <a:tcPr/>
                </a:tc>
                <a:tc>
                  <a:txBody>
                    <a:bodyPr/>
                    <a:lstStyle/>
                    <a:p>
                      <a:r>
                        <a:rPr lang="en-US" sz="2400" dirty="0" smtClean="0"/>
                        <a:t>60.56 %</a:t>
                      </a:r>
                      <a:endParaRPr lang="en-IN" sz="2400" dirty="0"/>
                    </a:p>
                  </a:txBody>
                  <a:tcPr/>
                </a:tc>
                <a:tc>
                  <a:txBody>
                    <a:bodyPr/>
                    <a:lstStyle/>
                    <a:p>
                      <a:r>
                        <a:rPr lang="en-US" sz="2400" dirty="0" smtClean="0"/>
                        <a:t>61.35 %</a:t>
                      </a:r>
                      <a:endParaRPr lang="en-IN" sz="2400" dirty="0"/>
                    </a:p>
                  </a:txBody>
                  <a:tcPr/>
                </a:tc>
                <a:tc>
                  <a:txBody>
                    <a:bodyPr/>
                    <a:lstStyle/>
                    <a:p>
                      <a:r>
                        <a:rPr lang="en-US" sz="2400" dirty="0" smtClean="0"/>
                        <a:t>62.96 %</a:t>
                      </a:r>
                      <a:endParaRPr lang="en-IN" sz="2400" dirty="0"/>
                    </a:p>
                  </a:txBody>
                  <a:tcPr/>
                </a:tc>
                <a:extLst>
                  <a:ext uri="{0D108BD9-81ED-4DB2-BD59-A6C34878D82A}">
                    <a16:rowId xmlns:a16="http://schemas.microsoft.com/office/drawing/2014/main" val="934996320"/>
                  </a:ext>
                </a:extLst>
              </a:tr>
              <a:tr h="54124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b="1" u="sng" dirty="0" smtClean="0">
                          <a:solidFill>
                            <a:schemeClr val="dk1"/>
                          </a:solidFill>
                          <a:latin typeface="Times New Roman"/>
                          <a:ea typeface="Times New Roman"/>
                          <a:cs typeface="Times New Roman"/>
                          <a:sym typeface="Times New Roman"/>
                        </a:rPr>
                        <a:t>K-NEAREST NEIGHBOUR(KNN):</a:t>
                      </a:r>
                    </a:p>
                  </a:txBody>
                  <a:tcPr/>
                </a:tc>
                <a:tc>
                  <a:txBody>
                    <a:bodyPr/>
                    <a:lstStyle/>
                    <a:p>
                      <a:pPr marL="38100" lvl="0" indent="0">
                        <a:buClr>
                          <a:schemeClr val="dk1"/>
                        </a:buClr>
                        <a:buSzPts val="3000"/>
                        <a:buFont typeface="Times New Roman"/>
                        <a:buNone/>
                      </a:pPr>
                      <a:r>
                        <a:rPr lang="en-US" sz="2400" dirty="0" smtClean="0">
                          <a:solidFill>
                            <a:schemeClr val="dk1"/>
                          </a:solidFill>
                          <a:latin typeface="Times New Roman"/>
                          <a:ea typeface="Times New Roman"/>
                          <a:cs typeface="Times New Roman"/>
                          <a:sym typeface="Times New Roman"/>
                        </a:rPr>
                        <a:t>65.98 %</a:t>
                      </a:r>
                      <a:endParaRPr lang="en-US" sz="2400" dirty="0" smtClean="0">
                        <a:latin typeface="Times New Roman"/>
                        <a:ea typeface="Times New Roman"/>
                        <a:cs typeface="Times New Roman"/>
                        <a:sym typeface="Times New Roman"/>
                      </a:endParaRPr>
                    </a:p>
                  </a:txBody>
                  <a:tcPr/>
                </a:tc>
                <a:tc>
                  <a:txBody>
                    <a:bodyPr/>
                    <a:lstStyle/>
                    <a:p>
                      <a:r>
                        <a:rPr lang="en-US" sz="2400" dirty="0" smtClean="0"/>
                        <a:t>67.07 %</a:t>
                      </a:r>
                      <a:endParaRPr lang="en-IN" sz="2400" dirty="0"/>
                    </a:p>
                  </a:txBody>
                  <a:tcPr/>
                </a:tc>
                <a:tc>
                  <a:txBody>
                    <a:bodyPr/>
                    <a:lstStyle/>
                    <a:p>
                      <a:r>
                        <a:rPr lang="en-US" sz="2400" dirty="0" smtClean="0"/>
                        <a:t>67.11 %</a:t>
                      </a:r>
                      <a:endParaRPr lang="en-IN" sz="2400" dirty="0"/>
                    </a:p>
                  </a:txBody>
                  <a:tcPr/>
                </a:tc>
                <a:tc>
                  <a:txBody>
                    <a:bodyPr/>
                    <a:lstStyle/>
                    <a:p>
                      <a:r>
                        <a:rPr lang="en-US" sz="2400" dirty="0" smtClean="0"/>
                        <a:t>69.44</a:t>
                      </a:r>
                      <a:r>
                        <a:rPr lang="en-US" sz="2400" baseline="0" dirty="0" smtClean="0"/>
                        <a:t> %</a:t>
                      </a:r>
                      <a:endParaRPr lang="en-IN" sz="2400" dirty="0"/>
                    </a:p>
                  </a:txBody>
                  <a:tcPr/>
                </a:tc>
                <a:extLst>
                  <a:ext uri="{0D108BD9-81ED-4DB2-BD59-A6C34878D82A}">
                    <a16:rowId xmlns:a16="http://schemas.microsoft.com/office/drawing/2014/main" val="4205700471"/>
                  </a:ext>
                </a:extLst>
              </a:tr>
            </a:tbl>
          </a:graphicData>
        </a:graphic>
      </p:graphicFrame>
    </p:spTree>
    <p:extLst>
      <p:ext uri="{BB962C8B-B14F-4D97-AF65-F5344CB8AC3E}">
        <p14:creationId xmlns:p14="http://schemas.microsoft.com/office/powerpoint/2010/main" val="30919672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pSp>
        <p:nvGrpSpPr>
          <p:cNvPr id="189" name="Google Shape;189;p21"/>
          <p:cNvGrpSpPr/>
          <p:nvPr/>
        </p:nvGrpSpPr>
        <p:grpSpPr>
          <a:xfrm>
            <a:off x="500062" y="568675"/>
            <a:ext cx="17135475" cy="9256578"/>
            <a:chOff x="0" y="-28575"/>
            <a:chExt cx="4513047" cy="2437946"/>
          </a:xfrm>
        </p:grpSpPr>
        <p:sp>
          <p:nvSpPr>
            <p:cNvPr id="190" name="Google Shape;190;p21"/>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91" name="Google Shape;191;p21"/>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21"/>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3" name="Google Shape;193;p21"/>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5" name="Google Shape;195;p21"/>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96" name="Google Shape;196;p21"/>
          <p:cNvSpPr txBox="1"/>
          <p:nvPr/>
        </p:nvSpPr>
        <p:spPr>
          <a:xfrm>
            <a:off x="819245" y="1729763"/>
            <a:ext cx="16002000" cy="1200288"/>
          </a:xfrm>
          <a:prstGeom prst="rect">
            <a:avLst/>
          </a:prstGeom>
          <a:noFill/>
          <a:ln>
            <a:noFill/>
          </a:ln>
        </p:spPr>
        <p:txBody>
          <a:bodyPr spcFirstLastPara="1" wrap="square" lIns="91425" tIns="45700" rIns="91425" bIns="45700" anchor="t" anchorCtr="0">
            <a:spAutoFit/>
          </a:bodyPr>
          <a:lstStyle/>
          <a:p>
            <a:pPr lvl="0" algn="ctr"/>
            <a:r>
              <a:rPr lang="en-IN" sz="7200" b="1" u="sng" dirty="0">
                <a:latin typeface="Times New Roman" panose="02020603050405020304" pitchFamily="18" charset="0"/>
                <a:cs typeface="Times New Roman" panose="02020603050405020304" pitchFamily="18" charset="0"/>
              </a:rPr>
              <a:t>Recurrent Neural Network</a:t>
            </a:r>
            <a:endParaRPr sz="7200" b="1" u="sng" dirty="0">
              <a:latin typeface="Times New Roman"/>
              <a:ea typeface="Times New Roman"/>
              <a:cs typeface="Times New Roman"/>
              <a:sym typeface="Times New Roman"/>
            </a:endParaRPr>
          </a:p>
        </p:txBody>
      </p:sp>
      <p:sp>
        <p:nvSpPr>
          <p:cNvPr id="197" name="Google Shape;197;p21"/>
          <p:cNvSpPr txBox="1"/>
          <p:nvPr/>
        </p:nvSpPr>
        <p:spPr>
          <a:xfrm>
            <a:off x="1066800" y="3680567"/>
            <a:ext cx="16383000" cy="4001055"/>
          </a:xfrm>
          <a:prstGeom prst="rect">
            <a:avLst/>
          </a:prstGeom>
          <a:noFill/>
          <a:ln>
            <a:noFill/>
          </a:ln>
        </p:spPr>
        <p:txBody>
          <a:bodyPr spcFirstLastPara="1" wrap="square" lIns="91425" tIns="45700" rIns="91425" bIns="45700" anchor="t" anchorCtr="0">
            <a:spAutoFit/>
          </a:bodyPr>
          <a:lstStyle/>
          <a:p>
            <a:endParaRPr lang="en-US" sz="3200" dirty="0"/>
          </a:p>
          <a:p>
            <a:r>
              <a:rPr lang="en-US" sz="3200" dirty="0">
                <a:solidFill>
                  <a:schemeClr val="tx1"/>
                </a:solidFill>
                <a:latin typeface="Times New Roman" panose="02020603050405020304" pitchFamily="18" charset="0"/>
                <a:cs typeface="Times New Roman" panose="02020603050405020304" pitchFamily="18" charset="0"/>
              </a:rPr>
              <a:t>    A </a:t>
            </a:r>
            <a:r>
              <a:rPr lang="en-US" sz="3200" b="1" dirty="0">
                <a:solidFill>
                  <a:schemeClr val="tx1"/>
                </a:solidFill>
                <a:latin typeface="Times New Roman" panose="02020603050405020304" pitchFamily="18" charset="0"/>
                <a:cs typeface="Times New Roman" panose="02020603050405020304" pitchFamily="18" charset="0"/>
              </a:rPr>
              <a:t>Recurrent Neural Network (RNN)</a:t>
            </a:r>
            <a:r>
              <a:rPr lang="en-US" sz="3200" dirty="0">
                <a:solidFill>
                  <a:schemeClr val="tx1"/>
                </a:solidFill>
                <a:latin typeface="Times New Roman" panose="02020603050405020304" pitchFamily="18" charset="0"/>
                <a:cs typeface="Times New Roman" panose="02020603050405020304" pitchFamily="18" charset="0"/>
              </a:rPr>
              <a:t> is a type of artificial neural network designed for processing sequential data. Unlike traditional feedforward neural networks, RNNs have connections that form cycles, enabling them to maintain a "memory" of previous inputs and capture temporal dependencies. This makes them well-suited for tasks where the order or context of data matters.</a:t>
            </a:r>
          </a:p>
          <a:p>
            <a:endParaRPr lang="en-IN" sz="3200" dirty="0"/>
          </a:p>
          <a:p>
            <a:pPr marL="0" marR="0" lvl="0" indent="0" algn="l" rtl="0">
              <a:spcBef>
                <a:spcPts val="0"/>
              </a:spcBef>
              <a:spcAft>
                <a:spcPts val="0"/>
              </a:spcAft>
              <a:buNone/>
            </a:pPr>
            <a:r>
              <a:rPr lang="en-US" sz="3000" dirty="0">
                <a:solidFill>
                  <a:schemeClr val="dk1"/>
                </a:solidFill>
                <a:latin typeface="Times New Roman"/>
                <a:ea typeface="Times New Roman"/>
                <a:cs typeface="Times New Roman"/>
                <a:sym typeface="Times New Roman"/>
              </a:rPr>
              <a:t>	</a:t>
            </a:r>
            <a:endParaRPr sz="3000" dirty="0">
              <a:latin typeface="Times New Roman"/>
              <a:ea typeface="Times New Roman"/>
              <a:cs typeface="Times New Roman"/>
              <a:sym typeface="Times New Roman"/>
            </a:endParaRPr>
          </a:p>
        </p:txBody>
      </p:sp>
      <p:sp>
        <p:nvSpPr>
          <p:cNvPr id="198" name="Google Shape;198;p21" descr="data:image/png;base64,iVBORw0KGgoAAAANSUhEUgAAAh0AAAIACAYAAAAmKN6iAAAAOXRFWHRTb2Z0d2FyZQBNYXRwbG90bGliIHZlcnNpb24zLjguMCwgaHR0cHM6Ly9tYXRwbG90bGliLm9yZy81sbWrAAAACXBIWXMAAA9hAAAPYQGoP6dpAABo7klEQVR4nO3dd1gU1/s28HvpRapIswBWRAWxEyuKNfaOFVs0URPRWNAoiEbAmhiNJjH2bsQS8429GyuKLRZQ1KiABQGxILDn/cOX/bkuKrDL7AL3x2uuyz1zzsyzyMrDaSMTQggQERERFTA9bQdARERExQOTDiIiIpIEkw4iIiKSBJMOIiIikgSTDiIiIpIEkw4iIiKSBJMOIiIikgSTDiIiIpIEkw4iIiKSBJMOojyKiYlB79694ejoCH19fchkMgQEBEgex507dyCTySCTySS/N/2fZs2aQSaTYeXKldoOhUjnMekgrUtNTcWCBQvQqlUrlClTBiYmJrCwsIC7uzsCAgKwZ88e6Mpu/UlJSWjcuDE2bdqER48ewcbGBg4ODrCystJ2aDovJCREkSTJZDLcvn37o/WXL1+uVP/48eMajSUkJATJyckauyYRfZqBtgOg4m3Lli348ssv8fTpU0WZpaUlMjMzcePGDdy4cQOrVq1CnTp1sG3bNpQpU0aL0QIbNmxAYmIiKleujMOHD8PJyUlrsRgaGqJKlSpau7+61q5di2nTpn3w/Jo1awrs3tOnTwcABAQEwNraWq1rlStXDlWqVGHiSZQL7Okgrfn111/Rq1cvPH36FDVq1MCmTZuQnJyMlJQUvHjxAgkJCVi2bBnc3d1x7tw5xMbGajtkXL16FQDQoUMHrSYcAFC6dGlcv34d169f12oceVWuXDkAwLp16z5Y5969ezhy5Iiiri5bvXo1rl+/ji5dumg7FCKdx6SDtOL8+fMYPXo0hBDo0qULzp07h549eyr9tujg4IAhQ4bgypUrmDp1KvT0tP/t+urVKwBAiRIltBxJ4VWpUiXUqVMHN2/exJkzZ3Kss27dOggh0LdvX4mjI6KCpP3/xalY+u677/DmzRuUK1cOq1evhpGR0Qfr6uvrIzQ0FI0bN1Y5d/PmTQwZMgQuLi4wNjaGnZ0dWrVqhS1btnzwetlzBO7cuYO4uDgEBATA2dkZJiYmqFSpEoKDg/H69WulNgEBAUqTBadPn6403yBbbiYVvnv/90VGRqJNmzawt7eHoaEh7Ozs4OHhgUGDBmH37t1KdXMzkXTv3r3o2LEj7O3tYWRkhNKlS8Pf3x9RUVE51j98+DBkMhlcXV0BAEeOHEGbNm1ga2sLMzMz1K1bVyPDHv379wfwdoglJ9nl/fr1++A1srKy8Ndff2Ho0KHw9vaGnZ0djI2N4eLiggEDBuDy5csqbbLnlWRzc3NT+nd8d0Jw9r95SEgIXr16henTp6NatWowMzNTGpLJ6d/8+fPnKF++PGQyGUaPHp1j/AcPHoSenh709PRw6NChD75PoiJFEEns3r17AoAAIObOnZvv62zbtk0YGxsrrmVtbS0MDAwUrwcMGCCysrJU2mWfj4yMFDY2NgKAsLS0FHp6eopzn3/+uVKbr7/+Wjg4OAgTExMBQJibmwsHBwfFka1p06YCgFixYsUH486+R1xcnFL5xIkTFecACCsrK2FkZKR4Xb9+faX6cXFxinM5mTBhguK8np6esLa2FjKZTPF66dKlKm0OHTokAAgXFxexbNkyoaenJ2QymbCyslKKbc6cOR98fx8SHBwsAIgWLVqIxMREYWBgIOzt7UVGRoZSvaioKAFAeHt7K329jh07plTv8uXLinMymUxYW1sr/n0ACGNjY7Fz506lNnPmzBEODg6KOnZ2dkr/jl9//bWi7sCBAwUAMWHCBFG7dm0BQBgZGQlLS0thZWWlqPehf/MjR44ovn779u1TOpecnCzKli0rAIhvvvkmz19LosKKSQdJbs2aNYr/9K9fv56va8TExAgzMzMBQLRu3VrcunVLCCHEixcvREREhCKBmD17tkrbd5OUVq1aKWJ48eKFmDNnjuIH859//qnSNvsHUXBwcI5x5TfpuH37tpDJZEJfX18sWLBApKamCiGEkMvl4uHDh2LlypVi3LhxStf5WNKxbt06xbnx48eLZ8+eCSGEePjwofD391ckHidPnlRql510mJmZCSMjIzF27Fjx+PFjIYQQjx8/Fr1791b8QM8uz613kw4hhGjXrp0AIP766y+lemPGjBEAxLx585S+Xu8nHTdu3BBDhw4VBw4cEGlpaYqvV2xsrAgICBAAhI2NjUhJSVGJ5UOJ37uy/61LlCghbG1txR9//KFIkGJiYhT1PvZvPm7cOAFAlClTRiQnJyvK+/fvLwAId3d38erVq4981YiKFiYdJLkpU6YofnDJ5fJ8XSP7h0q1atXE69evVc6PHz9ekVi8ePFC6Vz2Dxw3N7cc23bq1EkAEAMHDlQ5V1BJx6ZNmwQA0aZNmw+2e9+Hkg65XC7Kly8vAIihQ4eqtMvKyhL169cXAESrVq2UzmUnHQBE3759Vdq+fv1a0VPwsfeYk/eTjg0bNggAwt/fX1EnMzNTODg4CH19fREfHy+E+HDS8SmtWrUSAMSyZctUzuUl6QAg9u/f/8F6H/s3f/36tahWrZoAIPr37y+EEGLr1q0CgDAwMBBnzpzJ03siKuw4p4Mkl7081sbGJl8bWwkhsG3bNgDA+PHjYWxsrFJn3LhxMDY2RnJyMg4cOJDjdSZMmJBj2w4dOgD4v5UqUrC0tAQAPHr0CHK5XK1rXbhwQbEHxpQpU1TO6+npISgoCACwb98+pKSk5Hid7777TqXM2NgYLVu2BKD+16dTp06wsLDAjh07kJaWpognMTERLVq0gKOjo1rXb9u2LQDg1KlTal3Hy8sLLVq0yFdbY2NjrF27FoaGhlizZg2WLFmC4cOHAwAmT56MunXrqhUbUWHDpIMKnVu3bil+UPr6+uZYx8HBAR4eHgDe/hDOiaenZ47lpUuXBgBJN46qX78+bGxscP78eTRr1gxr165FfHx8vq51/vx5AG8nSWZPCH1f9tdNCIGLFy+qnDc2NkblypVzbKupr4+pqSm6deuGly9fIjIyEsD/7c3xsQmk70pLS0N4eDgaNmyIkiVLwsDAQDEpNDAwEADy/XXM1qBBA7Xa16xZE8HBwQCAr776Ck+ePEGtWrVyTOqIijomHSS5kiVLAgCePXuWr51Gnzx5ovh79g/AnLi4uAAAHj9+nON5Z2fnHMtNTEwAABkZGXmOLb9sbGywevVqWFlZ4dixY+jfvz+cnZ1Rvnx5fPXVV4iOjs71tbK/Ph/72lhaWipWYOT09XF0dPzgEmVNfn2yk4u1a9ciLS0N27dvh5mZWa72vHjw4AG8vLwQFBSEf/75B0lJSTAzM4O9vT0cHBwUvUcvXrxQK8ZSpUqp1R4AJk2ahEqVKgF429O0evVqGBoaqn1dosKGSQdJzt3dHQCQnp6OmzdvqnWt9PR0TYSkE9q3b4+4uDgsWbIE3bp1g4ODg+J1rVq1EBERkafrFYavja+vL0qXLo2DBw9i0aJFePnyJbp06ZKrfVDGjBmD27dvo2zZsti5cydSU1ORmpqKxMREJCQkYP78+QCg9hb6+vr6arUHgOPHjys2t5PL5WoP+RAVVkw6SHJNmzZV/H3Xrl15bv/ub5737t37YL27d++q1C9oBgZvnyzw/j4f2T40fyKbjY0NRowYgT/++AMJCQk4f/48unfvDiEEpkyZgn///feTMWS/3499bZ4/f64YHpHy6/M+PT099OnTB1lZWYot0XMztPLmzRv8+eefAN7uCNqhQwdYWFgo1Xn06JHmA86H58+fIyAgAEIIVKtWDQAQGBiY4z4tREUdkw6SXNmyZRWT/BYuXKiYRPgp2b+xli9fXrFz6eHDh3Osm5iYqPgB7e3trWbEuZc9ZPHgwYMcz587dy5P1/P29sbGjRvh4uKCrKysXD30LPv9JiYm4tq1aznWOXjwIIC3G5V5eXnlKSZNy94oLCMjAw4ODoqJqh/z5MkTRU9OnTp1cqzzsQ23sicwq9sLkhvZCUalSpVw+vRptGjRAs+fP8egQYN05kGGRFJh0kFaMWPGDBgaGuLevXsYOHAg3rx588G62b8FHzt2DMDbHxhdu3YFAMyfPz/HtvPmzUN6ejqsra3zvfIgP2rUqAEAit/C3zdnzpwcyz/2/vX19RU7tn6oB+Vd3t7eqFChAgDkOCQjl8sRFhYGAGjZsqXWH1RWo0YNhIaGYty4cZg/f36uhjMsLCwUicONGzdUzh87dgz79+//YPvs+R4FPVn4r7/+wu+//w59fX2sXr0a5ubmWL58OSwtLXH48GH8+OOPBXp/Il3DpIO0onbt2vjhhx8AvN36u27dutiyZQtSU1MVdRITE7F8+XJUr14dM2bMUFpKOnnyZJiZmSEmJgZdunRRdFW/fPkSs2fPxrx585TqSaVbt26QyWS4ePEixo0bp3g/9+/fR79+/T74rJElS5agTZs22Lhxo9KwwJMnT/Dtt98iJiYGenp68PPz+2QMMpkMoaGhAIBVq1Zh8uTJimGdhIQE9O/fH6dPn4aenp7iaavaNnXqVMydOxd9+vTJVX0LCwvFctNhw4Yplu9mZGRg48aN6NSpE2xsbD7YPnuYY/Xq1cjKylIz+pw9ffoUQ4cOBQBMnDhRsQqmXLlyiu/9yZMn55g0ERVZWtshhEgIsX79emFra6uy/Xf2bqPZx2effSYePHig1Hbbtm1K24S/vw16//79P7oN+oc2hnp3K/D3fWpzMCGEGD16tMr23ACEiYmJ2L17d473X7BggdL7LVGihLC0tFQqmzVrltJ98rINur6+vrCxsVHaBn3JkiV5eu/Zsjf5ymnztI95f3Ow3Mp+D+9vDnb06FGlf/8SJUooXlerVk388MMPAoBo2rSpyjWXL1+uaGdiYiLKlSsnXFxclHZ9zc2/tRAf3hysZ8+eAoDw8vIS6enpKu06dOggAIh69eqJzMzMXH89iAoz9nSQVvn7++P27duYN28e/Pz84OTkhFevXkEmk8Hd3R2DBg3C/v37ceLECZUlrp07d8alS5cwaNAglC1bFi9fvoSFhQVatGiBTZs2YfXq1Vp5Mu2PP/6IhQsXonr16jAyMoK+vj46d+6MkydPonXr1jm26dOnD3799Vf06NED7u7u0NfXx6tXr1CmTBn06NEDhw8fVmzolVsRERHYs2cP2rdvDxsbG6SlpcHR0RG9evXC6dOnMWLECE28Xa1p3Lgxjh07hrZt28LS0hKZmZlwc3PD5MmTcerUqY8OGw0aNAi//fYb6tWrBwMDA/z333+4e/eu0nJsdWzcuBGbN2+GkZHRBx9o+Ntvv8HOzg5nzpxRDHcRFXUyITiTiYiIiAoeezqIiIhIEkw6iIiISBJMOoiIiEgSTDqIiIhIEkw6iIiISBJMOoiIiEgSTDqIiIhIEkw6iIiISBJMOoiIiEgSTDqIiIhIEkw6iIiISBJMOoiIiEgSTDqIiIhIEkw6iIiISBJMOoiIiEgSTDqIiIhIEkw6iIiISBJMOoiIiEgSTDqIiIhIEkw6iIiISBJMOoiIiEgSTDqIiIhIEkw6iIiISBJMOoiIiEgSTDqIiIhIEkw6iIiISBJMOoiIiEgSTDqIiqg7d+5AJpMhJCTko2UFdS8iovcx6SDSsMOHD0MmkykdJUqUQO3atfHjjz8iKytL2yHmy507dxASEoLo6Ghth0JEhZSBtgMgKqr8/f3Rrl07CCHw8OFDrFy5EmPGjMHVq1fx66+/aiUmFxcXvHr1CgYGef/o37lzB9OnT4erqytq1qypsesSUfHB/yGICkitWrXQr18/xesvv/wSVatWxbJlyzBjxgw4ODiotHn+/DksLCwKLCaZTAYTE5NCc10iKlo4vEIkEUtLS/j4+EAIgdu3b8PV1RXNmjXDhQsX0Lp1a1hZWcHT01NRPyYmBv3794eTkxOMjIzg6uqK8ePH48WLFyrXPn78OBo2bAhTU1M4ODhg1KhRSEtLU6n3sbkXW7duRbNmzWBtbQ0zMzNUqVIFX3/9Nd68eYOVK1fC19cXADBo0CDFsFGzZs0+et3MzExERETAw8MDJiYmKFmyJLp06YLLly9/MK5du3ahbt26MDExgZOTE8aPH4/MzMw8frWJSBexp4NIIkIIxMbGAgDs7OwAAPfu3UPz5s3Ro0cPdOvWTZEoREVFoXnz5rC2tsbw4cNRunRpXLx4EQsXLsSJEydw5MgRGBoaAgBOnz4NPz8/WFhYYOLEibC2tsbGjRsxYMCAXMc2ZcoUzJo1Cx4eHggMDISTkxNu3bqFrVu3IjQ0FE2aNMHkyZMxa9YsfPHFF2jcuDEA5Nhb866+ffti8+bNaNmyJb788kskJCRg8eLF8PHxwbFjx+Dt7a1U/3//+x9+/vlnjBgxAoMHD8aOHTswd+5c2NjYYPLkybl+P0SkowQRadShQ4cEADF9+nTx+PFj8ejRI3Hx4kUxdOhQAUA0aNBACCGEi4uLACB+++03lWt4enqKKlWqiNTUVKXyyMhIAUCsWLFCUebj4yMMDQ3FjRs3FGXp6emibt26AoAIDg5WlMfFxamUnT59WgAQvr6+4tWrV0r3k8vlQi6XK72vd+/9sevu3btXABA9e/ZUXEMIIaKjo4W+vr5o1KiRSnszMzMRFxendP9q1aoJR0dHlXsSUeHD4RWiAhIcHIxSpUrB3t4eXl5eWL58OTp27Ijt27cr6tja2mLQoEFK7S5fvoxLly6hT58+SE9Px5MnTxRHo0aNYG5ujr179wIAHj16hJMnT6JTp06oXLmy4hpGRkYIDAzMVZzr1q0DAISFhanMy8geRsmPbdu2AXjbi/LuNby8vNChQwccP34cjx8/VmrTuXNnuLq6Kt3f19cXCQkJOQ4XEVHhwuEVogLyxRdfoEePHpDJZDA3N0flypVha2urVKdChQrQ19dXKrt27RqAt0lLcHBwjtdOTEwEANy+fRsA4O7urlLHw8MjV3HGxMRAJpPBy8srV/VzKy4uDnp6eqhatarKuWrVqmH79u2Ii4tDqVKlFOXly5dXqVuyZEkAwNOnT1GiRAmNxkhE0mLSQVRAKlWqBD8/v4/WMTMzUykTQgAAxo0bhzZt2uTYzsbGRv0A36FOj4YmvZ+AvSv760JEhReTDiIdU6lSJQBvfwB/Kmlxc3MDAFy/fl3l3L///pur+1WuXBl///03Ll68iHr16n2wXl6TkvLly0Mul+PatWtKq3LejS07fiIqHjing0jHeHt7o3r16li6dKli+ORdmZmZSEpKAvB29UiDBg2wY8cO3Lx5U1HnzZs3WLBgQa7u16dPHwDA5MmT8ebNG5Xz2T0M2UMb2ff+lM6dOwN4O1fk3V6KK1euYOfOnWjUqJHS0AoRFX3s6SDSMTKZDGvWrEHz5s3h6emJwYMHo1q1anj58iViY2MRGRmJsLAwBAQEAADmz5+PZs2aoWHDhhg5cqRiyWxu97aoV68eJk6ciIiICNSqVQu9evWCo6Mj4uLi8Mcff+DMmTOwtraGh4cHLCws8PPPP8PMzAzW1tawt7dH8+bNc7xuy5Yt0bNnT2zcuBHPnj1D+/btFUtmTUxMsHDhQk19yYiokGDSQaSDatasiQsXLiAsLAw7d+7E0qVLYWFhAVdXVwQEBKBFixaKuj4+Pti3bx8mTZqE8PBwWFlZoXv37vjyyy9Ro0aNXN0vPDwcXl5eWLRoEWbPng25XI6yZcuiXbt2inknpqam2LhxI7777juMGTMG6enpaNq06QeTDuDtyphatWph5cqVGDduHMzNzdG0aVPMmDEj17ERUdEhE5ydRURERBLgnA4iIiKSBJMOIiIikgSTDiIiIpIEkw4iIiKSBJOOYsrV1RU//PBDgVy7WbNmGDNmjFrXyH7UeXR0NADg8OHDkMlkSE5Ozld7ooJU0N9vMplM6Zk9+bFy5UpYW1srXoeEhKBmzZr5bk+UH0w6qEgqW7Ys4uPjUb16dW2HQvkQEBAAmUyG8PBwpfLt27fneWfUgkywi5NevXopbUBHlB9MOkhjctrNUlv09fXh6OgIAwNuRVNYmZiYICIiAs+ePdN2KFqjS58pU1NT2NvbazsMKuSYdBRicrkcs2fPRsWKFWFsbIxy5crh+++/R/PmzTFq1Ciluo8fP4aRkREOHDigKHv+/Dn8/f1hbm6O0qVLY/HixUptkpOTMXToUJQqVQqWlpZo3rw5Ll68qDif3T27bNkyuLm5KT0WPTMzE6NGjYKVlRXs7OwwdepUpa2wc+outra2xsqVKz/5vl+8eAFLS0v88ccfSuXbt2+Hubk5nj9//sHhmQMHDqBOnTowMzPDZ599hhs3bihdY+bMmbC3t4eFhQWGDh2KSZMm5akLmjTHz88Pjo6OCAsL+2i9rVu3olq1ajA2NoarqyvmzZunONesWTPcvXsXgYGBn3yoXXJyMoYPHw4HBweYmJigevXq2LVrV66+37Jdv34dn332maL9kSNHlNpcuXIFbdu2RYkSJeDg4ID+/fvjyZMnSvGOGjUKY8aMgZ2dHVq3bq04Fx8fj7Zt28LU1BTly5dXiien4cfo6GjIZDLcuXPno18/ADh69CgMDQ2RkJCgVD5mzBg0btwYwIeHZ9asWQNXV1dYWVmhd+/eSl+P58+fo2/fvjA3N4eTkxMWLFigkeFXKryYdBRiQUFBCA8Px9SpU/Hvv/9i/fr1cHBwwNChQ7F+/Xqkp6cr6q5duxalS5dW2j1yzpw58PLywoULFzBp0iR888032Ldvn+J8jx498OjRI/z999+IiopCrVq10KJFC6Vnb8TGxmLr1q2IjIxUGs9etWoVDAwMcObMGfz444+YP38+li1bppH3bW5ujt69e2PFihVK5StWrED37t1hYWHxwbZTpkzBvHnzcO7cORgYGGDw4MGKc+vWrcP333+PiIgIREVFoVy5cliyZIlGYqa809fXx6xZs/DTTz/h/v37OdaJiopCz5490bt3b1y+fBkhISGYOnWqInmNjIxEmTJlEBoaivj4eMTHx+d4HblcjrZt2+LEiRNYu3Yt/v33X4SHh0NfXz9P32/jx4/HuHHjcOHCBfj4+KBDhw54+vQpgLdJTfPmzeHt7Y1z585h9+7dSExMRM+ePZWuu2rVKhgZGeHEiRNYunSponzq1Kno1q0bLl68iL59+6J37964du1anr+uOWnSpAnKly+PNWvWKMoyMjKwbt06pc/I+27duoXt27dj165d2LVrF44cOaI0JDZ27FicOHECO3fuxL59+3Ds2DGcP39eIzFTISWoUEpNTRXGxsbit99+Uzn36tUrYWNjIzZt2qQo8/T0FCEhIYrXLi4uok2bNkrtevXqJdq2bSuEEOLYsWPC0tJSvH79WqlOhQoVxC+//CKEECI4OFgYGhqKR48eKdVp2rSpqFq1qpDL5YqyiRMniqpVqypeAxDbtm1TamdlZSVWrFghhBAiLi5OABAXLlwQQghx6NAhAUA8e/ZMCCHE6dOnhb6+vnj48KEQQojExERhYGAgDh8+/NH2+/fvV9zvr7/+EgDEq1evhBBC1K9fX4wcOVIppoYNGwovLy9B0ho4cKDo1KmTEEKIBg0aiMGDBwshhNi2bZt497+tPn36iJYtWyq1HT9+vPDw8FC8dnFxEQsWLPjo/fbs2SP09PTEjRs3cjyf2++38PBwRZuMjAxRpkwZERERIYQQYsaMGaJVq1ZK1/3vv/8EAMV9mzZtKry9vVXuD0CMGDFCqax+/friyy+/FEKofj6EEOLChQsCgIiLixNCCLFixQphZWWlOB8cHKz0vR0REaH0Gd26dasoUaKESEtL+2B7MzMzkZqaqigbP368qF+/vhDi7f9RhoaGYsuWLYrzycnJwszMTHzzzTcq75GKB/Z0FFLXrl1Denq60jM4spmYmKB///5Yvnw5AOD8+fO4cuWK4gFh2Xx8fFReZ//mdPHiRaSlpaFkyZIoUaKE4oiLi8OtW7cUbVxcXHJ8UmiDBg2UurJ9fHwQExODrKysfL/nd9WrVw/VqlXDqlWrALztyXFxcUGTJk0+2u7dR6w7OTkBAB49egQAuHHjhsqj3T/2qHeSRkREBFatWpXjb/XXrl1Dw4YNlcoaNmyY5++16OholClTBpUrV87xfG6/3979TBkYGKBOnTpKn6lDhw4pfZ7c3d0BQOkzVbt27Rxj+NjnVRMCAgIQGxuLU6dOAXg7nNKzZ0+Ym5t/sI2rq6tST4+Tk5Pi83T79m1kZGQofYasrKxQpUoVjcVMhQ9n2RVSpqamHz0/dOhQ1KxZE/fv38eKFSvQvHlzuLi45Pr6aWlpcHJywuHDh1XOvTuu+7H/kD5GJpMpzfEA3nbn5sXQoUOxePFiTJo0CStWrMCgQYM+ubLB0NBQKQbgbdc66a4mTZqgdevWCAoKUkmcNeVTnycgf99v70pLS0OHDh0QERGhci47AQby95nS03v7++O7n6m8fp7s7e3RoUMHrFixAm5ubvj7779z/Py/693PE/D2M8XPE30MezoKqUqVKsHU1FRpYui7atSogTp16uC3337D+vXrcxyXzf6N5t3XVatWBQDUqlULCQkJMDAwQMWKFZUOOzu7T8Z3+vRplWtXqlQJ+vr6AIBSpUopja/HxMTg5cuXn7zuu/r164e7d+9i4cKF+PfffzFw4MA8tX9flSpVcPbsWaWy91+TdoSHh+PPP//EyZMnlcqrVq2KEydOKJWdOHEClStXVnyvGRkZfbLXw9PTE/fv3//oktDcfL+9+5nKzMxEVFSU0mfq6tWrcHV1VflM5SbR+NjnNbu38d3PVH72DBk6dCg2bdqEX3/9FRUqVFDpRcqL8uXLw9DQUOkzlJKSwmW3xRyTjkLKxMQEEydOxIQJE7B69WrcunULp06dwu+//66oM3ToUISHh0MIgS5duqhc48SJE5g9ezZu3ryJxYsXY8uWLfjmm28AvF054OPjg86dO2Pv3r24c+cO/vnnH0yZMgXnzp37ZHz37t3D2LFjcePGDWzYsAE//fST4toA0Lx5cyxatAgXLlzAuXPnMGLECJXfmj7FxsYGXbt2xfjx49GqVSuUKVMmT+3fN3r0aPz+++9YtWoVYmJiMHPmTFy6dCnP+0KQ5tWoUQN9+/bFwoULlcrHjRuHAwcOYMaMGbh58yZWrVqFRYsW4dtvv1XUcXV1xdGjR/HgwQOllSLvatq0KZo0aYJu3bph3759iIuLw99//43du3cr6uTm+23x4sXYtm0brl+/jpEjR+LZs2eKhH/kyJFISkqCv78/zp49i1u3bmHPnj0YNGhQroaCtmzZguXLl+PmzZsIDg7GmTNnFKvUKlasiLJlyyIkJAQxMTH466+/lFbx5Fbr1q1haWmJmTNnYtCgQXlu/y4LCwsMHDgQ48ePx6FDh3D16lUMGTIEenp6/EwVY0w6CrGpU6di3LhxmDZtGqpWrYpevXopxlMBwN/fHwYGBvD391dazppt3LhxOHfuHLy9vTFz5kzMnz9fsURPJpPhf//7H5o0aYJBgwahcuXK6N27N+7evQsHB4dPxjZgwAC8evUK9erVw8iRI/HNN9/giy++UJyfN28eypYti8aNG6NPnz749ttvYWZmluevwZAhQ/DmzZuPzrDPrb59+yIoKAjffvstatWqhbi4OAQEBOT4tSPphYaGqnTd16pVC5s3b8bGjRtRvXp1TJs2DaGhoUrDMKGhobhz5w4qVKiQ4/yjbFu3bkXdunXh7+8PDw8PTJgwQSUZ+NT3W3h4OMLDw+Hl5YXjx49j586dip5BZ2dnnDhxAllZWWjVqhVq1KiBMWPGwNraWjE88jHTp0/Hxo0b4enpidWrV2PDhg3w8PAA8HaYY8OGDbh+/To8PT0RERGBmTNnfvKa79PT00NAQACysrIwYMCAPLd/3/z58+Hj44P27dvDz88PDRs2RNWqVfmZKsZk4v2BdSoysv+jPXv2LGrVqqXtcArEmjVrEBgYiIcPH8LIyEjj12/ZsiUcHR2VlhJS8VXQ32+6YMiQIXj8+DF27typ8Wu/ePECpUuXxrx58zBkyBCNX590HyeSFkEZGRl4+vQpvvvuOzRo0KBIJhwvX75EfHw8wsPDMXz4cI38AHj58iWWLl2K1q1bQ19fHxs2bMD+/fuV9i6h4qkgvt90TUpKCi5fvoz169drLOG4cOECrl+/jnr16iElJQWhoaEAgE6dOmnk+lT4cHilCDpx4gScnJxw9uxZpc2FipLZs2fD3d0djo6OCAoK0sg13x1Sql27Nv78809s3boVfn5+Grk+FV4F8f2mazp16oRWrVphxIgRaNmypcauO3fuXHh5ecHPzw8vXrzAsWPHcjUZnYomDq8QERGRJNjTQURERJJg0kFERESSYNJBREREkmDSQURERJJg0kGSSU9PR0hICNLT07UdCpFO4WeDigsmHSSZ9PR0TJ8+nf+xEr2Hnw0qSGFhYahbty4sLCxgb2+Pzp0748aNG0p1Xr9+jZEjRyqeLN6tWzckJiYq1bl37x4+//xzmJmZwd7eHuPHj0dmZmaeYmHSQUREVIQdOXIEI0eOxKlTp7Bv3z5kZGSgVatWePHihaJOYGAg/vzzT2zZsgVHjhzBw4cP0bVrV8X5rKwsfP7553jz5g3++ecfrFq1CitXrsS0adPyFAv36SDJpKamwsrKCikpKbC0tNR2OEQ6g58NktLjx49hb2+PI0eOoEmTJkhJSUGpUqWwfv16dO/eHQBw/fp1VK1aFSdPnkSDBg3w999/o3379nj48KHi+VtLly7FxIkT8fjx41zv0sueDiIiokImPT0dqampSkduh+dSUlIAALa2tgCAqKgoZGRkKO2+7O7ujnLlyuHkyZMAgJMnT6JGjRpKD/xs3bo1UlNTcfXq1VzHXSyeveJk7aHtEAiAEHKYG9uhctl6kMmY7+qChabe2g6BAGSILHQ3r45dlb+AoUxf2+EUez3i1xX4PTKe3Farfdii1Zg+fbpSWXBwMEJCQj7aTi6XY8yYMWjYsCGqV68OAEhISICRkRGsra2V6jo4OCAhIUFR5/0njGe/zq6TG8Ui6SDdIJPpwcLkw48WJyquDGX66Gnhqe0wSEryLLWaBwUFYezYsUplxsbGn2w3cuRIXLlyBcePH1fr/vnFpIOIiEhqQq5Wc2Nj41wlGe8aNWoUdu3ahaNHj6JMmTKKckdHR7x58wbJyclKvR2JiYlwdHRU1Dlz5ozS9bJXt2TXyQ32cRMREUlNLlfvyAMhBEaNGoVt27bh4MGDcHNzUzpfu3ZtGBoa4sCBA4qyGzdu4N69e/Dx8QEA+Pj44PLly3j06JGizr59+2BpaQkPj9xPYWBPBxERURE2cuRIrF+/Hjt27ICFhYViDoaVlRVMTU1hZWWFIUOGYOzYsbC1tYWlpSVGjx4NHx8fNGjQAADQqlUreHh4oH///pg9ezYSEhLw3XffYeTIkXnqcWHSQUREJDGh5vBKXixZsgQA0KxZM6XyFStWICAgAACwYMEC6OnpoVu3bkhPT0fr1q3x888/K+rq6+tj165d+PLLL+Hj4wNzc3MMHDgQoaGheYqlWOzTwdUrRDnj6hUiVVKsXnlz/7Ja7Y3K1NBQJNJiTwcREZHUJOzp0CWcSEpERESSYE8HERGR1NTcp6OwYtJBREQktWI6vMKkg4iISGp53GujqGDSQUREJDEpl8zqEk4kJSIiIkmwp4OIiEhqHF4hIiIiSRTT4RUmHURERFLjklkiIiKSRDHt6eBEUiIiIpIEezqIiIikxomkREREJIliOrzCpIOIiEhqxbSng3M6iIiISBLs6SAiIpKYEFwyS0RERFLgnA4iIiKSRDGd08Gkg4iISGrFtKeDE0mJiIhIEuzpICIikhqfvUJERESSKKbDK0w6iIiIpMaJpERERCSJYtrTwYmkREREJAn2dBAREUmNwytEREQkCSYdREREJIXi+uwVzukgIiIiSbCng4iISGocXtEN3t7ekMlkKuUymQwmJiaoWLEiAgIC4Ovrq4XoiIiINIBLZnVDmzZtcPv2bZibm8PX1xe+vr4oUaIEbt26hbp16yI+Ph5+fn7YsWOHtkMlIiLKH7lcvSMPjh49ig4dOsDZ2RkymQzbt29XOi+TyXI85syZo6jj6uqqcj48PDzPb1vnejqePHmCcePGYerUqUrlM2fOxN27d7F3714EBwdjxowZ6NSpk5aiJCIiUoOEPR0vXryAl5cXBg8ejK5du6qcj4+PV3r9999/Y8iQIejWrZtSeWhoKIYNG6Z4bWFhkedYdC7p2Lx5M6KiolTKe/fujdq1a+O3336Dv78/5s+fr4XoiIiICpe2bduibdu2Hzzv6Oio9HrHjh3w9fVF+fLllcotLCxU6uaVzg2vmJiY4J9//lEp/+eff2BiYgIAkMvlir8TEREVOmoOr6SnpyM1NVXpSE9PVzusxMRE/PXXXxgyZIjKufDwcJQsWRLe3t6YM2cOMjMz83x9nevpGD16NEaMGIGoqCjUrVsXAHD27FksW7YMkydPBgDs2bMHNWvW1GKUREREalBzeCUsLAzTp09XKgsODkZISIha1121ahUsLCxUhmG+/vpr1KpVC7a2tvjnn38QFBSE+Pj4PI86yIQQQq0IC8C6deuwaNEi3LhxAwBQpUoVjB49Gn369AEAvHr1SrGaJTecrD0KLFaiwmyhqbe2QyDSOT3i1xX4PV79vVCt9nrNh6v0bBgbG8PY2Pij7WQyGbZt24bOnTvneN7d3R0tW7bETz/99NHrLF++HMOHD0daWton7/kunevpAIC+ffuib9++HzxvamoqYTRERES6JTcJRl4dO3YMN27cwKZNmz5Zt379+sjMzMSdO3dQpUqVXN9DJ5MOAHjz5g0ePXoE+XtLg8qVK6eliIiIiDREBzcH+/3331G7dm14eXl9sm50dDT09PRgb2+fp3voXNIRExODwYMHq0wmFUJAJpMhK6t47ldPRERFiIRLZtPS0hAbG6t4HRcXh+joaNja2ip+kU9NTcWWLVswb948lfYnT57E6dOn4evrCwsLC5w8eRKBgYHo168fbGxs8hSLziUdAQEBMDAwwK5du+Dk5JTj7qRERESFmoQ9HefOnVPaxXvs2LEAgIEDB2LlypUAgI0bN0IIAX9/f5X2xsbG2LhxI0JCQpCeng43NzcEBgYqrpMXOjeR1NzcHFFRUXB3d9fYNTmRlChnnEhKpEqSiaQ7ZqvV3rTTBA1FIi2d26fDw8MDT5480XYYREREpGE6l3RERERgwoQJOHz4MJ4+faqy+QkREVGhJ+GzV3SJzs3p8PPzAwC0aNFCqZwTSYmIqMgopk+Z1bmk49ChQ9oOgYiIqGAV4t4Kdehc0tG0aVNth0BERFSwmHRoz6VLl1C9enXo6enh0qVLH63r6ekpUVRERESkSTqRdNSsWRMJCQmwt7dHzZo1IZPJkNNKXs7pICKiIkG3dquQjE4kHXFxcShVqpTi70REREUah1e0x8XFRfF3Ozs7mJubazEaIiKiAlZMkw6d26fDwcEBgwcPxvHjx7UdChEREWmQziUda9euRVJSEpo3b47KlSsjPDwcDx8+1HZYREREmiPk6h2FlM4lHZ07d8b27dvx4MEDjBgxAuvXr4eLiwvat2+PyMhIZGZmajtEIiIi9RTTHUl1LunIVqpUKYwdOxaXLl3C/PnzsX//fnTv3h3Ozs6YNm0aXr58qe0QiYiI8kcI9Y5CSicmkuYkMTERq1atwsqVK3H37l10794dQ4YMwf379xEREYFTp05h79692g6TiIgo7wpxb4U6dC7piIyMxIoVK7Bnzx54eHjgq6++Qr9+/WBtba2o89lnn6Fq1araC5KIiIjyTOeSjkGDBqF37944ceIE6tatm2MdZ2dnTJkyReLIiIiINIQ9HbohPj4eZmZmH61jamqK4OBgiSIiIiLSsEK8AkUdOpF0pKamfvT1uywtLQs6HCIiogIl5IV3Mqg6dCLpsLa2hkwm+2gdIQSfvUJEREUDh1e059ChQ9oOgYiIiAqYTiQdTZs21XYIRERE0uGcDu25dOlSrut6enoWYCREREQS4JwO7alZsyZkMhnEJ3ZZ45wOIiIqEjinQ3vi4uK0HQIREREVMJ1IOlxcXLQdAhERkXTY06EbVq9e/dHzAwYMkCgSIiKiAlKIH9qmDp1LOr755hul1xkZGXj58iWMjIxgZmbGpKMQGB04DO06+KFipfJ4/fo1zp2JxszgebgVeyfH+uu2/ILmLRtjUN/R2P3XAWmDJZKQgbkJqk3sjtJt68KkpCWeXbmD6Klr8OzibQBA6XZ1UH6AH2xquMLY1gJ7/SYj5epdLUdNBaKY9nTo3KPtnz17pnSkpaXhxo0baNSoETZs2KDt8CgXfBrWwYplG/B5S3/06jIUBgYG2LhtGUzNTFXqfvHVgE9OICYqKurMGwaHJjVwZvQS7Gk+CYlHLqPp5iCYONoAAPTNTPDk9A1c/n6jliOlAicX6h2FlM71dOSkUqVKCA8PR79+/XD9+nVth0Of0Kf7cKXXY76ajCu3TsCrpgdO/ROlKK9Wwx3DRwagjW9PXLp5VOowiSSlZ2KI0p/XxYmA+Xhy6u3/Y//Oi4Rzq1qoMNAPVyO24N4fxwEAZmXstBkqUYEpFEkHABgYGODhw4faDoPywcLSAgDw7FmKoszU1AQ//zYHk8fPxONHT7QVGpFk9PT1oWegD3l6hlJ51us3sKtXWUtRkdZwczDdsHPnTqXXQgjEx8dj0aJFaNiw4Sfbp6enIz09/b1ryCGT6dxIUrEgk8kQGjYJZ05G4ca1WEX59FmTcPbMBez530EtRkckncwXr/Hk7E1UDeyM1JgHeP04BeW6fIaStSshLS5B2+GR1ArxEIk6dC7p6Ny5s9JrmUyGUqVKoXnz5pg3b94n24eFhWH69OlKZebGdrAwKaXJMCmXwuZOhbtHJXRq009R1qqtLxo2qY+WTbppMTIi6Z0ZvQR1F3yBDtGLIc/MQvLlO7i3/R/YeLppOzSSmOBEUt0gl8uVjqysLCQkJGD9+vVwcnL6ZPugoCCkpKQoHSWMS0oQOb3v+9lT4Ne6Kbp1CED8w0RFeaMm9eHqVhY37p7Cf08u4b8nb7fBX7b6B2zdtVJL0RIVvBd3H+Fw15mILD8Yf9X+GgfaTYOegQFe3H2k7dBIahJOJD169Cg6dOgAZ2dnyGQybN++Xel8QEAAZDKZ0tGmTRulOklJSejbty8sLS1hbW2NIUOGIC0tLc9vW+d6Ot6VvarhU4+9f5exsTGMjY2Vyji0Ir3vZ09B2/Z+6NY+AP/dfaB07qcFy7Bu9R9KZYdP7kTw5Ajs3c0nDlPRl/UqHVmv0mFoZQaHZjVwaSZX5lHBefHiBby8vDB48GB07do1xzpt2rTBihUrFK/f/znat29fxMfHY9++fcjIyMCgQYPwxRdfYP369XmKRSeTjt9//x0LFixATEwMgLerV8aMGYOhQ4dqOTLKjbC5U9Glx+cY1GcU0tJeoJT925n4z1Of4/XrdDx+9CTHyaMP7serJChERYlDsxqATIbnsfEo4eYAr6l98Dw2Hnc2vl29ZWhtDrPSdjB1sAYAWFR427v7+lEy0h+nfOiyVBhJOJG0bdu2aNu27UfrGBsbw9HRMcdz165dw+7du3H27FnUqVMHAPDTTz+hXbt2mDt3LpydnXMdi84lHdOmTcP8+fMxevRo+Pj4AABOnjyJwMBA3Lt3D6GhoVqOkD4lYKg/ACDyL+XdZb/5ajI2r9+uhYiIdIOhhRlqTO4FUydbvElOw4O/zuJy+GaIzLcPsnRuVRv1fvy/Jec+v4wGAFyduxX/zovUSsxUQNScSJrToomcevpz6/Dhw7C3t4eNjQ2aN2+OmTNnomTJt1MTTp48CWtra0XCAQB+fn7Q09PD6dOn0aVLl1zfR+eSjiVLluC3336Dv7+/oqxjx47w9PTE6NGjmXQUAk7WHpK0ISps7v95Gvf/PP3B83c3H8XdzdyzplhQcyJpTosmgoODERISkudrtWnTBl27doWbmxtu3bqFyZMno23btjh58iT09fWRkJAAe3t7pTYGBgawtbVFQkLeVl7pXNKRkZGhlE1lq127NjIzM7UQERERkW4JCgrC2LFjlcry28vRu3dvxd9r1KgBT09PVKhQAYcPH0aLFi3UivN9OjfDsn///liyZIlK+a+//oq+fftqISIiIiINU3P1irGxMSwtLZWO/CYd7ytfvjzs7OwQG/t2byVHR0c8eqS8wiozMxNJSUkfnAfyITrR0/FutiaTybBs2TLs3bsXDRo0AACcPn0a9+7d48PeiIioaNDhHUnv37+Pp0+fKrap8PHxQXJyMqKiolC7dm0AwMGDByGXy1G/fv08XVsnko4LFy4ovc5+U7du3QIA2NnZwc7ODlevXpU8NiIiIo2TcEfStLQ0Ra8FAMTFxSE6Ohq2trawtbXF9OnT0a1bNzg6OuLWrVuYMGECKlasiNatWwMAqlatijZt2mDYsGFYunQpMjIyMGrUKPTu3TtPK1cAHUk6Dh3i3gxERFR8SLkj6blz5+Dr66t4nT26MHDgQCxZsgSXLl3CqlWrkJycDGdnZ7Rq1QozZsxQGq5Zt24dRo0ahRYtWkBPTw/dunXDwoUL8xyLTiQd2TIyMmBqaoro6GhUr15d2+EQEREVes2aNVNstpmTPXv2fPIatra2ed4ILCc6lXQYGhqiXLlyyMrK0nYoREREBaeYPvBN51avTJkyBZMnT0ZSUpK2QyEiIioYEj57RZfoVE8HACxatAixsbFwdnaGi4sLzM3Nlc6fP39eS5ERERFpiA6vXilIOpd0vP9oeyIiIioadC7pCA4O1nYIREREBasQD5GoQ+fmdABAcnIyli1bhqCgIMXcjvPnz+PBAz6BlIiICj8hF2odhZXO9XRcunQJfn5+sLKywp07dzBs2DDY2toiMjIS9+7dw+rVqz99ESIiIl1WiBMHdehcT8fYsWMREBCAmJgYmJiYKMrbtWuHo0f59EUiIioC5HL1jkJK55KOs2fPYvjw4SrlpUuXzvMjdImIiEh36NzwirGxMVJTU1XKb968iVKlSmkhIiIiIg3j8Ipu6NixI0JDQ5GRkQHg7VNn7927h4kTJ6Jbt25ajo6IiEgDiunmYDqXdMybNw9paWmwt7fHq1ev0LRpU1SsWBEWFhb4/vvvtR0eERGR2oQQah2Flc4Nr1hZWWHfvn04fvw4Ll26hLS0NNSqVQt+fn7aDo2IiEgzCnFvhTp0LunI1qhRIzRq1EjbYRAREZGG6NzwCgAcOHAA7du3R4UKFVChQgW0b98e+/fv13ZYREREmsE5Hbrh559/Rps2bWBhYYFvvvkG33zzDSwtLdGuXTssXrxY2+ERERGpjTuS6ohZs2ZhwYIFGDVqlKLs66+/RsOGDTFr1iyMHDlSi9ERERFpQCFOHNShcz0dycnJaNOmjUp5q1atkJKSooWIiIiISBN0Luno2LEjtm3bplK+Y8cOtG/fXgsRERERaZhczaOQ0onhlYULFyr+7uHhge+//x6HDx+Gj48PAODUqVM4ceIExo0bp60QiYiINKYwz8tQh0zowC4jbm5uuaonk8lw+/btPF/fydojz22IioOFpt7aDoFI5/SIX1fg90j291WrvfWGQxqKRFo60dMRFxen7RCIiIikU4iHSNShc3M6Dh0qnNkbERERfZzOJR1t2rRBhQoVMHPmTPz333/aDoeIiEjjius+HTqXdDx48ACjRo3CH3/8gfLly6N169bYvHkz3rx5o+3QiIiINKOYrl7RuaTDzs4OgYGBiI6OxunTp1G5cmV89dVXcHZ2xtdff42LFy9qO0QiIiK1sKdDB9WqVQtBQUEYNWoU0tLSsHz5ctSuXRuNGzfG1atXtR0eERFR/rCnQ3dkZGTgjz/+QLt27eDi4oI9e/Zg0aJFSExMRGxsLFxcXNCjRw9th0lERER5oBNLZt81evRobNiwAUII9O/fH7Nnz0b16tUV583NzTF37lw4OztrMUoiIqL8E4W4t0IdOpd0/Pvvv1i0aBG6dOkCY2PjHOvY2dlxaS0RERVexTTp0LnhlRYtWuDly5cqCcfy5csREREBADAwMEDTpk21ER4REZHahFy9o7DSuaTj119/hbu7u0p5tWrVsHTpUi1ERERERJqgc8MrCQkJcHJyUikvVaoU4uPjtRARERGRhhXi3gp16FxPR9myZXHixAmV8hMnTnDyKBERFQlSDq8cPXoUHTp0gLOzM2QyGbZv3644l5GRgYkTJ6JGjRowNzeHs7MzBgwYgIcPHypdw9XVFTKZTOkIDw/P8/vWuZ6OYcOGYcyYMcjIyEDz5s0BAAcOHMCECRP4aHsiIioSpJyX8eLFC3h5eWHw4MHo2rWr0rmXL1/i/PnzmDp1Kry8vPDs2TN888036NixI86dO6dUNzQ0FMOGDVO8trCwyHMsOpd0jB8/Hk+fPsVXX32l2PrcxMQEEydORFBQkJajIyIiUp+USUfbtm3Rtm3bHM9ZWVlh3759SmWLFi1CvXr1cO/ePZQrV05RbmFhAUdHR7Vi0bnhFZlMhoiICDx+/BinTp3CxYsXkZSUhGnTpmk7NCIiIp2Qnp6O1NRUpSM9PV0j105JSYFMJoO1tbVSeXh4OEqWLAlvb2/MmTMHmZmZeb62ziUd2UqUKIG6deuievXqH9yvg4iIqFASMrWOsLAwWFlZKR1hYWFqh/X69WtMnDgR/v7+sLS0VJR//fXX2LhxIw4dOoThw4dj1qxZmDBhQp6vr3PDK0REREWdusMrQUFBGDt2rFKZur+gZ2RkoGfPnhBCYMmSJUrn3r2Xp6cnjIyMMHz4cISFheXpvkw6iIiIJCbkMrXaGxsba3QUIDvhuHv3Lg4ePKjUy5GT+vXrIzMzE3fu3EGVKlVyfR8mHURERBLTpV1FsxOOmJgYHDp0CCVLlvxkm+joaOjp6cHe3j5P92LSQUREVISlpaUhNjZW8TouLg7R0dGwtbWFk5MTunfvjvPnz2PXrl3IyspCQkICAMDW1hZGRkY4efIkTp8+DV9fX1hYWODkyZMIDAxEv379YGNjk6dYmHQQERFJTAj1hlfy4ty5c/D19VW8zp6fMXDgQISEhGDnzp0AgJo1ayq1O3ToEJo1awZjY2Ns3LgRISEhSE9Ph5ubGwIDA1XmlOQGkw4iIiKJSTm80qxZMwghPhzLR84BQK1atXDq1CmNxMKkg4iISGLqTiQtrHR2nw4iIiIqWnLV05H9DJS8kMlkOHDgQJ7bERERFXWfGNEosnKVdNy+fRsyWfHsCiIiItK04jq8kquk486dOwUcBhERUfHBpIOIiIgkUVyHVziRlIiIiCSR756OZ8+e4ffff8fp06fx7NkzyOXKi445kZSIiChnHF7Jg7t376Jhw4Z4+PAhrKyskJqaCltbW0XyYWdnB3Nzc03HSkREVCRIuSOpLsnX8Mp3332H5ORkHDhwADExMRBCYNOmTUhNTUVQUBAsLCxw7NgxTcdKRERUJAi5ekdhla+k48CBAxg2bBh8fX0VS2mFEDAzM8P333+PGjVqYOLEiRoNlIiIiAq3fCUdT58+RfXq1QEAhoaGAIBXr14pzrds2RL79u3TQHhERERFj1zI1DoKq3zN6ShVqhSSkpIAABYWFjAxMVHay+PNmzdKSQgRERH9n+I6pyNfSUe1atVw8eJFAG9XqdSrVw8///wzOnbsCLlcjl9//RXu7u4aDZSIiKio4OqVPOjUqRPmzZuHV69ewdTUFNOmTUPr1q3h5uYG4G0iEhkZqdFAiYiIioriujmYTAjNvPVz585h/fr10NfXR5cuXfDZZ59p4rIa4WTtoe0QiHTSQlNvbYdApHN6xK8r8Htcq9ROrfZVY/6noUikpbFt0OvUqYM6depo6nJERERFFodXiIiISBKFeQWKOvKVdAwePPiTdWQyGX7//ff8XJ6IiKhI4+qVPFi5cuUn6zDpICIiyllxnUiar83B5HK5ypGRkYEbN25g2LBhaNCgAZ49e6bpWImIiKgQ09ij7fX19VGpUiX88ssvKFmyJLdBJyIi+oDiuiOpxpKOd7Vp0wZbt24tiEsTEREVekLI1DoKqwJZvZKUlIS0tLSCuDQREVGhV1zndGg06UhOTsb+/fuxYMEC1K5dW5OXJiIiokIuX0mHnp6e4pH27xNCwNbWFvPnz1crMCIioqKqMM/LUEe+ko4BAwaoJB0ymQy2traoXLky/P39YWFhoZEANeHxyxRth0CkkzrHztB2CETFUmGel6GOAtung4iIiHJWXHs68rV6JTQ0FFeuXPng+atXryI0NDTfQRERERVlQs2jsMpX0hESEoJLly598PyVK1cwffr0fAdFRERERU+BLJl9/fo1DAz4LDkiIqKcFNfhlVxnBqmpqUhOTla8fvr0Ke7du6dSLykpCevWrUPZsmU1EiAREVFRU1wnkuZ6eGXBggVwc3ODm5sbZDIZxowZo3j97lG7dm3s378fI0aMKMi4iYiICi25mkdeHD16FB06dICzszNkMhm2b9+udF4IgWnTpsHJyQmmpqbw8/NDTEyMUp2kpCT07dsXlpaWsLa2xpAhQ/K1CWiuezqaNWumCC40NBRdunSBp6enUh2ZTIYSJUqgQYMG+Oyzz/IcDBERUXEgIF1Px4sXL+Dl5YXBgweja9euKudnz56NhQsXYtWqVXBzc8PUqVPRunVr/PvvvzAxMQEA9O3bF/Hx8di3bx8yMjIwaNAgfPHFF1i/fn2eYpEJkffNWAcNGoQRI0agfv36eW2qFQZGpbUdApFOevXwmLZDINI5hnblC/weRx17qNW+ScKWfLWTyWTYtm0bOnfuDOBtR4KzszPGjRuHb7/9FgCQkpICBwcHrFy5Er1798a1a9fg4eGBs2fPok6dOgCA3bt3o127drh//z6cnZ1zff98rV5ZsWJFoUk4iIiIdI1cqHekp6cjNTVV6UhPT89zHHFxcUhISICfn5+izMrKCvXr18fJkycBACdPnoS1tbUi4QAAPz8/6Onp4fTp03m6X76SjsWLFysF+L5WrVrhl19+yc+liYiIijw5ZGodYWFhsLKyUjrCwsLyHEdCQgIAwMHBQancwcFBcS4hIQH29vZK5w0MDGBra6uok1v5SjpWrlyJSpUqffB85cqVsXz58vxcmoiIqMgTkKl1BAUFISUlRekICgrS9tv6pHwlHTExMahRo8YHz1erVk1l5isRERFphrGxMSwtLZUOY2PjPF/H0dERAJCYmKhUnpiYqDjn6OiIR48eKZ3PzMxEUlKSok5u5SvpyMjIwOvXrz94/vXr1x89T0REVJxJuWT2Y9zc3ODo6IgDBw4oylJTU3H69Gn4+PgAAHx8fJCcnIyoqChFnYMHD0Iul+d5fme+ko7KlStj3759Hzy/d+9eVKhQIT+XJiIiKvLUHV7Ji7S0NERHRyM6OhrA28mj0dHRuHfvnmLfrZkzZ2Lnzp24fPkyBgwYAGdnZ8UKl6pVq6JNmzYYNmwYzpw5gxMnTmDUqFHo3bt3nlauAPlMOvz9/bF3715MnToVb968UZRnZGQgODgYe/fuRZ8+ffJzaSIioiJPyp6Oc+fOwdvbG97e3gCAsWPHwtvbG9OmTQMATJgwAaNHj8YXX3yBunXrIi0tDbt371bs0QEA69atg7u7O1q0aIF27dqhUaNG+PXXX/P8vvO1T0dGRgZatWqFI0eOwNbWFu7u7gCA69evIykpCY0bN8a+fftgZGSU54AKAvfpIMoZ9+kgUiXFPh3/c+itVvt2iRs1FIm08tXTYWhoiL179yI8PBxlypTBhQsXcOHCBZQtWxazZ8/GgQMHkI9choiIiIqwfPV0fExUVBR+//13bNq0CU+fPtXkpfONPR1EOWNPB5EqKXo6/nLwV6v954kbNBSJtDTy/PmkpCSsXbsWy5cvx+XLlyGEQOXKlTVxaSIioiJHXjwfMpu/4ZVse/bsQa9evVC6dGkEBgYiPT0dwcHBuHz5Mq5fv66pGImIiIoUdXckLazy3NNx584dLF++HKtWrcL9+/dhZ2eH7t27Y/369fj+++9zfIIdERER/Z/iOusx10nHunXrsHz5chw5cgT6+vpo3749fvrpJ7Rr1w53797FunXrNBLQ2LFjcyyXyWQwMTFBxYoV0alTJ9ja2mrkfkRERCSNXCcd/fv3R/ny5fHDDz/A398fJUuWLJCALly4gPPnzyMrKwtVqlQBANy8eRP6+vpwd3fHzz//jHHjxuH48ePw8PAokBiIiIgKkiZ3FS1Mcj2nw9jYGHfu3MGOHTuwe/duvHr1qkAC6tSpE/z8/PDw4UNERUUhKioK9+/fR8uWLeHv748HDx6gSZMmCAwMLJD7ExERFTS5TKbWUVjlOumIj4/HDz/8gKdPn6J///5wdHTEkCFDcPToUY3uyTFnzhzMmDEDlpaWijIrKyuEhIRg9uzZMDMzw7Rp05T2gCciIipMhJpHYZXrpMPa2hqjRo3C+fPnce7cOfTr1w/btm2Dr68vGjVqBJlMhpSUFLUDSklJUXmaHQA8fvwYqampilje3X6diIiIdF++lszWqlULixcvRnx8PNasWYNq1aoBAIYOHYqaNWti5syZuHr1ar4C6tSpEwYPHoxt27bh/v37uH//PrZt24YhQ4YoHj5z5swZ7gNCRESFlq48ZVZqGtuR9N2ltP/99x/09PSQmZmZ5+ukpaUhMDAQq1evVrQ3MDDAwIEDsWDBApibmyuelFezZs1cXZM7khLljDuSEqmSYkfSDc591Wrv/1AzK0alpvFt0IUQ2LNnD5YvX47Nmzfn+zppaWm4ffs2AKB8+fIoUaJEvq/FpIMoZ0w6iFRJkXSsc+6nVvu+D9dqKBJpaWQb9HfJZDK0adMGbdq0Ues6JUqUgKenp4aiIiIi0h2FeTKoOjSedKjrxYsXCA8Px4EDB/Do0SPI5cqjV9m9H0RERFS46FzSMXToUBw5cgT9+/eHk5MTZIV4PTIREVFOiusD33Qu6fj777/x119/oWHDhtoOhYiIqEAU5hUo6tC5pMPGxobPVSEioiKtuM7pUOvR9gVhxowZmDZtGl6+fKntUIiIiEiDdK6nY968ebh16xYcHBzg6uoKQ0NDpfPnz5/XUmRERESawTkdOiJ711EiIqKiinM6dERwcLC2QyAiIipQTDqIiIhIEoLDK9pja2uLmzdvws7ODjY2Nh/dmyMpKUnCyIiIiEhTdCLpWLBgASwsLBR/54ZgRERUlHF4RYsGDhyo+HtAQID2AiEiIpJAcU06dG6fjqZNm2L16tV49eqVtkMhIiIqEELNo7DSuaTD29sb3377LRwdHTFs2DCcOnVK2yERERFplFym3lFY6VzS8cMPP+Dhw4dYsWIFHj16hCZNmsDDwwNz585FYmKitsMjIiKifNK5pAMADAwM0LVrV+zYsQP3799Hnz59MHXqVJQtWxadO3fGwYMHtR0iERFRvsnVPAornUw6sp05cwbBwcGYN28e7O3tERQUBDs7O7Rv3x7ffvuttsMjIiLKl+KadOjE6pV3PXr0CGvWrMGKFSsQExODDh06YMOGDWjdurViKW1AQADatGmDuXPnajlaIiKivCvMk0HVoXNJR5kyZVChQgUMHjwYAQEBKFWqlEodT09P1K1bVwvRERERUX7p3PDKgQMHcO3aNYwfPz7HhAMALC0tcejQIYkjIyIi0gwpV6+4urpCJpOpHCNHjgQANGvWTOXciBEjCuBd62BPR+PGjbUdAhERUYGScl7G2bNnkZWVpXh95coVtGzZEj169FCUDRs2DKGhoYrXZmZmBRKLTiQd3t7eud76/Pz58wUcDRERUcGSck7H+6MG4eHhqFChApo2baooMzMzg6OjY4HHohNJR+fOnbUdAhERkWTkaqYd6enpSE9PVyozNjaGsbHxR9u9efMGa9euxdixY5V+2V+3bh3Wrl0LR0dHdOjQAVOnTi2Q3g6dSDqCg4O1HQIREVGhERYWhunTpyuVBQcHIyQk5KPttm/fjuTkZKXnnPXp0wcuLi5wdnbGpUuXMHHiRNy4cQORkZEaj1smhCjyK3cMjEprOwQinfTq4TFth0Ckcwztyhf4PWa49FWr/YSby/PV09G6dWsYGRnhzz///GCdgwcPokWLFoiNjUWFChXUivN9OtHTYWNjk+s5HUlJSQUcDRERUcFS97f93CQY77t79y7279//yR6M+vXrA0DRTTp++OEHbYdAREQkGW3sKrpixQrY29vj888//2i96OhoAICTk5PGY9CJpGPgwIHaDoGIiEgyUj8pVi6XY8WKFRg4cCAMDP7vR/+tW7ewfv16tGvXDiVLlsSlS5cQGBiIJk2awNPTU+Nx6ETS8a579+599Hy5cuUkioSIiKho2L9/P+7du4fBgwcrlRsZGWH//v344Ycf8OLFC5QtWxbdunXDd999VyBx6FzSkb1z2oe8u8EJERFRYaTuktm8atWqFXJaN1K2bFkcOXJEsjh0Lum4cOGC0uuMjAxcuHAB8+fPx/fff6+lqIiIiDSnyC8b/QCdSzq8vLxUyurUqQNnZ2fMmTMHXbt21UJUREREmlOYH0+vDp174NuHVKlSBWfPntV2GERERJRPOtfTkZqaqvRaCIH4+HiEhISgUqVKWoqKiIhIc6Se06ErdC7psLa2VplIKoRA2bJlsXHjRi1FRUREpDnFM+XQwaTj0KFDSq/19PRQqlQpVKxYUWltMRERUWFVXOd06NxP8XcftUtERFQUcXhFh9y4cQM//fQTrl27BgCoWrUqRo0aBXd3dy1HRkRERPmlc6tXtm7diurVqyMqKgpeXl7w8vLC+fPnUaNGDWzdulXb4REREalNqHkUVjrX0zFhwgQEBQUhNDRUqTw4OBgTJkxAt27dtBQZERGRZhTXOR0619MRHx+PAQMGqJT369cP8fHxWoiIiIhIs4SafwornUs6mjVrhmPHjqmUHz9+HI0bN9ZCRERERJolV/MorHRieGXnzp2Kv3fs2BETJ05EVFQUGjRoAAA4deoUtmzZgunTp2srRCIiIlKTTOT02DmJ6enlrsNFJpPl6ymzBkal89yGqDh49VC1V5GouDO0K1/g9/jKtada7X++s1lDkUhLJ3o65PLC3FlERESUN1r/bV9LdGpOR0ZGBlq0aIGYmBhth0JqaNyoPrZvW4l7d6KQ+eYBOnZsrThnYGCAsFmTceH8fqQ8i8G9O1FYsfxHODk5aDFiIs37bfUm9BryNer5dUWTz3vj60mhiLt7X6lOevobzJy3GA3b9kRdvy4YM3kmniQ9U6oTn/AIX347DXWad0aTz3tj7qJlyMzMe48v6RY5hFpHYaVTSYehoSEuXbqk7TBITebmZrh06V+M/maKyjkzM1N416yB72f9iLr126BHz2GoUrk8tkWu0EKkRAXnXPRl+HftgPW/LsCvP8xCRmYmvgicgpevXivqRCz8BYdPnMb8mZOxctFsPH7yFGMmz1Scz8rKwlfjg5GRkYm1S+fh++/GYcff+7Bo2RptvCUitenEnI53BQYGwtjYGOHh4Rq7Jud0aE/mmwfo2n0wdu7c88E6dWp74dTJ/8GtQl38999DCaMjzumQTtKzZDRp74+Vi2ejTs0aeJ72Ao0/743ZIRPQyvftyrzbd/9Dxz5fYN0v8+FVvSqOnTyLkRNCcHDHWtjZ2gAANm37CwuWLMexvzbC0NBQm2+pyJJiTscw1x5qtf/tzhYNRSItnZjT8a7MzEwsX74c+/fvR+3atWFubq50fv78+VqKjAqKlZUl5HI5kpNTtR0KUYFJe/ESAGBlaQEA+PdGDDIzM9GgjreiTnmXsnBysMfFK9fhVb0qLl65hkrlXRUJBwA0rF8bM+YuQmzcXVStXFHaN0EaU5j32lCHziUdV65cQa1atQAAN2/eVDr3/iPvc5Keno709HSlMiFErtqS9IyNjTFr1mRs3LQdz5+naTscogIhl8sR/uMv8Pb0QKXyrgCAJ0+fwdDQAJYWJZTqlrS1xpOkpLd1kp6hpK21yvns9lR4FdflEzqXdLz/aPu8CgsLU9nPQ6ZXAjJ9S7WuS5pnYGCAjRuWQiaTYeSoIG2HQ1RgZs5bjNjbd7B6yVxth0I6orj2dOjURNJ3xcbGYs+ePXj16hWAt70VuREUFISUlBSlQ6ZnUZChUj5kJxzlypVBm7b+7OWgIuv7eT/jyD9nsPynCDjal1KU25W0QUZGJlLf+95/mpQMO1vbt3VsbfA0KVnlfHZ7osJG55KOp0+fokWLFqhcuTLatWuneN7KkCFDMG7cuE+2NzY2hqWlpdLBoRXdkp1wVKzohtZteiEpid3EVPQIIfD9vJ9x4Og/WL4wHGWcHZXOe1SpBAMDA5w+F60oi7t7H/GJj+BV3R0A4FW9KmJu38HTZ8mKOifPnkcJczNUcC0nxdugAlJct0HXuaQjMDAQhoaGuHfvHszMzBTlvXr1wu7du7UYGeWWubkZvLyqwcurGgDAzbUcvLyqoWxZZxgYGGDzpl9Ru5YXBgwcDX19fTg4lIKDQynOxKciZea8xdi19yAiQibA3MwUT54m4cnTJLz+/3POLEqYo2v7Vpj90284E3URV6/H4LtZb1eteFWvCgD4rF4tVHAth6DQObgecxsnTkfhp19Xo3fXDjAyMtLm2yM1yYVQ6yisdG7JrKOjI/bs2QMvLy9YWFjg4sWLKF++PG7fvg1PT0+kpeW9G55LZqXVtIkPDuz/Q6V81erNCJ0xD7diTufYroVfdxw5erKgw6N3cMlswanesG2O5TMnj0Xnz1sCeLs52JxFv+F/+w4jIyMDn9WrjanfjoRdSVtF/YcJiZgxZxHOXrgMU1NjdGzrh8ARg2FgoC/J+yiOpFgy28+lq1rt196N1FAk0tK5pMPCwgLnz59HpUqVlJKOc+fOoXXr1nj69Gmer8mkgyhnTDqIVDHpKDg6N7zSuHFjrF69WvFaJpNBLpdj9uzZ8PX11WJkREREmlFct0HXuSWzs2fPRosWLXDu3Dm8efMGEyZMwNWrV5GUlIQTJ05oOzwiIiK1ccmsjqhevTpu3ryJRo0aoVOnTnjx4gW6du2KCxcuoEKFCtoOj4iISG3FdfWKzvV0AICVlRWmTFF9WBgREVFRUJiHSNShk0nHs2fP8Pvvv+PatWsAAA8PDwwaNAi2trafaElERES6SueGV44ePQpXV1csXLgQz549w7Nnz7Bw4UK4ubnh6NGj2g6PiIhIbULNP4WVziUdI0eORK9evRAXF4fIyEhERkbi9u3b6N27N0aOHKnt8IiIiNQm5ZyOkJAQyGQypcPd3V1x/vXr1xg5ciRKliyJEiVKoFu3bkhMTFTzHeZM55KO2NhYjBs3Dvr6/7fxjb6+PsaOHYvY2FgtRkZERKQZQgi1jryqVq0a4uPjFcfx48cV5wIDA/Hnn39iy5YtOHLkCB4+fIiuXdXbR+RDdG5OR61atXDt2jVUqVJFqfzatWvw8vLSUlRERESaI/VEUgMDAzg6OqqUp6Sk4Pfff8f69evRvHlzAMCKFStQtWpVnDp1Cg0aNNBsHBq9Wj5dunRJ8fevv/4a33zzDWJjYxVv9tSpU1i8eDHCw8O1FSIREZHOSE9PR/r/f45PNmNjYxgbG+dYPyYmBs7OzjAxMYGPjw/CwsJQrlw5REVFISMjA35+foq67u7uKFeuHE6ePKnxpEMntkHX09ODTCb7ZJeRTCZDVlZWnq/PbdCJcsZt0IlUSbENeody7dVqX3twHUyfPl2pLDg4GCEhISp1//77b6SlpaFKlSqIj4/H9OnT8eDBA1y5cgV//vknBg0apJLA1KtXD76+voiIiFArzvfpRE9HXFyctkMgIiKSjLorUIKCgjB27Filsg/1crRt+38PH/T09ET9+vXh4uKCzZs3w9TUVK048konkg4XFxfF31+8eAFzc3MtRkNERFSw1J3T8bGhlE+xtrZG5cqVERsbi5YtW+LNmzdITk6GtbW1ok5iYmKOc0DUpXOrVxwcHDB48GClmbVERESkGWlpabh16xacnJxQu3ZtGBoa4sCBA4rzN27cwL179+Dj46Pxe+tc0rF27VokJSWhefPmqFy5MsLDw/Hw4UNth0VERKQxUi6Z/fbbb3HkyBHcuXMH//zzD7p06QJ9fX34+/vDysoKQ4YMwdixY3Ho0CFERUVh0KBB8PHx0fgkUkAHk47OnTtj+/btePDgAUaMGIH169fDxcUF7du3R2RkJDIzM7UdIhERkVqk3Bzs/v378Pf3R5UqVdCzZ0+ULFkSp06dQqlSpQAACxYsQPv27dGtWzc0adIEjo6OiIyM1MC7VKUTq1c+5aeffsL48ePx5s0b2NnZYcSIEZg0aRLMzMxy1Z6rV4hyxtUrRKqkWL3Sqmwbtdrv/W+3hiKRlk5MJM1JYmIiVq1ahZUrV+Lu3bvo3r07hgwZgvv37yMiIgKnTp3C3r17tR0mERFRnvEpszoiMjISK1aswJ49e+Dh4YGvvvoK/fr1U5pV+9lnn6Fq1araC5KIiIjyTOeSjkGDBqF37944ceIE6tatm2MdZ2dnTJkyReLIiIiINKMQzGwoEDqXdMTHx39yroapqSmCg4MlioiIiEizOLyiIw4fPgx9fX20bt1aqXzPnj2Qy+VKO6sREREVRuruSFpY6dyS2UmTJuX4fBUhBCZNmqSFiIiIiDRLLoRaR2Glc0lHTEwMPDw8VMrd3d0RGxurhYiIiIhIE3Qu6bCyssLt27dVymNjY/lMFiIiKhKEmkdhpXNJR6dOnTBmzBjcunVLURYbG4tx48ahY8eOWoyMiIhIM+QQah2Flc4lHbNnz4a5uTnc3d3h5uYGNzc3VK1aFSVLlsTcuXO1HR4REZHaimvSoXOrV6ysrPDPP/9g3759uHjxIkxNTeHp6YkmTZpoOzQiIiJSg84lHQAgk8nQqlUrtGrVStuhEBERaRw3ByMiIiJJFOYhEnUw6SAiIpJYcd0cjEkHERGRxIrr8IrOrV4hIiKioknnkg59fX08evRIpfzp06fQ19fXQkRERESaxSWzOuJDXU7p6ekwMjKSOBoiIiLNK67DKzqTdCxcuBDA2+Wyy5YtQ4kSJRTnsrKycPToUbi7u2srPCIiIo0pzL0V6tCZpGPBggUA3mZ/S5cuVRpKMTIygqurK5YuXaqt8IiIiDSGq1e0LC4uDgDg6+uLyMhI2NjYaDkiIiIi0iSdSTqyHTp0SPH37DEvmUymrXCIiIg0Tl5M53To3OoVAFi9ejVq1KgBU1NTxbNX1qxZo+2wiIiINEKo+aew0rmejvnz52Pq1KkYNWoUGjZsCAA4fvw4RowYgSdPniAwMFDLERIREamnuPZ0yISOrdtxc3PD9OnTMWDAAKXyVatWISQkRDH3Iy8MjEprKjyiIuXVw2PaDoFI5xjalS/we1S1r6dW+2uPzmgoEmnpXE9HfHw8PvvsM5Xyzz77DPHx8VqIiIiISLMK8xCJOnRuTkfFihWxefNmlfJNmzahUqVKWoiIiIhIs+RCqHUUVjrX0zF9+nT06tULR48eVczpOHHiBA4cOJBjMkJERFTYFNeeDp1LOrp164bTp09jwYIF2L59OwCgatWqOHPmDLy9vbUbHBERkQYU5t4KdejcRNKCwImkRDnjRFIiVVJMJK1gV0ut9reenNdQJNLSuZ4OIiKioo7DK1qmp6f3yZ1HZTIZMjMzJYqIiIioYAgh13YIWqEzSce2bds+eO7kyZNYuHAh5PLi+Y9ERERFi5RPmQ0LC0NkZCSuX78OU1NTfPbZZ4iIiECVKlUUdZo1a4YjR44otRs+fLjGH7SqM0lHp06dVMpu3LiBSZMm4c8//0Tfvn0RGhqqhciIiIgKryNHjmDkyJGoW7cuMjMzMXnyZLRq1Qr//vsvzM3NFfWGDRum9HPWzMxM47HoTNLxrocPHyI4OBirVq1C69atER0djerVq2s7LCIiIo2Qcg3H7t27lV6vXLkS9vb2iIqKQpMmTRTlZmZmcHR0LNBYdGpzsJSUFEycOBEVK1bE1atXceDAAfz5559MOIiIqEiRQ6h1pKenIzU1VelIT0/P1b1TUlIAALa2tkrl69atg52dHapXr46goCC8fPlS4+9bZ5KO2bNno3z58ti1axc2bNiAf/75B40bN9Z2WERERBonhFDrCAsLg5WVldIRFhb2yfvK5XKMGTMGDRs2VPqFvk+fPli7di0OHTqEoKAgrFmzBv369dP4+9aZfTr09PRgamoKPz8/6Ovrf7BeZGRknq/NfTqIcsZ9OohUSbFPh5O1h1rt7yReUOnZMDY2hrGx8Ufbffnll/j7779x/PhxlClT5oP1Dh48iBYtWiA2NhYVKlRQK9Z36cycjgEDBnxyySwRERHlLsF436hRo7Br1y4cPXr0owkHANSvXx8Aim7SsXLlSm2HQEREJAkpNwcTQmD06NHYtm0bDh8+DDc3t0+2iY6OBgA4OTlpNBadSTqIiIiKCylnNowcORLr16/Hjh07YGFhgYSEBACAlZUVTE1NcevWLaxfvx7t2rVDyZIlcenSJQQGBqJJkybw9PTUaCw6M6ejIHFOB1HOOKeDSJUUczpKWVX5dKWPeJxyI9d1PzR1YcWKFQgICMB///2Hfv364cqVK3jx4gXKli2LLl264LvvvoOlpaVacb6PPR1EREQSk/L3/U/dq2zZsiq7kRYUnVkyS0REREUbezqIiIgkJi/6MxtyxKSDiIhIYsVgOmWOmHQQERFJTMqnzOoSzukgIiIiSbCng4iISGIcXiEiIiJJcCIpERERSULKbdB1CZMOIiIiiRXXng5OJCUiIiJJsKeDiIhIYpxISkRERJLgnA4iIiKSBHs6iIiISBLFNengRFIiIiKSBHs6iIiIJFY8+zkAmSiufTxEREQkKQ6v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JHW3LlzBzKZDCEhIR8tK6h7EZG0mHQQFUOHDx+GTCZTOkqUKIHatWvjxx9/RFZWlrZDzJc7d+4gJCQE0dHR2g6FiHJgoO0AiEh7/P390a5dOwgh8PDhQ6xcuRJjxozB1atX8euvv2olJhcXF7x69QoGBnn/7+nOnTuYPn06XF1dUbNmTY1dl4g0g58+omKsVq1a6Nevn+L1l19+iapVq2LZsmWYMWMGHBwcVNo8f/4cFhYWBRaTTCaDiYlJobkuEeUeh1eISMHS0hI+Pj4QQuD27dtwdXVFs2bNcOHCBbRu3RpWVlbw9PRU1I+JiUH//v3h5OQEIyMjuLq6Yvz48Xjx4oXKtY8fP46GDRvC1NQUDg4OGDVqFNLS0lTqfWzuxdatW9GsWTNYW1vDzMwMVapUwddff403b95g5cqV8PX1BQAMGjRIMWzUrFmzj143MzMTERER8PDwgImJCUqWLIkuXbrg8uXLH4xr165dqFu3LkxMTODk5ITx48cjMzMzj19touKHPR1EpCCEQGxsLADAzs4OAHDv3j00b94cPXr0QLdu3RSJQlRUFJo3bw5ra2sMHz4cpUuXxsWLF7Fw4UKcOHECR44cgaGhIQDg9OnT8PPzg4WFBSZOnAhra2ts3LgRAwYMyHVsU6ZMwaxZs+Dh4YHAwEA4OTnh1q1b2Lp1K0JDQ9GkSRNMnjwZs2bNwhdffIHGjRsDQI69Ne/q27cvNm/ejJYtW+LLL79EQkICFi9eDB8fHxw7dgze3t5K9f/3v//h559/xogRIzB48GDs2LEDc+fOhY2NDSZPnpzr90NULAkiKnYOHTokAIjp06eLx48fi0ePHomLFy+KoUOHCgCiQYMGQgghXFxcBADx22+/qVzD09NTVKlSRaSmpiqVR0ZGCgBixYoVijIfHx9haGgobty4oShLT08XdevWFQBEcHCwojwuLk6l7PTp0wKA8PX1Fa9evVK6n1wuF3K5XOl9vXvvj1137969AoDo2bOn4hpCCBEdHS309fVFo0aNVNqbmZmJuLg4pftXq1ZNODo6qtyTiJRxeIWoGAsODkapUqVgb28PLy8vLF++HB07dsT27dsVdWxtbTFo0CCldpcvX8alS5fQp08fpKen48mTJ4qjUaNGMDc3x969ewEAjx49wsmTJ9GpUydUrlxZcQ0jIyMEBgbmKs5169YBAMLCwlTmZWQPo+THtm3bALztRXn3Gl5eXujQoQOOHz+Ox48fK7Xp3LkzXF1dle7v6+uLhISEHIeLiOj/cHiFqBj74osv0KNHD8hkMpibm6Ny5cqwtbVVqlOhQgXo6+srlV27dg3A26QlODg4x2snJiYCAG7fvg0AcHd3V6nj4eGRqzhjYmIgk8ng5eWVq/q5FRcXBz09PVStWlXlXLVq1bB9+3bExcWhVKlSivLy5cur1C1ZsiQA4OnTpyhRooRGYyQqSph0EBVjlSpVgp+f30frmJmZqZQJIQAA48aNQ5s2bXJsZ2Njo36A71CnR0OT3k/A3pX9dSGinDHpIKI8q1SpEoC3P4A/lbS4ubkBAK5fv65y7t9//83V/SpXroy///4bFy9eRL169T5YL69JSfny5SGXy3Ht2jWlVTnvxpYdPxGpj3M6iCjPvL29Ub16dSxdulQxfPKuzMxMJCUlAXi7eqRBgwbYsWMHbt68qajz5s0bLFiwIFf369OnDwBg8uTJePPmjcr57B6G7KGN7Ht/SufOnQG8nSvybi/FlStXsHPnTjRq1EhpaIWI1MOeDiLKM5lMhjVr1qB58+bw9PTE4MGDUa1aNbx8+RKxsbGIjIxEWFgYAgICAADz589Hs2bN0LBhQ4wcOVKxZDa3e1vUq1cPEydOREREBGrVqoVevXrB0dERcXFx+OOPP3DmzBlYW1vDw8MDFhYW+Pnnn2FmZgZra2vY29ujefPmOV63ZcuW6NmzJzZu3Ihnz56hffv2iiWzJiYmWLhwoaa+ZEQEJh1ElE81a9bEhQsXEBYWhp07d2Lp0qWwsLCAq6srAgIC0KJFC0VdHx8f7Nu3D5MmTUJ4eDisrKzQvXt3fPnll6hRo0au7hceHg4vLy8sWrQIs2fPhlwuR9myZdGuXTvFvBNTU1Ns3LgR3333HcaMGYP09HQ0bdr0g0kH8HZlTK1atbBy5UqMGzcO5ubmaNq0KWbMmJHr2Igod2SCM5+IiIhIApzTQURERJJg0kFERESSYNJBREREkmDSQURERJJg0kFERESSYNJBREREkmDSQURERJJg0kFERESSYNJBREREkmDSQURERJJg0kFERESSYNJBREREkmDSQURERJL4f6WTMQphC3Q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455711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pSp>
        <p:nvGrpSpPr>
          <p:cNvPr id="189" name="Google Shape;189;p21"/>
          <p:cNvGrpSpPr/>
          <p:nvPr/>
        </p:nvGrpSpPr>
        <p:grpSpPr>
          <a:xfrm>
            <a:off x="500062" y="568675"/>
            <a:ext cx="17135475" cy="9256578"/>
            <a:chOff x="0" y="-28575"/>
            <a:chExt cx="4513047" cy="2437946"/>
          </a:xfrm>
        </p:grpSpPr>
        <p:sp>
          <p:nvSpPr>
            <p:cNvPr id="190" name="Google Shape;190;p21"/>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91" name="Google Shape;191;p21"/>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21"/>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3" name="Google Shape;193;p21"/>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5" name="Google Shape;195;p21"/>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98" name="Google Shape;198;p21" descr="data:image/png;base64,iVBORw0KGgoAAAANSUhEUgAAAh0AAAIACAYAAAAmKN6iAAAAOXRFWHRTb2Z0d2FyZQBNYXRwbG90bGliIHZlcnNpb24zLjguMCwgaHR0cHM6Ly9tYXRwbG90bGliLm9yZy81sbWrAAAACXBIWXMAAA9hAAAPYQGoP6dpAABo7klEQVR4nO3dd1gU1/s28HvpRapIswBWRAWxEyuKNfaOFVs0URPRWNAoiEbAmhiNJjH2bsQS8429GyuKLRZQ1KiABQGxILDn/cOX/bkuKrDL7AL3x2uuyz1zzsyzyMrDaSMTQggQERERFTA9bQdARERExQOTDiIiIpIEkw4iIiKSBJMOIiIikgSTDiIiIpIEkw4iIiKSBJMOIiIikgSTDiIiIpIEkw4iIiKSBJMOojyKiYlB79694ejoCH19fchkMgQEBEgex507dyCTySCTySS/N/2fZs2aQSaTYeXKldoOhUjnMekgrUtNTcWCBQvQqlUrlClTBiYmJrCwsIC7uzsCAgKwZ88e6Mpu/UlJSWjcuDE2bdqER48ewcbGBg4ODrCystJ2aDovJCREkSTJZDLcvn37o/WXL1+uVP/48eMajSUkJATJyckauyYRfZqBtgOg4m3Lli348ssv8fTpU0WZpaUlMjMzcePGDdy4cQOrVq1CnTp1sG3bNpQpU0aL0QIbNmxAYmIiKleujMOHD8PJyUlrsRgaGqJKlSpau7+61q5di2nTpn3w/Jo1awrs3tOnTwcABAQEwNraWq1rlStXDlWqVGHiSZQL7Okgrfn111/Rq1cvPH36FDVq1MCmTZuQnJyMlJQUvHjxAgkJCVi2bBnc3d1x7tw5xMbGajtkXL16FQDQoUMHrSYcAFC6dGlcv34d169f12oceVWuXDkAwLp16z5Y5969ezhy5Iiiri5bvXo1rl+/ji5dumg7FCKdx6SDtOL8+fMYPXo0hBDo0qULzp07h549eyr9tujg4IAhQ4bgypUrmDp1KvT0tP/t+urVKwBAiRIltBxJ4VWpUiXUqVMHN2/exJkzZ3Kss27dOggh0LdvX4mjI6KCpP3/xalY+u677/DmzRuUK1cOq1evhpGR0Qfr6uvrIzQ0FI0bN1Y5d/PmTQwZMgQuLi4wNjaGnZ0dWrVqhS1btnzwetlzBO7cuYO4uDgEBATA2dkZJiYmqFSpEoKDg/H69WulNgEBAUqTBadPn6403yBbbiYVvnv/90VGRqJNmzawt7eHoaEh7Ozs4OHhgUGDBmH37t1KdXMzkXTv3r3o2LEj7O3tYWRkhNKlS8Pf3x9RUVE51j98+DBkMhlcXV0BAEeOHEGbNm1ga2sLMzMz1K1bVyPDHv379wfwdoglJ9nl/fr1++A1srKy8Ndff2Ho0KHw9vaGnZ0djI2N4eLiggEDBuDy5csqbbLnlWRzc3NT+nd8d0Jw9r95SEgIXr16henTp6NatWowMzNTGpLJ6d/8+fPnKF++PGQyGUaPHp1j/AcPHoSenh709PRw6NChD75PoiJFEEns3r17AoAAIObOnZvv62zbtk0YGxsrrmVtbS0MDAwUrwcMGCCysrJU2mWfj4yMFDY2NgKAsLS0FHp6eopzn3/+uVKbr7/+Wjg4OAgTExMBQJibmwsHBwfFka1p06YCgFixYsUH486+R1xcnFL5xIkTFecACCsrK2FkZKR4Xb9+faX6cXFxinM5mTBhguK8np6esLa2FjKZTPF66dKlKm0OHTokAAgXFxexbNkyoaenJ2QymbCyslKKbc6cOR98fx8SHBwsAIgWLVqIxMREYWBgIOzt7UVGRoZSvaioKAFAeHt7K329jh07plTv8uXLinMymUxYW1sr/n0ACGNjY7Fz506lNnPmzBEODg6KOnZ2dkr/jl9//bWi7sCBAwUAMWHCBFG7dm0BQBgZGQlLS0thZWWlqPehf/MjR44ovn779u1TOpecnCzKli0rAIhvvvkmz19LosKKSQdJbs2aNYr/9K9fv56va8TExAgzMzMBQLRu3VrcunVLCCHEixcvREREhCKBmD17tkrbd5OUVq1aKWJ48eKFmDNnjuIH859//qnSNvsHUXBwcI5x5TfpuH37tpDJZEJfX18sWLBApKamCiGEkMvl4uHDh2LlypVi3LhxStf5WNKxbt06xbnx48eLZ8+eCSGEePjwofD391ckHidPnlRql510mJmZCSMjIzF27Fjx+PFjIYQQjx8/Fr1791b8QM8uz613kw4hhGjXrp0AIP766y+lemPGjBEAxLx585S+Xu8nHTdu3BBDhw4VBw4cEGlpaYqvV2xsrAgICBAAhI2NjUhJSVGJ5UOJ37uy/61LlCghbG1txR9//KFIkGJiYhT1PvZvPm7cOAFAlClTRiQnJyvK+/fvLwAId3d38erVq4981YiKFiYdJLkpU6YofnDJ5fJ8XSP7h0q1atXE69evVc6PHz9ekVi8ePFC6Vz2Dxw3N7cc23bq1EkAEAMHDlQ5V1BJx6ZNmwQA0aZNmw+2e9+Hkg65XC7Kly8vAIihQ4eqtMvKyhL169cXAESrVq2UzmUnHQBE3759Vdq+fv1a0VPwsfeYk/eTjg0bNggAwt/fX1EnMzNTODg4CH19fREfHy+E+HDS8SmtWrUSAMSyZctUzuUl6QAg9u/f/8F6H/s3f/36tahWrZoAIPr37y+EEGLr1q0CgDAwMBBnzpzJ03siKuw4p4Mkl7081sbGJl8bWwkhsG3bNgDA+PHjYWxsrFJn3LhxMDY2RnJyMg4cOJDjdSZMmJBj2w4dOgD4v5UqUrC0tAQAPHr0CHK5XK1rXbhwQbEHxpQpU1TO6+npISgoCACwb98+pKSk5Hid7777TqXM2NgYLVu2BKD+16dTp06wsLDAjh07kJaWpognMTERLVq0gKOjo1rXb9u2LQDg1KlTal3Hy8sLLVq0yFdbY2NjrF27FoaGhlizZg2WLFmC4cOHAwAmT56MunXrqhUbUWHDpIMKnVu3bil+UPr6+uZYx8HBAR4eHgDe/hDOiaenZ47lpUuXBgBJN46qX78+bGxscP78eTRr1gxr165FfHx8vq51/vx5AG8nSWZPCH1f9tdNCIGLFy+qnDc2NkblypVzbKupr4+pqSm6deuGly9fIjIyEsD/7c3xsQmk70pLS0N4eDgaNmyIkiVLwsDAQDEpNDAwEADy/XXM1qBBA7Xa16xZE8HBwQCAr776Ck+ePEGtWrVyTOqIijomHSS5kiVLAgCePXuWr51Gnzx5ovh79g/AnLi4uAAAHj9+nON5Z2fnHMtNTEwAABkZGXmOLb9sbGywevVqWFlZ4dixY+jfvz+cnZ1Rvnx5fPXVV4iOjs71tbK/Ph/72lhaWipWYOT09XF0dPzgEmVNfn2yk4u1a9ciLS0N27dvh5mZWa72vHjw4AG8vLwQFBSEf/75B0lJSTAzM4O9vT0cHBwUvUcvXrxQK8ZSpUqp1R4AJk2ahEqVKgF429O0evVqGBoaqn1dosKGSQdJzt3dHQCQnp6OmzdvqnWt9PR0TYSkE9q3b4+4uDgsWbIE3bp1g4ODg+J1rVq1EBERkafrFYavja+vL0qXLo2DBw9i0aJFePnyJbp06ZKrfVDGjBmD27dvo2zZsti5cydSU1ORmpqKxMREJCQkYP78+QCg9hb6+vr6arUHgOPHjys2t5PL5WoP+RAVVkw6SHJNmzZV/H3Xrl15bv/ub5737t37YL27d++q1C9oBgZvnyzw/j4f2T40fyKbjY0NRowYgT/++AMJCQk4f/48unfvDiEEpkyZgn///feTMWS/3499bZ4/f64YHpHy6/M+PT099OnTB1lZWYot0XMztPLmzRv8+eefAN7uCNqhQwdYWFgo1Xn06JHmA86H58+fIyAgAEIIVKtWDQAQGBiY4z4tREUdkw6SXNmyZRWT/BYuXKiYRPgp2b+xli9fXrFz6eHDh3Osm5iYqPgB7e3trWbEuZc9ZPHgwYMcz587dy5P1/P29sbGjRvh4uKCrKysXD30LPv9JiYm4tq1aznWOXjwIIC3G5V5eXnlKSZNy94oLCMjAw4ODoqJqh/z5MkTRU9OnTp1cqzzsQ23sicwq9sLkhvZCUalSpVw+vRptGjRAs+fP8egQYN05kGGRFJh0kFaMWPGDBgaGuLevXsYOHAg3rx588G62b8FHzt2DMDbHxhdu3YFAMyfPz/HtvPmzUN6ejqsra3zvfIgP2rUqAEAit/C3zdnzpwcyz/2/vX19RU7tn6oB+Vd3t7eqFChAgDkOCQjl8sRFhYGAGjZsqXWH1RWo0YNhIaGYty4cZg/f36uhjMsLCwUicONGzdUzh87dgz79+//YPvs+R4FPVn4r7/+wu+//w59fX2sXr0a5ubmWL58OSwtLXH48GH8+OOPBXp/Il3DpIO0onbt2vjhhx8AvN36u27dutiyZQtSU1MVdRITE7F8+XJUr14dM2bMUFpKOnnyZJiZmSEmJgZdunRRdFW/fPkSs2fPxrx585TqSaVbt26QyWS4ePEixo0bp3g/9+/fR79+/T74rJElS5agTZs22Lhxo9KwwJMnT/Dtt98iJiYGenp68PPz+2QMMpkMoaGhAIBVq1Zh8uTJimGdhIQE9O/fH6dPn4aenp7iaavaNnXqVMydOxd9+vTJVX0LCwvFctNhw4Yplu9mZGRg48aN6NSpE2xsbD7YPnuYY/Xq1cjKylIz+pw9ffoUQ4cOBQBMnDhRsQqmXLlyiu/9yZMn55g0ERVZWtshhEgIsX79emFra6uy/Xf2bqPZx2effSYePHig1Hbbtm1K24S/vw16//79P7oN+oc2hnp3K/D3fWpzMCGEGD16tMr23ACEiYmJ2L17d473X7BggdL7LVGihLC0tFQqmzVrltJ98rINur6+vrCxsVHaBn3JkiV5eu/Zsjf5ymnztI95f3Ow3Mp+D+9vDnb06FGlf/8SJUooXlerVk388MMPAoBo2rSpyjWXL1+uaGdiYiLKlSsnXFxclHZ9zc2/tRAf3hysZ8+eAoDw8vIS6enpKu06dOggAIh69eqJzMzMXH89iAoz9nSQVvn7++P27duYN28e/Pz84OTkhFevXkEmk8Hd3R2DBg3C/v37ceLECZUlrp07d8alS5cwaNAglC1bFi9fvoSFhQVatGiBTZs2YfXq1Vp5Mu2PP/6IhQsXonr16jAyMoK+vj46d+6MkydPonXr1jm26dOnD3799Vf06NED7u7u0NfXx6tXr1CmTBn06NEDhw8fVmzolVsRERHYs2cP2rdvDxsbG6SlpcHR0RG9evXC6dOnMWLECE28Xa1p3Lgxjh07hrZt28LS0hKZmZlwc3PD5MmTcerUqY8OGw0aNAi//fYb6tWrBwMDA/z333+4e/eu0nJsdWzcuBGbN2+GkZHRBx9o+Ntvv8HOzg5nzpxRDHcRFXUyITiTiYiIiAoeezqIiIhIEkw6iIiISBJMOoiIiEgSTDqIiIhIEkw6iIiISBJMOoiIiEgSTDqIiIhIEkw6iIiISBJMOoiIiEgSTDqIiIhIEkw6iIiISBJMOoiIiEgSTDqIiIhIEkw6iIiISBJMOoiIiEgSTDqIiIhIEkw6iIiISBJMOoiIiEgSTDqIiIhIEkw6iIiISBJMOoiIiEgSTDqIiIhIEkw6iIiISBJMOoiIiEgSTDqIiIhIEkw6iIiISBJMOoiIiEgSTDqIiqg7d+5AJpMhJCTko2UFdS8iovcx6SDSsMOHD0MmkykdJUqUQO3atfHjjz8iKytL2yHmy507dxASEoLo6Ghth0JEhZSBtgMgKqr8/f3Rrl07CCHw8OFDrFy5EmPGjMHVq1fx66+/aiUmFxcXvHr1CgYGef/o37lzB9OnT4erqytq1qypsesSUfHB/yGICkitWrXQr18/xesvv/wSVatWxbJlyzBjxgw4ODiotHn+/DksLCwKLCaZTAYTE5NCc10iKlo4vEIkEUtLS/j4+EAIgdu3b8PV1RXNmjXDhQsX0Lp1a1hZWcHT01NRPyYmBv3794eTkxOMjIzg6uqK8ePH48WLFyrXPn78OBo2bAhTU1M4ODhg1KhRSEtLU6n3sbkXW7duRbNmzWBtbQ0zMzNUqVIFX3/9Nd68eYOVK1fC19cXADBo0CDFsFGzZs0+et3MzExERETAw8MDJiYmKFmyJLp06YLLly9/MK5du3ahbt26MDExgZOTE8aPH4/MzMw8frWJSBexp4NIIkIIxMbGAgDs7OwAAPfu3UPz5s3Ro0cPdOvWTZEoREVFoXnz5rC2tsbw4cNRunRpXLx4EQsXLsSJEydw5MgRGBoaAgBOnz4NPz8/WFhYYOLEibC2tsbGjRsxYMCAXMc2ZcoUzJo1Cx4eHggMDISTkxNu3bqFrVu3IjQ0FE2aNMHkyZMxa9YsfPHFF2jcuDEA5Nhb866+ffti8+bNaNmyJb788kskJCRg8eLF8PHxwbFjx+Dt7a1U/3//+x9+/vlnjBgxAoMHD8aOHTswd+5c2NjYYPLkybl+P0SkowQRadShQ4cEADF9+nTx+PFj8ejRI3Hx4kUxdOhQAUA0aNBACCGEi4uLACB+++03lWt4enqKKlWqiNTUVKXyyMhIAUCsWLFCUebj4yMMDQ3FjRs3FGXp6emibt26AoAIDg5WlMfFxamUnT59WgAQvr6+4tWrV0r3k8vlQi6XK72vd+/9sevu3btXABA9e/ZUXEMIIaKjo4W+vr5o1KiRSnszMzMRFxendP9q1aoJR0dHlXsSUeHD4RWiAhIcHIxSpUrB3t4eXl5eWL58OTp27Ijt27cr6tja2mLQoEFK7S5fvoxLly6hT58+SE9Px5MnTxRHo0aNYG5ujr179wIAHj16hJMnT6JTp06oXLmy4hpGRkYIDAzMVZzr1q0DAISFhanMy8geRsmPbdu2AXjbi/LuNby8vNChQwccP34cjx8/VmrTuXNnuLq6Kt3f19cXCQkJOQ4XEVHhwuEVogLyxRdfoEePHpDJZDA3N0flypVha2urVKdChQrQ19dXKrt27RqAt0lLcHBwjtdOTEwEANy+fRsA4O7urlLHw8MjV3HGxMRAJpPBy8srV/VzKy4uDnp6eqhatarKuWrVqmH79u2Ii4tDqVKlFOXly5dXqVuyZEkAwNOnT1GiRAmNxkhE0mLSQVRAKlWqBD8/v4/WMTMzUykTQgAAxo0bhzZt2uTYzsbGRv0A36FOj4YmvZ+AvSv760JEhReTDiIdU6lSJQBvfwB/Kmlxc3MDAFy/fl3l3L///pur+1WuXBl///03Ll68iHr16n2wXl6TkvLly0Mul+PatWtKq3LejS07fiIqHjing0jHeHt7o3r16li6dKli+ORdmZmZSEpKAvB29UiDBg2wY8cO3Lx5U1HnzZs3WLBgQa7u16dPHwDA5MmT8ebNG5Xz2T0M2UMb2ff+lM6dOwN4O1fk3V6KK1euYOfOnWjUqJHS0AoRFX3s6SDSMTKZDGvWrEHz5s3h6emJwYMHo1q1anj58iViY2MRGRmJsLAwBAQEAADmz5+PZs2aoWHDhhg5cqRiyWxu97aoV68eJk6ciIiICNSqVQu9evWCo6Mj4uLi8Mcff+DMmTOwtraGh4cHLCws8PPPP8PMzAzW1tawt7dH8+bNc7xuy5Yt0bNnT2zcuBHPnj1D+/btFUtmTUxMsHDhQk19yYiokGDSQaSDatasiQsXLiAsLAw7d+7E0qVLYWFhAVdXVwQEBKBFixaKuj4+Pti3bx8mTZqE8PBwWFlZoXv37vjyyy9Ro0aNXN0vPDwcXl5eWLRoEWbPng25XI6yZcuiXbt2inknpqam2LhxI7777juMGTMG6enpaNq06QeTDuDtyphatWph5cqVGDduHMzNzdG0aVPMmDEj17ERUdEhE5ydRURERBLgnA4iIiKSBJMOIiIikgSTDiIiIpIEkw4iIiKSBJOOYsrV1RU//PBDgVy7WbNmGDNmjFrXyH7UeXR0NADg8OHDkMlkSE5Ozld7ooJU0N9vMplM6Zk9+bFy5UpYW1srXoeEhKBmzZr5bk+UH0w6qEgqW7Ys4uPjUb16dW2HQvkQEBAAmUyG8PBwpfLt27fneWfUgkywi5NevXopbUBHlB9MOkhjctrNUlv09fXh6OgIAwNuRVNYmZiYICIiAs+ePdN2KFqjS58pU1NT2NvbazsMKuSYdBRicrkcs2fPRsWKFWFsbIxy5crh+++/R/PmzTFq1Ciluo8fP4aRkREOHDigKHv+/Dn8/f1hbm6O0qVLY/HixUptkpOTMXToUJQqVQqWlpZo3rw5Ll68qDif3T27bNkyuLm5KT0WPTMzE6NGjYKVlRXs7OwwdepUpa2wc+outra2xsqVKz/5vl+8eAFLS0v88ccfSuXbt2+Hubk5nj9//sHhmQMHDqBOnTowMzPDZ599hhs3bihdY+bMmbC3t4eFhQWGDh2KSZMm5akLmjTHz88Pjo6OCAsL+2i9rVu3olq1ajA2NoarqyvmzZunONesWTPcvXsXgYGBn3yoXXJyMoYPHw4HBweYmJigevXq2LVrV66+37Jdv34dn332maL9kSNHlNpcuXIFbdu2RYkSJeDg4ID+/fvjyZMnSvGOGjUKY8aMgZ2dHVq3bq04Fx8fj7Zt28LU1BTly5dXiien4cfo6GjIZDLcuXPno18/ADh69CgMDQ2RkJCgVD5mzBg0btwYwIeHZ9asWQNXV1dYWVmhd+/eSl+P58+fo2/fvjA3N4eTkxMWLFigkeFXKryYdBRiQUFBCA8Px9SpU/Hvv/9i/fr1cHBwwNChQ7F+/Xqkp6cr6q5duxalS5dW2j1yzpw58PLywoULFzBp0iR888032Ldvn+J8jx498OjRI/z999+IiopCrVq10KJFC6Vnb8TGxmLr1q2IjIxUGs9etWoVDAwMcObMGfz444+YP38+li1bppH3bW5ujt69e2PFihVK5StWrED37t1hYWHxwbZTpkzBvHnzcO7cORgYGGDw4MGKc+vWrcP333+PiIgIREVFoVy5cliyZIlGYqa809fXx6xZs/DTTz/h/v37OdaJiopCz5490bt3b1y+fBkhISGYOnWqInmNjIxEmTJlEBoaivj4eMTHx+d4HblcjrZt2+LEiRNYu3Yt/v33X4SHh0NfXz9P32/jx4/HuHHjcOHCBfj4+KBDhw54+vQpgLdJTfPmzeHt7Y1z585h9+7dSExMRM+ePZWuu2rVKhgZGeHEiRNYunSponzq1Kno1q0bLl68iL59+6J37964du1anr+uOWnSpAnKly+PNWvWKMoyMjKwbt06pc/I+27duoXt27dj165d2LVrF44cOaI0JDZ27FicOHECO3fuxL59+3Ds2DGcP39eIzFTISWoUEpNTRXGxsbit99+Uzn36tUrYWNjIzZt2qQo8/T0FCEhIYrXLi4uok2bNkrtevXqJdq2bSuEEOLYsWPC0tJSvH79WqlOhQoVxC+//CKEECI4OFgYGhqKR48eKdVp2rSpqFq1qpDL5YqyiRMniqpVqypeAxDbtm1TamdlZSVWrFghhBAiLi5OABAXLlwQQghx6NAhAUA8e/ZMCCHE6dOnhb6+vnj48KEQQojExERhYGAgDh8+/NH2+/fvV9zvr7/+EgDEq1evhBBC1K9fX4wcOVIppoYNGwovLy9B0ho4cKDo1KmTEEKIBg0aiMGDBwshhNi2bZt497+tPn36iJYtWyq1HT9+vPDw8FC8dnFxEQsWLPjo/fbs2SP09PTEjRs3cjyf2++38PBwRZuMjAxRpkwZERERIYQQYsaMGaJVq1ZK1/3vv/8EAMV9mzZtKry9vVXuD0CMGDFCqax+/friyy+/FEKofj6EEOLChQsCgIiLixNCCLFixQphZWWlOB8cHKz0vR0REaH0Gd26dasoUaKESEtL+2B7MzMzkZqaqigbP368qF+/vhDi7f9RhoaGYsuWLYrzycnJwszMTHzzzTcq75GKB/Z0FFLXrl1Denq60jM4spmYmKB///5Yvnw5AOD8+fO4cuWK4gFh2Xx8fFReZ//mdPHiRaSlpaFkyZIoUaKE4oiLi8OtW7cUbVxcXHJ8UmiDBg2UurJ9fHwQExODrKysfL/nd9WrVw/VqlXDqlWrALztyXFxcUGTJk0+2u7dR6w7OTkBAB49egQAuHHjhsqj3T/2qHeSRkREBFatWpXjb/XXrl1Dw4YNlcoaNmyY5++16OholClTBpUrV87xfG6/3979TBkYGKBOnTpKn6lDhw4pfZ7c3d0BQOkzVbt27Rxj+NjnVRMCAgIQGxuLU6dOAXg7nNKzZ0+Ym5t/sI2rq6tST4+Tk5Pi83T79m1kZGQofYasrKxQpUoVjcVMhQ9n2RVSpqamHz0/dOhQ1KxZE/fv38eKFSvQvHlzuLi45Pr6aWlpcHJywuHDh1XOvTuu+7H/kD5GJpMpzfEA3nbn5sXQoUOxePFiTJo0CStWrMCgQYM+ubLB0NBQKQbgbdc66a4mTZqgdevWCAoKUkmcNeVTnycgf99v70pLS0OHDh0QERGhci47AQby95nS03v7++O7n6m8fp7s7e3RoUMHrFixAm5ubvj7779z/Py/693PE/D2M8XPE30MezoKqUqVKsHU1FRpYui7atSogTp16uC3337D+vXrcxyXzf6N5t3XVatWBQDUqlULCQkJMDAwQMWKFZUOOzu7T8Z3+vRplWtXqlQJ+vr6AIBSpUopja/HxMTg5cuXn7zuu/r164e7d+9i4cKF+PfffzFw4MA8tX9flSpVcPbsWaWy91+TdoSHh+PPP//EyZMnlcqrVq2KEydOKJWdOHEClStXVnyvGRkZfbLXw9PTE/fv3//oktDcfL+9+5nKzMxEVFSU0mfq6tWrcHV1VflM5SbR+NjnNbu38d3PVH72DBk6dCg2bdqEX3/9FRUqVFDpRcqL8uXLw9DQUOkzlJKSwmW3xRyTjkLKxMQEEydOxIQJE7B69WrcunULp06dwu+//66oM3ToUISHh0MIgS5duqhc48SJE5g9ezZu3ryJxYsXY8uWLfjmm28AvF054OPjg86dO2Pv3r24c+cO/vnnH0yZMgXnzp37ZHz37t3D2LFjcePGDWzYsAE//fST4toA0Lx5cyxatAgXLlzAuXPnMGLECJXfmj7FxsYGXbt2xfjx49GqVSuUKVMmT+3fN3r0aPz+++9YtWoVYmJiMHPmTFy6dCnP+0KQ5tWoUQN9+/bFwoULlcrHjRuHAwcOYMaMGbh58yZWrVqFRYsW4dtvv1XUcXV1xdGjR/HgwQOllSLvatq0KZo0aYJu3bph3759iIuLw99//43du3cr6uTm+23x4sXYtm0brl+/jpEjR+LZs2eKhH/kyJFISkqCv78/zp49i1u3bmHPnj0YNGhQroaCtmzZguXLl+PmzZsIDg7GmTNnFKvUKlasiLJlyyIkJAQxMTH466+/lFbx5Fbr1q1haWmJmTNnYtCgQXlu/y4LCwsMHDgQ48ePx6FDh3D16lUMGTIEenp6/EwVY0w6CrGpU6di3LhxmDZtGqpWrYpevXopxlMBwN/fHwYGBvD391dazppt3LhxOHfuHLy9vTFz5kzMnz9fsURPJpPhf//7H5o0aYJBgwahcuXK6N27N+7evQsHB4dPxjZgwAC8evUK9erVw8iRI/HNN9/giy++UJyfN28eypYti8aNG6NPnz749ttvYWZmluevwZAhQ/DmzZuPzrDPrb59+yIoKAjffvstatWqhbi4OAQEBOT4tSPphYaGqnTd16pVC5s3b8bGjRtRvXp1TJs2DaGhoUrDMKGhobhz5w4qVKiQ4/yjbFu3bkXdunXh7+8PDw8PTJgwQSUZ+NT3W3h4OMLDw+Hl5YXjx49j586dip5BZ2dnnDhxAllZWWjVqhVq1KiBMWPGwNraWjE88jHTp0/Hxo0b4enpidWrV2PDhg3w8PAA8HaYY8OGDbh+/To8PT0RERGBmTNnfvKa79PT00NAQACysrIwYMCAPLd/3/z58+Hj44P27dvDz88PDRs2RNWqVfmZKsZk4v2BdSoysv+jPXv2LGrVqqXtcArEmjVrEBgYiIcPH8LIyEjj12/ZsiUcHR2VlhJS8VXQ32+6YMiQIXj8+DF27typ8Wu/ePECpUuXxrx58zBkyBCNX590HyeSFkEZGRl4+vQpvvvuOzRo0KBIJhwvX75EfHw8wsPDMXz4cI38AHj58iWWLl2K1q1bQ19fHxs2bMD+/fuV9i6h4qkgvt90TUpKCi5fvoz169drLOG4cOECrl+/jnr16iElJQWhoaEAgE6dOmnk+lT4cHilCDpx4gScnJxw9uxZpc2FipLZs2fD3d0djo6OCAoK0sg13x1Sql27Nv78809s3boVfn5+Grk+FV4F8f2mazp16oRWrVphxIgRaNmypcauO3fuXHh5ecHPzw8vXrzAsWPHcjUZnYomDq8QERGRJNjTQURERJJg0kFERESSYNJBREREkmDSQURERJJg0kGSSU9PR0hICNLT07UdCpFO4WeDigsmHSSZ9PR0TJ8+nf+xEr2Hnw0qSGFhYahbty4sLCxgb2+Pzp0748aNG0p1Xr9+jZEjRyqeLN6tWzckJiYq1bl37x4+//xzmJmZwd7eHuPHj0dmZmaeYmHSQUREVIQdOXIEI0eOxKlTp7Bv3z5kZGSgVatWePHihaJOYGAg/vzzT2zZsgVHjhzBw4cP0bVrV8X5rKwsfP7553jz5g3++ecfrFq1CitXrsS0adPyFAv36SDJpKamwsrKCikpKbC0tNR2OEQ6g58NktLjx49hb2+PI0eOoEmTJkhJSUGpUqWwfv16dO/eHQBw/fp1VK1aFSdPnkSDBg3w999/o3379nj48KHi+VtLly7FxIkT8fjx41zv0sueDiIiokImPT0dqampSkduh+dSUlIAALa2tgCAqKgoZGRkKO2+7O7ujnLlyuHkyZMAgJMnT6JGjRpKD/xs3bo1UlNTcfXq1VzHXSyeveJk7aHtEAiAEHKYG9uhctl6kMmY7+qChabe2g6BAGSILHQ3r45dlb+AoUxf2+EUez3i1xX4PTKe3Farfdii1Zg+fbpSWXBwMEJCQj7aTi6XY8yYMWjYsCGqV68OAEhISICRkRGsra2V6jo4OCAhIUFR5/0njGe/zq6TG8Ui6SDdIJPpwcLkw48WJyquDGX66Gnhqe0wSEryLLWaBwUFYezYsUplxsbGn2w3cuRIXLlyBcePH1fr/vnFpIOIiEhqQq5Wc2Nj41wlGe8aNWoUdu3ahaNHj6JMmTKKckdHR7x58wbJyclKvR2JiYlwdHRU1Dlz5ozS9bJXt2TXyQ32cRMREUlNLlfvyAMhBEaNGoVt27bh4MGDcHNzUzpfu3ZtGBoa4sCBA4qyGzdu4N69e/Dx8QEA+Pj44PLly3j06JGizr59+2BpaQkPj9xPYWBPBxERURE2cuRIrF+/Hjt27ICFhYViDoaVlRVMTU1hZWWFIUOGYOzYsbC1tYWlpSVGjx4NHx8fNGjQAADQqlUreHh4oH///pg9ezYSEhLw3XffYeTIkXnqcWHSQUREJDGh5vBKXixZsgQA0KxZM6XyFStWICAgAACwYMEC6OnpoVu3bkhPT0fr1q3x888/K+rq6+tj165d+PLLL+Hj4wNzc3MMHDgQoaGheYqlWOzTwdUrRDnj6hUiVVKsXnlz/7Ja7Y3K1NBQJNJiTwcREZHUJOzp0CWcSEpERESSYE8HERGR1NTcp6OwYtJBREQktWI6vMKkg4iISGp53GujqGDSQUREJDEpl8zqEk4kJSIiIkmwp4OIiEhqHF4hIiIiSRTT4RUmHURERFLjklkiIiKSRDHt6eBEUiIiIpIEezqIiIikxomkREREJIliOrzCpIOIiEhqxbSng3M6iIiISBLs6SAiIpKYEFwyS0RERFLgnA4iIiKSRDGd08Gkg4iISGrFtKeDE0mJiIhIEuzpICIikhqfvUJERESSKKbDK0w6iIiIpMaJpERERCSJYtrTwYmkREREJAn2dBAREUmNwytEREQkCSYdREREJIXi+uwVzukgIiIiSbCng4iISGocXtEN3t7ekMlkKuUymQwmJiaoWLEiAgIC4Ovrq4XoiIiINIBLZnVDmzZtcPv2bZibm8PX1xe+vr4oUaIEbt26hbp16yI+Ph5+fn7YsWOHtkMlIiLKH7lcvSMPjh49ig4dOsDZ2RkymQzbt29XOi+TyXI85syZo6jj6uqqcj48PDzPb1vnejqePHmCcePGYerUqUrlM2fOxN27d7F3714EBwdjxowZ6NSpk5aiJCIiUoOEPR0vXryAl5cXBg8ejK5du6qcj4+PV3r9999/Y8iQIejWrZtSeWhoKIYNG6Z4bWFhkedYdC7p2Lx5M6KiolTKe/fujdq1a+O3336Dv78/5s+fr4XoiIiICpe2bduibdu2Hzzv6Oio9HrHjh3w9fVF+fLllcotLCxU6uaVzg2vmJiY4J9//lEp/+eff2BiYgIAkMvlir8TEREVOmoOr6SnpyM1NVXpSE9PVzusxMRE/PXXXxgyZIjKufDwcJQsWRLe3t6YM2cOMjMz83x9nevpGD16NEaMGIGoqCjUrVsXAHD27FksW7YMkydPBgDs2bMHNWvW1GKUREREalBzeCUsLAzTp09XKgsODkZISIha1121ahUsLCxUhmG+/vpr1KpVC7a2tvjnn38QFBSE+Pj4PI86yIQQQq0IC8C6deuwaNEi3LhxAwBQpUoVjB49Gn369AEAvHr1SrGaJTecrD0KLFaiwmyhqbe2QyDSOT3i1xX4PV79vVCt9nrNh6v0bBgbG8PY2Pij7WQyGbZt24bOnTvneN7d3R0tW7bETz/99NHrLF++HMOHD0daWton7/kunevpAIC+ffuib9++HzxvamoqYTRERES6JTcJRl4dO3YMN27cwKZNmz5Zt379+sjMzMSdO3dQpUqVXN9DJ5MOAHjz5g0ePXoE+XtLg8qVK6eliIiIiDREBzcH+/3331G7dm14eXl9sm50dDT09PRgb2+fp3voXNIRExODwYMHq0wmFUJAJpMhK6t47ldPRERFiIRLZtPS0hAbG6t4HRcXh+joaNja2ip+kU9NTcWWLVswb948lfYnT57E6dOn4evrCwsLC5w8eRKBgYHo168fbGxs8hSLziUdAQEBMDAwwK5du+Dk5JTj7qRERESFmoQ9HefOnVPaxXvs2LEAgIEDB2LlypUAgI0bN0IIAX9/f5X2xsbG2LhxI0JCQpCeng43NzcEBgYqrpMXOjeR1NzcHFFRUXB3d9fYNTmRlChnnEhKpEqSiaQ7ZqvV3rTTBA1FIi2d26fDw8MDT5480XYYREREpGE6l3RERERgwoQJOHz4MJ4+faqy+QkREVGhJ+GzV3SJzs3p8PPzAwC0aNFCqZwTSYmIqMgopk+Z1bmk49ChQ9oOgYiIqGAV4t4Kdehc0tG0aVNth0BERFSwmHRoz6VLl1C9enXo6enh0qVLH63r6ekpUVRERESkSTqRdNSsWRMJCQmwt7dHzZo1IZPJkNNKXs7pICKiIkG3dquQjE4kHXFxcShVqpTi70REREUah1e0x8XFRfF3Ozs7mJubazEaIiKiAlZMkw6d26fDwcEBgwcPxvHjx7UdChEREWmQziUda9euRVJSEpo3b47KlSsjPDwcDx8+1HZYREREmiPk6h2FlM4lHZ07d8b27dvx4MEDjBgxAuvXr4eLiwvat2+PyMhIZGZmajtEIiIi9RTTHUl1LunIVqpUKYwdOxaXLl3C/PnzsX//fnTv3h3Ozs6YNm0aXr58qe0QiYiI8kcI9Y5CSicmkuYkMTERq1atwsqVK3H37l10794dQ4YMwf379xEREYFTp05h79692g6TiIgo7wpxb4U6dC7piIyMxIoVK7Bnzx54eHjgq6++Qr9+/WBtba2o89lnn6Fq1araC5KIiIjyTOeSjkGDBqF37944ceIE6tatm2MdZ2dnTJkyReLIiIiINIQ9HbohPj4eZmZmH61jamqK4OBgiSIiIiLSsEK8AkUdOpF0pKamfvT1uywtLQs6HCIiogIl5IV3Mqg6dCLpsLa2hkwm+2gdIQSfvUJEREUDh1e059ChQ9oOgYiIiAqYTiQdTZs21XYIRERE0uGcDu25dOlSrut6enoWYCREREQS4JwO7alZsyZkMhnEJ3ZZ45wOIiIqEjinQ3vi4uK0HQIREREVMJ1IOlxcXLQdAhERkXTY06EbVq9e/dHzAwYMkCgSIiKiAlKIH9qmDp1LOr755hul1xkZGXj58iWMjIxgZmbGpKMQGB04DO06+KFipfJ4/fo1zp2JxszgebgVeyfH+uu2/ILmLRtjUN/R2P3XAWmDJZKQgbkJqk3sjtJt68KkpCWeXbmD6Klr8OzibQBA6XZ1UH6AH2xquMLY1gJ7/SYj5epdLUdNBaKY9nTo3KPtnz17pnSkpaXhxo0baNSoETZs2KDt8CgXfBrWwYplG/B5S3/06jIUBgYG2LhtGUzNTFXqfvHVgE9OICYqKurMGwaHJjVwZvQS7Gk+CYlHLqPp5iCYONoAAPTNTPDk9A1c/n6jliOlAicX6h2FlM71dOSkUqVKCA8PR79+/XD9+nVth0Of0Kf7cKXXY76ajCu3TsCrpgdO/ROlKK9Wwx3DRwagjW9PXLp5VOowiSSlZ2KI0p/XxYmA+Xhy6u3/Y//Oi4Rzq1qoMNAPVyO24N4fxwEAZmXstBkqUYEpFEkHABgYGODhw4faDoPywcLSAgDw7FmKoszU1AQ//zYHk8fPxONHT7QVGpFk9PT1oWegD3l6hlJ51us3sKtXWUtRkdZwczDdsHPnTqXXQgjEx8dj0aJFaNiw4Sfbp6enIz09/b1ryCGT6dxIUrEgk8kQGjYJZ05G4ca1WEX59FmTcPbMBez530EtRkckncwXr/Hk7E1UDeyM1JgHeP04BeW6fIaStSshLS5B2+GR1ArxEIk6dC7p6Ny5s9JrmUyGUqVKoXnz5pg3b94n24eFhWH69OlKZebGdrAwKaXJMCmXwuZOhbtHJXRq009R1qqtLxo2qY+WTbppMTIi6Z0ZvQR1F3yBDtGLIc/MQvLlO7i3/R/YeLppOzSSmOBEUt0gl8uVjqysLCQkJGD9+vVwcnL6ZPugoCCkpKQoHSWMS0oQOb3v+9lT4Ne6Kbp1CED8w0RFeaMm9eHqVhY37p7Cf08u4b8nb7fBX7b6B2zdtVJL0RIVvBd3H+Fw15mILD8Yf9X+GgfaTYOegQFe3H2k7dBIahJOJD169Cg6dOgAZ2dnyGQybN++Xel8QEAAZDKZ0tGmTRulOklJSejbty8sLS1hbW2NIUOGIC0tLc9vW+d6Ot6VvarhU4+9f5exsTGMjY2Vyji0Ir3vZ09B2/Z+6NY+AP/dfaB07qcFy7Bu9R9KZYdP7kTw5Ajs3c0nDlPRl/UqHVmv0mFoZQaHZjVwaSZX5lHBefHiBby8vDB48GB07do1xzpt2rTBihUrFK/f/znat29fxMfHY9++fcjIyMCgQYPwxRdfYP369XmKRSeTjt9//x0LFixATEwMgLerV8aMGYOhQ4dqOTLKjbC5U9Glx+cY1GcU0tJeoJT925n4z1Of4/XrdDx+9CTHyaMP7serJChERYlDsxqATIbnsfEo4eYAr6l98Dw2Hnc2vl29ZWhtDrPSdjB1sAYAWFR427v7+lEy0h+nfOiyVBhJOJG0bdu2aNu27UfrGBsbw9HRMcdz165dw+7du3H27FnUqVMHAPDTTz+hXbt2mDt3LpydnXMdi84lHdOmTcP8+fMxevRo+Pj4AABOnjyJwMBA3Lt3D6GhoVqOkD4lYKg/ACDyL+XdZb/5ajI2r9+uhYiIdIOhhRlqTO4FUydbvElOw4O/zuJy+GaIzLcPsnRuVRv1fvy/Jec+v4wGAFyduxX/zovUSsxUQNScSJrToomcevpz6/Dhw7C3t4eNjQ2aN2+OmTNnomTJt1MTTp48CWtra0XCAQB+fn7Q09PD6dOn0aVLl1zfR+eSjiVLluC3336Dv7+/oqxjx47w9PTE6NGjmXQUAk7WHpK0ISps7v95Gvf/PP3B83c3H8XdzdyzplhQcyJpTosmgoODERISkudrtWnTBl27doWbmxtu3bqFyZMno23btjh58iT09fWRkJAAe3t7pTYGBgawtbVFQkLeVl7pXNKRkZGhlE1lq127NjIzM7UQERERkW4JCgrC2LFjlcry28vRu3dvxd9r1KgBT09PVKhQAYcPH0aLFi3UivN9OjfDsn///liyZIlK+a+//oq+fftqISIiIiINU3P1irGxMSwtLZWO/CYd7ytfvjzs7OwQG/t2byVHR0c8eqS8wiozMxNJSUkfnAfyITrR0/FutiaTybBs2TLs3bsXDRo0AACcPn0a9+7d48PeiIioaNDhHUnv37+Pp0+fKrap8PHxQXJyMqKiolC7dm0AwMGDByGXy1G/fv08XVsnko4LFy4ovc5+U7du3QIA2NnZwc7ODlevXpU8NiIiIo2TcEfStLQ0Ra8FAMTFxSE6Ohq2trawtbXF9OnT0a1bNzg6OuLWrVuYMGECKlasiNatWwMAqlatijZt2mDYsGFYunQpMjIyMGrUKPTu3TtPK1cAHUk6Dh3i3gxERFR8SLkj6blz5+Dr66t4nT26MHDgQCxZsgSXLl3CqlWrkJycDGdnZ7Rq1QozZsxQGq5Zt24dRo0ahRYtWkBPTw/dunXDwoUL8xyLTiQd2TIyMmBqaoro6GhUr15d2+EQEREVes2aNVNstpmTPXv2fPIatra2ed4ILCc6lXQYGhqiXLlyyMrK0nYoREREBaeYPvBN51avTJkyBZMnT0ZSUpK2QyEiIioYEj57RZfoVE8HACxatAixsbFwdnaGi4sLzM3Nlc6fP39eS5ERERFpiA6vXilIOpd0vP9oeyIiIioadC7pCA4O1nYIREREBasQD5GoQ+fmdABAcnIyli1bhqCgIMXcjvPnz+PBAz6BlIiICj8hF2odhZXO9XRcunQJfn5+sLKywp07dzBs2DDY2toiMjIS9+7dw+rVqz99ESIiIl1WiBMHdehcT8fYsWMREBCAmJgYmJiYKMrbtWuHo0f59EUiIioC5HL1jkJK55KOs2fPYvjw4SrlpUuXzvMjdImIiEh36NzwirGxMVJTU1XKb968iVKlSmkhIiIiIg3j8Ipu6NixI0JDQ5GRkQHg7VNn7927h4kTJ6Jbt25ajo6IiEgDiunmYDqXdMybNw9paWmwt7fHq1ev0LRpU1SsWBEWFhb4/vvvtR0eERGR2oQQah2Flc4Nr1hZWWHfvn04fvw4Ll26hLS0NNSqVQt+fn7aDo2IiEgzCnFvhTp0LunI1qhRIzRq1EjbYRAREZGG6NzwCgAcOHAA7du3R4UKFVChQgW0b98e+/fv13ZYREREmsE5Hbrh559/Rps2bWBhYYFvvvkG33zzDSwtLdGuXTssXrxY2+ERERGpjTuS6ohZs2ZhwYIFGDVqlKLs66+/RsOGDTFr1iyMHDlSi9ERERFpQCFOHNShcz0dycnJaNOmjUp5q1atkJKSooWIiIiISBN0Luno2LEjtm3bplK+Y8cOtG/fXgsRERERaZhczaOQ0onhlYULFyr+7uHhge+//x6HDx+Gj48PAODUqVM4ceIExo0bp60QiYiINKYwz8tQh0zowC4jbm5uuaonk8lw+/btPF/fydojz22IioOFpt7aDoFI5/SIX1fg90j291WrvfWGQxqKRFo60dMRFxen7RCIiIikU4iHSNShc3M6Dh0qnNkbERERfZzOJR1t2rRBhQoVMHPmTPz333/aDoeIiEjjius+HTqXdDx48ACjRo3CH3/8gfLly6N169bYvHkz3rx5o+3QiIiINKOYrl7RuaTDzs4OgYGBiI6OxunTp1G5cmV89dVXcHZ2xtdff42LFy9qO0QiIiK1sKdDB9WqVQtBQUEYNWoU0tLSsHz5ctSuXRuNGzfG1atXtR0eERFR/rCnQ3dkZGTgjz/+QLt27eDi4oI9e/Zg0aJFSExMRGxsLFxcXNCjRw9th0lERER5oBNLZt81evRobNiwAUII9O/fH7Nnz0b16tUV583NzTF37lw4OztrMUoiIqL8E4W4t0IdOpd0/Pvvv1i0aBG6dOkCY2PjHOvY2dlxaS0RERVexTTp0LnhlRYtWuDly5cqCcfy5csREREBADAwMEDTpk21ER4REZHahFy9o7DSuaTj119/hbu7u0p5tWrVsHTpUi1ERERERJqgc8MrCQkJcHJyUikvVaoU4uPjtRARERGRhhXi3gp16FxPR9myZXHixAmV8hMnTnDyKBERFQlSDq8cPXoUHTp0gLOzM2QyGbZv3644l5GRgYkTJ6JGjRowNzeHs7MzBgwYgIcPHypdw9XVFTKZTOkIDw/P8/vWuZ6OYcOGYcyYMcjIyEDz5s0BAAcOHMCECRP4aHsiIioSpJyX8eLFC3h5eWHw4MHo2rWr0rmXL1/i/PnzmDp1Kry8vPDs2TN888036NixI86dO6dUNzQ0FMOGDVO8trCwyHMsOpd0jB8/Hk+fPsVXX32l2PrcxMQEEydORFBQkJajIyIiUp+USUfbtm3Rtm3bHM9ZWVlh3759SmWLFi1CvXr1cO/ePZQrV05RbmFhAUdHR7Vi0bnhFZlMhoiICDx+/BinTp3CxYsXkZSUhGnTpmk7NCIiIp2Qnp6O1NRUpSM9PV0j105JSYFMJoO1tbVSeXh4OEqWLAlvb2/MmTMHmZmZeb62ziUd2UqUKIG6deuievXqH9yvg4iIqFASMrWOsLAwWFlZKR1hYWFqh/X69WtMnDgR/v7+sLS0VJR//fXX2LhxIw4dOoThw4dj1qxZmDBhQp6vr3PDK0REREWdusMrQUFBGDt2rFKZur+gZ2RkoGfPnhBCYMmSJUrn3r2Xp6cnjIyMMHz4cISFheXpvkw6iIiIJCbkMrXaGxsba3QUIDvhuHv3Lg4ePKjUy5GT+vXrIzMzE3fu3EGVKlVyfR8mHURERBLTpV1FsxOOmJgYHDp0CCVLlvxkm+joaOjp6cHe3j5P92LSQUREVISlpaUhNjZW8TouLg7R0dGwtbWFk5MTunfvjvPnz2PXrl3IyspCQkICAMDW1hZGRkY4efIkTp8+DV9fX1hYWODkyZMIDAxEv379YGNjk6dYmHQQERFJTAj1hlfy4ty5c/D19VW8zp6fMXDgQISEhGDnzp0AgJo1ayq1O3ToEJo1awZjY2Ns3LgRISEhSE9Ph5ubGwIDA1XmlOQGkw4iIiKJSTm80qxZMwghPhzLR84BQK1atXDq1CmNxMKkg4iISGLqTiQtrHR2nw4iIiIqWnLV05H9DJS8kMlkOHDgQJ7bERERFXWfGNEosnKVdNy+fRsyWfHsCiIiItK04jq8kquk486dOwUcBhERUfHBpIOIiIgkUVyHVziRlIiIiCSR756OZ8+e4ffff8fp06fx7NkzyOXKi445kZSIiChnHF7Jg7t376Jhw4Z4+PAhrKyskJqaCltbW0XyYWdnB3Nzc03HSkREVCRIuSOpLsnX8Mp3332H5ORkHDhwADExMRBCYNOmTUhNTUVQUBAsLCxw7NgxTcdKRERUJAi5ekdhla+k48CBAxg2bBh8fX0VS2mFEDAzM8P333+PGjVqYOLEiRoNlIiIiAq3fCUdT58+RfXq1QEAhoaGAIBXr14pzrds2RL79u3TQHhERERFj1zI1DoKq3zN6ShVqhSSkpIAABYWFjAxMVHay+PNmzdKSQgRERH9n+I6pyNfSUe1atVw8eJFAG9XqdSrVw8///wzOnbsCLlcjl9//RXu7u4aDZSIiKio4OqVPOjUqRPmzZuHV69ewdTUFNOmTUPr1q3h5uYG4G0iEhkZqdFAiYiIioriujmYTAjNvPVz585h/fr10NfXR5cuXfDZZ59p4rIa4WTtoe0QiHTSQlNvbYdApHN6xK8r8Htcq9ROrfZVY/6noUikpbFt0OvUqYM6depo6nJERERFFodXiIiISBKFeQWKOvKVdAwePPiTdWQyGX7//ff8XJ6IiKhI4+qVPFi5cuUn6zDpICIiyllxnUiar83B5HK5ypGRkYEbN25g2LBhaNCgAZ49e6bpWImIiKgQ09ij7fX19VGpUiX88ssvKFmyJLdBJyIi+oDiuiOpxpKOd7Vp0wZbt24tiEsTEREVekLI1DoKqwJZvZKUlIS0tLSCuDQREVGhV1zndGg06UhOTsb+/fuxYMEC1K5dW5OXJiIiokIuX0mHnp6e4pH27xNCwNbWFvPnz1crMCIioqKqMM/LUEe+ko4BAwaoJB0ymQy2traoXLky/P39YWFhoZEANeHxyxRth0CkkzrHztB2CETFUmGel6GOAtung4iIiHJWXHs68rV6JTQ0FFeuXPng+atXryI0NDTfQRERERVlQs2jsMpX0hESEoJLly598PyVK1cwffr0fAdFRERERU+BLJl9/fo1DAz4LDkiIqKcFNfhlVxnBqmpqUhOTla8fvr0Ke7du6dSLykpCevWrUPZsmU1EiAREVFRU1wnkuZ6eGXBggVwc3ODm5sbZDIZxowZo3j97lG7dm3s378fI0aMKMi4iYiICi25mkdeHD16FB06dICzszNkMhm2b9+udF4IgWnTpsHJyQmmpqbw8/NDTEyMUp2kpCT07dsXlpaWsLa2xpAhQ/K1CWiuezqaNWumCC40NBRdunSBp6enUh2ZTIYSJUqgQYMG+Oyzz/IcDBERUXEgIF1Px4sXL+Dl5YXBgweja9euKudnz56NhQsXYtWqVXBzc8PUqVPRunVr/PvvvzAxMQEA9O3bF/Hx8di3bx8yMjIwaNAgfPHFF1i/fn2eYpEJkffNWAcNGoQRI0agfv36eW2qFQZGpbUdApFOevXwmLZDINI5hnblC/weRx17qNW+ScKWfLWTyWTYtm0bOnfuDOBtR4KzszPGjRuHb7/9FgCQkpICBwcHrFy5Er1798a1a9fg4eGBs2fPok6dOgCA3bt3o127drh//z6cnZ1zff98rV5ZsWJFoUk4iIiIdI1cqHekp6cjNTVV6UhPT89zHHFxcUhISICfn5+izMrKCvXr18fJkycBACdPnoS1tbUi4QAAPz8/6Onp4fTp03m6X76SjsWLFysF+L5WrVrhl19+yc+liYiIijw5ZGodYWFhsLKyUjrCwsLyHEdCQgIAwMHBQancwcFBcS4hIQH29vZK5w0MDGBra6uok1v5SjpWrlyJSpUqffB85cqVsXz58vxcmoiIqMgTkKl1BAUFISUlRekICgrS9tv6pHwlHTExMahRo8YHz1erVk1l5isRERFphrGxMSwtLZUOY2PjPF/H0dERAJCYmKhUnpiYqDjn6OiIR48eKZ3PzMxEUlKSok5u5SvpyMjIwOvXrz94/vXr1x89T0REVJxJuWT2Y9zc3ODo6IgDBw4oylJTU3H69Gn4+PgAAHx8fJCcnIyoqChFnYMHD0Iul+d5fme+ko7KlStj3759Hzy/d+9eVKhQIT+XJiIiKvLUHV7Ji7S0NERHRyM6OhrA28mj0dHRuHfvnmLfrZkzZ2Lnzp24fPkyBgwYAGdnZ8UKl6pVq6JNmzYYNmwYzpw5gxMnTmDUqFHo3bt3nlauAPlMOvz9/bF3715MnToVb968UZRnZGQgODgYe/fuRZ8+ffJzaSIioiJPyp6Oc+fOwdvbG97e3gCAsWPHwtvbG9OmTQMATJgwAaNHj8YXX3yBunXrIi0tDbt371bs0QEA69atg7u7O1q0aIF27dqhUaNG+PXXX/P8vvO1T0dGRgZatWqFI0eOwNbWFu7u7gCA69evIykpCY0bN8a+fftgZGSU54AKAvfpIMoZ9+kgUiXFPh3/c+itVvt2iRs1FIm08tXTYWhoiL179yI8PBxlypTBhQsXcOHCBZQtWxazZ8/GgQMHkI9choiIiIqwfPV0fExUVBR+//13bNq0CU+fPtXkpfONPR1EOWNPB5EqKXo6/nLwV6v954kbNBSJtDTy/PmkpCSsXbsWy5cvx+XLlyGEQOXKlTVxaSIioiJHXjwfMpu/4ZVse/bsQa9evVC6dGkEBgYiPT0dwcHBuHz5Mq5fv66pGImIiIoUdXckLazy3NNx584dLF++HKtWrcL9+/dhZ2eH7t27Y/369fj+++9zfIIdERER/Z/iOusx10nHunXrsHz5chw5cgT6+vpo3749fvrpJ7Rr1w53797FunXrNBLQ2LFjcyyXyWQwMTFBxYoV0alTJ9ja2mrkfkRERCSNXCcd/fv3R/ny5fHDDz/A398fJUuWLJCALly4gPPnzyMrKwtVqlQBANy8eRP6+vpwd3fHzz//jHHjxuH48ePw8PAokBiIiIgKkiZ3FS1Mcj2nw9jYGHfu3MGOHTuwe/duvHr1qkAC6tSpE/z8/PDw4UNERUUhKioK9+/fR8uWLeHv748HDx6gSZMmCAwMLJD7ExERFTS5TKbWUVjlOumIj4/HDz/8gKdPn6J///5wdHTEkCFDcPToUY3uyTFnzhzMmDEDlpaWijIrKyuEhIRg9uzZMDMzw7Rp05T2gCciIipMhJpHYZXrpMPa2hqjRo3C+fPnce7cOfTr1w/btm2Dr68vGjVqBJlMhpSUFLUDSklJUXmaHQA8fvwYqampilje3X6diIiIdF++lszWqlULixcvRnx8PNasWYNq1aoBAIYOHYqaNWti5syZuHr1ar4C6tSpEwYPHoxt27bh/v37uH//PrZt24YhQ4YoHj5z5swZ7gNCRESFlq48ZVZqGtuR9N2ltP/99x/09PSQmZmZ5+ukpaUhMDAQq1evVrQ3MDDAwIEDsWDBApibmyuelFezZs1cXZM7khLljDuSEqmSYkfSDc591Wrv/1AzK0alpvFt0IUQ2LNnD5YvX47Nmzfn+zppaWm4ffs2AKB8+fIoUaJEvq/FpIMoZ0w6iFRJkXSsc+6nVvu+D9dqKBJpaWQb9HfJZDK0adMGbdq0Ues6JUqUgKenp4aiIiIi0h2FeTKoOjSedKjrxYsXCA8Px4EDB/Do0SPI5cqjV9m9H0RERFS46FzSMXToUBw5cgT9+/eHk5MTZIV4PTIREVFOiusD33Qu6fj777/x119/oWHDhtoOhYiIqEAU5hUo6tC5pMPGxobPVSEioiKtuM7pUOvR9gVhxowZmDZtGl6+fKntUIiIiEiDdK6nY968ebh16xYcHBzg6uoKQ0NDpfPnz5/XUmRERESawTkdOiJ711EiIqKiinM6dERwcLC2QyAiIipQTDqIiIhIEoLDK9pja2uLmzdvws7ODjY2Nh/dmyMpKUnCyIiIiEhTdCLpWLBgASwsLBR/54ZgRERUlHF4RYsGDhyo+HtAQID2AiEiIpJAcU06dG6fjqZNm2L16tV49eqVtkMhIiIqEELNo7DSuaTD29sb3377LRwdHTFs2DCcOnVK2yERERFplFym3lFY6VzS8cMPP+Dhw4dYsWIFHj16hCZNmsDDwwNz585FYmKitsMjIiKifNK5pAMADAwM0LVrV+zYsQP3799Hnz59MHXqVJQtWxadO3fGwYMHtR0iERFRvsnVPAornUw6sp05cwbBwcGYN28e7O3tERQUBDs7O7Rv3x7ffvuttsMjIiLKl+KadOjE6pV3PXr0CGvWrMGKFSsQExODDh06YMOGDWjdurViKW1AQADatGmDuXPnajlaIiKivCvMk0HVoXNJR5kyZVChQgUMHjwYAQEBKFWqlEodT09P1K1bVwvRERERUX7p3PDKgQMHcO3aNYwfPz7HhAMALC0tcejQIYkjIyIi0gwpV6+4urpCJpOpHCNHjgQANGvWTOXciBEjCuBd62BPR+PGjbUdAhERUYGScl7G2bNnkZWVpXh95coVtGzZEj169FCUDRs2DKGhoYrXZmZmBRKLTiQd3t7eud76/Pz58wUcDRERUcGSck7H+6MG4eHhqFChApo2baooMzMzg6OjY4HHohNJR+fOnbUdAhERkWTkaqYd6enpSE9PVyozNjaGsbHxR9u9efMGa9euxdixY5V+2V+3bh3Wrl0LR0dHdOjQAVOnTi2Q3g6dSDqCg4O1HQIREVGhERYWhunTpyuVBQcHIyQk5KPttm/fjuTkZKXnnPXp0wcuLi5wdnbGpUuXMHHiRNy4cQORkZEaj1smhCjyK3cMjEprOwQinfTq4TFth0Ckcwztyhf4PWa49FWr/YSby/PV09G6dWsYGRnhzz///GCdgwcPokWLFoiNjUWFChXUivN9OtHTYWNjk+s5HUlJSQUcDRERUcFS97f93CQY77t79y7279//yR6M+vXrA0DRTTp++OEHbYdAREQkGW3sKrpixQrY29vj888//2i96OhoAICTk5PGY9CJpGPgwIHaDoGIiEgyUj8pVi6XY8WKFRg4cCAMDP7vR/+tW7ewfv16tGvXDiVLlsSlS5cQGBiIJk2awNPTU+Nx6ETS8a579+599Hy5cuUkioSIiKho2L9/P+7du4fBgwcrlRsZGWH//v344Ycf8OLFC5QtWxbdunXDd999VyBx6FzSkb1z2oe8u8EJERFRYaTuktm8atWqFXJaN1K2bFkcOXJEsjh0Lum4cOGC0uuMjAxcuHAB8+fPx/fff6+lqIiIiDSnyC8b/QCdSzq8vLxUyurUqQNnZ2fMmTMHXbt21UJUREREmlOYH0+vDp174NuHVKlSBWfPntV2GERERJRPOtfTkZqaqvRaCIH4+HiEhISgUqVKWoqKiIhIc6Se06ErdC7psLa2VplIKoRA2bJlsXHjRi1FRUREpDnFM+XQwaTj0KFDSq/19PRQqlQpVKxYUWltMRERUWFVXOd06NxP8XcftUtERFQUcXhFh9y4cQM//fQTrl27BgCoWrUqRo0aBXd3dy1HRkRERPmlc6tXtm7diurVqyMqKgpeXl7w8vLC+fPnUaNGDWzdulXb4REREalNqHkUVjrX0zFhwgQEBQUhNDRUqTw4OBgTJkxAt27dtBQZERGRZhTXOR0619MRHx+PAQMGqJT369cP8fHxWoiIiIhIs4SafwornUs6mjVrhmPHjqmUHz9+HI0bN9ZCRERERJolV/MorHRieGXnzp2Kv3fs2BETJ05EVFQUGjRoAAA4deoUtmzZgunTp2srRCIiIlKTTOT02DmJ6enlrsNFJpPl6ymzBkal89yGqDh49VC1V5GouDO0K1/g9/jKtada7X++s1lDkUhLJ3o65PLC3FlERESUN1r/bV9LdGpOR0ZGBlq0aIGYmBhth0JqaNyoPrZvW4l7d6KQ+eYBOnZsrThnYGCAsFmTceH8fqQ8i8G9O1FYsfxHODk5aDFiIs37bfUm9BryNer5dUWTz3vj60mhiLt7X6lOevobzJy3GA3b9kRdvy4YM3kmniQ9U6oTn/AIX347DXWad0aTz3tj7qJlyMzMe48v6RY5hFpHYaVTSYehoSEuXbqk7TBITebmZrh06V+M/maKyjkzM1N416yB72f9iLr126BHz2GoUrk8tkWu0EKkRAXnXPRl+HftgPW/LsCvP8xCRmYmvgicgpevXivqRCz8BYdPnMb8mZOxctFsPH7yFGMmz1Scz8rKwlfjg5GRkYm1S+fh++/GYcff+7Bo2RptvCUitenEnI53BQYGwtjYGOHh4Rq7Jud0aE/mmwfo2n0wdu7c88E6dWp74dTJ/8GtQl38999DCaMjzumQTtKzZDRp74+Vi2ejTs0aeJ72Ao0/743ZIRPQyvftyrzbd/9Dxz5fYN0v8+FVvSqOnTyLkRNCcHDHWtjZ2gAANm37CwuWLMexvzbC0NBQm2+pyJJiTscw1x5qtf/tzhYNRSItnZjT8a7MzEwsX74c+/fvR+3atWFubq50fv78+VqKjAqKlZUl5HI5kpNTtR0KUYFJe/ESAGBlaQEA+PdGDDIzM9GgjreiTnmXsnBysMfFK9fhVb0qLl65hkrlXRUJBwA0rF8bM+YuQmzcXVStXFHaN0EaU5j32lCHziUdV65cQa1atQAAN2/eVDr3/iPvc5Keno709HSlMiFErtqS9IyNjTFr1mRs3LQdz5+naTscogIhl8sR/uMv8Pb0QKXyrgCAJ0+fwdDQAJYWJZTqlrS1xpOkpLd1kp6hpK21yvns9lR4FdflEzqXdLz/aPu8CgsLU9nPQ6ZXAjJ9S7WuS5pnYGCAjRuWQiaTYeSoIG2HQ1RgZs5bjNjbd7B6yVxth0I6orj2dOjURNJ3xcbGYs+ePXj16hWAt70VuREUFISUlBSlQ6ZnUZChUj5kJxzlypVBm7b+7OWgIuv7eT/jyD9nsPynCDjal1KU25W0QUZGJlLf+95/mpQMO1vbt3VsbfA0KVnlfHZ7osJG55KOp0+fokWLFqhcuTLatWuneN7KkCFDMG7cuE+2NzY2hqWlpdLBoRXdkp1wVKzohtZteiEpid3EVPQIIfD9vJ9x4Og/WL4wHGWcHZXOe1SpBAMDA5w+F60oi7t7H/GJj+BV3R0A4FW9KmJu38HTZ8mKOifPnkcJczNUcC0nxdugAlJct0HXuaQjMDAQhoaGuHfvHszMzBTlvXr1wu7du7UYGeWWubkZvLyqwcurGgDAzbUcvLyqoWxZZxgYGGDzpl9Ru5YXBgwcDX19fTg4lIKDQynOxKciZea8xdi19yAiQibA3MwUT54m4cnTJLz+/3POLEqYo2v7Vpj90284E3URV6/H4LtZb1eteFWvCgD4rF4tVHAth6DQObgecxsnTkfhp19Xo3fXDjAyMtLm2yM1yYVQ6yisdG7JrKOjI/bs2QMvLy9YWFjg4sWLKF++PG7fvg1PT0+kpeW9G55LZqXVtIkPDuz/Q6V81erNCJ0xD7diTufYroVfdxw5erKgw6N3cMlswanesG2O5TMnj0Xnz1sCeLs52JxFv+F/+w4jIyMDn9WrjanfjoRdSVtF/YcJiZgxZxHOXrgMU1NjdGzrh8ARg2FgoC/J+yiOpFgy28+lq1rt196N1FAk0tK5pMPCwgLnz59HpUqVlJKOc+fOoXXr1nj69Gmer8mkgyhnTDqIVDHpKDg6N7zSuHFjrF69WvFaJpNBLpdj9uzZ8PX11WJkREREmlFct0HXuSWzs2fPRosWLXDu3Dm8efMGEyZMwNWrV5GUlIQTJ05oOzwiIiK1ccmsjqhevTpu3ryJRo0aoVOnTnjx4gW6du2KCxcuoEKFCtoOj4iISG3FdfWKzvV0AICVlRWmTFF9WBgREVFRUJiHSNShk0nHs2fP8Pvvv+PatWsAAA8PDwwaNAi2trafaElERES6SueGV44ePQpXV1csXLgQz549w7Nnz7Bw4UK4ubnh6NGj2g6PiIhIbULNP4WVziUdI0eORK9evRAXF4fIyEhERkbi9u3b6N27N0aOHKnt8IiIiNQm5ZyOkJAQyGQypcPd3V1x/vXr1xg5ciRKliyJEiVKoFu3bkhMTFTzHeZM55KO2NhYjBs3Dvr6/7fxjb6+PsaOHYvY2FgtRkZERKQZQgi1jryqVq0a4uPjFcfx48cV5wIDA/Hnn39iy5YtOHLkCB4+fIiuXdXbR+RDdG5OR61atXDt2jVUqVJFqfzatWvw8vLSUlRERESaI/VEUgMDAzg6OqqUp6Sk4Pfff8f69evRvHlzAMCKFStQtWpVnDp1Cg0aNNBsHBq9Wj5dunRJ8fevv/4a33zzDWJjYxVv9tSpU1i8eDHCw8O1FSIREZHOSE9PR/r/f45PNmNjYxgbG+dYPyYmBs7OzjAxMYGPjw/CwsJQrlw5REVFISMjA35+foq67u7uKFeuHE6ePKnxpEMntkHX09ODTCb7ZJeRTCZDVlZWnq/PbdCJcsZt0IlUSbENeody7dVqX3twHUyfPl2pLDg4GCEhISp1//77b6SlpaFKlSqIj4/H9OnT8eDBA1y5cgV//vknBg0apJLA1KtXD76+voiIiFArzvfpRE9HXFyctkMgIiKSjLorUIKCgjB27Filsg/1crRt+38PH/T09ET9+vXh4uKCzZs3w9TUVK048konkg4XFxfF31+8eAFzc3MtRkNERFSw1J3T8bGhlE+xtrZG5cqVERsbi5YtW+LNmzdITk6GtbW1ok5iYmKOc0DUpXOrVxwcHDB48GClmbVERESkGWlpabh16xacnJxQu3ZtGBoa4sCBA4rzN27cwL179+Dj46Pxe+tc0rF27VokJSWhefPmqFy5MsLDw/Hw4UNth0VERKQxUi6Z/fbbb3HkyBHcuXMH//zzD7p06QJ9fX34+/vDysoKQ4YMwdixY3Ho0CFERUVh0KBB8PHx0fgkUkAHk47OnTtj+/btePDgAUaMGIH169fDxcUF7du3R2RkJDIzM7UdIhERkVqk3Bzs/v378Pf3R5UqVdCzZ0+ULFkSp06dQqlSpQAACxYsQPv27dGtWzc0adIEjo6OiIyM1MC7VKUTq1c+5aeffsL48ePx5s0b2NnZYcSIEZg0aRLMzMxy1Z6rV4hyxtUrRKqkWL3Sqmwbtdrv/W+3hiKRlk5MJM1JYmIiVq1ahZUrV+Lu3bvo3r07hgwZgvv37yMiIgKnTp3C3r17tR0mERFRnvEpszoiMjISK1aswJ49e+Dh4YGvvvoK/fr1U5pV+9lnn6Fq1araC5KIiIjyTOeSjkGDBqF37944ceIE6tatm2MdZ2dnTJkyReLIiIiINKMQzGwoEDqXdMTHx39yroapqSmCg4MlioiIiEizOLyiIw4fPgx9fX20bt1aqXzPnj2Qy+VKO6sREREVRuruSFpY6dyS2UmTJuX4fBUhBCZNmqSFiIiIiDRLLoRaR2Glc0lHTEwMPDw8VMrd3d0RGxurhYiIiIhIE3Qu6bCyssLt27dVymNjY/lMFiIiKhKEmkdhpXNJR6dOnTBmzBjcunVLURYbG4tx48ahY8eOWoyMiIhIM+QQah2Flc4lHbNnz4a5uTnc3d3h5uYGNzc3VK1aFSVLlsTcuXO1HR4REZHaimvSoXOrV6ysrPDPP/9g3759uHjxIkxNTeHp6YkmTZpoOzQiIiJSg84lHQAgk8nQqlUrtGrVStuhEBERaRw3ByMiIiJJFOYhEnUw6SAiIpJYcd0cjEkHERGRxIrr8IrOrV4hIiKioknnkg59fX08evRIpfzp06fQ19fXQkRERESaxSWzOuJDXU7p6ekwMjKSOBoiIiLNK67DKzqTdCxcuBDA2+Wyy5YtQ4kSJRTnsrKycPToUbi7u2srPCIiIo0pzL0V6tCZpGPBggUA3mZ/S5cuVRpKMTIygqurK5YuXaqt8IiIiDSGq1e0LC4uDgDg6+uLyMhI2NjYaDkiIiIi0iSdSTqyHTp0SPH37DEvmUymrXCIiIg0Tl5M53To3OoVAFi9ejVq1KgBU1NTxbNX1qxZo+2wiIiINEKo+aew0rmejvnz52Pq1KkYNWoUGjZsCAA4fvw4RowYgSdPniAwMFDLERIREamnuPZ0yISOrdtxc3PD9OnTMWDAAKXyVatWISQkRDH3Iy8MjEprKjyiIuXVw2PaDoFI5xjalS/we1S1r6dW+2uPzmgoEmnpXE9HfHw8PvvsM5Xyzz77DPHx8VqIiIiISLMK8xCJOnRuTkfFihWxefNmlfJNmzahUqVKWoiIiIhIs+RCqHUUVjrX0zF9+nT06tULR48eVczpOHHiBA4cOJBjMkJERFTYFNeeDp1LOrp164bTp09jwYIF2L59OwCgatWqOHPmDLy9vbUbHBERkQYU5t4KdejcRNKCwImkRDnjRFIiVVJMJK1gV0ut9reenNdQJNLSuZ4OIiKioo7DK1qmp6f3yZ1HZTIZMjMzJYqIiIioYAgh13YIWqEzSce2bds+eO7kyZNYuHAh5PLi+Y9ERERFi5RPmQ0LC0NkZCSuX78OU1NTfPbZZ4iIiECVKlUUdZo1a4YjR44otRs+fLjGH7SqM0lHp06dVMpu3LiBSZMm4c8//0Tfvn0RGhqqhciIiIgKryNHjmDkyJGoW7cuMjMzMXnyZLRq1Qr//vsvzM3NFfWGDRum9HPWzMxM47HoTNLxrocPHyI4OBirVq1C69atER0djerVq2s7LCIiIo2Qcg3H7t27lV6vXLkS9vb2iIqKQpMmTRTlZmZmcHR0LNBYdGpzsJSUFEycOBEVK1bE1atXceDAAfz5559MOIiIqEiRQ6h1pKenIzU1VelIT0/P1b1TUlIAALa2tkrl69atg52dHapXr46goCC8fPlS4+9bZ5KO2bNno3z58ti1axc2bNiAf/75B40bN9Z2WERERBonhFDrCAsLg5WVldIRFhb2yfvK5XKMGTMGDRs2VPqFvk+fPli7di0OHTqEoKAgrFmzBv369dP4+9aZfTr09PRgamoKPz8/6Ovrf7BeZGRknq/NfTqIcsZ9OohUSbFPh5O1h1rt7yReUOnZMDY2hrGx8Ufbffnll/j7779x/PhxlClT5oP1Dh48iBYtWiA2NhYVKlRQK9Z36cycjgEDBnxyySwRERHlLsF436hRo7Br1y4cPXr0owkHANSvXx8Aim7SsXLlSm2HQEREJAkpNwcTQmD06NHYtm0bDh8+DDc3t0+2iY6OBgA4OTlpNBadSTqIiIiKCylnNowcORLr16/Hjh07YGFhgYSEBACAlZUVTE1NcevWLaxfvx7t2rVDyZIlcenSJQQGBqJJkybw9PTUaCw6M6ejIHFOB1HOOKeDSJUUczpKWVX5dKWPeJxyI9d1PzR1YcWKFQgICMB///2Hfv364cqVK3jx4gXKli2LLl264LvvvoOlpaVacb6PPR1EREQSk/L3/U/dq2zZsiq7kRYUnVkyS0REREUbezqIiIgkJi/6MxtyxKSDiIhIYsVgOmWOmHQQERFJTMqnzOoSzukgIiIiSbCng4iISGIcXiEiIiJJcCIpERERSULKbdB1CZMOIiIiiRXXng5OJCUiIiJJsKeDiIhIYpxISkRERJLgnA4iIiKSBHs6iIiISBLFNengRFIiIiKSBHs6iIiIJFY8+zkAmSiufTxEREQkKQ6v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JHW3LlzBzKZDCEhIR8tK6h7EZG0mHQQFUOHDx+GTCZTOkqUKIHatWvjxx9/RFZWlrZDzJc7d+4gJCQE0dHR2g6FiHJgoO0AiEh7/P390a5dOwgh8PDhQ6xcuRJjxozB1atX8euvv2olJhcXF7x69QoGBnn/7+nOnTuYPn06XF1dUbNmTY1dl4g0g58+omKsVq1a6Nevn+L1l19+iapVq2LZsmWYMWMGHBwcVNo8f/4cFhYWBRaTTCaDiYlJobkuEeUeh1eISMHS0hI+Pj4QQuD27dtwdXVFs2bNcOHCBbRu3RpWVlbw9PRU1I+JiUH//v3h5OQEIyMjuLq6Yvz48Xjx4oXKtY8fP46GDRvC1NQUDg4OGDVqFNLS0lTqfWzuxdatW9GsWTNYW1vDzMwMVapUwddff403b95g5cqV8PX1BQAMGjRIMWzUrFmzj143MzMTERER8PDwgImJCUqWLIkuXbrg8uXLH4xr165dqFu3LkxMTODk5ITx48cjMzMzj19touKHPR1EpCCEQGxsLADAzs4OAHDv3j00b94cPXr0QLdu3RSJQlRUFJo3bw5ra2sMHz4cpUuXxsWLF7Fw4UKcOHECR44cgaGhIQDg9OnT8PPzg4WFBSZOnAhra2ts3LgRAwYMyHVsU6ZMwaxZs+Dh4YHAwEA4OTnh1q1b2Lp1K0JDQ9GkSRNMnjwZs2bNwhdffIHGjRsDQI69Ne/q27cvNm/ejJYtW+LLL79EQkICFi9eDB8fHxw7dgze3t5K9f/3v//h559/xogRIzB48GDs2LEDc+fOhY2NDSZPnpzr90NULAkiKnYOHTokAIjp06eLx48fi0ePHomLFy+KoUOHCgCiQYMGQgghXFxcBADx22+/qVzD09NTVKlSRaSmpiqVR0ZGCgBixYoVijIfHx9haGgobty4oShLT08XdevWFQBEcHCwojwuLk6l7PTp0wKA8PX1Fa9evVK6n1wuF3K5XOl9vXvvj1137969AoDo2bOn4hpCCBEdHS309fVFo0aNVNqbmZmJuLg4pftXq1ZNODo6qtyTiJRxeIWoGAsODkapUqVgb28PLy8vLF++HB07dsT27dsVdWxtbTFo0CCldpcvX8alS5fQp08fpKen48mTJ4qjUaNGMDc3x969ewEAjx49wsmTJ9GpUydUrlxZcQ0jIyMEBgbmKs5169YBAMLCwlTmZWQPo+THtm3bALztRXn3Gl5eXujQoQOOHz+Ox48fK7Xp3LkzXF1dle7v6+uLhISEHIeLiOj/cHiFqBj74osv0KNHD8hkMpibm6Ny5cqwtbVVqlOhQgXo6+srlV27dg3A26QlODg4x2snJiYCAG7fvg0AcHd3V6nj4eGRqzhjYmIgk8ng5eWVq/q5FRcXBz09PVStWlXlXLVq1bB9+3bExcWhVKlSivLy5cur1C1ZsiQA4OnTpyhRooRGYyQqSph0EBVjlSpVgp+f30frmJmZqZQJIQAA48aNQ5s2bXJsZ2Njo36A71CnR0OT3k/A3pX9dSGinDHpIKI8q1SpEoC3P4A/lbS4ubkBAK5fv65y7t9//83V/SpXroy///4bFy9eRL169T5YL69JSfny5SGXy3Ht2jWlVTnvxpYdPxGpj3M6iCjPvL29Ub16dSxdulQxfPKuzMxMJCUlAXi7eqRBgwbYsWMHbt68qajz5s0bLFiwIFf369OnDwBg8uTJePPmjcr57B6G7KGN7Ht/SufOnQG8nSvybi/FlStXsHPnTjRq1EhpaIWI1MOeDiLKM5lMhjVr1qB58+bw9PTE4MGDUa1aNbx8+RKxsbGIjIxEWFgYAgICAADz589Hs2bN0LBhQ4wcOVKxZDa3e1vUq1cPEydOREREBGrVqoVevXrB0dERcXFx+OOPP3DmzBlYW1vDw8MDFhYW+Pnnn2FmZgZra2vY29ujefPmOV63ZcuW6NmzJzZu3Ihnz56hffv2iiWzJiYmWLhwoaa+ZEQEJh1ElE81a9bEhQsXEBYWhp07d2Lp0qWwsLCAq6srAgIC0KJFC0VdHx8f7Nu3D5MmTUJ4eDisrKzQvXt3fPnll6hRo0au7hceHg4vLy8sWrQIs2fPhlwuR9myZdGuXTvFvBNTU1Ns3LgR3333HcaMGYP09HQ0bdr0g0kH8HZlTK1atbBy5UqMGzcO5ubmaNq0KWbMmJHr2Igod2SCM5+IiIhIApzTQURERJJg0kFERESSYNJBREREkmDSQURERJJg0kFERESSYNJBREREkmDSQURERJJg0kFERESSYNJBREREkmDSQURERJJg0kFERESSYNJBREREkmDSQURERJL4f6WTMQphC3Q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 name="Rectangle 2"/>
          <p:cNvSpPr/>
          <p:nvPr/>
        </p:nvSpPr>
        <p:spPr>
          <a:xfrm>
            <a:off x="1466754" y="1448088"/>
            <a:ext cx="15491210" cy="7509748"/>
          </a:xfrm>
          <a:prstGeom prst="rect">
            <a:avLst/>
          </a:prstGeom>
        </p:spPr>
        <p:txBody>
          <a:bodyPr wrap="square">
            <a:spAutoFit/>
          </a:bodyPr>
          <a:lstStyle/>
          <a:p>
            <a:r>
              <a:rPr lang="en-IN" sz="7200" b="1" u="sng" dirty="0">
                <a:latin typeface="Times New Roman" panose="02020603050405020304" pitchFamily="18" charset="0"/>
                <a:cs typeface="Times New Roman" panose="02020603050405020304" pitchFamily="18" charset="0"/>
              </a:rPr>
              <a:t>Advantages Of </a:t>
            </a:r>
            <a:r>
              <a:rPr lang="en-IN" sz="7200" b="1" u="sng" dirty="0" smtClean="0">
                <a:latin typeface="Times New Roman" panose="02020603050405020304" pitchFamily="18" charset="0"/>
                <a:cs typeface="Times New Roman" panose="02020603050405020304" pitchFamily="18" charset="0"/>
              </a:rPr>
              <a:t>RNN</a:t>
            </a:r>
            <a:r>
              <a:rPr lang="en-IN" sz="3200" dirty="0">
                <a:latin typeface="Times New Roman" panose="02020603050405020304" pitchFamily="18" charset="0"/>
                <a:cs typeface="Times New Roman" panose="02020603050405020304" pitchFamily="18" charset="0"/>
              </a:rPr>
              <a:t/>
            </a:r>
            <a:br>
              <a:rPr lang="en-IN" sz="3200" dirty="0">
                <a:latin typeface="Times New Roman" panose="02020603050405020304" pitchFamily="18" charset="0"/>
                <a:cs typeface="Times New Roman" panose="02020603050405020304" pitchFamily="18" charset="0"/>
              </a:rPr>
            </a:br>
            <a:endParaRPr lang="en-US" sz="3600" dirty="0"/>
          </a:p>
          <a:p>
            <a:r>
              <a:rPr lang="en-US" sz="3600" b="1" dirty="0">
                <a:latin typeface="Times New Roman" panose="02020603050405020304" pitchFamily="18" charset="0"/>
                <a:cs typeface="Times New Roman" panose="02020603050405020304" pitchFamily="18" charset="0"/>
              </a:rPr>
              <a:t>1. </a:t>
            </a:r>
            <a:r>
              <a:rPr lang="en-US" sz="3600" b="1" u="sng" dirty="0">
                <a:latin typeface="Times New Roman" panose="02020603050405020304" pitchFamily="18" charset="0"/>
                <a:cs typeface="Times New Roman" panose="02020603050405020304" pitchFamily="18" charset="0"/>
              </a:rPr>
              <a:t>Sequence Handling:</a:t>
            </a:r>
            <a:r>
              <a:rPr lang="en-US" sz="3600" u="sng" dirty="0">
                <a:latin typeface="Times New Roman" panose="02020603050405020304" pitchFamily="18" charset="0"/>
                <a:cs typeface="Times New Roman" panose="02020603050405020304" pitchFamily="18" charset="0"/>
              </a:rPr>
              <a:t/>
            </a:r>
            <a:br>
              <a:rPr lang="en-US" sz="3600" u="sng"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RNNs are explicitly designed to handle sequential data, such as time-series data, speech, and text, making them well-suited for applications like language modeling and speech recognition.</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2. </a:t>
            </a:r>
            <a:r>
              <a:rPr lang="en-US" sz="3600" b="1" u="sng" dirty="0">
                <a:latin typeface="Times New Roman" panose="02020603050405020304" pitchFamily="18" charset="0"/>
                <a:cs typeface="Times New Roman" panose="02020603050405020304" pitchFamily="18" charset="0"/>
              </a:rPr>
              <a:t>Contextual Memory:</a:t>
            </a: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RNNs maintain a hidden state that carries information from previous steps in the sequence, enabling them to remember and process contextual information over time.</a:t>
            </a:r>
          </a:p>
          <a:p>
            <a:pPr lvl="0"/>
            <a:r>
              <a:rPr lang="en-US" sz="3600" dirty="0">
                <a:solidFill>
                  <a:schemeClr val="dk1"/>
                </a:solidFill>
                <a:latin typeface="Times New Roman"/>
                <a:ea typeface="Times New Roman"/>
                <a:cs typeface="Times New Roman"/>
                <a:sym typeface="Times New Roman"/>
              </a:rPr>
              <a:t>	</a:t>
            </a:r>
            <a:r>
              <a:rPr lang="en-US" dirty="0"/>
              <a:t/>
            </a:r>
            <a:br>
              <a:rPr lang="en-US" dirty="0"/>
            </a:br>
            <a:endParaRPr lang="en-IN" dirty="0"/>
          </a:p>
        </p:txBody>
      </p:sp>
    </p:spTree>
    <p:extLst>
      <p:ext uri="{BB962C8B-B14F-4D97-AF65-F5344CB8AC3E}">
        <p14:creationId xmlns:p14="http://schemas.microsoft.com/office/powerpoint/2010/main" val="10893218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3194</TotalTime>
  <Words>1103</Words>
  <Application>Microsoft Office PowerPoint</Application>
  <PresentationFormat>Custom</PresentationFormat>
  <Paragraphs>141</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Times New Roman</vt:lpstr>
      <vt:lpstr>Questrial</vt:lpstr>
      <vt:lpstr>Arial Black</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Ayush Srivastava</dc:creator>
  <cp:lastModifiedBy>HP</cp:lastModifiedBy>
  <cp:revision>50</cp:revision>
  <dcterms:modified xsi:type="dcterms:W3CDTF">2024-12-06T16:34:02Z</dcterms:modified>
</cp:coreProperties>
</file>